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69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ity" initials="V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-168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FC86F-024C-4CFF-90A7-A7FD7A24AB24}" type="datetimeFigureOut">
              <a:rPr lang="zh-TW" altLang="en-US" smtClean="0"/>
              <a:t>2020/8/4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9DACB-0047-4026-86C5-076A838D1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87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3179D5B0-92DE-4230-AAC5-72326B71C30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536735-84D4-444B-90B4-3EFA2E543AFB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xmlns="" id="{FA266EB4-378C-4622-9B9F-7771E1C4D7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82BBB542-A443-4F62-9978-839BBD41EF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xmlns="" id="{F50BE43E-7FA9-4FA1-ABCA-81995E751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AA83CD09-3DCC-49CF-B6F6-05969E666DB3}" type="slidenum">
              <a:rPr lang="en-US" altLang="zh-TW" sz="1400">
                <a:latin typeface="Calibri" panose="020F050202020403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1</a:t>
            </a:fld>
            <a:endParaRPr lang="en-US" altLang="zh-TW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1F3C24CF-B1EA-4367-B9C4-CDB843315F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FB708A-1EA2-4271-8891-D73D6BE7F23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xmlns="" id="{7E29E0F4-11D4-476E-8A8E-62476F3120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6C66A885-1E5F-4230-BC01-EF597F9921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xmlns="" id="{62FC2B6B-9A73-4D0E-8286-5CB24816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05932464-F26F-4FCC-8527-EE1D42F7DC23}" type="slidenum">
              <a:rPr lang="en-US" altLang="zh-TW" sz="1400">
                <a:latin typeface="Calibri" panose="020F050202020403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US" altLang="zh-TW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072C1A06-7E3E-4455-8782-D7921D4B747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41B3C3-37F7-47DC-94B4-56EBAFCE02F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xmlns="" id="{D243C095-6078-4302-A263-465B3B8979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93828527-229B-437C-B3A0-230EAE3D79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xmlns="" id="{11BA6D4A-CEC1-464D-A1EC-8809755B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EDF073DC-67FF-4242-BC34-83F0BEEB3C8A}" type="slidenum">
              <a:rPr lang="en-US" altLang="zh-TW" sz="1400">
                <a:latin typeface="Calibri" panose="020F050202020403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en-US" altLang="zh-TW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2F30F6DF-A43F-4A68-8339-6BF9CD0AE4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ECBF26-75E5-4C25-A2E9-7B49EB860223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xmlns="" id="{2A70D29E-19D8-46D3-87C0-5094FC3AA8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C1B3FE46-C102-43ED-B6D6-3ADFFD194C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xmlns="" id="{C0A53D50-D2E2-44A9-A22E-DB6F40E9F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A30C986D-0168-4B60-81CF-3386B9541749}" type="slidenum">
              <a:rPr lang="en-US" altLang="zh-TW" sz="1400">
                <a:latin typeface="Calibri" panose="020F050202020403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13</a:t>
            </a:fld>
            <a:endParaRPr lang="en-US" altLang="zh-TW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190B29F4-8587-4ACC-B656-3DA91A62C73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78A70A-E405-4CCF-B4C2-001F7BA6BCF8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xmlns="" id="{522AAA9D-BFB4-418F-AC63-B245BBDE7EA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EB07266A-9387-4D2C-95D4-1F45891172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xmlns="" id="{1914D1F1-EE75-4BC7-B7C7-D565D99EF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52BB97A9-5A5A-4DC5-8A13-65792264857E}" type="slidenum">
              <a:rPr lang="en-US" altLang="zh-TW" sz="1400">
                <a:latin typeface="Calibri" panose="020F050202020403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14</a:t>
            </a:fld>
            <a:endParaRPr lang="en-US" altLang="zh-TW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190B29F4-8587-4ACC-B656-3DA91A62C73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78A70A-E405-4CCF-B4C2-001F7BA6BCF8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xmlns="" id="{522AAA9D-BFB4-418F-AC63-B245BBDE7EA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EB07266A-9387-4D2C-95D4-1F45891172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xmlns="" id="{1914D1F1-EE75-4BC7-B7C7-D565D99EF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52BB97A9-5A5A-4DC5-8A13-65792264857E}" type="slidenum">
              <a:rPr lang="en-US" altLang="zh-TW" sz="1400">
                <a:latin typeface="Calibri" panose="020F050202020403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15</a:t>
            </a:fld>
            <a:endParaRPr lang="en-US" altLang="zh-TW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93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190B29F4-8587-4ACC-B656-3DA91A62C73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78A70A-E405-4CCF-B4C2-001F7BA6BCF8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xmlns="" id="{522AAA9D-BFB4-418F-AC63-B245BBDE7EA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EB07266A-9387-4D2C-95D4-1F45891172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xmlns="" id="{1914D1F1-EE75-4BC7-B7C7-D565D99EF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52BB97A9-5A5A-4DC5-8A13-65792264857E}" type="slidenum">
              <a:rPr lang="en-US" altLang="zh-TW" sz="1400">
                <a:latin typeface="Calibri" panose="020F050202020403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16</a:t>
            </a:fld>
            <a:endParaRPr lang="en-US" altLang="zh-TW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26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F715A56D-A48D-41D7-A6A2-E3F80CFA1DA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0E11A7-D0C5-4F69-B8AC-8B7BAF770012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xmlns="" id="{ADC3A3FF-99AB-458F-A7E2-49D7390A8E7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xmlns="" id="{A7B04C98-39C9-4D1F-800B-6C26F9A7E3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7963" eaLnBrk="1" hangingPunct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zh-TW" altLang="zh-TW" sz="2000">
                <a:latin typeface="Arial" panose="020B0604020202020204" pitchFamily="34" charset="0"/>
                <a:ea typeface="Microsoft YaHei" panose="020B0503020204020204" pitchFamily="34" charset="-122"/>
              </a:rPr>
              <a:t>模板来自于 </a:t>
            </a:r>
            <a:r>
              <a:rPr lang="en-US" altLang="zh-TW" sz="2000">
                <a:latin typeface="Arial" panose="020B0604020202020204" pitchFamily="34" charset="0"/>
                <a:ea typeface="Microsoft YaHei" panose="020B0503020204020204" pitchFamily="34" charset="-122"/>
              </a:rPr>
              <a:t>http://www.ypppt.com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xmlns="" id="{6EF38C9E-50FF-4DE3-9845-CFC16C82B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B36A2A71-CD4D-4D6B-92E2-F99E7A3BA145}" type="slidenum">
              <a:rPr lang="en-US" altLang="zh-TW" sz="1400">
                <a:latin typeface="Calibri" panose="020F050202020403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buClrTx/>
                <a:buFontTx/>
                <a:buNone/>
              </a:pPr>
              <a:t>17</a:t>
            </a:fld>
            <a:endParaRPr lang="en-US" altLang="zh-TW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687EE3A2-D706-43A7-9DA2-0DAA9B029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88"/>
            <a:ext cx="12190495" cy="6857624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5E00B9D1-EDF3-4812-8F7F-298B527BE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31" y="5442938"/>
            <a:ext cx="6932883" cy="70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5"/>
              </a:spcBef>
            </a:pPr>
            <a:r>
              <a:rPr lang="en-US" altLang="zh-TW" sz="4551" b="1" dirty="0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anose="020B0503020204020204" pitchFamily="34" charset="-122"/>
              </a:rPr>
              <a:t>2020熱門</a:t>
            </a:r>
            <a:r>
              <a:rPr lang="zh-TW" altLang="zh-TW" sz="4551" b="1" dirty="0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anose="020B0503020204020204" pitchFamily="34" charset="-122"/>
              </a:rPr>
              <a:t>電影趨勢分析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C95F2104-F41F-4F6E-B0B4-D31C41DA7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30" y="6201552"/>
            <a:ext cx="5382542" cy="32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5"/>
              </a:spcBef>
            </a:pPr>
            <a:r>
              <a:rPr lang="zh-TW" altLang="zh-TW" sz="2086" b="1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anose="020B0503020204020204" pitchFamily="34" charset="-122"/>
              </a:rPr>
              <a:t>曾立成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1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.01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01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20" dur="250" autoRev="1" fill="hold"/>
                                        <p:tgtEl>
                                          <p:spTgt spid="4098"/>
                                        </p:tgtEl>
                                      </p:cBhvr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1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.01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01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32" dur="250" autoRev="1" fill="hold"/>
                                        <p:tgtEl>
                                          <p:spTgt spid="4099"/>
                                        </p:tgtEl>
                                      </p:cBhvr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3068F80-B71A-4D88-B5E1-884F0653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730" y="175516"/>
            <a:ext cx="6590539" cy="3253484"/>
          </a:xfrm>
          <a:prstGeom prst="rect">
            <a:avLst/>
          </a:prstGeom>
        </p:spPr>
      </p:pic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xmlns="" id="{EFA17F5A-EF63-4301-A14E-1D3127E460DC}"/>
              </a:ext>
            </a:extLst>
          </p:cNvPr>
          <p:cNvSpPr txBox="1">
            <a:spLocks/>
          </p:cNvSpPr>
          <p:nvPr/>
        </p:nvSpPr>
        <p:spPr>
          <a:xfrm>
            <a:off x="1828800" y="3551585"/>
            <a:ext cx="9910170" cy="314739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00B0F0"/>
                </a:solidFill>
                <a:latin typeface="+mn-ea"/>
              </a:rPr>
              <a:t>續集電影</a:t>
            </a:r>
            <a:r>
              <a:rPr lang="zh-TW" altLang="en-US" dirty="0">
                <a:latin typeface="+mn-ea"/>
              </a:rPr>
              <a:t>幾乎是賣座保證：在美國前</a:t>
            </a:r>
            <a:r>
              <a:rPr lang="en-US" altLang="zh-TW" dirty="0">
                <a:latin typeface="+mn-ea"/>
              </a:rPr>
              <a:t>3</a:t>
            </a:r>
            <a:r>
              <a:rPr lang="zh-TW" altLang="en-US" dirty="0">
                <a:latin typeface="+mn-ea"/>
              </a:rPr>
              <a:t>中有</a:t>
            </a:r>
            <a:r>
              <a:rPr lang="en-US" altLang="zh-TW" dirty="0">
                <a:latin typeface="+mn-ea"/>
              </a:rPr>
              <a:t>2</a:t>
            </a:r>
            <a:r>
              <a:rPr lang="zh-TW" altLang="en-US" dirty="0">
                <a:latin typeface="+mn-ea"/>
              </a:rPr>
              <a:t>部是續集電影、香港的葉問</a:t>
            </a:r>
            <a:r>
              <a:rPr lang="en-US" altLang="zh-TW" dirty="0">
                <a:latin typeface="+mn-ea"/>
              </a:rPr>
              <a:t>4</a:t>
            </a:r>
            <a:r>
              <a:rPr lang="zh-TW" altLang="en-US" dirty="0">
                <a:latin typeface="+mn-ea"/>
              </a:rPr>
              <a:t>更是重中之重。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solidFill>
                  <a:srgbClr val="00B0F0"/>
                </a:solidFill>
                <a:latin typeface="+mn-ea"/>
              </a:rPr>
              <a:t>動畫片大行其道</a:t>
            </a:r>
            <a:r>
              <a:rPr lang="zh-TW" altLang="en-US" dirty="0">
                <a:latin typeface="+mn-ea"/>
              </a:rPr>
              <a:t>：除了日本幾乎都是動畫片賣座為主，美國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華特迪士尼影業</a:t>
            </a:r>
            <a:r>
              <a:rPr lang="en-US" altLang="zh-TW" dirty="0">
                <a:latin typeface="+mn-ea"/>
              </a:rPr>
              <a:t>1/2</a:t>
            </a:r>
            <a:r>
              <a:rPr lang="zh-TW" altLang="en-US" dirty="0">
                <a:latin typeface="+mn-ea"/>
              </a:rPr>
              <a:t>的魔法也有良好信譽的品牌效應，帶來不錯的成績。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solidFill>
                  <a:srgbClr val="00B0F0"/>
                </a:solidFill>
                <a:latin typeface="+mn-ea"/>
              </a:rPr>
              <a:t>喜劇片</a:t>
            </a:r>
            <a:r>
              <a:rPr lang="zh-TW" altLang="en-US" dirty="0">
                <a:latin typeface="+mn-ea"/>
              </a:rPr>
              <a:t>雖然沒能大爆票房，但也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佔有一席之地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solidFill>
                  <a:srgbClr val="00B0F0"/>
                </a:solidFill>
                <a:latin typeface="+mn-ea"/>
              </a:rPr>
              <a:t>台灣</a:t>
            </a:r>
            <a:r>
              <a:rPr lang="zh-TW" altLang="en-US" dirty="0">
                <a:latin typeface="+mn-ea"/>
              </a:rPr>
              <a:t>前</a:t>
            </a:r>
            <a:r>
              <a:rPr lang="en-US" altLang="zh-TW" dirty="0">
                <a:latin typeface="+mn-ea"/>
              </a:rPr>
              <a:t>3</a:t>
            </a:r>
            <a:r>
              <a:rPr lang="zh-TW" altLang="en-US" dirty="0">
                <a:latin typeface="+mn-ea"/>
              </a:rPr>
              <a:t>名電影，明顯侷限在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恐怖驚悚</a:t>
            </a:r>
            <a:r>
              <a:rPr lang="zh-TW" altLang="en-US" dirty="0">
                <a:latin typeface="+mn-ea"/>
              </a:rPr>
              <a:t>以及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愛情類型</a:t>
            </a:r>
            <a:r>
              <a:rPr lang="zh-TW" altLang="en-US" dirty="0">
                <a:latin typeface="+mn-ea"/>
              </a:rPr>
              <a:t>為主，這是近年來台灣電影的熱門取向也同時是一個窠臼。</a:t>
            </a:r>
          </a:p>
        </p:txBody>
      </p:sp>
    </p:spTree>
    <p:extLst>
      <p:ext uri="{BB962C8B-B14F-4D97-AF65-F5344CB8AC3E}">
        <p14:creationId xmlns:p14="http://schemas.microsoft.com/office/powerpoint/2010/main" val="306071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EDD39CE8-91B7-4E82-BB84-65E44C02A13A}"/>
              </a:ext>
            </a:extLst>
          </p:cNvPr>
          <p:cNvSpPr txBox="1">
            <a:spLocks/>
          </p:cNvSpPr>
          <p:nvPr/>
        </p:nvSpPr>
        <p:spPr>
          <a:xfrm>
            <a:off x="1873328" y="115956"/>
            <a:ext cx="10018713" cy="15803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資料處理及視覺化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各週次銷售金額變化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1EADF059-DDCB-464E-A6A1-A27E3A61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13" y="1582100"/>
            <a:ext cx="10274630" cy="502539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6231B382-16BD-4C0C-9525-0BE17BEDB388}"/>
              </a:ext>
            </a:extLst>
          </p:cNvPr>
          <p:cNvSpPr txBox="1"/>
          <p:nvPr/>
        </p:nvSpPr>
        <p:spPr>
          <a:xfrm>
            <a:off x="3962401" y="3910129"/>
            <a:ext cx="352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月</a:t>
            </a:r>
            <a:r>
              <a:rPr lang="en-US" altLang="zh-TW" dirty="0"/>
              <a:t>03</a:t>
            </a:r>
            <a:r>
              <a:rPr lang="zh-TW" altLang="en-US" dirty="0"/>
              <a:t>日各國銷售金額都驟降谷底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xmlns="" id="{88D0F2C1-7D93-478C-A484-A3405E424578}"/>
              </a:ext>
            </a:extLst>
          </p:cNvPr>
          <p:cNvCxnSpPr/>
          <p:nvPr/>
        </p:nvCxnSpPr>
        <p:spPr>
          <a:xfrm flipH="1">
            <a:off x="4081670" y="4279461"/>
            <a:ext cx="92765" cy="716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3DC7BBB-9264-4B47-826D-BFBB77559773}"/>
              </a:ext>
            </a:extLst>
          </p:cNvPr>
          <p:cNvSpPr/>
          <p:nvPr/>
        </p:nvSpPr>
        <p:spPr>
          <a:xfrm>
            <a:off x="2796209" y="1885071"/>
            <a:ext cx="649356" cy="3826615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DCA63332-BB23-4FD4-B9AA-F137B0EFB8CB}"/>
              </a:ext>
            </a:extLst>
          </p:cNvPr>
          <p:cNvSpPr txBox="1"/>
          <p:nvPr/>
        </p:nvSpPr>
        <p:spPr>
          <a:xfrm>
            <a:off x="3566161" y="2062576"/>
            <a:ext cx="409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月</a:t>
            </a:r>
            <a:r>
              <a:rPr lang="en-US" altLang="zh-TW" dirty="0"/>
              <a:t>06</a:t>
            </a:r>
            <a:r>
              <a:rPr lang="zh-TW" altLang="en-US" dirty="0"/>
              <a:t>日到</a:t>
            </a:r>
            <a:r>
              <a:rPr lang="en-US" altLang="zh-TW" dirty="0"/>
              <a:t>1</a:t>
            </a:r>
            <a:r>
              <a:rPr lang="zh-TW" altLang="en-US" dirty="0"/>
              <a:t>月</a:t>
            </a:r>
            <a:r>
              <a:rPr lang="en-US" altLang="zh-TW" dirty="0"/>
              <a:t>20</a:t>
            </a:r>
            <a:r>
              <a:rPr lang="zh-TW" altLang="en-US" dirty="0"/>
              <a:t>日迎來年初第一波高峰</a:t>
            </a:r>
            <a:endParaRPr lang="en-US" altLang="zh-TW" dirty="0"/>
          </a:p>
          <a:p>
            <a:r>
              <a:rPr lang="zh-TW" altLang="en-US" dirty="0"/>
              <a:t>但是</a:t>
            </a:r>
            <a:r>
              <a:rPr lang="zh-TW" altLang="en-US" dirty="0">
                <a:solidFill>
                  <a:srgbClr val="00B0F0"/>
                </a:solidFill>
              </a:rPr>
              <a:t>南韓</a:t>
            </a:r>
            <a:r>
              <a:rPr lang="zh-TW" altLang="en-US" dirty="0"/>
              <a:t>及</a:t>
            </a:r>
            <a:r>
              <a:rPr lang="zh-TW" altLang="en-US" dirty="0">
                <a:solidFill>
                  <a:srgbClr val="00B0F0"/>
                </a:solidFill>
              </a:rPr>
              <a:t>日本</a:t>
            </a:r>
            <a:r>
              <a:rPr lang="zh-TW" altLang="en-US" dirty="0"/>
              <a:t>是一路下滑的情形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1C9EDC89-7A66-473F-A4CF-F659BE2A7FFC}"/>
              </a:ext>
            </a:extLst>
          </p:cNvPr>
          <p:cNvSpPr/>
          <p:nvPr/>
        </p:nvSpPr>
        <p:spPr>
          <a:xfrm>
            <a:off x="5910538" y="4859746"/>
            <a:ext cx="5110173" cy="716609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xmlns="" id="{88040893-7675-4C0B-B3AD-E0EB140CB678}"/>
              </a:ext>
            </a:extLst>
          </p:cNvPr>
          <p:cNvCxnSpPr/>
          <p:nvPr/>
        </p:nvCxnSpPr>
        <p:spPr>
          <a:xfrm flipH="1">
            <a:off x="3445565" y="2350602"/>
            <a:ext cx="92765" cy="716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C37CF296-E95B-46B1-BFE7-93EA36AF8A19}"/>
              </a:ext>
            </a:extLst>
          </p:cNvPr>
          <p:cNvSpPr txBox="1"/>
          <p:nvPr/>
        </p:nvSpPr>
        <p:spPr>
          <a:xfrm>
            <a:off x="7364466" y="48114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票房普遍持續低迷</a:t>
            </a:r>
          </a:p>
        </p:txBody>
      </p:sp>
    </p:spTree>
    <p:extLst>
      <p:ext uri="{BB962C8B-B14F-4D97-AF65-F5344CB8AC3E}">
        <p14:creationId xmlns:p14="http://schemas.microsoft.com/office/powerpoint/2010/main" val="171260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>
            <a:extLst>
              <a:ext uri="{FF2B5EF4-FFF2-40B4-BE49-F238E27FC236}">
                <a16:creationId xmlns:a16="http://schemas.microsoft.com/office/drawing/2014/main" xmlns="" id="{7D476A4E-1CE4-48A3-967C-822EE179D6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987" t="-1898" r="-987" b="-1898"/>
          <a:stretch/>
        </p:blipFill>
        <p:spPr>
          <a:xfrm>
            <a:off x="2299666" y="327328"/>
            <a:ext cx="8388000" cy="4176000"/>
          </a:xfrm>
        </p:spPr>
      </p:pic>
      <p:sp>
        <p:nvSpPr>
          <p:cNvPr id="16" name="內容版面配置區 3">
            <a:extLst>
              <a:ext uri="{FF2B5EF4-FFF2-40B4-BE49-F238E27FC236}">
                <a16:creationId xmlns:a16="http://schemas.microsoft.com/office/drawing/2014/main" xmlns="" id="{3B17BF24-B576-477C-B7C4-95653B356626}"/>
              </a:ext>
            </a:extLst>
          </p:cNvPr>
          <p:cNvSpPr txBox="1">
            <a:spLocks/>
          </p:cNvSpPr>
          <p:nvPr/>
        </p:nvSpPr>
        <p:spPr>
          <a:xfrm>
            <a:off x="2138288" y="4578525"/>
            <a:ext cx="8549378" cy="206142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n-ea"/>
              </a:rPr>
              <a:t>疫情嚴重影響票房銷售。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1</a:t>
            </a:r>
            <a:r>
              <a:rPr lang="zh-TW" altLang="en-US" dirty="0">
                <a:latin typeface="+mn-ea"/>
              </a:rPr>
              <a:t>月</a:t>
            </a:r>
            <a:r>
              <a:rPr lang="en-US" altLang="zh-TW" dirty="0">
                <a:latin typeface="+mn-ea"/>
              </a:rPr>
              <a:t>21</a:t>
            </a:r>
            <a:r>
              <a:rPr lang="zh-TW" altLang="en-US" dirty="0">
                <a:latin typeface="+mn-ea"/>
              </a:rPr>
              <a:t>日首例確診引發恐慌潮，票房暴跌。次週回穩，票房呈現震盪。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4</a:t>
            </a:r>
            <a:r>
              <a:rPr lang="zh-TW" altLang="en-US" dirty="0">
                <a:latin typeface="+mn-ea"/>
              </a:rPr>
              <a:t>月份起政令分階段實施社交距離注意事項，戲院、影城大受影響，票房持續低迷。</a:t>
            </a:r>
          </a:p>
        </p:txBody>
      </p:sp>
    </p:spTree>
    <p:extLst>
      <p:ext uri="{BB962C8B-B14F-4D97-AF65-F5344CB8AC3E}">
        <p14:creationId xmlns:p14="http://schemas.microsoft.com/office/powerpoint/2010/main" val="239232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Freeform 1">
            <a:extLst>
              <a:ext uri="{FF2B5EF4-FFF2-40B4-BE49-F238E27FC236}">
                <a16:creationId xmlns:a16="http://schemas.microsoft.com/office/drawing/2014/main" xmlns="" id="{FD23B829-9730-4CE9-8FD4-6D8A5015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8" y="2343763"/>
            <a:ext cx="12091152" cy="4512545"/>
          </a:xfrm>
          <a:custGeom>
            <a:avLst/>
            <a:gdLst>
              <a:gd name="G0" fmla="+- 7304 0 0"/>
              <a:gd name="G1" fmla="*/ G0 1 5688"/>
              <a:gd name="G2" fmla="*/ 1 0 51712"/>
              <a:gd name="G3" fmla="*/ G2 2122 1"/>
              <a:gd name="G4" fmla="*/ G3 1 2122"/>
              <a:gd name="G5" fmla="+- 44096 0 0"/>
              <a:gd name="G6" fmla="*/ G5 1 5688"/>
              <a:gd name="G7" fmla="+- 46436 0 0"/>
              <a:gd name="G8" fmla="*/ G7 1 2122"/>
              <a:gd name="G9" fmla="*/ 1 0 51712"/>
              <a:gd name="G10" fmla="*/ G9 5688 1"/>
              <a:gd name="G11" fmla="*/ G10 1 5688"/>
              <a:gd name="G12" fmla="+- 46436 0 0"/>
              <a:gd name="G13" fmla="*/ G12 1 2122"/>
              <a:gd name="G14" fmla="+- 7304 0 0"/>
              <a:gd name="G15" fmla="*/ G14 1 5688"/>
              <a:gd name="G16" fmla="*/ 1 0 51712"/>
              <a:gd name="G17" fmla="*/ G16 2122 1"/>
              <a:gd name="G18" fmla="*/ G17 1 2122"/>
              <a:gd name="G19" fmla="+- 5688 0 0"/>
              <a:gd name="G20" fmla="+- 2122 0 0"/>
              <a:gd name="T0" fmla="*/ 3815 w 5688"/>
              <a:gd name="T1" fmla="*/ 0 h 2122"/>
              <a:gd name="T2" fmla="*/ 5688 w 5688"/>
              <a:gd name="T3" fmla="*/ 2122 h 2122"/>
              <a:gd name="T4" fmla="*/ 0 w 5688"/>
              <a:gd name="T5" fmla="*/ 2122 h 2122"/>
              <a:gd name="T6" fmla="*/ 3815 w 5688"/>
              <a:gd name="T7" fmla="*/ 0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8" h="2122">
                <a:moveTo>
                  <a:pt x="3815" y="0"/>
                </a:moveTo>
                <a:lnTo>
                  <a:pt x="5688" y="2122"/>
                </a:lnTo>
                <a:lnTo>
                  <a:pt x="0" y="2122"/>
                </a:lnTo>
                <a:lnTo>
                  <a:pt x="3815" y="0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/>
          </a:p>
        </p:txBody>
      </p:sp>
      <p:sp>
        <p:nvSpPr>
          <p:cNvPr id="14338" name="Freeform 2">
            <a:extLst>
              <a:ext uri="{FF2B5EF4-FFF2-40B4-BE49-F238E27FC236}">
                <a16:creationId xmlns:a16="http://schemas.microsoft.com/office/drawing/2014/main" xmlns="" id="{A532A906-2D37-4EB7-8D97-6C93E468D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" y="189"/>
            <a:ext cx="8121979" cy="6770323"/>
          </a:xfrm>
          <a:custGeom>
            <a:avLst/>
            <a:gdLst>
              <a:gd name="G0" fmla="*/ 1 0 51712"/>
              <a:gd name="G1" fmla="*/ G0 3821 1"/>
              <a:gd name="G2" fmla="*/ G1 1 3821"/>
              <a:gd name="G3" fmla="*/ 1 0 51712"/>
              <a:gd name="G4" fmla="*/ G3 3184 1"/>
              <a:gd name="G5" fmla="*/ G4 1 3184"/>
              <a:gd name="G6" fmla="+- 17358 0 0"/>
              <a:gd name="G7" fmla="*/ G6 1 3821"/>
              <a:gd name="G8" fmla="*/ 1 0 51712"/>
              <a:gd name="G9" fmla="*/ G8 3184 1"/>
              <a:gd name="G10" fmla="*/ G9 1 3184"/>
              <a:gd name="G11" fmla="+- 16779 0 0"/>
              <a:gd name="G12" fmla="*/ G11 1 3821"/>
              <a:gd name="G13" fmla="+- 54128 0 0"/>
              <a:gd name="G14" fmla="*/ G13 1 3184"/>
              <a:gd name="G15" fmla="+- 51049 0 0"/>
              <a:gd name="G16" fmla="*/ G15 1 3821"/>
              <a:gd name="G17" fmla="+- 29520 0 0"/>
              <a:gd name="G18" fmla="*/ G17 1 3184"/>
              <a:gd name="G19" fmla="*/ 1 0 51712"/>
              <a:gd name="G20" fmla="*/ G19 3821 1"/>
              <a:gd name="G21" fmla="*/ G20 1 3821"/>
              <a:gd name="G22" fmla="+- 45312 0 0"/>
              <a:gd name="G23" fmla="*/ G22 1 3184"/>
              <a:gd name="G24" fmla="*/ 1 0 51712"/>
              <a:gd name="G25" fmla="*/ G24 3821 1"/>
              <a:gd name="G26" fmla="*/ G25 1 3821"/>
              <a:gd name="G27" fmla="*/ 1 0 51712"/>
              <a:gd name="G28" fmla="*/ G27 3184 1"/>
              <a:gd name="G29" fmla="*/ G28 1 3184"/>
              <a:gd name="G30" fmla="+- 3821 0 0"/>
              <a:gd name="G31" fmla="+- 3184 0 0"/>
              <a:gd name="T0" fmla="*/ 0 w 3821"/>
              <a:gd name="T1" fmla="*/ 0 h 3184"/>
              <a:gd name="T2" fmla="*/ 2886 w 3821"/>
              <a:gd name="T3" fmla="*/ 0 h 3184"/>
              <a:gd name="T4" fmla="*/ 2903 w 3821"/>
              <a:gd name="T5" fmla="*/ 17 h 3184"/>
              <a:gd name="T6" fmla="*/ 3821 w 3821"/>
              <a:gd name="T7" fmla="*/ 1059 h 3184"/>
              <a:gd name="T8" fmla="*/ 0 w 3821"/>
              <a:gd name="T9" fmla="*/ 3184 h 3184"/>
              <a:gd name="T10" fmla="*/ 0 w 3821"/>
              <a:gd name="T11" fmla="*/ 0 h 3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21" h="3184">
                <a:moveTo>
                  <a:pt x="0" y="0"/>
                </a:moveTo>
                <a:lnTo>
                  <a:pt x="2886" y="0"/>
                </a:lnTo>
                <a:lnTo>
                  <a:pt x="2903" y="17"/>
                </a:lnTo>
                <a:lnTo>
                  <a:pt x="3821" y="1059"/>
                </a:lnTo>
                <a:lnTo>
                  <a:pt x="0" y="3184"/>
                </a:lnTo>
                <a:lnTo>
                  <a:pt x="0" y="0"/>
                </a:lnTo>
                <a:close/>
              </a:path>
            </a:pathLst>
          </a:custGeom>
          <a:solidFill>
            <a:srgbClr val="0FC7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B4702D4-ACAA-4F81-AE28-A8036AB8082A}"/>
              </a:ext>
            </a:extLst>
          </p:cNvPr>
          <p:cNvSpPr txBox="1">
            <a:spLocks/>
          </p:cNvSpPr>
          <p:nvPr/>
        </p:nvSpPr>
        <p:spPr>
          <a:xfrm>
            <a:off x="764962" y="153724"/>
            <a:ext cx="4042269" cy="15803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心得與建議</a:t>
            </a:r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xmlns="" id="{4D63B632-32A6-4617-86E5-7B815EB04D30}"/>
              </a:ext>
            </a:extLst>
          </p:cNvPr>
          <p:cNvSpPr txBox="1">
            <a:spLocks/>
          </p:cNvSpPr>
          <p:nvPr/>
        </p:nvSpPr>
        <p:spPr>
          <a:xfrm>
            <a:off x="1295998" y="1367576"/>
            <a:ext cx="5062599" cy="354205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n-ea"/>
              </a:rPr>
              <a:t>電影產業不只開拓了第六藝術，也是大眾生活中休閒娛樂與社交的話題，更是人文素養與價值觀的風向球。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除了美國的強勢影業，台灣電影的發展仍不如其他亞洲各國。希望除了民眾支持國片外，政府與</a:t>
            </a:r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xmlns="" id="{612DD465-813D-4299-8D49-0B4A8F877ABB}"/>
              </a:ext>
            </a:extLst>
          </p:cNvPr>
          <p:cNvSpPr txBox="1">
            <a:spLocks/>
          </p:cNvSpPr>
          <p:nvPr/>
        </p:nvSpPr>
        <p:spPr>
          <a:xfrm>
            <a:off x="1295998" y="4077620"/>
            <a:ext cx="3149393" cy="451254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+mn-ea"/>
              </a:rPr>
              <a:t>　資方也能加大加深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　電影的開發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　與製作。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reeform 1">
            <a:extLst>
              <a:ext uri="{FF2B5EF4-FFF2-40B4-BE49-F238E27FC236}">
                <a16:creationId xmlns:a16="http://schemas.microsoft.com/office/drawing/2014/main" xmlns="" id="{15BA4EEF-9D33-49AF-9F67-0115650ED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588" y="-26905"/>
            <a:ext cx="12216084" cy="6902779"/>
          </a:xfrm>
          <a:custGeom>
            <a:avLst/>
            <a:gdLst>
              <a:gd name="G0" fmla="*/ 1 0 51712"/>
              <a:gd name="G1" fmla="*/ G0 63588 1"/>
              <a:gd name="G2" fmla="*/ G1 1 51648"/>
              <a:gd name="G3" fmla="*/ 1 0 51712"/>
              <a:gd name="G4" fmla="*/ G3 51266 1"/>
              <a:gd name="G5" fmla="*/ G4 1 51648"/>
              <a:gd name="G6" fmla="+- 52992 0 0"/>
              <a:gd name="G7" fmla="*/ G6 1 51648"/>
              <a:gd name="G8" fmla="*/ 1 0 51712"/>
              <a:gd name="G9" fmla="*/ G8 51266 1"/>
              <a:gd name="G10" fmla="*/ G9 1 51648"/>
              <a:gd name="G11" fmla="+- 52992 0 0"/>
              <a:gd name="G12" fmla="*/ G11 1 51648"/>
              <a:gd name="G13" fmla="+- 896 0 0"/>
              <a:gd name="G14" fmla="*/ G13 1 51648"/>
              <a:gd name="G15" fmla="*/ 1 0 51712"/>
              <a:gd name="G16" fmla="*/ G15 63588 1"/>
              <a:gd name="G17" fmla="*/ G16 1 51648"/>
              <a:gd name="G18" fmla="+- 896 0 0"/>
              <a:gd name="G19" fmla="*/ G18 1 51648"/>
              <a:gd name="G20" fmla="*/ 1 0 51712"/>
              <a:gd name="G21" fmla="*/ G20 63588 1"/>
              <a:gd name="G22" fmla="*/ G21 1 51648"/>
              <a:gd name="G23" fmla="*/ 1 0 51712"/>
              <a:gd name="G24" fmla="*/ G23 51266 1"/>
              <a:gd name="G25" fmla="*/ G24 1 51648"/>
              <a:gd name="G26" fmla="*/ 1 0 51712"/>
              <a:gd name="G27" fmla="*/ G26 63588 1"/>
              <a:gd name="G28" fmla="*/ G27 1 53005"/>
              <a:gd name="G29" fmla="+- 63076 0 0"/>
              <a:gd name="G30" fmla="*/ G29 1 7858"/>
              <a:gd name="G31" fmla="+- 30996 0 0"/>
              <a:gd name="G32" fmla="*/ G31 1 53005"/>
              <a:gd name="G33" fmla="*/ 1 0 51712"/>
              <a:gd name="G34" fmla="*/ G33 51266 1"/>
              <a:gd name="G35" fmla="*/ G34 1 7858"/>
              <a:gd name="G36" fmla="+- 52992 0 0"/>
              <a:gd name="G37" fmla="*/ G36 1 53005"/>
              <a:gd name="G38" fmla="+- 63972 0 0"/>
              <a:gd name="G39" fmla="*/ G38 1 7858"/>
              <a:gd name="G40" fmla="*/ 1 0 51712"/>
              <a:gd name="G41" fmla="*/ G40 63588 1"/>
              <a:gd name="G42" fmla="*/ G41 1 53005"/>
              <a:gd name="G43" fmla="+- 63972 0 0"/>
              <a:gd name="G44" fmla="*/ G43 1 7858"/>
              <a:gd name="G45" fmla="*/ 1 0 51712"/>
              <a:gd name="G46" fmla="*/ G45 63588 1"/>
              <a:gd name="G47" fmla="*/ G46 1 53005"/>
              <a:gd name="G48" fmla="+- 63076 0 0"/>
              <a:gd name="G49" fmla="*/ G48 1 7858"/>
              <a:gd name="G50" fmla="*/ 1 0 51712"/>
              <a:gd name="G51" fmla="*/ G50 63588 1"/>
              <a:gd name="G52" fmla="*/ G51 1 53005"/>
              <a:gd name="G53" fmla="+- 63076 0 0"/>
              <a:gd name="G54" fmla="*/ G53 1 22328"/>
              <a:gd name="G55" fmla="+- 30996 0 0"/>
              <a:gd name="G56" fmla="*/ G55 1 53005"/>
              <a:gd name="G57" fmla="*/ 1 0 51712"/>
              <a:gd name="G58" fmla="*/ G57 51266 1"/>
              <a:gd name="G59" fmla="*/ G58 1 22328"/>
              <a:gd name="G60" fmla="+- 15732 0 0"/>
              <a:gd name="G61" fmla="*/ G60 1 53005"/>
              <a:gd name="G62" fmla="+- 15472 0 0"/>
              <a:gd name="G63" fmla="*/ G62 1 22328"/>
              <a:gd name="G64" fmla="*/ 1 0 51712"/>
              <a:gd name="G65" fmla="*/ G64 63588 1"/>
              <a:gd name="G66" fmla="*/ G65 1 53005"/>
              <a:gd name="G67" fmla="+- 63972 0 0"/>
              <a:gd name="G68" fmla="*/ G67 1 22328"/>
              <a:gd name="G69" fmla="*/ 1 0 51712"/>
              <a:gd name="G70" fmla="*/ G69 63588 1"/>
              <a:gd name="G71" fmla="*/ G70 1 53005"/>
              <a:gd name="G72" fmla="+- 63076 0 0"/>
              <a:gd name="G73" fmla="*/ G72 1 22328"/>
              <a:gd name="G74" fmla="*/ 1 0 51712"/>
              <a:gd name="G75" fmla="*/ G74 63588 1"/>
              <a:gd name="G76" fmla="*/ G75 1 53005"/>
              <a:gd name="G77" fmla="+- 63076 0 0"/>
              <a:gd name="G78" fmla="*/ G77 1 22328"/>
              <a:gd name="G79" fmla="+- 30996 0 0"/>
              <a:gd name="G80" fmla="*/ G79 1 53005"/>
              <a:gd name="G81" fmla="*/ 1 0 51712"/>
              <a:gd name="G82" fmla="*/ G81 51266 1"/>
              <a:gd name="G83" fmla="*/ G82 1 22328"/>
              <a:gd name="G84" fmla="+- 4332 0 0"/>
              <a:gd name="G85" fmla="*/ G84 1 53005"/>
              <a:gd name="G86" fmla="+- 15472 0 0"/>
              <a:gd name="G87" fmla="*/ G86 1 22328"/>
              <a:gd name="G88" fmla="*/ 1 0 51712"/>
              <a:gd name="G89" fmla="*/ G88 63588 1"/>
              <a:gd name="G90" fmla="*/ G89 1 53005"/>
              <a:gd name="G91" fmla="+- 63972 0 0"/>
              <a:gd name="G92" fmla="*/ G91 1 22328"/>
              <a:gd name="G93" fmla="*/ 1 0 51712"/>
              <a:gd name="G94" fmla="*/ G93 63588 1"/>
              <a:gd name="G95" fmla="*/ G94 1 53005"/>
              <a:gd name="G96" fmla="+- 63076 0 0"/>
              <a:gd name="G97" fmla="*/ G96 1 22328"/>
              <a:gd name="G98" fmla="*/ 1 0 51712"/>
              <a:gd name="G99" fmla="*/ G98 63588 1"/>
              <a:gd name="G100" fmla="*/ G99 1 63588"/>
              <a:gd name="G101" fmla="+- 60152 0 0"/>
              <a:gd name="G102" fmla="*/ G101 1 51266"/>
              <a:gd name="G103" fmla="+- 59152 0 0"/>
              <a:gd name="G104" fmla="*/ G103 1 63588"/>
              <a:gd name="G105" fmla="*/ 1 0 51712"/>
              <a:gd name="G106" fmla="*/ G105 51266 1"/>
              <a:gd name="G107" fmla="*/ G106 1 51266"/>
              <a:gd name="G108" fmla="+- 4332 0 0"/>
              <a:gd name="G109" fmla="*/ G108 1 63588"/>
              <a:gd name="G110" fmla="+- 12548 0 0"/>
              <a:gd name="G111" fmla="*/ G110 1 51266"/>
              <a:gd name="G112" fmla="*/ 1 0 51712"/>
              <a:gd name="G113" fmla="*/ G112 63588 1"/>
              <a:gd name="G114" fmla="*/ G113 1 63588"/>
              <a:gd name="G115" fmla="+- 61048 0 0"/>
              <a:gd name="G116" fmla="*/ G115 1 51266"/>
              <a:gd name="G117" fmla="*/ 1 0 51712"/>
              <a:gd name="G118" fmla="*/ G117 63588 1"/>
              <a:gd name="G119" fmla="*/ G118 1 63588"/>
              <a:gd name="G120" fmla="+- 60152 0 0"/>
              <a:gd name="G121" fmla="*/ G120 1 51266"/>
              <a:gd name="G122" fmla="+- 63588 0 0"/>
              <a:gd name="G123" fmla="+- 51266 0 0"/>
              <a:gd name="T0" fmla="*/ 0 w 7075940"/>
              <a:gd name="T1" fmla="*/ 2016764 h 5163074"/>
              <a:gd name="T2" fmla="*/ 7075940 w 7075940"/>
              <a:gd name="T3" fmla="*/ 0 h 5163074"/>
              <a:gd name="T4" fmla="*/ 5584755 w 7075940"/>
              <a:gd name="T5" fmla="*/ 5163074 h 5163074"/>
              <a:gd name="T6" fmla="*/ 0 w 7075940"/>
              <a:gd name="T7" fmla="*/ 5148604 h 5163074"/>
              <a:gd name="T8" fmla="*/ 0 w 7075940"/>
              <a:gd name="T9" fmla="*/ 2016764 h 5163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75940" h="5163074">
                <a:moveTo>
                  <a:pt x="0" y="2016764"/>
                </a:moveTo>
                <a:lnTo>
                  <a:pt x="7075940" y="0"/>
                </a:lnTo>
                <a:lnTo>
                  <a:pt x="5584755" y="5163074"/>
                </a:lnTo>
                <a:lnTo>
                  <a:pt x="0" y="5148604"/>
                </a:lnTo>
                <a:lnTo>
                  <a:pt x="0" y="2016764"/>
                </a:lnTo>
                <a:close/>
              </a:path>
            </a:pathLst>
          </a:custGeom>
          <a:solidFill>
            <a:srgbClr val="113A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/>
          </a:p>
        </p:txBody>
      </p:sp>
      <p:sp>
        <p:nvSpPr>
          <p:cNvPr id="13314" name="Freeform 2">
            <a:extLst>
              <a:ext uri="{FF2B5EF4-FFF2-40B4-BE49-F238E27FC236}">
                <a16:creationId xmlns:a16="http://schemas.microsoft.com/office/drawing/2014/main" xmlns="" id="{EBFB3F83-3AAF-442A-B8CE-DB05C275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588" y="-26905"/>
            <a:ext cx="9431491" cy="6902779"/>
          </a:xfrm>
          <a:custGeom>
            <a:avLst/>
            <a:gdLst>
              <a:gd name="G0" fmla="*/ 1 0 51712"/>
              <a:gd name="G1" fmla="*/ G0 63588 1"/>
              <a:gd name="G2" fmla="*/ G1 1 51648"/>
              <a:gd name="G3" fmla="*/ 1 0 51712"/>
              <a:gd name="G4" fmla="*/ G3 51267 1"/>
              <a:gd name="G5" fmla="*/ G4 1 51648"/>
              <a:gd name="G6" fmla="+- 52992 0 0"/>
              <a:gd name="G7" fmla="*/ G6 1 51648"/>
              <a:gd name="G8" fmla="*/ 1 0 51712"/>
              <a:gd name="G9" fmla="*/ G8 51267 1"/>
              <a:gd name="G10" fmla="*/ G9 1 51648"/>
              <a:gd name="G11" fmla="+- 52992 0 0"/>
              <a:gd name="G12" fmla="*/ G11 1 51648"/>
              <a:gd name="G13" fmla="+- 52544 0 0"/>
              <a:gd name="G14" fmla="*/ G13 1 51648"/>
              <a:gd name="G15" fmla="*/ 1 0 51712"/>
              <a:gd name="G16" fmla="*/ G15 63588 1"/>
              <a:gd name="G17" fmla="*/ G16 1 51648"/>
              <a:gd name="G18" fmla="+- 52544 0 0"/>
              <a:gd name="G19" fmla="*/ G18 1 51648"/>
              <a:gd name="G20" fmla="*/ 1 0 51712"/>
              <a:gd name="G21" fmla="*/ G20 63588 1"/>
              <a:gd name="G22" fmla="*/ G21 1 51648"/>
              <a:gd name="G23" fmla="*/ 1 0 51712"/>
              <a:gd name="G24" fmla="*/ G23 51267 1"/>
              <a:gd name="G25" fmla="*/ G24 1 51648"/>
              <a:gd name="G26" fmla="*/ 1 0 51712"/>
              <a:gd name="G27" fmla="*/ G26 63588 1"/>
              <a:gd name="G28" fmla="*/ G27 1 53005"/>
              <a:gd name="G29" fmla="+- 19286 0 0"/>
              <a:gd name="G30" fmla="*/ G29 1 7858"/>
              <a:gd name="G31" fmla="+- 30996 0 0"/>
              <a:gd name="G32" fmla="*/ G31 1 53005"/>
              <a:gd name="G33" fmla="*/ 1 0 51712"/>
              <a:gd name="G34" fmla="*/ G33 51267 1"/>
              <a:gd name="G35" fmla="*/ G34 1 7858"/>
              <a:gd name="G36" fmla="+- 52992 0 0"/>
              <a:gd name="G37" fmla="*/ G36 1 53005"/>
              <a:gd name="G38" fmla="+- 6294 0 0"/>
              <a:gd name="G39" fmla="*/ G38 1 7858"/>
              <a:gd name="G40" fmla="*/ 1 0 51712"/>
              <a:gd name="G41" fmla="*/ G40 63588 1"/>
              <a:gd name="G42" fmla="*/ G41 1 53005"/>
              <a:gd name="G43" fmla="+- 6294 0 0"/>
              <a:gd name="G44" fmla="*/ G43 1 7858"/>
              <a:gd name="G45" fmla="*/ 1 0 51712"/>
              <a:gd name="G46" fmla="*/ G45 63588 1"/>
              <a:gd name="G47" fmla="*/ G46 1 53005"/>
              <a:gd name="G48" fmla="+- 19286 0 0"/>
              <a:gd name="G49" fmla="*/ G48 1 7858"/>
              <a:gd name="G50" fmla="*/ 1 0 51712"/>
              <a:gd name="G51" fmla="*/ G50 63588 1"/>
              <a:gd name="G52" fmla="*/ G51 1 53005"/>
              <a:gd name="G53" fmla="+- 19286 0 0"/>
              <a:gd name="G54" fmla="*/ G53 1 22328"/>
              <a:gd name="G55" fmla="+- 30996 0 0"/>
              <a:gd name="G56" fmla="*/ G55 1 53005"/>
              <a:gd name="G57" fmla="*/ 1 0 51712"/>
              <a:gd name="G58" fmla="*/ G57 51267 1"/>
              <a:gd name="G59" fmla="*/ G58 1 22328"/>
              <a:gd name="G60" fmla="+- 15732 0 0"/>
              <a:gd name="G61" fmla="*/ G60 1 53005"/>
              <a:gd name="G62" fmla="+- 37800 0 0"/>
              <a:gd name="G63" fmla="*/ G62 1 22328"/>
              <a:gd name="G64" fmla="*/ 1 0 51712"/>
              <a:gd name="G65" fmla="*/ G64 63588 1"/>
              <a:gd name="G66" fmla="*/ G65 1 53005"/>
              <a:gd name="G67" fmla="+- 6294 0 0"/>
              <a:gd name="G68" fmla="*/ G67 1 22328"/>
              <a:gd name="G69" fmla="*/ 1 0 51712"/>
              <a:gd name="G70" fmla="*/ G69 63588 1"/>
              <a:gd name="G71" fmla="*/ G70 1 53005"/>
              <a:gd name="G72" fmla="+- 19286 0 0"/>
              <a:gd name="G73" fmla="*/ G72 1 22328"/>
              <a:gd name="G74" fmla="*/ 1 0 51712"/>
              <a:gd name="G75" fmla="*/ G74 63588 1"/>
              <a:gd name="G76" fmla="*/ G75 1 63588"/>
              <a:gd name="G77" fmla="+- 31031 0 0"/>
              <a:gd name="G78" fmla="*/ G77 1 51267"/>
              <a:gd name="G79" fmla="+- 59152 0 0"/>
              <a:gd name="G80" fmla="*/ G79 1 63588"/>
              <a:gd name="G81" fmla="*/ 1 0 51712"/>
              <a:gd name="G82" fmla="*/ G81 51267 1"/>
              <a:gd name="G83" fmla="*/ G82 1 51267"/>
              <a:gd name="G84" fmla="+- 15732 0 0"/>
              <a:gd name="G85" fmla="*/ G84 1 63588"/>
              <a:gd name="G86" fmla="+- 49545 0 0"/>
              <a:gd name="G87" fmla="*/ G86 1 51267"/>
              <a:gd name="G88" fmla="*/ 1 0 51712"/>
              <a:gd name="G89" fmla="*/ G88 63588 1"/>
              <a:gd name="G90" fmla="*/ G89 1 63588"/>
              <a:gd name="G91" fmla="+- 18039 0 0"/>
              <a:gd name="G92" fmla="*/ G91 1 51267"/>
              <a:gd name="G93" fmla="*/ 1 0 51712"/>
              <a:gd name="G94" fmla="*/ G93 63588 1"/>
              <a:gd name="G95" fmla="*/ G94 1 63588"/>
              <a:gd name="G96" fmla="+- 31031 0 0"/>
              <a:gd name="G97" fmla="*/ G96 1 51267"/>
              <a:gd name="G98" fmla="+- 63588 0 0"/>
              <a:gd name="G99" fmla="+- 51267 0 0"/>
              <a:gd name="T0" fmla="*/ 0 w 7075940"/>
              <a:gd name="T1" fmla="*/ 2016765 h 5163075"/>
              <a:gd name="T2" fmla="*/ 7075940 w 7075940"/>
              <a:gd name="T3" fmla="*/ 0 h 5163075"/>
              <a:gd name="T4" fmla="*/ 4176869 w 7075940"/>
              <a:gd name="T5" fmla="*/ 5163075 h 5163075"/>
              <a:gd name="T6" fmla="*/ 0 w 7075940"/>
              <a:gd name="T7" fmla="*/ 5148605 h 5163075"/>
              <a:gd name="T8" fmla="*/ 0 w 7075940"/>
              <a:gd name="T9" fmla="*/ 2016765 h 5163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75940" h="5163075">
                <a:moveTo>
                  <a:pt x="0" y="2016765"/>
                </a:moveTo>
                <a:lnTo>
                  <a:pt x="7075940" y="0"/>
                </a:lnTo>
                <a:lnTo>
                  <a:pt x="4176869" y="5163075"/>
                </a:lnTo>
                <a:lnTo>
                  <a:pt x="0" y="5148605"/>
                </a:lnTo>
                <a:lnTo>
                  <a:pt x="0" y="2016765"/>
                </a:lnTo>
                <a:close/>
              </a:path>
            </a:pathLst>
          </a:custGeom>
          <a:solidFill>
            <a:srgbClr val="0FC7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 dirty="0"/>
          </a:p>
        </p:txBody>
      </p:sp>
      <p:sp>
        <p:nvSpPr>
          <p:cNvPr id="13315" name="Freeform 3">
            <a:extLst>
              <a:ext uri="{FF2B5EF4-FFF2-40B4-BE49-F238E27FC236}">
                <a16:creationId xmlns:a16="http://schemas.microsoft.com/office/drawing/2014/main" xmlns="" id="{EC238824-28E8-4E8A-8E77-9214F40D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" y="1701048"/>
            <a:ext cx="5444254" cy="5147733"/>
          </a:xfrm>
          <a:custGeom>
            <a:avLst/>
            <a:gdLst>
              <a:gd name="G0" fmla="*/ 1 0 51712"/>
              <a:gd name="G1" fmla="*/ G0 54082 1"/>
              <a:gd name="G2" fmla="*/ G1 1 11184"/>
              <a:gd name="G3" fmla="*/ 1 0 51712"/>
              <a:gd name="G4" fmla="*/ G3 30667 1"/>
              <a:gd name="G5" fmla="*/ G4 1 61449"/>
              <a:gd name="G6" fmla="+- 21344 0 0"/>
              <a:gd name="G7" fmla="*/ G6 1 11184"/>
              <a:gd name="G8" fmla="*/ 1 0 51712"/>
              <a:gd name="G9" fmla="*/ G8 30667 1"/>
              <a:gd name="G10" fmla="*/ G9 1 61449"/>
              <a:gd name="G11" fmla="+- 21344 0 0"/>
              <a:gd name="G12" fmla="*/ G11 1 11184"/>
              <a:gd name="G13" fmla="+- 34339 0 0"/>
              <a:gd name="G14" fmla="*/ G13 1 61449"/>
              <a:gd name="G15" fmla="*/ 1 0 51712"/>
              <a:gd name="G16" fmla="*/ G15 54082 1"/>
              <a:gd name="G17" fmla="*/ G16 1 11184"/>
              <a:gd name="G18" fmla="+- 34339 0 0"/>
              <a:gd name="G19" fmla="*/ G18 1 61449"/>
              <a:gd name="G20" fmla="*/ 1 0 51712"/>
              <a:gd name="G21" fmla="*/ G20 54082 1"/>
              <a:gd name="G22" fmla="*/ G21 1 11184"/>
              <a:gd name="G23" fmla="*/ 1 0 51712"/>
              <a:gd name="G24" fmla="*/ G23 30667 1"/>
              <a:gd name="G25" fmla="*/ G24 1 61449"/>
              <a:gd name="G26" fmla="*/ 1 0 51712"/>
              <a:gd name="G27" fmla="*/ G26 54082 1"/>
              <a:gd name="G28" fmla="*/ G27 1 24368"/>
              <a:gd name="G29" fmla="+- 11296 0 0"/>
              <a:gd name="G30" fmla="*/ G29 1 45161"/>
              <a:gd name="G31" fmla="+- 6752 0 0"/>
              <a:gd name="G32" fmla="*/ G31 1 24368"/>
              <a:gd name="G33" fmla="*/ 1 0 51712"/>
              <a:gd name="G34" fmla="*/ G33 30667 1"/>
              <a:gd name="G35" fmla="*/ G34 1 45161"/>
              <a:gd name="G36" fmla="+- 21344 0 0"/>
              <a:gd name="G37" fmla="*/ G36 1 24368"/>
              <a:gd name="G38" fmla="+- 45635 0 0"/>
              <a:gd name="G39" fmla="*/ G38 1 45161"/>
              <a:gd name="G40" fmla="*/ 1 0 51712"/>
              <a:gd name="G41" fmla="*/ G40 54082 1"/>
              <a:gd name="G42" fmla="*/ G41 1 24368"/>
              <a:gd name="G43" fmla="+- 45635 0 0"/>
              <a:gd name="G44" fmla="*/ G43 1 45161"/>
              <a:gd name="G45" fmla="*/ 1 0 51712"/>
              <a:gd name="G46" fmla="*/ G45 54082 1"/>
              <a:gd name="G47" fmla="*/ G46 1 24368"/>
              <a:gd name="G48" fmla="+- 11296 0 0"/>
              <a:gd name="G49" fmla="*/ G48 1 45161"/>
              <a:gd name="G50" fmla="*/ 1 0 51712"/>
              <a:gd name="G51" fmla="*/ G50 54082 1"/>
              <a:gd name="G52" fmla="*/ G51 1 54082"/>
              <a:gd name="G53" fmla="+- 54486 0 0"/>
              <a:gd name="G54" fmla="*/ G53 1 30667"/>
              <a:gd name="G55" fmla="+- 56580 0 0"/>
              <a:gd name="G56" fmla="*/ G55 1 54082"/>
              <a:gd name="G57" fmla="*/ 1 0 51712"/>
              <a:gd name="G58" fmla="*/ G57 30667 1"/>
              <a:gd name="G59" fmla="*/ G58 1 30667"/>
              <a:gd name="G60" fmla="+- 21344 0 0"/>
              <a:gd name="G61" fmla="*/ G60 1 54082"/>
              <a:gd name="G62" fmla="+- 23289 0 0"/>
              <a:gd name="G63" fmla="*/ G62 1 30667"/>
              <a:gd name="G64" fmla="*/ 1 0 51712"/>
              <a:gd name="G65" fmla="*/ G64 54082 1"/>
              <a:gd name="G66" fmla="*/ G65 1 54082"/>
              <a:gd name="G67" fmla="+- 23289 0 0"/>
              <a:gd name="G68" fmla="*/ G67 1 30667"/>
              <a:gd name="G69" fmla="*/ 1 0 51712"/>
              <a:gd name="G70" fmla="*/ G69 54082 1"/>
              <a:gd name="G71" fmla="*/ G70 1 54082"/>
              <a:gd name="G72" fmla="+- 54486 0 0"/>
              <a:gd name="G73" fmla="*/ G72 1 30667"/>
              <a:gd name="G74" fmla="+- 54082 0 0"/>
              <a:gd name="G75" fmla="+- 30667 0 0"/>
              <a:gd name="T0" fmla="*/ 0 w 4641602"/>
              <a:gd name="T1" fmla="*/ 755650 h 3897291"/>
              <a:gd name="T2" fmla="*/ 4641602 w 4641602"/>
              <a:gd name="T3" fmla="*/ 0 h 3897291"/>
              <a:gd name="T4" fmla="*/ 4139952 w 4641602"/>
              <a:gd name="T5" fmla="*/ 3897291 h 3897291"/>
              <a:gd name="T6" fmla="*/ 0 w 4641602"/>
              <a:gd name="T7" fmla="*/ 3897291 h 3897291"/>
              <a:gd name="T8" fmla="*/ 0 w 4641602"/>
              <a:gd name="T9" fmla="*/ 755650 h 3897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1602" h="3897291">
                <a:moveTo>
                  <a:pt x="0" y="755650"/>
                </a:moveTo>
                <a:lnTo>
                  <a:pt x="4641602" y="0"/>
                </a:lnTo>
                <a:lnTo>
                  <a:pt x="4139952" y="3897291"/>
                </a:lnTo>
                <a:lnTo>
                  <a:pt x="0" y="3897291"/>
                </a:lnTo>
                <a:lnTo>
                  <a:pt x="0" y="755650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ABE08CF-7E8E-47E2-87F1-362E25680C44}"/>
              </a:ext>
            </a:extLst>
          </p:cNvPr>
          <p:cNvSpPr txBox="1">
            <a:spLocks/>
          </p:cNvSpPr>
          <p:nvPr/>
        </p:nvSpPr>
        <p:spPr>
          <a:xfrm>
            <a:off x="764962" y="153724"/>
            <a:ext cx="4042269" cy="15803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心得與建議</a:t>
            </a:r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xmlns="" id="{87097FEC-F9C5-4681-8791-B0A4CD8E409E}"/>
              </a:ext>
            </a:extLst>
          </p:cNvPr>
          <p:cNvSpPr txBox="1">
            <a:spLocks/>
          </p:cNvSpPr>
          <p:nvPr/>
        </p:nvSpPr>
        <p:spPr>
          <a:xfrm>
            <a:off x="5445760" y="1598359"/>
            <a:ext cx="5444254" cy="400058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latin typeface="+mn-ea"/>
              </a:rPr>
              <a:t>其一：檔案太多匯入繁瑣。</a:t>
            </a:r>
            <a:endParaRPr lang="en-US" altLang="zh-TW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mn-ea"/>
              </a:rPr>
              <a:t>利用</a:t>
            </a:r>
            <a:r>
              <a:rPr lang="en-US" altLang="zh-TW" dirty="0" err="1">
                <a:solidFill>
                  <a:schemeClr val="bg1"/>
                </a:solidFill>
                <a:latin typeface="+mn-ea"/>
              </a:rPr>
              <a:t>os.walk</a:t>
            </a:r>
            <a:r>
              <a:rPr lang="zh-TW" altLang="en-US" dirty="0">
                <a:solidFill>
                  <a:schemeClr val="bg1"/>
                </a:solidFill>
                <a:latin typeface="+mn-ea"/>
              </a:rPr>
              <a:t>函式跑回圈完成下載。</a:t>
            </a:r>
            <a:endParaRPr lang="en-US" altLang="zh-TW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17B0D8E2-187A-4344-B555-693626D1D5D4}"/>
              </a:ext>
            </a:extLst>
          </p:cNvPr>
          <p:cNvSpPr txBox="1"/>
          <p:nvPr/>
        </p:nvSpPr>
        <p:spPr>
          <a:xfrm>
            <a:off x="5445760" y="943885"/>
            <a:ext cx="56042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整理大宗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CSV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檔案時的難點與解決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endParaRPr lang="zh-TW" altLang="en-US" dirty="0"/>
          </a:p>
        </p:txBody>
      </p:sp>
      <p:pic>
        <p:nvPicPr>
          <p:cNvPr id="2050" name="Picture 2" descr="C:\Users\ASUS\Desktop\未命名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14" y="2955429"/>
            <a:ext cx="9360000" cy="161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 additive="repl"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>
                                      <p:cBhvr additive="repl"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 additive="repl"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>
                                      <p:cBhvr additive="repl"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 additive="repl"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</p:cBhvr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>
                                      <p:cBhvr additive="repl"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reeform 1">
            <a:extLst>
              <a:ext uri="{FF2B5EF4-FFF2-40B4-BE49-F238E27FC236}">
                <a16:creationId xmlns:a16="http://schemas.microsoft.com/office/drawing/2014/main" xmlns="" id="{15BA4EEF-9D33-49AF-9F67-0115650ED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588" y="-26905"/>
            <a:ext cx="12216084" cy="6902779"/>
          </a:xfrm>
          <a:custGeom>
            <a:avLst/>
            <a:gdLst>
              <a:gd name="G0" fmla="*/ 1 0 51712"/>
              <a:gd name="G1" fmla="*/ G0 63588 1"/>
              <a:gd name="G2" fmla="*/ G1 1 51648"/>
              <a:gd name="G3" fmla="*/ 1 0 51712"/>
              <a:gd name="G4" fmla="*/ G3 51266 1"/>
              <a:gd name="G5" fmla="*/ G4 1 51648"/>
              <a:gd name="G6" fmla="+- 52992 0 0"/>
              <a:gd name="G7" fmla="*/ G6 1 51648"/>
              <a:gd name="G8" fmla="*/ 1 0 51712"/>
              <a:gd name="G9" fmla="*/ G8 51266 1"/>
              <a:gd name="G10" fmla="*/ G9 1 51648"/>
              <a:gd name="G11" fmla="+- 52992 0 0"/>
              <a:gd name="G12" fmla="*/ G11 1 51648"/>
              <a:gd name="G13" fmla="+- 896 0 0"/>
              <a:gd name="G14" fmla="*/ G13 1 51648"/>
              <a:gd name="G15" fmla="*/ 1 0 51712"/>
              <a:gd name="G16" fmla="*/ G15 63588 1"/>
              <a:gd name="G17" fmla="*/ G16 1 51648"/>
              <a:gd name="G18" fmla="+- 896 0 0"/>
              <a:gd name="G19" fmla="*/ G18 1 51648"/>
              <a:gd name="G20" fmla="*/ 1 0 51712"/>
              <a:gd name="G21" fmla="*/ G20 63588 1"/>
              <a:gd name="G22" fmla="*/ G21 1 51648"/>
              <a:gd name="G23" fmla="*/ 1 0 51712"/>
              <a:gd name="G24" fmla="*/ G23 51266 1"/>
              <a:gd name="G25" fmla="*/ G24 1 51648"/>
              <a:gd name="G26" fmla="*/ 1 0 51712"/>
              <a:gd name="G27" fmla="*/ G26 63588 1"/>
              <a:gd name="G28" fmla="*/ G27 1 53005"/>
              <a:gd name="G29" fmla="+- 63076 0 0"/>
              <a:gd name="G30" fmla="*/ G29 1 7858"/>
              <a:gd name="G31" fmla="+- 30996 0 0"/>
              <a:gd name="G32" fmla="*/ G31 1 53005"/>
              <a:gd name="G33" fmla="*/ 1 0 51712"/>
              <a:gd name="G34" fmla="*/ G33 51266 1"/>
              <a:gd name="G35" fmla="*/ G34 1 7858"/>
              <a:gd name="G36" fmla="+- 52992 0 0"/>
              <a:gd name="G37" fmla="*/ G36 1 53005"/>
              <a:gd name="G38" fmla="+- 63972 0 0"/>
              <a:gd name="G39" fmla="*/ G38 1 7858"/>
              <a:gd name="G40" fmla="*/ 1 0 51712"/>
              <a:gd name="G41" fmla="*/ G40 63588 1"/>
              <a:gd name="G42" fmla="*/ G41 1 53005"/>
              <a:gd name="G43" fmla="+- 63972 0 0"/>
              <a:gd name="G44" fmla="*/ G43 1 7858"/>
              <a:gd name="G45" fmla="*/ 1 0 51712"/>
              <a:gd name="G46" fmla="*/ G45 63588 1"/>
              <a:gd name="G47" fmla="*/ G46 1 53005"/>
              <a:gd name="G48" fmla="+- 63076 0 0"/>
              <a:gd name="G49" fmla="*/ G48 1 7858"/>
              <a:gd name="G50" fmla="*/ 1 0 51712"/>
              <a:gd name="G51" fmla="*/ G50 63588 1"/>
              <a:gd name="G52" fmla="*/ G51 1 53005"/>
              <a:gd name="G53" fmla="+- 63076 0 0"/>
              <a:gd name="G54" fmla="*/ G53 1 22328"/>
              <a:gd name="G55" fmla="+- 30996 0 0"/>
              <a:gd name="G56" fmla="*/ G55 1 53005"/>
              <a:gd name="G57" fmla="*/ 1 0 51712"/>
              <a:gd name="G58" fmla="*/ G57 51266 1"/>
              <a:gd name="G59" fmla="*/ G58 1 22328"/>
              <a:gd name="G60" fmla="+- 15732 0 0"/>
              <a:gd name="G61" fmla="*/ G60 1 53005"/>
              <a:gd name="G62" fmla="+- 15472 0 0"/>
              <a:gd name="G63" fmla="*/ G62 1 22328"/>
              <a:gd name="G64" fmla="*/ 1 0 51712"/>
              <a:gd name="G65" fmla="*/ G64 63588 1"/>
              <a:gd name="G66" fmla="*/ G65 1 53005"/>
              <a:gd name="G67" fmla="+- 63972 0 0"/>
              <a:gd name="G68" fmla="*/ G67 1 22328"/>
              <a:gd name="G69" fmla="*/ 1 0 51712"/>
              <a:gd name="G70" fmla="*/ G69 63588 1"/>
              <a:gd name="G71" fmla="*/ G70 1 53005"/>
              <a:gd name="G72" fmla="+- 63076 0 0"/>
              <a:gd name="G73" fmla="*/ G72 1 22328"/>
              <a:gd name="G74" fmla="*/ 1 0 51712"/>
              <a:gd name="G75" fmla="*/ G74 63588 1"/>
              <a:gd name="G76" fmla="*/ G75 1 53005"/>
              <a:gd name="G77" fmla="+- 63076 0 0"/>
              <a:gd name="G78" fmla="*/ G77 1 22328"/>
              <a:gd name="G79" fmla="+- 30996 0 0"/>
              <a:gd name="G80" fmla="*/ G79 1 53005"/>
              <a:gd name="G81" fmla="*/ 1 0 51712"/>
              <a:gd name="G82" fmla="*/ G81 51266 1"/>
              <a:gd name="G83" fmla="*/ G82 1 22328"/>
              <a:gd name="G84" fmla="+- 4332 0 0"/>
              <a:gd name="G85" fmla="*/ G84 1 53005"/>
              <a:gd name="G86" fmla="+- 15472 0 0"/>
              <a:gd name="G87" fmla="*/ G86 1 22328"/>
              <a:gd name="G88" fmla="*/ 1 0 51712"/>
              <a:gd name="G89" fmla="*/ G88 63588 1"/>
              <a:gd name="G90" fmla="*/ G89 1 53005"/>
              <a:gd name="G91" fmla="+- 63972 0 0"/>
              <a:gd name="G92" fmla="*/ G91 1 22328"/>
              <a:gd name="G93" fmla="*/ 1 0 51712"/>
              <a:gd name="G94" fmla="*/ G93 63588 1"/>
              <a:gd name="G95" fmla="*/ G94 1 53005"/>
              <a:gd name="G96" fmla="+- 63076 0 0"/>
              <a:gd name="G97" fmla="*/ G96 1 22328"/>
              <a:gd name="G98" fmla="*/ 1 0 51712"/>
              <a:gd name="G99" fmla="*/ G98 63588 1"/>
              <a:gd name="G100" fmla="*/ G99 1 63588"/>
              <a:gd name="G101" fmla="+- 60152 0 0"/>
              <a:gd name="G102" fmla="*/ G101 1 51266"/>
              <a:gd name="G103" fmla="+- 59152 0 0"/>
              <a:gd name="G104" fmla="*/ G103 1 63588"/>
              <a:gd name="G105" fmla="*/ 1 0 51712"/>
              <a:gd name="G106" fmla="*/ G105 51266 1"/>
              <a:gd name="G107" fmla="*/ G106 1 51266"/>
              <a:gd name="G108" fmla="+- 4332 0 0"/>
              <a:gd name="G109" fmla="*/ G108 1 63588"/>
              <a:gd name="G110" fmla="+- 12548 0 0"/>
              <a:gd name="G111" fmla="*/ G110 1 51266"/>
              <a:gd name="G112" fmla="*/ 1 0 51712"/>
              <a:gd name="G113" fmla="*/ G112 63588 1"/>
              <a:gd name="G114" fmla="*/ G113 1 63588"/>
              <a:gd name="G115" fmla="+- 61048 0 0"/>
              <a:gd name="G116" fmla="*/ G115 1 51266"/>
              <a:gd name="G117" fmla="*/ 1 0 51712"/>
              <a:gd name="G118" fmla="*/ G117 63588 1"/>
              <a:gd name="G119" fmla="*/ G118 1 63588"/>
              <a:gd name="G120" fmla="+- 60152 0 0"/>
              <a:gd name="G121" fmla="*/ G120 1 51266"/>
              <a:gd name="G122" fmla="+- 63588 0 0"/>
              <a:gd name="G123" fmla="+- 51266 0 0"/>
              <a:gd name="T0" fmla="*/ 0 w 7075940"/>
              <a:gd name="T1" fmla="*/ 2016764 h 5163074"/>
              <a:gd name="T2" fmla="*/ 7075940 w 7075940"/>
              <a:gd name="T3" fmla="*/ 0 h 5163074"/>
              <a:gd name="T4" fmla="*/ 5584755 w 7075940"/>
              <a:gd name="T5" fmla="*/ 5163074 h 5163074"/>
              <a:gd name="T6" fmla="*/ 0 w 7075940"/>
              <a:gd name="T7" fmla="*/ 5148604 h 5163074"/>
              <a:gd name="T8" fmla="*/ 0 w 7075940"/>
              <a:gd name="T9" fmla="*/ 2016764 h 5163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75940" h="5163074">
                <a:moveTo>
                  <a:pt x="0" y="2016764"/>
                </a:moveTo>
                <a:lnTo>
                  <a:pt x="7075940" y="0"/>
                </a:lnTo>
                <a:lnTo>
                  <a:pt x="5584755" y="5163074"/>
                </a:lnTo>
                <a:lnTo>
                  <a:pt x="0" y="5148604"/>
                </a:lnTo>
                <a:lnTo>
                  <a:pt x="0" y="2016764"/>
                </a:lnTo>
                <a:close/>
              </a:path>
            </a:pathLst>
          </a:custGeom>
          <a:solidFill>
            <a:srgbClr val="113A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/>
          </a:p>
        </p:txBody>
      </p:sp>
      <p:sp>
        <p:nvSpPr>
          <p:cNvPr id="13314" name="Freeform 2">
            <a:extLst>
              <a:ext uri="{FF2B5EF4-FFF2-40B4-BE49-F238E27FC236}">
                <a16:creationId xmlns:a16="http://schemas.microsoft.com/office/drawing/2014/main" xmlns="" id="{EBFB3F83-3AAF-442A-B8CE-DB05C275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588" y="-26905"/>
            <a:ext cx="9431491" cy="6902779"/>
          </a:xfrm>
          <a:custGeom>
            <a:avLst/>
            <a:gdLst>
              <a:gd name="G0" fmla="*/ 1 0 51712"/>
              <a:gd name="G1" fmla="*/ G0 63588 1"/>
              <a:gd name="G2" fmla="*/ G1 1 51648"/>
              <a:gd name="G3" fmla="*/ 1 0 51712"/>
              <a:gd name="G4" fmla="*/ G3 51267 1"/>
              <a:gd name="G5" fmla="*/ G4 1 51648"/>
              <a:gd name="G6" fmla="+- 52992 0 0"/>
              <a:gd name="G7" fmla="*/ G6 1 51648"/>
              <a:gd name="G8" fmla="*/ 1 0 51712"/>
              <a:gd name="G9" fmla="*/ G8 51267 1"/>
              <a:gd name="G10" fmla="*/ G9 1 51648"/>
              <a:gd name="G11" fmla="+- 52992 0 0"/>
              <a:gd name="G12" fmla="*/ G11 1 51648"/>
              <a:gd name="G13" fmla="+- 52544 0 0"/>
              <a:gd name="G14" fmla="*/ G13 1 51648"/>
              <a:gd name="G15" fmla="*/ 1 0 51712"/>
              <a:gd name="G16" fmla="*/ G15 63588 1"/>
              <a:gd name="G17" fmla="*/ G16 1 51648"/>
              <a:gd name="G18" fmla="+- 52544 0 0"/>
              <a:gd name="G19" fmla="*/ G18 1 51648"/>
              <a:gd name="G20" fmla="*/ 1 0 51712"/>
              <a:gd name="G21" fmla="*/ G20 63588 1"/>
              <a:gd name="G22" fmla="*/ G21 1 51648"/>
              <a:gd name="G23" fmla="*/ 1 0 51712"/>
              <a:gd name="G24" fmla="*/ G23 51267 1"/>
              <a:gd name="G25" fmla="*/ G24 1 51648"/>
              <a:gd name="G26" fmla="*/ 1 0 51712"/>
              <a:gd name="G27" fmla="*/ G26 63588 1"/>
              <a:gd name="G28" fmla="*/ G27 1 53005"/>
              <a:gd name="G29" fmla="+- 19286 0 0"/>
              <a:gd name="G30" fmla="*/ G29 1 7858"/>
              <a:gd name="G31" fmla="+- 30996 0 0"/>
              <a:gd name="G32" fmla="*/ G31 1 53005"/>
              <a:gd name="G33" fmla="*/ 1 0 51712"/>
              <a:gd name="G34" fmla="*/ G33 51267 1"/>
              <a:gd name="G35" fmla="*/ G34 1 7858"/>
              <a:gd name="G36" fmla="+- 52992 0 0"/>
              <a:gd name="G37" fmla="*/ G36 1 53005"/>
              <a:gd name="G38" fmla="+- 6294 0 0"/>
              <a:gd name="G39" fmla="*/ G38 1 7858"/>
              <a:gd name="G40" fmla="*/ 1 0 51712"/>
              <a:gd name="G41" fmla="*/ G40 63588 1"/>
              <a:gd name="G42" fmla="*/ G41 1 53005"/>
              <a:gd name="G43" fmla="+- 6294 0 0"/>
              <a:gd name="G44" fmla="*/ G43 1 7858"/>
              <a:gd name="G45" fmla="*/ 1 0 51712"/>
              <a:gd name="G46" fmla="*/ G45 63588 1"/>
              <a:gd name="G47" fmla="*/ G46 1 53005"/>
              <a:gd name="G48" fmla="+- 19286 0 0"/>
              <a:gd name="G49" fmla="*/ G48 1 7858"/>
              <a:gd name="G50" fmla="*/ 1 0 51712"/>
              <a:gd name="G51" fmla="*/ G50 63588 1"/>
              <a:gd name="G52" fmla="*/ G51 1 53005"/>
              <a:gd name="G53" fmla="+- 19286 0 0"/>
              <a:gd name="G54" fmla="*/ G53 1 22328"/>
              <a:gd name="G55" fmla="+- 30996 0 0"/>
              <a:gd name="G56" fmla="*/ G55 1 53005"/>
              <a:gd name="G57" fmla="*/ 1 0 51712"/>
              <a:gd name="G58" fmla="*/ G57 51267 1"/>
              <a:gd name="G59" fmla="*/ G58 1 22328"/>
              <a:gd name="G60" fmla="+- 15732 0 0"/>
              <a:gd name="G61" fmla="*/ G60 1 53005"/>
              <a:gd name="G62" fmla="+- 37800 0 0"/>
              <a:gd name="G63" fmla="*/ G62 1 22328"/>
              <a:gd name="G64" fmla="*/ 1 0 51712"/>
              <a:gd name="G65" fmla="*/ G64 63588 1"/>
              <a:gd name="G66" fmla="*/ G65 1 53005"/>
              <a:gd name="G67" fmla="+- 6294 0 0"/>
              <a:gd name="G68" fmla="*/ G67 1 22328"/>
              <a:gd name="G69" fmla="*/ 1 0 51712"/>
              <a:gd name="G70" fmla="*/ G69 63588 1"/>
              <a:gd name="G71" fmla="*/ G70 1 53005"/>
              <a:gd name="G72" fmla="+- 19286 0 0"/>
              <a:gd name="G73" fmla="*/ G72 1 22328"/>
              <a:gd name="G74" fmla="*/ 1 0 51712"/>
              <a:gd name="G75" fmla="*/ G74 63588 1"/>
              <a:gd name="G76" fmla="*/ G75 1 63588"/>
              <a:gd name="G77" fmla="+- 31031 0 0"/>
              <a:gd name="G78" fmla="*/ G77 1 51267"/>
              <a:gd name="G79" fmla="+- 59152 0 0"/>
              <a:gd name="G80" fmla="*/ G79 1 63588"/>
              <a:gd name="G81" fmla="*/ 1 0 51712"/>
              <a:gd name="G82" fmla="*/ G81 51267 1"/>
              <a:gd name="G83" fmla="*/ G82 1 51267"/>
              <a:gd name="G84" fmla="+- 15732 0 0"/>
              <a:gd name="G85" fmla="*/ G84 1 63588"/>
              <a:gd name="G86" fmla="+- 49545 0 0"/>
              <a:gd name="G87" fmla="*/ G86 1 51267"/>
              <a:gd name="G88" fmla="*/ 1 0 51712"/>
              <a:gd name="G89" fmla="*/ G88 63588 1"/>
              <a:gd name="G90" fmla="*/ G89 1 63588"/>
              <a:gd name="G91" fmla="+- 18039 0 0"/>
              <a:gd name="G92" fmla="*/ G91 1 51267"/>
              <a:gd name="G93" fmla="*/ 1 0 51712"/>
              <a:gd name="G94" fmla="*/ G93 63588 1"/>
              <a:gd name="G95" fmla="*/ G94 1 63588"/>
              <a:gd name="G96" fmla="+- 31031 0 0"/>
              <a:gd name="G97" fmla="*/ G96 1 51267"/>
              <a:gd name="G98" fmla="+- 63588 0 0"/>
              <a:gd name="G99" fmla="+- 51267 0 0"/>
              <a:gd name="T0" fmla="*/ 0 w 7075940"/>
              <a:gd name="T1" fmla="*/ 2016765 h 5163075"/>
              <a:gd name="T2" fmla="*/ 7075940 w 7075940"/>
              <a:gd name="T3" fmla="*/ 0 h 5163075"/>
              <a:gd name="T4" fmla="*/ 4176869 w 7075940"/>
              <a:gd name="T5" fmla="*/ 5163075 h 5163075"/>
              <a:gd name="T6" fmla="*/ 0 w 7075940"/>
              <a:gd name="T7" fmla="*/ 5148605 h 5163075"/>
              <a:gd name="T8" fmla="*/ 0 w 7075940"/>
              <a:gd name="T9" fmla="*/ 2016765 h 5163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75940" h="5163075">
                <a:moveTo>
                  <a:pt x="0" y="2016765"/>
                </a:moveTo>
                <a:lnTo>
                  <a:pt x="7075940" y="0"/>
                </a:lnTo>
                <a:lnTo>
                  <a:pt x="4176869" y="5163075"/>
                </a:lnTo>
                <a:lnTo>
                  <a:pt x="0" y="5148605"/>
                </a:lnTo>
                <a:lnTo>
                  <a:pt x="0" y="2016765"/>
                </a:lnTo>
                <a:close/>
              </a:path>
            </a:pathLst>
          </a:custGeom>
          <a:solidFill>
            <a:srgbClr val="0FC7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 dirty="0"/>
          </a:p>
        </p:txBody>
      </p:sp>
      <p:sp>
        <p:nvSpPr>
          <p:cNvPr id="13315" name="Freeform 3">
            <a:extLst>
              <a:ext uri="{FF2B5EF4-FFF2-40B4-BE49-F238E27FC236}">
                <a16:creationId xmlns:a16="http://schemas.microsoft.com/office/drawing/2014/main" xmlns="" id="{EC238824-28E8-4E8A-8E77-9214F40D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" y="1701048"/>
            <a:ext cx="5444254" cy="5147733"/>
          </a:xfrm>
          <a:custGeom>
            <a:avLst/>
            <a:gdLst>
              <a:gd name="G0" fmla="*/ 1 0 51712"/>
              <a:gd name="G1" fmla="*/ G0 54082 1"/>
              <a:gd name="G2" fmla="*/ G1 1 11184"/>
              <a:gd name="G3" fmla="*/ 1 0 51712"/>
              <a:gd name="G4" fmla="*/ G3 30667 1"/>
              <a:gd name="G5" fmla="*/ G4 1 61449"/>
              <a:gd name="G6" fmla="+- 21344 0 0"/>
              <a:gd name="G7" fmla="*/ G6 1 11184"/>
              <a:gd name="G8" fmla="*/ 1 0 51712"/>
              <a:gd name="G9" fmla="*/ G8 30667 1"/>
              <a:gd name="G10" fmla="*/ G9 1 61449"/>
              <a:gd name="G11" fmla="+- 21344 0 0"/>
              <a:gd name="G12" fmla="*/ G11 1 11184"/>
              <a:gd name="G13" fmla="+- 34339 0 0"/>
              <a:gd name="G14" fmla="*/ G13 1 61449"/>
              <a:gd name="G15" fmla="*/ 1 0 51712"/>
              <a:gd name="G16" fmla="*/ G15 54082 1"/>
              <a:gd name="G17" fmla="*/ G16 1 11184"/>
              <a:gd name="G18" fmla="+- 34339 0 0"/>
              <a:gd name="G19" fmla="*/ G18 1 61449"/>
              <a:gd name="G20" fmla="*/ 1 0 51712"/>
              <a:gd name="G21" fmla="*/ G20 54082 1"/>
              <a:gd name="G22" fmla="*/ G21 1 11184"/>
              <a:gd name="G23" fmla="*/ 1 0 51712"/>
              <a:gd name="G24" fmla="*/ G23 30667 1"/>
              <a:gd name="G25" fmla="*/ G24 1 61449"/>
              <a:gd name="G26" fmla="*/ 1 0 51712"/>
              <a:gd name="G27" fmla="*/ G26 54082 1"/>
              <a:gd name="G28" fmla="*/ G27 1 24368"/>
              <a:gd name="G29" fmla="+- 11296 0 0"/>
              <a:gd name="G30" fmla="*/ G29 1 45161"/>
              <a:gd name="G31" fmla="+- 6752 0 0"/>
              <a:gd name="G32" fmla="*/ G31 1 24368"/>
              <a:gd name="G33" fmla="*/ 1 0 51712"/>
              <a:gd name="G34" fmla="*/ G33 30667 1"/>
              <a:gd name="G35" fmla="*/ G34 1 45161"/>
              <a:gd name="G36" fmla="+- 21344 0 0"/>
              <a:gd name="G37" fmla="*/ G36 1 24368"/>
              <a:gd name="G38" fmla="+- 45635 0 0"/>
              <a:gd name="G39" fmla="*/ G38 1 45161"/>
              <a:gd name="G40" fmla="*/ 1 0 51712"/>
              <a:gd name="G41" fmla="*/ G40 54082 1"/>
              <a:gd name="G42" fmla="*/ G41 1 24368"/>
              <a:gd name="G43" fmla="+- 45635 0 0"/>
              <a:gd name="G44" fmla="*/ G43 1 45161"/>
              <a:gd name="G45" fmla="*/ 1 0 51712"/>
              <a:gd name="G46" fmla="*/ G45 54082 1"/>
              <a:gd name="G47" fmla="*/ G46 1 24368"/>
              <a:gd name="G48" fmla="+- 11296 0 0"/>
              <a:gd name="G49" fmla="*/ G48 1 45161"/>
              <a:gd name="G50" fmla="*/ 1 0 51712"/>
              <a:gd name="G51" fmla="*/ G50 54082 1"/>
              <a:gd name="G52" fmla="*/ G51 1 54082"/>
              <a:gd name="G53" fmla="+- 54486 0 0"/>
              <a:gd name="G54" fmla="*/ G53 1 30667"/>
              <a:gd name="G55" fmla="+- 56580 0 0"/>
              <a:gd name="G56" fmla="*/ G55 1 54082"/>
              <a:gd name="G57" fmla="*/ 1 0 51712"/>
              <a:gd name="G58" fmla="*/ G57 30667 1"/>
              <a:gd name="G59" fmla="*/ G58 1 30667"/>
              <a:gd name="G60" fmla="+- 21344 0 0"/>
              <a:gd name="G61" fmla="*/ G60 1 54082"/>
              <a:gd name="G62" fmla="+- 23289 0 0"/>
              <a:gd name="G63" fmla="*/ G62 1 30667"/>
              <a:gd name="G64" fmla="*/ 1 0 51712"/>
              <a:gd name="G65" fmla="*/ G64 54082 1"/>
              <a:gd name="G66" fmla="*/ G65 1 54082"/>
              <a:gd name="G67" fmla="+- 23289 0 0"/>
              <a:gd name="G68" fmla="*/ G67 1 30667"/>
              <a:gd name="G69" fmla="*/ 1 0 51712"/>
              <a:gd name="G70" fmla="*/ G69 54082 1"/>
              <a:gd name="G71" fmla="*/ G70 1 54082"/>
              <a:gd name="G72" fmla="+- 54486 0 0"/>
              <a:gd name="G73" fmla="*/ G72 1 30667"/>
              <a:gd name="G74" fmla="+- 54082 0 0"/>
              <a:gd name="G75" fmla="+- 30667 0 0"/>
              <a:gd name="T0" fmla="*/ 0 w 4641602"/>
              <a:gd name="T1" fmla="*/ 755650 h 3897291"/>
              <a:gd name="T2" fmla="*/ 4641602 w 4641602"/>
              <a:gd name="T3" fmla="*/ 0 h 3897291"/>
              <a:gd name="T4" fmla="*/ 4139952 w 4641602"/>
              <a:gd name="T5" fmla="*/ 3897291 h 3897291"/>
              <a:gd name="T6" fmla="*/ 0 w 4641602"/>
              <a:gd name="T7" fmla="*/ 3897291 h 3897291"/>
              <a:gd name="T8" fmla="*/ 0 w 4641602"/>
              <a:gd name="T9" fmla="*/ 755650 h 3897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1602" h="3897291">
                <a:moveTo>
                  <a:pt x="0" y="755650"/>
                </a:moveTo>
                <a:lnTo>
                  <a:pt x="4641602" y="0"/>
                </a:lnTo>
                <a:lnTo>
                  <a:pt x="4139952" y="3897291"/>
                </a:lnTo>
                <a:lnTo>
                  <a:pt x="0" y="3897291"/>
                </a:lnTo>
                <a:lnTo>
                  <a:pt x="0" y="755650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ABE08CF-7E8E-47E2-87F1-362E25680C44}"/>
              </a:ext>
            </a:extLst>
          </p:cNvPr>
          <p:cNvSpPr txBox="1">
            <a:spLocks/>
          </p:cNvSpPr>
          <p:nvPr/>
        </p:nvSpPr>
        <p:spPr>
          <a:xfrm>
            <a:off x="764962" y="153724"/>
            <a:ext cx="4042269" cy="15803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心得與建議</a:t>
            </a:r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xmlns="" id="{87097FEC-F9C5-4681-8791-B0A4CD8E409E}"/>
              </a:ext>
            </a:extLst>
          </p:cNvPr>
          <p:cNvSpPr txBox="1">
            <a:spLocks/>
          </p:cNvSpPr>
          <p:nvPr/>
        </p:nvSpPr>
        <p:spPr>
          <a:xfrm>
            <a:off x="5353946" y="1744105"/>
            <a:ext cx="5444254" cy="191349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latin typeface="+mn-ea"/>
              </a:rPr>
              <a:t>其二：</a:t>
            </a:r>
            <a:r>
              <a:rPr lang="en-US" altLang="zh-TW" dirty="0">
                <a:solidFill>
                  <a:schemeClr val="bg1"/>
                </a:solidFill>
                <a:latin typeface="+mn-ea"/>
              </a:rPr>
              <a:t>df</a:t>
            </a:r>
            <a:r>
              <a:rPr lang="zh-TW" altLang="en-US" dirty="0">
                <a:solidFill>
                  <a:schemeClr val="bg1"/>
                </a:solidFill>
                <a:latin typeface="+mn-ea"/>
              </a:rPr>
              <a:t>欄位整理變數頗多，各週的</a:t>
            </a:r>
            <a:r>
              <a:rPr lang="en-US" altLang="zh-TW" dirty="0">
                <a:solidFill>
                  <a:schemeClr val="bg1"/>
                </a:solidFill>
                <a:latin typeface="+mn-ea"/>
              </a:rPr>
              <a:t>CSV</a:t>
            </a:r>
            <a:r>
              <a:rPr lang="zh-TW" altLang="en-US" dirty="0">
                <a:solidFill>
                  <a:schemeClr val="bg1"/>
                </a:solidFill>
                <a:latin typeface="+mn-ea"/>
              </a:rPr>
              <a:t>檔案欄位名稱不一致，造成在洗數據時容易錯誤。</a:t>
            </a:r>
            <a:endParaRPr lang="en-US" altLang="zh-TW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mn-ea"/>
              </a:rPr>
              <a:t>利用遮罩建立迴圈判斷。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17B0D8E2-187A-4344-B555-693626D1D5D4}"/>
              </a:ext>
            </a:extLst>
          </p:cNvPr>
          <p:cNvSpPr txBox="1"/>
          <p:nvPr/>
        </p:nvSpPr>
        <p:spPr>
          <a:xfrm>
            <a:off x="5445760" y="943885"/>
            <a:ext cx="56042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整理大宗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CSV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檔案時的難點與解決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endParaRPr lang="zh-TW" altLang="en-US" dirty="0"/>
          </a:p>
        </p:txBody>
      </p:sp>
      <p:pic>
        <p:nvPicPr>
          <p:cNvPr id="5" name="Picture 2" descr="C:\Users\ASUS\Desktop\未命名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54" y="3488464"/>
            <a:ext cx="10080000" cy="275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082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 additive="repl"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>
                                      <p:cBhvr additive="repl"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 additive="repl"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>
                                      <p:cBhvr additive="repl"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 additive="repl"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</p:cBhvr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>
                                      <p:cBhvr additive="repl"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reeform 1">
            <a:extLst>
              <a:ext uri="{FF2B5EF4-FFF2-40B4-BE49-F238E27FC236}">
                <a16:creationId xmlns:a16="http://schemas.microsoft.com/office/drawing/2014/main" xmlns="" id="{15BA4EEF-9D33-49AF-9F67-0115650ED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588" y="-26905"/>
            <a:ext cx="12216084" cy="6902779"/>
          </a:xfrm>
          <a:custGeom>
            <a:avLst/>
            <a:gdLst>
              <a:gd name="G0" fmla="*/ 1 0 51712"/>
              <a:gd name="G1" fmla="*/ G0 63588 1"/>
              <a:gd name="G2" fmla="*/ G1 1 51648"/>
              <a:gd name="G3" fmla="*/ 1 0 51712"/>
              <a:gd name="G4" fmla="*/ G3 51266 1"/>
              <a:gd name="G5" fmla="*/ G4 1 51648"/>
              <a:gd name="G6" fmla="+- 52992 0 0"/>
              <a:gd name="G7" fmla="*/ G6 1 51648"/>
              <a:gd name="G8" fmla="*/ 1 0 51712"/>
              <a:gd name="G9" fmla="*/ G8 51266 1"/>
              <a:gd name="G10" fmla="*/ G9 1 51648"/>
              <a:gd name="G11" fmla="+- 52992 0 0"/>
              <a:gd name="G12" fmla="*/ G11 1 51648"/>
              <a:gd name="G13" fmla="+- 896 0 0"/>
              <a:gd name="G14" fmla="*/ G13 1 51648"/>
              <a:gd name="G15" fmla="*/ 1 0 51712"/>
              <a:gd name="G16" fmla="*/ G15 63588 1"/>
              <a:gd name="G17" fmla="*/ G16 1 51648"/>
              <a:gd name="G18" fmla="+- 896 0 0"/>
              <a:gd name="G19" fmla="*/ G18 1 51648"/>
              <a:gd name="G20" fmla="*/ 1 0 51712"/>
              <a:gd name="G21" fmla="*/ G20 63588 1"/>
              <a:gd name="G22" fmla="*/ G21 1 51648"/>
              <a:gd name="G23" fmla="*/ 1 0 51712"/>
              <a:gd name="G24" fmla="*/ G23 51266 1"/>
              <a:gd name="G25" fmla="*/ G24 1 51648"/>
              <a:gd name="G26" fmla="*/ 1 0 51712"/>
              <a:gd name="G27" fmla="*/ G26 63588 1"/>
              <a:gd name="G28" fmla="*/ G27 1 53005"/>
              <a:gd name="G29" fmla="+- 63076 0 0"/>
              <a:gd name="G30" fmla="*/ G29 1 7858"/>
              <a:gd name="G31" fmla="+- 30996 0 0"/>
              <a:gd name="G32" fmla="*/ G31 1 53005"/>
              <a:gd name="G33" fmla="*/ 1 0 51712"/>
              <a:gd name="G34" fmla="*/ G33 51266 1"/>
              <a:gd name="G35" fmla="*/ G34 1 7858"/>
              <a:gd name="G36" fmla="+- 52992 0 0"/>
              <a:gd name="G37" fmla="*/ G36 1 53005"/>
              <a:gd name="G38" fmla="+- 63972 0 0"/>
              <a:gd name="G39" fmla="*/ G38 1 7858"/>
              <a:gd name="G40" fmla="*/ 1 0 51712"/>
              <a:gd name="G41" fmla="*/ G40 63588 1"/>
              <a:gd name="G42" fmla="*/ G41 1 53005"/>
              <a:gd name="G43" fmla="+- 63972 0 0"/>
              <a:gd name="G44" fmla="*/ G43 1 7858"/>
              <a:gd name="G45" fmla="*/ 1 0 51712"/>
              <a:gd name="G46" fmla="*/ G45 63588 1"/>
              <a:gd name="G47" fmla="*/ G46 1 53005"/>
              <a:gd name="G48" fmla="+- 63076 0 0"/>
              <a:gd name="G49" fmla="*/ G48 1 7858"/>
              <a:gd name="G50" fmla="*/ 1 0 51712"/>
              <a:gd name="G51" fmla="*/ G50 63588 1"/>
              <a:gd name="G52" fmla="*/ G51 1 53005"/>
              <a:gd name="G53" fmla="+- 63076 0 0"/>
              <a:gd name="G54" fmla="*/ G53 1 22328"/>
              <a:gd name="G55" fmla="+- 30996 0 0"/>
              <a:gd name="G56" fmla="*/ G55 1 53005"/>
              <a:gd name="G57" fmla="*/ 1 0 51712"/>
              <a:gd name="G58" fmla="*/ G57 51266 1"/>
              <a:gd name="G59" fmla="*/ G58 1 22328"/>
              <a:gd name="G60" fmla="+- 15732 0 0"/>
              <a:gd name="G61" fmla="*/ G60 1 53005"/>
              <a:gd name="G62" fmla="+- 15472 0 0"/>
              <a:gd name="G63" fmla="*/ G62 1 22328"/>
              <a:gd name="G64" fmla="*/ 1 0 51712"/>
              <a:gd name="G65" fmla="*/ G64 63588 1"/>
              <a:gd name="G66" fmla="*/ G65 1 53005"/>
              <a:gd name="G67" fmla="+- 63972 0 0"/>
              <a:gd name="G68" fmla="*/ G67 1 22328"/>
              <a:gd name="G69" fmla="*/ 1 0 51712"/>
              <a:gd name="G70" fmla="*/ G69 63588 1"/>
              <a:gd name="G71" fmla="*/ G70 1 53005"/>
              <a:gd name="G72" fmla="+- 63076 0 0"/>
              <a:gd name="G73" fmla="*/ G72 1 22328"/>
              <a:gd name="G74" fmla="*/ 1 0 51712"/>
              <a:gd name="G75" fmla="*/ G74 63588 1"/>
              <a:gd name="G76" fmla="*/ G75 1 53005"/>
              <a:gd name="G77" fmla="+- 63076 0 0"/>
              <a:gd name="G78" fmla="*/ G77 1 22328"/>
              <a:gd name="G79" fmla="+- 30996 0 0"/>
              <a:gd name="G80" fmla="*/ G79 1 53005"/>
              <a:gd name="G81" fmla="*/ 1 0 51712"/>
              <a:gd name="G82" fmla="*/ G81 51266 1"/>
              <a:gd name="G83" fmla="*/ G82 1 22328"/>
              <a:gd name="G84" fmla="+- 4332 0 0"/>
              <a:gd name="G85" fmla="*/ G84 1 53005"/>
              <a:gd name="G86" fmla="+- 15472 0 0"/>
              <a:gd name="G87" fmla="*/ G86 1 22328"/>
              <a:gd name="G88" fmla="*/ 1 0 51712"/>
              <a:gd name="G89" fmla="*/ G88 63588 1"/>
              <a:gd name="G90" fmla="*/ G89 1 53005"/>
              <a:gd name="G91" fmla="+- 63972 0 0"/>
              <a:gd name="G92" fmla="*/ G91 1 22328"/>
              <a:gd name="G93" fmla="*/ 1 0 51712"/>
              <a:gd name="G94" fmla="*/ G93 63588 1"/>
              <a:gd name="G95" fmla="*/ G94 1 53005"/>
              <a:gd name="G96" fmla="+- 63076 0 0"/>
              <a:gd name="G97" fmla="*/ G96 1 22328"/>
              <a:gd name="G98" fmla="*/ 1 0 51712"/>
              <a:gd name="G99" fmla="*/ G98 63588 1"/>
              <a:gd name="G100" fmla="*/ G99 1 63588"/>
              <a:gd name="G101" fmla="+- 60152 0 0"/>
              <a:gd name="G102" fmla="*/ G101 1 51266"/>
              <a:gd name="G103" fmla="+- 59152 0 0"/>
              <a:gd name="G104" fmla="*/ G103 1 63588"/>
              <a:gd name="G105" fmla="*/ 1 0 51712"/>
              <a:gd name="G106" fmla="*/ G105 51266 1"/>
              <a:gd name="G107" fmla="*/ G106 1 51266"/>
              <a:gd name="G108" fmla="+- 4332 0 0"/>
              <a:gd name="G109" fmla="*/ G108 1 63588"/>
              <a:gd name="G110" fmla="+- 12548 0 0"/>
              <a:gd name="G111" fmla="*/ G110 1 51266"/>
              <a:gd name="G112" fmla="*/ 1 0 51712"/>
              <a:gd name="G113" fmla="*/ G112 63588 1"/>
              <a:gd name="G114" fmla="*/ G113 1 63588"/>
              <a:gd name="G115" fmla="+- 61048 0 0"/>
              <a:gd name="G116" fmla="*/ G115 1 51266"/>
              <a:gd name="G117" fmla="*/ 1 0 51712"/>
              <a:gd name="G118" fmla="*/ G117 63588 1"/>
              <a:gd name="G119" fmla="*/ G118 1 63588"/>
              <a:gd name="G120" fmla="+- 60152 0 0"/>
              <a:gd name="G121" fmla="*/ G120 1 51266"/>
              <a:gd name="G122" fmla="+- 63588 0 0"/>
              <a:gd name="G123" fmla="+- 51266 0 0"/>
              <a:gd name="T0" fmla="*/ 0 w 7075940"/>
              <a:gd name="T1" fmla="*/ 2016764 h 5163074"/>
              <a:gd name="T2" fmla="*/ 7075940 w 7075940"/>
              <a:gd name="T3" fmla="*/ 0 h 5163074"/>
              <a:gd name="T4" fmla="*/ 5584755 w 7075940"/>
              <a:gd name="T5" fmla="*/ 5163074 h 5163074"/>
              <a:gd name="T6" fmla="*/ 0 w 7075940"/>
              <a:gd name="T7" fmla="*/ 5148604 h 5163074"/>
              <a:gd name="T8" fmla="*/ 0 w 7075940"/>
              <a:gd name="T9" fmla="*/ 2016764 h 5163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75940" h="5163074">
                <a:moveTo>
                  <a:pt x="0" y="2016764"/>
                </a:moveTo>
                <a:lnTo>
                  <a:pt x="7075940" y="0"/>
                </a:lnTo>
                <a:lnTo>
                  <a:pt x="5584755" y="5163074"/>
                </a:lnTo>
                <a:lnTo>
                  <a:pt x="0" y="5148604"/>
                </a:lnTo>
                <a:lnTo>
                  <a:pt x="0" y="2016764"/>
                </a:lnTo>
                <a:close/>
              </a:path>
            </a:pathLst>
          </a:custGeom>
          <a:solidFill>
            <a:srgbClr val="113A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/>
          </a:p>
        </p:txBody>
      </p:sp>
      <p:sp>
        <p:nvSpPr>
          <p:cNvPr id="13314" name="Freeform 2">
            <a:extLst>
              <a:ext uri="{FF2B5EF4-FFF2-40B4-BE49-F238E27FC236}">
                <a16:creationId xmlns:a16="http://schemas.microsoft.com/office/drawing/2014/main" xmlns="" id="{EBFB3F83-3AAF-442A-B8CE-DB05C275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588" y="-26905"/>
            <a:ext cx="9431491" cy="6902779"/>
          </a:xfrm>
          <a:custGeom>
            <a:avLst/>
            <a:gdLst>
              <a:gd name="G0" fmla="*/ 1 0 51712"/>
              <a:gd name="G1" fmla="*/ G0 63588 1"/>
              <a:gd name="G2" fmla="*/ G1 1 51648"/>
              <a:gd name="G3" fmla="*/ 1 0 51712"/>
              <a:gd name="G4" fmla="*/ G3 51267 1"/>
              <a:gd name="G5" fmla="*/ G4 1 51648"/>
              <a:gd name="G6" fmla="+- 52992 0 0"/>
              <a:gd name="G7" fmla="*/ G6 1 51648"/>
              <a:gd name="G8" fmla="*/ 1 0 51712"/>
              <a:gd name="G9" fmla="*/ G8 51267 1"/>
              <a:gd name="G10" fmla="*/ G9 1 51648"/>
              <a:gd name="G11" fmla="+- 52992 0 0"/>
              <a:gd name="G12" fmla="*/ G11 1 51648"/>
              <a:gd name="G13" fmla="+- 52544 0 0"/>
              <a:gd name="G14" fmla="*/ G13 1 51648"/>
              <a:gd name="G15" fmla="*/ 1 0 51712"/>
              <a:gd name="G16" fmla="*/ G15 63588 1"/>
              <a:gd name="G17" fmla="*/ G16 1 51648"/>
              <a:gd name="G18" fmla="+- 52544 0 0"/>
              <a:gd name="G19" fmla="*/ G18 1 51648"/>
              <a:gd name="G20" fmla="*/ 1 0 51712"/>
              <a:gd name="G21" fmla="*/ G20 63588 1"/>
              <a:gd name="G22" fmla="*/ G21 1 51648"/>
              <a:gd name="G23" fmla="*/ 1 0 51712"/>
              <a:gd name="G24" fmla="*/ G23 51267 1"/>
              <a:gd name="G25" fmla="*/ G24 1 51648"/>
              <a:gd name="G26" fmla="*/ 1 0 51712"/>
              <a:gd name="G27" fmla="*/ G26 63588 1"/>
              <a:gd name="G28" fmla="*/ G27 1 53005"/>
              <a:gd name="G29" fmla="+- 19286 0 0"/>
              <a:gd name="G30" fmla="*/ G29 1 7858"/>
              <a:gd name="G31" fmla="+- 30996 0 0"/>
              <a:gd name="G32" fmla="*/ G31 1 53005"/>
              <a:gd name="G33" fmla="*/ 1 0 51712"/>
              <a:gd name="G34" fmla="*/ G33 51267 1"/>
              <a:gd name="G35" fmla="*/ G34 1 7858"/>
              <a:gd name="G36" fmla="+- 52992 0 0"/>
              <a:gd name="G37" fmla="*/ G36 1 53005"/>
              <a:gd name="G38" fmla="+- 6294 0 0"/>
              <a:gd name="G39" fmla="*/ G38 1 7858"/>
              <a:gd name="G40" fmla="*/ 1 0 51712"/>
              <a:gd name="G41" fmla="*/ G40 63588 1"/>
              <a:gd name="G42" fmla="*/ G41 1 53005"/>
              <a:gd name="G43" fmla="+- 6294 0 0"/>
              <a:gd name="G44" fmla="*/ G43 1 7858"/>
              <a:gd name="G45" fmla="*/ 1 0 51712"/>
              <a:gd name="G46" fmla="*/ G45 63588 1"/>
              <a:gd name="G47" fmla="*/ G46 1 53005"/>
              <a:gd name="G48" fmla="+- 19286 0 0"/>
              <a:gd name="G49" fmla="*/ G48 1 7858"/>
              <a:gd name="G50" fmla="*/ 1 0 51712"/>
              <a:gd name="G51" fmla="*/ G50 63588 1"/>
              <a:gd name="G52" fmla="*/ G51 1 53005"/>
              <a:gd name="G53" fmla="+- 19286 0 0"/>
              <a:gd name="G54" fmla="*/ G53 1 22328"/>
              <a:gd name="G55" fmla="+- 30996 0 0"/>
              <a:gd name="G56" fmla="*/ G55 1 53005"/>
              <a:gd name="G57" fmla="*/ 1 0 51712"/>
              <a:gd name="G58" fmla="*/ G57 51267 1"/>
              <a:gd name="G59" fmla="*/ G58 1 22328"/>
              <a:gd name="G60" fmla="+- 15732 0 0"/>
              <a:gd name="G61" fmla="*/ G60 1 53005"/>
              <a:gd name="G62" fmla="+- 37800 0 0"/>
              <a:gd name="G63" fmla="*/ G62 1 22328"/>
              <a:gd name="G64" fmla="*/ 1 0 51712"/>
              <a:gd name="G65" fmla="*/ G64 63588 1"/>
              <a:gd name="G66" fmla="*/ G65 1 53005"/>
              <a:gd name="G67" fmla="+- 6294 0 0"/>
              <a:gd name="G68" fmla="*/ G67 1 22328"/>
              <a:gd name="G69" fmla="*/ 1 0 51712"/>
              <a:gd name="G70" fmla="*/ G69 63588 1"/>
              <a:gd name="G71" fmla="*/ G70 1 53005"/>
              <a:gd name="G72" fmla="+- 19286 0 0"/>
              <a:gd name="G73" fmla="*/ G72 1 22328"/>
              <a:gd name="G74" fmla="*/ 1 0 51712"/>
              <a:gd name="G75" fmla="*/ G74 63588 1"/>
              <a:gd name="G76" fmla="*/ G75 1 63588"/>
              <a:gd name="G77" fmla="+- 31031 0 0"/>
              <a:gd name="G78" fmla="*/ G77 1 51267"/>
              <a:gd name="G79" fmla="+- 59152 0 0"/>
              <a:gd name="G80" fmla="*/ G79 1 63588"/>
              <a:gd name="G81" fmla="*/ 1 0 51712"/>
              <a:gd name="G82" fmla="*/ G81 51267 1"/>
              <a:gd name="G83" fmla="*/ G82 1 51267"/>
              <a:gd name="G84" fmla="+- 15732 0 0"/>
              <a:gd name="G85" fmla="*/ G84 1 63588"/>
              <a:gd name="G86" fmla="+- 49545 0 0"/>
              <a:gd name="G87" fmla="*/ G86 1 51267"/>
              <a:gd name="G88" fmla="*/ 1 0 51712"/>
              <a:gd name="G89" fmla="*/ G88 63588 1"/>
              <a:gd name="G90" fmla="*/ G89 1 63588"/>
              <a:gd name="G91" fmla="+- 18039 0 0"/>
              <a:gd name="G92" fmla="*/ G91 1 51267"/>
              <a:gd name="G93" fmla="*/ 1 0 51712"/>
              <a:gd name="G94" fmla="*/ G93 63588 1"/>
              <a:gd name="G95" fmla="*/ G94 1 63588"/>
              <a:gd name="G96" fmla="+- 31031 0 0"/>
              <a:gd name="G97" fmla="*/ G96 1 51267"/>
              <a:gd name="G98" fmla="+- 63588 0 0"/>
              <a:gd name="G99" fmla="+- 51267 0 0"/>
              <a:gd name="T0" fmla="*/ 0 w 7075940"/>
              <a:gd name="T1" fmla="*/ 2016765 h 5163075"/>
              <a:gd name="T2" fmla="*/ 7075940 w 7075940"/>
              <a:gd name="T3" fmla="*/ 0 h 5163075"/>
              <a:gd name="T4" fmla="*/ 4176869 w 7075940"/>
              <a:gd name="T5" fmla="*/ 5163075 h 5163075"/>
              <a:gd name="T6" fmla="*/ 0 w 7075940"/>
              <a:gd name="T7" fmla="*/ 5148605 h 5163075"/>
              <a:gd name="T8" fmla="*/ 0 w 7075940"/>
              <a:gd name="T9" fmla="*/ 2016765 h 5163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75940" h="5163075">
                <a:moveTo>
                  <a:pt x="0" y="2016765"/>
                </a:moveTo>
                <a:lnTo>
                  <a:pt x="7075940" y="0"/>
                </a:lnTo>
                <a:lnTo>
                  <a:pt x="4176869" y="5163075"/>
                </a:lnTo>
                <a:lnTo>
                  <a:pt x="0" y="5148605"/>
                </a:lnTo>
                <a:lnTo>
                  <a:pt x="0" y="2016765"/>
                </a:lnTo>
                <a:close/>
              </a:path>
            </a:pathLst>
          </a:custGeom>
          <a:solidFill>
            <a:srgbClr val="0FC7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 dirty="0"/>
          </a:p>
        </p:txBody>
      </p:sp>
      <p:sp>
        <p:nvSpPr>
          <p:cNvPr id="13315" name="Freeform 3">
            <a:extLst>
              <a:ext uri="{FF2B5EF4-FFF2-40B4-BE49-F238E27FC236}">
                <a16:creationId xmlns:a16="http://schemas.microsoft.com/office/drawing/2014/main" xmlns="" id="{EC238824-28E8-4E8A-8E77-9214F40D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" y="1701048"/>
            <a:ext cx="5444254" cy="5147733"/>
          </a:xfrm>
          <a:custGeom>
            <a:avLst/>
            <a:gdLst>
              <a:gd name="G0" fmla="*/ 1 0 51712"/>
              <a:gd name="G1" fmla="*/ G0 54082 1"/>
              <a:gd name="G2" fmla="*/ G1 1 11184"/>
              <a:gd name="G3" fmla="*/ 1 0 51712"/>
              <a:gd name="G4" fmla="*/ G3 30667 1"/>
              <a:gd name="G5" fmla="*/ G4 1 61449"/>
              <a:gd name="G6" fmla="+- 21344 0 0"/>
              <a:gd name="G7" fmla="*/ G6 1 11184"/>
              <a:gd name="G8" fmla="*/ 1 0 51712"/>
              <a:gd name="G9" fmla="*/ G8 30667 1"/>
              <a:gd name="G10" fmla="*/ G9 1 61449"/>
              <a:gd name="G11" fmla="+- 21344 0 0"/>
              <a:gd name="G12" fmla="*/ G11 1 11184"/>
              <a:gd name="G13" fmla="+- 34339 0 0"/>
              <a:gd name="G14" fmla="*/ G13 1 61449"/>
              <a:gd name="G15" fmla="*/ 1 0 51712"/>
              <a:gd name="G16" fmla="*/ G15 54082 1"/>
              <a:gd name="G17" fmla="*/ G16 1 11184"/>
              <a:gd name="G18" fmla="+- 34339 0 0"/>
              <a:gd name="G19" fmla="*/ G18 1 61449"/>
              <a:gd name="G20" fmla="*/ 1 0 51712"/>
              <a:gd name="G21" fmla="*/ G20 54082 1"/>
              <a:gd name="G22" fmla="*/ G21 1 11184"/>
              <a:gd name="G23" fmla="*/ 1 0 51712"/>
              <a:gd name="G24" fmla="*/ G23 30667 1"/>
              <a:gd name="G25" fmla="*/ G24 1 61449"/>
              <a:gd name="G26" fmla="*/ 1 0 51712"/>
              <a:gd name="G27" fmla="*/ G26 54082 1"/>
              <a:gd name="G28" fmla="*/ G27 1 24368"/>
              <a:gd name="G29" fmla="+- 11296 0 0"/>
              <a:gd name="G30" fmla="*/ G29 1 45161"/>
              <a:gd name="G31" fmla="+- 6752 0 0"/>
              <a:gd name="G32" fmla="*/ G31 1 24368"/>
              <a:gd name="G33" fmla="*/ 1 0 51712"/>
              <a:gd name="G34" fmla="*/ G33 30667 1"/>
              <a:gd name="G35" fmla="*/ G34 1 45161"/>
              <a:gd name="G36" fmla="+- 21344 0 0"/>
              <a:gd name="G37" fmla="*/ G36 1 24368"/>
              <a:gd name="G38" fmla="+- 45635 0 0"/>
              <a:gd name="G39" fmla="*/ G38 1 45161"/>
              <a:gd name="G40" fmla="*/ 1 0 51712"/>
              <a:gd name="G41" fmla="*/ G40 54082 1"/>
              <a:gd name="G42" fmla="*/ G41 1 24368"/>
              <a:gd name="G43" fmla="+- 45635 0 0"/>
              <a:gd name="G44" fmla="*/ G43 1 45161"/>
              <a:gd name="G45" fmla="*/ 1 0 51712"/>
              <a:gd name="G46" fmla="*/ G45 54082 1"/>
              <a:gd name="G47" fmla="*/ G46 1 24368"/>
              <a:gd name="G48" fmla="+- 11296 0 0"/>
              <a:gd name="G49" fmla="*/ G48 1 45161"/>
              <a:gd name="G50" fmla="*/ 1 0 51712"/>
              <a:gd name="G51" fmla="*/ G50 54082 1"/>
              <a:gd name="G52" fmla="*/ G51 1 54082"/>
              <a:gd name="G53" fmla="+- 54486 0 0"/>
              <a:gd name="G54" fmla="*/ G53 1 30667"/>
              <a:gd name="G55" fmla="+- 56580 0 0"/>
              <a:gd name="G56" fmla="*/ G55 1 54082"/>
              <a:gd name="G57" fmla="*/ 1 0 51712"/>
              <a:gd name="G58" fmla="*/ G57 30667 1"/>
              <a:gd name="G59" fmla="*/ G58 1 30667"/>
              <a:gd name="G60" fmla="+- 21344 0 0"/>
              <a:gd name="G61" fmla="*/ G60 1 54082"/>
              <a:gd name="G62" fmla="+- 23289 0 0"/>
              <a:gd name="G63" fmla="*/ G62 1 30667"/>
              <a:gd name="G64" fmla="*/ 1 0 51712"/>
              <a:gd name="G65" fmla="*/ G64 54082 1"/>
              <a:gd name="G66" fmla="*/ G65 1 54082"/>
              <a:gd name="G67" fmla="+- 23289 0 0"/>
              <a:gd name="G68" fmla="*/ G67 1 30667"/>
              <a:gd name="G69" fmla="*/ 1 0 51712"/>
              <a:gd name="G70" fmla="*/ G69 54082 1"/>
              <a:gd name="G71" fmla="*/ G70 1 54082"/>
              <a:gd name="G72" fmla="+- 54486 0 0"/>
              <a:gd name="G73" fmla="*/ G72 1 30667"/>
              <a:gd name="G74" fmla="+- 54082 0 0"/>
              <a:gd name="G75" fmla="+- 30667 0 0"/>
              <a:gd name="T0" fmla="*/ 0 w 4641602"/>
              <a:gd name="T1" fmla="*/ 755650 h 3897291"/>
              <a:gd name="T2" fmla="*/ 4641602 w 4641602"/>
              <a:gd name="T3" fmla="*/ 0 h 3897291"/>
              <a:gd name="T4" fmla="*/ 4139952 w 4641602"/>
              <a:gd name="T5" fmla="*/ 3897291 h 3897291"/>
              <a:gd name="T6" fmla="*/ 0 w 4641602"/>
              <a:gd name="T7" fmla="*/ 3897291 h 3897291"/>
              <a:gd name="T8" fmla="*/ 0 w 4641602"/>
              <a:gd name="T9" fmla="*/ 755650 h 3897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1602" h="3897291">
                <a:moveTo>
                  <a:pt x="0" y="755650"/>
                </a:moveTo>
                <a:lnTo>
                  <a:pt x="4641602" y="0"/>
                </a:lnTo>
                <a:lnTo>
                  <a:pt x="4139952" y="3897291"/>
                </a:lnTo>
                <a:lnTo>
                  <a:pt x="0" y="3897291"/>
                </a:lnTo>
                <a:lnTo>
                  <a:pt x="0" y="755650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ABE08CF-7E8E-47E2-87F1-362E25680C44}"/>
              </a:ext>
            </a:extLst>
          </p:cNvPr>
          <p:cNvSpPr txBox="1">
            <a:spLocks/>
          </p:cNvSpPr>
          <p:nvPr/>
        </p:nvSpPr>
        <p:spPr>
          <a:xfrm>
            <a:off x="764962" y="153724"/>
            <a:ext cx="4042269" cy="15803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心得與建議</a:t>
            </a:r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xmlns="" id="{87097FEC-F9C5-4681-8791-B0A4CD8E409E}"/>
              </a:ext>
            </a:extLst>
          </p:cNvPr>
          <p:cNvSpPr txBox="1">
            <a:spLocks/>
          </p:cNvSpPr>
          <p:nvPr/>
        </p:nvSpPr>
        <p:spPr>
          <a:xfrm>
            <a:off x="5353946" y="1744105"/>
            <a:ext cx="5444254" cy="191349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latin typeface="+mn-ea"/>
              </a:rPr>
              <a:t>其三：比較各國資料時的</a:t>
            </a:r>
            <a:r>
              <a:rPr lang="en-US" altLang="zh-TW" dirty="0">
                <a:solidFill>
                  <a:schemeClr val="bg1"/>
                </a:solidFill>
                <a:latin typeface="+mn-ea"/>
              </a:rPr>
              <a:t>df</a:t>
            </a:r>
            <a:r>
              <a:rPr lang="zh-TW" altLang="en-US" dirty="0">
                <a:solidFill>
                  <a:schemeClr val="bg1"/>
                </a:solidFill>
                <a:latin typeface="+mn-ea"/>
              </a:rPr>
              <a:t>函式運用。</a:t>
            </a:r>
            <a:endParaRPr lang="en-US" altLang="zh-TW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+mn-ea"/>
              </a:rPr>
              <a:t>利用</a:t>
            </a:r>
            <a:r>
              <a:rPr lang="en-US" altLang="zh-TW" dirty="0" err="1">
                <a:solidFill>
                  <a:schemeClr val="bg1"/>
                </a:solidFill>
                <a:latin typeface="+mn-ea"/>
              </a:rPr>
              <a:t>groupby</a:t>
            </a:r>
            <a:r>
              <a:rPr lang="zh-TW" altLang="en-US" dirty="0">
                <a:solidFill>
                  <a:schemeClr val="bg1"/>
                </a:solidFill>
                <a:latin typeface="+mn-ea"/>
              </a:rPr>
              <a:t>函式，把各國群組並計算個欄位的值，更有效的呈現數據。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17B0D8E2-187A-4344-B555-693626D1D5D4}"/>
              </a:ext>
            </a:extLst>
          </p:cNvPr>
          <p:cNvSpPr txBox="1"/>
          <p:nvPr/>
        </p:nvSpPr>
        <p:spPr>
          <a:xfrm>
            <a:off x="5445760" y="943885"/>
            <a:ext cx="56042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整理大宗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CSV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檔案時的難點與解決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747D0F86-5C9F-41B0-AFCE-F5AD48670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401" y="3166086"/>
            <a:ext cx="8596105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139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 additive="repl"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>
                                      <p:cBhvr additive="repl"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 additive="repl"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>
                                      <p:cBhvr additive="repl"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 additive="repl"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</p:cBhvr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>
                                      <p:cBhvr additive="repl"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reeform 1">
            <a:extLst>
              <a:ext uri="{FF2B5EF4-FFF2-40B4-BE49-F238E27FC236}">
                <a16:creationId xmlns:a16="http://schemas.microsoft.com/office/drawing/2014/main" xmlns="" id="{422FA5D1-7B80-43EF-918D-75B04BCB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726" y="2945836"/>
            <a:ext cx="596053" cy="656261"/>
          </a:xfrm>
          <a:custGeom>
            <a:avLst/>
            <a:gdLst>
              <a:gd name="G0" fmla="*/ 1 0 51712"/>
              <a:gd name="G1" fmla="*/ G0 52160 1"/>
              <a:gd name="G2" fmla="*/ G1 1 37687"/>
              <a:gd name="G3" fmla="*/ 1 0 51712"/>
              <a:gd name="G4" fmla="*/ G3 51975 1"/>
              <a:gd name="G5" fmla="*/ G4 1 23400"/>
              <a:gd name="G6" fmla="+- 6016 0 0"/>
              <a:gd name="G7" fmla="*/ G6 1 37687"/>
              <a:gd name="G8" fmla="+- 63448 0 0"/>
              <a:gd name="G9" fmla="*/ G8 1 23400"/>
              <a:gd name="G10" fmla="+- 1600 0 0"/>
              <a:gd name="G11" fmla="*/ G10 1 37687"/>
              <a:gd name="G12" fmla="*/ 1 0 51712"/>
              <a:gd name="G13" fmla="*/ G12 51975 1"/>
              <a:gd name="G14" fmla="*/ G13 1 23400"/>
              <a:gd name="G15" fmla="*/ 1 0 51712"/>
              <a:gd name="G16" fmla="*/ G15 52160 1"/>
              <a:gd name="G17" fmla="*/ G16 1 37687"/>
              <a:gd name="G18" fmla="*/ 1 0 51712"/>
              <a:gd name="G19" fmla="*/ G18 51975 1"/>
              <a:gd name="G20" fmla="*/ G19 1 23400"/>
              <a:gd name="G21" fmla="*/ 1 0 51712"/>
              <a:gd name="G22" fmla="*/ G21 52160 1"/>
              <a:gd name="G23" fmla="*/ G22 1 51975"/>
              <a:gd name="G24" fmla="*/ 1 0 51712"/>
              <a:gd name="G25" fmla="*/ G24 51975 1"/>
              <a:gd name="G26" fmla="*/ G25 1 23400"/>
              <a:gd name="G27" fmla="+- 58240 0 0"/>
              <a:gd name="G28" fmla="*/ G27 1 51975"/>
              <a:gd name="G29" fmla="+- 63448 0 0"/>
              <a:gd name="G30" fmla="*/ G29 1 23400"/>
              <a:gd name="G31" fmla="+- 53824 0 0"/>
              <a:gd name="G32" fmla="*/ G31 1 51975"/>
              <a:gd name="G33" fmla="*/ 1 0 51712"/>
              <a:gd name="G34" fmla="*/ G33 51975 1"/>
              <a:gd name="G35" fmla="*/ G34 1 23400"/>
              <a:gd name="G36" fmla="*/ 1 0 51712"/>
              <a:gd name="G37" fmla="*/ G36 52160 1"/>
              <a:gd name="G38" fmla="*/ G37 1 51975"/>
              <a:gd name="G39" fmla="*/ 1 0 51712"/>
              <a:gd name="G40" fmla="*/ G39 51975 1"/>
              <a:gd name="G41" fmla="*/ G40 1 23400"/>
              <a:gd name="G42" fmla="*/ 1 0 51712"/>
              <a:gd name="G43" fmla="*/ G42 52160 1"/>
              <a:gd name="G44" fmla="*/ G43 1 51975"/>
              <a:gd name="G45" fmla="*/ 1 0 51712"/>
              <a:gd name="G46" fmla="*/ G45 51975 1"/>
              <a:gd name="G47" fmla="*/ G46 1 47212"/>
              <a:gd name="G48" fmla="+- 58240 0 0"/>
              <a:gd name="G49" fmla="*/ G48 1 51975"/>
              <a:gd name="G50" fmla="+- 44788 0 0"/>
              <a:gd name="G51" fmla="*/ G50 1 47212"/>
              <a:gd name="G52" fmla="+- 53824 0 0"/>
              <a:gd name="G53" fmla="*/ G52 1 51975"/>
              <a:gd name="G54" fmla="*/ 1 0 51712"/>
              <a:gd name="G55" fmla="*/ G54 51975 1"/>
              <a:gd name="G56" fmla="*/ G55 1 47212"/>
              <a:gd name="G57" fmla="*/ 1 0 51712"/>
              <a:gd name="G58" fmla="*/ G57 52160 1"/>
              <a:gd name="G59" fmla="*/ G58 1 51975"/>
              <a:gd name="G60" fmla="*/ 1 0 51712"/>
              <a:gd name="G61" fmla="*/ G60 51975 1"/>
              <a:gd name="G62" fmla="*/ G61 1 47212"/>
              <a:gd name="G63" fmla="*/ 1 0 51712"/>
              <a:gd name="G64" fmla="*/ G63 52160 1"/>
              <a:gd name="G65" fmla="*/ G64 1 51975"/>
              <a:gd name="G66" fmla="*/ 1 0 51712"/>
              <a:gd name="G67" fmla="*/ G66 51975 1"/>
              <a:gd name="G68" fmla="*/ G67 1 51975"/>
              <a:gd name="G69" fmla="+- 41536 0 0"/>
              <a:gd name="G70" fmla="*/ G69 1 51975"/>
              <a:gd name="G71" fmla="+- 6705 0 0"/>
              <a:gd name="G72" fmla="*/ G71 1 51975"/>
              <a:gd name="G73" fmla="+- 53824 0 0"/>
              <a:gd name="G74" fmla="*/ G73 1 51975"/>
              <a:gd name="G75" fmla="*/ 1 0 51712"/>
              <a:gd name="G76" fmla="*/ G75 51975 1"/>
              <a:gd name="G77" fmla="*/ G76 1 51975"/>
              <a:gd name="G78" fmla="*/ 1 0 51712"/>
              <a:gd name="G79" fmla="*/ G78 52160 1"/>
              <a:gd name="G80" fmla="*/ G79 1 51975"/>
              <a:gd name="G81" fmla="*/ 1 0 51712"/>
              <a:gd name="G82" fmla="*/ G81 51975 1"/>
              <a:gd name="G83" fmla="*/ G82 1 51975"/>
              <a:gd name="G84" fmla="*/ 1 0 51712"/>
              <a:gd name="G85" fmla="*/ G84 52160 1"/>
              <a:gd name="G86" fmla="*/ G85 1 52160"/>
              <a:gd name="G87" fmla="*/ 1 0 51712"/>
              <a:gd name="G88" fmla="*/ G87 51975 1"/>
              <a:gd name="G89" fmla="*/ G88 1 51975"/>
              <a:gd name="G90" fmla="+- 11456 0 0"/>
              <a:gd name="G91" fmla="*/ G90 1 52160"/>
              <a:gd name="G92" fmla="+- 6705 0 0"/>
              <a:gd name="G93" fmla="*/ G92 1 51975"/>
              <a:gd name="G94" fmla="+- 53824 0 0"/>
              <a:gd name="G95" fmla="*/ G94 1 52160"/>
              <a:gd name="G96" fmla="*/ 1 0 51712"/>
              <a:gd name="G97" fmla="*/ G96 51975 1"/>
              <a:gd name="G98" fmla="*/ G97 1 51975"/>
              <a:gd name="G99" fmla="*/ 1 0 51712"/>
              <a:gd name="G100" fmla="*/ G99 52160 1"/>
              <a:gd name="G101" fmla="*/ G100 1 52160"/>
              <a:gd name="G102" fmla="*/ 1 0 51712"/>
              <a:gd name="G103" fmla="*/ G102 51975 1"/>
              <a:gd name="G104" fmla="*/ G103 1 51975"/>
              <a:gd name="G105" fmla="+- 52160 0 0"/>
              <a:gd name="G106" fmla="+- 51975 0 0"/>
              <a:gd name="T0" fmla="*/ 0 w 576448"/>
              <a:gd name="T1" fmla="*/ 0 h 576263"/>
              <a:gd name="T2" fmla="*/ 575933 w 576448"/>
              <a:gd name="T3" fmla="*/ 576263 h 576263"/>
              <a:gd name="T4" fmla="*/ 576263 w 576448"/>
              <a:gd name="T5" fmla="*/ 0 h 576263"/>
              <a:gd name="T6" fmla="*/ 0 w 576448"/>
              <a:gd name="T7" fmla="*/ 0 h 576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F88C68E7-F7CD-4D27-AEB1-3D7E64CE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759" y="2950351"/>
            <a:ext cx="9359241" cy="65626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9883" tIns="0" rIns="179883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zh-TW" altLang="en-US" sz="2844" dirty="0">
                <a:solidFill>
                  <a:srgbClr val="FFFFFF"/>
                </a:solidFill>
                <a:latin typeface="Microsoft YaHei" panose="020B0503020204020204" pitchFamily="34" charset="-122"/>
              </a:rPr>
              <a:t>請分享與指教</a:t>
            </a:r>
            <a:endParaRPr lang="en-US" altLang="zh-TW" sz="2844" dirty="0">
              <a:solidFill>
                <a:srgbClr val="FFFFFF"/>
              </a:solidFill>
              <a:latin typeface="Microsoft YaHei" panose="020B0503020204020204" pitchFamily="34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A4EAD4F5-353B-4A6E-8EDE-2B7F93B5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707"/>
            <a:ext cx="9311076" cy="775171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zh-TW" sz="3224" dirty="0">
                <a:solidFill>
                  <a:srgbClr val="FFFFFF"/>
                </a:solidFill>
                <a:latin typeface="Microsoft YaHei" panose="020B0503020204020204" pitchFamily="34" charset="-122"/>
              </a:rPr>
              <a:t>                   </a:t>
            </a:r>
            <a:r>
              <a:rPr lang="zh-TW" altLang="en-US" sz="2844" dirty="0">
                <a:solidFill>
                  <a:srgbClr val="FFFFFF"/>
                </a:solidFill>
                <a:latin typeface="Microsoft YaHei" panose="020B0503020204020204" pitchFamily="34" charset="-122"/>
              </a:rPr>
              <a:t>謝謝您的鑑覽與聆聽</a:t>
            </a:r>
            <a:endParaRPr lang="zh-TW" altLang="zh-TW" sz="2844" dirty="0">
              <a:solidFill>
                <a:srgbClr val="FFFFFF"/>
              </a:solidFill>
              <a:latin typeface="Microsoft YaHei" panose="020B0503020204020204" pitchFamily="34" charset="-122"/>
            </a:endParaRPr>
          </a:p>
        </p:txBody>
      </p:sp>
      <p:sp>
        <p:nvSpPr>
          <p:cNvPr id="15364" name="AutoShape 4">
            <a:extLst>
              <a:ext uri="{FF2B5EF4-FFF2-40B4-BE49-F238E27FC236}">
                <a16:creationId xmlns:a16="http://schemas.microsoft.com/office/drawing/2014/main" xmlns="" id="{192ACC93-3143-47DA-B1DB-AB0AA3701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2581" y="2178192"/>
            <a:ext cx="853440" cy="778180"/>
          </a:xfrm>
          <a:prstGeom prst="rtTriangle">
            <a:avLst/>
          </a:prstGeom>
          <a:solidFill>
            <a:srgbClr val="007C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xmlns="" id="{C1A8FD14-6277-4DF3-BD5E-1D6349CF9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39805" y="189"/>
            <a:ext cx="12188991" cy="6856119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DCDE22F5-AFFD-4D44-B496-A38707DCB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94"/>
            <a:ext cx="6094495" cy="6856118"/>
          </a:xfrm>
          <a:prstGeom prst="rect">
            <a:avLst/>
          </a:prstGeom>
          <a:solidFill>
            <a:srgbClr val="0FC7D3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/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xmlns="" id="{80C70937-968C-42B9-A1EC-FB3BC5C8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952" y="1634820"/>
            <a:ext cx="787211" cy="787212"/>
          </a:xfrm>
          <a:prstGeom prst="ellipse">
            <a:avLst/>
          </a:prstGeom>
          <a:solidFill>
            <a:srgbClr val="113A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333" tIns="42667" rIns="85333" bIns="42667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zh-TW" sz="2655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2833AD05-D1D1-4E4D-9E9D-EE5A9F0F649E}"/>
              </a:ext>
            </a:extLst>
          </p:cNvPr>
          <p:cNvSpPr>
            <a:spLocks noChangeArrowheads="1"/>
          </p:cNvSpPr>
          <p:nvPr/>
        </p:nvSpPr>
        <p:spPr bwMode="auto">
          <a:xfrm rot="21540000">
            <a:off x="7226575" y="1719839"/>
            <a:ext cx="1634271" cy="52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5333" tIns="42667" rIns="85333" bIns="42667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zh-TW" altLang="zh-TW" sz="2844" b="1">
                <a:solidFill>
                  <a:srgbClr val="FFFFFF"/>
                </a:solidFill>
                <a:latin typeface="Calibri" panose="020F0502020204030204" pitchFamily="34" charset="0"/>
              </a:rPr>
              <a:t>研究動機</a:t>
            </a:r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xmlns="" id="{909D6998-8A83-4B15-8A02-6F65C708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952" y="2765214"/>
            <a:ext cx="787211" cy="787211"/>
          </a:xfrm>
          <a:prstGeom prst="ellipse">
            <a:avLst/>
          </a:prstGeom>
          <a:solidFill>
            <a:srgbClr val="113A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333" tIns="42667" rIns="85333" bIns="42667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zh-TW" sz="2655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xmlns="" id="{25659C80-72FF-47BE-AC26-10247D564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931" y="2807360"/>
            <a:ext cx="1634271" cy="52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5333" tIns="42667" rIns="85333" bIns="42667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zh-TW" altLang="zh-TW" sz="2844" b="1">
                <a:solidFill>
                  <a:srgbClr val="FFFFFF"/>
                </a:solidFill>
                <a:latin typeface="Calibri" panose="020F0502020204030204" pitchFamily="34" charset="0"/>
              </a:rPr>
              <a:t>資料來源</a:t>
            </a:r>
          </a:p>
        </p:txBody>
      </p:sp>
      <p:sp>
        <p:nvSpPr>
          <p:cNvPr id="5127" name="Oval 7">
            <a:extLst>
              <a:ext uri="{FF2B5EF4-FFF2-40B4-BE49-F238E27FC236}">
                <a16:creationId xmlns:a16="http://schemas.microsoft.com/office/drawing/2014/main" xmlns="" id="{DD3BCF1E-CB93-4832-8651-8E423A40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952" y="3886577"/>
            <a:ext cx="787211" cy="787212"/>
          </a:xfrm>
          <a:prstGeom prst="ellipse">
            <a:avLst/>
          </a:prstGeom>
          <a:solidFill>
            <a:srgbClr val="113A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333" tIns="42667" rIns="85333" bIns="42667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zh-TW" sz="2655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xmlns="" id="{352B0D5E-4F25-46E6-B145-C30198F83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931" y="5186281"/>
            <a:ext cx="1634271" cy="52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5333" tIns="42667" rIns="85333" bIns="42667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zh-TW" altLang="en-US" sz="2844" b="1" dirty="0">
                <a:solidFill>
                  <a:srgbClr val="FFFFFF"/>
                </a:solidFill>
                <a:latin typeface="Calibri" panose="020F0502020204030204" pitchFamily="34" charset="0"/>
              </a:rPr>
              <a:t>心得建議</a:t>
            </a:r>
            <a:endParaRPr lang="zh-TW" altLang="zh-TW" sz="2844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9" name="Oval 9">
            <a:extLst>
              <a:ext uri="{FF2B5EF4-FFF2-40B4-BE49-F238E27FC236}">
                <a16:creationId xmlns:a16="http://schemas.microsoft.com/office/drawing/2014/main" xmlns="" id="{AB1E0D66-851B-44F2-AD11-F21BE8DA1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952" y="5054601"/>
            <a:ext cx="787211" cy="787212"/>
          </a:xfrm>
          <a:prstGeom prst="ellipse">
            <a:avLst/>
          </a:prstGeom>
          <a:solidFill>
            <a:srgbClr val="113A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333" tIns="42667" rIns="85333" bIns="42667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zh-TW" sz="2655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xmlns="" id="{CF82ED8B-59FE-456B-9F4C-9375C3F57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128" y="4018257"/>
            <a:ext cx="3096210" cy="52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5333" tIns="42667" rIns="85333" bIns="42667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zh-TW" altLang="zh-TW" sz="2844" b="1" dirty="0">
                <a:solidFill>
                  <a:srgbClr val="FFFFFF"/>
                </a:solidFill>
                <a:latin typeface="Calibri" panose="020F0502020204030204" pitchFamily="34" charset="0"/>
              </a:rPr>
              <a:t>資料處理</a:t>
            </a:r>
            <a:r>
              <a:rPr lang="zh-TW" altLang="en-US" sz="2844" b="1" dirty="0">
                <a:solidFill>
                  <a:srgbClr val="FFFFFF"/>
                </a:solidFill>
                <a:latin typeface="Calibri" panose="020F0502020204030204" pitchFamily="34" charset="0"/>
              </a:rPr>
              <a:t>及視覺化</a:t>
            </a:r>
            <a:endParaRPr lang="zh-TW" altLang="zh-TW" sz="2844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xmlns="" id="{DFEF8EBD-DC71-420C-86A0-08D431425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043" y="1463229"/>
            <a:ext cx="1243139" cy="72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5333" tIns="42667" rIns="85333" bIns="42667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zh-TW" altLang="zh-TW" sz="4172" b="1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目錄</a:t>
            </a:r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xmlns="" id="{A5A83307-2434-4571-8475-4A50D2BA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" y="876206"/>
            <a:ext cx="2012580" cy="72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5333" tIns="42667" rIns="85333" bIns="42667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zh-TW" sz="4172">
                <a:effectLst>
                  <a:outerShdw blurRad="38100" dist="38100" dir="2700000" algn="tl">
                    <a:srgbClr val="C0C0C0"/>
                  </a:outerShdw>
                </a:effectLst>
                <a:latin typeface="Agency FB" panose="020B0503020202020204" pitchFamily="34" charset="0"/>
              </a:rPr>
              <a:t>DIRECTORY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1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.01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01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w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" dur="500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 additive="repl">
                                        <p:cTn id="6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2">
            <a:extLst>
              <a:ext uri="{FF2B5EF4-FFF2-40B4-BE49-F238E27FC236}">
                <a16:creationId xmlns:a16="http://schemas.microsoft.com/office/drawing/2014/main" xmlns="" id="{FF7875D0-65CE-4735-AB60-7815D3F6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402" y="188"/>
            <a:ext cx="7163177" cy="6857624"/>
          </a:xfrm>
          <a:custGeom>
            <a:avLst/>
            <a:gdLst>
              <a:gd name="G0" fmla="+- 3658 0 0"/>
              <a:gd name="G1" fmla="*/ G0 1 1237"/>
              <a:gd name="G2" fmla="*/ 1 0 51712"/>
              <a:gd name="G3" fmla="*/ G2 42256 1"/>
              <a:gd name="G4" fmla="*/ G3 1 42256"/>
              <a:gd name="G5" fmla="+- 25353 0 0"/>
              <a:gd name="G6" fmla="*/ G5 1 1237"/>
              <a:gd name="G7" fmla="*/ 1 0 51712"/>
              <a:gd name="G8" fmla="*/ G7 42256 1"/>
              <a:gd name="G9" fmla="*/ G8 1 42256"/>
              <a:gd name="G10" fmla="+- 25353 0 0"/>
              <a:gd name="G11" fmla="*/ G10 1 1237"/>
              <a:gd name="G12" fmla="+- 41216 0 0"/>
              <a:gd name="G13" fmla="*/ G12 1 42256"/>
              <a:gd name="G14" fmla="*/ 1 0 51712"/>
              <a:gd name="G15" fmla="*/ G14 1237 1"/>
              <a:gd name="G16" fmla="*/ G15 1 1237"/>
              <a:gd name="G17" fmla="+- 41216 0 0"/>
              <a:gd name="G18" fmla="*/ G17 1 42256"/>
              <a:gd name="G19" fmla="+- 3658 0 0"/>
              <a:gd name="G20" fmla="*/ G19 1 1237"/>
              <a:gd name="G21" fmla="*/ 1 0 51712"/>
              <a:gd name="G22" fmla="*/ G21 42256 1"/>
              <a:gd name="G23" fmla="*/ G22 1 42256"/>
              <a:gd name="G24" fmla="*/ 1 0 51712"/>
              <a:gd name="G25" fmla="*/ 1 0 51712"/>
              <a:gd name="G26" fmla="*/ 1 0 51712"/>
              <a:gd name="G27" fmla="*/ 1 0 51712"/>
              <a:gd name="G28" fmla="*/ 1 0 51712"/>
              <a:gd name="G29" fmla="*/ 1 0 51712"/>
              <a:gd name="G30" fmla="*/ G29 1237 1"/>
              <a:gd name="G31" fmla="*/ G30 1 1237"/>
              <a:gd name="G32" fmla="*/ 1 0 51712"/>
              <a:gd name="G33" fmla="*/ G32 42256 1"/>
              <a:gd name="G34" fmla="*/ G33 1 42256"/>
              <a:gd name="G35" fmla="+- 22841 0 0"/>
              <a:gd name="G36" fmla="*/ G35 1 1237"/>
              <a:gd name="G37" fmla="+- 41216 0 0"/>
              <a:gd name="G38" fmla="*/ G37 1 42256"/>
              <a:gd name="T0" fmla="*/ 3456261 w 7144661"/>
              <a:gd name="T1" fmla="*/ 0 h 6858000"/>
              <a:gd name="T2" fmla="*/ 7144661 w 7144661"/>
              <a:gd name="T3" fmla="*/ 0 h 6858000"/>
              <a:gd name="T4" fmla="*/ 7144661 w 7144661"/>
              <a:gd name="T5" fmla="*/ 6858000 h 6858000"/>
              <a:gd name="T6" fmla="*/ 0 w 7144661"/>
              <a:gd name="T7" fmla="*/ 6858000 h 6858000"/>
              <a:gd name="T8" fmla="*/ 3456261 w 7144661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44661" h="6858000">
                <a:moveTo>
                  <a:pt x="3456261" y="0"/>
                </a:moveTo>
                <a:lnTo>
                  <a:pt x="7144661" y="0"/>
                </a:lnTo>
                <a:lnTo>
                  <a:pt x="7144661" y="6858000"/>
                </a:lnTo>
                <a:lnTo>
                  <a:pt x="0" y="6858000"/>
                </a:lnTo>
                <a:lnTo>
                  <a:pt x="3456261" y="0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xmlns="" id="{5920DD7E-6447-43D7-BF04-63D88C67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68" y="1160750"/>
            <a:ext cx="4192104" cy="110063"/>
          </a:xfrm>
          <a:prstGeom prst="rect">
            <a:avLst/>
          </a:prstGeom>
          <a:solidFill>
            <a:srgbClr val="0FC7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707"/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xmlns="" id="{2233BE0E-2E07-4CAC-A485-F51A42706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500" y="396929"/>
            <a:ext cx="2867378" cy="47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333" tIns="42667" rIns="85333" bIns="4266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zh-TW" altLang="en-US" sz="3200" dirty="0"/>
              <a:t>研究動機</a:t>
            </a:r>
            <a:endParaRPr lang="zh-TW" altLang="zh-TW" sz="3200" b="1" dirty="0">
              <a:solidFill>
                <a:srgbClr val="00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panose="020B0503020204020204" pitchFamily="34" charset="-122"/>
            </a:endParaRPr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xmlns="" id="{99E2BBFC-A148-43F0-B2F7-6C06BD353FC7}"/>
              </a:ext>
            </a:extLst>
          </p:cNvPr>
          <p:cNvSpPr txBox="1">
            <a:spLocks/>
          </p:cNvSpPr>
          <p:nvPr/>
        </p:nvSpPr>
        <p:spPr>
          <a:xfrm>
            <a:off x="1828868" y="1608450"/>
            <a:ext cx="4192104" cy="329485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n-ea"/>
              </a:rPr>
              <a:t>第六藝術發展至今，已經有很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成熟的產業鏈</a:t>
            </a:r>
            <a:r>
              <a:rPr lang="zh-TW" altLang="en-US" dirty="0">
                <a:latin typeface="+mn-ea"/>
              </a:rPr>
              <a:t>，以及廣大的愛好群眾。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想針對台灣上映電影的票房走勢，來觀察看看台灣觀眾對電影的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喜好類型</a:t>
            </a:r>
            <a:r>
              <a:rPr lang="zh-TW" altLang="en-US" dirty="0">
                <a:latin typeface="+mn-ea"/>
              </a:rPr>
              <a:t>，以及熱門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賣座的電影</a:t>
            </a:r>
            <a:r>
              <a:rPr lang="zh-TW" altLang="en-US" dirty="0">
                <a:latin typeface="+mn-ea"/>
              </a:rPr>
              <a:t>有哪些。</a:t>
            </a:r>
            <a:endParaRPr lang="zh-TW" altLang="zh-TW" dirty="0">
              <a:latin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34534DF-8644-47BC-81FA-33A42AF8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328" y="115956"/>
            <a:ext cx="10018713" cy="954155"/>
          </a:xfrm>
        </p:spPr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xmlns="" id="{0D65786E-8EFF-477A-9AC4-3C60C0C9C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382" y="2347738"/>
            <a:ext cx="8802604" cy="4037057"/>
          </a:xfrm>
        </p:spPr>
      </p:pic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xmlns="" id="{6D6CC5A8-A231-4534-9AB6-513F66B00E04}"/>
              </a:ext>
            </a:extLst>
          </p:cNvPr>
          <p:cNvSpPr txBox="1">
            <a:spLocks/>
          </p:cNvSpPr>
          <p:nvPr/>
        </p:nvSpPr>
        <p:spPr>
          <a:xfrm>
            <a:off x="3230372" y="1070111"/>
            <a:ext cx="6480245" cy="122793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數據來源：</a:t>
            </a:r>
            <a:r>
              <a:rPr lang="zh-TW" altLang="en-US" dirty="0">
                <a:solidFill>
                  <a:srgbClr val="00B0F0"/>
                </a:solidFill>
              </a:rPr>
              <a:t>政府資料開放平台</a:t>
            </a:r>
            <a:r>
              <a:rPr lang="zh-TW" altLang="en-US" dirty="0"/>
              <a:t>，</a:t>
            </a:r>
            <a:r>
              <a:rPr lang="en-US" altLang="zh-TW" dirty="0"/>
              <a:t>CSV</a:t>
            </a:r>
            <a:r>
              <a:rPr lang="zh-TW" altLang="en-US" dirty="0"/>
              <a:t>檔。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2020</a:t>
            </a:r>
            <a:r>
              <a:rPr lang="zh-TW" altLang="en-US" dirty="0"/>
              <a:t>上半年度，每周一次的報表為主。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51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xmlns="" id="{CA138A01-0030-4DCD-9563-7BA6B6CAC8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2179" y="1696278"/>
            <a:ext cx="3862169" cy="2836862"/>
          </a:xfrm>
        </p:spPr>
      </p:pic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xmlns="" id="{49D46480-2B7F-4837-A3E3-DF1B2E88FD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80487" y="1696278"/>
            <a:ext cx="3862168" cy="2836861"/>
          </a:xfrm>
        </p:spPr>
      </p:pic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EDD39CE8-91B7-4E82-BB84-65E44C02A13A}"/>
              </a:ext>
            </a:extLst>
          </p:cNvPr>
          <p:cNvSpPr txBox="1">
            <a:spLocks/>
          </p:cNvSpPr>
          <p:nvPr/>
        </p:nvSpPr>
        <p:spPr>
          <a:xfrm>
            <a:off x="1873328" y="115956"/>
            <a:ext cx="10018713" cy="15803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資料處理及視覺化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各國銷售金額及銷售票數</a:t>
            </a:r>
          </a:p>
        </p:txBody>
      </p:sp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xmlns="" id="{B21211C7-EEE7-4C5F-BBE6-08FBE0AEFB98}"/>
              </a:ext>
            </a:extLst>
          </p:cNvPr>
          <p:cNvSpPr txBox="1">
            <a:spLocks/>
          </p:cNvSpPr>
          <p:nvPr/>
        </p:nvSpPr>
        <p:spPr>
          <a:xfrm>
            <a:off x="1772179" y="4750343"/>
            <a:ext cx="8970476" cy="245586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前五名國家依序為：</a:t>
            </a:r>
            <a:r>
              <a:rPr lang="zh-TW" altLang="en-US" dirty="0">
                <a:solidFill>
                  <a:srgbClr val="00B0F0"/>
                </a:solidFill>
              </a:rPr>
              <a:t>美國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B0F0"/>
                </a:solidFill>
              </a:rPr>
              <a:t>南韓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B0F0"/>
                </a:solidFill>
              </a:rPr>
              <a:t>日本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B0F0"/>
                </a:solidFill>
              </a:rPr>
              <a:t>香港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B0F0"/>
                </a:solidFill>
              </a:rPr>
              <a:t>中華民國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累積銷售</a:t>
            </a:r>
            <a:r>
              <a:rPr lang="zh-TW" altLang="en-US" dirty="0">
                <a:solidFill>
                  <a:srgbClr val="00B0F0"/>
                </a:solidFill>
              </a:rPr>
              <a:t>金額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00B0F0"/>
                </a:solidFill>
              </a:rPr>
              <a:t>票數</a:t>
            </a:r>
            <a:r>
              <a:rPr lang="zh-TW" altLang="en-US" dirty="0"/>
              <a:t>的相關</a:t>
            </a:r>
            <a:r>
              <a:rPr lang="zh-TW" altLang="en-US" dirty="0">
                <a:latin typeface="+mj-ea"/>
                <a:ea typeface="+mj-ea"/>
              </a:rPr>
              <a:t>係數為</a:t>
            </a:r>
            <a:r>
              <a:rPr lang="en-US" altLang="zh-TW" dirty="0">
                <a:latin typeface="+mj-ea"/>
                <a:ea typeface="+mj-ea"/>
              </a:rPr>
              <a:t>0.9997</a:t>
            </a:r>
            <a:r>
              <a:rPr lang="zh-TW" altLang="en-US" dirty="0">
                <a:latin typeface="+mj-ea"/>
                <a:ea typeface="+mj-ea"/>
              </a:rPr>
              <a:t>，</a:t>
            </a:r>
            <a:r>
              <a:rPr lang="zh-TW" altLang="en-US" dirty="0"/>
              <a:t>呈現</a:t>
            </a:r>
            <a:r>
              <a:rPr lang="zh-TW" altLang="en-US" dirty="0">
                <a:solidFill>
                  <a:srgbClr val="00B0F0"/>
                </a:solidFill>
              </a:rPr>
              <a:t>高度正相關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可以推測上映電影的</a:t>
            </a:r>
            <a:r>
              <a:rPr lang="zh-TW" altLang="en-US" dirty="0">
                <a:solidFill>
                  <a:srgbClr val="00B0F0"/>
                </a:solidFill>
              </a:rPr>
              <a:t>單位票價差異不大</a:t>
            </a:r>
            <a:r>
              <a:rPr lang="zh-TW" altLang="en-US" dirty="0"/>
              <a:t>，即少有某部電影售票特別貴或特別便宜。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50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xmlns="" id="{CA138A01-0030-4DCD-9563-7BA6B6CAC8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2179" y="1696278"/>
            <a:ext cx="3862169" cy="2836862"/>
          </a:xfrm>
        </p:spPr>
      </p:pic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xmlns="" id="{49D46480-2B7F-4837-A3E3-DF1B2E88FD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880487" y="1696278"/>
            <a:ext cx="3862168" cy="2836860"/>
          </a:xfrm>
        </p:spPr>
      </p:pic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EDD39CE8-91B7-4E82-BB84-65E44C02A13A}"/>
              </a:ext>
            </a:extLst>
          </p:cNvPr>
          <p:cNvSpPr txBox="1">
            <a:spLocks/>
          </p:cNvSpPr>
          <p:nvPr/>
        </p:nvSpPr>
        <p:spPr>
          <a:xfrm>
            <a:off x="1873328" y="115956"/>
            <a:ext cx="10018713" cy="15803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資料處理及視覺化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各國銷售金額及上映院數</a:t>
            </a:r>
          </a:p>
        </p:txBody>
      </p:sp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xmlns="" id="{B21211C7-EEE7-4C5F-BBE6-08FBE0AEFB98}"/>
              </a:ext>
            </a:extLst>
          </p:cNvPr>
          <p:cNvSpPr txBox="1">
            <a:spLocks/>
          </p:cNvSpPr>
          <p:nvPr/>
        </p:nvSpPr>
        <p:spPr>
          <a:xfrm>
            <a:off x="1772179" y="4750343"/>
            <a:ext cx="8970476" cy="245586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累積銷售</a:t>
            </a:r>
            <a:r>
              <a:rPr lang="zh-TW" altLang="en-US" dirty="0">
                <a:solidFill>
                  <a:srgbClr val="00B0F0"/>
                </a:solidFill>
              </a:rPr>
              <a:t>金額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00B0F0"/>
                </a:solidFill>
              </a:rPr>
              <a:t>上映院數</a:t>
            </a:r>
            <a:r>
              <a:rPr lang="zh-TW" altLang="en-US" dirty="0"/>
              <a:t>的相關係數</a:t>
            </a:r>
            <a:r>
              <a:rPr lang="zh-TW" altLang="en-US" dirty="0">
                <a:latin typeface="+mj-ea"/>
                <a:ea typeface="+mj-ea"/>
              </a:rPr>
              <a:t>為</a:t>
            </a:r>
            <a:r>
              <a:rPr lang="en-US" altLang="zh-TW" dirty="0">
                <a:latin typeface="+mj-ea"/>
                <a:ea typeface="+mj-ea"/>
              </a:rPr>
              <a:t>0.938</a:t>
            </a:r>
            <a:r>
              <a:rPr lang="zh-TW" altLang="en-US" dirty="0">
                <a:latin typeface="+mj-ea"/>
                <a:ea typeface="+mj-ea"/>
              </a:rPr>
              <a:t>，</a:t>
            </a:r>
            <a:r>
              <a:rPr lang="zh-TW" altLang="en-US" dirty="0"/>
              <a:t>呈現</a:t>
            </a:r>
            <a:r>
              <a:rPr lang="zh-TW" altLang="en-US" dirty="0">
                <a:solidFill>
                  <a:srgbClr val="00B0F0"/>
                </a:solidFill>
              </a:rPr>
              <a:t>高度正相關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但是上映院數對銷售金額的相關性，略弱於銷售票數，可能原因為</a:t>
            </a:r>
            <a:r>
              <a:rPr lang="zh-TW" altLang="en-US" dirty="0">
                <a:solidFill>
                  <a:srgbClr val="00B0F0"/>
                </a:solidFill>
              </a:rPr>
              <a:t>大片都集中在擁有較多廳數的大戲院上映</a:t>
            </a:r>
            <a:r>
              <a:rPr lang="zh-TW" altLang="en-US" dirty="0"/>
              <a:t>，而其小製作則分散於其他小戲院。</a:t>
            </a:r>
          </a:p>
        </p:txBody>
      </p:sp>
    </p:spTree>
    <p:extLst>
      <p:ext uri="{BB962C8B-B14F-4D97-AF65-F5344CB8AC3E}">
        <p14:creationId xmlns:p14="http://schemas.microsoft.com/office/powerpoint/2010/main" val="384505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xmlns="" id="{49D46480-2B7F-4837-A3E3-DF1B2E88FD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/>
        </p:blipFill>
        <p:spPr>
          <a:xfrm>
            <a:off x="1292155" y="1696278"/>
            <a:ext cx="5647089" cy="4147931"/>
          </a:xfrm>
        </p:spPr>
      </p:pic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EDD39CE8-91B7-4E82-BB84-65E44C02A13A}"/>
              </a:ext>
            </a:extLst>
          </p:cNvPr>
          <p:cNvSpPr txBox="1">
            <a:spLocks/>
          </p:cNvSpPr>
          <p:nvPr/>
        </p:nvSpPr>
        <p:spPr>
          <a:xfrm>
            <a:off x="1873328" y="115956"/>
            <a:ext cx="10018713" cy="15803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資料處理及視覺化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各國上映片數</a:t>
            </a:r>
          </a:p>
        </p:txBody>
      </p:sp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xmlns="" id="{B21211C7-EEE7-4C5F-BBE6-08FBE0AEFB98}"/>
              </a:ext>
            </a:extLst>
          </p:cNvPr>
          <p:cNvSpPr txBox="1">
            <a:spLocks/>
          </p:cNvSpPr>
          <p:nvPr/>
        </p:nvSpPr>
        <p:spPr>
          <a:xfrm>
            <a:off x="7092315" y="1696278"/>
            <a:ext cx="4646655" cy="550992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第一名是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美國</a:t>
            </a:r>
            <a:r>
              <a:rPr lang="zh-TW" altLang="en-US" dirty="0">
                <a:latin typeface="+mn-ea"/>
              </a:rPr>
              <a:t>，半年內在台上映總片數高達</a:t>
            </a:r>
            <a:r>
              <a:rPr lang="en-US" altLang="zh-TW" dirty="0">
                <a:latin typeface="+mn-ea"/>
              </a:rPr>
              <a:t>1055</a:t>
            </a:r>
            <a:r>
              <a:rPr lang="zh-TW" altLang="en-US" dirty="0">
                <a:latin typeface="+mn-ea"/>
              </a:rPr>
              <a:t>，佔總上映片數的</a:t>
            </a:r>
            <a:r>
              <a:rPr lang="en-US" altLang="zh-TW" dirty="0">
                <a:solidFill>
                  <a:srgbClr val="00B0F0"/>
                </a:solidFill>
                <a:latin typeface="+mn-ea"/>
              </a:rPr>
              <a:t>32%</a:t>
            </a:r>
            <a:r>
              <a:rPr lang="zh-TW" altLang="en-US" dirty="0">
                <a:latin typeface="+mn-ea"/>
              </a:rPr>
              <a:t>，也較去年的全年總片數多，值得關注。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第二名是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日本</a:t>
            </a:r>
            <a:r>
              <a:rPr lang="en-US" altLang="zh-TW" dirty="0">
                <a:latin typeface="+mn-ea"/>
              </a:rPr>
              <a:t>589</a:t>
            </a:r>
            <a:r>
              <a:rPr lang="zh-TW" altLang="en-US" dirty="0">
                <a:latin typeface="+mn-ea"/>
              </a:rPr>
              <a:t>部佔</a:t>
            </a:r>
            <a:r>
              <a:rPr lang="en-US" altLang="zh-TW" dirty="0">
                <a:latin typeface="+mn-ea"/>
              </a:rPr>
              <a:t>18%</a:t>
            </a:r>
            <a:r>
              <a:rPr lang="zh-TW" altLang="en-US" dirty="0"/>
              <a:t>，約是美國的一半。</a:t>
            </a:r>
            <a:endParaRPr lang="en-US" altLang="zh-TW" dirty="0"/>
          </a:p>
          <a:p>
            <a:r>
              <a:rPr lang="zh-TW" altLang="en-US" dirty="0"/>
              <a:t>其後的南韓、中華民國</a:t>
            </a:r>
            <a:r>
              <a:rPr lang="zh-TW" altLang="en-US" dirty="0">
                <a:latin typeface="+mn-ea"/>
              </a:rPr>
              <a:t>各是</a:t>
            </a:r>
            <a:r>
              <a:rPr lang="en-US" altLang="zh-TW" dirty="0">
                <a:latin typeface="+mn-ea"/>
              </a:rPr>
              <a:t>9%</a:t>
            </a:r>
            <a:r>
              <a:rPr lang="zh-TW" altLang="en-US" dirty="0">
                <a:latin typeface="+mn-ea"/>
              </a:rPr>
              <a:t>及</a:t>
            </a:r>
            <a:r>
              <a:rPr lang="en-US" altLang="zh-TW" dirty="0">
                <a:latin typeface="+mn-ea"/>
              </a:rPr>
              <a:t>7%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其他還有法國、英國、加拿大，也都在前八名。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值得關注的是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原本銷售高的香港，上映</a:t>
            </a:r>
            <a:r>
              <a:rPr lang="zh-TW" altLang="en-US">
                <a:solidFill>
                  <a:srgbClr val="00B0F0"/>
                </a:solidFill>
                <a:latin typeface="+mn-ea"/>
              </a:rPr>
              <a:t>片</a:t>
            </a:r>
            <a:r>
              <a:rPr lang="zh-TW" altLang="en-US" smtClean="0">
                <a:solidFill>
                  <a:srgbClr val="00B0F0"/>
                </a:solidFill>
                <a:latin typeface="+mn-ea"/>
              </a:rPr>
              <a:t>數卻只有</a:t>
            </a:r>
            <a:r>
              <a:rPr lang="en-US" altLang="zh-TW" dirty="0">
                <a:solidFill>
                  <a:srgbClr val="00B0F0"/>
                </a:solidFill>
                <a:latin typeface="+mn-ea"/>
              </a:rPr>
              <a:t>3%</a:t>
            </a:r>
            <a:r>
              <a:rPr lang="zh-TW" altLang="en-US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9727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EDD39CE8-91B7-4E82-BB84-65E44C02A13A}"/>
              </a:ext>
            </a:extLst>
          </p:cNvPr>
          <p:cNvSpPr txBox="1">
            <a:spLocks/>
          </p:cNvSpPr>
          <p:nvPr/>
        </p:nvSpPr>
        <p:spPr>
          <a:xfrm>
            <a:off x="1873328" y="115956"/>
            <a:ext cx="10018713" cy="15803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資料處理及視覺化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>
                <a:latin typeface="+mn-ea"/>
                <a:ea typeface="+mn-ea"/>
              </a:rPr>
              <a:t>前</a:t>
            </a:r>
            <a:r>
              <a:rPr lang="en-US" altLang="zh-TW" dirty="0">
                <a:latin typeface="+mn-ea"/>
                <a:ea typeface="+mn-ea"/>
              </a:rPr>
              <a:t>5</a:t>
            </a:r>
            <a:r>
              <a:rPr lang="zh-TW" altLang="en-US" dirty="0">
                <a:latin typeface="+mn-ea"/>
                <a:ea typeface="+mn-ea"/>
              </a:rPr>
              <a:t>國家累計銷售金額前</a:t>
            </a:r>
            <a:r>
              <a:rPr lang="en-US" altLang="zh-TW" dirty="0">
                <a:latin typeface="+mn-ea"/>
                <a:ea typeface="+mn-ea"/>
              </a:rPr>
              <a:t>3</a:t>
            </a:r>
            <a:r>
              <a:rPr lang="zh-TW" altLang="en-US" dirty="0">
                <a:latin typeface="+mn-ea"/>
                <a:ea typeface="+mn-ea"/>
              </a:rPr>
              <a:t>電影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3068F80-B71A-4D88-B5E1-884F0653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1580246"/>
            <a:ext cx="10456185" cy="51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3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3068F80-B71A-4D88-B5E1-884F0653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730" y="175516"/>
            <a:ext cx="6590539" cy="3253484"/>
          </a:xfrm>
          <a:prstGeom prst="rect">
            <a:avLst/>
          </a:prstGeom>
        </p:spPr>
      </p:pic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xmlns="" id="{EFA17F5A-EF63-4301-A14E-1D3127E460DC}"/>
              </a:ext>
            </a:extLst>
          </p:cNvPr>
          <p:cNvSpPr txBox="1">
            <a:spLocks/>
          </p:cNvSpPr>
          <p:nvPr/>
        </p:nvSpPr>
        <p:spPr>
          <a:xfrm>
            <a:off x="1828800" y="3551585"/>
            <a:ext cx="9910170" cy="314739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n-ea"/>
              </a:rPr>
              <a:t>最賣座的電影是美國的「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絕地戰警</a:t>
            </a:r>
            <a:r>
              <a:rPr lang="en-US" altLang="zh-TW" dirty="0">
                <a:solidFill>
                  <a:srgbClr val="00B0F0"/>
                </a:solidFill>
                <a:latin typeface="+mn-ea"/>
              </a:rPr>
              <a:t>FOR LIFE</a:t>
            </a:r>
            <a:r>
              <a:rPr lang="zh-TW" altLang="en-US" dirty="0">
                <a:latin typeface="+mn-ea"/>
              </a:rPr>
              <a:t>」，其次是韓國的「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白頭山：半島浩劫</a:t>
            </a:r>
            <a:r>
              <a:rPr lang="zh-TW" altLang="en-US" dirty="0">
                <a:latin typeface="+mn-ea"/>
              </a:rPr>
              <a:t>」，第三是香港的「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葉問</a:t>
            </a:r>
            <a:r>
              <a:rPr lang="en-US" altLang="zh-TW" dirty="0">
                <a:solidFill>
                  <a:srgbClr val="00B0F0"/>
                </a:solidFill>
                <a:latin typeface="+mn-ea"/>
              </a:rPr>
              <a:t>4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：完結篇</a:t>
            </a:r>
            <a:r>
              <a:rPr lang="zh-TW" altLang="en-US" dirty="0">
                <a:latin typeface="+mn-ea"/>
              </a:rPr>
              <a:t>」。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solidFill>
                  <a:srgbClr val="00B0F0"/>
                </a:solidFill>
                <a:latin typeface="+mn-ea"/>
              </a:rPr>
              <a:t>南韓</a:t>
            </a:r>
            <a:r>
              <a:rPr lang="zh-TW" altLang="en-US" dirty="0">
                <a:latin typeface="+mn-ea"/>
              </a:rPr>
              <a:t>與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香港</a:t>
            </a:r>
            <a:r>
              <a:rPr lang="zh-TW" altLang="en-US" dirty="0">
                <a:latin typeface="+mn-ea"/>
              </a:rPr>
              <a:t>僅靠一部電影就取得斐然的成績，打進各國累積銷售金額前五名。分別是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半島浩劫</a:t>
            </a:r>
            <a:r>
              <a:rPr lang="zh-TW" altLang="en-US" dirty="0">
                <a:latin typeface="+mn-ea"/>
              </a:rPr>
              <a:t>及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葉問</a:t>
            </a:r>
            <a:r>
              <a:rPr lang="en-US" altLang="zh-TW" dirty="0">
                <a:solidFill>
                  <a:srgbClr val="00B0F0"/>
                </a:solidFill>
                <a:latin typeface="+mn-ea"/>
              </a:rPr>
              <a:t>4</a:t>
            </a:r>
            <a:r>
              <a:rPr lang="zh-TW" altLang="en-US" dirty="0">
                <a:latin typeface="+mn-ea"/>
              </a:rPr>
              <a:t>，可以說是一枝獨秀。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solidFill>
                  <a:srgbClr val="00B0F0"/>
                </a:solidFill>
                <a:latin typeface="+mn-ea"/>
              </a:rPr>
              <a:t>日本</a:t>
            </a:r>
            <a:r>
              <a:rPr lang="zh-TW" altLang="en-US" dirty="0">
                <a:latin typeface="+mn-ea"/>
              </a:rPr>
              <a:t>排名前</a:t>
            </a:r>
            <a:r>
              <a:rPr lang="en-US" altLang="zh-TW" dirty="0">
                <a:latin typeface="+mn-ea"/>
              </a:rPr>
              <a:t>3</a:t>
            </a:r>
            <a:r>
              <a:rPr lang="zh-TW" altLang="en-US" dirty="0">
                <a:latin typeface="+mn-ea"/>
              </a:rPr>
              <a:t>都是</a:t>
            </a:r>
            <a:r>
              <a:rPr lang="zh-TW" altLang="en-US" dirty="0">
                <a:solidFill>
                  <a:srgbClr val="00B0F0"/>
                </a:solidFill>
                <a:latin typeface="+mn-ea"/>
              </a:rPr>
              <a:t>動畫片類型</a:t>
            </a:r>
            <a:r>
              <a:rPr lang="zh-TW" altLang="en-US" dirty="0">
                <a:latin typeface="+mn-ea"/>
              </a:rPr>
              <a:t>，且深入發現日本在台前</a:t>
            </a:r>
            <a:r>
              <a:rPr lang="en-US" altLang="zh-TW" dirty="0">
                <a:latin typeface="+mn-ea"/>
              </a:rPr>
              <a:t>10</a:t>
            </a:r>
            <a:r>
              <a:rPr lang="zh-TW" altLang="en-US" dirty="0">
                <a:latin typeface="+mn-ea"/>
              </a:rPr>
              <a:t>中有</a:t>
            </a:r>
            <a:r>
              <a:rPr lang="en-US" altLang="zh-TW" dirty="0">
                <a:latin typeface="+mn-ea"/>
              </a:rPr>
              <a:t>9</a:t>
            </a:r>
            <a:r>
              <a:rPr lang="zh-TW" altLang="en-US" dirty="0">
                <a:latin typeface="+mn-ea"/>
              </a:rPr>
              <a:t>部都是動畫片。</a:t>
            </a:r>
            <a:endParaRPr lang="en-US" altLang="zh-TW" dirty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1372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292</TotalTime>
  <Words>849</Words>
  <Application>Microsoft Office PowerPoint</Application>
  <PresentationFormat>自訂</PresentationFormat>
  <Paragraphs>84</Paragraphs>
  <Slides>17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視差</vt:lpstr>
      <vt:lpstr>PowerPoint 簡報</vt:lpstr>
      <vt:lpstr>PowerPoint 簡報</vt:lpstr>
      <vt:lpstr>PowerPoint 簡報</vt:lpstr>
      <vt:lpstr>資料來源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Vanity</dc:creator>
  <cp:lastModifiedBy>ASUS</cp:lastModifiedBy>
  <cp:revision>30</cp:revision>
  <dcterms:created xsi:type="dcterms:W3CDTF">2020-08-01T12:03:07Z</dcterms:created>
  <dcterms:modified xsi:type="dcterms:W3CDTF">2020-08-04T05:41:27Z</dcterms:modified>
</cp:coreProperties>
</file>