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1" r:id="rId6"/>
    <p:sldId id="265" r:id="rId7"/>
    <p:sldId id="260" r:id="rId8"/>
    <p:sldId id="262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50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217DF-B703-41EE-91D7-33585DE6E8A1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B6F0D-DD7F-433C-9004-1B75FF53A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5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7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5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8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8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F2AA92-1D60-4E6B-BA1E-631FA17FE92D}" type="datetimeFigureOut">
              <a:rPr lang="zh-CN" altLang="en-US" smtClean="0"/>
              <a:t>12/7/12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1791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Guanyu</a:t>
            </a:r>
            <a:r>
              <a:rPr lang="en-US" altLang="zh-CN" dirty="0" smtClean="0"/>
              <a:t> Wang</a:t>
            </a:r>
          </a:p>
          <a:p>
            <a:r>
              <a:rPr lang="en-US" altLang="zh-CN" dirty="0" err="1" smtClean="0"/>
              <a:t>Yuchen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Tian</a:t>
            </a:r>
            <a:endParaRPr lang="en-US" altLang="zh-CN" dirty="0" smtClean="0"/>
          </a:p>
          <a:p>
            <a:r>
              <a:rPr lang="en-US" altLang="zh-CN" dirty="0" smtClean="0"/>
              <a:t>Yu Su</a:t>
            </a:r>
          </a:p>
          <a:p>
            <a:r>
              <a:rPr lang="en-US" altLang="zh-CN" dirty="0" err="1" smtClean="0"/>
              <a:t>Huanchen</a:t>
            </a:r>
            <a:r>
              <a:rPr lang="en-US" altLang="zh-CN" dirty="0"/>
              <a:t> </a:t>
            </a:r>
            <a:r>
              <a:rPr lang="en-US" altLang="zh-CN" dirty="0" smtClean="0"/>
              <a:t>Zhang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0" dirty="0"/>
              <a:t>Institute for Software </a:t>
            </a:r>
            <a:r>
              <a:rPr lang="en-US" altLang="zh-CN" b="0" dirty="0" smtClean="0"/>
              <a:t>Research</a:t>
            </a:r>
          </a:p>
          <a:p>
            <a:r>
              <a:rPr lang="en-US" altLang="zh-CN" b="0" dirty="0" smtClean="0"/>
              <a:t>Carnegie Mellon UNIVERSITY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Implementation and Application of Multiclass</a:t>
            </a:r>
            <a:br>
              <a:rPr lang="en-US" altLang="zh-CN" b="1" dirty="0"/>
            </a:br>
            <a:r>
              <a:rPr lang="en-US" altLang="zh-CN" b="1" dirty="0"/>
              <a:t>Belief Propagation on </a:t>
            </a:r>
            <a:r>
              <a:rPr lang="en-US" altLang="zh-CN" b="1" dirty="0" err="1"/>
              <a:t>Hadoop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70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Belief </a:t>
            </a:r>
            <a:r>
              <a:rPr lang="en-US" altLang="zh-CN" b="1" dirty="0"/>
              <a:t>propagation</a:t>
            </a:r>
            <a:r>
              <a:rPr lang="en-US" altLang="zh-CN" dirty="0"/>
              <a:t>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an popular algorithm for </a:t>
            </a:r>
            <a:r>
              <a:rPr lang="en-US" altLang="zh-CN" sz="2400" b="1" dirty="0" smtClean="0"/>
              <a:t>inference on</a:t>
            </a:r>
            <a:r>
              <a:rPr lang="en-US" altLang="zh-CN" sz="2400" b="1" dirty="0"/>
              <a:t> graphical </a:t>
            </a:r>
            <a:r>
              <a:rPr lang="en-US" altLang="zh-CN" sz="2400" b="1" dirty="0" smtClean="0"/>
              <a:t>models</a:t>
            </a:r>
            <a:r>
              <a:rPr lang="en-US" altLang="zh-CN" sz="2400" dirty="0"/>
              <a:t>. It calculates the marginal distribution for each unobserved </a:t>
            </a:r>
            <a:r>
              <a:rPr lang="en-US" altLang="zh-CN" sz="2400" dirty="0" smtClean="0"/>
              <a:t>node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ased on observed ones.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Fast Belief propagation</a:t>
            </a:r>
            <a:r>
              <a:rPr lang="en-US" altLang="zh-CN" sz="2000" dirty="0"/>
              <a:t> , </a:t>
            </a:r>
            <a:r>
              <a:rPr lang="en-US" altLang="zh-CN" sz="2400" dirty="0" smtClean="0"/>
              <a:t>first proposed by </a:t>
            </a:r>
            <a:r>
              <a:rPr lang="en-US" altLang="zh-CN" sz="2400" dirty="0" err="1" smtClean="0"/>
              <a:t>Koutra</a:t>
            </a:r>
            <a:r>
              <a:rPr lang="en-US" altLang="zh-CN" sz="2400" dirty="0" smtClean="0"/>
              <a:t>, et al. is a </a:t>
            </a:r>
            <a:r>
              <a:rPr lang="en-US" altLang="zh-CN" sz="2400" dirty="0" err="1" smtClean="0"/>
              <a:t>proximation</a:t>
            </a:r>
            <a:r>
              <a:rPr lang="en-US" altLang="zh-CN" sz="2400" dirty="0" smtClean="0"/>
              <a:t> of Belief propagation of two classes under the “about-half” assumption. </a:t>
            </a:r>
            <a:r>
              <a:rPr lang="en-US" altLang="zh-CN" sz="2400" dirty="0" err="1" smtClean="0"/>
              <a:t>FastBP</a:t>
            </a:r>
            <a:r>
              <a:rPr lang="en-US" altLang="zh-CN" sz="2400" dirty="0" smtClean="0"/>
              <a:t> converges much faster than the general BP by stepping aside the message passing process.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8273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Improve Multiclass BP on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Convergence Detection; Massage Smoothing.</a:t>
            </a:r>
          </a:p>
          <a:p>
            <a:r>
              <a:rPr lang="en-US" altLang="zh-CN" dirty="0" smtClean="0"/>
              <a:t>Extend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 to Multi-class Problem</a:t>
            </a:r>
          </a:p>
          <a:p>
            <a:pPr lvl="1"/>
            <a:r>
              <a:rPr lang="en-US" altLang="zh-CN" dirty="0"/>
              <a:t>Theoretical </a:t>
            </a:r>
            <a:r>
              <a:rPr lang="en-US" altLang="zh-CN" dirty="0" smtClean="0"/>
              <a:t>derivation</a:t>
            </a:r>
          </a:p>
          <a:p>
            <a:pPr lvl="1"/>
            <a:r>
              <a:rPr lang="en-US" altLang="zh-CN" dirty="0" smtClean="0"/>
              <a:t>Error Correcting Code Approach.</a:t>
            </a:r>
          </a:p>
          <a:p>
            <a:r>
              <a:rPr lang="en-US" altLang="zh-CN" dirty="0" smtClean="0"/>
              <a:t>Apply BP and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mutliclass</a:t>
            </a:r>
            <a:r>
              <a:rPr lang="en-US" altLang="zh-CN" dirty="0"/>
              <a:t> </a:t>
            </a:r>
            <a:r>
              <a:rPr lang="en-US" altLang="zh-CN" dirty="0" smtClean="0"/>
              <a:t>large graphs.</a:t>
            </a:r>
          </a:p>
          <a:p>
            <a:pPr lvl="1"/>
            <a:r>
              <a:rPr lang="en-US" altLang="zh-CN" dirty="0" err="1" smtClean="0"/>
              <a:t>Tencent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Weibo</a:t>
            </a:r>
            <a:r>
              <a:rPr lang="en-US" altLang="zh-CN" dirty="0"/>
              <a:t> </a:t>
            </a:r>
            <a:r>
              <a:rPr lang="en-US" altLang="zh-CN" dirty="0" smtClean="0"/>
              <a:t>Following Network</a:t>
            </a:r>
            <a:endParaRPr lang="en-US" altLang="zh-CN" dirty="0"/>
          </a:p>
          <a:p>
            <a:pPr lvl="1"/>
            <a:r>
              <a:rPr lang="en-US" altLang="zh-CN" dirty="0" smtClean="0"/>
              <a:t>Flickr Sharing Datasets</a:t>
            </a:r>
            <a:endParaRPr lang="en-US" altLang="zh-CN" dirty="0"/>
          </a:p>
          <a:p>
            <a:pPr lvl="1"/>
            <a:r>
              <a:rPr lang="en-US" altLang="zh-CN" dirty="0" smtClean="0"/>
              <a:t>DBLP Network</a:t>
            </a:r>
          </a:p>
          <a:p>
            <a:pPr lvl="1"/>
            <a:r>
              <a:rPr lang="en-US" altLang="zh-CN" dirty="0" smtClean="0"/>
              <a:t>Amazon Co-Purchasing </a:t>
            </a:r>
            <a:r>
              <a:rPr lang="en-US" altLang="zh-CN" dirty="0"/>
              <a:t>N</a:t>
            </a:r>
            <a:r>
              <a:rPr lang="en-US" altLang="zh-CN" dirty="0" smtClean="0"/>
              <a:t>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254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Improvements on BP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Converge Detection</a:t>
            </a:r>
          </a:p>
          <a:p>
            <a:pPr lvl="1"/>
            <a:r>
              <a:rPr lang="en-US" altLang="zh-CN" dirty="0" smtClean="0"/>
              <a:t>Avg. |</a:t>
            </a:r>
            <a:r>
              <a:rPr lang="en-US" altLang="zh-CN" dirty="0" err="1" smtClean="0"/>
              <a:t>new_msg</a:t>
            </a:r>
            <a:r>
              <a:rPr lang="en-US" altLang="zh-CN" dirty="0" smtClean="0"/>
              <a:t>  - </a:t>
            </a:r>
            <a:r>
              <a:rPr lang="en-US" altLang="zh-CN" dirty="0" err="1" smtClean="0"/>
              <a:t>old_msg</a:t>
            </a:r>
            <a:r>
              <a:rPr lang="en-US" altLang="zh-CN" dirty="0" smtClean="0"/>
              <a:t>| &lt; </a:t>
            </a:r>
            <a:r>
              <a:rPr lang="en-US" altLang="zh-CN" dirty="0" err="1" smtClean="0"/>
              <a:t>ε</a:t>
            </a:r>
            <a:endParaRPr lang="en-US" altLang="zh-CN" dirty="0" smtClean="0"/>
          </a:p>
          <a:p>
            <a:r>
              <a:rPr lang="en-US" altLang="zh-CN" dirty="0" smtClean="0"/>
              <a:t>Message Smoothing</a:t>
            </a:r>
          </a:p>
          <a:p>
            <a:pPr lvl="1"/>
            <a:r>
              <a:rPr lang="en-US" altLang="zh-CN" dirty="0" smtClean="0"/>
              <a:t>Smoothed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λ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new_msg</a:t>
            </a:r>
            <a:r>
              <a:rPr lang="en-US" altLang="zh-CN" dirty="0" smtClean="0"/>
              <a:t> + (1 - </a:t>
            </a:r>
            <a:r>
              <a:rPr lang="en-US" altLang="zh-CN" dirty="0" err="1" smtClean="0"/>
              <a:t>λ</a:t>
            </a:r>
            <a:r>
              <a:rPr lang="en-US" altLang="zh-CN" dirty="0" smtClean="0"/>
              <a:t>) * </a:t>
            </a:r>
            <a:r>
              <a:rPr lang="en-US" altLang="zh-CN" dirty="0" err="1" smtClean="0"/>
              <a:t>old_msg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 descr="Conve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3612091" cy="2535844"/>
          </a:xfrm>
          <a:prstGeom prst="rect">
            <a:avLst/>
          </a:prstGeom>
        </p:spPr>
      </p:pic>
      <p:pic>
        <p:nvPicPr>
          <p:cNvPr id="5" name="Picture 4" descr="smoot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600400" cy="25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derivation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Brief Introduction:</a:t>
            </a:r>
          </a:p>
          <a:p>
            <a:pPr lvl="1"/>
            <a:r>
              <a:rPr lang="en-US" altLang="zh-CN" dirty="0" smtClean="0"/>
              <a:t>Use the assumption that correlation matrix is close to an identity matrix</a:t>
            </a:r>
          </a:p>
          <a:p>
            <a:pPr lvl="1"/>
            <a:r>
              <a:rPr lang="en-US" altLang="zh-CN" dirty="0" smtClean="0"/>
              <a:t>Use the slack variables to relax the relation between any nodes and its sending and received message.</a:t>
            </a:r>
          </a:p>
          <a:p>
            <a:pPr lvl="1"/>
            <a:r>
              <a:rPr lang="en-US" altLang="zh-CN" dirty="0" smtClean="0"/>
              <a:t>Use KKT conditions for formulated optimization problem to derive a equation system, which provides the final approximation of BP.</a:t>
            </a:r>
          </a:p>
          <a:p>
            <a:pPr lvl="1"/>
            <a:r>
              <a:rPr lang="en-US" altLang="zh-CN" dirty="0" smtClean="0"/>
              <a:t>Use quadratic approximation instead of </a:t>
            </a:r>
            <a:r>
              <a:rPr lang="en-US" altLang="zh-CN" sz="2000" dirty="0" err="1"/>
              <a:t>Maclaurin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approximation to remove the “about-half”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25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derivation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339752" y="255157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75656" y="42077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6" idx="7"/>
            <a:endCxn id="4" idx="3"/>
          </p:cNvCxnSpPr>
          <p:nvPr/>
        </p:nvCxnSpPr>
        <p:spPr>
          <a:xfrm flipV="1">
            <a:off x="1598581" y="2674498"/>
            <a:ext cx="762262" cy="1554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1542670" y="4308086"/>
            <a:ext cx="179915" cy="1469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51520" y="4308086"/>
            <a:ext cx="1243700" cy="3317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71600" y="4331557"/>
            <a:ext cx="545451" cy="884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79184" y="2628560"/>
            <a:ext cx="940688" cy="1390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331640" y="2623581"/>
            <a:ext cx="1080120" cy="72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2051720" y="1903501"/>
            <a:ext cx="335326" cy="7157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69305" y="433677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79184" y="217959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860032" y="1772816"/>
                <a:ext cx="3155031" cy="450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𝑑𝑖𝑎𝑔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US" altLang="zh-CN" b="0" i="0" smtClean="0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ij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b="0" i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</m:t>
                            </m:r>
                          </m:e>
                          <m:sub/>
                          <m:sup>
                            <m:r>
                              <a:rPr lang="en-US" altLang="zh-CN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772816"/>
                <a:ext cx="3155031" cy="450957"/>
              </a:xfrm>
              <a:prstGeom prst="rect">
                <a:avLst/>
              </a:prstGeom>
              <a:blipFill rotWithShape="1">
                <a:blip r:embed="rId3"/>
                <a:stretch>
                  <a:fillRect r="-2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318650" y="3150301"/>
                <a:ext cx="1457771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Assume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/>
                      </a:rPr>
                      <m:t>Ψ</m:t>
                    </m:r>
                    <m:r>
                      <a:rPr lang="en-US" altLang="zh-CN" sz="1600" b="0" i="1" smtClean="0">
                        <a:latin typeface="Cambria Math"/>
                      </a:rPr>
                      <m:t>≈</m:t>
                    </m:r>
                    <m:r>
                      <a:rPr lang="en-US" altLang="zh-CN" sz="1600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altLang="zh-CN" sz="1600" b="0" dirty="0" smtClean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50" y="3150301"/>
                <a:ext cx="1457771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804689" y="2249800"/>
                <a:ext cx="3174267" cy="450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𝑑𝑖𝑎𝑔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0" i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Ψ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ji</m:t>
                          </m:r>
                        </m:sub>
                      </m:sSub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m</m:t>
                              </m:r>
                            </m:e>
                            <m:sub/>
                            <m:sup>
                              <m:r>
                                <a:rPr lang="en-US" altLang="zh-CN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ji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689" y="2249800"/>
                <a:ext cx="3174267" cy="450957"/>
              </a:xfrm>
              <a:prstGeom prst="rect">
                <a:avLst/>
              </a:prstGeom>
              <a:blipFill rotWithShape="1">
                <a:blip r:embed="rId5"/>
                <a:stretch>
                  <a:fillRect r="-2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号 30"/>
          <p:cNvSpPr/>
          <p:nvPr/>
        </p:nvSpPr>
        <p:spPr>
          <a:xfrm>
            <a:off x="4716016" y="1772816"/>
            <a:ext cx="177346" cy="9217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07904" y="208139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Symmetry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109539" y="3964007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39" y="3964007"/>
                <a:ext cx="433131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82087" y="2648746"/>
                <a:ext cx="43184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87" y="2648746"/>
                <a:ext cx="431848" cy="391646"/>
              </a:xfrm>
              <a:prstGeom prst="rect">
                <a:avLst/>
              </a:prstGeom>
              <a:blipFill rotWithShape="1">
                <a:blip r:embed="rId7"/>
                <a:stretch>
                  <a:fillRect r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252975" y="3572361"/>
                <a:ext cx="58791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75" y="3572361"/>
                <a:ext cx="587918" cy="391646"/>
              </a:xfrm>
              <a:prstGeom prst="rect">
                <a:avLst/>
              </a:prstGeom>
              <a:blipFill rotWithShape="1">
                <a:blip r:embed="rId8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030613" y="3194046"/>
                <a:ext cx="56739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13" y="3194046"/>
                <a:ext cx="567398" cy="391646"/>
              </a:xfrm>
              <a:prstGeom prst="rect">
                <a:avLst/>
              </a:prstGeom>
              <a:blipFill rotWithShape="1">
                <a:blip r:embed="rId9"/>
                <a:stretch>
                  <a:fillRect r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 flipV="1">
            <a:off x="1582763" y="3194046"/>
            <a:ext cx="212538" cy="44678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051720" y="3585692"/>
            <a:ext cx="167663" cy="37831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5958740" y="2988790"/>
            <a:ext cx="216024" cy="6923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17304" y="3812971"/>
                <a:ext cx="4395049" cy="67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The simplest relation between node </a:t>
                </a:r>
                <a14:m>
                  <m:oMath xmlns:m="http://schemas.openxmlformats.org/officeDocument/2006/math" xmlns="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b="0" dirty="0" smtClean="0"/>
                  <a:t> and</a:t>
                </a:r>
              </a:p>
              <a:p>
                <a:r>
                  <a:rPr lang="en-US" altLang="zh-CN" dirty="0"/>
                  <a:t>n</a:t>
                </a:r>
                <a:r>
                  <a:rPr lang="en-US" altLang="zh-CN" dirty="0" smtClean="0"/>
                  <a:t>ode </a:t>
                </a:r>
                <a14:m>
                  <m:oMath xmlns:m="http://schemas.openxmlformats.org/officeDocument/2006/math" xmlns="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b="0" dirty="0" smtClean="0"/>
                  <a:t>:     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≈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04" y="3812971"/>
                <a:ext cx="4395049" cy="677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下箭头 45"/>
          <p:cNvSpPr/>
          <p:nvPr/>
        </p:nvSpPr>
        <p:spPr>
          <a:xfrm>
            <a:off x="5958740" y="4629142"/>
            <a:ext cx="216024" cy="51988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964409" y="4719808"/>
            <a:ext cx="1843774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0" dirty="0" smtClean="0"/>
              <a:t>Add slack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773770" y="5293045"/>
                <a:ext cx="2585964" cy="67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And minimize the error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70" y="5293045"/>
                <a:ext cx="2585964" cy="67787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he Implementation and Application of Multiclass belief propagation on hadoop page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3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Correcting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Introduction:</a:t>
            </a:r>
          </a:p>
          <a:p>
            <a:pPr lvl="1"/>
            <a:r>
              <a:rPr lang="en-US" altLang="zh-CN" dirty="0" smtClean="0"/>
              <a:t>Given k-classes, for each class, design a N-bit zero-one code.</a:t>
            </a:r>
          </a:p>
          <a:p>
            <a:pPr lvl="1"/>
            <a:r>
              <a:rPr lang="en-US" altLang="zh-CN" dirty="0" smtClean="0"/>
              <a:t>For a given example, run the binary classifier N times for each bit position to calculate the probability that value of that bit is one.</a:t>
            </a:r>
          </a:p>
          <a:p>
            <a:pPr lvl="1"/>
            <a:r>
              <a:rPr lang="en-US" altLang="zh-CN" dirty="0" smtClean="0"/>
              <a:t>Combine the N results, decide the final label.</a:t>
            </a:r>
          </a:p>
          <a:p>
            <a:pPr lvl="2"/>
            <a:r>
              <a:rPr lang="en-US" altLang="zh-CN" dirty="0" smtClean="0"/>
              <a:t>Hamming distance</a:t>
            </a:r>
          </a:p>
          <a:p>
            <a:pPr lvl="2"/>
            <a:r>
              <a:rPr lang="en-US" altLang="zh-CN" dirty="0" smtClean="0"/>
              <a:t>Loss function based.</a:t>
            </a:r>
            <a:endParaRPr lang="en-US" altLang="zh-CN" dirty="0"/>
          </a:p>
          <a:p>
            <a:pPr lvl="1"/>
            <a:r>
              <a:rPr lang="en-US" altLang="zh-CN" dirty="0" smtClean="0"/>
              <a:t>The popular One-VS-All method is a special case of ECOC families.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02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Results on datasets.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Analysis</a:t>
            </a:r>
          </a:p>
          <a:p>
            <a:pPr lvl="1"/>
            <a:r>
              <a:rPr lang="en-US" altLang="zh-CN" dirty="0" smtClean="0"/>
              <a:t>One-VS-All has the best average accuracy.</a:t>
            </a:r>
          </a:p>
          <a:p>
            <a:pPr lvl="1"/>
            <a:r>
              <a:rPr lang="en-US" altLang="zh-CN" dirty="0" smtClean="0"/>
              <a:t>Multiclass BP tends to give every node the same label, not as reliable as One-VS-All and ECOC approach.</a:t>
            </a:r>
          </a:p>
          <a:p>
            <a:pPr lvl="1"/>
            <a:r>
              <a:rPr lang="en-US" altLang="zh-CN" dirty="0" smtClean="0"/>
              <a:t>ECOC performs slightly worse than One-VS-all in experiments.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57398"/>
              </p:ext>
            </p:extLst>
          </p:nvPr>
        </p:nvGraphicFramePr>
        <p:xfrm>
          <a:off x="1331640" y="2132856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22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One-VS-All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ECOC</a:t>
                      </a:r>
                      <a:endParaRPr lang="zh-CN" altLang="en-US" dirty="0"/>
                    </a:p>
                  </a:txBody>
                  <a:tcPr/>
                </a:tc>
              </a:tr>
              <a:tr h="322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0.776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0.726</a:t>
                      </a:r>
                      <a:endParaRPr lang="zh-CN" altLang="en-US" dirty="0"/>
                    </a:p>
                  </a:txBody>
                  <a:tcPr/>
                </a:tc>
              </a:tr>
              <a:tr h="322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Flickr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0.653 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0.421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2255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Tencent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0.953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0.924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22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0.736 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 </a:t>
                      </a:r>
                      <a:endParaRPr lang="zh-CN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0.626 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5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implemented </a:t>
            </a:r>
            <a:r>
              <a:rPr lang="en-US" altLang="zh-CN" dirty="0"/>
              <a:t>Convergence </a:t>
            </a:r>
            <a:r>
              <a:rPr lang="en-US" altLang="zh-CN" dirty="0" smtClean="0"/>
              <a:t>Detection and Message Smoothing.</a:t>
            </a:r>
          </a:p>
          <a:p>
            <a:r>
              <a:rPr lang="en-US" altLang="zh-CN" dirty="0" smtClean="0"/>
              <a:t>We designed and run one-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-all and ECOC to extend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mul-ticlass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BP on multi-class can be approximated efficient with good accuracy when the correlation matrix is close to an identity matrix.</a:t>
            </a:r>
          </a:p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2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167</TotalTime>
  <Words>571</Words>
  <Application>Microsoft Macintosh PowerPoint</Application>
  <PresentationFormat>On-screen Show (4:3)</PresentationFormat>
  <Paragraphs>103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市镇</vt:lpstr>
      <vt:lpstr>The Implementation and Application of Multiclass Belief Propagation on Hadoop</vt:lpstr>
      <vt:lpstr>Introduction</vt:lpstr>
      <vt:lpstr>Contributions</vt:lpstr>
      <vt:lpstr>Improvements on BP</vt:lpstr>
      <vt:lpstr>Theoretical derivation</vt:lpstr>
      <vt:lpstr>Theoretical derivation</vt:lpstr>
      <vt:lpstr>Error Correcting Code</vt:lpstr>
      <vt:lpstr>Experiments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Implementation and Application of Multiclass Belief Propagation on Hadoop</dc:title>
  <dc:creator>Guanyu Wang</dc:creator>
  <cp:lastModifiedBy>Yu Su</cp:lastModifiedBy>
  <cp:revision>61</cp:revision>
  <dcterms:created xsi:type="dcterms:W3CDTF">2012-12-03T10:51:29Z</dcterms:created>
  <dcterms:modified xsi:type="dcterms:W3CDTF">2012-12-07T16:38:19Z</dcterms:modified>
</cp:coreProperties>
</file>