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65" r:id="rId6"/>
    <p:sldId id="266" r:id="rId7"/>
    <p:sldId id="267" r:id="rId8"/>
    <p:sldId id="269" r:id="rId9"/>
    <p:sldId id="270" r:id="rId10"/>
    <p:sldId id="268" r:id="rId11"/>
    <p:sldId id="271" r:id="rId12"/>
    <p:sldId id="272" r:id="rId13"/>
    <p:sldId id="262" r:id="rId14"/>
    <p:sldId id="261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D6A-D3FE-4E1A-8BCC-EA6422867701}" type="datetimeFigureOut">
              <a:rPr lang="en-US" smtClean="0"/>
              <a:t>21-Mar-15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ADD5-98BE-4B5E-B423-0A2BFDF4E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D6A-D3FE-4E1A-8BCC-EA6422867701}" type="datetimeFigureOut">
              <a:rPr lang="en-US" smtClean="0"/>
              <a:t>21-Mar-15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ADD5-98BE-4B5E-B423-0A2BFDF4E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4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D6A-D3FE-4E1A-8BCC-EA6422867701}" type="datetimeFigureOut">
              <a:rPr lang="en-US" smtClean="0"/>
              <a:t>21-Mar-15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ADD5-98BE-4B5E-B423-0A2BFDF4E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3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D6A-D3FE-4E1A-8BCC-EA6422867701}" type="datetimeFigureOut">
              <a:rPr lang="en-US" smtClean="0"/>
              <a:t>21-Mar-15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ADD5-98BE-4B5E-B423-0A2BFDF4E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0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D6A-D3FE-4E1A-8BCC-EA6422867701}" type="datetimeFigureOut">
              <a:rPr lang="en-US" smtClean="0"/>
              <a:t>21-Mar-15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ADD5-98BE-4B5E-B423-0A2BFDF4E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1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D6A-D3FE-4E1A-8BCC-EA6422867701}" type="datetimeFigureOut">
              <a:rPr lang="en-US" smtClean="0"/>
              <a:t>21-Mar-15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ADD5-98BE-4B5E-B423-0A2BFDF4E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D6A-D3FE-4E1A-8BCC-EA6422867701}" type="datetimeFigureOut">
              <a:rPr lang="en-US" smtClean="0"/>
              <a:t>21-Mar-15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ADD5-98BE-4B5E-B423-0A2BFDF4E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5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D6A-D3FE-4E1A-8BCC-EA6422867701}" type="datetimeFigureOut">
              <a:rPr lang="en-US" smtClean="0"/>
              <a:t>21-Mar-15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ADD5-98BE-4B5E-B423-0A2BFDF4E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3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D6A-D3FE-4E1A-8BCC-EA6422867701}" type="datetimeFigureOut">
              <a:rPr lang="en-US" smtClean="0"/>
              <a:t>21-Mar-15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ADD5-98BE-4B5E-B423-0A2BFDF4E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D6A-D3FE-4E1A-8BCC-EA6422867701}" type="datetimeFigureOut">
              <a:rPr lang="en-US" smtClean="0"/>
              <a:t>21-Mar-15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ADD5-98BE-4B5E-B423-0A2BFDF4E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5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D6A-D3FE-4E1A-8BCC-EA6422867701}" type="datetimeFigureOut">
              <a:rPr lang="en-US" smtClean="0"/>
              <a:t>21-Mar-15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ADD5-98BE-4B5E-B423-0A2BFDF4E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1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3CD6A-D3FE-4E1A-8BCC-EA6422867701}" type="datetimeFigureOut">
              <a:rPr lang="en-US" smtClean="0"/>
              <a:t>21-Mar-15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ADD5-98BE-4B5E-B423-0A2BFDF4E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</a:t>
            </a:r>
            <a:br>
              <a:rPr lang="en-US" dirty="0" smtClean="0"/>
            </a:br>
            <a:r>
              <a:rPr lang="en-US" dirty="0" smtClean="0"/>
              <a:t>Coding Challenge</a:t>
            </a:r>
            <a:br>
              <a:rPr lang="en-US" dirty="0" smtClean="0"/>
            </a:br>
            <a:r>
              <a:rPr lang="en-US" dirty="0" smtClean="0"/>
              <a:t>Word Count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Schreiter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5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RunningMedianHashTracker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=</a:t>
            </a:r>
            <a:r>
              <a:rPr lang="en-US" dirty="0" err="1" smtClean="0"/>
              <a:t>HashArray</a:t>
            </a:r>
            <a:r>
              <a:rPr lang="en-US" dirty="0" smtClean="0"/>
              <a:t> + Tracker of 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Combine:</a:t>
            </a:r>
          </a:p>
          <a:p>
            <a:pPr lvl="1"/>
            <a:r>
              <a:rPr lang="en-US" dirty="0" err="1" smtClean="0"/>
              <a:t>HashArray</a:t>
            </a:r>
            <a:r>
              <a:rPr lang="en-US" dirty="0" smtClean="0"/>
              <a:t>: count #</a:t>
            </a:r>
            <a:r>
              <a:rPr lang="en-US" dirty="0" err="1" smtClean="0"/>
              <a:t>occurance</a:t>
            </a:r>
            <a:r>
              <a:rPr lang="en-US" dirty="0" smtClean="0"/>
              <a:t> of each element</a:t>
            </a:r>
          </a:p>
          <a:p>
            <a:pPr lvl="1"/>
            <a:r>
              <a:rPr lang="en-US" dirty="0" smtClean="0"/>
              <a:t>2 Heaps + counters: keep track of median</a:t>
            </a:r>
          </a:p>
          <a:p>
            <a:pPr lvl="2"/>
            <a:r>
              <a:rPr lang="en-US" dirty="0" smtClean="0"/>
              <a:t>`current`: current median element</a:t>
            </a:r>
          </a:p>
          <a:p>
            <a:pPr lvl="2"/>
            <a:r>
              <a:rPr lang="en-US" dirty="0" smtClean="0"/>
              <a:t>`lower` (and `upper`): max-heap (min-heap) to track unique elements that are lower (higher) than `current`</a:t>
            </a:r>
          </a:p>
          <a:p>
            <a:pPr lvl="2"/>
            <a:r>
              <a:rPr lang="en-US" dirty="0" smtClean="0"/>
              <a:t>`</a:t>
            </a:r>
            <a:r>
              <a:rPr lang="en-US" dirty="0" err="1" smtClean="0"/>
              <a:t>ncurrent</a:t>
            </a:r>
            <a:r>
              <a:rPr lang="en-US" dirty="0" smtClean="0"/>
              <a:t>`, `</a:t>
            </a:r>
            <a:r>
              <a:rPr lang="en-US" dirty="0" err="1" smtClean="0"/>
              <a:t>nlower</a:t>
            </a:r>
            <a:r>
              <a:rPr lang="en-US" dirty="0" smtClean="0"/>
              <a:t>`, `</a:t>
            </a:r>
            <a:r>
              <a:rPr lang="en-US" dirty="0" err="1" smtClean="0"/>
              <a:t>nupper</a:t>
            </a:r>
            <a:r>
              <a:rPr lang="en-US" dirty="0" smtClean="0"/>
              <a:t>`: number of counts for each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1800" i="1" dirty="0" smtClean="0"/>
              <a:t>Brief example on following slide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2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RunningMedianHashTracker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=</a:t>
            </a:r>
            <a:r>
              <a:rPr lang="en-US" dirty="0" err="1" smtClean="0"/>
              <a:t>HashArray</a:t>
            </a:r>
            <a:r>
              <a:rPr lang="en-US" dirty="0" smtClean="0"/>
              <a:t> + Tracker of median 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44138"/>
              </p:ext>
            </p:extLst>
          </p:nvPr>
        </p:nvGraphicFramePr>
        <p:xfrm>
          <a:off x="262467" y="1766888"/>
          <a:ext cx="11605564" cy="495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42"/>
                <a:gridCol w="2135724"/>
                <a:gridCol w="1871134"/>
                <a:gridCol w="2182164"/>
                <a:gridCol w="365760"/>
                <a:gridCol w="365760"/>
                <a:gridCol w="365760"/>
                <a:gridCol w="365760"/>
                <a:gridCol w="365760"/>
                <a:gridCol w="2286000"/>
              </a:tblGrid>
              <a:tr h="539044">
                <a:tc>
                  <a:txBody>
                    <a:bodyPr/>
                    <a:lstStyle/>
                    <a:p>
                      <a:r>
                        <a:rPr lang="en-US" dirty="0" smtClean="0"/>
                        <a:t>new data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`lower` heap</a:t>
                      </a:r>
                    </a:p>
                    <a:p>
                      <a:r>
                        <a:rPr lang="en-US" i="1" dirty="0" smtClean="0"/>
                        <a:t>(`</a:t>
                      </a:r>
                      <a:r>
                        <a:rPr lang="en-US" i="1" dirty="0" err="1" smtClean="0"/>
                        <a:t>nlower</a:t>
                      </a:r>
                      <a:r>
                        <a:rPr lang="en-US" i="1" dirty="0" smtClean="0"/>
                        <a:t>`)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`current` element </a:t>
                      </a:r>
                      <a:r>
                        <a:rPr lang="en-US" i="1" dirty="0" smtClean="0"/>
                        <a:t>(`</a:t>
                      </a:r>
                      <a:r>
                        <a:rPr lang="en-US" i="1" dirty="0" err="1" smtClean="0"/>
                        <a:t>ncurrent</a:t>
                      </a:r>
                      <a:r>
                        <a:rPr lang="en-US" i="1" dirty="0" smtClean="0"/>
                        <a:t>`)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`upper` </a:t>
                      </a:r>
                      <a:r>
                        <a:rPr lang="en-US" baseline="0" dirty="0" smtClean="0"/>
                        <a:t> heap   </a:t>
                      </a:r>
                      <a:r>
                        <a:rPr lang="en-US" i="1" baseline="0" dirty="0" smtClean="0"/>
                        <a:t>(`</a:t>
                      </a:r>
                      <a:r>
                        <a:rPr lang="en-US" i="1" baseline="0" dirty="0" err="1" smtClean="0"/>
                        <a:t>nupper</a:t>
                      </a:r>
                      <a:r>
                        <a:rPr lang="en-US" i="1" baseline="0" dirty="0" smtClean="0"/>
                        <a:t>`)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539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-         </a:t>
                      </a:r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</a:t>
                      </a:r>
                      <a:r>
                        <a:rPr lang="en-US" i="1" dirty="0" smtClean="0"/>
                        <a:t>1   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-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       </a:t>
                      </a:r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First data</a:t>
                      </a:r>
                      <a:r>
                        <a:rPr lang="en-US" sz="1400" baseline="0" dirty="0" smtClean="0"/>
                        <a:t> point, </a:t>
                      </a:r>
                    </a:p>
                    <a:p>
                      <a:pPr algn="l"/>
                      <a:r>
                        <a:rPr lang="en-US" sz="1400" baseline="0" dirty="0" smtClean="0"/>
                        <a:t>current = median = new data</a:t>
                      </a:r>
                      <a:endParaRPr lang="en-US" sz="1400" dirty="0"/>
                    </a:p>
                  </a:txBody>
                  <a:tcPr anchor="ctr"/>
                </a:tc>
              </a:tr>
              <a:tr h="539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           </a:t>
                      </a:r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-      </a:t>
                      </a:r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          </a:t>
                      </a:r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>
                          <a:sym typeface="Wingdings" panose="05000000000000000000" pitchFamily="2" charset="2"/>
                        </a:rPr>
                        <a:t>Rebalance heap</a:t>
                      </a:r>
                      <a:endParaRPr lang="en-US" sz="1400" dirty="0"/>
                    </a:p>
                  </a:txBody>
                  <a:tcPr anchor="ctr"/>
                </a:tc>
              </a:tr>
              <a:tr h="539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  -          </a:t>
                      </a:r>
                      <a:r>
                        <a:rPr lang="en-US" i="1" dirty="0" smtClean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</a:t>
                      </a:r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         </a:t>
                      </a:r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Rebalance heap</a:t>
                      </a:r>
                      <a:endParaRPr lang="en-US" sz="1400" dirty="0"/>
                    </a:p>
                  </a:txBody>
                  <a:tcPr anchor="ctr"/>
                </a:tc>
              </a:tr>
              <a:tr h="539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           </a:t>
                      </a:r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</a:t>
                      </a:r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        </a:t>
                      </a:r>
                      <a:r>
                        <a:rPr lang="en-US" i="1" dirty="0" smtClean="0"/>
                        <a:t> 1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New</a:t>
                      </a:r>
                      <a:r>
                        <a:rPr lang="en-US" sz="1400" baseline="0" dirty="0" smtClean="0"/>
                        <a:t> element in heap</a:t>
                      </a:r>
                      <a:endParaRPr lang="en-US" sz="1400" dirty="0"/>
                    </a:p>
                  </a:txBody>
                  <a:tcPr anchor="ctr"/>
                </a:tc>
              </a:tr>
              <a:tr h="539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           </a:t>
                      </a:r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</a:t>
                      </a:r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         </a:t>
                      </a:r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--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 anchor="ctr"/>
                </a:tc>
              </a:tr>
              <a:tr h="539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          </a:t>
                      </a:r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-     </a:t>
                      </a:r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        </a:t>
                      </a:r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New unique element</a:t>
                      </a:r>
                    </a:p>
                    <a:p>
                      <a:pPr algn="l"/>
                      <a:r>
                        <a:rPr lang="en-US" sz="1400" dirty="0" smtClean="0"/>
                        <a:t>Rebalance heap</a:t>
                      </a:r>
                      <a:endParaRPr lang="en-US" sz="1400" dirty="0"/>
                    </a:p>
                  </a:txBody>
                  <a:tcPr anchor="ctr"/>
                </a:tc>
              </a:tr>
              <a:tr h="539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         </a:t>
                      </a:r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</a:t>
                      </a:r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       </a:t>
                      </a:r>
                      <a:r>
                        <a:rPr lang="en-US" i="1" dirty="0" smtClean="0"/>
                        <a:t> 2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Rebalance heap</a:t>
                      </a:r>
                      <a:endParaRPr lang="en-US" sz="1400" dirty="0"/>
                    </a:p>
                  </a:txBody>
                  <a:tcPr anchor="ctr"/>
                </a:tc>
              </a:tr>
              <a:tr h="53904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455333" y="3022601"/>
            <a:ext cx="313266" cy="3132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85467" y="3022601"/>
            <a:ext cx="313266" cy="3132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28067" y="2531534"/>
            <a:ext cx="313266" cy="3132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06901" y="3571348"/>
            <a:ext cx="313266" cy="3132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10868" y="3571348"/>
            <a:ext cx="313266" cy="3132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432298" y="4147081"/>
            <a:ext cx="313266" cy="3132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36265" y="4147081"/>
            <a:ext cx="313266" cy="3132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55333" y="4147081"/>
            <a:ext cx="313266" cy="3132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32293" y="4655085"/>
            <a:ext cx="313266" cy="3132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536260" y="4655085"/>
            <a:ext cx="313266" cy="3132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455328" y="4655085"/>
            <a:ext cx="313266" cy="3132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455328" y="5163089"/>
            <a:ext cx="313266" cy="3132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36255" y="5163089"/>
            <a:ext cx="313266" cy="3132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074323" y="5319722"/>
            <a:ext cx="313266" cy="3132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155250" y="5319722"/>
            <a:ext cx="313266" cy="3132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2" name="Straight Connector 21"/>
          <p:cNvCxnSpPr>
            <a:stCxn id="17" idx="2"/>
            <a:endCxn id="19" idx="7"/>
          </p:cNvCxnSpPr>
          <p:nvPr/>
        </p:nvCxnSpPr>
        <p:spPr>
          <a:xfrm flipH="1">
            <a:off x="2341712" y="5319722"/>
            <a:ext cx="113616" cy="45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2"/>
            <a:endCxn id="20" idx="7"/>
          </p:cNvCxnSpPr>
          <p:nvPr/>
        </p:nvCxnSpPr>
        <p:spPr>
          <a:xfrm flipH="1">
            <a:off x="6422639" y="5319722"/>
            <a:ext cx="113616" cy="45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455328" y="5671093"/>
            <a:ext cx="313266" cy="3132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074323" y="5827726"/>
            <a:ext cx="313266" cy="3132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479447" y="5738822"/>
            <a:ext cx="313266" cy="3132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46892" y="5738822"/>
            <a:ext cx="313266" cy="3132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1" name="Straight Connector 30"/>
          <p:cNvCxnSpPr>
            <a:stCxn id="27" idx="2"/>
            <a:endCxn id="28" idx="7"/>
          </p:cNvCxnSpPr>
          <p:nvPr/>
        </p:nvCxnSpPr>
        <p:spPr>
          <a:xfrm flipH="1">
            <a:off x="2341712" y="5827726"/>
            <a:ext cx="113616" cy="45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71880" y="1773820"/>
            <a:ext cx="180126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`counts`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55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RunningMedianHashTracker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=</a:t>
            </a:r>
            <a:r>
              <a:rPr lang="en-US" dirty="0" err="1" smtClean="0"/>
              <a:t>HashArray</a:t>
            </a:r>
            <a:r>
              <a:rPr lang="en-US" dirty="0" smtClean="0"/>
              <a:t> + Tracker of median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Update Time</a:t>
            </a:r>
            <a:r>
              <a:rPr lang="en-US" dirty="0"/>
              <a:t>: </a:t>
            </a:r>
            <a:r>
              <a:rPr lang="en-US" dirty="0" smtClean="0"/>
              <a:t>O(1) for non-unique element, O(log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unique</a:t>
            </a:r>
            <a:r>
              <a:rPr lang="en-US" dirty="0" smtClean="0"/>
              <a:t>) for new unique element</a:t>
            </a:r>
            <a:endParaRPr lang="en-US" dirty="0"/>
          </a:p>
          <a:p>
            <a:r>
              <a:rPr lang="en-US" dirty="0"/>
              <a:t>Median calculation Time: </a:t>
            </a:r>
            <a:r>
              <a:rPr lang="en-US" dirty="0" smtClean="0"/>
              <a:t>O(1)</a:t>
            </a:r>
            <a:endParaRPr lang="en-US" dirty="0"/>
          </a:p>
          <a:p>
            <a:r>
              <a:rPr lang="en-US" dirty="0" smtClean="0"/>
              <a:t>Space</a:t>
            </a:r>
            <a:r>
              <a:rPr lang="en-US" dirty="0"/>
              <a:t>: O(</a:t>
            </a:r>
            <a:r>
              <a:rPr lang="en-US" dirty="0" err="1"/>
              <a:t>k</a:t>
            </a:r>
            <a:r>
              <a:rPr lang="en-US" baseline="-25000" dirty="0" err="1"/>
              <a:t>unique</a:t>
            </a:r>
            <a:r>
              <a:rPr lang="en-US" dirty="0"/>
              <a:t>)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J"/>
            </a:pPr>
            <a:r>
              <a:rPr lang="en-US" dirty="0" smtClean="0">
                <a:sym typeface="Wingdings" panose="05000000000000000000" pitchFamily="2" charset="2"/>
              </a:rPr>
              <a:t> Very Fast 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J"/>
            </a:pPr>
            <a:r>
              <a:rPr lang="en-US" dirty="0" smtClean="0">
                <a:sym typeface="Wingdings" panose="05000000000000000000" pitchFamily="2" charset="2"/>
              </a:rPr>
              <a:t> Memory efficient</a:t>
            </a:r>
          </a:p>
          <a:p>
            <a:pPr>
              <a:buFont typeface="Wingdings" panose="05000000000000000000" pitchFamily="2" charset="2"/>
              <a:buChar char="J"/>
            </a:pPr>
            <a:r>
              <a:rPr lang="en-US" dirty="0" smtClean="0">
                <a:sym typeface="Wingdings" panose="05000000000000000000" pitchFamily="2" charset="2"/>
              </a:rPr>
              <a:t> Median calculation no more repetitive and therefore fast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dirty="0" smtClean="0">
                <a:sym typeface="Wingdings" panose="05000000000000000000" pitchFamily="2" charset="2"/>
              </a:rPr>
              <a:t> Design not simple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8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RunningMedian</a:t>
            </a:r>
            <a:r>
              <a:rPr lang="en-US" dirty="0" smtClean="0"/>
              <a:t> designs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7209"/>
              </p:ext>
            </p:extLst>
          </p:nvPr>
        </p:nvGraphicFramePr>
        <p:xfrm>
          <a:off x="541866" y="1445155"/>
          <a:ext cx="10811934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89"/>
                <a:gridCol w="1373012"/>
                <a:gridCol w="1574800"/>
                <a:gridCol w="1100666"/>
                <a:gridCol w="2413000"/>
                <a:gridCol w="2548467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Update</a:t>
                      </a:r>
                      <a:r>
                        <a:rPr lang="en-US" sz="1600" baseline="0" dirty="0" smtClean="0"/>
                        <a:t> 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Median 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Simple</a:t>
                      </a:r>
                      <a:r>
                        <a:rPr lang="en-US" sz="1600" b="1" baseline="0" dirty="0" smtClean="0"/>
                        <a:t> (list)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O(n log 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Simple</a:t>
                      </a:r>
                      <a:r>
                        <a:rPr lang="en-US" sz="1600" baseline="0" dirty="0" smtClean="0"/>
                        <a:t>, fast to implement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Slow</a:t>
                      </a:r>
                      <a:r>
                        <a:rPr lang="en-US" sz="1600" baseline="0" dirty="0" smtClean="0"/>
                        <a:t> and memory-intensive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 Heaps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O(log 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Instant</a:t>
                      </a:r>
                      <a:r>
                        <a:rPr lang="en-US" sz="1600" baseline="0" dirty="0" smtClean="0"/>
                        <a:t> median, well-known data structure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Memory-intensive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Counter (Array)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</a:t>
                      </a:r>
                      <a:r>
                        <a:rPr lang="en-US" sz="1600" dirty="0" err="1" smtClean="0"/>
                        <a:t>k</a:t>
                      </a:r>
                      <a:r>
                        <a:rPr lang="en-US" sz="1600" baseline="-25000" dirty="0" err="1" smtClean="0"/>
                        <a:t>max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</a:t>
                      </a:r>
                      <a:r>
                        <a:rPr lang="en-US" sz="1600" dirty="0" err="1" smtClean="0"/>
                        <a:t>k</a:t>
                      </a:r>
                      <a:r>
                        <a:rPr lang="en-US" sz="1600" baseline="-25000" dirty="0" err="1" smtClean="0"/>
                        <a:t>max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Fast, well-known</a:t>
                      </a:r>
                      <a:r>
                        <a:rPr lang="en-US" sz="1600" baseline="0" dirty="0" smtClean="0"/>
                        <a:t> data structures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Long line can make memory</a:t>
                      </a:r>
                      <a:r>
                        <a:rPr lang="en-US" sz="1600" baseline="0" dirty="0" smtClean="0"/>
                        <a:t> unnecessary large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Counter (Hash)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</a:t>
                      </a:r>
                      <a:r>
                        <a:rPr lang="en-US" sz="1600" dirty="0" err="1" smtClean="0"/>
                        <a:t>k</a:t>
                      </a:r>
                      <a:r>
                        <a:rPr lang="en-US" sz="1600" baseline="-25000" dirty="0" err="1" smtClean="0"/>
                        <a:t>unique</a:t>
                      </a:r>
                      <a:r>
                        <a:rPr lang="en-US" sz="1600" dirty="0" smtClean="0"/>
                        <a:t> log </a:t>
                      </a:r>
                      <a:r>
                        <a:rPr lang="en-US" sz="1600" dirty="0" err="1" smtClean="0"/>
                        <a:t>k</a:t>
                      </a:r>
                      <a:r>
                        <a:rPr lang="en-US" sz="1600" baseline="-25000" dirty="0" err="1" smtClean="0"/>
                        <a:t>unique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O(</a:t>
                      </a:r>
                      <a:r>
                        <a:rPr lang="en-US" sz="1600" dirty="0" err="1" smtClean="0"/>
                        <a:t>k</a:t>
                      </a:r>
                      <a:r>
                        <a:rPr lang="en-US" sz="1600" baseline="-25000" dirty="0" err="1" smtClean="0"/>
                        <a:t>unique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Fast, well-known</a:t>
                      </a:r>
                      <a:r>
                        <a:rPr lang="en-US" sz="1600" baseline="0" dirty="0" smtClean="0"/>
                        <a:t> data structures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Median-calculation</a:t>
                      </a:r>
                      <a:r>
                        <a:rPr lang="en-US" sz="1600" baseline="0" dirty="0" smtClean="0"/>
                        <a:t> is repetitive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Counter (Hash) with Tracker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O(1) average</a:t>
                      </a:r>
                    </a:p>
                    <a:p>
                      <a:r>
                        <a:rPr lang="en-US" sz="1600" dirty="0" smtClean="0"/>
                        <a:t>O(</a:t>
                      </a:r>
                      <a:r>
                        <a:rPr lang="en-US" sz="1600" dirty="0" err="1" smtClean="0"/>
                        <a:t>k</a:t>
                      </a:r>
                      <a:r>
                        <a:rPr lang="en-US" sz="1600" baseline="-25000" dirty="0" err="1" smtClean="0"/>
                        <a:t>unique</a:t>
                      </a:r>
                      <a:r>
                        <a:rPr lang="en-US" sz="1600" dirty="0" smtClean="0"/>
                        <a:t>) worst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</a:t>
                      </a:r>
                      <a:r>
                        <a:rPr lang="en-US" sz="1600" dirty="0" err="1" smtClean="0"/>
                        <a:t>k</a:t>
                      </a:r>
                      <a:r>
                        <a:rPr lang="en-US" sz="1600" baseline="-25000" dirty="0" err="1" smtClean="0"/>
                        <a:t>unique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Very 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Complicated</a:t>
                      </a:r>
                      <a:r>
                        <a:rPr lang="en-US" sz="1600" baseline="0" dirty="0" smtClean="0"/>
                        <a:t> data structure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4134" y="4800600"/>
            <a:ext cx="959224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n = number of lines, potentially very large</a:t>
            </a:r>
          </a:p>
          <a:p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100" baseline="-25000" dirty="0" err="1" smtClean="0">
                <a:solidFill>
                  <a:schemeClr val="bg1">
                    <a:lumMod val="75000"/>
                  </a:schemeClr>
                </a:solidFill>
              </a:rPr>
              <a:t>max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= maximum number of words/line, usually bounded, say 100</a:t>
            </a:r>
          </a:p>
          <a:p>
            <a:r>
              <a:rPr lang="en-US" sz="1100" dirty="0" err="1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1100" baseline="-25000" dirty="0" err="1" smtClean="0">
                <a:solidFill>
                  <a:schemeClr val="bg1">
                    <a:lumMod val="75000"/>
                  </a:schemeClr>
                </a:solidFill>
              </a:rPr>
              <a:t>unique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= number of unique number of words/line</a:t>
            </a:r>
          </a:p>
          <a:p>
            <a:endParaRPr lang="en-US" baseline="-25000" dirty="0" smtClean="0"/>
          </a:p>
          <a:p>
            <a:pPr marL="685800" indent="-285750"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Implement and tested simple solution to get something running where results can be trusted</a:t>
            </a:r>
          </a:p>
          <a:p>
            <a:pPr marL="685800" indent="-285750"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Generated results </a:t>
            </a:r>
            <a:r>
              <a:rPr lang="en-US" dirty="0" smtClean="0">
                <a:sym typeface="Wingdings" panose="05000000000000000000" pitchFamily="2" charset="2"/>
              </a:rPr>
              <a:t>for </a:t>
            </a:r>
            <a:r>
              <a:rPr lang="en-US" dirty="0" smtClean="0">
                <a:sym typeface="Wingdings" panose="05000000000000000000" pitchFamily="2" charset="2"/>
              </a:rPr>
              <a:t>large case </a:t>
            </a:r>
            <a:r>
              <a:rPr lang="en-US" dirty="0" smtClean="0">
                <a:sym typeface="Wingdings" panose="05000000000000000000" pitchFamily="2" charset="2"/>
              </a:rPr>
              <a:t>with simple method</a:t>
            </a:r>
            <a:endParaRPr lang="en-US" dirty="0" smtClean="0">
              <a:sym typeface="Wingdings" panose="05000000000000000000" pitchFamily="2" charset="2"/>
            </a:endParaRPr>
          </a:p>
          <a:p>
            <a:pPr marL="685800" indent="-285750"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Implemented and tested </a:t>
            </a:r>
            <a:r>
              <a:rPr lang="en-US" dirty="0" err="1" smtClean="0">
                <a:sym typeface="Wingdings" panose="05000000000000000000" pitchFamily="2" charset="2"/>
              </a:rPr>
              <a:t>HashTracker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2854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word not accurate</a:t>
            </a:r>
          </a:p>
          <a:p>
            <a:pPr lvl="1"/>
            <a:r>
              <a:rPr lang="en-US" dirty="0" smtClean="0"/>
              <a:t>dealing with parentheses, brackets, numbers, slashes, umlauts, quotes, etc.</a:t>
            </a:r>
          </a:p>
          <a:p>
            <a:pPr lvl="1"/>
            <a:r>
              <a:rPr lang="en-US" dirty="0" smtClean="0"/>
              <a:t>“e.g.” is a word, but trailing period is removed, so it is stored as “</a:t>
            </a:r>
            <a:r>
              <a:rPr lang="en-US" dirty="0" err="1" smtClean="0"/>
              <a:t>e.g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“median(list)” is word, but stored as “median(list”</a:t>
            </a:r>
          </a:p>
          <a:p>
            <a:pPr lvl="1"/>
            <a:endParaRPr lang="en-US" dirty="0"/>
          </a:p>
          <a:p>
            <a:r>
              <a:rPr lang="en-US" dirty="0" smtClean="0"/>
              <a:t> Single-threaded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8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99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Multi-thread, i.e. run program as-is on multiple machines, then merge result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Merge of </a:t>
            </a:r>
            <a:r>
              <a:rPr lang="en-US" dirty="0" err="1" smtClean="0"/>
              <a:t>WordCount</a:t>
            </a:r>
            <a:r>
              <a:rPr lang="en-US" dirty="0" smtClean="0"/>
              <a:t> is straight-forward:</a:t>
            </a:r>
          </a:p>
          <a:p>
            <a:pPr lvl="2"/>
            <a:r>
              <a:rPr lang="en-US" dirty="0" smtClean="0"/>
              <a:t>simply combine the `counts` dictionaries by adding values of same keys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Merge of </a:t>
            </a:r>
            <a:r>
              <a:rPr lang="en-US" dirty="0" err="1" smtClean="0"/>
              <a:t>RunningMedianHashTracker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Merge 2 datasets A into B </a:t>
            </a:r>
            <a:r>
              <a:rPr lang="en-US" dirty="0"/>
              <a:t>e</a:t>
            </a:r>
            <a:r>
              <a:rPr lang="en-US" dirty="0" smtClean="0"/>
              <a:t>lement by element; start with upper heap:</a:t>
            </a:r>
          </a:p>
          <a:p>
            <a:pPr lvl="3"/>
            <a:r>
              <a:rPr lang="en-US" dirty="0" smtClean="0"/>
              <a:t>Pop </a:t>
            </a:r>
            <a:r>
              <a:rPr lang="en-US" dirty="0" err="1" smtClean="0"/>
              <a:t>elem</a:t>
            </a:r>
            <a:r>
              <a:rPr lang="en-US" dirty="0" smtClean="0"/>
              <a:t> = </a:t>
            </a:r>
            <a:r>
              <a:rPr lang="en-US" dirty="0" err="1" smtClean="0"/>
              <a:t>A._upper</a:t>
            </a:r>
            <a:r>
              <a:rPr lang="en-US" dirty="0" smtClean="0"/>
              <a:t>[0]</a:t>
            </a:r>
          </a:p>
          <a:p>
            <a:pPr lvl="3"/>
            <a:r>
              <a:rPr lang="en-US" dirty="0" smtClean="0"/>
              <a:t>Update `counts</a:t>
            </a:r>
            <a:r>
              <a:rPr lang="en-US" dirty="0"/>
              <a:t>` dictionary: </a:t>
            </a:r>
            <a:r>
              <a:rPr lang="en-US" dirty="0" err="1" smtClean="0"/>
              <a:t>B</a:t>
            </a:r>
            <a:r>
              <a:rPr lang="en-US" dirty="0" err="1"/>
              <a:t>._</a:t>
            </a:r>
            <a:r>
              <a:rPr lang="en-US" dirty="0" err="1" smtClean="0"/>
              <a:t>counts</a:t>
            </a:r>
            <a:r>
              <a:rPr lang="en-US" dirty="0" smtClean="0"/>
              <a:t>[</a:t>
            </a:r>
            <a:r>
              <a:rPr lang="en-US" dirty="0" err="1" smtClean="0"/>
              <a:t>elem</a:t>
            </a:r>
            <a:r>
              <a:rPr lang="en-US" dirty="0" smtClean="0"/>
              <a:t>] </a:t>
            </a:r>
            <a:r>
              <a:rPr lang="en-US" dirty="0"/>
              <a:t>+= </a:t>
            </a:r>
            <a:r>
              <a:rPr lang="en-US" dirty="0" err="1" smtClean="0"/>
              <a:t>A._counts</a:t>
            </a:r>
            <a:r>
              <a:rPr lang="en-US" dirty="0" smtClean="0"/>
              <a:t>[</a:t>
            </a:r>
            <a:r>
              <a:rPr lang="en-US" dirty="0" err="1" smtClean="0"/>
              <a:t>elem</a:t>
            </a:r>
            <a:r>
              <a:rPr lang="en-US" dirty="0" smtClean="0"/>
              <a:t>]</a:t>
            </a:r>
          </a:p>
          <a:p>
            <a:pPr lvl="4"/>
            <a:r>
              <a:rPr lang="en-US" dirty="0" smtClean="0">
                <a:solidFill>
                  <a:schemeClr val="bg2"/>
                </a:solidFill>
              </a:rPr>
              <a:t>If </a:t>
            </a:r>
            <a:r>
              <a:rPr lang="en-US" dirty="0" err="1" smtClean="0">
                <a:solidFill>
                  <a:schemeClr val="bg2"/>
                </a:solidFill>
              </a:rPr>
              <a:t>elem</a:t>
            </a:r>
            <a:r>
              <a:rPr lang="en-US" dirty="0" smtClean="0">
                <a:solidFill>
                  <a:schemeClr val="bg2"/>
                </a:solidFill>
              </a:rPr>
              <a:t> is new in B, then insert into appropriate heap</a:t>
            </a:r>
          </a:p>
          <a:p>
            <a:pPr lvl="3"/>
            <a:r>
              <a:rPr lang="en-US" dirty="0" smtClean="0"/>
              <a:t>Update tracker counter in B:</a:t>
            </a:r>
          </a:p>
          <a:p>
            <a:pPr lvl="4"/>
            <a:r>
              <a:rPr lang="en-US" dirty="0" smtClean="0"/>
              <a:t>Update B._</a:t>
            </a:r>
            <a:r>
              <a:rPr lang="en-US" dirty="0" err="1" smtClean="0"/>
              <a:t>nupper</a:t>
            </a:r>
            <a:r>
              <a:rPr lang="en-US" dirty="0" smtClean="0"/>
              <a:t> += </a:t>
            </a:r>
            <a:r>
              <a:rPr lang="en-US" dirty="0" err="1" smtClean="0"/>
              <a:t>A._counts</a:t>
            </a:r>
            <a:r>
              <a:rPr lang="en-US" dirty="0" smtClean="0"/>
              <a:t>[</a:t>
            </a:r>
            <a:r>
              <a:rPr lang="en-US" dirty="0" err="1" smtClean="0"/>
              <a:t>elem</a:t>
            </a:r>
            <a:r>
              <a:rPr lang="en-US" dirty="0" smtClean="0"/>
              <a:t>]  </a:t>
            </a:r>
            <a:r>
              <a:rPr lang="en-US" dirty="0" smtClean="0">
                <a:solidFill>
                  <a:schemeClr val="bg2"/>
                </a:solidFill>
              </a:rPr>
              <a:t>(or </a:t>
            </a:r>
            <a:r>
              <a:rPr lang="en-US" dirty="0" err="1" smtClean="0">
                <a:solidFill>
                  <a:schemeClr val="bg2"/>
                </a:solidFill>
              </a:rPr>
              <a:t>B_nlower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or B._</a:t>
            </a:r>
            <a:r>
              <a:rPr lang="en-US" dirty="0" err="1" smtClean="0">
                <a:solidFill>
                  <a:schemeClr val="bg2"/>
                </a:solidFill>
              </a:rPr>
              <a:t>ncurrent</a:t>
            </a:r>
            <a:r>
              <a:rPr lang="en-US" dirty="0" smtClean="0">
                <a:solidFill>
                  <a:schemeClr val="bg2"/>
                </a:solidFill>
              </a:rPr>
              <a:t>, whichever is appropriate)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smtClean="0"/>
              <a:t>Rebalance heaps </a:t>
            </a:r>
            <a:r>
              <a:rPr lang="en-US" dirty="0" err="1" smtClean="0"/>
              <a:t>B._current</a:t>
            </a:r>
            <a:r>
              <a:rPr lang="en-US" dirty="0" smtClean="0"/>
              <a:t> if </a:t>
            </a:r>
            <a:r>
              <a:rPr lang="en-US" dirty="0" err="1" smtClean="0"/>
              <a:t>B._upper</a:t>
            </a:r>
            <a:r>
              <a:rPr lang="en-US" dirty="0" smtClean="0"/>
              <a:t> &gt;= </a:t>
            </a:r>
            <a:r>
              <a:rPr lang="en-US" dirty="0" err="1" smtClean="0"/>
              <a:t>B_nlower</a:t>
            </a:r>
            <a:r>
              <a:rPr lang="en-US" dirty="0" smtClean="0"/>
              <a:t> + B._</a:t>
            </a:r>
            <a:r>
              <a:rPr lang="en-US" dirty="0" err="1" smtClean="0"/>
              <a:t>ncurrent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bg2"/>
                </a:solidFill>
              </a:rPr>
              <a:t>(or B._</a:t>
            </a:r>
            <a:r>
              <a:rPr lang="en-US" dirty="0" err="1" smtClean="0">
                <a:solidFill>
                  <a:schemeClr val="bg2"/>
                </a:solidFill>
              </a:rPr>
              <a:t>nlower</a:t>
            </a:r>
            <a:r>
              <a:rPr lang="en-US" dirty="0" smtClean="0">
                <a:solidFill>
                  <a:schemeClr val="bg2"/>
                </a:solidFill>
              </a:rPr>
              <a:t> &gt;= B._</a:t>
            </a:r>
            <a:r>
              <a:rPr lang="en-US" dirty="0" err="1" smtClean="0">
                <a:solidFill>
                  <a:schemeClr val="bg2"/>
                </a:solidFill>
              </a:rPr>
              <a:t>ncurrent</a:t>
            </a:r>
            <a:r>
              <a:rPr lang="en-US" dirty="0" smtClean="0">
                <a:solidFill>
                  <a:schemeClr val="bg2"/>
                </a:solidFill>
              </a:rPr>
              <a:t> + B._</a:t>
            </a:r>
            <a:r>
              <a:rPr lang="en-US" dirty="0" err="1" smtClean="0">
                <a:solidFill>
                  <a:schemeClr val="bg2"/>
                </a:solidFill>
              </a:rPr>
              <a:t>nupper</a:t>
            </a:r>
            <a:r>
              <a:rPr lang="en-US" dirty="0">
                <a:solidFill>
                  <a:schemeClr val="bg2"/>
                </a:solidFill>
              </a:rPr>
              <a:t>)</a:t>
            </a:r>
            <a:endParaRPr lang="en-US" dirty="0" smtClean="0">
              <a:solidFill>
                <a:schemeClr val="bg2"/>
              </a:solidFill>
            </a:endParaRPr>
          </a:p>
          <a:p>
            <a:pPr lvl="2"/>
            <a:r>
              <a:rPr lang="en-US" dirty="0" smtClean="0"/>
              <a:t>Repeat for all elements in upper heap of A</a:t>
            </a:r>
          </a:p>
          <a:p>
            <a:pPr lvl="2"/>
            <a:r>
              <a:rPr lang="en-US" dirty="0" smtClean="0"/>
              <a:t>Repeat for all elements in lower heap of A</a:t>
            </a:r>
          </a:p>
          <a:p>
            <a:pPr lvl="2"/>
            <a:r>
              <a:rPr lang="en-US" dirty="0" smtClean="0"/>
              <a:t>Repeat for current of A</a:t>
            </a:r>
          </a:p>
          <a:p>
            <a:pPr lvl="2"/>
            <a:r>
              <a:rPr lang="en-US" dirty="0" smtClean="0"/>
              <a:t>Delete A</a:t>
            </a:r>
          </a:p>
          <a:p>
            <a:pPr lvl="2"/>
            <a:r>
              <a:rPr lang="en-US" dirty="0" smtClean="0"/>
              <a:t>Merged result is in B</a:t>
            </a:r>
          </a:p>
        </p:txBody>
      </p:sp>
    </p:spTree>
    <p:extLst>
      <p:ext uri="{BB962C8B-B14F-4D97-AF65-F5344CB8AC3E}">
        <p14:creationId xmlns:p14="http://schemas.microsoft.com/office/powerpoint/2010/main" val="2266661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accurate definition of what a word is</a:t>
            </a:r>
          </a:p>
          <a:p>
            <a:endParaRPr lang="en-US" dirty="0"/>
          </a:p>
          <a:p>
            <a:r>
              <a:rPr lang="en-US" dirty="0" smtClean="0"/>
              <a:t>Filter out bad files / non-text files</a:t>
            </a:r>
          </a:p>
          <a:p>
            <a:endParaRPr lang="en-US" dirty="0"/>
          </a:p>
          <a:p>
            <a:r>
              <a:rPr lang="en-US" dirty="0" smtClean="0"/>
              <a:t>Read each input file at once into a buffer (instead of line by line)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9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Word count: </a:t>
            </a:r>
          </a:p>
          <a:p>
            <a:pPr lvl="1"/>
            <a:r>
              <a:rPr lang="en-US" dirty="0" smtClean="0"/>
              <a:t>Count all words in set of text files</a:t>
            </a:r>
          </a:p>
          <a:p>
            <a:pPr lvl="1"/>
            <a:r>
              <a:rPr lang="en-US" dirty="0" smtClean="0"/>
              <a:t>Report count for each word in alphabetical order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Words are not case-sensitive, e.g. “Who” == “who”</a:t>
            </a:r>
            <a:endParaRPr lang="en-US" dirty="0"/>
          </a:p>
          <a:p>
            <a:pPr lvl="1"/>
            <a:r>
              <a:rPr lang="en-US" dirty="0" smtClean="0"/>
              <a:t>Input directory: </a:t>
            </a:r>
            <a:r>
              <a:rPr lang="en-US" dirty="0" err="1" smtClean="0"/>
              <a:t>wc_input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Output file: </a:t>
            </a:r>
            <a:r>
              <a:rPr lang="en-US" dirty="0" err="1" smtClean="0"/>
              <a:t>wc_output</a:t>
            </a:r>
            <a:r>
              <a:rPr lang="en-US" dirty="0" smtClean="0"/>
              <a:t>/wc_result.txt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Running Median: </a:t>
            </a:r>
          </a:p>
          <a:p>
            <a:pPr lvl="1"/>
            <a:r>
              <a:rPr lang="en-US" dirty="0" smtClean="0"/>
              <a:t>report median of #words/line after each line</a:t>
            </a:r>
          </a:p>
          <a:p>
            <a:pPr lvl="1"/>
            <a:r>
              <a:rPr lang="en-US" dirty="0" smtClean="0"/>
              <a:t>Write result to text file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What about empty lines?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5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assumptions about smaller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directory exists, otherwise error is thrown</a:t>
            </a:r>
          </a:p>
          <a:p>
            <a:r>
              <a:rPr lang="en-US" dirty="0" smtClean="0"/>
              <a:t>Scan only .txt files, ignore all other files, ignore sub-directories</a:t>
            </a:r>
            <a:endParaRPr lang="en-US" dirty="0"/>
          </a:p>
          <a:p>
            <a:r>
              <a:rPr lang="en-US" dirty="0" smtClean="0"/>
              <a:t>Words are separated by whitespace (and not be others like parentheses)</a:t>
            </a:r>
          </a:p>
          <a:p>
            <a:r>
              <a:rPr lang="en-US" dirty="0" smtClean="0"/>
              <a:t>In words, all characters are allowed, remove leading and trailing punctuation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9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Straight-forward: Use python dictionary to count occurrences</a:t>
            </a:r>
          </a:p>
          <a:p>
            <a:pPr lvl="1"/>
            <a:endParaRPr lang="en-US" dirty="0"/>
          </a:p>
          <a:p>
            <a:r>
              <a:rPr lang="en-US" dirty="0" smtClean="0"/>
              <a:t>Update time per element: O(1)</a:t>
            </a:r>
          </a:p>
          <a:p>
            <a:r>
              <a:rPr lang="en-US" dirty="0" smtClean="0"/>
              <a:t>Report time at the end: O(n log n), because of sorting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 = #words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548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RunningMedian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any ways to design a running median, consider the following cases </a:t>
            </a:r>
          </a:p>
          <a:p>
            <a:pPr lvl="1"/>
            <a:r>
              <a:rPr lang="en-US" dirty="0" smtClean="0"/>
              <a:t>Simple straight-forward solution</a:t>
            </a:r>
          </a:p>
          <a:p>
            <a:pPr lvl="1"/>
            <a:r>
              <a:rPr lang="en-US" dirty="0" smtClean="0"/>
              <a:t>2 heaps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HashArray</a:t>
            </a:r>
            <a:endParaRPr lang="en-US" dirty="0" smtClean="0"/>
          </a:p>
          <a:p>
            <a:pPr lvl="1"/>
            <a:r>
              <a:rPr lang="en-US" dirty="0" err="1" smtClean="0"/>
              <a:t>HashArray</a:t>
            </a:r>
            <a:r>
              <a:rPr lang="en-US" dirty="0" smtClean="0"/>
              <a:t> with Tracker (in the form of 2 heaps)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i="1" dirty="0"/>
              <a:t> </a:t>
            </a:r>
            <a:r>
              <a:rPr lang="en-US" sz="2000" i="1" dirty="0" smtClean="0"/>
              <a:t>    See following slides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416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RunningMedianSimple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Store each element in a list()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counts.append</a:t>
            </a:r>
            <a:r>
              <a:rPr lang="en-US" dirty="0" smtClean="0"/>
              <a:t>(</a:t>
            </a:r>
            <a:r>
              <a:rPr lang="en-US" dirty="0" err="1" smtClean="0"/>
              <a:t>elem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Median = </a:t>
            </a:r>
            <a:r>
              <a:rPr lang="en-US" dirty="0" err="1" smtClean="0"/>
              <a:t>numpy.median</a:t>
            </a:r>
            <a:r>
              <a:rPr lang="en-US" dirty="0" smtClean="0"/>
              <a:t>(counts)</a:t>
            </a:r>
          </a:p>
          <a:p>
            <a:endParaRPr lang="en-US" dirty="0"/>
          </a:p>
          <a:p>
            <a:r>
              <a:rPr lang="en-US" dirty="0" smtClean="0"/>
              <a:t>Update Time: O(1)</a:t>
            </a:r>
          </a:p>
          <a:p>
            <a:r>
              <a:rPr lang="en-US" dirty="0" smtClean="0"/>
              <a:t>Median calculation Time: O(n log n)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 number of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elements, #lines in our case</a:t>
            </a:r>
          </a:p>
          <a:p>
            <a:r>
              <a:rPr lang="en-US" dirty="0" smtClean="0"/>
              <a:t>Space: O(n)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J"/>
            </a:pPr>
            <a:r>
              <a:rPr lang="en-US" dirty="0" smtClean="0">
                <a:sym typeface="Wingdings" panose="05000000000000000000" pitchFamily="2" charset="2"/>
              </a:rPr>
              <a:t> Simple</a:t>
            </a:r>
          </a:p>
          <a:p>
            <a:pPr>
              <a:buFont typeface="Wingdings" panose="05000000000000000000" pitchFamily="2" charset="2"/>
              <a:buChar char="J"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 Slow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 Memory intensive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6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RunningMedian</a:t>
            </a:r>
            <a:r>
              <a:rPr lang="en-US" dirty="0" smtClean="0"/>
              <a:t> 2 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Split data into 2 heaps</a:t>
            </a:r>
          </a:p>
          <a:p>
            <a:pPr lvl="1"/>
            <a:r>
              <a:rPr lang="en-US" dirty="0" smtClean="0"/>
              <a:t>Lower half in max-heap</a:t>
            </a:r>
          </a:p>
          <a:p>
            <a:pPr lvl="1"/>
            <a:r>
              <a:rPr lang="en-US" dirty="0" smtClean="0"/>
              <a:t>Upper half in min-heap</a:t>
            </a:r>
          </a:p>
          <a:p>
            <a:pPr lvl="1"/>
            <a:r>
              <a:rPr lang="en-US" dirty="0" smtClean="0"/>
              <a:t>Keep heaps balanced so that </a:t>
            </a:r>
            <a:r>
              <a:rPr lang="en-US" dirty="0" err="1" smtClean="0"/>
              <a:t>nlower</a:t>
            </a:r>
            <a:r>
              <a:rPr lang="en-US" dirty="0" smtClean="0"/>
              <a:t> == </a:t>
            </a:r>
            <a:r>
              <a:rPr lang="en-US" dirty="0" err="1" smtClean="0"/>
              <a:t>nupper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nlower</a:t>
            </a:r>
            <a:r>
              <a:rPr lang="en-US" dirty="0" smtClean="0"/>
              <a:t> = </a:t>
            </a:r>
            <a:r>
              <a:rPr lang="en-US" dirty="0" err="1" smtClean="0"/>
              <a:t>nupper</a:t>
            </a:r>
            <a:r>
              <a:rPr lang="en-US" dirty="0" smtClean="0"/>
              <a:t> + 1</a:t>
            </a:r>
          </a:p>
          <a:p>
            <a:r>
              <a:rPr lang="en-US" dirty="0" smtClean="0"/>
              <a:t>Median = top(lower) if </a:t>
            </a:r>
            <a:r>
              <a:rPr lang="en-US" dirty="0" err="1" smtClean="0"/>
              <a:t>nlower</a:t>
            </a:r>
            <a:r>
              <a:rPr lang="en-US" dirty="0" smtClean="0"/>
              <a:t> == </a:t>
            </a:r>
            <a:r>
              <a:rPr lang="en-US" dirty="0" err="1" smtClean="0"/>
              <a:t>nupper</a:t>
            </a:r>
            <a:r>
              <a:rPr lang="en-US" dirty="0" smtClean="0"/>
              <a:t> + 1;</a:t>
            </a:r>
            <a:br>
              <a:rPr lang="en-US" dirty="0" smtClean="0"/>
            </a:br>
            <a:r>
              <a:rPr lang="en-US" dirty="0" smtClean="0"/>
              <a:t>Median = mean(top(lower), top(upper) of </a:t>
            </a:r>
            <a:r>
              <a:rPr lang="en-US" dirty="0" err="1" smtClean="0"/>
              <a:t>nlower</a:t>
            </a:r>
            <a:r>
              <a:rPr lang="en-US" dirty="0" smtClean="0"/>
              <a:t> == </a:t>
            </a:r>
            <a:r>
              <a:rPr lang="en-US" dirty="0" err="1" smtClean="0"/>
              <a:t>nupper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Update Time: O(log n)</a:t>
            </a:r>
          </a:p>
          <a:p>
            <a:r>
              <a:rPr lang="en-US" dirty="0" smtClean="0"/>
              <a:t>Median calculation Time: O(1)</a:t>
            </a:r>
          </a:p>
          <a:p>
            <a:r>
              <a:rPr lang="en-US" dirty="0" smtClean="0"/>
              <a:t>Space: O(n)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J"/>
            </a:pPr>
            <a:r>
              <a:rPr lang="en-US" dirty="0" smtClean="0">
                <a:sym typeface="Wingdings" panose="05000000000000000000" pitchFamily="2" charset="2"/>
              </a:rPr>
              <a:t> Fast</a:t>
            </a:r>
          </a:p>
          <a:p>
            <a:pPr>
              <a:buFont typeface="Wingdings" panose="05000000000000000000" pitchFamily="2" charset="2"/>
              <a:buChar char="J"/>
            </a:pPr>
            <a:r>
              <a:rPr lang="en-US" dirty="0" smtClean="0">
                <a:sym typeface="Wingdings" panose="05000000000000000000" pitchFamily="2" charset="2"/>
              </a:rPr>
              <a:t> Still simple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 Memory intensive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8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RunningMedian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4508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Store counts in array, with array index == #words/line</a:t>
            </a:r>
          </a:p>
          <a:p>
            <a:r>
              <a:rPr lang="en-US" dirty="0" smtClean="0"/>
              <a:t>Update: counts[</a:t>
            </a:r>
            <a:r>
              <a:rPr lang="en-US" dirty="0" err="1" smtClean="0"/>
              <a:t>elem</a:t>
            </a:r>
            <a:r>
              <a:rPr lang="en-US" dirty="0" smtClean="0"/>
              <a:t>] += 1</a:t>
            </a:r>
          </a:p>
          <a:p>
            <a:r>
              <a:rPr lang="en-US" dirty="0" smtClean="0"/>
              <a:t>Median: walk through array and calculate cumulative sum (median is where cumulative sum increases to over half of total count)</a:t>
            </a:r>
          </a:p>
          <a:p>
            <a:r>
              <a:rPr lang="en-US" dirty="0" smtClean="0"/>
              <a:t>Tricky:</a:t>
            </a:r>
          </a:p>
          <a:p>
            <a:pPr lvl="1"/>
            <a:r>
              <a:rPr lang="en-US" dirty="0" smtClean="0"/>
              <a:t>Requires to set a maximum #words/line in advance (can be solved with dynamically growing array)</a:t>
            </a:r>
          </a:p>
          <a:p>
            <a:pPr lvl="1"/>
            <a:r>
              <a:rPr lang="en-US" dirty="0" smtClean="0"/>
              <a:t>Very large element leads to very large array with sparse information </a:t>
            </a:r>
            <a:r>
              <a:rPr lang="en-US" dirty="0" smtClean="0">
                <a:sym typeface="Wingdings" panose="05000000000000000000" pitchFamily="2" charset="2"/>
              </a:rPr>
              <a:t> can blow up if data is not nice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Update Time: O(1)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Median calculation Time: O(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max</a:t>
            </a:r>
            <a:r>
              <a:rPr lang="en-US" dirty="0" smtClean="0"/>
              <a:t>)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baseline="-25000" dirty="0" err="1">
                <a:solidFill>
                  <a:schemeClr val="bg1">
                    <a:lumMod val="75000"/>
                  </a:schemeClr>
                </a:solidFill>
              </a:rPr>
              <a:t>max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maximum #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words/line)</a:t>
            </a:r>
          </a:p>
          <a:p>
            <a:r>
              <a:rPr lang="en-US" dirty="0" smtClean="0"/>
              <a:t>Space: O(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max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J"/>
            </a:pPr>
            <a:r>
              <a:rPr lang="en-US" dirty="0" smtClean="0">
                <a:sym typeface="Wingdings" panose="05000000000000000000" pitchFamily="2" charset="2"/>
              </a:rPr>
              <a:t> Fast</a:t>
            </a:r>
          </a:p>
          <a:p>
            <a:pPr>
              <a:buFont typeface="Wingdings" panose="05000000000000000000" pitchFamily="2" charset="2"/>
              <a:buChar char="J"/>
            </a:pPr>
            <a:r>
              <a:rPr lang="en-US" dirty="0" smtClean="0">
                <a:sym typeface="Wingdings" panose="05000000000000000000" pitchFamily="2" charset="2"/>
              </a:rPr>
              <a:t> Still simple</a:t>
            </a:r>
          </a:p>
          <a:p>
            <a:pPr>
              <a:buFont typeface="Wingdings" panose="05000000000000000000" pitchFamily="2" charset="2"/>
              <a:buChar char="J"/>
            </a:pPr>
            <a:r>
              <a:rPr lang="en-US" dirty="0" smtClean="0">
                <a:sym typeface="Wingdings" panose="05000000000000000000" pitchFamily="2" charset="2"/>
              </a:rPr>
              <a:t>Memory efficient if data is nice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dirty="0" smtClean="0">
                <a:sym typeface="Wingdings" panose="05000000000000000000" pitchFamily="2" charset="2"/>
              </a:rPr>
              <a:t>Memory can blow up if very long line is encountered 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there are ways around it by capping the array size at say 100 and storing larger elements in a different data structure like a heap; this makes the design harder of course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 smtClean="0">
                <a:sym typeface="Wingdings" panose="05000000000000000000" pitchFamily="2" charset="2"/>
              </a:rPr>
              <a:t>Median calculation very repetitive (however, this might not matter in practice if </a:t>
            </a:r>
            <a:r>
              <a:rPr lang="en-US" dirty="0" err="1" smtClean="0">
                <a:sym typeface="Wingdings" panose="05000000000000000000" pitchFamily="2" charset="2"/>
              </a:rPr>
              <a:t>k</a:t>
            </a:r>
            <a:r>
              <a:rPr lang="en-US" baseline="-25000" dirty="0" err="1" smtClean="0">
                <a:sym typeface="Wingdings" panose="05000000000000000000" pitchFamily="2" charset="2"/>
              </a:rPr>
              <a:t>max</a:t>
            </a:r>
            <a:r>
              <a:rPr lang="en-US" dirty="0" smtClean="0">
                <a:sym typeface="Wingdings" panose="05000000000000000000" pitchFamily="2" charset="2"/>
              </a:rPr>
              <a:t> is small)</a:t>
            </a:r>
            <a:endParaRPr lang="en-US" baseline="-250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9707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RunningMedian</a:t>
            </a:r>
            <a:r>
              <a:rPr lang="en-US" dirty="0" smtClean="0"/>
              <a:t> </a:t>
            </a:r>
            <a:r>
              <a:rPr lang="en-US" dirty="0" err="1" smtClean="0"/>
              <a:t>HashArray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450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Store counts in hash array</a:t>
            </a:r>
          </a:p>
          <a:p>
            <a:r>
              <a:rPr lang="en-US" dirty="0" smtClean="0"/>
              <a:t>Same idea as Array of previous slide, but:</a:t>
            </a:r>
          </a:p>
          <a:p>
            <a:pPr lvl="1"/>
            <a:r>
              <a:rPr lang="en-US" dirty="0" smtClean="0"/>
              <a:t>avoids the cap on the array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store very large element without blowing up the memory</a:t>
            </a:r>
          </a:p>
          <a:p>
            <a:r>
              <a:rPr lang="en-US" dirty="0" smtClean="0"/>
              <a:t>Median: </a:t>
            </a:r>
          </a:p>
          <a:p>
            <a:pPr lvl="1"/>
            <a:r>
              <a:rPr lang="en-US" dirty="0" smtClean="0"/>
              <a:t>walk through </a:t>
            </a:r>
            <a:r>
              <a:rPr lang="en-US" i="1" dirty="0" smtClean="0"/>
              <a:t>sorted</a:t>
            </a:r>
            <a:r>
              <a:rPr lang="en-US" dirty="0" smtClean="0"/>
              <a:t> keys and calculate cumulative sum</a:t>
            </a:r>
          </a:p>
          <a:p>
            <a:pPr lvl="1"/>
            <a:r>
              <a:rPr lang="en-US" dirty="0" smtClean="0"/>
              <a:t>Median is where cumulative sum increases to over half of total count</a:t>
            </a:r>
          </a:p>
          <a:p>
            <a:r>
              <a:rPr lang="en-US" dirty="0" smtClean="0"/>
              <a:t>Update Time: O(1)</a:t>
            </a:r>
          </a:p>
          <a:p>
            <a:r>
              <a:rPr lang="en-US" dirty="0" smtClean="0"/>
              <a:t>Median calculation Time: O(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unique</a:t>
            </a:r>
            <a:r>
              <a:rPr lang="en-US" dirty="0" smtClean="0"/>
              <a:t> log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unique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baseline="-25000" dirty="0" err="1" smtClean="0">
                <a:solidFill>
                  <a:schemeClr val="bg1">
                    <a:lumMod val="75000"/>
                  </a:schemeClr>
                </a:solidFill>
              </a:rPr>
              <a:t>unique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number of unique #words/line</a:t>
            </a:r>
          </a:p>
          <a:p>
            <a:r>
              <a:rPr lang="en-US" dirty="0" smtClean="0"/>
              <a:t>Space: O(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unique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J"/>
            </a:pPr>
            <a:r>
              <a:rPr lang="en-US" dirty="0" smtClean="0">
                <a:sym typeface="Wingdings" panose="05000000000000000000" pitchFamily="2" charset="2"/>
              </a:rPr>
              <a:t> Fast</a:t>
            </a:r>
          </a:p>
          <a:p>
            <a:pPr>
              <a:buFont typeface="Wingdings" panose="05000000000000000000" pitchFamily="2" charset="2"/>
              <a:buChar char="J"/>
            </a:pPr>
            <a:r>
              <a:rPr lang="en-US" dirty="0" smtClean="0">
                <a:sym typeface="Wingdings" panose="05000000000000000000" pitchFamily="2" charset="2"/>
              </a:rPr>
              <a:t> Still simple</a:t>
            </a:r>
          </a:p>
          <a:p>
            <a:pPr>
              <a:buFont typeface="Wingdings" panose="05000000000000000000" pitchFamily="2" charset="2"/>
              <a:buChar char="J"/>
            </a:pPr>
            <a:r>
              <a:rPr lang="en-US" dirty="0" smtClean="0">
                <a:sym typeface="Wingdings" panose="05000000000000000000" pitchFamily="2" charset="2"/>
              </a:rPr>
              <a:t>Memory efficient, no more memory blow-up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dirty="0" smtClean="0">
                <a:sym typeface="Wingdings" panose="05000000000000000000" pitchFamily="2" charset="2"/>
              </a:rPr>
              <a:t>Median calculation very repetitive (this might not matter in practice if </a:t>
            </a:r>
            <a:r>
              <a:rPr lang="en-US" dirty="0" err="1" smtClean="0">
                <a:sym typeface="Wingdings" panose="05000000000000000000" pitchFamily="2" charset="2"/>
              </a:rPr>
              <a:t>k</a:t>
            </a:r>
            <a:r>
              <a:rPr lang="en-US" baseline="-25000" dirty="0" err="1" smtClean="0">
                <a:sym typeface="Wingdings" panose="05000000000000000000" pitchFamily="2" charset="2"/>
              </a:rPr>
              <a:t>max</a:t>
            </a:r>
            <a:r>
              <a:rPr lang="en-US" dirty="0" smtClean="0">
                <a:sym typeface="Wingdings" panose="05000000000000000000" pitchFamily="2" charset="2"/>
              </a:rPr>
              <a:t> is small)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 smtClean="0">
                <a:sym typeface="Wingdings" panose="05000000000000000000" pitchFamily="2" charset="2"/>
              </a:rPr>
              <a:t>Median requires sorting (this can be reduced to O(</a:t>
            </a:r>
            <a:r>
              <a:rPr lang="en-US" dirty="0" err="1" smtClean="0">
                <a:sym typeface="Wingdings" panose="05000000000000000000" pitchFamily="2" charset="2"/>
              </a:rPr>
              <a:t>k</a:t>
            </a:r>
            <a:r>
              <a:rPr lang="en-US" baseline="-25000" dirty="0" err="1" smtClean="0">
                <a:sym typeface="Wingdings" panose="05000000000000000000" pitchFamily="2" charset="2"/>
              </a:rPr>
              <a:t>unique</a:t>
            </a:r>
            <a:r>
              <a:rPr lang="en-US" dirty="0" smtClean="0">
                <a:sym typeface="Wingdings" panose="05000000000000000000" pitchFamily="2" charset="2"/>
              </a:rPr>
              <a:t>) if order of unique elements is stored)</a:t>
            </a:r>
          </a:p>
        </p:txBody>
      </p:sp>
    </p:spTree>
    <p:extLst>
      <p:ext uri="{BB962C8B-B14F-4D97-AF65-F5344CB8AC3E}">
        <p14:creationId xmlns:p14="http://schemas.microsoft.com/office/powerpoint/2010/main" val="276259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1299</Words>
  <Application>Microsoft Office PowerPoint</Application>
  <PresentationFormat>Widescreen</PresentationFormat>
  <Paragraphs>308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Insight Coding Challenge Word Count</vt:lpstr>
      <vt:lpstr>Requirements</vt:lpstr>
      <vt:lpstr>My assumptions about smaller requirements</vt:lpstr>
      <vt:lpstr>WordCount Design</vt:lpstr>
      <vt:lpstr>RunningMedian</vt:lpstr>
      <vt:lpstr>RunningMedianSimple</vt:lpstr>
      <vt:lpstr>RunningMedian 2 Heaps</vt:lpstr>
      <vt:lpstr>RunningMedian Array</vt:lpstr>
      <vt:lpstr>RunningMedian HashArray</vt:lpstr>
      <vt:lpstr>RunningMedianHashTracker:  =HashArray + Tracker of median</vt:lpstr>
      <vt:lpstr>RunningMedianHashTracker:  =HashArray + Tracker of median Example</vt:lpstr>
      <vt:lpstr>RunningMedianHashTracker:  =HashArray + Tracker of median (cont.)</vt:lpstr>
      <vt:lpstr>Summary of RunningMedian designs</vt:lpstr>
      <vt:lpstr>Limitations</vt:lpstr>
      <vt:lpstr>Future Work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Schreiter</dc:creator>
  <cp:lastModifiedBy>Thomas Schreiter</cp:lastModifiedBy>
  <cp:revision>31</cp:revision>
  <dcterms:created xsi:type="dcterms:W3CDTF">2015-03-18T00:38:28Z</dcterms:created>
  <dcterms:modified xsi:type="dcterms:W3CDTF">2015-03-22T00:24:39Z</dcterms:modified>
</cp:coreProperties>
</file>