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7" r:id="rId3"/>
    <p:sldId id="308" r:id="rId4"/>
    <p:sldId id="257" r:id="rId5"/>
    <p:sldId id="258" r:id="rId6"/>
    <p:sldId id="259" r:id="rId7"/>
    <p:sldId id="260" r:id="rId8"/>
    <p:sldId id="297" r:id="rId9"/>
    <p:sldId id="310" r:id="rId10"/>
    <p:sldId id="263" r:id="rId11"/>
    <p:sldId id="261" r:id="rId12"/>
    <p:sldId id="264" r:id="rId13"/>
    <p:sldId id="265" r:id="rId14"/>
    <p:sldId id="266" r:id="rId15"/>
    <p:sldId id="267" r:id="rId16"/>
    <p:sldId id="269" r:id="rId17"/>
    <p:sldId id="270" r:id="rId18"/>
    <p:sldId id="277" r:id="rId19"/>
    <p:sldId id="276" r:id="rId20"/>
    <p:sldId id="278" r:id="rId21"/>
    <p:sldId id="311" r:id="rId22"/>
    <p:sldId id="305" r:id="rId23"/>
    <p:sldId id="303" r:id="rId24"/>
    <p:sldId id="262" r:id="rId25"/>
    <p:sldId id="268" r:id="rId26"/>
    <p:sldId id="271" r:id="rId27"/>
    <p:sldId id="272" r:id="rId28"/>
    <p:sldId id="273" r:id="rId29"/>
    <p:sldId id="275" r:id="rId30"/>
    <p:sldId id="274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8" r:id="rId40"/>
    <p:sldId id="289" r:id="rId41"/>
    <p:sldId id="290" r:id="rId42"/>
    <p:sldId id="291" r:id="rId43"/>
    <p:sldId id="304" r:id="rId44"/>
    <p:sldId id="293" r:id="rId45"/>
    <p:sldId id="294" r:id="rId46"/>
    <p:sldId id="295" r:id="rId47"/>
    <p:sldId id="296" r:id="rId48"/>
    <p:sldId id="306" r:id="rId49"/>
    <p:sldId id="298" r:id="rId50"/>
    <p:sldId id="300" r:id="rId51"/>
    <p:sldId id="301" r:id="rId52"/>
    <p:sldId id="302" r:id="rId53"/>
    <p:sldId id="29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058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23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28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43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530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225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56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327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23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65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27AF-F1B2-4FE1-8298-336C4F02AADF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83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27AF-F1B2-4FE1-8298-336C4F02AADF}" type="datetimeFigureOut">
              <a:rPr lang="nl-NL" smtClean="0"/>
              <a:t>2-12-2020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9D93-43C8-40EA-9F9C-DE649DAB4D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2512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profile.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quarkus-vs-spring-boot-performance" TargetMode="External"/><Relationship Id="rId2" Type="http://schemas.openxmlformats.org/officeDocument/2006/relationships/hyperlink" Target="https://medium.com/@cresloga_68978/spring-boot-vs-quarkus-82ab6256271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kus.io/guides/" TargetMode="External"/><Relationship Id="rId2" Type="http://schemas.openxmlformats.org/officeDocument/2006/relationships/hyperlink" Target="https://code.quarku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B0A7CA1-470F-441F-9202-92BB5CF5A27B}"/>
              </a:ext>
            </a:extLst>
          </p:cNvPr>
          <p:cNvSpPr/>
          <p:nvPr/>
        </p:nvSpPr>
        <p:spPr>
          <a:xfrm>
            <a:off x="3177109" y="3348696"/>
            <a:ext cx="5612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Backend workshop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B241A4-9385-42BA-A136-3B5332782D0F}"/>
              </a:ext>
            </a:extLst>
          </p:cNvPr>
          <p:cNvSpPr txBox="1"/>
          <p:nvPr/>
        </p:nvSpPr>
        <p:spPr>
          <a:xfrm>
            <a:off x="3918160" y="4423792"/>
            <a:ext cx="4355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 U A R K U S</a:t>
            </a:r>
          </a:p>
        </p:txBody>
      </p:sp>
      <p:pic>
        <p:nvPicPr>
          <p:cNvPr id="1030" name="Picture 6" descr="Afbeeldingsresultaat voor quarkus">
            <a:extLst>
              <a:ext uri="{FF2B5EF4-FFF2-40B4-BE49-F238E27FC236}">
                <a16:creationId xmlns:a16="http://schemas.microsoft.com/office/drawing/2014/main" xmlns="" id="{CA6B2110-6477-4545-8CDD-DE723F8C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90" y="469474"/>
            <a:ext cx="2559023" cy="255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fbeelding 1">
            <a:extLst>
              <a:ext uri="{FF2B5EF4-FFF2-40B4-BE49-F238E27FC236}">
                <a16:creationId xmlns:a16="http://schemas.microsoft.com/office/drawing/2014/main" xmlns="" id="{8F076AAB-C12F-47F6-A470-82D3FA6AD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02" y="5709223"/>
            <a:ext cx="3860596" cy="67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0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75" y="4443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Configuration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9A2AF9E5-5E83-441C-B7A7-856D313C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86" y="1726065"/>
            <a:ext cx="4188857" cy="156966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quarkus.http.port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=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9090</a:t>
            </a:r>
          </a:p>
          <a:p>
            <a:pPr lvl="0"/>
            <a:endParaRPr lang="nl-NL" altLang="nl-NL" sz="2400" dirty="0" smtClean="0">
              <a:solidFill>
                <a:srgbClr val="E37B40"/>
              </a:solidFill>
              <a:latin typeface="Roboto Mono"/>
            </a:endParaRPr>
          </a:p>
          <a:p>
            <a:pPr lvl="0"/>
            <a:r>
              <a:rPr lang="nl-NL" altLang="nl-NL" sz="2400" dirty="0" smtClean="0">
                <a:solidFill>
                  <a:srgbClr val="E37B40"/>
                </a:solidFill>
                <a:latin typeface="Roboto Mono"/>
              </a:rPr>
              <a:t>#</a:t>
            </a:r>
            <a:r>
              <a:rPr lang="nl-NL" altLang="nl-NL" sz="2400" dirty="0">
                <a:solidFill>
                  <a:srgbClr val="E37B40"/>
                </a:solidFill>
                <a:latin typeface="Roboto Mono"/>
              </a:rPr>
              <a:t>override for “dev” profile</a:t>
            </a:r>
          </a:p>
          <a:p>
            <a:pPr lvl="0"/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 Mono"/>
              </a:rPr>
              <a:t>%dev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.quarkus.http.port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=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8181</a:t>
            </a:r>
            <a:r>
              <a:rPr kumimoji="0" lang="nl-NL" altLang="nl-N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nl-NL" altLang="nl-NL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E2B729-0F63-4458-B14A-40F475F7AC14}"/>
              </a:ext>
            </a:extLst>
          </p:cNvPr>
          <p:cNvSpPr txBox="1"/>
          <p:nvPr/>
        </p:nvSpPr>
        <p:spPr>
          <a:xfrm>
            <a:off x="1014074" y="1185332"/>
            <a:ext cx="4885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/>
              <a:t>Everything is in </a:t>
            </a:r>
            <a:r>
              <a:rPr lang="nl-NL" sz="2400" i="1" dirty="0"/>
              <a:t>application.properties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CCD6C6FF-8C33-4930-8DAF-3692C72E1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6043274" y="1726065"/>
            <a:ext cx="54677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2000" dirty="0" smtClean="0">
                <a:latin typeface="Open Sans"/>
              </a:rPr>
              <a:t>Default </a:t>
            </a:r>
            <a:r>
              <a:rPr lang="nl-NL" altLang="nl-NL" sz="2000" dirty="0" err="1" smtClean="0">
                <a:latin typeface="Open Sans"/>
              </a:rPr>
              <a:t>profiles</a:t>
            </a:r>
            <a:r>
              <a:rPr lang="nl-NL" altLang="nl-NL" sz="2000" dirty="0" smtClean="0">
                <a:latin typeface="Open Sans"/>
              </a:rPr>
              <a:t>*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NL" altLang="nl-NL" sz="2000" b="1" dirty="0" err="1" smtClean="0">
                <a:latin typeface="Open Sans"/>
              </a:rPr>
              <a:t>dev</a:t>
            </a:r>
            <a:r>
              <a:rPr lang="nl-NL" altLang="nl-NL" sz="2000" dirty="0">
                <a:latin typeface="Open Sans"/>
              </a:rPr>
              <a:t> - </a:t>
            </a:r>
            <a:r>
              <a:rPr lang="nl-NL" altLang="nl-NL" sz="2000" dirty="0" err="1">
                <a:latin typeface="Open Sans"/>
              </a:rPr>
              <a:t>Activated</a:t>
            </a:r>
            <a:r>
              <a:rPr lang="nl-NL" altLang="nl-NL" sz="2000" dirty="0">
                <a:latin typeface="Open Sans"/>
              </a:rPr>
              <a:t> </a:t>
            </a:r>
            <a:r>
              <a:rPr lang="nl-NL" altLang="nl-NL" sz="2000" dirty="0" err="1">
                <a:latin typeface="Open Sans"/>
              </a:rPr>
              <a:t>when</a:t>
            </a:r>
            <a:r>
              <a:rPr lang="nl-NL" altLang="nl-NL" sz="2000" dirty="0">
                <a:latin typeface="Open Sans"/>
              </a:rPr>
              <a:t> in development </a:t>
            </a:r>
            <a:endParaRPr lang="nl-NL" altLang="nl-NL" sz="2000" dirty="0" smtClean="0">
              <a:latin typeface="Open Sans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NL" altLang="nl-NL" sz="2000" b="1" dirty="0" smtClean="0">
                <a:latin typeface="Open Sans"/>
              </a:rPr>
              <a:t>test</a:t>
            </a:r>
            <a:r>
              <a:rPr lang="nl-NL" altLang="nl-NL" sz="2000" dirty="0">
                <a:latin typeface="Open Sans"/>
              </a:rPr>
              <a:t> - </a:t>
            </a:r>
            <a:r>
              <a:rPr lang="nl-NL" altLang="nl-NL" sz="2000" dirty="0" err="1">
                <a:latin typeface="Open Sans"/>
              </a:rPr>
              <a:t>Activated</a:t>
            </a:r>
            <a:r>
              <a:rPr lang="nl-NL" altLang="nl-NL" sz="2000" dirty="0">
                <a:latin typeface="Open Sans"/>
              </a:rPr>
              <a:t> </a:t>
            </a:r>
            <a:r>
              <a:rPr lang="nl-NL" altLang="nl-NL" sz="2000" dirty="0" err="1">
                <a:latin typeface="Open Sans"/>
              </a:rPr>
              <a:t>when</a:t>
            </a:r>
            <a:r>
              <a:rPr lang="nl-NL" altLang="nl-NL" sz="2000" dirty="0">
                <a:latin typeface="Open Sans"/>
              </a:rPr>
              <a:t> running </a:t>
            </a:r>
            <a:r>
              <a:rPr lang="nl-NL" altLang="nl-NL" sz="2000" dirty="0" smtClean="0">
                <a:latin typeface="Open Sans"/>
              </a:rPr>
              <a:t>tests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l-NL" altLang="nl-NL" sz="2000" b="1" dirty="0" err="1" smtClean="0">
                <a:latin typeface="Open Sans"/>
              </a:rPr>
              <a:t>prod</a:t>
            </a:r>
            <a:r>
              <a:rPr lang="nl-NL" altLang="nl-NL" sz="2000" dirty="0">
                <a:latin typeface="Open Sans"/>
              </a:rPr>
              <a:t> - </a:t>
            </a:r>
            <a:r>
              <a:rPr lang="nl-NL" altLang="nl-NL" sz="2000" dirty="0" err="1">
                <a:latin typeface="Open Sans"/>
              </a:rPr>
              <a:t>Activated</a:t>
            </a:r>
            <a:r>
              <a:rPr lang="nl-NL" altLang="nl-NL" sz="2000" dirty="0">
                <a:latin typeface="Open Sans"/>
              </a:rPr>
              <a:t> </a:t>
            </a:r>
            <a:r>
              <a:rPr lang="nl-NL" altLang="nl-NL" sz="2000" dirty="0" err="1" smtClean="0">
                <a:latin typeface="Open Sans"/>
              </a:rPr>
              <a:t>when</a:t>
            </a:r>
            <a:r>
              <a:rPr lang="nl-NL" altLang="nl-NL" sz="2000" dirty="0" smtClean="0">
                <a:latin typeface="Open Sans"/>
              </a:rPr>
              <a:t> </a:t>
            </a:r>
            <a:r>
              <a:rPr lang="nl-NL" altLang="nl-NL" sz="2000" dirty="0" err="1">
                <a:latin typeface="Open Sans"/>
              </a:rPr>
              <a:t>not</a:t>
            </a:r>
            <a:r>
              <a:rPr lang="nl-NL" altLang="nl-NL" sz="2000" dirty="0">
                <a:latin typeface="Open Sans"/>
              </a:rPr>
              <a:t> running in development or test </a:t>
            </a:r>
            <a:r>
              <a:rPr lang="nl-NL" altLang="nl-NL" sz="2000" dirty="0" smtClean="0">
                <a:latin typeface="Open Sans"/>
              </a:rPr>
              <a:t>mode</a:t>
            </a:r>
            <a:endParaRPr lang="nl-NL" altLang="nl-NL" sz="2000" dirty="0">
              <a:latin typeface="Open San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9A2AF9E5-5E83-441C-B7A7-856D313C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86" y="4601576"/>
            <a:ext cx="5126406" cy="156966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quarkus.http.port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=</a:t>
            </a:r>
            <a:r>
              <a:rPr lang="nl-NL" altLang="nl-NL" sz="2400" dirty="0" smtClean="0">
                <a:solidFill>
                  <a:srgbClr val="E37B40"/>
                </a:solidFill>
                <a:latin typeface="Roboto Mono"/>
              </a:rPr>
              <a:t>9090</a:t>
            </a:r>
          </a:p>
          <a:p>
            <a:pPr lvl="0"/>
            <a:endParaRPr lang="nl-NL" altLang="nl-NL" sz="2400" dirty="0" smtClean="0">
              <a:solidFill>
                <a:srgbClr val="E37B40"/>
              </a:solidFill>
              <a:latin typeface="Roboto Mono"/>
            </a:endParaRPr>
          </a:p>
          <a:p>
            <a:pPr lvl="0"/>
            <a:r>
              <a:rPr lang="nl-NL" altLang="nl-NL" sz="2400" dirty="0" smtClean="0">
                <a:solidFill>
                  <a:srgbClr val="E37B40"/>
                </a:solidFill>
                <a:latin typeface="Roboto Mono"/>
              </a:rPr>
              <a:t># set QUARKUS_PROFILE</a:t>
            </a:r>
            <a:r>
              <a:rPr lang="nl-NL" altLang="nl-NL" sz="2400" dirty="0" smtClean="0">
                <a:solidFill>
                  <a:srgbClr val="EFEFEF"/>
                </a:solidFill>
                <a:latin typeface="Roboto Mono"/>
              </a:rPr>
              <a:t>=</a:t>
            </a:r>
            <a:r>
              <a:rPr lang="nl-NL" altLang="nl-NL" sz="2400" dirty="0" err="1" smtClean="0">
                <a:solidFill>
                  <a:srgbClr val="E37B40"/>
                </a:solidFill>
                <a:latin typeface="Roboto Mono"/>
              </a:rPr>
              <a:t>staging</a:t>
            </a:r>
            <a:endParaRPr kumimoji="0" lang="nl-NL" altLang="nl-NL" sz="2400" b="0" i="0" u="none" strike="noStrike" cap="none" normalizeH="0" baseline="0" dirty="0" smtClean="0">
              <a:ln>
                <a:noFill/>
              </a:ln>
              <a:solidFill>
                <a:srgbClr val="E37B40"/>
              </a:solidFill>
              <a:effectLst/>
              <a:latin typeface="Roboto Mono"/>
            </a:endParaRPr>
          </a:p>
          <a:p>
            <a:pPr lvl="0"/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oboto Mono"/>
              </a:rPr>
              <a:t>%</a:t>
            </a:r>
            <a:r>
              <a:rPr lang="nl-NL" altLang="nl-NL" sz="2400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Roboto Mono"/>
              </a:rPr>
              <a:t>staging</a:t>
            </a:r>
            <a:r>
              <a:rPr kumimoji="0" lang="nl-NL" altLang="nl-NL" sz="2400" b="0" i="0" u="none" strike="noStrike" cap="none" normalizeH="0" baseline="0" dirty="0" err="1" smtClean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.quarkus.http.port</a:t>
            </a:r>
            <a:r>
              <a:rPr kumimoji="0" lang="nl-NL" altLang="nl-NL" sz="2400" b="0" i="0" u="none" strike="noStrike" cap="none" normalizeH="0" baseline="0" dirty="0" smtClean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=</a:t>
            </a:r>
            <a:r>
              <a:rPr lang="nl-NL" altLang="nl-NL" sz="2400" dirty="0" smtClean="0">
                <a:solidFill>
                  <a:srgbClr val="E37B40"/>
                </a:solidFill>
                <a:latin typeface="Roboto Mono"/>
              </a:rPr>
              <a:t>9999</a:t>
            </a:r>
            <a:endParaRPr lang="nl-NL" altLang="nl-NL" sz="4800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xmlns="" id="{F7E2B729-0F63-4458-B14A-40F475F7AC14}"/>
              </a:ext>
            </a:extLst>
          </p:cNvPr>
          <p:cNvSpPr txBox="1"/>
          <p:nvPr/>
        </p:nvSpPr>
        <p:spPr>
          <a:xfrm>
            <a:off x="1014074" y="4078355"/>
            <a:ext cx="201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Custom</a:t>
            </a:r>
            <a:r>
              <a:rPr lang="nl-NL" sz="2400" dirty="0" smtClean="0"/>
              <a:t> profile</a:t>
            </a:r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95884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412947-6548-48B6-ADC1-3497885A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37" y="352124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Application start and stop 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D527B20-52B0-4CBE-A980-C6E4ADD5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91" y="1857600"/>
            <a:ext cx="9724285" cy="41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D5EA38-F086-43DB-948C-E463C376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Configuring 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5F1660-8EC0-4A65-BD80-9CDCBA8B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233"/>
            <a:ext cx="10080068" cy="177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578DFA1-011D-4591-B843-E7EC2E704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7657"/>
            <a:ext cx="10112210" cy="2131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DF03AE-0F8F-4CB8-8B00-1B72BACF5801}"/>
              </a:ext>
            </a:extLst>
          </p:cNvPr>
          <p:cNvSpPr txBox="1"/>
          <p:nvPr/>
        </p:nvSpPr>
        <p:spPr>
          <a:xfrm>
            <a:off x="905733" y="1448995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</a:t>
            </a:r>
            <a:r>
              <a:rPr lang="nl-NL" dirty="0" smtClean="0"/>
              <a:t>onsole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50A5CE9-56F2-4D2F-A039-B6606CF4DAC1}"/>
              </a:ext>
            </a:extLst>
          </p:cNvPr>
          <p:cNvSpPr txBox="1"/>
          <p:nvPr/>
        </p:nvSpPr>
        <p:spPr>
          <a:xfrm>
            <a:off x="905733" y="371610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File-based</a:t>
            </a:r>
          </a:p>
        </p:txBody>
      </p:sp>
    </p:spTree>
    <p:extLst>
      <p:ext uri="{BB962C8B-B14F-4D97-AF65-F5344CB8AC3E}">
        <p14:creationId xmlns:p14="http://schemas.microsoft.com/office/powerpoint/2010/main" val="216487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7AD1DE-9B66-4E3B-A49F-B43A3C9C4CFC}"/>
              </a:ext>
            </a:extLst>
          </p:cNvPr>
          <p:cNvSpPr/>
          <p:nvPr/>
        </p:nvSpPr>
        <p:spPr>
          <a:xfrm>
            <a:off x="1837106" y="1633786"/>
            <a:ext cx="8771306" cy="3913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F9AB3-2883-4676-99B7-BC6D444A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599" y="193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Validation</a:t>
            </a:r>
          </a:p>
        </p:txBody>
      </p:sp>
      <p:pic>
        <p:nvPicPr>
          <p:cNvPr id="6146" name="Picture 2" descr="Architecture">
            <a:extLst>
              <a:ext uri="{FF2B5EF4-FFF2-40B4-BE49-F238E27FC236}">
                <a16:creationId xmlns:a16="http://schemas.microsoft.com/office/drawing/2014/main" xmlns="" id="{0EFBB62B-1154-44CF-A5E6-6E587B3B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078" y="2089872"/>
            <a:ext cx="6917362" cy="300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1F9AB3-2883-4676-99B7-BC6D444A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2" y="2697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FC77DB6-2E3F-462B-8FC4-315EE35AF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50"/>
          <a:stretch/>
        </p:blipFill>
        <p:spPr>
          <a:xfrm>
            <a:off x="1035661" y="2233235"/>
            <a:ext cx="6493672" cy="3347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7C17E07-85A7-4EE6-9348-151C24DE1B55}"/>
              </a:ext>
            </a:extLst>
          </p:cNvPr>
          <p:cNvSpPr txBox="1"/>
          <p:nvPr/>
        </p:nvSpPr>
        <p:spPr>
          <a:xfrm>
            <a:off x="992324" y="1492202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Model validation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1035660" y="5861150"/>
            <a:ext cx="595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Bean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 2.0: JSR-380 (</a:t>
            </a:r>
            <a:r>
              <a:rPr lang="nl-NL" dirty="0" err="1" smtClean="0"/>
              <a:t>Hibernate</a:t>
            </a:r>
            <a:r>
              <a:rPr lang="nl-NL" dirty="0" smtClean="0"/>
              <a:t> </a:t>
            </a:r>
            <a:r>
              <a:rPr lang="nl-NL" dirty="0" err="1" smtClean="0"/>
              <a:t>validator</a:t>
            </a:r>
            <a:r>
              <a:rPr lang="nl-NL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497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97D04D0-A078-4A00-9E25-E42987E7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6" y="2654164"/>
            <a:ext cx="11445168" cy="20177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25BA6CE6-104A-4416-9FCE-EEB8EB7F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7A4AAC7-BFE1-4C52-A91A-0D88F711665B}"/>
              </a:ext>
            </a:extLst>
          </p:cNvPr>
          <p:cNvSpPr txBox="1"/>
          <p:nvPr/>
        </p:nvSpPr>
        <p:spPr>
          <a:xfrm>
            <a:off x="273020" y="1915474"/>
            <a:ext cx="4887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200" dirty="0"/>
              <a:t>Validation on REST endpoint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324091" y="5162309"/>
            <a:ext cx="10446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validation error, </a:t>
            </a:r>
            <a:r>
              <a:rPr lang="en-US" dirty="0"/>
              <a:t>a violation report is generated and serialized as </a:t>
            </a:r>
            <a:r>
              <a:rPr lang="en-US" dirty="0" smtClean="0"/>
              <a:t>JSON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9830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Websockets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C7AD1DE-9B66-4E3B-A49F-B43A3C9C4CFC}"/>
              </a:ext>
            </a:extLst>
          </p:cNvPr>
          <p:cNvSpPr/>
          <p:nvPr/>
        </p:nvSpPr>
        <p:spPr>
          <a:xfrm>
            <a:off x="1837106" y="1633786"/>
            <a:ext cx="8771306" cy="391328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26" name="Picture 2" descr="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37" y="2185367"/>
            <a:ext cx="47339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42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438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Websockets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12" y="1031661"/>
            <a:ext cx="6560252" cy="54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8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68"/>
          <a:stretch/>
        </p:blipFill>
        <p:spPr>
          <a:xfrm>
            <a:off x="948160" y="1649392"/>
            <a:ext cx="7493472" cy="462118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dirty="0" err="1" smtClean="0"/>
              <a:t>Persistency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1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Persistency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073"/>
          <a:stretch/>
        </p:blipFill>
        <p:spPr>
          <a:xfrm>
            <a:off x="838200" y="3790709"/>
            <a:ext cx="5324475" cy="2723537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7678"/>
            <a:ext cx="8049748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9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65C51-B180-4F2D-8DAE-88946F6C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Quarkus</a:t>
            </a:r>
            <a:r>
              <a:rPr lang="nl-NL" dirty="0" smtClean="0"/>
              <a:t>: </a:t>
            </a:r>
            <a:r>
              <a:rPr lang="nl-NL" dirty="0" err="1" smtClean="0"/>
              <a:t>what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024989-4AD2-477C-B0B4-52A913C2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Java </a:t>
            </a:r>
            <a:r>
              <a:rPr lang="nl-NL" dirty="0" err="1" smtClean="0"/>
              <a:t>framework</a:t>
            </a:r>
            <a:r>
              <a:rPr lang="nl-NL" dirty="0" smtClean="0"/>
              <a:t> (JEE)</a:t>
            </a:r>
          </a:p>
          <a:p>
            <a:r>
              <a:rPr lang="nl-NL" dirty="0" smtClean="0"/>
              <a:t>Proven </a:t>
            </a:r>
            <a:r>
              <a:rPr lang="nl-NL" dirty="0" err="1" smtClean="0"/>
              <a:t>standards</a:t>
            </a:r>
            <a:r>
              <a:rPr lang="nl-NL" dirty="0" smtClean="0"/>
              <a:t> (CDI, JAX-RS, JPA, JTA)</a:t>
            </a:r>
          </a:p>
          <a:p>
            <a:r>
              <a:rPr lang="en-US" dirty="0" smtClean="0"/>
              <a:t>Small </a:t>
            </a:r>
            <a:r>
              <a:rPr lang="en-US" dirty="0"/>
              <a:t>memory </a:t>
            </a:r>
            <a:r>
              <a:rPr lang="en-US" dirty="0" smtClean="0"/>
              <a:t>footprint</a:t>
            </a:r>
          </a:p>
          <a:p>
            <a:r>
              <a:rPr lang="en-US" dirty="0" smtClean="0"/>
              <a:t>Reduced </a:t>
            </a:r>
            <a:r>
              <a:rPr lang="en-US" dirty="0"/>
              <a:t>boot </a:t>
            </a:r>
            <a:r>
              <a:rPr lang="en-US" dirty="0" smtClean="0"/>
              <a:t>time</a:t>
            </a:r>
          </a:p>
          <a:p>
            <a:r>
              <a:rPr lang="en-US" dirty="0"/>
              <a:t>Both imperative and reactive</a:t>
            </a:r>
            <a:endParaRPr lang="nl-NL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70" y="4491330"/>
            <a:ext cx="5288760" cy="151611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26" y="4491330"/>
            <a:ext cx="5251168" cy="15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11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441898"/>
            <a:ext cx="4595949" cy="21236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Conference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PanacheEntity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name)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4085804"/>
            <a:ext cx="4595949" cy="230832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@Singleton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ConferencePanacheRepository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List&lt;Conference&gt; </a:t>
            </a:r>
            <a:r>
              <a:rPr lang="en-US" altLang="en-US" sz="12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getA</a:t>
            </a:r>
            <a:r>
              <a:rPr lang="en-US" altLang="en-US" sz="1200" dirty="0" err="1" smtClean="0">
                <a:solidFill>
                  <a:srgbClr val="FFC66D"/>
                </a:solidFill>
                <a:latin typeface="Consolas" panose="020B0609020204030204" pitchFamily="49" charset="0"/>
              </a:rPr>
              <a:t>llConferences</a:t>
            </a:r>
            <a:r>
              <a:rPr lang="en-US" altLang="en-US" sz="12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200" dirty="0" err="1">
                <a:solidFill>
                  <a:srgbClr val="A9B7C6"/>
                </a:solidFill>
                <a:latin typeface="Consolas" panose="020B0609020204030204" pitchFamily="49" charset="0"/>
              </a:rPr>
              <a:t>Conference.</a:t>
            </a:r>
            <a:r>
              <a:rPr lang="en-US" altLang="en-US" sz="1200" i="1" dirty="0" err="1">
                <a:solidFill>
                  <a:srgbClr val="A9B7C6"/>
                </a:solidFill>
                <a:latin typeface="Consolas" panose="020B0609020204030204" pitchFamily="49" charset="0"/>
              </a:rPr>
              <a:t>listAll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CC7832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endParaRPr lang="en-US" altLang="en-US" sz="1200" dirty="0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@Transactional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final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Conference conference)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conference.persist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69" y="1441898"/>
            <a:ext cx="5653231" cy="4952230"/>
          </a:xfrm>
          <a:prstGeom prst="rect">
            <a:avLst/>
          </a:prstGeom>
        </p:spPr>
      </p:pic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715530"/>
          </a:xfrm>
        </p:spPr>
        <p:txBody>
          <a:bodyPr/>
          <a:lstStyle/>
          <a:p>
            <a:r>
              <a:rPr lang="nl-NL" dirty="0" err="1"/>
              <a:t>Improved</a:t>
            </a:r>
            <a:r>
              <a:rPr lang="nl-NL" dirty="0"/>
              <a:t> </a:t>
            </a:r>
            <a:r>
              <a:rPr lang="nl-NL" dirty="0" err="1"/>
              <a:t>persistency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Panache</a:t>
            </a:r>
            <a:endParaRPr lang="en-US" dirty="0"/>
          </a:p>
        </p:txBody>
      </p:sp>
      <p:sp>
        <p:nvSpPr>
          <p:cNvPr id="9" name="PIJL-RECHTS 8"/>
          <p:cNvSpPr/>
          <p:nvPr/>
        </p:nvSpPr>
        <p:spPr>
          <a:xfrm>
            <a:off x="5017626" y="1579418"/>
            <a:ext cx="613394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715530"/>
          </a:xfrm>
        </p:spPr>
        <p:txBody>
          <a:bodyPr/>
          <a:lstStyle/>
          <a:p>
            <a:r>
              <a:rPr lang="nl-NL" dirty="0" err="1"/>
              <a:t>Improved</a:t>
            </a:r>
            <a:r>
              <a:rPr lang="nl-NL" dirty="0"/>
              <a:t> </a:t>
            </a:r>
            <a:r>
              <a:rPr lang="nl-NL" dirty="0" err="1"/>
              <a:t>persistency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Panache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47" y="1535745"/>
            <a:ext cx="5277587" cy="1876687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 r="9625" b="26144"/>
          <a:stretch/>
        </p:blipFill>
        <p:spPr>
          <a:xfrm>
            <a:off x="604047" y="3412432"/>
            <a:ext cx="5277610" cy="2490657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634" y="1535745"/>
            <a:ext cx="5182265" cy="43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7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xmlns="" id="{73AEB651-A0D1-4D10-A0EE-D03470D9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77" y="2199523"/>
            <a:ext cx="9228096" cy="1623759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1B4AA2F7-EF2E-4212-ADEC-1760A4326E9B}"/>
              </a:ext>
            </a:extLst>
          </p:cNvPr>
          <p:cNvSpPr/>
          <p:nvPr/>
        </p:nvSpPr>
        <p:spPr>
          <a:xfrm>
            <a:off x="4988546" y="5038385"/>
            <a:ext cx="2374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3"/>
              </a:rPr>
              <a:t>https://microprofile.io/</a:t>
            </a:r>
            <a:endParaRPr lang="nl-NL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0E7FE8C7-A9B2-46A4-BDA7-B14711E5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1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Eclipse MicroProfile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7682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xmlns="" id="{79A7173D-2DDC-4033-8509-13C940B92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08" y="1637278"/>
            <a:ext cx="9012338" cy="421901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49E49FF-22BE-401B-8949-2C089D552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10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Eclipse</a:t>
            </a:r>
            <a:r>
              <a:rPr lang="nl-NL" dirty="0"/>
              <a:t> MicroProfile </a:t>
            </a:r>
            <a:r>
              <a:rPr lang="nl-NL" dirty="0" err="1"/>
              <a:t>Specification</a:t>
            </a:r>
            <a:r>
              <a:rPr lang="nl-NL" dirty="0"/>
              <a:t> 3.3</a:t>
            </a:r>
          </a:p>
        </p:txBody>
      </p:sp>
    </p:spTree>
    <p:extLst>
      <p:ext uri="{BB962C8B-B14F-4D97-AF65-F5344CB8AC3E}">
        <p14:creationId xmlns:p14="http://schemas.microsoft.com/office/powerpoint/2010/main" val="979598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Config</a:t>
            </a:r>
            <a:endParaRPr lang="nl-N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9A2AF9E5-5E83-441C-B7A7-856D313C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80" y="1306863"/>
            <a:ext cx="10340087" cy="830997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@ConfigProperty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"greeting.message"</a:t>
            </a: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4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message;</a:t>
            </a:r>
            <a:endParaRPr kumimoji="0" lang="nl-NL" altLang="nl-NL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9E94CC2-070F-4AD7-98F5-251BDD2B6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82" y="2902252"/>
            <a:ext cx="10396425" cy="707886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Your configuration properties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greeting.message = hello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7E2B729-0F63-4458-B14A-40F475F7AC14}"/>
              </a:ext>
            </a:extLst>
          </p:cNvPr>
          <p:cNvSpPr txBox="1"/>
          <p:nvPr/>
        </p:nvSpPr>
        <p:spPr>
          <a:xfrm>
            <a:off x="1105080" y="2447760"/>
            <a:ext cx="225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application.properties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636A67D-07A8-42B0-821C-C5C0CA540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80" y="4418117"/>
            <a:ext cx="10197077" cy="132343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@ConfigProperties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(prefix =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"greeting"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0CA4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GreetingConfiguration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@ConfigProperty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(name =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"message“, defaultValue=“john”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0CA4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762673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3126E4-EC50-4302-9922-17AF859B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1449116"/>
            <a:ext cx="8148638" cy="339791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AB4F6071-EF1E-4FA3-A989-FF30258A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2" y="5076209"/>
            <a:ext cx="8410575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#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Roboto Mono"/>
              </a:rPr>
              <a:t> Your configuration properties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org.acme.restclient.CountriesService/mp-rest/url=https://restcountries.eu/rest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org.acme.restclient.CountriesService/mp-rest/scope=javax.inject.Singleton 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xmlns="" id="{19C28E81-6E1C-4881-A53C-1CAF7E5E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87" y="123553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REST Client</a:t>
            </a:r>
          </a:p>
        </p:txBody>
      </p:sp>
    </p:spTree>
    <p:extLst>
      <p:ext uri="{BB962C8B-B14F-4D97-AF65-F5344CB8AC3E}">
        <p14:creationId xmlns:p14="http://schemas.microsoft.com/office/powerpoint/2010/main" val="713431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78" y="85038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26" y="2215591"/>
            <a:ext cx="7836220" cy="3674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85038" y="1235675"/>
            <a:ext cx="1178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Retry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414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78" y="85038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5038" y="1235675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Timeout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89" y="2060362"/>
            <a:ext cx="9045146" cy="427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60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978" y="85038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5038" y="1235675"/>
            <a:ext cx="1685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err="1"/>
              <a:t>Fallback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78" y="2222028"/>
            <a:ext cx="8372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96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fbeeldingsresultaat voor circuit breaker micro servi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792" y="1628767"/>
            <a:ext cx="3149219" cy="497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0405" y="83747"/>
            <a:ext cx="10515600" cy="883379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5438" y="745388"/>
            <a:ext cx="292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Circuit </a:t>
            </a:r>
            <a:r>
              <a:rPr lang="nl-NL" sz="3600" dirty="0" err="1"/>
              <a:t>breaker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4603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65C51-B180-4F2D-8DAE-88946F6C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Quarkus</a:t>
            </a:r>
            <a:r>
              <a:rPr lang="nl-NL" dirty="0"/>
              <a:t> </a:t>
            </a:r>
            <a:r>
              <a:rPr lang="nl-NL" dirty="0" smtClean="0"/>
              <a:t>vs</a:t>
            </a:r>
            <a:r>
              <a:rPr lang="nl-NL" dirty="0"/>
              <a:t>.</a:t>
            </a:r>
            <a:r>
              <a:rPr lang="nl-NL" dirty="0" smtClean="0"/>
              <a:t> Spring Boot?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024989-4AD2-477C-B0B4-52A913C2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r>
              <a:rPr lang="nl-NL" dirty="0" smtClean="0"/>
              <a:t>50-60% more </a:t>
            </a:r>
            <a:r>
              <a:rPr lang="nl-NL" dirty="0" err="1" smtClean="0"/>
              <a:t>lightweight</a:t>
            </a:r>
            <a:endParaRPr lang="nl-NL" dirty="0" smtClean="0"/>
          </a:p>
          <a:p>
            <a:r>
              <a:rPr lang="nl-NL" dirty="0" err="1" smtClean="0"/>
              <a:t>Quarkus</a:t>
            </a:r>
            <a:r>
              <a:rPr lang="nl-NL" dirty="0" smtClean="0"/>
              <a:t> </a:t>
            </a:r>
            <a:r>
              <a:rPr lang="nl-NL" dirty="0" err="1" smtClean="0"/>
              <a:t>uses</a:t>
            </a:r>
            <a:r>
              <a:rPr lang="nl-NL" dirty="0" smtClean="0"/>
              <a:t> AOT </a:t>
            </a:r>
            <a:r>
              <a:rPr lang="nl-NL" dirty="0" err="1" smtClean="0"/>
              <a:t>compilation</a:t>
            </a:r>
            <a:endParaRPr lang="en-US" dirty="0" smtClean="0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84475"/>
              </p:ext>
            </p:extLst>
          </p:nvPr>
        </p:nvGraphicFramePr>
        <p:xfrm>
          <a:off x="1441691" y="169068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Spring Boot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Quarkus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Memory</a:t>
                      </a:r>
                      <a:r>
                        <a:rPr lang="nl-NL" baseline="0" dirty="0" smtClean="0"/>
                        <a:t> at startup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~47 MB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~27 MB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Number</a:t>
                      </a:r>
                      <a:r>
                        <a:rPr lang="nl-NL" dirty="0" smtClean="0"/>
                        <a:t> of classes </a:t>
                      </a:r>
                      <a:r>
                        <a:rPr lang="nl-NL" dirty="0" err="1" smtClean="0"/>
                        <a:t>loaded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~7100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~5100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 smtClean="0"/>
                        <a:t>Maven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jar</a:t>
                      </a:r>
                      <a:endParaRPr lang="nl-NL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11,1 sec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4,7 sec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Docker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18,2 sec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2,4 sec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1354881" y="3593939"/>
            <a:ext cx="884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i="1" dirty="0">
                <a:hlinkClick r:id="rId2"/>
              </a:rPr>
              <a:t>https://medium.com/@</a:t>
            </a:r>
            <a:r>
              <a:rPr lang="nl-NL" sz="1200" i="1" dirty="0" smtClean="0">
                <a:hlinkClick r:id="rId2"/>
              </a:rPr>
              <a:t>cresloga_68978/spring-boot-vs-quarkus-82ab6256271d</a:t>
            </a:r>
            <a:endParaRPr lang="nl-NL" sz="1200" i="1" dirty="0" smtClean="0"/>
          </a:p>
          <a:p>
            <a:r>
              <a:rPr lang="nl-NL" sz="1200" i="1" dirty="0">
                <a:hlinkClick r:id="rId3"/>
              </a:rPr>
              <a:t>https://</a:t>
            </a:r>
            <a:r>
              <a:rPr lang="nl-NL" sz="1200" i="1" dirty="0" smtClean="0">
                <a:hlinkClick r:id="rId3"/>
              </a:rPr>
              <a:t>dzone.com/articles/quarkus-vs-spring-boot-performance</a:t>
            </a:r>
            <a:r>
              <a:rPr lang="nl-NL" sz="1200" i="1" dirty="0" smtClean="0"/>
              <a:t> </a:t>
            </a:r>
            <a:endParaRPr lang="nl-NL" sz="1200" i="1" dirty="0"/>
          </a:p>
        </p:txBody>
      </p:sp>
    </p:spTree>
    <p:extLst>
      <p:ext uri="{BB962C8B-B14F-4D97-AF65-F5344CB8AC3E}">
        <p14:creationId xmlns:p14="http://schemas.microsoft.com/office/powerpoint/2010/main" val="83528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05" y="83747"/>
            <a:ext cx="10515600" cy="883379"/>
          </a:xfrm>
        </p:spPr>
        <p:txBody>
          <a:bodyPr/>
          <a:lstStyle/>
          <a:p>
            <a:pPr algn="ctr"/>
            <a:r>
              <a:rPr lang="nl-NL" dirty="0" err="1"/>
              <a:t>Fault</a:t>
            </a:r>
            <a:r>
              <a:rPr lang="nl-NL" dirty="0"/>
              <a:t> </a:t>
            </a:r>
            <a:r>
              <a:rPr lang="nl-NL" dirty="0" err="1"/>
              <a:t>Tolerance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5438" y="745388"/>
            <a:ext cx="292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/>
              <a:t>Circuit </a:t>
            </a:r>
            <a:r>
              <a:rPr lang="nl-NL" sz="3600" dirty="0" err="1"/>
              <a:t>breaker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3" y="1501474"/>
            <a:ext cx="90582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60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C7AD1DE-9B66-4E3B-A49F-B43A3C9C4CFC}"/>
              </a:ext>
            </a:extLst>
          </p:cNvPr>
          <p:cNvSpPr/>
          <p:nvPr/>
        </p:nvSpPr>
        <p:spPr>
          <a:xfrm>
            <a:off x="659094" y="1534932"/>
            <a:ext cx="10338419" cy="34983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</a:t>
            </a:r>
            <a:endParaRPr lang="en-US" dirty="0"/>
          </a:p>
        </p:txBody>
      </p:sp>
      <p:pic>
        <p:nvPicPr>
          <p:cNvPr id="4098" name="Picture 2" descr="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1828499"/>
            <a:ext cx="90011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516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146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- </a:t>
            </a:r>
            <a:r>
              <a:rPr lang="nl-NL" dirty="0" err="1"/>
              <a:t>Outgoing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74" y="1477725"/>
            <a:ext cx="10369251" cy="478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82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146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– </a:t>
            </a:r>
            <a:r>
              <a:rPr lang="nl-NL" dirty="0" err="1"/>
              <a:t>Incoming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29" y="1405333"/>
            <a:ext cx="7689636" cy="50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61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146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– Publisher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60" y="1575358"/>
            <a:ext cx="7839718" cy="46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54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– Emitter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082" y="1810908"/>
            <a:ext cx="7473767" cy="47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6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5" y="2298742"/>
            <a:ext cx="11204167" cy="20343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73514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Reactive</a:t>
            </a:r>
            <a:r>
              <a:rPr lang="nl-NL" dirty="0"/>
              <a:t> Messaging - Apache </a:t>
            </a:r>
            <a:r>
              <a:rPr lang="nl-NL" dirty="0" err="1"/>
              <a:t>Kafka</a:t>
            </a:r>
            <a:r>
              <a:rPr lang="nl-NL" dirty="0"/>
              <a:t> </a:t>
            </a:r>
            <a:r>
              <a:rPr lang="nl-NL" dirty="0" err="1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2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Health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2825" y="1754417"/>
            <a:ext cx="76263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/>
              <a:t>Standard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importing</a:t>
            </a:r>
            <a:r>
              <a:rPr lang="nl-NL" dirty="0"/>
              <a:t> </a:t>
            </a:r>
            <a:r>
              <a:rPr lang="nl-NL" i="1" dirty="0" err="1"/>
              <a:t>smallrye</a:t>
            </a:r>
            <a:r>
              <a:rPr lang="nl-NL" i="1" dirty="0"/>
              <a:t>-health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/health/live - The application is up and running.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/health/ready - The application is ready to serve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/health - Accumulating all health check procedures in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85197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Health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490" y="1925466"/>
            <a:ext cx="6143625" cy="3781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3687" y="1325563"/>
            <a:ext cx="797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Create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health </a:t>
            </a:r>
            <a:r>
              <a:rPr lang="nl-NL" dirty="0" err="1"/>
              <a:t>endpoint</a:t>
            </a:r>
            <a:r>
              <a:rPr lang="nl-NL" dirty="0"/>
              <a:t> (shows up on health/live but </a:t>
            </a:r>
            <a:r>
              <a:rPr lang="nl-NL" dirty="0" err="1"/>
              <a:t>not</a:t>
            </a:r>
            <a:r>
              <a:rPr lang="nl-NL" dirty="0"/>
              <a:t> on health/ready)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77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Health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8572" y="1553000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Readiness </a:t>
            </a:r>
            <a:r>
              <a:rPr lang="nl-NL" sz="2800" dirty="0" err="1"/>
              <a:t>Endpoint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72" y="2132699"/>
            <a:ext cx="74961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9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65C51-B180-4F2D-8DAE-88946F6C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 smtClean="0"/>
              <a:t>Quarkus</a:t>
            </a:r>
            <a:r>
              <a:rPr lang="nl-NL" dirty="0" smtClean="0"/>
              <a:t>: </a:t>
            </a:r>
            <a:r>
              <a:rPr lang="nl-NL" dirty="0" err="1" smtClean="0"/>
              <a:t>why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024989-4AD2-477C-B0B4-52A913C2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Cloud-native</a:t>
            </a:r>
            <a:endParaRPr lang="nl-NL" dirty="0"/>
          </a:p>
          <a:p>
            <a:r>
              <a:rPr lang="nl-NL" dirty="0"/>
              <a:t>Built from the ground up with microservices in </a:t>
            </a:r>
            <a:r>
              <a:rPr lang="nl-NL" dirty="0" smtClean="0"/>
              <a:t>mind</a:t>
            </a:r>
          </a:p>
          <a:p>
            <a:r>
              <a:rPr lang="nl-NL" dirty="0"/>
              <a:t>Developer </a:t>
            </a:r>
            <a:r>
              <a:rPr lang="nl-NL" dirty="0" err="1"/>
              <a:t>joy</a:t>
            </a:r>
            <a:endParaRPr lang="nl-NL" dirty="0"/>
          </a:p>
          <a:p>
            <a:pPr lvl="1"/>
            <a:r>
              <a:rPr lang="nl-NL" dirty="0" smtClean="0"/>
              <a:t>Live </a:t>
            </a:r>
            <a:r>
              <a:rPr lang="nl-NL" dirty="0" err="1" smtClean="0"/>
              <a:t>reload</a:t>
            </a:r>
            <a:endParaRPr lang="nl-NL" dirty="0"/>
          </a:p>
          <a:p>
            <a:pPr lvl="1"/>
            <a:r>
              <a:rPr lang="nl-NL" dirty="0"/>
              <a:t>Streamlined for 80% of use cases, flexible for the remaining 20%</a:t>
            </a:r>
          </a:p>
          <a:p>
            <a:r>
              <a:rPr lang="nl-NL" dirty="0"/>
              <a:t>Ability to compile to native images using GraalVM</a:t>
            </a:r>
          </a:p>
          <a:p>
            <a:r>
              <a:rPr lang="nl-NL" dirty="0"/>
              <a:t>Based on MicroProfile standards (metrics, config, resilience, etc)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303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Metrics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27" y="1934895"/>
            <a:ext cx="11318789" cy="33671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5093" y="1181149"/>
            <a:ext cx="491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Exposed</a:t>
            </a:r>
            <a:r>
              <a:rPr lang="nl-NL" sz="2800" dirty="0"/>
              <a:t> on /</a:t>
            </a:r>
            <a:r>
              <a:rPr lang="nl-NL" sz="2800" dirty="0" err="1"/>
              <a:t>metrics</a:t>
            </a:r>
            <a:r>
              <a:rPr lang="nl-NL" sz="2800" dirty="0"/>
              <a:t>/</a:t>
            </a:r>
            <a:r>
              <a:rPr lang="nl-NL" sz="2800" dirty="0" err="1"/>
              <a:t>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714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27" y="0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Metrics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5093" y="1181149"/>
            <a:ext cx="4910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Exposed</a:t>
            </a:r>
            <a:r>
              <a:rPr lang="nl-NL" sz="2800" dirty="0"/>
              <a:t> on /</a:t>
            </a:r>
            <a:r>
              <a:rPr lang="nl-NL" sz="2800" dirty="0" err="1"/>
              <a:t>metrics</a:t>
            </a:r>
            <a:r>
              <a:rPr lang="nl-NL" sz="2800" dirty="0"/>
              <a:t>/</a:t>
            </a:r>
            <a:r>
              <a:rPr lang="nl-NL" sz="2800" dirty="0" err="1"/>
              <a:t>application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6" y="2948502"/>
            <a:ext cx="10658931" cy="1088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3296" y="2245102"/>
            <a:ext cx="355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Gauge</a:t>
            </a:r>
            <a:r>
              <a:rPr lang="nl-NL" sz="2800" dirty="0"/>
              <a:t> – </a:t>
            </a:r>
            <a:r>
              <a:rPr lang="nl-NL" sz="2800" dirty="0" err="1"/>
              <a:t>custom</a:t>
            </a:r>
            <a:r>
              <a:rPr lang="nl-NL" sz="2800" dirty="0"/>
              <a:t> </a:t>
            </a:r>
            <a:r>
              <a:rPr lang="nl-NL" sz="2800" dirty="0" err="1"/>
              <a:t>metric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4938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72" y="1847978"/>
            <a:ext cx="8105775" cy="45624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6309" y="318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dirty="0" err="1"/>
              <a:t>Metrics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3122" y="1063551"/>
            <a:ext cx="6355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http://localhost:8080/metrics/application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7326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523F37A-FB94-454E-8312-9162F9B4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Testing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xmlns="" id="{BF6A05CF-A349-459D-9163-F333313D9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191" y="1749802"/>
            <a:ext cx="8783273" cy="43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9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6800"/>
            <a:ext cx="5057775" cy="5153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2463113"/>
            <a:ext cx="58509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Spins up complete </a:t>
            </a:r>
            <a:r>
              <a:rPr lang="nl-NL" sz="2800" dirty="0" err="1"/>
              <a:t>Quarkus</a:t>
            </a:r>
            <a:r>
              <a:rPr lang="nl-NL" sz="2800" dirty="0"/>
              <a:t> </a:t>
            </a:r>
            <a:r>
              <a:rPr lang="nl-NL" sz="2800" dirty="0" err="1"/>
              <a:t>application</a:t>
            </a:r>
            <a:endParaRPr lang="nl-NL" sz="2800" dirty="0"/>
          </a:p>
          <a:p>
            <a:endParaRPr lang="nl-NL" sz="2800" dirty="0"/>
          </a:p>
          <a:p>
            <a:endParaRPr lang="nl-NL" sz="2800" dirty="0"/>
          </a:p>
          <a:p>
            <a:r>
              <a:rPr lang="nl-NL" sz="2800" dirty="0"/>
              <a:t>Way </a:t>
            </a:r>
            <a:r>
              <a:rPr lang="nl-NL" sz="2800" dirty="0" err="1"/>
              <a:t>faster</a:t>
            </a:r>
            <a:r>
              <a:rPr lang="nl-NL" sz="2800" dirty="0"/>
              <a:t> </a:t>
            </a:r>
            <a:r>
              <a:rPr lang="nl-NL" sz="2800" dirty="0" err="1"/>
              <a:t>than</a:t>
            </a:r>
            <a:r>
              <a:rPr lang="nl-NL" sz="2800" dirty="0"/>
              <a:t> Spring Boot IT tests</a:t>
            </a:r>
            <a:endParaRPr lang="en-US" sz="2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68326" y="5796906"/>
            <a:ext cx="3244998" cy="307777"/>
          </a:xfrm>
          <a:prstGeom prst="rect">
            <a:avLst/>
          </a:prstGeom>
          <a:solidFill>
            <a:srgbClr val="002060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CC7832"/>
                </a:solidFill>
                <a:latin typeface="Consolas" panose="020B0609020204030204" pitchFamily="49" charset="0"/>
              </a:rPr>
              <a:t>quarkus.http.test</a:t>
            </a:r>
            <a:r>
              <a:rPr lang="en-US" altLang="en-US" sz="1400" dirty="0">
                <a:solidFill>
                  <a:srgbClr val="CC7832"/>
                </a:solidFill>
                <a:latin typeface="Consolas" panose="020B0609020204030204" pitchFamily="49" charset="0"/>
              </a:rPr>
              <a:t>-port</a:t>
            </a:r>
            <a:r>
              <a:rPr lang="en-US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xxxx</a:t>
            </a:r>
            <a:r>
              <a:rPr lang="en-US" alt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/ </a:t>
            </a:r>
            <a:r>
              <a:rPr lang="en-US" altLang="en-US" sz="1400" dirty="0">
                <a:solidFill>
                  <a:srgbClr val="6A8759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7" name="Tekstvak 14"/>
          <p:cNvSpPr txBox="1"/>
          <p:nvPr/>
        </p:nvSpPr>
        <p:spPr>
          <a:xfrm>
            <a:off x="6504444" y="5351088"/>
            <a:ext cx="225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application.properties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0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833" y="117445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92" y="1891227"/>
            <a:ext cx="7915275" cy="4410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14638" y="1181398"/>
            <a:ext cx="456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Injecting</a:t>
            </a:r>
            <a:r>
              <a:rPr lang="nl-NL" sz="2800" dirty="0"/>
              <a:t> beans </a:t>
            </a:r>
            <a:r>
              <a:rPr lang="nl-NL" sz="2800" dirty="0" err="1"/>
              <a:t>into</a:t>
            </a:r>
            <a:r>
              <a:rPr lang="nl-NL" sz="2800" dirty="0"/>
              <a:t> </a:t>
            </a:r>
            <a:r>
              <a:rPr lang="nl-NL" sz="2800" dirty="0" err="1"/>
              <a:t>your</a:t>
            </a:r>
            <a:r>
              <a:rPr lang="nl-NL" sz="2800" dirty="0"/>
              <a:t> tests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2697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943609"/>
            <a:ext cx="7075236" cy="247688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833" y="117445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3708" y="1181398"/>
            <a:ext cx="2387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/>
              <a:t>Mocking</a:t>
            </a:r>
            <a:r>
              <a:rPr lang="nl-NL" sz="2800" dirty="0"/>
              <a:t> beans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5266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833" y="117445"/>
            <a:ext cx="10515600" cy="1325563"/>
          </a:xfrm>
        </p:spPr>
        <p:txBody>
          <a:bodyPr/>
          <a:lstStyle/>
          <a:p>
            <a:pPr algn="ctr"/>
            <a:r>
              <a:rPr lang="nl-NL" dirty="0" err="1"/>
              <a:t>Testing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13177" y="1162985"/>
            <a:ext cx="3508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/>
              <a:t>Using helper resources</a:t>
            </a:r>
            <a:endParaRPr lang="en-US" sz="28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31811" y="1929402"/>
            <a:ext cx="647164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QuarkusTestResource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TestResource.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QuarkusTest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MyIntegrationTest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431811" y="3213508"/>
            <a:ext cx="6471643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QuarkusTestResourceLifecycleManager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Map&lt;String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A9B7C6"/>
                </a:solidFill>
                <a:latin typeface="Consolas" panose="020B0609020204030204" pitchFamily="49" charset="0"/>
              </a:rPr>
              <a:t>       …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1811" y="5615869"/>
            <a:ext cx="585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Start() returns a map of system </a:t>
            </a:r>
            <a:r>
              <a:rPr lang="nl-NL" dirty="0" err="1"/>
              <a:t>properties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45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1FBAA48-2E0A-4A8B-B4DE-695D4F46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Building native images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xmlns="" id="{EE479D14-719A-4E68-86B4-A984FF74B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00" y="2457571"/>
            <a:ext cx="6800000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68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F801184-2C7A-4095-B9C6-74B787A0D4E8}"/>
              </a:ext>
            </a:extLst>
          </p:cNvPr>
          <p:cNvGrpSpPr/>
          <p:nvPr/>
        </p:nvGrpSpPr>
        <p:grpSpPr>
          <a:xfrm>
            <a:off x="962451" y="1248091"/>
            <a:ext cx="9897676" cy="3104845"/>
            <a:chOff x="659095" y="1928474"/>
            <a:chExt cx="9897676" cy="31048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CDC85013-7583-42F3-A544-F7E8F11D12E0}"/>
                </a:ext>
              </a:extLst>
            </p:cNvPr>
            <p:cNvSpPr/>
            <p:nvPr/>
          </p:nvSpPr>
          <p:spPr>
            <a:xfrm>
              <a:off x="659095" y="1928474"/>
              <a:ext cx="9897676" cy="31048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028" name="Picture 4" descr="Containerization Process">
              <a:extLst>
                <a:ext uri="{FF2B5EF4-FFF2-40B4-BE49-F238E27FC236}">
                  <a16:creationId xmlns:a16="http://schemas.microsoft.com/office/drawing/2014/main" xmlns="" id="{48BE2778-5788-465D-9CD4-8CA40AE67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725" y="2066433"/>
              <a:ext cx="9067800" cy="2828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3F33DEA3-8509-4685-AE55-C84561869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51" y="4608198"/>
            <a:ext cx="10382384" cy="40011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./mvnw package -Pnative -Dquarkus.native.container-build=true</a:t>
            </a:r>
            <a:r>
              <a:rPr kumimoji="0" lang="nl-NL" altLang="nl-N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A7B23D9-C4E0-4983-92E7-1543B4CEC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926" y="5143904"/>
            <a:ext cx="8562240" cy="338554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build -f src/main/docker/Dockerfile.native -t quarkus/myapp .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E0520F8-4038-40AB-B981-B5E022E3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228" y="5715000"/>
            <a:ext cx="6518287" cy="369332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run -i --rm -p 8080:8080 </a:t>
            </a:r>
            <a:r>
              <a:rPr lang="nl-NL" altLang="nl-NL" dirty="0">
                <a:solidFill>
                  <a:srgbClr val="EFEF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quarkus/myapp</a:t>
            </a:r>
            <a:endParaRPr kumimoji="0" lang="nl-NL" altLang="nl-N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7C649B03-76C5-48B3-BBEC-0EA81C6B6A15}"/>
              </a:ext>
            </a:extLst>
          </p:cNvPr>
          <p:cNvSpPr/>
          <p:nvPr/>
        </p:nvSpPr>
        <p:spPr>
          <a:xfrm>
            <a:off x="335231" y="4608198"/>
            <a:ext cx="395393" cy="3693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F487C22-6E2A-48DB-BD79-90C7B4ABA787}"/>
              </a:ext>
            </a:extLst>
          </p:cNvPr>
          <p:cNvSpPr/>
          <p:nvPr/>
        </p:nvSpPr>
        <p:spPr>
          <a:xfrm>
            <a:off x="335231" y="5128515"/>
            <a:ext cx="395393" cy="3693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0946E66-B489-4276-865E-375AF1E33D7D}"/>
              </a:ext>
            </a:extLst>
          </p:cNvPr>
          <p:cNvSpPr txBox="1"/>
          <p:nvPr/>
        </p:nvSpPr>
        <p:spPr>
          <a:xfrm>
            <a:off x="419674" y="57150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Run with:</a:t>
            </a:r>
          </a:p>
        </p:txBody>
      </p:sp>
    </p:spTree>
    <p:extLst>
      <p:ext uri="{BB962C8B-B14F-4D97-AF65-F5344CB8AC3E}">
        <p14:creationId xmlns:p14="http://schemas.microsoft.com/office/powerpoint/2010/main" val="76728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D4734E7-B000-485A-B5D8-9B8BD6A858B4}"/>
              </a:ext>
            </a:extLst>
          </p:cNvPr>
          <p:cNvSpPr/>
          <p:nvPr/>
        </p:nvSpPr>
        <p:spPr>
          <a:xfrm>
            <a:off x="3628359" y="245803"/>
            <a:ext cx="4510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Getting started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E2A76DD-12BA-4075-AC2A-17123AAAB68F}"/>
              </a:ext>
            </a:extLst>
          </p:cNvPr>
          <p:cNvSpPr/>
          <p:nvPr/>
        </p:nvSpPr>
        <p:spPr>
          <a:xfrm>
            <a:off x="4493596" y="5558503"/>
            <a:ext cx="2726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hlinkClick r:id="rId2"/>
              </a:rPr>
              <a:t>https://</a:t>
            </a:r>
            <a:r>
              <a:rPr lang="nl-NL">
                <a:hlinkClick r:id="rId2"/>
              </a:rPr>
              <a:t>code.quarkus.io</a:t>
            </a:r>
            <a:r>
              <a:rPr lang="nl-NL" smtClean="0">
                <a:hlinkClick r:id="rId2"/>
              </a:rPr>
              <a:t>/</a:t>
            </a:r>
            <a:endParaRPr lang="nl-NL" smtClean="0"/>
          </a:p>
          <a:p>
            <a:r>
              <a:rPr lang="nl-NL">
                <a:hlinkClick r:id="rId3"/>
              </a:rPr>
              <a:t>https://quarkus.io/guides</a:t>
            </a:r>
            <a:r>
              <a:rPr lang="nl-NL" smtClean="0">
                <a:hlinkClick r:id="rId3"/>
              </a:rPr>
              <a:t>/</a:t>
            </a:r>
            <a:r>
              <a:rPr lang="nl-NL" smtClean="0"/>
              <a:t> 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259" y="1302403"/>
            <a:ext cx="8064098" cy="40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41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 – including resources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49C1220-1DFE-49E7-AEF5-C685650983A6}"/>
              </a:ext>
            </a:extLst>
          </p:cNvPr>
          <p:cNvSpPr txBox="1"/>
          <p:nvPr/>
        </p:nvSpPr>
        <p:spPr>
          <a:xfrm>
            <a:off x="3213846" y="1214718"/>
            <a:ext cx="410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src/main/resources/resource-config.json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A8FCDB4-8CC6-468C-9C2D-0ADA3CD65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94" y="1766046"/>
            <a:ext cx="4133994" cy="3209925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xmlns="" id="{E235DFCF-E924-486D-A37D-FFC04346F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60" y="5846041"/>
            <a:ext cx="9556376" cy="338554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quarkus.native.additional-build-args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 =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Roboto Mono"/>
              </a:rPr>
              <a:t>-H:ResourceConfigurationFiles=resources-config.json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898899C-902D-4D89-BA72-E32E2F2734BB}"/>
              </a:ext>
            </a:extLst>
          </p:cNvPr>
          <p:cNvSpPr txBox="1"/>
          <p:nvPr/>
        </p:nvSpPr>
        <p:spPr>
          <a:xfrm>
            <a:off x="961050" y="5434473"/>
            <a:ext cx="225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application.properties</a:t>
            </a:r>
          </a:p>
        </p:txBody>
      </p:sp>
    </p:spTree>
    <p:extLst>
      <p:ext uri="{BB962C8B-B14F-4D97-AF65-F5344CB8AC3E}">
        <p14:creationId xmlns:p14="http://schemas.microsoft.com/office/powerpoint/2010/main" val="10351404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 – register for reflection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3F22D30-ECA2-48E3-9E51-ECD62942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553" y="2023814"/>
            <a:ext cx="4966516" cy="3703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1E14A39-B46B-40CD-B70B-5C62C7FE4A7E}"/>
              </a:ext>
            </a:extLst>
          </p:cNvPr>
          <p:cNvSpPr txBox="1"/>
          <p:nvPr/>
        </p:nvSpPr>
        <p:spPr>
          <a:xfrm>
            <a:off x="3367245" y="1136483"/>
            <a:ext cx="450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GraalVM works on “closed-world” assumption</a:t>
            </a:r>
          </a:p>
        </p:txBody>
      </p:sp>
    </p:spTree>
    <p:extLst>
      <p:ext uri="{BB962C8B-B14F-4D97-AF65-F5344CB8AC3E}">
        <p14:creationId xmlns:p14="http://schemas.microsoft.com/office/powerpoint/2010/main" val="16770234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530" y="3158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Building native images – register for reflection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7FBEB3A-FC3B-4755-9419-BD03EE77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464" y="1289507"/>
            <a:ext cx="8099591" cy="1323439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Roboto Mono"/>
              </a:rPr>
              <a:t>Exception handling request to /person: org.jboss.resteasy.spi.UnhandledException: javax.json.bind.JsonbException: Can't create instance of a class: class org.acme.jsonb.Person, No default constructor found</a:t>
            </a:r>
            <a:r>
              <a:rPr kumimoji="0" lang="nl-NL" altLang="nl-NL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B5AC1672-1D16-412C-AD36-44CA1709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676" y="3651270"/>
            <a:ext cx="8771308" cy="1569660"/>
          </a:xfrm>
          <a:prstGeom prst="rect">
            <a:avLst/>
          </a:prstGeom>
          <a:solidFill>
            <a:srgbClr val="282A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37B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@RegisterForReflection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9BCAF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F0CA4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BE91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rgbClr val="EFEF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nl-NL" altLang="nl-NL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8427CB5-1515-4AC0-BC55-8A7E636E98A8}"/>
              </a:ext>
            </a:extLst>
          </p:cNvPr>
          <p:cNvSpPr txBox="1"/>
          <p:nvPr/>
        </p:nvSpPr>
        <p:spPr>
          <a:xfrm>
            <a:off x="1662676" y="320673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8940907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Assignment</a:t>
            </a:r>
            <a:endParaRPr lang="en-US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714" y="2132133"/>
            <a:ext cx="3428571" cy="3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91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28A427-F098-45BF-989A-3886683A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Starting the app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A5F2D7D-B27E-473C-93F6-E54683E864F3}"/>
              </a:ext>
            </a:extLst>
          </p:cNvPr>
          <p:cNvSpPr txBox="1"/>
          <p:nvPr/>
        </p:nvSpPr>
        <p:spPr>
          <a:xfrm>
            <a:off x="2537173" y="2168277"/>
            <a:ext cx="7117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nl-NL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nl-NL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quarkus:dev</a:t>
            </a:r>
            <a:endParaRPr lang="nl-NL" sz="3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gradle</a:t>
            </a:r>
            <a:r>
              <a:rPr lang="nl-NL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quarkusDev</a:t>
            </a:r>
            <a:r>
              <a:rPr lang="nl-NL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FCD8BF-C795-48D3-AE64-AE1D58863DA2}"/>
              </a:ext>
            </a:extLst>
          </p:cNvPr>
          <p:cNvSpPr/>
          <p:nvPr/>
        </p:nvSpPr>
        <p:spPr>
          <a:xfrm>
            <a:off x="3283467" y="4280267"/>
            <a:ext cx="5625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Enables live coding</a:t>
            </a:r>
          </a:p>
        </p:txBody>
      </p:sp>
    </p:spTree>
    <p:extLst>
      <p:ext uri="{BB962C8B-B14F-4D97-AF65-F5344CB8AC3E}">
        <p14:creationId xmlns:p14="http://schemas.microsoft.com/office/powerpoint/2010/main" val="90248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75" y="4443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456D1D8-5AD5-4149-A9AD-B17D9084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27" y="1058288"/>
            <a:ext cx="7423562" cy="4550858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2424896" y="5862577"/>
            <a:ext cx="711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/>
              <a:t>need to create an Application class. It’s supported, but not required.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460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75" y="4443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CDI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3" y="1443554"/>
            <a:ext cx="4305901" cy="2095792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462" y="1438790"/>
            <a:ext cx="4391638" cy="2105319"/>
          </a:xfrm>
          <a:prstGeom prst="rect">
            <a:avLst/>
          </a:prstGeom>
        </p:spPr>
      </p:pic>
      <p:sp>
        <p:nvSpPr>
          <p:cNvPr id="12" name="Tekstvak 11"/>
          <p:cNvSpPr txBox="1"/>
          <p:nvPr/>
        </p:nvSpPr>
        <p:spPr>
          <a:xfrm>
            <a:off x="603753" y="4629874"/>
            <a:ext cx="9936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 err="1" smtClean="0"/>
              <a:t>GraalVM</a:t>
            </a:r>
            <a:r>
              <a:rPr lang="en-US" sz="2400" dirty="0" smtClean="0"/>
              <a:t> all </a:t>
            </a:r>
            <a:r>
              <a:rPr lang="en-US" sz="2400" dirty="0"/>
              <a:t>relevant members must be registered for reflection explicitly</a:t>
            </a:r>
            <a:r>
              <a:rPr lang="en-US" sz="2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Quarkus</a:t>
            </a:r>
            <a:r>
              <a:rPr lang="en-US" sz="2400" dirty="0" smtClean="0"/>
              <a:t> </a:t>
            </a:r>
            <a:r>
              <a:rPr lang="en-US" sz="2400" dirty="0"/>
              <a:t>DI </a:t>
            </a:r>
            <a:r>
              <a:rPr lang="en-US" sz="2400" dirty="0" smtClean="0"/>
              <a:t>to </a:t>
            </a:r>
            <a:r>
              <a:rPr lang="en-US" sz="2400" dirty="0"/>
              <a:t>access a private member it </a:t>
            </a:r>
            <a:r>
              <a:rPr lang="en-US" sz="2400" b="1" dirty="0"/>
              <a:t>has to use reflection</a:t>
            </a:r>
            <a:r>
              <a:rPr lang="en-US" sz="2400" dirty="0"/>
              <a:t>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Encouraged </a:t>
            </a:r>
            <a:r>
              <a:rPr lang="en-US" sz="2400" i="1" dirty="0"/>
              <a:t>not to use </a:t>
            </a:r>
            <a:r>
              <a:rPr lang="en-US" sz="2400" i="1" dirty="0" smtClean="0"/>
              <a:t>private members</a:t>
            </a:r>
            <a:r>
              <a:rPr lang="en-US" sz="2400" dirty="0" smtClean="0"/>
              <a:t> </a:t>
            </a:r>
            <a:r>
              <a:rPr lang="en-US" sz="2400" dirty="0"/>
              <a:t>in their beans.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05111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11676B-45ED-4D5C-BD55-9C59D1F4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75" y="44435"/>
            <a:ext cx="10515600" cy="1325563"/>
          </a:xfrm>
        </p:spPr>
        <p:txBody>
          <a:bodyPr/>
          <a:lstStyle/>
          <a:p>
            <a:pPr algn="ctr"/>
            <a:r>
              <a:rPr lang="nl-NL" dirty="0"/>
              <a:t>CDI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40" y="1106187"/>
            <a:ext cx="3501394" cy="53575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16567" y="1106187"/>
            <a:ext cx="66176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tells the container which context to associate the bean instance with.</a:t>
            </a:r>
            <a:endParaRPr lang="en-US" altLang="en-US" sz="2000" dirty="0" smtClean="0">
              <a:latin typeface="Roboto Mono"/>
            </a:endParaRPr>
          </a:p>
          <a:p>
            <a:endParaRPr lang="en-US" altLang="en-US" sz="2000" dirty="0" smtClean="0">
              <a:latin typeface="Roboto Mono"/>
            </a:endParaRPr>
          </a:p>
          <a:p>
            <a:r>
              <a:rPr lang="en-US" altLang="en-US" sz="2000" dirty="0" smtClean="0">
                <a:latin typeface="Roboto Mono"/>
              </a:rPr>
              <a:t>@Singleton</a:t>
            </a:r>
            <a:endParaRPr lang="en-US" altLang="en-US" sz="2000" dirty="0" smtClean="0">
              <a:latin typeface="Roboto Mono"/>
            </a:endParaRPr>
          </a:p>
          <a:p>
            <a:r>
              <a:rPr lang="en-US" altLang="en-US" sz="2000" dirty="0" smtClean="0">
                <a:latin typeface="Roboto Mono"/>
              </a:rPr>
              <a:t>@Dependent</a:t>
            </a:r>
            <a:endParaRPr lang="en-US" altLang="en-US" sz="2000" dirty="0" smtClean="0">
              <a:latin typeface="Roboto Mono"/>
            </a:endParaRPr>
          </a:p>
          <a:p>
            <a:r>
              <a:rPr lang="en-US" altLang="en-US" sz="2000" dirty="0" smtClean="0">
                <a:latin typeface="Roboto Mono"/>
              </a:rPr>
              <a:t>@</a:t>
            </a:r>
            <a:r>
              <a:rPr lang="en-US" altLang="en-US" sz="2000" dirty="0" err="1" smtClean="0">
                <a:latin typeface="Roboto Mono"/>
              </a:rPr>
              <a:t>ApplicationScoped</a:t>
            </a:r>
            <a:endParaRPr lang="en-US" altLang="en-US" sz="2000" dirty="0" smtClean="0">
              <a:latin typeface="Roboto Mono"/>
            </a:endParaRPr>
          </a:p>
          <a:p>
            <a:r>
              <a:rPr lang="en-US" altLang="en-US" sz="2000" dirty="0" smtClean="0">
                <a:latin typeface="Roboto Mono"/>
              </a:rPr>
              <a:t>@</a:t>
            </a:r>
            <a:r>
              <a:rPr lang="en-US" altLang="en-US" sz="2000" dirty="0" err="1">
                <a:latin typeface="Roboto Mono"/>
              </a:rPr>
              <a:t>RequestScoped</a:t>
            </a:r>
            <a:endParaRPr lang="en-US" altLang="en-US" sz="2000" dirty="0">
              <a:latin typeface="Roboto Mono"/>
            </a:endParaRPr>
          </a:p>
          <a:p>
            <a:r>
              <a:rPr lang="en-US" altLang="en-US" sz="2000" dirty="0">
                <a:latin typeface="Roboto Mono"/>
              </a:rPr>
              <a:t>@</a:t>
            </a:r>
            <a:r>
              <a:rPr lang="en-US" altLang="en-US" sz="2000" dirty="0" err="1" smtClean="0">
                <a:latin typeface="Roboto Mono"/>
              </a:rPr>
              <a:t>SessionScoped</a:t>
            </a:r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6774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</TotalTime>
  <Words>663</Words>
  <Application>Microsoft Office PowerPoint</Application>
  <PresentationFormat>Breedbeeld</PresentationFormat>
  <Paragraphs>187</Paragraphs>
  <Slides>53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Courier New</vt:lpstr>
      <vt:lpstr>Open Sans</vt:lpstr>
      <vt:lpstr>Roboto Mono</vt:lpstr>
      <vt:lpstr>Office Theme</vt:lpstr>
      <vt:lpstr>PowerPoint-presentatie</vt:lpstr>
      <vt:lpstr>Quarkus: what?</vt:lpstr>
      <vt:lpstr>Quarkus vs. Spring Boot?</vt:lpstr>
      <vt:lpstr>Quarkus: why?</vt:lpstr>
      <vt:lpstr>PowerPoint-presentatie</vt:lpstr>
      <vt:lpstr>Starting the app </vt:lpstr>
      <vt:lpstr>Controller</vt:lpstr>
      <vt:lpstr>CDI</vt:lpstr>
      <vt:lpstr>CDI</vt:lpstr>
      <vt:lpstr>Configuration</vt:lpstr>
      <vt:lpstr>Application start and stop events</vt:lpstr>
      <vt:lpstr>Configuring Logging</vt:lpstr>
      <vt:lpstr>Validation</vt:lpstr>
      <vt:lpstr>Validation</vt:lpstr>
      <vt:lpstr>Validation</vt:lpstr>
      <vt:lpstr>Websockets</vt:lpstr>
      <vt:lpstr>Websockets</vt:lpstr>
      <vt:lpstr>Persistency</vt:lpstr>
      <vt:lpstr>Persistency</vt:lpstr>
      <vt:lpstr>Improved persistency with Panache</vt:lpstr>
      <vt:lpstr>Improved persistency with Panache</vt:lpstr>
      <vt:lpstr>Eclipse MicroProfile</vt:lpstr>
      <vt:lpstr>Eclipse MicroProfile Specification 3.3</vt:lpstr>
      <vt:lpstr>Config</vt:lpstr>
      <vt:lpstr>REST Client</vt:lpstr>
      <vt:lpstr>Fault Tolerance</vt:lpstr>
      <vt:lpstr>Fault Tolerance</vt:lpstr>
      <vt:lpstr>Fault Tolerance</vt:lpstr>
      <vt:lpstr>Fault Tolerance</vt:lpstr>
      <vt:lpstr>Fault Tolerance</vt:lpstr>
      <vt:lpstr>Reactive Messaging</vt:lpstr>
      <vt:lpstr>Reactive Messaging - Outgoing</vt:lpstr>
      <vt:lpstr>Reactive Messaging – Incoming</vt:lpstr>
      <vt:lpstr>Reactive Messaging – Publisher</vt:lpstr>
      <vt:lpstr>Reactive Messaging – Emitter</vt:lpstr>
      <vt:lpstr>Reactive Messaging - Apache Kafka config</vt:lpstr>
      <vt:lpstr>Health</vt:lpstr>
      <vt:lpstr>Health</vt:lpstr>
      <vt:lpstr>Health</vt:lpstr>
      <vt:lpstr>Metrics</vt:lpstr>
      <vt:lpstr>Metrics</vt:lpstr>
      <vt:lpstr>PowerPoint-presentatie</vt:lpstr>
      <vt:lpstr>Testing</vt:lpstr>
      <vt:lpstr>Testing</vt:lpstr>
      <vt:lpstr>Testing</vt:lpstr>
      <vt:lpstr>Testing</vt:lpstr>
      <vt:lpstr>Testing</vt:lpstr>
      <vt:lpstr>Building native images</vt:lpstr>
      <vt:lpstr>Building native images</vt:lpstr>
      <vt:lpstr>Building native images – including resources</vt:lpstr>
      <vt:lpstr>Building native images – register for reflection</vt:lpstr>
      <vt:lpstr>Building native images – register for reflection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Schudel</dc:creator>
  <cp:lastModifiedBy>Ard</cp:lastModifiedBy>
  <cp:revision>110</cp:revision>
  <dcterms:created xsi:type="dcterms:W3CDTF">2020-03-10T13:23:31Z</dcterms:created>
  <dcterms:modified xsi:type="dcterms:W3CDTF">2020-12-02T07:55:08Z</dcterms:modified>
</cp:coreProperties>
</file>