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Proxima Nova"/>
      <p:regular r:id="rId36"/>
      <p:bold r:id="rId37"/>
      <p:italic r:id="rId38"/>
      <p:boldItalic r:id="rId39"/>
    </p:embeddedFont>
    <p:embeddedFont>
      <p:font typeface="Alfa Slab One"/>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lfaSlabOne-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roximaNova-bold.fntdata"/><Relationship Id="rId14" Type="http://schemas.openxmlformats.org/officeDocument/2006/relationships/slide" Target="slides/slide9.xml"/><Relationship Id="rId36" Type="http://schemas.openxmlformats.org/officeDocument/2006/relationships/font" Target="fonts/ProximaNova-regular.fntdata"/><Relationship Id="rId17" Type="http://schemas.openxmlformats.org/officeDocument/2006/relationships/slide" Target="slides/slide12.xml"/><Relationship Id="rId39" Type="http://schemas.openxmlformats.org/officeDocument/2006/relationships/font" Target="fonts/ProximaNova-boldItalic.fntdata"/><Relationship Id="rId16" Type="http://schemas.openxmlformats.org/officeDocument/2006/relationships/slide" Target="slides/slide11.xml"/><Relationship Id="rId38" Type="http://schemas.openxmlformats.org/officeDocument/2006/relationships/font" Target="fonts/ProximaNova-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39b3bf431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39b3bf431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 zijn </a:t>
            </a:r>
            <a:r>
              <a:rPr b="1" lang="en"/>
              <a:t>2 manieren</a:t>
            </a:r>
            <a:r>
              <a:rPr lang="en"/>
              <a:t> om gegevens vanuit DB te lezen:</a:t>
            </a:r>
            <a:endParaRPr/>
          </a:p>
          <a:p>
            <a:pPr indent="-298450" lvl="0" marL="457200" rtl="0" algn="l">
              <a:spcBef>
                <a:spcPts val="0"/>
              </a:spcBef>
              <a:spcAft>
                <a:spcPts val="0"/>
              </a:spcAft>
              <a:buSzPts val="1100"/>
              <a:buChar char="-"/>
            </a:pPr>
            <a:r>
              <a:rPr lang="en"/>
              <a:t>rechtstreeks lezen</a:t>
            </a:r>
            <a:endParaRPr/>
          </a:p>
          <a:p>
            <a:pPr indent="-298450" lvl="0" marL="457200" rtl="0" algn="l">
              <a:spcBef>
                <a:spcPts val="0"/>
              </a:spcBef>
              <a:spcAft>
                <a:spcPts val="0"/>
              </a:spcAft>
              <a:buSzPts val="1100"/>
              <a:buChar char="-"/>
            </a:pPr>
            <a:r>
              <a:rPr lang="en"/>
              <a:t>met behulp van indexen.</a:t>
            </a:r>
            <a:endParaRPr/>
          </a:p>
          <a:p>
            <a:pPr indent="0" lvl="0" marL="0" rtl="0" algn="l">
              <a:spcBef>
                <a:spcPts val="0"/>
              </a:spcBef>
              <a:spcAft>
                <a:spcPts val="0"/>
              </a:spcAft>
              <a:buNone/>
            </a:pPr>
            <a:r>
              <a:rPr lang="en"/>
              <a:t>Elke manier heeft zijn voor- en nadelen.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Full scan</a:t>
            </a:r>
            <a:endParaRPr b="1"/>
          </a:p>
          <a:p>
            <a:pPr indent="0" lvl="0" marL="0" rtl="0" algn="l">
              <a:spcBef>
                <a:spcPts val="0"/>
              </a:spcBef>
              <a:spcAft>
                <a:spcPts val="0"/>
              </a:spcAft>
              <a:buClr>
                <a:schemeClr val="dk1"/>
              </a:buClr>
              <a:buSzPts val="1100"/>
              <a:buFont typeface="Arial"/>
              <a:buNone/>
            </a:pPr>
            <a:r>
              <a:rPr lang="en"/>
              <a:t>Het </a:t>
            </a:r>
            <a:r>
              <a:rPr b="1" lang="en"/>
              <a:t>eerste deel</a:t>
            </a:r>
            <a:r>
              <a:rPr lang="en"/>
              <a:t> van de som is het </a:t>
            </a:r>
            <a:r>
              <a:rPr b="1" lang="en"/>
              <a:t>aantal I/O-operations</a:t>
            </a:r>
            <a:endParaRPr b="1"/>
          </a:p>
          <a:p>
            <a:pPr indent="0" lvl="0" marL="0" rtl="0" algn="l">
              <a:spcBef>
                <a:spcPts val="0"/>
              </a:spcBef>
              <a:spcAft>
                <a:spcPts val="0"/>
              </a:spcAft>
              <a:buClr>
                <a:schemeClr val="dk1"/>
              </a:buClr>
              <a:buSzPts val="1100"/>
              <a:buFont typeface="Arial"/>
              <a:buNone/>
            </a:pPr>
            <a:r>
              <a:rPr b="1" lang="en"/>
              <a:t>Tweede deel</a:t>
            </a:r>
            <a:r>
              <a:rPr lang="en"/>
              <a:t> zijn de kosten van de </a:t>
            </a:r>
            <a:r>
              <a:rPr b="1" lang="en"/>
              <a:t>inner loop over rows</a:t>
            </a:r>
            <a:endParaRPr b="1"/>
          </a:p>
          <a:p>
            <a:pPr indent="0" lvl="0" marL="0" rtl="0" algn="l">
              <a:spcBef>
                <a:spcPts val="0"/>
              </a:spcBef>
              <a:spcAft>
                <a:spcPts val="0"/>
              </a:spcAft>
              <a:buClr>
                <a:schemeClr val="dk1"/>
              </a:buClr>
              <a:buSzPts val="1100"/>
              <a:buFont typeface="Arial"/>
              <a:buNone/>
            </a:pPr>
            <a:r>
              <a:rPr lang="en"/>
              <a:t>Het </a:t>
            </a:r>
            <a:r>
              <a:rPr b="1" lang="en"/>
              <a:t>laatste deel</a:t>
            </a:r>
            <a:r>
              <a:rPr lang="en"/>
              <a:t> van de som geeft de </a:t>
            </a:r>
            <a:r>
              <a:rPr b="1" lang="en"/>
              <a:t>kosten om het output te produceren</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Index-based Table Access</a:t>
            </a:r>
            <a:endParaRPr b="1"/>
          </a:p>
          <a:p>
            <a:pPr indent="0" lvl="0" marL="0" rtl="0" algn="l">
              <a:spcBef>
                <a:spcPts val="0"/>
              </a:spcBef>
              <a:spcAft>
                <a:spcPts val="0"/>
              </a:spcAft>
              <a:buClr>
                <a:schemeClr val="dk1"/>
              </a:buClr>
              <a:buSzPts val="1100"/>
              <a:buFont typeface="Arial"/>
              <a:buNone/>
            </a:pPr>
            <a:r>
              <a:rPr b="1" lang="en"/>
              <a:t>Indexen</a:t>
            </a:r>
            <a:r>
              <a:rPr lang="en"/>
              <a:t> zijn </a:t>
            </a:r>
            <a:r>
              <a:rPr b="1" lang="en"/>
              <a:t>redundante DB-objecten</a:t>
            </a:r>
            <a:r>
              <a:rPr lang="en"/>
              <a:t>, ze slaan geen aanvullende informatie op die niet in de DB zelf kan worden gevonden</a:t>
            </a:r>
            <a:endParaRPr/>
          </a:p>
          <a:p>
            <a:pPr indent="0" lvl="0" marL="0" rtl="0" algn="l">
              <a:spcBef>
                <a:spcPts val="0"/>
              </a:spcBef>
              <a:spcAft>
                <a:spcPts val="0"/>
              </a:spcAft>
              <a:buClr>
                <a:schemeClr val="dk1"/>
              </a:buClr>
              <a:buSzPts val="1100"/>
              <a:buFont typeface="Arial"/>
              <a:buNone/>
            </a:pPr>
            <a:r>
              <a:rPr lang="en"/>
              <a:t>Als een </a:t>
            </a:r>
            <a:r>
              <a:rPr b="1" lang="en"/>
              <a:t>filter voorwaarde is inbegrepen door een index</a:t>
            </a:r>
            <a:r>
              <a:rPr lang="en"/>
              <a:t> op een tabel, </a:t>
            </a:r>
            <a:r>
              <a:rPr b="1" lang="en"/>
              <a:t>kan index worden gebruikt</a:t>
            </a:r>
            <a:r>
              <a:rPr lang="en"/>
              <a:t> </a:t>
            </a:r>
            <a:r>
              <a:rPr b="1" lang="en"/>
              <a:t>om toegang te krijgen tot gegevens</a:t>
            </a:r>
            <a:r>
              <a:rPr lang="en"/>
              <a:t> uit de tabel</a:t>
            </a:r>
            <a:endParaRPr/>
          </a:p>
          <a:p>
            <a:pPr indent="0" lvl="0" marL="0" rtl="0" algn="l">
              <a:spcBef>
                <a:spcPts val="0"/>
              </a:spcBef>
              <a:spcAft>
                <a:spcPts val="0"/>
              </a:spcAft>
              <a:buClr>
                <a:schemeClr val="dk1"/>
              </a:buClr>
              <a:buSzPts val="1100"/>
              <a:buFont typeface="Arial"/>
              <a:buNone/>
            </a:pPr>
            <a:r>
              <a:rPr lang="en"/>
              <a:t>Het zal een lijst met verwijzingen naar blokken halen en alleen deze blokken worden gelezen</a:t>
            </a:r>
            <a:endParaRPr/>
          </a:p>
          <a:p>
            <a:pPr indent="0" lvl="0" marL="0" rtl="0" algn="l">
              <a:spcBef>
                <a:spcPts val="0"/>
              </a:spcBef>
              <a:spcAft>
                <a:spcPts val="0"/>
              </a:spcAft>
              <a:buClr>
                <a:schemeClr val="dk1"/>
              </a:buClr>
              <a:buSzPts val="1100"/>
              <a:buFont typeface="Arial"/>
              <a:buNone/>
            </a:pPr>
            <a:r>
              <a:rPr lang="en"/>
              <a:t>Voor </a:t>
            </a:r>
            <a:r>
              <a:rPr b="1" lang="en"/>
              <a:t>kleine selectiviteit</a:t>
            </a:r>
            <a:r>
              <a:rPr lang="en"/>
              <a:t> zijn de kosten </a:t>
            </a:r>
            <a:r>
              <a:rPr b="1" lang="en">
                <a:solidFill>
                  <a:schemeClr val="dk1"/>
                </a:solidFill>
              </a:rPr>
              <a:t>proportioneel</a:t>
            </a:r>
            <a:r>
              <a:rPr lang="en"/>
              <a:t> met het aantal geretourneerde rijen</a:t>
            </a:r>
            <a:endParaRPr/>
          </a:p>
          <a:p>
            <a:pPr indent="0" lvl="0" marL="0" rtl="0" algn="l">
              <a:spcBef>
                <a:spcPts val="0"/>
              </a:spcBef>
              <a:spcAft>
                <a:spcPts val="0"/>
              </a:spcAft>
              <a:buClr>
                <a:schemeClr val="dk1"/>
              </a:buClr>
              <a:buSzPts val="1100"/>
              <a:buFont typeface="Arial"/>
              <a:buNone/>
            </a:pPr>
            <a:r>
              <a:rPr lang="en"/>
              <a:t>Voor </a:t>
            </a:r>
            <a:r>
              <a:rPr b="1" lang="en"/>
              <a:t>grotere selectiviteitswaarden</a:t>
            </a:r>
            <a:r>
              <a:rPr lang="en"/>
              <a:t> benaderen de kosten het totale aantal blokken. Dus de </a:t>
            </a:r>
            <a:r>
              <a:rPr b="1" lang="en"/>
              <a:t>kosten worden hoger</a:t>
            </a:r>
            <a:r>
              <a:rPr lang="en"/>
              <a:t> dan een </a:t>
            </a:r>
            <a:r>
              <a:rPr b="1" lang="en"/>
              <a:t>volledige scan</a:t>
            </a:r>
            <a:r>
              <a:rPr lang="en"/>
              <a:t> omdat er middelen nodig zijn om </a:t>
            </a:r>
            <a:r>
              <a:rPr b="1" lang="en"/>
              <a:t>toegang te krijgen tot de index</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Index-Only scan - preferable from performance point of view</a:t>
            </a:r>
            <a:endParaRPr/>
          </a:p>
          <a:p>
            <a:pPr indent="0" lvl="0" marL="0" rtl="0" algn="l">
              <a:spcBef>
                <a:spcPts val="0"/>
              </a:spcBef>
              <a:spcAft>
                <a:spcPts val="0"/>
              </a:spcAft>
              <a:buClr>
                <a:schemeClr val="dk1"/>
              </a:buClr>
              <a:buSzPts val="1100"/>
              <a:buFont typeface="Arial"/>
              <a:buNone/>
            </a:pPr>
            <a:r>
              <a:rPr lang="en"/>
              <a:t>Gebeurt wanneer </a:t>
            </a:r>
            <a:r>
              <a:rPr b="1" lang="en"/>
              <a:t>index alle kolommen bevat</a:t>
            </a:r>
            <a:r>
              <a:rPr lang="en"/>
              <a:t> die nodig zijn voor de query</a:t>
            </a:r>
            <a:endParaRPr/>
          </a:p>
          <a:p>
            <a:pPr indent="0" lvl="0" marL="0" rtl="0" algn="l">
              <a:spcBef>
                <a:spcPts val="0"/>
              </a:spcBef>
              <a:spcAft>
                <a:spcPts val="0"/>
              </a:spcAft>
              <a:buClr>
                <a:schemeClr val="dk1"/>
              </a:buClr>
              <a:buSzPts val="1100"/>
              <a:buFont typeface="Arial"/>
              <a:buNone/>
            </a:pPr>
            <a:r>
              <a:rPr lang="en"/>
              <a:t>Voor </a:t>
            </a:r>
            <a:r>
              <a:rPr b="1" lang="en"/>
              <a:t>kleine selectiviteit</a:t>
            </a:r>
            <a:r>
              <a:rPr lang="en"/>
              <a:t> zijn de </a:t>
            </a:r>
            <a:r>
              <a:rPr b="1" lang="en"/>
              <a:t>kosten proportioneel</a:t>
            </a:r>
            <a:r>
              <a:rPr lang="en"/>
              <a:t> met het aantal geretourneerde rijen</a:t>
            </a:r>
            <a:endParaRPr/>
          </a:p>
          <a:p>
            <a:pPr indent="0" lvl="0" marL="0" rtl="0" algn="l">
              <a:spcBef>
                <a:spcPts val="0"/>
              </a:spcBef>
              <a:spcAft>
                <a:spcPts val="0"/>
              </a:spcAft>
              <a:buClr>
                <a:schemeClr val="dk1"/>
              </a:buClr>
              <a:buSzPts val="1100"/>
              <a:buFont typeface="Arial"/>
              <a:buNone/>
            </a:pPr>
            <a:r>
              <a:rPr lang="en"/>
              <a:t>Voor </a:t>
            </a:r>
            <a:r>
              <a:rPr b="1" lang="en"/>
              <a:t>grote selectiviteitswaarden</a:t>
            </a:r>
            <a:r>
              <a:rPr lang="en"/>
              <a:t> voert het </a:t>
            </a:r>
            <a:r>
              <a:rPr b="1" lang="en"/>
              <a:t>bijna een volledige scan</a:t>
            </a:r>
            <a:r>
              <a:rPr lang="en"/>
              <a:t> van de index uit (wat nog steeds sneller is dan een volledige scan van de tabel)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Demo: voor dezelfde zoekopdrachten, maar met verschillende date ranges, gebruikt postgres een volledige scan of toegang tot tabellen op basis van indexen. Hoe groter de selectie, hoe groter de kans dat volledige scan wordt gebruikt.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There are 2 general ways to access data in DB: either reading it directly or with a help of indexes. Each one has its own pros and cons.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Full Scan</a:t>
            </a:r>
            <a:endParaRPr b="1"/>
          </a:p>
          <a:p>
            <a:pPr indent="0" lvl="0" marL="0" rtl="0" algn="l">
              <a:spcBef>
                <a:spcPts val="0"/>
              </a:spcBef>
              <a:spcAft>
                <a:spcPts val="0"/>
              </a:spcAft>
              <a:buNone/>
            </a:pPr>
            <a:r>
              <a:rPr b="1" lang="en"/>
              <a:t>First part</a:t>
            </a:r>
            <a:r>
              <a:rPr lang="en"/>
              <a:t> of the sum is the number of </a:t>
            </a:r>
            <a:r>
              <a:rPr b="1" lang="en"/>
              <a:t>I/O accesses</a:t>
            </a:r>
            <a:endParaRPr b="1"/>
          </a:p>
          <a:p>
            <a:pPr indent="0" lvl="0" marL="0" rtl="0" algn="l">
              <a:spcBef>
                <a:spcPts val="0"/>
              </a:spcBef>
              <a:spcAft>
                <a:spcPts val="0"/>
              </a:spcAft>
              <a:buNone/>
            </a:pPr>
            <a:r>
              <a:rPr b="1" lang="en"/>
              <a:t>Second part</a:t>
            </a:r>
            <a:r>
              <a:rPr lang="en"/>
              <a:t> is the cost of the inner loop </a:t>
            </a:r>
            <a:r>
              <a:rPr b="1" lang="en"/>
              <a:t>over table rows</a:t>
            </a:r>
            <a:endParaRPr b="1"/>
          </a:p>
          <a:p>
            <a:pPr indent="0" lvl="0" marL="0" rtl="0" algn="l">
              <a:spcBef>
                <a:spcPts val="0"/>
              </a:spcBef>
              <a:spcAft>
                <a:spcPts val="0"/>
              </a:spcAft>
              <a:buNone/>
            </a:pPr>
            <a:r>
              <a:rPr b="1" lang="en"/>
              <a:t>The last part</a:t>
            </a:r>
            <a:r>
              <a:rPr lang="en"/>
              <a:t> of the sum denotes the cost of </a:t>
            </a:r>
            <a:r>
              <a:rPr b="1" lang="en"/>
              <a:t>producing the output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Index-based Table Access</a:t>
            </a:r>
            <a:endParaRPr b="1"/>
          </a:p>
          <a:p>
            <a:pPr indent="0" lvl="0" marL="0" rtl="0" algn="l">
              <a:spcBef>
                <a:spcPts val="0"/>
              </a:spcBef>
              <a:spcAft>
                <a:spcPts val="0"/>
              </a:spcAft>
              <a:buNone/>
            </a:pPr>
            <a:r>
              <a:rPr lang="en"/>
              <a:t>Indexes are  redundant DB objects, they do not store any additional info that can’t be found in DB itself</a:t>
            </a:r>
            <a:endParaRPr/>
          </a:p>
          <a:p>
            <a:pPr indent="0" lvl="0" marL="0" rtl="0" algn="l">
              <a:spcBef>
                <a:spcPts val="0"/>
              </a:spcBef>
              <a:spcAft>
                <a:spcPts val="0"/>
              </a:spcAft>
              <a:buNone/>
            </a:pPr>
            <a:r>
              <a:rPr lang="en"/>
              <a:t>If a filtering condition is encapsulated by an index on a table, index can be used to access data from table</a:t>
            </a:r>
            <a:endParaRPr/>
          </a:p>
          <a:p>
            <a:pPr indent="0" lvl="0" marL="0" rtl="0" algn="l">
              <a:spcBef>
                <a:spcPts val="0"/>
              </a:spcBef>
              <a:spcAft>
                <a:spcPts val="0"/>
              </a:spcAft>
              <a:buNone/>
            </a:pPr>
            <a:r>
              <a:rPr lang="en"/>
              <a:t>It will extract a list of pointers to blocks and only these blocks will be read</a:t>
            </a:r>
            <a:endParaRPr/>
          </a:p>
          <a:p>
            <a:pPr indent="0" lvl="0" marL="0" rtl="0" algn="l">
              <a:spcBef>
                <a:spcPts val="0"/>
              </a:spcBef>
              <a:spcAft>
                <a:spcPts val="0"/>
              </a:spcAft>
              <a:buNone/>
            </a:pPr>
            <a:r>
              <a:rPr lang="en"/>
              <a:t>For </a:t>
            </a:r>
            <a:r>
              <a:rPr b="1" lang="en"/>
              <a:t>small selectivity</a:t>
            </a:r>
            <a:r>
              <a:rPr lang="en"/>
              <a:t>, the cost is </a:t>
            </a:r>
            <a:r>
              <a:rPr b="1" lang="en"/>
              <a:t>proportional to the number of returned rows</a:t>
            </a:r>
            <a:endParaRPr b="1"/>
          </a:p>
          <a:p>
            <a:pPr indent="0" lvl="0" marL="0" rtl="0" algn="l">
              <a:spcBef>
                <a:spcPts val="0"/>
              </a:spcBef>
              <a:spcAft>
                <a:spcPts val="0"/>
              </a:spcAft>
              <a:buNone/>
            </a:pPr>
            <a:r>
              <a:rPr lang="en"/>
              <a:t>For </a:t>
            </a:r>
            <a:r>
              <a:rPr b="1" lang="en"/>
              <a:t>larger selectivity</a:t>
            </a:r>
            <a:r>
              <a:rPr lang="en"/>
              <a:t> values, the cost </a:t>
            </a:r>
            <a:r>
              <a:rPr b="1" lang="en"/>
              <a:t>approaches the total </a:t>
            </a:r>
            <a:r>
              <a:rPr b="1" lang="en"/>
              <a:t>number</a:t>
            </a:r>
            <a:r>
              <a:rPr b="1" lang="en"/>
              <a:t> of blocks</a:t>
            </a:r>
            <a:r>
              <a:rPr lang="en"/>
              <a:t>. So the cost becomes </a:t>
            </a:r>
            <a:r>
              <a:rPr b="1" lang="en"/>
              <a:t>higher than a full scan</a:t>
            </a:r>
            <a:r>
              <a:rPr lang="en"/>
              <a:t> because resources are needed to </a:t>
            </a:r>
            <a:r>
              <a:rPr b="1" lang="en"/>
              <a:t>access the index</a:t>
            </a:r>
            <a:endParaRPr b="1"/>
          </a:p>
          <a:p>
            <a:pPr indent="0" lvl="0" marL="0" rtl="0" algn="l">
              <a:spcBef>
                <a:spcPts val="0"/>
              </a:spcBef>
              <a:spcAft>
                <a:spcPts val="0"/>
              </a:spcAft>
              <a:buNone/>
            </a:pPr>
            <a:r>
              <a:t/>
            </a:r>
            <a:endParaRPr/>
          </a:p>
          <a:p>
            <a:pPr indent="0" lvl="0" marL="0" rtl="0" algn="l">
              <a:spcBef>
                <a:spcPts val="0"/>
              </a:spcBef>
              <a:spcAft>
                <a:spcPts val="0"/>
              </a:spcAft>
              <a:buNone/>
            </a:pPr>
            <a:r>
              <a:rPr b="1" lang="en"/>
              <a:t>Index-Only scan - preferable from performance point of view</a:t>
            </a:r>
            <a:endParaRPr b="1"/>
          </a:p>
          <a:p>
            <a:pPr indent="0" lvl="0" marL="0" rtl="0" algn="l">
              <a:spcBef>
                <a:spcPts val="0"/>
              </a:spcBef>
              <a:spcAft>
                <a:spcPts val="0"/>
              </a:spcAft>
              <a:buNone/>
            </a:pPr>
            <a:r>
              <a:rPr lang="en"/>
              <a:t>Happens when there is </a:t>
            </a:r>
            <a:r>
              <a:rPr b="1" lang="en"/>
              <a:t>no need to return entire rows</a:t>
            </a:r>
            <a:r>
              <a:rPr lang="en"/>
              <a:t>, when an </a:t>
            </a:r>
            <a:r>
              <a:rPr b="1" lang="en"/>
              <a:t>index contains all columns that are needed for the query</a:t>
            </a:r>
            <a:endParaRPr b="1"/>
          </a:p>
          <a:p>
            <a:pPr indent="0" lvl="0" marL="0" rtl="0" algn="l">
              <a:spcBef>
                <a:spcPts val="0"/>
              </a:spcBef>
              <a:spcAft>
                <a:spcPts val="0"/>
              </a:spcAft>
              <a:buNone/>
            </a:pPr>
            <a:r>
              <a:rPr lang="en"/>
              <a:t>For </a:t>
            </a:r>
            <a:r>
              <a:rPr b="1" lang="en"/>
              <a:t>small selectivity</a:t>
            </a:r>
            <a:r>
              <a:rPr lang="en"/>
              <a:t>, the cost is </a:t>
            </a:r>
            <a:r>
              <a:rPr b="1" lang="en"/>
              <a:t>proportional</a:t>
            </a:r>
            <a:r>
              <a:rPr b="1" lang="en"/>
              <a:t> to the number of returned rows</a:t>
            </a:r>
            <a:endParaRPr b="1"/>
          </a:p>
          <a:p>
            <a:pPr indent="0" lvl="0" marL="0" rtl="0" algn="l">
              <a:spcBef>
                <a:spcPts val="0"/>
              </a:spcBef>
              <a:spcAft>
                <a:spcPts val="0"/>
              </a:spcAft>
              <a:buNone/>
            </a:pPr>
            <a:r>
              <a:rPr lang="en"/>
              <a:t>For </a:t>
            </a:r>
            <a:r>
              <a:rPr b="1" lang="en"/>
              <a:t>large values of </a:t>
            </a:r>
            <a:r>
              <a:rPr b="1" lang="en"/>
              <a:t>selectivity</a:t>
            </a:r>
            <a:r>
              <a:rPr lang="en"/>
              <a:t>, it </a:t>
            </a:r>
            <a:r>
              <a:rPr lang="en"/>
              <a:t>performs </a:t>
            </a:r>
            <a:r>
              <a:rPr b="1" lang="en"/>
              <a:t>almost a full scan of the index </a:t>
            </a:r>
            <a:r>
              <a:rPr lang="en"/>
              <a:t>(which is still faster than full scan of the table)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Demo:</a:t>
            </a:r>
            <a:r>
              <a:rPr lang="en"/>
              <a:t> for the same query but with different date ranges, postgres will use either a full scan or index-bases table access. </a:t>
            </a:r>
            <a:r>
              <a:rPr b="1" lang="en"/>
              <a:t>The bigger the selection</a:t>
            </a:r>
            <a:r>
              <a:rPr lang="en"/>
              <a:t>, the more likely </a:t>
            </a:r>
            <a:r>
              <a:rPr b="1" lang="en"/>
              <a:t>full scan</a:t>
            </a:r>
            <a:r>
              <a:rPr lang="en"/>
              <a:t> will be used.</a:t>
            </a:r>
            <a:endParaRPr/>
          </a:p>
          <a:p>
            <a:pPr indent="0" lvl="0" marL="0" rtl="0" algn="l">
              <a:spcBef>
                <a:spcPts val="0"/>
              </a:spcBef>
              <a:spcAft>
                <a:spcPts val="0"/>
              </a:spcAft>
              <a:buNone/>
            </a:pPr>
            <a:r>
              <a:t/>
            </a:r>
            <a:endParaRPr b="1"/>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3f06309ee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3f06309ee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3f06309ee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3f06309ee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3f06309ee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3f06309ee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Korte zoekopdrachten worden meestal gebruikt in OLTP-systemen om snel enkele records op te halen/in te voegen/bij te werken.</a:t>
            </a:r>
            <a:endParaRPr/>
          </a:p>
          <a:p>
            <a:pPr indent="0" lvl="0" marL="0" rtl="0" algn="l">
              <a:spcBef>
                <a:spcPts val="0"/>
              </a:spcBef>
              <a:spcAft>
                <a:spcPts val="0"/>
              </a:spcAft>
              <a:buClr>
                <a:schemeClr val="dk1"/>
              </a:buClr>
              <a:buSzPts val="1100"/>
              <a:buFont typeface="Arial"/>
              <a:buNone/>
            </a:pPr>
            <a:r>
              <a:rPr lang="en"/>
              <a:t>Lange zoekopdrachten zijn degene die een aanzienlijk deel van de tabel gebruiken om resultaten te produceren. Ze worden meer gebruikt in OLAP-systemen voor gegevensanalyse enz.</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Short queries are usually used in OLTP systems, to quickly fetch/insert/update some of the records.</a:t>
            </a:r>
            <a:endParaRPr/>
          </a:p>
          <a:p>
            <a:pPr indent="0" lvl="0" marL="0" rtl="0" algn="l">
              <a:spcBef>
                <a:spcPts val="0"/>
              </a:spcBef>
              <a:spcAft>
                <a:spcPts val="0"/>
              </a:spcAft>
              <a:buNone/>
            </a:pPr>
            <a:r>
              <a:rPr lang="en"/>
              <a:t>Long queries are the one that use a significant part of the table to produce results. They are used more in OLAP systems for data analytics etc.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3f06309ee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3f06309ee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3f06309ee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3f06309ee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Kolomtransformaties vinden plaats wanneer zoekcriteria </a:t>
            </a:r>
            <a:r>
              <a:rPr b="1" lang="en"/>
              <a:t>wijziging van kolomwaarden</a:t>
            </a:r>
            <a:r>
              <a:rPr lang="en"/>
              <a:t> gebruiken</a:t>
            </a:r>
            <a:endParaRPr/>
          </a:p>
          <a:p>
            <a:pPr indent="0" lvl="0" marL="0" rtl="0" algn="l">
              <a:spcBef>
                <a:spcPts val="0"/>
              </a:spcBef>
              <a:spcAft>
                <a:spcPts val="0"/>
              </a:spcAft>
              <a:buClr>
                <a:schemeClr val="dk1"/>
              </a:buClr>
              <a:buSzPts val="1100"/>
              <a:buFont typeface="Arial"/>
              <a:buNone/>
            </a:pPr>
            <a:r>
              <a:rPr lang="en"/>
              <a:t>Aangezien de </a:t>
            </a:r>
            <a:r>
              <a:rPr b="1" lang="en"/>
              <a:t>index is gebaseerd op de oorspronkelijke waarde</a:t>
            </a:r>
            <a:r>
              <a:rPr lang="en"/>
              <a:t>, bevindt de </a:t>
            </a:r>
            <a:r>
              <a:rPr b="1" lang="en"/>
              <a:t>gewijzigde</a:t>
            </a:r>
            <a:r>
              <a:rPr lang="en"/>
              <a:t> zich </a:t>
            </a:r>
            <a:r>
              <a:rPr b="1" lang="en"/>
              <a:t>niet in de index</a:t>
            </a:r>
            <a:r>
              <a:rPr lang="en"/>
              <a:t>, waardoor het onmogelijk is om de voordelen van index te benutten. Elke waarde moet worden getransformeerd voordat de voorwaarde kan worden gecontroleerd</a:t>
            </a:r>
            <a:endParaRPr/>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rPr b="1" lang="en"/>
              <a:t>Op te lossen door:</a:t>
            </a:r>
            <a:endParaRPr b="1"/>
          </a:p>
          <a:p>
            <a:pPr indent="-298450" lvl="0" marL="457200" rtl="0" algn="l">
              <a:spcBef>
                <a:spcPts val="0"/>
              </a:spcBef>
              <a:spcAft>
                <a:spcPts val="0"/>
              </a:spcAft>
              <a:buSzPts val="1100"/>
              <a:buChar char="-"/>
            </a:pPr>
            <a:r>
              <a:rPr lang="en"/>
              <a:t>Zoekcriteria </a:t>
            </a:r>
            <a:r>
              <a:rPr b="1" lang="en"/>
              <a:t>herschrijven</a:t>
            </a:r>
            <a:r>
              <a:rPr lang="en"/>
              <a:t> om </a:t>
            </a:r>
            <a:r>
              <a:rPr b="1" lang="en"/>
              <a:t>transformatie te vermijden</a:t>
            </a:r>
            <a:endParaRPr b="1"/>
          </a:p>
          <a:p>
            <a:pPr indent="-298450" lvl="0" marL="457200" rtl="0" algn="l">
              <a:spcBef>
                <a:spcPts val="0"/>
              </a:spcBef>
              <a:spcAft>
                <a:spcPts val="0"/>
              </a:spcAft>
              <a:buSzPts val="1100"/>
              <a:buChar char="-"/>
            </a:pPr>
            <a:r>
              <a:rPr lang="en"/>
              <a:t>Of (beter|!) een </a:t>
            </a:r>
            <a:r>
              <a:rPr b="1" lang="en"/>
              <a:t>functionele index bouwen</a:t>
            </a:r>
            <a:r>
              <a:rPr lang="en"/>
              <a:t> op die kolom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Column transformations happen when search criteria uses modification of column values</a:t>
            </a:r>
            <a:endParaRPr/>
          </a:p>
          <a:p>
            <a:pPr indent="0" lvl="0" marL="0" rtl="0" algn="l">
              <a:spcBef>
                <a:spcPts val="0"/>
              </a:spcBef>
              <a:spcAft>
                <a:spcPts val="0"/>
              </a:spcAft>
              <a:buNone/>
            </a:pPr>
            <a:r>
              <a:rPr lang="en"/>
              <a:t>Since index is built on original value, the modified one is not in the index , which makes it impossible to utilize the benefits of index. Every value has to be transformed before condition can be checked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Can be solved by:</a:t>
            </a:r>
            <a:endParaRPr/>
          </a:p>
          <a:p>
            <a:pPr indent="-298450" lvl="0" marL="457200" rtl="0" algn="l">
              <a:spcBef>
                <a:spcPts val="0"/>
              </a:spcBef>
              <a:spcAft>
                <a:spcPts val="0"/>
              </a:spcAft>
              <a:buSzPts val="1100"/>
              <a:buChar char="-"/>
            </a:pPr>
            <a:r>
              <a:rPr lang="en"/>
              <a:t>Rewriting search criteria to avoid using transformation</a:t>
            </a:r>
            <a:endParaRPr/>
          </a:p>
          <a:p>
            <a:pPr indent="-298450" lvl="0" marL="457200" rtl="0" algn="l">
              <a:spcBef>
                <a:spcPts val="0"/>
              </a:spcBef>
              <a:spcAft>
                <a:spcPts val="0"/>
              </a:spcAft>
              <a:buSzPts val="1100"/>
              <a:buChar char="-"/>
            </a:pPr>
            <a:r>
              <a:rPr lang="en"/>
              <a:t>Or better build a functional index on that column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f247820b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f247820b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f247820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3f247820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3f247820b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3f247820b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f247820b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f247820b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t>Multiple indexes</a:t>
            </a:r>
            <a:endParaRPr b="1"/>
          </a:p>
          <a:p>
            <a:pPr indent="0" lvl="0" marL="0" rtl="0" algn="l">
              <a:lnSpc>
                <a:spcPct val="115000"/>
              </a:lnSpc>
              <a:spcBef>
                <a:spcPts val="1200"/>
              </a:spcBef>
              <a:spcAft>
                <a:spcPts val="0"/>
              </a:spcAft>
              <a:buClr>
                <a:schemeClr val="dk1"/>
              </a:buClr>
              <a:buSzPts val="1100"/>
              <a:buFont typeface="Arial"/>
              <a:buNone/>
            </a:pPr>
            <a:r>
              <a:rPr lang="en"/>
              <a:t>Postgres kan </a:t>
            </a:r>
            <a:r>
              <a:rPr b="1" lang="en"/>
              <a:t>zoekresultaten uit meerdere indexen gebruiken</a:t>
            </a:r>
            <a:r>
              <a:rPr lang="en"/>
              <a:t> door een </a:t>
            </a:r>
            <a:r>
              <a:rPr b="1" lang="en"/>
              <a:t>bitmap</a:t>
            </a:r>
            <a:r>
              <a:rPr lang="en"/>
              <a:t> van blokken te maken met overeenkomende records in RAM en deze vervolgens te </a:t>
            </a:r>
            <a:r>
              <a:rPr b="1" lang="en"/>
              <a:t>OR-en of AND-en.</a:t>
            </a:r>
            <a:endParaRPr b="1"/>
          </a:p>
          <a:p>
            <a:pPr indent="0" lvl="0" marL="0" rtl="0" algn="l">
              <a:lnSpc>
                <a:spcPct val="115000"/>
              </a:lnSpc>
              <a:spcBef>
                <a:spcPts val="1200"/>
              </a:spcBef>
              <a:spcAft>
                <a:spcPts val="0"/>
              </a:spcAft>
              <a:buNone/>
            </a:pPr>
            <a:r>
              <a:rPr b="1" lang="en"/>
              <a:t>Nadat</a:t>
            </a:r>
            <a:r>
              <a:rPr lang="en"/>
              <a:t> dit proces is voltooid, zijn </a:t>
            </a:r>
            <a:r>
              <a:rPr b="1" lang="en"/>
              <a:t>de enige blokken</a:t>
            </a:r>
            <a:r>
              <a:rPr lang="en"/>
              <a:t> die nog over zijn de blokken die aan </a:t>
            </a:r>
            <a:r>
              <a:rPr b="1" lang="en"/>
              <a:t>alle zoekcriteria voldoen</a:t>
            </a:r>
            <a:r>
              <a:rPr lang="en"/>
              <a:t>, en PostgreSQL leest alle records in de </a:t>
            </a:r>
            <a:r>
              <a:rPr b="1" lang="en"/>
              <a:t>resterende blokken</a:t>
            </a:r>
            <a:r>
              <a:rPr lang="en"/>
              <a:t> om de </a:t>
            </a:r>
            <a:r>
              <a:rPr b="1" lang="en"/>
              <a:t>zoekvoorwaarden opnieuw te controleren.</a:t>
            </a:r>
            <a:endParaRPr b="1"/>
          </a:p>
          <a:p>
            <a:pPr indent="0" lvl="0" marL="0" rtl="0" algn="l">
              <a:lnSpc>
                <a:spcPct val="115000"/>
              </a:lnSpc>
              <a:spcBef>
                <a:spcPts val="1200"/>
              </a:spcBef>
              <a:spcAft>
                <a:spcPts val="0"/>
              </a:spcAft>
              <a:buNone/>
            </a:pPr>
            <a:r>
              <a:rPr lang="en"/>
              <a:t>—</a:t>
            </a:r>
            <a:endParaRPr/>
          </a:p>
          <a:p>
            <a:pPr indent="0" lvl="0" marL="0" rtl="0" algn="l">
              <a:lnSpc>
                <a:spcPct val="115000"/>
              </a:lnSpc>
              <a:spcBef>
                <a:spcPts val="1200"/>
              </a:spcBef>
              <a:spcAft>
                <a:spcPts val="0"/>
              </a:spcAft>
              <a:buNone/>
            </a:pPr>
            <a:r>
              <a:rPr lang="en"/>
              <a:t>Postgres can use search results from multiple indexes by creating a </a:t>
            </a:r>
            <a:r>
              <a:rPr b="1" lang="en"/>
              <a:t>bitmap of blocks</a:t>
            </a:r>
            <a:r>
              <a:rPr lang="en"/>
              <a:t> with matching records in RAM and then OR-ing or AND-ing them. </a:t>
            </a:r>
            <a:endParaRPr/>
          </a:p>
          <a:p>
            <a:pPr indent="0" lvl="0" marL="0" rtl="0" algn="l">
              <a:lnSpc>
                <a:spcPct val="115000"/>
              </a:lnSpc>
              <a:spcBef>
                <a:spcPts val="1200"/>
              </a:spcBef>
              <a:spcAft>
                <a:spcPts val="1200"/>
              </a:spcAft>
              <a:buNone/>
            </a:pPr>
            <a:r>
              <a:rPr lang="en"/>
              <a:t>After this process is completed, </a:t>
            </a:r>
            <a:r>
              <a:rPr b="1" lang="en"/>
              <a:t>the only blocks left are the blocks that satisfy all search criteria</a:t>
            </a:r>
            <a:r>
              <a:rPr lang="en"/>
              <a:t>, and PostgreSQL reads all the records in the remaining blocks to recheck the search conditions.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39b3bf431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39b3bf431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Note:</a:t>
            </a:r>
            <a:r>
              <a:rPr lang="en"/>
              <a:t> </a:t>
            </a:r>
            <a:r>
              <a:rPr lang="en"/>
              <a:t>alle tips en trucs hier zijn puur </a:t>
            </a:r>
            <a:r>
              <a:rPr b="1" lang="en"/>
              <a:t>PostgreSQL-gerelateerd</a:t>
            </a:r>
            <a:r>
              <a:rPr lang="en"/>
              <a:t>. Sommigen </a:t>
            </a:r>
            <a:r>
              <a:rPr b="1" lang="en"/>
              <a:t>werken niet met andere databases</a:t>
            </a:r>
            <a:r>
              <a:rPr lang="en"/>
              <a:t> vanwege specifieke implementatie</a:t>
            </a:r>
            <a:endParaRPr/>
          </a:p>
          <a:p>
            <a:pPr indent="0" lvl="0" marL="0" rtl="0" algn="l">
              <a:spcBef>
                <a:spcPts val="0"/>
              </a:spcBef>
              <a:spcAft>
                <a:spcPts val="0"/>
              </a:spcAft>
              <a:buNone/>
            </a:pPr>
            <a:r>
              <a:rPr lang="en"/>
              <a:t>Dit is een grote topic, in deze talk we gaan </a:t>
            </a:r>
            <a:r>
              <a:rPr lang="en"/>
              <a:t>focussen</a:t>
            </a:r>
            <a:r>
              <a:rPr lang="en"/>
              <a:t> op Short Queries optimization.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f766305b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f766305b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Compound indexes</a:t>
            </a:r>
            <a:endParaRPr/>
          </a:p>
          <a:p>
            <a:pPr indent="0" lvl="0" marL="0" rtl="0" algn="l">
              <a:lnSpc>
                <a:spcPct val="115000"/>
              </a:lnSpc>
              <a:spcBef>
                <a:spcPts val="1200"/>
              </a:spcBef>
              <a:spcAft>
                <a:spcPts val="0"/>
              </a:spcAft>
              <a:buClr>
                <a:schemeClr val="dk1"/>
              </a:buClr>
              <a:buSzPts val="1100"/>
              <a:buFont typeface="Arial"/>
              <a:buNone/>
            </a:pPr>
            <a:r>
              <a:rPr b="1" lang="en"/>
              <a:t>Waarom</a:t>
            </a:r>
            <a:r>
              <a:rPr lang="en"/>
              <a:t> compound indexes gebruiken?</a:t>
            </a:r>
            <a:endParaRPr/>
          </a:p>
          <a:p>
            <a:pPr indent="-298450" lvl="0" marL="457200" rtl="0" algn="l">
              <a:lnSpc>
                <a:spcPct val="115000"/>
              </a:lnSpc>
              <a:spcBef>
                <a:spcPts val="1200"/>
              </a:spcBef>
              <a:spcAft>
                <a:spcPts val="0"/>
              </a:spcAft>
              <a:buSzPts val="1100"/>
              <a:buChar char="-"/>
            </a:pPr>
            <a:r>
              <a:rPr lang="en"/>
              <a:t>Soms </a:t>
            </a:r>
            <a:r>
              <a:rPr b="1" lang="en"/>
              <a:t>geen </a:t>
            </a:r>
            <a:r>
              <a:rPr lang="en"/>
              <a:t>van de geïndexeerde kolommen </a:t>
            </a:r>
            <a:r>
              <a:rPr b="1" lang="en"/>
              <a:t>beperkend genoeg is</a:t>
            </a:r>
            <a:r>
              <a:rPr lang="en"/>
              <a:t>, en alleen een </a:t>
            </a:r>
            <a:r>
              <a:rPr b="1" lang="en"/>
              <a:t>bepaalde combinatie van indexen</a:t>
            </a:r>
            <a:r>
              <a:rPr lang="en"/>
              <a:t> zorgt ervoor dat een query snel wordt uitgevoerd.</a:t>
            </a:r>
            <a:endParaRPr/>
          </a:p>
          <a:p>
            <a:pPr indent="-298450" lvl="0" marL="457200" rtl="0" algn="l">
              <a:lnSpc>
                <a:spcPct val="115000"/>
              </a:lnSpc>
              <a:spcBef>
                <a:spcPts val="0"/>
              </a:spcBef>
              <a:spcAft>
                <a:spcPts val="0"/>
              </a:spcAft>
              <a:buSzPts val="1100"/>
              <a:buChar char="-"/>
            </a:pPr>
            <a:r>
              <a:rPr lang="en"/>
              <a:t>Kan worden gebruikt om resultaten op te halen </a:t>
            </a:r>
            <a:r>
              <a:rPr b="1" lang="en"/>
              <a:t>zonder een tabel te accessen</a:t>
            </a:r>
            <a:r>
              <a:rPr lang="en"/>
              <a:t>, wanneer alle vereiste </a:t>
            </a:r>
            <a:r>
              <a:rPr b="1" lang="en"/>
              <a:t>kolommen in de index zijn opgenomen</a:t>
            </a:r>
            <a:endParaRPr/>
          </a:p>
          <a:p>
            <a:pPr indent="0" lvl="0" marL="0" rtl="0" algn="l">
              <a:lnSpc>
                <a:spcPct val="115000"/>
              </a:lnSpc>
              <a:spcBef>
                <a:spcPts val="1200"/>
              </a:spcBef>
              <a:spcAft>
                <a:spcPts val="0"/>
              </a:spcAft>
              <a:buNone/>
            </a:pPr>
            <a:r>
              <a:rPr lang="en"/>
              <a:t>—</a:t>
            </a:r>
            <a:endParaRPr/>
          </a:p>
          <a:p>
            <a:pPr indent="0" lvl="0" marL="0" rtl="0" algn="l">
              <a:lnSpc>
                <a:spcPct val="115000"/>
              </a:lnSpc>
              <a:spcBef>
                <a:spcPts val="1200"/>
              </a:spcBef>
              <a:spcAft>
                <a:spcPts val="0"/>
              </a:spcAft>
              <a:buNone/>
            </a:pPr>
            <a:r>
              <a:rPr b="1" lang="en"/>
              <a:t>Why use compound indexes?</a:t>
            </a:r>
            <a:endParaRPr b="1"/>
          </a:p>
          <a:p>
            <a:pPr indent="-298450" lvl="0" marL="457200" rtl="0" algn="l">
              <a:lnSpc>
                <a:spcPct val="115000"/>
              </a:lnSpc>
              <a:spcBef>
                <a:spcPts val="1200"/>
              </a:spcBef>
              <a:spcAft>
                <a:spcPts val="0"/>
              </a:spcAft>
              <a:buSzPts val="1100"/>
              <a:buChar char="-"/>
            </a:pPr>
            <a:r>
              <a:rPr lang="en"/>
              <a:t>Sometimes none of the indexed columns are restrictive enough, and only a certain combination of indexes makes a query run fast.</a:t>
            </a:r>
            <a:endParaRPr/>
          </a:p>
          <a:p>
            <a:pPr indent="-298450" lvl="0" marL="457200" rtl="0" algn="l">
              <a:lnSpc>
                <a:spcPct val="115000"/>
              </a:lnSpc>
              <a:spcBef>
                <a:spcPts val="0"/>
              </a:spcBef>
              <a:spcAft>
                <a:spcPts val="0"/>
              </a:spcAft>
              <a:buSzPts val="1100"/>
              <a:buChar char="-"/>
            </a:pPr>
            <a:r>
              <a:rPr lang="en"/>
              <a:t>Could be used to retrieve results without accessing a table, when all the required columns are included in the index</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3f766305b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3f766305b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f766305b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f766305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Ontworpen om </a:t>
            </a:r>
            <a:r>
              <a:rPr b="1" lang="en"/>
              <a:t>kolommen op te nemen</a:t>
            </a:r>
            <a:r>
              <a:rPr lang="en"/>
              <a:t> die </a:t>
            </a:r>
            <a:r>
              <a:rPr b="1" lang="en"/>
              <a:t>niet worden gebruikt in de 'WHERE'-clausule</a:t>
            </a:r>
            <a:endParaRPr b="1"/>
          </a:p>
          <a:p>
            <a:pPr indent="0" lvl="0" marL="0" rtl="0" algn="l">
              <a:lnSpc>
                <a:spcPct val="115000"/>
              </a:lnSpc>
              <a:spcBef>
                <a:spcPts val="1200"/>
              </a:spcBef>
              <a:spcAft>
                <a:spcPts val="1200"/>
              </a:spcAft>
              <a:buNone/>
            </a:pPr>
            <a:r>
              <a:rPr lang="en"/>
              <a:t>Maakt het mogelijk om </a:t>
            </a:r>
            <a:r>
              <a:rPr b="1" lang="en"/>
              <a:t>table access te vermijden</a:t>
            </a:r>
            <a:endParaRPr b="1"/>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3f766305b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3f766305b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f766305b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f766305b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Partial indexes</a:t>
            </a:r>
            <a:r>
              <a:rPr lang="en">
                <a:solidFill>
                  <a:schemeClr val="dk1"/>
                </a:solidFill>
              </a:rPr>
              <a:t> zijn handig wanneer de </a:t>
            </a:r>
            <a:r>
              <a:rPr b="1" lang="en">
                <a:solidFill>
                  <a:schemeClr val="dk1"/>
                </a:solidFill>
              </a:rPr>
              <a:t>verdeling van waarden ongelijk is.</a:t>
            </a:r>
            <a:endParaRPr b="1"/>
          </a:p>
          <a:p>
            <a:pPr indent="0" lvl="0" marL="0" rtl="0" algn="l">
              <a:lnSpc>
                <a:spcPct val="115000"/>
              </a:lnSpc>
              <a:spcBef>
                <a:spcPts val="1200"/>
              </a:spcBef>
              <a:spcAft>
                <a:spcPts val="0"/>
              </a:spcAft>
              <a:buNone/>
            </a:pPr>
            <a:r>
              <a:rPr b="1" lang="en"/>
              <a:t>Partial indexes </a:t>
            </a:r>
            <a:r>
              <a:rPr lang="en"/>
              <a:t>zijn gemaakt om sommige waarden van coloment te indexeren.</a:t>
            </a:r>
            <a:endParaRPr/>
          </a:p>
          <a:p>
            <a:pPr indent="0" lvl="0" marL="0" rtl="0" algn="l">
              <a:lnSpc>
                <a:spcPct val="115000"/>
              </a:lnSpc>
              <a:spcBef>
                <a:spcPts val="1200"/>
              </a:spcBef>
              <a:spcAft>
                <a:spcPts val="1200"/>
              </a:spcAft>
              <a:buNone/>
            </a:pPr>
            <a:r>
              <a:rPr lang="en"/>
              <a:t>Laat bv alleen waarden met lower selectivity in index te nemen: bv ‘where flight_status is ‘Canceled’’</a:t>
            </a:r>
            <a:endParaRPr b="1"/>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f766305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f766305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f766305b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f766305b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3f766305b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3f766305b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3f766305b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3f766305b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Waneer index is niet gebruikt?</a:t>
            </a:r>
            <a:endParaRPr/>
          </a:p>
          <a:p>
            <a:pPr indent="-298450" lvl="0" marL="457200" rtl="0" algn="l">
              <a:lnSpc>
                <a:spcPct val="115000"/>
              </a:lnSpc>
              <a:spcBef>
                <a:spcPts val="1200"/>
              </a:spcBef>
              <a:spcAft>
                <a:spcPts val="0"/>
              </a:spcAft>
              <a:buSzPts val="1100"/>
              <a:buChar char="-"/>
            </a:pPr>
            <a:r>
              <a:rPr lang="en"/>
              <a:t>Voor kleine tabellen die in RAM kunnen passen</a:t>
            </a:r>
            <a:endParaRPr/>
          </a:p>
          <a:p>
            <a:pPr indent="-298450" lvl="0" marL="457200" rtl="0" algn="l">
              <a:lnSpc>
                <a:spcPct val="115000"/>
              </a:lnSpc>
              <a:spcBef>
                <a:spcPts val="0"/>
              </a:spcBef>
              <a:spcAft>
                <a:spcPts val="0"/>
              </a:spcAft>
              <a:buSzPts val="1100"/>
              <a:buChar char="-"/>
            </a:pPr>
            <a:r>
              <a:rPr lang="en"/>
              <a:t>Long Queries</a:t>
            </a:r>
            <a:endParaRPr/>
          </a:p>
          <a:p>
            <a:pPr indent="-298450" lvl="0" marL="457200" rtl="0" algn="l">
              <a:lnSpc>
                <a:spcPct val="115000"/>
              </a:lnSpc>
              <a:spcBef>
                <a:spcPts val="0"/>
              </a:spcBef>
              <a:spcAft>
                <a:spcPts val="0"/>
              </a:spcAft>
              <a:buSzPts val="1100"/>
              <a:buChar char="-"/>
            </a:pPr>
            <a:r>
              <a:rPr lang="en"/>
              <a:t>Groot tabel met LIMIT operator zonder order - veel makkelijker om met een full scan te doen</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rPr lang="en"/>
              <a:t>PG optimiser is slim, laat hem beslissen.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3f766305b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3f766305b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Samenvatting</a:t>
            </a:r>
            <a:endParaRPr/>
          </a:p>
          <a:p>
            <a:pPr indent="0" lvl="0" marL="0" rtl="0" algn="l">
              <a:lnSpc>
                <a:spcPct val="115000"/>
              </a:lnSpc>
              <a:spcBef>
                <a:spcPts val="1200"/>
              </a:spcBef>
              <a:spcAft>
                <a:spcPts val="0"/>
              </a:spcAft>
              <a:buNone/>
            </a:pPr>
            <a:r>
              <a:rPr lang="en"/>
              <a:t>Dos:</a:t>
            </a:r>
            <a:endParaRPr/>
          </a:p>
          <a:p>
            <a:pPr indent="0" lvl="0" marL="0" rtl="0" algn="l">
              <a:lnSpc>
                <a:spcPct val="115000"/>
              </a:lnSpc>
              <a:spcBef>
                <a:spcPts val="1200"/>
              </a:spcBef>
              <a:spcAft>
                <a:spcPts val="0"/>
              </a:spcAft>
              <a:buNone/>
            </a:pPr>
            <a:r>
              <a:rPr b="1" lang="en"/>
              <a:t>Monitoring</a:t>
            </a:r>
            <a:r>
              <a:rPr lang="en"/>
              <a:t> is belangrijk! Met </a:t>
            </a:r>
            <a:r>
              <a:rPr b="1" lang="en"/>
              <a:t>groeiende data volumes</a:t>
            </a:r>
            <a:r>
              <a:rPr lang="en"/>
              <a:t> passen indexen mogelijk niet meer in het RAM. Dit kan leiden tot </a:t>
            </a:r>
            <a:r>
              <a:rPr b="1" lang="en"/>
              <a:t>tragere queries</a:t>
            </a:r>
            <a:r>
              <a:rPr lang="en"/>
              <a:t>.</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0"/>
              </a:spcAft>
              <a:buNone/>
            </a:pPr>
            <a:r>
              <a:rPr lang="en"/>
              <a:t>Verdere optimisation topics:</a:t>
            </a:r>
            <a:endParaRPr/>
          </a:p>
          <a:p>
            <a:pPr indent="-298450" lvl="0" marL="457200" rtl="0" algn="l">
              <a:lnSpc>
                <a:spcPct val="115000"/>
              </a:lnSpc>
              <a:spcBef>
                <a:spcPts val="1200"/>
              </a:spcBef>
              <a:spcAft>
                <a:spcPts val="0"/>
              </a:spcAft>
              <a:buSzPts val="1100"/>
              <a:buChar char="-"/>
            </a:pPr>
            <a:r>
              <a:rPr lang="en"/>
              <a:t>Large queries</a:t>
            </a:r>
            <a:endParaRPr/>
          </a:p>
          <a:p>
            <a:pPr indent="-298450" lvl="0" marL="457200" rtl="0" algn="l">
              <a:lnSpc>
                <a:spcPct val="115000"/>
              </a:lnSpc>
              <a:spcBef>
                <a:spcPts val="0"/>
              </a:spcBef>
              <a:spcAft>
                <a:spcPts val="0"/>
              </a:spcAft>
              <a:buSzPts val="1100"/>
              <a:buChar char="-"/>
            </a:pPr>
            <a:r>
              <a:rPr lang="en"/>
              <a:t>Views and functions</a:t>
            </a:r>
            <a:endParaRPr/>
          </a:p>
          <a:p>
            <a:pPr indent="-298450" lvl="0" marL="457200" rtl="0" algn="l">
              <a:lnSpc>
                <a:spcPct val="115000"/>
              </a:lnSpc>
              <a:spcBef>
                <a:spcPts val="0"/>
              </a:spcBef>
              <a:spcAft>
                <a:spcPts val="0"/>
              </a:spcAft>
              <a:buSzPts val="1100"/>
              <a:buChar char="-"/>
            </a:pPr>
            <a:r>
              <a:rPr lang="en"/>
              <a:t>Data modification operations</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3f06309ee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3f06309ee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3f766305b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3f766305b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39b3bf431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39b3bf431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Natural Join</a:t>
            </a:r>
            <a:r>
              <a:rPr lang="en"/>
              <a:t> joins two tables based on same attribute name and datatypes. The resulting table will contain all the attributes of both the tables but only one copy of each common column.</a:t>
            </a:r>
            <a:endParaRPr/>
          </a:p>
          <a:p>
            <a:pPr indent="0" lvl="0" marL="0" rtl="0" algn="l">
              <a:spcBef>
                <a:spcPts val="0"/>
              </a:spcBef>
              <a:spcAft>
                <a:spcPts val="0"/>
              </a:spcAft>
              <a:buNone/>
            </a:pPr>
            <a:r>
              <a:rPr b="1" lang="en"/>
              <a:t>Cross Join</a:t>
            </a:r>
            <a:r>
              <a:rPr lang="en"/>
              <a:t> will produce cross or Cartesian product of two tables if there is no condition specifies. The resulting table will contain all the attributes of both the tables including duplicate or common columns also.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39b3bf4310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39b3bf4310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Waarom zijn deze regels zo belangrijk?</a:t>
            </a:r>
            <a:r>
              <a:rPr lang="en"/>
              <a:t> Met deze regels kan de DB-engine </a:t>
            </a:r>
            <a:r>
              <a:rPr b="1" lang="en"/>
              <a:t>spelen met de volgorde</a:t>
            </a:r>
            <a:r>
              <a:rPr lang="en"/>
              <a:t> tussen relaties om meerdere uitvoeringsplannen te maken en het </a:t>
            </a:r>
            <a:r>
              <a:rPr b="1" lang="en"/>
              <a:t>beste uitvoeringsplan vinden</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a:t>
            </a:r>
            <a:endParaRPr b="1"/>
          </a:p>
          <a:p>
            <a:pPr indent="0" lvl="0" marL="0" rtl="0" algn="l">
              <a:spcBef>
                <a:spcPts val="0"/>
              </a:spcBef>
              <a:spcAft>
                <a:spcPts val="0"/>
              </a:spcAft>
              <a:buNone/>
            </a:pPr>
            <a:r>
              <a:rPr b="1" lang="en"/>
              <a:t>Commutativity</a:t>
            </a:r>
            <a:r>
              <a:rPr lang="en"/>
              <a:t> means that the </a:t>
            </a:r>
            <a:r>
              <a:rPr b="1" lang="en"/>
              <a:t>order of two relations is not important</a:t>
            </a:r>
            <a:r>
              <a:rPr lang="en"/>
              <a:t>. If we have two relations, R and S, then R JOIN S will produce the same result as S JOIN R.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Associativity</a:t>
            </a:r>
            <a:r>
              <a:rPr lang="en"/>
              <a:t> means that if we have three relations, R, S, and T, </a:t>
            </a:r>
            <a:r>
              <a:rPr b="1" lang="en"/>
              <a:t>we can choose to first perform</a:t>
            </a:r>
            <a:r>
              <a:rPr lang="en"/>
              <a:t> R JOIN S and then JOIN T to the result or we can first perform S JOIN T and then JOIN R to the result of the first JOIN, and the results will be </a:t>
            </a:r>
            <a:r>
              <a:rPr b="1" lang="en"/>
              <a:t>equivalent in both cases.</a:t>
            </a:r>
            <a:r>
              <a:rPr lang="en"/>
              <a:t>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Distributivity</a:t>
            </a:r>
            <a:r>
              <a:rPr lang="en"/>
              <a:t> means that if we are joining a relation with a UNION of two other relations, the result will be the same as when we perform two joins, R JOIN S and R JOIN T separately, and then UNION the results.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Why are these rules so important?</a:t>
            </a:r>
            <a:r>
              <a:rPr lang="en"/>
              <a:t> Having these rules allows DB engine to </a:t>
            </a:r>
            <a:r>
              <a:rPr b="1" lang="en"/>
              <a:t>play around with order</a:t>
            </a:r>
            <a:r>
              <a:rPr lang="en"/>
              <a:t>, </a:t>
            </a:r>
            <a:r>
              <a:rPr b="1" lang="en"/>
              <a:t>build multiple execution</a:t>
            </a:r>
            <a:r>
              <a:rPr lang="en"/>
              <a:t> </a:t>
            </a:r>
            <a:r>
              <a:rPr b="1" lang="en"/>
              <a:t>plans</a:t>
            </a:r>
            <a:r>
              <a:rPr lang="en"/>
              <a:t>  and find </a:t>
            </a:r>
            <a:r>
              <a:rPr b="1" lang="en"/>
              <a:t>the best execution plan</a:t>
            </a:r>
            <a:endParaRPr b="1"/>
          </a:p>
          <a:p>
            <a:pPr indent="0" lvl="0" marL="0" rtl="0" algn="l">
              <a:lnSpc>
                <a:spcPct val="115000"/>
              </a:lnSpc>
              <a:spcBef>
                <a:spcPts val="0"/>
              </a:spcBef>
              <a:spcAft>
                <a:spcPts val="0"/>
              </a:spcAft>
              <a:buClr>
                <a:schemeClr val="dk1"/>
              </a:buClr>
              <a:buSzPts val="1100"/>
              <a:buFont typeface="Arial"/>
              <a:buNone/>
            </a:pPr>
            <a:r>
              <a:rPr b="1" lang="en"/>
              <a:t>				</a:t>
            </a:r>
            <a:endParaRPr b="1"/>
          </a:p>
          <a:p>
            <a:pPr indent="0" lvl="0" marL="0" rtl="0" algn="l">
              <a:spcBef>
                <a:spcPts val="0"/>
              </a:spcBef>
              <a:spcAft>
                <a:spcPts val="0"/>
              </a:spcAft>
              <a:buClr>
                <a:schemeClr val="dk1"/>
              </a:buClr>
              <a:buSzPts val="1100"/>
              <a:buFont typeface="Arial"/>
              <a:buNone/>
            </a:pPr>
            <a:r>
              <a:rPr b="1" lang="en"/>
              <a:t>			</a:t>
            </a:r>
            <a:endParaRPr b="1"/>
          </a:p>
          <a:p>
            <a:pPr indent="0" lvl="0" marL="0" rtl="0" algn="l">
              <a:spcBef>
                <a:spcPts val="0"/>
              </a:spcBef>
              <a:spcAft>
                <a:spcPts val="0"/>
              </a:spcAft>
              <a:buClr>
                <a:schemeClr val="dk1"/>
              </a:buClr>
              <a:buSzPts val="1100"/>
              <a:buFont typeface="Arial"/>
              <a:buNone/>
            </a:pPr>
            <a:r>
              <a:rPr b="1" lang="en"/>
              <a:t>		</a:t>
            </a:r>
            <a:endParaRPr b="1"/>
          </a:p>
          <a:p>
            <a:pPr indent="0" lvl="0" marL="0" rtl="0" algn="l">
              <a:spcBef>
                <a:spcPts val="0"/>
              </a:spcBef>
              <a:spcAft>
                <a:spcPts val="0"/>
              </a:spcAft>
              <a:buNone/>
            </a:pPr>
            <a:r>
              <a:t/>
            </a:r>
            <a:endParaRPr b="1"/>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39b3bf4310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39b3bf4310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De</a:t>
            </a:r>
            <a:r>
              <a:rPr lang="en"/>
              <a:t> </a:t>
            </a:r>
            <a:r>
              <a:rPr b="1" lang="en"/>
              <a:t>source code wordt geparseerd</a:t>
            </a:r>
            <a:r>
              <a:rPr lang="en"/>
              <a:t> en </a:t>
            </a:r>
            <a:r>
              <a:rPr b="1" lang="en"/>
              <a:t>interne representatie wordt </a:t>
            </a:r>
            <a:r>
              <a:rPr b="1" lang="en"/>
              <a:t>gegenereerd</a:t>
            </a:r>
            <a:r>
              <a:rPr lang="en"/>
              <a:t> -&gt; </a:t>
            </a:r>
            <a:r>
              <a:rPr i="1" lang="en"/>
              <a:t>Logical plan.</a:t>
            </a:r>
            <a:endParaRPr i="1"/>
          </a:p>
          <a:p>
            <a:pPr indent="0" lvl="0" marL="0" rtl="0" algn="l">
              <a:spcBef>
                <a:spcPts val="0"/>
              </a:spcBef>
              <a:spcAft>
                <a:spcPts val="0"/>
              </a:spcAft>
              <a:buNone/>
            </a:pPr>
            <a:r>
              <a:rPr lang="en"/>
              <a:t>De </a:t>
            </a:r>
            <a:r>
              <a:rPr b="1" lang="en"/>
              <a:t>output van een query compiler</a:t>
            </a:r>
            <a:r>
              <a:rPr lang="en"/>
              <a:t> is een expression die bestaat uit </a:t>
            </a:r>
            <a:r>
              <a:rPr b="1" lang="en"/>
              <a:t>bewerkingen op hoog niveau</a:t>
            </a:r>
            <a:r>
              <a:rPr lang="en"/>
              <a:t> die </a:t>
            </a:r>
            <a:r>
              <a:rPr b="1" lang="en"/>
              <a:t>declaratief blijven</a:t>
            </a:r>
            <a:r>
              <a:rPr lang="en"/>
              <a:t> - ze geven </a:t>
            </a:r>
            <a:r>
              <a:rPr b="1" lang="en"/>
              <a:t>geen instructies over hoe de vereiste uitvoer te verkrijgen</a:t>
            </a:r>
            <a:r>
              <a:rPr lang="en"/>
              <a:t>.</a:t>
            </a:r>
            <a:endParaRPr/>
          </a:p>
          <a:p>
            <a:pPr indent="0" lvl="0" marL="0" rtl="0" algn="l">
              <a:spcBef>
                <a:spcPts val="0"/>
              </a:spcBef>
              <a:spcAft>
                <a:spcPts val="0"/>
              </a:spcAft>
              <a:buNone/>
            </a:pPr>
            <a:r>
              <a:rPr lang="en"/>
              <a:t>Op dit punt wordt een </a:t>
            </a:r>
            <a:r>
              <a:rPr b="1" lang="en"/>
              <a:t>mogelijke volgorde van bewerkingen gespecificeerd</a:t>
            </a:r>
            <a:r>
              <a:rPr lang="en"/>
              <a:t>, maar </a:t>
            </a:r>
            <a:r>
              <a:rPr b="1" lang="en"/>
              <a:t>niet de manier om die bewerkingen uit te voeren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2. De optimizer voert </a:t>
            </a:r>
            <a:r>
              <a:rPr b="1" lang="en"/>
              <a:t>2 soorten transformaties</a:t>
            </a:r>
            <a:r>
              <a:rPr lang="en"/>
              <a:t> uit: </a:t>
            </a:r>
            <a:endParaRPr/>
          </a:p>
          <a:p>
            <a:pPr indent="-298450" lvl="0" marL="457200" rtl="0" algn="l">
              <a:spcBef>
                <a:spcPts val="0"/>
              </a:spcBef>
              <a:spcAft>
                <a:spcPts val="0"/>
              </a:spcAft>
              <a:buSzPts val="1100"/>
              <a:buChar char="-"/>
            </a:pPr>
            <a:r>
              <a:rPr b="1" lang="en"/>
              <a:t>Vervang</a:t>
            </a:r>
            <a:r>
              <a:rPr lang="en"/>
              <a:t> </a:t>
            </a:r>
            <a:r>
              <a:rPr b="1" lang="en"/>
              <a:t>logische bewerkingen</a:t>
            </a:r>
            <a:r>
              <a:rPr lang="en"/>
              <a:t> door hun </a:t>
            </a:r>
            <a:r>
              <a:rPr b="1" lang="en"/>
              <a:t>execution algorithms</a:t>
            </a:r>
            <a:endParaRPr b="1"/>
          </a:p>
          <a:p>
            <a:pPr indent="-298450" lvl="0" marL="457200" rtl="0" algn="l">
              <a:spcBef>
                <a:spcPts val="0"/>
              </a:spcBef>
              <a:spcAft>
                <a:spcPts val="0"/>
              </a:spcAft>
              <a:buSzPts val="1100"/>
              <a:buChar char="-"/>
            </a:pPr>
            <a:r>
              <a:rPr b="1" lang="en"/>
              <a:t>Verandert mogelijk de volgorde</a:t>
            </a:r>
            <a:r>
              <a:rPr lang="en"/>
              <a:t> waarin logische expressions worden uitgevoerd</a:t>
            </a:r>
            <a:endParaRPr/>
          </a:p>
          <a:p>
            <a:pPr indent="0" lvl="0" marL="0" rtl="0" algn="l">
              <a:spcBef>
                <a:spcPts val="0"/>
              </a:spcBef>
              <a:spcAft>
                <a:spcPts val="0"/>
              </a:spcAft>
              <a:buNone/>
            </a:pPr>
            <a:r>
              <a:rPr lang="en"/>
              <a:t>Optimizer </a:t>
            </a:r>
            <a:r>
              <a:rPr b="1" lang="en"/>
              <a:t>probeert de beste optie te kiezen</a:t>
            </a:r>
            <a:r>
              <a:rPr lang="en"/>
              <a:t>.</a:t>
            </a:r>
            <a:endParaRPr/>
          </a:p>
          <a:p>
            <a:pPr indent="0" lvl="0" marL="0" rtl="0" algn="l">
              <a:spcBef>
                <a:spcPts val="0"/>
              </a:spcBef>
              <a:spcAft>
                <a:spcPts val="0"/>
              </a:spcAft>
              <a:buNone/>
            </a:pPr>
            <a:r>
              <a:rPr lang="en"/>
              <a:t>De output van optimizer is een expression die fysieke operations bevat.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3.Ten slotte wordt het </a:t>
            </a:r>
            <a:r>
              <a:rPr b="1" lang="en"/>
              <a:t>uitvoeringsplan geïnterpreteerd</a:t>
            </a:r>
            <a:r>
              <a:rPr lang="en"/>
              <a:t> door de </a:t>
            </a:r>
            <a:r>
              <a:rPr b="1" lang="en"/>
              <a:t>query execution engine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Optimizer gebruikt </a:t>
            </a:r>
            <a:r>
              <a:rPr b="1" lang="en"/>
              <a:t>interne statistieken</a:t>
            </a:r>
            <a:r>
              <a:rPr lang="en"/>
              <a:t> om een </a:t>
            </a:r>
            <a:r>
              <a:rPr b="1" lang="en"/>
              <a:t>kostenmodel te bouwen</a:t>
            </a:r>
            <a:r>
              <a:rPr lang="en"/>
              <a:t>.</a:t>
            </a:r>
            <a:endParaRPr/>
          </a:p>
          <a:p>
            <a:pPr indent="0" lvl="0" marL="0" rtl="0" algn="l">
              <a:spcBef>
                <a:spcPts val="0"/>
              </a:spcBef>
              <a:spcAft>
                <a:spcPts val="0"/>
              </a:spcAft>
              <a:buNone/>
            </a:pPr>
            <a:r>
              <a:rPr lang="en"/>
              <a:t>Het focust op het </a:t>
            </a:r>
            <a:r>
              <a:rPr b="1" lang="en"/>
              <a:t>optimaliseren van CPU- en I/O-ops</a:t>
            </a:r>
            <a:r>
              <a:rPr lang="en"/>
              <a:t>. </a:t>
            </a:r>
            <a:r>
              <a:rPr b="1" lang="en"/>
              <a:t>Lange tijd </a:t>
            </a:r>
            <a:r>
              <a:rPr lang="en"/>
              <a:t>lag de primaire focus </a:t>
            </a:r>
            <a:r>
              <a:rPr b="1" lang="en"/>
              <a:t>vooral op I/O</a:t>
            </a:r>
            <a:r>
              <a:rPr lang="en"/>
              <a:t>, toen schijven </a:t>
            </a:r>
            <a:r>
              <a:rPr b="1" lang="en"/>
              <a:t>veel langzamer waren dan cpu</a:t>
            </a:r>
            <a:r>
              <a:rPr lang="en"/>
              <a:t>. Tegenwoordig is het </a:t>
            </a:r>
            <a:r>
              <a:rPr b="1" lang="en"/>
              <a:t>geen zaak meer .</a:t>
            </a:r>
            <a:endParaRPr b="1"/>
          </a:p>
          <a:p>
            <a:pPr indent="0" lvl="0" marL="0" rtl="0" algn="l">
              <a:spcBef>
                <a:spcPts val="0"/>
              </a:spcBef>
              <a:spcAft>
                <a:spcPts val="0"/>
              </a:spcAft>
              <a:buNone/>
            </a:pPr>
            <a:r>
              <a:rPr b="1" lang="en"/>
              <a:t>Secondary resources</a:t>
            </a:r>
            <a:r>
              <a:rPr lang="en"/>
              <a:t>, zoals </a:t>
            </a:r>
            <a:r>
              <a:rPr b="1" lang="en"/>
              <a:t>geheugen of schijfruimte</a:t>
            </a:r>
            <a:r>
              <a:rPr lang="en"/>
              <a:t>, hebben een indirecte invloed op de uitvoeringstijd.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Zelfs eenvoudige zoekopdrachten kunnen veel uitvoeringsplannen opleveren Tabelstatistieken zullen per dag verschillen, dit betekent dat dezelfde zoekopdrachten verschillende uitvoeringsplannen kunnen hebben.</a:t>
            </a:r>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Demo:</a:t>
            </a:r>
            <a:r>
              <a:rPr lang="en">
                <a:solidFill>
                  <a:schemeClr val="dk1"/>
                </a:solidFill>
              </a:rPr>
              <a:t> </a:t>
            </a:r>
            <a:r>
              <a:rPr b="1" lang="en">
                <a:solidFill>
                  <a:schemeClr val="dk1"/>
                </a:solidFill>
              </a:rPr>
              <a:t>same query</a:t>
            </a:r>
            <a:r>
              <a:rPr lang="en">
                <a:solidFill>
                  <a:schemeClr val="dk1"/>
                </a:solidFill>
              </a:rPr>
              <a:t> with different search criteria result in </a:t>
            </a:r>
            <a:r>
              <a:rPr b="1" lang="en">
                <a:solidFill>
                  <a:schemeClr val="dk1"/>
                </a:solidFill>
              </a:rPr>
              <a:t>different execution plans</a:t>
            </a:r>
            <a:endParaRPr b="1"/>
          </a:p>
          <a:p>
            <a:pPr indent="0" lvl="0" marL="0" rtl="0" algn="l">
              <a:spcBef>
                <a:spcPts val="0"/>
              </a:spcBef>
              <a:spcAft>
                <a:spcPts val="0"/>
              </a:spcAft>
              <a:buNone/>
            </a:pPr>
            <a:r>
              <a:rPr lang="en"/>
              <a:t>—-----------------------</a:t>
            </a:r>
            <a:endParaRPr/>
          </a:p>
          <a:p>
            <a:pPr indent="0" lvl="0" marL="0" rtl="0" algn="l">
              <a:spcBef>
                <a:spcPts val="0"/>
              </a:spcBef>
              <a:spcAft>
                <a:spcPts val="0"/>
              </a:spcAft>
              <a:buNone/>
            </a:pPr>
            <a:r>
              <a:rPr lang="en"/>
              <a:t>The source code is parsed and internal representation is generated -&gt; </a:t>
            </a:r>
            <a:r>
              <a:rPr b="1" lang="en"/>
              <a:t>Logical Plan. </a:t>
            </a:r>
            <a:endParaRPr b="1"/>
          </a:p>
          <a:p>
            <a:pPr indent="0" lvl="0" marL="0" rtl="0" algn="l">
              <a:spcBef>
                <a:spcPts val="0"/>
              </a:spcBef>
              <a:spcAft>
                <a:spcPts val="0"/>
              </a:spcAft>
              <a:buNone/>
            </a:pPr>
            <a:r>
              <a:rPr lang="en"/>
              <a:t>The output of a query compiler is an expression consisting of </a:t>
            </a:r>
            <a:r>
              <a:rPr b="1" lang="en"/>
              <a:t>high-level operations</a:t>
            </a:r>
            <a:r>
              <a:rPr lang="en"/>
              <a:t> that remain </a:t>
            </a:r>
            <a:r>
              <a:rPr b="1" lang="en"/>
              <a:t>declarative</a:t>
            </a:r>
            <a:r>
              <a:rPr lang="en"/>
              <a:t>—they </a:t>
            </a:r>
            <a:r>
              <a:rPr b="1" lang="en"/>
              <a:t>do not give any instruction on how to obtain the required outpu</a:t>
            </a:r>
            <a:r>
              <a:rPr lang="en"/>
              <a:t>t. A </a:t>
            </a:r>
            <a:r>
              <a:rPr b="1" lang="en"/>
              <a:t>possible order</a:t>
            </a:r>
            <a:r>
              <a:rPr lang="en"/>
              <a:t> of operations is specified at this point, but </a:t>
            </a:r>
            <a:r>
              <a:rPr b="1" lang="en"/>
              <a:t>not the manner of executing</a:t>
            </a:r>
            <a:r>
              <a:rPr lang="en"/>
              <a:t> those operations.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optimiser performs 2 kinds of transformations:</a:t>
            </a:r>
            <a:endParaRPr/>
          </a:p>
          <a:p>
            <a:pPr indent="-298450" lvl="0" marL="457200" rtl="0" algn="l">
              <a:spcBef>
                <a:spcPts val="0"/>
              </a:spcBef>
              <a:spcAft>
                <a:spcPts val="0"/>
              </a:spcAft>
              <a:buSzPts val="1100"/>
              <a:buChar char="-"/>
            </a:pPr>
            <a:r>
              <a:rPr b="1" lang="en"/>
              <a:t>Replace</a:t>
            </a:r>
            <a:r>
              <a:rPr lang="en"/>
              <a:t> logical operations with their execution algorithms</a:t>
            </a:r>
            <a:endParaRPr/>
          </a:p>
          <a:p>
            <a:pPr indent="-298450" lvl="0" marL="457200" rtl="0" algn="l">
              <a:spcBef>
                <a:spcPts val="0"/>
              </a:spcBef>
              <a:spcAft>
                <a:spcPts val="0"/>
              </a:spcAft>
              <a:buSzPts val="1100"/>
              <a:buChar char="-"/>
            </a:pPr>
            <a:r>
              <a:rPr lang="en"/>
              <a:t>Possibly changes </a:t>
            </a:r>
            <a:r>
              <a:rPr b="1" lang="en"/>
              <a:t>the order</a:t>
            </a:r>
            <a:r>
              <a:rPr lang="en"/>
              <a:t> in which logical expressions will be executed</a:t>
            </a:r>
            <a:endParaRPr/>
          </a:p>
          <a:p>
            <a:pPr indent="0" lvl="0" marL="0" rtl="0" algn="l">
              <a:spcBef>
                <a:spcPts val="0"/>
              </a:spcBef>
              <a:spcAft>
                <a:spcPts val="0"/>
              </a:spcAft>
              <a:buNone/>
            </a:pPr>
            <a:r>
              <a:rPr lang="en"/>
              <a:t>Optimiser tries to choose the best option.</a:t>
            </a:r>
            <a:endParaRPr/>
          </a:p>
          <a:p>
            <a:pPr indent="0" lvl="0" marL="0" rtl="0" algn="l">
              <a:spcBef>
                <a:spcPts val="0"/>
              </a:spcBef>
              <a:spcAft>
                <a:spcPts val="0"/>
              </a:spcAft>
              <a:buNone/>
            </a:pPr>
            <a:r>
              <a:rPr lang="en"/>
              <a:t>The output of optimiser is an expression containing physical operations.</a:t>
            </a:r>
            <a:endParaRPr/>
          </a:p>
          <a:p>
            <a:pPr indent="0" lvl="0" marL="0" rtl="0" algn="l">
              <a:spcBef>
                <a:spcPts val="0"/>
              </a:spcBef>
              <a:spcAft>
                <a:spcPts val="0"/>
              </a:spcAft>
              <a:buClr>
                <a:schemeClr val="dk1"/>
              </a:buClr>
              <a:buSzPts val="1100"/>
              <a:buFont typeface="Arial"/>
              <a:buNone/>
            </a:pPr>
            <a:r>
              <a:rPr lang="en">
                <a:solidFill>
                  <a:schemeClr val="dk1"/>
                </a:solidFill>
              </a:rPr>
              <a:t>Finally, execution plan is interpreted by the query execution engine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Optimizer uses internal metrics to build a Cost Model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focuses on optimising CPU and I/O ops. For a long time the primary focus </a:t>
            </a:r>
            <a:r>
              <a:rPr b="1" lang="en">
                <a:solidFill>
                  <a:schemeClr val="dk1"/>
                </a:solidFill>
              </a:rPr>
              <a:t>was mainly on I/O</a:t>
            </a:r>
            <a:r>
              <a:rPr lang="en">
                <a:solidFill>
                  <a:schemeClr val="dk1"/>
                </a:solidFill>
              </a:rPr>
              <a:t>, when disks were </a:t>
            </a:r>
            <a:r>
              <a:rPr b="1" lang="en">
                <a:solidFill>
                  <a:schemeClr val="dk1"/>
                </a:solidFill>
              </a:rPr>
              <a:t>much slower than cpu</a:t>
            </a:r>
            <a:r>
              <a:rPr lang="en">
                <a:solidFill>
                  <a:schemeClr val="dk1"/>
                </a:solidFill>
              </a:rPr>
              <a:t>. Nowadays </a:t>
            </a:r>
            <a:r>
              <a:rPr b="1" lang="en">
                <a:solidFill>
                  <a:schemeClr val="dk1"/>
                </a:solidFill>
              </a:rPr>
              <a:t>it is not a case anymore</a:t>
            </a:r>
            <a:endParaRPr b="1">
              <a:solidFill>
                <a:schemeClr val="dk1"/>
              </a:solidFill>
            </a:endParaRPr>
          </a:p>
          <a:p>
            <a:pPr indent="0" lvl="0" marL="0" rtl="0" algn="l">
              <a:spcBef>
                <a:spcPts val="0"/>
              </a:spcBef>
              <a:spcAft>
                <a:spcPts val="0"/>
              </a:spcAft>
              <a:buNone/>
            </a:pPr>
            <a:r>
              <a:rPr b="1" lang="en">
                <a:solidFill>
                  <a:schemeClr val="dk1"/>
                </a:solidFill>
              </a:rPr>
              <a:t>Secondary resources</a:t>
            </a:r>
            <a:r>
              <a:rPr lang="en">
                <a:solidFill>
                  <a:schemeClr val="dk1"/>
                </a:solidFill>
              </a:rPr>
              <a:t>, such as </a:t>
            </a:r>
            <a:r>
              <a:rPr b="1" lang="en">
                <a:solidFill>
                  <a:schemeClr val="dk1"/>
                </a:solidFill>
              </a:rPr>
              <a:t>memory or disk space</a:t>
            </a:r>
            <a:r>
              <a:rPr lang="en">
                <a:solidFill>
                  <a:schemeClr val="dk1"/>
                </a:solidFill>
              </a:rPr>
              <a:t> have an </a:t>
            </a:r>
            <a:r>
              <a:rPr b="1" lang="en">
                <a:solidFill>
                  <a:schemeClr val="dk1"/>
                </a:solidFill>
              </a:rPr>
              <a:t>indirect impact on execution time.</a:t>
            </a:r>
            <a:endParaRPr b="1">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lang="en">
                <a:solidFill>
                  <a:schemeClr val="dk1"/>
                </a:solidFill>
              </a:rPr>
              <a:t>Even simple queries may produce many execution plans</a:t>
            </a:r>
            <a:endParaRPr>
              <a:solidFill>
                <a:schemeClr val="dk1"/>
              </a:solidFill>
            </a:endParaRPr>
          </a:p>
          <a:p>
            <a:pPr indent="0" lvl="0" marL="0" rtl="0" algn="l">
              <a:spcBef>
                <a:spcPts val="0"/>
              </a:spcBef>
              <a:spcAft>
                <a:spcPts val="0"/>
              </a:spcAft>
              <a:buNone/>
            </a:pPr>
            <a:r>
              <a:rPr lang="en">
                <a:solidFill>
                  <a:schemeClr val="dk1"/>
                </a:solidFill>
              </a:rPr>
              <a:t>Table stats will differ per day, this means same queries may have different Execution Plans.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solidFill>
                  <a:schemeClr val="dk1"/>
                </a:solidFill>
              </a:rPr>
              <a:t>Demo:</a:t>
            </a:r>
            <a:r>
              <a:rPr lang="en">
                <a:solidFill>
                  <a:schemeClr val="dk1"/>
                </a:solidFill>
              </a:rPr>
              <a:t> same query with different search criteria result in different execution plans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3f06309e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3f06309e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9b3bf431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9b3bf431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Storage Structure</a:t>
            </a:r>
            <a:endParaRPr/>
          </a:p>
          <a:p>
            <a:pPr indent="0" lvl="0" marL="0" rtl="0" algn="l">
              <a:spcBef>
                <a:spcPts val="0"/>
              </a:spcBef>
              <a:spcAft>
                <a:spcPts val="0"/>
              </a:spcAft>
              <a:buClr>
                <a:schemeClr val="dk1"/>
              </a:buClr>
              <a:buSzPts val="1100"/>
              <a:buFont typeface="Arial"/>
              <a:buNone/>
            </a:pPr>
            <a:r>
              <a:rPr lang="en"/>
              <a:t>Gegevens worden </a:t>
            </a:r>
            <a:r>
              <a:rPr b="1" lang="en"/>
              <a:t>opgeslagen in bestanden</a:t>
            </a:r>
            <a:r>
              <a:rPr lang="en"/>
              <a:t> die zich op harde schijven bevinden. </a:t>
            </a:r>
            <a:r>
              <a:rPr b="1" lang="en"/>
              <a:t>Elk bestand is verdeeld in blokken</a:t>
            </a:r>
            <a:r>
              <a:rPr lang="en"/>
              <a:t> van dezelfde lengte (standaard 8192 bytes elk)</a:t>
            </a:r>
            <a:endParaRPr/>
          </a:p>
          <a:p>
            <a:pPr indent="0" lvl="0" marL="0" rtl="0" algn="l">
              <a:spcBef>
                <a:spcPts val="0"/>
              </a:spcBef>
              <a:spcAft>
                <a:spcPts val="0"/>
              </a:spcAft>
              <a:buClr>
                <a:schemeClr val="dk1"/>
              </a:buClr>
              <a:buSzPts val="1100"/>
              <a:buFont typeface="Arial"/>
              <a:buNone/>
            </a:pPr>
            <a:r>
              <a:rPr lang="en"/>
              <a:t>Er kunnen </a:t>
            </a:r>
            <a:r>
              <a:rPr b="1" lang="en"/>
              <a:t>meerdere kleine items in hetzelfde blok staan</a:t>
            </a:r>
            <a:r>
              <a:rPr lang="en"/>
              <a:t>; </a:t>
            </a:r>
            <a:r>
              <a:rPr b="1" lang="en"/>
              <a:t>grotere items</a:t>
            </a:r>
            <a:r>
              <a:rPr lang="en"/>
              <a:t> kunnen zich </a:t>
            </a:r>
            <a:r>
              <a:rPr b="1" lang="en"/>
              <a:t>over meerdere blokken</a:t>
            </a:r>
            <a:r>
              <a:rPr lang="en"/>
              <a:t> verspreiden.</a:t>
            </a:r>
            <a:endParaRPr/>
          </a:p>
          <a:p>
            <a:pPr indent="0" lvl="0" marL="0" rtl="0" algn="l">
              <a:spcBef>
                <a:spcPts val="0"/>
              </a:spcBef>
              <a:spcAft>
                <a:spcPts val="0"/>
              </a:spcAft>
              <a:buClr>
                <a:schemeClr val="dk1"/>
              </a:buClr>
              <a:buSzPts val="1100"/>
              <a:buFont typeface="Arial"/>
              <a:buNone/>
            </a:pPr>
            <a:r>
              <a:rPr lang="en"/>
              <a:t>De toewijzing van items aan blokken hangt ook af van het type database-object. </a:t>
            </a:r>
            <a:endParaRPr/>
          </a:p>
          <a:p>
            <a:pPr indent="0" lvl="0" marL="0" rtl="0" algn="l">
              <a:spcBef>
                <a:spcPts val="0"/>
              </a:spcBef>
              <a:spcAft>
                <a:spcPts val="0"/>
              </a:spcAft>
              <a:buClr>
                <a:schemeClr val="dk1"/>
              </a:buClr>
              <a:buSzPts val="1100"/>
              <a:buFont typeface="Arial"/>
              <a:buNone/>
            </a:pPr>
            <a:r>
              <a:rPr b="1" lang="en"/>
              <a:t>Tabelrijen</a:t>
            </a:r>
            <a:r>
              <a:rPr lang="en"/>
              <a:t> worden opgeslagen </a:t>
            </a:r>
            <a:r>
              <a:rPr b="1" lang="en"/>
              <a:t>met behulp van een heap</a:t>
            </a:r>
            <a:r>
              <a:rPr lang="en"/>
              <a:t>: een rij kan worden toegevoegd in elk blok dat voldoende vrije ruimte heeft, zonder specifieke volgorde. </a:t>
            </a:r>
            <a:endParaRPr/>
          </a:p>
          <a:p>
            <a:pPr indent="0" lvl="0" marL="0" rtl="0" algn="l">
              <a:spcBef>
                <a:spcPts val="0"/>
              </a:spcBef>
              <a:spcAft>
                <a:spcPts val="0"/>
              </a:spcAft>
              <a:buClr>
                <a:schemeClr val="dk1"/>
              </a:buClr>
              <a:buSzPts val="1100"/>
              <a:buFont typeface="Arial"/>
              <a:buNone/>
            </a:pPr>
            <a:r>
              <a:rPr lang="en"/>
              <a:t>Andere objecten (bijvoorbeeld </a:t>
            </a:r>
            <a:r>
              <a:rPr b="1" lang="en"/>
              <a:t>indexen</a:t>
            </a:r>
            <a:r>
              <a:rPr lang="en"/>
              <a:t>) kunnen blokken anders gebruiken.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Storage Structure</a:t>
            </a:r>
            <a:endParaRPr/>
          </a:p>
          <a:p>
            <a:pPr indent="0" lvl="0" marL="0" rtl="0" algn="l">
              <a:spcBef>
                <a:spcPts val="0"/>
              </a:spcBef>
              <a:spcAft>
                <a:spcPts val="0"/>
              </a:spcAft>
              <a:buNone/>
            </a:pPr>
            <a:r>
              <a:rPr lang="en"/>
              <a:t>Data is stored in files that reside on hard drives. Any </a:t>
            </a:r>
            <a:r>
              <a:rPr b="1" lang="en"/>
              <a:t>file is divided in blocks </a:t>
            </a:r>
            <a:r>
              <a:rPr lang="en"/>
              <a:t>of the same length (8192 bytes each by default)</a:t>
            </a:r>
            <a:endParaRPr/>
          </a:p>
          <a:p>
            <a:pPr indent="0" lvl="0" marL="0" rtl="0" algn="l">
              <a:spcBef>
                <a:spcPts val="0"/>
              </a:spcBef>
              <a:spcAft>
                <a:spcPts val="0"/>
              </a:spcAft>
              <a:buNone/>
            </a:pPr>
            <a:r>
              <a:rPr lang="en"/>
              <a:t>Several small items can reside in the same block; larger items may spread among several blocks. </a:t>
            </a:r>
            <a:endParaRPr/>
          </a:p>
          <a:p>
            <a:pPr indent="0" lvl="0" marL="0" rtl="0" algn="l">
              <a:lnSpc>
                <a:spcPct val="115000"/>
              </a:lnSpc>
              <a:spcBef>
                <a:spcPts val="1200"/>
              </a:spcBef>
              <a:spcAft>
                <a:spcPts val="1200"/>
              </a:spcAft>
              <a:buNone/>
            </a:pPr>
            <a:r>
              <a:rPr lang="en"/>
              <a:t>The allocation of items to blocks also depends on the type of the database object. Table rows are stored using a data structure called a heap: a row can be inserted in any block that has sufficient free space, without any specific ordering. Other objects (e.g., indexes) may use blocks differently.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39b3bf431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39b3bf431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execute the query, DB engine has to extract stored data. Tries to </a:t>
            </a:r>
            <a:r>
              <a:rPr b="1" lang="en"/>
              <a:t>filter out as early and as many records as possible</a:t>
            </a:r>
            <a:r>
              <a:rPr lang="en"/>
              <a:t> during read.</a:t>
            </a:r>
            <a:endParaRPr/>
          </a:p>
          <a:p>
            <a:pPr indent="0" lvl="0" marL="0" rtl="0" algn="l">
              <a:spcBef>
                <a:spcPts val="0"/>
              </a:spcBef>
              <a:spcAft>
                <a:spcPts val="0"/>
              </a:spcAft>
              <a:buNone/>
            </a:pPr>
            <a:r>
              <a:rPr lang="en"/>
              <a:t>Uses </a:t>
            </a:r>
            <a:r>
              <a:rPr b="1" lang="en"/>
              <a:t>Selectivity metrics</a:t>
            </a:r>
            <a:r>
              <a:rPr lang="en"/>
              <a:t>: the higher it is, </a:t>
            </a:r>
            <a:r>
              <a:rPr b="1" lang="en"/>
              <a:t>the more records it has to read</a:t>
            </a:r>
            <a:r>
              <a:rPr lang="en"/>
              <a:t>,</a:t>
            </a:r>
            <a:r>
              <a:rPr b="1" lang="en"/>
              <a:t> the worse it is for performance.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Other variables are TR and BR - represent the size of the model in terms of # of rows and storage blocks.</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postgresql.org/docs/" TargetMode="External"/><Relationship Id="rId4" Type="http://schemas.openxmlformats.org/officeDocument/2006/relationships/hyperlink" Target="https://www.bol.com/nl/nl/p/postgresql-query-optimization/9300000036483147/" TargetMode="External"/><Relationship Id="rId5" Type="http://schemas.openxmlformats.org/officeDocument/2006/relationships/hyperlink" Target="https://gitlab.com/code-foundry/postgresql-query-optimization/-/tree/mast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PostgreSQL Query Optimization</a:t>
            </a:r>
            <a:endParaRPr/>
          </a:p>
        </p:txBody>
      </p:sp>
      <p:sp>
        <p:nvSpPr>
          <p:cNvPr id="57" name="Google Shape;57;p13"/>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Being aware of your data layer performance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Theory: Data Access Algorithms</a:t>
            </a:r>
            <a:endParaRPr/>
          </a:p>
        </p:txBody>
      </p:sp>
      <p:sp>
        <p:nvSpPr>
          <p:cNvPr id="115" name="Google Shape;115;p22"/>
          <p:cNvSpPr txBox="1"/>
          <p:nvPr>
            <p:ph idx="1" type="body"/>
          </p:nvPr>
        </p:nvSpPr>
        <p:spPr>
          <a:xfrm>
            <a:off x="287175" y="1152475"/>
            <a:ext cx="8545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urier New"/>
              <a:buChar char="●"/>
            </a:pPr>
            <a:r>
              <a:rPr b="1" lang="en"/>
              <a:t>Full Scan - </a:t>
            </a:r>
            <a:r>
              <a:rPr lang="en"/>
              <a:t>In</a:t>
            </a:r>
            <a:r>
              <a:rPr lang="en"/>
              <a:t> </a:t>
            </a:r>
            <a:r>
              <a:rPr b="1" lang="en"/>
              <a:t>each block,</a:t>
            </a:r>
            <a:r>
              <a:rPr lang="en"/>
              <a:t> read </a:t>
            </a:r>
            <a:r>
              <a:rPr b="1" lang="en"/>
              <a:t>every row</a:t>
            </a:r>
            <a:r>
              <a:rPr lang="en"/>
              <a:t> and check </a:t>
            </a:r>
            <a:r>
              <a:rPr b="1" lang="en"/>
              <a:t>filtering condition</a:t>
            </a:r>
            <a:endParaRPr b="1"/>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Cost</a:t>
            </a:r>
            <a:r>
              <a:rPr baseline="-25000" lang="en">
                <a:latin typeface="Courier New"/>
                <a:ea typeface="Courier New"/>
                <a:cs typeface="Courier New"/>
                <a:sym typeface="Courier New"/>
              </a:rPr>
              <a:t>fullscan</a:t>
            </a:r>
            <a:r>
              <a:rPr lang="en">
                <a:latin typeface="Courier New"/>
                <a:ea typeface="Courier New"/>
                <a:cs typeface="Courier New"/>
                <a:sym typeface="Courier New"/>
              </a:rPr>
              <a:t> = c1 * BR + c2 * TR + c3 * S * TR</a:t>
            </a:r>
            <a:endParaRPr>
              <a:latin typeface="Courier New"/>
              <a:ea typeface="Courier New"/>
              <a:cs typeface="Courier New"/>
              <a:sym typeface="Courier New"/>
            </a:endParaRPr>
          </a:p>
          <a:p>
            <a:pPr indent="0" lvl="0" marL="0" rtl="0" algn="l">
              <a:spcBef>
                <a:spcPts val="1200"/>
              </a:spcBef>
              <a:spcAft>
                <a:spcPts val="0"/>
              </a:spcAft>
              <a:buNone/>
            </a:pPr>
            <a:r>
              <a:rPr lang="en"/>
              <a:t>Where </a:t>
            </a:r>
            <a:r>
              <a:rPr lang="en">
                <a:latin typeface="Courier New"/>
                <a:ea typeface="Courier New"/>
                <a:cs typeface="Courier New"/>
                <a:sym typeface="Courier New"/>
              </a:rPr>
              <a:t>c1, c2, c3 - </a:t>
            </a:r>
            <a:r>
              <a:rPr lang="en"/>
              <a:t>hardware constants</a:t>
            </a:r>
            <a:endParaRPr/>
          </a:p>
          <a:p>
            <a:pPr indent="-342900" lvl="0" marL="457200" rtl="0" algn="l">
              <a:spcBef>
                <a:spcPts val="1200"/>
              </a:spcBef>
              <a:spcAft>
                <a:spcPts val="0"/>
              </a:spcAft>
              <a:buSzPts val="1800"/>
              <a:buChar char="●"/>
            </a:pPr>
            <a:r>
              <a:rPr b="1" lang="en"/>
              <a:t>Index-based Table Access</a:t>
            </a:r>
            <a:endParaRPr b="1"/>
          </a:p>
          <a:p>
            <a:pPr indent="-317500" lvl="1" marL="914400" rtl="0" algn="l">
              <a:spcBef>
                <a:spcPts val="0"/>
              </a:spcBef>
              <a:spcAft>
                <a:spcPts val="0"/>
              </a:spcAft>
              <a:buSzPts val="1400"/>
              <a:buChar char="○"/>
            </a:pPr>
            <a:r>
              <a:rPr lang="en"/>
              <a:t>Read list of pointers to blocks</a:t>
            </a:r>
            <a:endParaRPr/>
          </a:p>
          <a:p>
            <a:pPr indent="-317500" lvl="1" marL="914400" rtl="0" algn="l">
              <a:spcBef>
                <a:spcPts val="0"/>
              </a:spcBef>
              <a:spcAft>
                <a:spcPts val="0"/>
              </a:spcAft>
              <a:buSzPts val="1400"/>
              <a:buChar char="○"/>
            </a:pPr>
            <a:r>
              <a:rPr lang="en"/>
              <a:t>Read only those blocks</a:t>
            </a:r>
            <a:endParaRPr/>
          </a:p>
          <a:p>
            <a:pPr indent="-342900" lvl="0" marL="457200" rtl="0" algn="l">
              <a:spcBef>
                <a:spcPts val="0"/>
              </a:spcBef>
              <a:spcAft>
                <a:spcPts val="0"/>
              </a:spcAft>
              <a:buSzPts val="1800"/>
              <a:buChar char="●"/>
            </a:pPr>
            <a:r>
              <a:rPr b="1" lang="en"/>
              <a:t>Index-Only Scan</a:t>
            </a:r>
            <a:endParaRPr/>
          </a:p>
          <a:p>
            <a:pPr indent="-317500" lvl="1" marL="914400" rtl="0" algn="l">
              <a:spcBef>
                <a:spcPts val="0"/>
              </a:spcBef>
              <a:spcAft>
                <a:spcPts val="0"/>
              </a:spcAft>
              <a:buSzPts val="1400"/>
              <a:buChar char="○"/>
            </a:pPr>
            <a:r>
              <a:rPr lang="en"/>
              <a:t>All needed columns are in the index</a:t>
            </a:r>
            <a:endParaRPr/>
          </a:p>
          <a:p>
            <a:pPr indent="-317500" lvl="1" marL="914400" rtl="0" algn="l">
              <a:spcBef>
                <a:spcPts val="0"/>
              </a:spcBef>
              <a:spcAft>
                <a:spcPts val="0"/>
              </a:spcAft>
              <a:buSzPts val="1400"/>
              <a:buChar char="○"/>
            </a:pPr>
            <a:r>
              <a:rPr lang="en"/>
              <a:t>No need to access table data</a:t>
            </a:r>
            <a:endParaRPr/>
          </a:p>
        </p:txBody>
      </p:sp>
      <p:pic>
        <p:nvPicPr>
          <p:cNvPr id="116" name="Google Shape;116;p22"/>
          <p:cNvPicPr preferRelativeResize="0"/>
          <p:nvPr/>
        </p:nvPicPr>
        <p:blipFill>
          <a:blip r:embed="rId3">
            <a:alphaModFix/>
          </a:blip>
          <a:stretch>
            <a:fillRect/>
          </a:stretch>
        </p:blipFill>
        <p:spPr>
          <a:xfrm>
            <a:off x="5565600" y="2193000"/>
            <a:ext cx="2737375" cy="24896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122" name="Google Shape;122;p23"/>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Full Scan vs. Index-based access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Optimizing short queries</a:t>
            </a:r>
            <a:endParaRPr/>
          </a:p>
        </p:txBody>
      </p:sp>
      <p:sp>
        <p:nvSpPr>
          <p:cNvPr id="128" name="Google Shape;128;p24"/>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and utilizing indexes in your favour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Short Queries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Has nothing to do with a length of SQL query or it’s execution time</a:t>
            </a:r>
            <a:endParaRPr/>
          </a:p>
          <a:p>
            <a:pPr indent="-342900" lvl="0" marL="457200" rtl="0" algn="l">
              <a:spcBef>
                <a:spcPts val="0"/>
              </a:spcBef>
              <a:spcAft>
                <a:spcPts val="0"/>
              </a:spcAft>
              <a:buSzPts val="1800"/>
              <a:buChar char="●"/>
            </a:pPr>
            <a:r>
              <a:rPr b="1" lang="en"/>
              <a:t>Number of rows</a:t>
            </a:r>
            <a:r>
              <a:rPr lang="en"/>
              <a:t> needed to compute the output </a:t>
            </a:r>
            <a:r>
              <a:rPr b="1" lang="en"/>
              <a:t>is small (&lt;10% of total size)</a:t>
            </a:r>
            <a:endParaRPr b="1"/>
          </a:p>
          <a:p>
            <a:pPr indent="0" lvl="0" marL="457200" rtl="0" algn="l">
              <a:spcBef>
                <a:spcPts val="1200"/>
              </a:spcBef>
              <a:spcAft>
                <a:spcPts val="0"/>
              </a:spcAft>
              <a:buNone/>
            </a:pPr>
            <a:r>
              <a:t/>
            </a:r>
            <a:endParaRPr b="1"/>
          </a:p>
          <a:p>
            <a:pPr indent="-342900" lvl="0" marL="457200" rtl="0" algn="l">
              <a:spcBef>
                <a:spcPts val="1200"/>
              </a:spcBef>
              <a:spcAft>
                <a:spcPts val="0"/>
              </a:spcAft>
              <a:buSzPts val="1800"/>
              <a:buChar char="●"/>
            </a:pPr>
            <a:r>
              <a:rPr b="1" lang="en"/>
              <a:t>Optimization goal: </a:t>
            </a:r>
            <a:r>
              <a:rPr lang="en"/>
              <a:t>avoid large intermediate results</a:t>
            </a:r>
            <a:endParaRPr/>
          </a:p>
          <a:p>
            <a:pPr indent="-342900" lvl="0" marL="457200" rtl="0" algn="l">
              <a:spcBef>
                <a:spcPts val="0"/>
              </a:spcBef>
              <a:spcAft>
                <a:spcPts val="0"/>
              </a:spcAft>
              <a:buSzPts val="1800"/>
              <a:buChar char="●"/>
            </a:pPr>
            <a:r>
              <a:rPr b="1" lang="en"/>
              <a:t>To speed up</a:t>
            </a:r>
            <a:r>
              <a:rPr lang="en"/>
              <a:t> short queries, </a:t>
            </a:r>
            <a:r>
              <a:rPr b="1" lang="en"/>
              <a:t>indexes are required</a:t>
            </a:r>
            <a:endParaRPr b="1"/>
          </a:p>
          <a:p>
            <a:pPr indent="-342900" lvl="0" marL="457200" rtl="0" algn="l">
              <a:spcBef>
                <a:spcPts val="0"/>
              </a:spcBef>
              <a:spcAft>
                <a:spcPts val="0"/>
              </a:spcAft>
              <a:buSzPts val="1800"/>
              <a:buChar char="●"/>
            </a:pPr>
            <a:r>
              <a:rPr lang="en"/>
              <a:t>Use indexes with </a:t>
            </a:r>
            <a:r>
              <a:rPr b="1" lang="en"/>
              <a:t>low selectivity 👍</a:t>
            </a:r>
            <a:endParaRPr b="1"/>
          </a:p>
          <a:p>
            <a:pPr indent="-342900" lvl="0" marL="457200" rtl="0" algn="l">
              <a:spcBef>
                <a:spcPts val="0"/>
              </a:spcBef>
              <a:spcAft>
                <a:spcPts val="0"/>
              </a:spcAft>
              <a:buSzPts val="1800"/>
              <a:buChar char="●"/>
            </a:pPr>
            <a:r>
              <a:rPr lang="en"/>
              <a:t>Most </a:t>
            </a:r>
            <a:r>
              <a:rPr b="1" lang="en"/>
              <a:t>effective indexes</a:t>
            </a:r>
            <a:r>
              <a:rPr lang="en"/>
              <a:t> are </a:t>
            </a:r>
            <a:r>
              <a:rPr b="1" lang="en"/>
              <a:t>unique ones</a:t>
            </a:r>
            <a:endParaRPr b="1"/>
          </a:p>
          <a:p>
            <a:pPr indent="-342900" lvl="0" marL="457200" rtl="0" algn="l">
              <a:spcBef>
                <a:spcPts val="0"/>
              </a:spcBef>
              <a:spcAft>
                <a:spcPts val="0"/>
              </a:spcAft>
              <a:buSzPts val="1800"/>
              <a:buChar char="●"/>
            </a:pPr>
            <a:r>
              <a:rPr lang="en"/>
              <a:t>Having foreign keys does not mean you have an index</a:t>
            </a:r>
            <a:endParaRPr/>
          </a:p>
          <a:p>
            <a:pPr indent="-342900" lvl="0" marL="457200" rtl="0" algn="l">
              <a:spcBef>
                <a:spcPts val="0"/>
              </a:spcBef>
              <a:spcAft>
                <a:spcPts val="0"/>
              </a:spcAft>
              <a:buSzPts val="1800"/>
              <a:buChar char="●"/>
            </a:pPr>
            <a:r>
              <a:rPr lang="en"/>
              <a:t>No need for indexes on </a:t>
            </a:r>
            <a:r>
              <a:rPr b="1" lang="en"/>
              <a:t>small tables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140" name="Google Shape;140;p26"/>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Short vs. Long queries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Indexes and Columns Transformations</a:t>
            </a:r>
            <a:endParaRPr/>
          </a:p>
        </p:txBody>
      </p:sp>
      <p:sp>
        <p:nvSpPr>
          <p:cNvPr id="146" name="Google Shape;146;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Happens when search criteria uses </a:t>
            </a:r>
            <a:r>
              <a:rPr b="1" lang="en"/>
              <a:t>modification of column values</a:t>
            </a:r>
            <a:endParaRPr b="1"/>
          </a:p>
          <a:p>
            <a:pPr indent="-342900" lvl="0" marL="457200" rtl="0" algn="l">
              <a:spcBef>
                <a:spcPts val="0"/>
              </a:spcBef>
              <a:spcAft>
                <a:spcPts val="0"/>
              </a:spcAft>
              <a:buSzPts val="1800"/>
              <a:buChar char="●"/>
            </a:pPr>
            <a:r>
              <a:rPr lang="en"/>
              <a:t>Example:</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WHERE LOWER(last_name) = ‘de roo-bot’</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Does not make advantage of index on </a:t>
            </a:r>
            <a:r>
              <a:rPr lang="en">
                <a:latin typeface="Courier New"/>
                <a:ea typeface="Courier New"/>
                <a:cs typeface="Courier New"/>
                <a:sym typeface="Courier New"/>
              </a:rPr>
              <a:t>last_name</a:t>
            </a:r>
            <a:r>
              <a:rPr lang="en"/>
              <a:t> column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a:t>
            </a:r>
            <a:endParaRPr/>
          </a:p>
          <a:p>
            <a:pPr indent="-342900" lvl="0" marL="457200" rtl="0" algn="l">
              <a:spcBef>
                <a:spcPts val="1200"/>
              </a:spcBef>
              <a:spcAft>
                <a:spcPts val="0"/>
              </a:spcAft>
              <a:buSzPts val="1800"/>
              <a:buChar char="●"/>
            </a:pPr>
            <a:r>
              <a:rPr b="1" lang="en"/>
              <a:t>Rewrite</a:t>
            </a:r>
            <a:r>
              <a:rPr lang="en"/>
              <a:t> search criteria</a:t>
            </a:r>
            <a:endParaRPr/>
          </a:p>
          <a:p>
            <a:pPr indent="-342900" lvl="0" marL="457200" rtl="0" algn="l">
              <a:spcBef>
                <a:spcPts val="0"/>
              </a:spcBef>
              <a:spcAft>
                <a:spcPts val="0"/>
              </a:spcAft>
              <a:buSzPts val="1800"/>
              <a:buChar char="●"/>
            </a:pPr>
            <a:r>
              <a:rPr lang="en"/>
              <a:t>Or create a </a:t>
            </a:r>
            <a:r>
              <a:rPr b="1" lang="en"/>
              <a:t>functional index</a:t>
            </a:r>
            <a:endParaRPr b="1"/>
          </a:p>
          <a:p>
            <a:pPr indent="-342900" lvl="0" marL="457200" rtl="0" algn="l">
              <a:spcBef>
                <a:spcPts val="0"/>
              </a:spcBef>
              <a:spcAft>
                <a:spcPts val="0"/>
              </a:spcAft>
              <a:buSzPts val="1800"/>
              <a:buChar char="●"/>
            </a:pPr>
            <a:r>
              <a:rPr lang="en"/>
              <a:t>Be careful with </a:t>
            </a:r>
            <a:r>
              <a:rPr lang="en"/>
              <a:t>conversions</a:t>
            </a:r>
            <a:r>
              <a:rPr lang="en"/>
              <a:t> to DATE and COALESCE function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152" name="Google Shape;152;p28"/>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Column transformations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Indexes and the LIKE Operator</a:t>
            </a:r>
            <a:endParaRPr/>
          </a:p>
        </p:txBody>
      </p:sp>
      <p:sp>
        <p:nvSpPr>
          <p:cNvPr id="158" name="Google Shape;15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Allows to </a:t>
            </a:r>
            <a:r>
              <a:rPr lang="en"/>
              <a:t>search</a:t>
            </a:r>
            <a:r>
              <a:rPr lang="en"/>
              <a:t> by text pattern:</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WHERE LOWER(last_name) LIKE ‘de roo%’</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B-Trees do not support search with LIKE operator </a:t>
            </a:r>
            <a:r>
              <a:rPr lang="en"/>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Solution:</a:t>
            </a:r>
            <a:endParaRPr/>
          </a:p>
          <a:p>
            <a:pPr indent="-342900" lvl="0" marL="457200" rtl="0" algn="l">
              <a:spcBef>
                <a:spcPts val="1200"/>
              </a:spcBef>
              <a:spcAft>
                <a:spcPts val="0"/>
              </a:spcAft>
              <a:buSzPts val="1800"/>
              <a:buChar char="●"/>
            </a:pPr>
            <a:r>
              <a:rPr lang="en"/>
              <a:t>Rewrite query without LIKE operator</a:t>
            </a:r>
            <a:endParaRPr/>
          </a:p>
          <a:p>
            <a:pPr indent="-342900" lvl="0" marL="457200" rtl="0" algn="l">
              <a:spcBef>
                <a:spcPts val="0"/>
              </a:spcBef>
              <a:spcAft>
                <a:spcPts val="0"/>
              </a:spcAft>
              <a:buSzPts val="1800"/>
              <a:buChar char="●"/>
            </a:pPr>
            <a:r>
              <a:rPr lang="en"/>
              <a:t>Or better create a </a:t>
            </a:r>
            <a:r>
              <a:rPr b="1" lang="en"/>
              <a:t>pattern search index</a:t>
            </a:r>
            <a:r>
              <a:rPr lang="en"/>
              <a:t>: </a:t>
            </a:r>
            <a:r>
              <a:rPr lang="en">
                <a:latin typeface="Courier New"/>
                <a:ea typeface="Courier New"/>
                <a:cs typeface="Courier New"/>
                <a:sym typeface="Courier New"/>
              </a:rPr>
              <a:t>text_pattern_ops</a:t>
            </a:r>
            <a:endParaRPr>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164" name="Google Shape;164;p30"/>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Indexes and </a:t>
            </a:r>
            <a:r>
              <a:rPr i="1" lang="en"/>
              <a:t>LIKE</a:t>
            </a:r>
            <a:r>
              <a:rPr lang="en"/>
              <a:t> operator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multiple vs. Compound indexes</a:t>
            </a:r>
            <a:endParaRPr/>
          </a:p>
        </p:txBody>
      </p:sp>
      <p:sp>
        <p:nvSpPr>
          <p:cNvPr id="170" name="Google Shape;17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Bitmaps</a:t>
            </a:r>
            <a:r>
              <a:rPr lang="en"/>
              <a:t> allow efficiently use </a:t>
            </a:r>
            <a:r>
              <a:rPr b="1" lang="en"/>
              <a:t>multiple indexes</a:t>
            </a:r>
            <a:r>
              <a:rPr lang="en"/>
              <a:t> on one table</a:t>
            </a:r>
            <a:endParaRPr/>
          </a:p>
          <a:p>
            <a:pPr indent="-342900" lvl="0" marL="457200" rtl="0" algn="l">
              <a:spcBef>
                <a:spcPts val="0"/>
              </a:spcBef>
              <a:spcAft>
                <a:spcPts val="0"/>
              </a:spcAft>
              <a:buSzPts val="1800"/>
              <a:buChar char="●"/>
            </a:pPr>
            <a:r>
              <a:rPr lang="en"/>
              <a:t>Create bitmap of blocks that satisfy search criterias</a:t>
            </a:r>
            <a:endParaRPr/>
          </a:p>
          <a:p>
            <a:pPr indent="-342900" lvl="0" marL="457200" rtl="0" algn="l">
              <a:spcBef>
                <a:spcPts val="0"/>
              </a:spcBef>
              <a:spcAft>
                <a:spcPts val="0"/>
              </a:spcAft>
              <a:buSzPts val="1800"/>
              <a:buChar char="●"/>
            </a:pPr>
            <a:r>
              <a:rPr lang="en"/>
              <a:t>Apply ‘OR/AND’ operators on them</a:t>
            </a:r>
            <a:endParaRPr/>
          </a:p>
          <a:p>
            <a:pPr indent="-342900" lvl="0" marL="457200" rtl="0" algn="l">
              <a:spcBef>
                <a:spcPts val="0"/>
              </a:spcBef>
              <a:spcAft>
                <a:spcPts val="0"/>
              </a:spcAft>
              <a:buSzPts val="1800"/>
              <a:buChar char="●"/>
            </a:pPr>
            <a:r>
              <a:rPr lang="en"/>
              <a:t>Check remaining blocks for search condition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Plan</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Theory refresher 🧑‍🎓</a:t>
            </a:r>
            <a:endParaRPr/>
          </a:p>
          <a:p>
            <a:pPr indent="-317500" lvl="1" marL="914400" rtl="0" algn="l">
              <a:spcBef>
                <a:spcPts val="0"/>
              </a:spcBef>
              <a:spcAft>
                <a:spcPts val="0"/>
              </a:spcAft>
              <a:buSzPts val="1400"/>
              <a:buChar char="○"/>
            </a:pPr>
            <a:r>
              <a:rPr lang="en"/>
              <a:t>Relational operations &amp; rules</a:t>
            </a:r>
            <a:endParaRPr/>
          </a:p>
          <a:p>
            <a:pPr indent="-317500" lvl="1" marL="914400" rtl="0" algn="l">
              <a:spcBef>
                <a:spcPts val="0"/>
              </a:spcBef>
              <a:spcAft>
                <a:spcPts val="0"/>
              </a:spcAft>
              <a:buSzPts val="1400"/>
              <a:buChar char="○"/>
            </a:pPr>
            <a:r>
              <a:rPr lang="en"/>
              <a:t>Execution plans &amp; Cost Models</a:t>
            </a:r>
            <a:endParaRPr/>
          </a:p>
          <a:p>
            <a:pPr indent="-317500" lvl="1" marL="914400" rtl="0" algn="l">
              <a:spcBef>
                <a:spcPts val="0"/>
              </a:spcBef>
              <a:spcAft>
                <a:spcPts val="0"/>
              </a:spcAft>
              <a:buSzPts val="1400"/>
              <a:buChar char="○"/>
            </a:pPr>
            <a:r>
              <a:rPr lang="en"/>
              <a:t>Storage structure &amp; </a:t>
            </a:r>
            <a:r>
              <a:rPr lang="en"/>
              <a:t>Data Access Algorithms</a:t>
            </a:r>
            <a:endParaRPr/>
          </a:p>
          <a:p>
            <a:pPr indent="-342900" lvl="0" marL="457200" rtl="0" algn="l">
              <a:spcBef>
                <a:spcPts val="0"/>
              </a:spcBef>
              <a:spcAft>
                <a:spcPts val="0"/>
              </a:spcAft>
              <a:buSzPts val="1800"/>
              <a:buChar char="●"/>
            </a:pPr>
            <a:r>
              <a:rPr lang="en"/>
              <a:t>Optimizing Short queries 🚀</a:t>
            </a:r>
            <a:endParaRPr/>
          </a:p>
          <a:p>
            <a:pPr indent="-317500" lvl="1" marL="914400" rtl="0" algn="l">
              <a:spcBef>
                <a:spcPts val="0"/>
              </a:spcBef>
              <a:spcAft>
                <a:spcPts val="0"/>
              </a:spcAft>
              <a:buSzPts val="1400"/>
              <a:buChar char="○"/>
            </a:pPr>
            <a:r>
              <a:rPr lang="en"/>
              <a:t>Short vs. Long queries</a:t>
            </a:r>
            <a:endParaRPr/>
          </a:p>
          <a:p>
            <a:pPr indent="-317500" lvl="1" marL="914400" rtl="0" algn="l">
              <a:spcBef>
                <a:spcPts val="0"/>
              </a:spcBef>
              <a:spcAft>
                <a:spcPts val="0"/>
              </a:spcAft>
              <a:buSzPts val="1400"/>
              <a:buChar char="○"/>
            </a:pPr>
            <a:r>
              <a:rPr lang="en"/>
              <a:t>Index Transformation and Functional indexes</a:t>
            </a:r>
            <a:endParaRPr/>
          </a:p>
          <a:p>
            <a:pPr indent="-317500" lvl="1" marL="914400" rtl="0" algn="l">
              <a:spcBef>
                <a:spcPts val="0"/>
              </a:spcBef>
              <a:spcAft>
                <a:spcPts val="0"/>
              </a:spcAft>
              <a:buSzPts val="1400"/>
              <a:buChar char="○"/>
            </a:pPr>
            <a:r>
              <a:rPr lang="en"/>
              <a:t>Compound, covering and partial indexes</a:t>
            </a:r>
            <a:endParaRPr/>
          </a:p>
          <a:p>
            <a:pPr indent="-317500" lvl="1" marL="914400" rtl="0" algn="l">
              <a:spcBef>
                <a:spcPts val="0"/>
              </a:spcBef>
              <a:spcAft>
                <a:spcPts val="0"/>
              </a:spcAft>
              <a:buSzPts val="1400"/>
              <a:buChar char="○"/>
            </a:pPr>
            <a:r>
              <a:rPr lang="en"/>
              <a:t>Indexes and order of joins</a:t>
            </a:r>
            <a:endParaRPr/>
          </a:p>
          <a:p>
            <a:pPr indent="-342900" lvl="0" marL="457200" rtl="0" algn="l">
              <a:spcBef>
                <a:spcPts val="0"/>
              </a:spcBef>
              <a:spcAft>
                <a:spcPts val="0"/>
              </a:spcAft>
              <a:buSzPts val="1800"/>
              <a:buChar char="●"/>
            </a:pPr>
            <a:r>
              <a:rPr lang="en"/>
              <a:t>Summary</a:t>
            </a:r>
            <a:endParaRPr/>
          </a:p>
        </p:txBody>
      </p:sp>
      <p:pic>
        <p:nvPicPr>
          <p:cNvPr id="64" name="Google Shape;64;p14"/>
          <p:cNvPicPr preferRelativeResize="0"/>
          <p:nvPr/>
        </p:nvPicPr>
        <p:blipFill>
          <a:blip r:embed="rId3">
            <a:alphaModFix/>
          </a:blip>
          <a:stretch>
            <a:fillRect/>
          </a:stretch>
        </p:blipFill>
        <p:spPr>
          <a:xfrm>
            <a:off x="5538292" y="1799192"/>
            <a:ext cx="3086650" cy="1545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multiple vs. Compound indexes</a:t>
            </a:r>
            <a:endParaRPr/>
          </a:p>
          <a:p>
            <a:pPr indent="0" lvl="0" marL="0" rtl="0" algn="l">
              <a:spcBef>
                <a:spcPts val="0"/>
              </a:spcBef>
              <a:spcAft>
                <a:spcPts val="0"/>
              </a:spcAft>
              <a:buNone/>
            </a:pPr>
            <a:r>
              <a:t/>
            </a:r>
            <a:endParaRPr/>
          </a:p>
        </p:txBody>
      </p:sp>
      <p:sp>
        <p:nvSpPr>
          <p:cNvPr id="176" name="Google Shape;17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Compound index - a single index on multiple columns</a:t>
            </a:r>
            <a:endParaRPr/>
          </a:p>
          <a:p>
            <a:pPr indent="-342900" lvl="0" marL="457200" rtl="0" algn="l">
              <a:spcBef>
                <a:spcPts val="0"/>
              </a:spcBef>
              <a:spcAft>
                <a:spcPts val="0"/>
              </a:spcAft>
              <a:buSzPts val="1800"/>
              <a:buChar char="●"/>
            </a:pPr>
            <a:r>
              <a:rPr lang="en"/>
              <a:t>Order of columns matters </a:t>
            </a:r>
            <a:r>
              <a:rPr lang="en"/>
              <a:t>☝️</a:t>
            </a:r>
            <a:endParaRPr/>
          </a:p>
          <a:p>
            <a:pPr indent="-342900" lvl="0" marL="457200" rtl="0" algn="l">
              <a:spcBef>
                <a:spcPts val="0"/>
              </a:spcBef>
              <a:spcAft>
                <a:spcPts val="0"/>
              </a:spcAft>
              <a:buSzPts val="1800"/>
              <a:buChar char="●"/>
            </a:pPr>
            <a:r>
              <a:rPr lang="en"/>
              <a:t>Index on </a:t>
            </a:r>
            <a:r>
              <a:rPr i="1" lang="en"/>
              <a:t>(X, Y, Z)</a:t>
            </a:r>
            <a:r>
              <a:rPr lang="en"/>
              <a:t>:</a:t>
            </a:r>
            <a:endParaRPr/>
          </a:p>
          <a:p>
            <a:pPr indent="-317500" lvl="1" marL="914400" rtl="0" algn="l">
              <a:spcBef>
                <a:spcPts val="0"/>
              </a:spcBef>
              <a:spcAft>
                <a:spcPts val="0"/>
              </a:spcAft>
              <a:buSzPts val="1400"/>
              <a:buChar char="○"/>
            </a:pPr>
            <a:r>
              <a:rPr lang="en"/>
              <a:t>Supports search on </a:t>
            </a:r>
            <a:r>
              <a:rPr i="1" lang="en"/>
              <a:t>X, XY, XYZ</a:t>
            </a:r>
            <a:r>
              <a:rPr lang="en"/>
              <a:t> and </a:t>
            </a:r>
            <a:r>
              <a:rPr i="1" lang="en"/>
              <a:t>XZ</a:t>
            </a:r>
            <a:endParaRPr i="1"/>
          </a:p>
          <a:p>
            <a:pPr indent="-317500" lvl="1" marL="914400" rtl="0" algn="l">
              <a:spcBef>
                <a:spcPts val="0"/>
              </a:spcBef>
              <a:spcAft>
                <a:spcPts val="0"/>
              </a:spcAft>
              <a:buSzPts val="1400"/>
              <a:buChar char="○"/>
            </a:pPr>
            <a:r>
              <a:rPr lang="en"/>
              <a:t>Does not support search on </a:t>
            </a:r>
            <a:r>
              <a:rPr i="1" lang="en"/>
              <a:t>Y</a:t>
            </a:r>
            <a:r>
              <a:rPr lang="en"/>
              <a:t> and </a:t>
            </a:r>
            <a:r>
              <a:rPr i="1" lang="en"/>
              <a:t>YZ</a:t>
            </a:r>
            <a:endParaRPr i="1"/>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Benefits:</a:t>
            </a:r>
            <a:endParaRPr/>
          </a:p>
          <a:p>
            <a:pPr indent="-317500" lvl="1" marL="914400" rtl="0" algn="l">
              <a:spcBef>
                <a:spcPts val="0"/>
              </a:spcBef>
              <a:spcAft>
                <a:spcPts val="0"/>
              </a:spcAft>
              <a:buSzPts val="1400"/>
              <a:buChar char="○"/>
            </a:pPr>
            <a:r>
              <a:rPr lang="en"/>
              <a:t>Lower selectivity</a:t>
            </a:r>
            <a:endParaRPr/>
          </a:p>
          <a:p>
            <a:pPr indent="-317500" lvl="1" marL="914400" rtl="0" algn="l">
              <a:spcBef>
                <a:spcPts val="0"/>
              </a:spcBef>
              <a:spcAft>
                <a:spcPts val="0"/>
              </a:spcAft>
              <a:buSzPts val="1400"/>
              <a:buChar char="○"/>
            </a:pPr>
            <a:r>
              <a:rPr lang="en"/>
              <a:t>Avoid table access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182" name="Google Shape;182;p33"/>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Using multiple vs. Compound</a:t>
            </a:r>
            <a:r>
              <a:rPr lang="en"/>
              <a:t> indexes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Covering indexes</a:t>
            </a:r>
            <a:endParaRPr/>
          </a:p>
        </p:txBody>
      </p:sp>
      <p:sp>
        <p:nvSpPr>
          <p:cNvPr id="188" name="Google Shape;18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Designed to </a:t>
            </a:r>
            <a:r>
              <a:rPr b="1" lang="en"/>
              <a:t>include columns</a:t>
            </a:r>
            <a:r>
              <a:rPr lang="en"/>
              <a:t> not used in </a:t>
            </a:r>
            <a:r>
              <a:rPr i="1" lang="en"/>
              <a:t>‘WHERE’</a:t>
            </a:r>
            <a:r>
              <a:rPr lang="en"/>
              <a:t> clause</a:t>
            </a:r>
            <a:endParaRPr/>
          </a:p>
          <a:p>
            <a:pPr indent="-342900" lvl="0" marL="457200" rtl="0" algn="l">
              <a:spcBef>
                <a:spcPts val="0"/>
              </a:spcBef>
              <a:spcAft>
                <a:spcPts val="0"/>
              </a:spcAft>
              <a:buSzPts val="1800"/>
              <a:buChar char="●"/>
            </a:pPr>
            <a:r>
              <a:rPr lang="en"/>
              <a:t>Allows to avoid table access</a:t>
            </a:r>
            <a:endParaRPr/>
          </a:p>
          <a:p>
            <a:pPr indent="-342900" lvl="0" marL="457200" rtl="0" algn="l">
              <a:spcBef>
                <a:spcPts val="0"/>
              </a:spcBef>
              <a:spcAft>
                <a:spcPts val="0"/>
              </a:spcAft>
              <a:buSzPts val="1800"/>
              <a:buChar char="●"/>
            </a:pPr>
            <a:r>
              <a:rPr lang="en"/>
              <a:t>Use </a:t>
            </a:r>
            <a:r>
              <a:rPr i="1" lang="en"/>
              <a:t>‘INCLUDE’</a:t>
            </a:r>
            <a:r>
              <a:rPr lang="en"/>
              <a:t> keyword:</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CREATE INDEX … ON … </a:t>
            </a:r>
            <a:r>
              <a:rPr b="1" lang="en">
                <a:latin typeface="Courier New"/>
                <a:ea typeface="Courier New"/>
                <a:cs typeface="Courier New"/>
                <a:sym typeface="Courier New"/>
              </a:rPr>
              <a:t>INCLUDE(column_to_include)</a:t>
            </a:r>
            <a:endParaRPr b="1">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194" name="Google Shape;194;p35"/>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Using Covering indexes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Partial</a:t>
            </a:r>
            <a:r>
              <a:rPr lang="en"/>
              <a:t> indexes</a:t>
            </a:r>
            <a:endParaRPr/>
          </a:p>
        </p:txBody>
      </p:sp>
      <p:sp>
        <p:nvSpPr>
          <p:cNvPr id="200" name="Google Shape;20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Created on a subset of the table</a:t>
            </a:r>
            <a:endParaRPr/>
          </a:p>
          <a:p>
            <a:pPr indent="-342900" lvl="0" marL="457200" rtl="0" algn="l">
              <a:spcBef>
                <a:spcPts val="0"/>
              </a:spcBef>
              <a:spcAft>
                <a:spcPts val="0"/>
              </a:spcAft>
              <a:buSzPts val="1800"/>
              <a:buChar char="●"/>
            </a:pPr>
            <a:r>
              <a:rPr lang="en"/>
              <a:t>Build index only on certain condition (e.g. column is not null)</a:t>
            </a:r>
            <a:endParaRPr/>
          </a:p>
          <a:p>
            <a:pPr indent="-342900" lvl="0" marL="457200" rtl="0" algn="l">
              <a:spcBef>
                <a:spcPts val="0"/>
              </a:spcBef>
              <a:spcAft>
                <a:spcPts val="0"/>
              </a:spcAft>
              <a:buSzPts val="1800"/>
              <a:buChar char="●"/>
            </a:pPr>
            <a:r>
              <a:rPr lang="en"/>
              <a:t>Use ‘</a:t>
            </a:r>
            <a:r>
              <a:rPr i="1" lang="en"/>
              <a:t>WHERE’</a:t>
            </a:r>
            <a:r>
              <a:rPr lang="en"/>
              <a:t> keyword:</a:t>
            </a:r>
            <a:endParaRPr/>
          </a:p>
          <a:p>
            <a:pPr indent="-317500" lvl="1" marL="914400" rtl="0" algn="l">
              <a:spcBef>
                <a:spcPts val="0"/>
              </a:spcBef>
              <a:spcAft>
                <a:spcPts val="0"/>
              </a:spcAft>
              <a:buSzPts val="1400"/>
              <a:buFont typeface="Courier New"/>
              <a:buChar char="○"/>
            </a:pPr>
            <a:r>
              <a:rPr lang="en">
                <a:latin typeface="Courier New"/>
                <a:ea typeface="Courier New"/>
                <a:cs typeface="Courier New"/>
                <a:sym typeface="Courier New"/>
              </a:rPr>
              <a:t>CREATE INDEX … ON … </a:t>
            </a:r>
            <a:r>
              <a:rPr b="1" lang="en">
                <a:latin typeface="Courier New"/>
                <a:ea typeface="Courier New"/>
                <a:cs typeface="Courier New"/>
                <a:sym typeface="Courier New"/>
              </a:rPr>
              <a:t>WHERE …</a:t>
            </a:r>
            <a:endParaRPr b="1">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206" name="Google Shape;206;p37"/>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Using Partial indexes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Indexes and Join Order</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Order of table scans:</a:t>
            </a:r>
            <a:endParaRPr/>
          </a:p>
          <a:p>
            <a:pPr indent="-317500" lvl="1" marL="914400" rtl="0" algn="l">
              <a:spcBef>
                <a:spcPts val="0"/>
              </a:spcBef>
              <a:spcAft>
                <a:spcPts val="0"/>
              </a:spcAft>
              <a:buSzPts val="1400"/>
              <a:buChar char="○"/>
            </a:pPr>
            <a:r>
              <a:rPr lang="en"/>
              <a:t>Depends on </a:t>
            </a:r>
            <a:r>
              <a:rPr b="1" lang="en"/>
              <a:t>value selectivity </a:t>
            </a:r>
            <a:r>
              <a:rPr lang="en"/>
              <a:t>and</a:t>
            </a:r>
            <a:r>
              <a:rPr b="1" lang="en"/>
              <a:t> size of the tables</a:t>
            </a:r>
            <a:endParaRPr b="1"/>
          </a:p>
          <a:p>
            <a:pPr indent="-317500" lvl="1" marL="914400" rtl="0" algn="l">
              <a:spcBef>
                <a:spcPts val="0"/>
              </a:spcBef>
              <a:spcAft>
                <a:spcPts val="0"/>
              </a:spcAft>
              <a:buSzPts val="1400"/>
              <a:buChar char="○"/>
            </a:pPr>
            <a:r>
              <a:rPr lang="en"/>
              <a:t>Priority is always given to </a:t>
            </a:r>
            <a:r>
              <a:rPr b="1" lang="en"/>
              <a:t>low selectivity</a:t>
            </a:r>
            <a:endParaRPr b="1"/>
          </a:p>
          <a:p>
            <a:pPr indent="-317500" lvl="1" marL="914400" rtl="0" algn="l">
              <a:spcBef>
                <a:spcPts val="0"/>
              </a:spcBef>
              <a:spcAft>
                <a:spcPts val="0"/>
              </a:spcAft>
              <a:buSzPts val="1400"/>
              <a:buChar char="○"/>
            </a:pPr>
            <a:r>
              <a:rPr lang="en"/>
              <a:t>Will</a:t>
            </a:r>
            <a:r>
              <a:rPr lang="en"/>
              <a:t> (most probably) not be the same as in </a:t>
            </a:r>
            <a:r>
              <a:rPr i="1" lang="en"/>
              <a:t>JOIN</a:t>
            </a:r>
            <a:r>
              <a:rPr lang="en"/>
              <a:t> statements</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a:t>Let query planner figure out the best order </a:t>
            </a:r>
            <a:r>
              <a:rPr b="1" lang="en"/>
              <a: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218" name="Google Shape;218;p39"/>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Indexes and Join Order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indexes are not used?</a:t>
            </a:r>
            <a:endParaRPr/>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Small tables</a:t>
            </a:r>
            <a:r>
              <a:rPr lang="en"/>
              <a:t> that fit in RAM</a:t>
            </a:r>
            <a:endParaRPr/>
          </a:p>
          <a:p>
            <a:pPr indent="-342900" lvl="0" marL="457200" rtl="0" algn="l">
              <a:spcBef>
                <a:spcPts val="0"/>
              </a:spcBef>
              <a:spcAft>
                <a:spcPts val="0"/>
              </a:spcAft>
              <a:buSzPts val="1800"/>
              <a:buChar char="●"/>
            </a:pPr>
            <a:r>
              <a:rPr b="1" lang="en"/>
              <a:t>Most of the rows</a:t>
            </a:r>
            <a:r>
              <a:rPr lang="en"/>
              <a:t> of the table </a:t>
            </a:r>
            <a:r>
              <a:rPr b="1" lang="en"/>
              <a:t>are needed</a:t>
            </a:r>
            <a:r>
              <a:rPr lang="en"/>
              <a:t> to execute a query</a:t>
            </a:r>
            <a:endParaRPr/>
          </a:p>
          <a:p>
            <a:pPr indent="-342900" lvl="0" marL="457200" rtl="0" algn="l">
              <a:spcBef>
                <a:spcPts val="0"/>
              </a:spcBef>
              <a:spcAft>
                <a:spcPts val="0"/>
              </a:spcAft>
              <a:buSzPts val="1800"/>
              <a:buChar char="●"/>
            </a:pPr>
            <a:r>
              <a:rPr b="1" lang="en"/>
              <a:t>High selectivity</a:t>
            </a:r>
            <a:r>
              <a:rPr lang="en"/>
              <a:t> index in a </a:t>
            </a:r>
            <a:r>
              <a:rPr b="1" lang="en"/>
              <a:t>big table </a:t>
            </a:r>
            <a:r>
              <a:rPr lang="en"/>
              <a:t>and LIMIT operator </a:t>
            </a:r>
            <a:r>
              <a:rPr b="1" lang="en"/>
              <a:t>without order</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Let Postgres optimiser decide </a:t>
            </a:r>
            <a:r>
              <a:rPr b="1" lang="en"/>
              <a:t>👍</a:t>
            </a:r>
            <a:endParaRPr/>
          </a:p>
          <a:p>
            <a:pPr indent="0" lvl="0" marL="0" rtl="0" algn="l">
              <a:spcBef>
                <a:spcPts val="1200"/>
              </a:spcBef>
              <a:spcAft>
                <a:spcPts val="0"/>
              </a:spcAft>
              <a:buNone/>
            </a:pPr>
            <a:r>
              <a:t/>
            </a:r>
            <a:endParaRPr b="1"/>
          </a:p>
          <a:p>
            <a:pPr indent="0" lvl="0" marL="0" rtl="0" algn="l">
              <a:spcBef>
                <a:spcPts val="1200"/>
              </a:spcBef>
              <a:spcAft>
                <a:spcPts val="1200"/>
              </a:spcAft>
              <a:buNone/>
            </a:pPr>
            <a:r>
              <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30" name="Google Shape;230;p41"/>
          <p:cNvSpPr txBox="1"/>
          <p:nvPr>
            <p:ph idx="1" type="body"/>
          </p:nvPr>
        </p:nvSpPr>
        <p:spPr>
          <a:xfrm>
            <a:off x="311700" y="1152475"/>
            <a:ext cx="8520600" cy="38898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SzPts val="1900"/>
              <a:buChar char="●"/>
            </a:pPr>
            <a:r>
              <a:rPr lang="en" sz="1900"/>
              <a:t>Do’s:</a:t>
            </a:r>
            <a:endParaRPr sz="1900"/>
          </a:p>
          <a:p>
            <a:pPr indent="-323850" lvl="1" marL="914400" rtl="0" algn="l">
              <a:spcBef>
                <a:spcPts val="0"/>
              </a:spcBef>
              <a:spcAft>
                <a:spcPts val="0"/>
              </a:spcAft>
              <a:buSzPts val="1500"/>
              <a:buChar char="○"/>
            </a:pPr>
            <a:r>
              <a:rPr b="1" lang="en" sz="1500"/>
              <a:t>Unique</a:t>
            </a:r>
            <a:r>
              <a:rPr lang="en" sz="1500"/>
              <a:t> indexes are great for read performance</a:t>
            </a:r>
            <a:endParaRPr sz="1500"/>
          </a:p>
          <a:p>
            <a:pPr indent="-323850" lvl="1" marL="914400" rtl="0" algn="l">
              <a:spcBef>
                <a:spcPts val="0"/>
              </a:spcBef>
              <a:spcAft>
                <a:spcPts val="0"/>
              </a:spcAft>
              <a:buSzPts val="1500"/>
              <a:buChar char="○"/>
            </a:pPr>
            <a:r>
              <a:rPr b="1" lang="en" sz="1500"/>
              <a:t>Partial</a:t>
            </a:r>
            <a:r>
              <a:rPr lang="en" sz="1500"/>
              <a:t> indexes are more compact and are easier to fit into memory</a:t>
            </a:r>
            <a:endParaRPr sz="1500"/>
          </a:p>
          <a:p>
            <a:pPr indent="-323850" lvl="1" marL="914400" rtl="0" algn="l">
              <a:spcBef>
                <a:spcPts val="0"/>
              </a:spcBef>
              <a:spcAft>
                <a:spcPts val="0"/>
              </a:spcAft>
              <a:buSzPts val="1500"/>
              <a:buChar char="○"/>
            </a:pPr>
            <a:r>
              <a:rPr b="1" lang="en" sz="1500"/>
              <a:t>Compound</a:t>
            </a:r>
            <a:r>
              <a:rPr lang="en" sz="1500"/>
              <a:t> indexes allow skipping table access and process in RAM</a:t>
            </a:r>
            <a:endParaRPr sz="1500"/>
          </a:p>
          <a:p>
            <a:pPr indent="-323850" lvl="1" marL="914400" rtl="0" algn="l">
              <a:spcBef>
                <a:spcPts val="0"/>
              </a:spcBef>
              <a:spcAft>
                <a:spcPts val="0"/>
              </a:spcAft>
              <a:buSzPts val="1500"/>
              <a:buChar char="○"/>
            </a:pPr>
            <a:r>
              <a:rPr b="1" i="1" lang="en" sz="1500"/>
              <a:t>pg_stat_all_indexes</a:t>
            </a:r>
            <a:r>
              <a:rPr lang="en" sz="1500"/>
              <a:t> - a view with indexes usage</a:t>
            </a:r>
            <a:endParaRPr sz="1500"/>
          </a:p>
          <a:p>
            <a:pPr indent="-323850" lvl="1" marL="914400" rtl="0" algn="l">
              <a:spcBef>
                <a:spcPts val="0"/>
              </a:spcBef>
              <a:spcAft>
                <a:spcPts val="0"/>
              </a:spcAft>
              <a:buSzPts val="1500"/>
              <a:buChar char="○"/>
            </a:pPr>
            <a:r>
              <a:rPr b="1" lang="en" sz="1500"/>
              <a:t>Monitor</a:t>
            </a:r>
            <a:r>
              <a:rPr lang="en" sz="1500"/>
              <a:t> performance and data volumes</a:t>
            </a:r>
            <a:endParaRPr sz="1500"/>
          </a:p>
          <a:p>
            <a:pPr indent="-349250" lvl="0" marL="457200" rtl="0" algn="l">
              <a:spcBef>
                <a:spcPts val="0"/>
              </a:spcBef>
              <a:spcAft>
                <a:spcPts val="0"/>
              </a:spcAft>
              <a:buSzPts val="1900"/>
              <a:buChar char="●"/>
            </a:pPr>
            <a:r>
              <a:rPr lang="en" sz="1900"/>
              <a:t>Don'ts</a:t>
            </a:r>
            <a:r>
              <a:rPr lang="en" sz="1900"/>
              <a:t>:</a:t>
            </a:r>
            <a:endParaRPr sz="1900"/>
          </a:p>
          <a:p>
            <a:pPr indent="-323850" lvl="1" marL="914400" rtl="0" algn="l">
              <a:spcBef>
                <a:spcPts val="0"/>
              </a:spcBef>
              <a:spcAft>
                <a:spcPts val="0"/>
              </a:spcAft>
              <a:buSzPts val="1500"/>
              <a:buChar char="○"/>
            </a:pPr>
            <a:r>
              <a:rPr b="1" lang="en" sz="1500"/>
              <a:t>Too many</a:t>
            </a:r>
            <a:r>
              <a:rPr lang="en" sz="1500"/>
              <a:t> indexes might affect inserts and updates</a:t>
            </a:r>
            <a:endParaRPr sz="1500"/>
          </a:p>
          <a:p>
            <a:pPr indent="-323850" lvl="1" marL="914400" rtl="0" algn="l">
              <a:spcBef>
                <a:spcPts val="0"/>
              </a:spcBef>
              <a:spcAft>
                <a:spcPts val="0"/>
              </a:spcAft>
              <a:buSzPts val="1500"/>
              <a:buChar char="○"/>
            </a:pPr>
            <a:r>
              <a:rPr lang="en" sz="1500"/>
              <a:t>Avoid keeping </a:t>
            </a:r>
            <a:r>
              <a:rPr b="1" lang="en" sz="1500"/>
              <a:t>useless objects</a:t>
            </a:r>
            <a:r>
              <a:rPr lang="en" sz="1500"/>
              <a:t> in DB</a:t>
            </a:r>
            <a:endParaRPr sz="1500"/>
          </a:p>
          <a:p>
            <a:pPr indent="0" lvl="0" marL="0" rtl="0" algn="l">
              <a:spcBef>
                <a:spcPts val="1200"/>
              </a:spcBef>
              <a:spcAft>
                <a:spcPts val="0"/>
              </a:spcAft>
              <a:buNone/>
            </a:pPr>
            <a:r>
              <a:t/>
            </a:r>
            <a:endParaRPr/>
          </a:p>
          <a:p>
            <a:pPr indent="0" lvl="0" marL="0" rtl="0" algn="l">
              <a:spcBef>
                <a:spcPts val="1200"/>
              </a:spcBef>
              <a:spcAft>
                <a:spcPts val="0"/>
              </a:spcAft>
              <a:buNone/>
            </a:pPr>
            <a:r>
              <a:rPr lang="en" sz="900" u="sng">
                <a:solidFill>
                  <a:schemeClr val="hlink"/>
                </a:solidFill>
                <a:hlinkClick r:id="rId3"/>
              </a:rPr>
              <a:t>https://www.postgresql.org/docs/</a:t>
            </a:r>
            <a:endParaRPr sz="900"/>
          </a:p>
          <a:p>
            <a:pPr indent="0" lvl="0" marL="0" rtl="0" algn="l">
              <a:spcBef>
                <a:spcPts val="1200"/>
              </a:spcBef>
              <a:spcAft>
                <a:spcPts val="0"/>
              </a:spcAft>
              <a:buNone/>
            </a:pPr>
            <a:r>
              <a:rPr lang="en" sz="900" u="sng">
                <a:solidFill>
                  <a:schemeClr val="hlink"/>
                </a:solidFill>
                <a:hlinkClick r:id="rId4"/>
              </a:rPr>
              <a:t>https://www.bol.com/nl/nl/p/postgresql-query-optimization/9300000036483147/</a:t>
            </a:r>
            <a:endParaRPr sz="900"/>
          </a:p>
          <a:p>
            <a:pPr indent="0" lvl="0" marL="0" rtl="0" algn="l">
              <a:spcBef>
                <a:spcPts val="1200"/>
              </a:spcBef>
              <a:spcAft>
                <a:spcPts val="1200"/>
              </a:spcAft>
              <a:buNone/>
            </a:pPr>
            <a:r>
              <a:rPr lang="en" sz="900" u="sng">
                <a:solidFill>
                  <a:schemeClr val="hlink"/>
                </a:solidFill>
                <a:hlinkClick r:id="rId5"/>
              </a:rPr>
              <a:t>Code</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Theory refresher</a:t>
            </a:r>
            <a:endParaRPr/>
          </a:p>
        </p:txBody>
      </p:sp>
      <p:sp>
        <p:nvSpPr>
          <p:cNvPr id="70" name="Google Shape;70;p15"/>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Back to school </a:t>
            </a:r>
            <a:r>
              <a:rPr lang="en" sz="1800"/>
              <a: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Thanks!</a:t>
            </a:r>
            <a:endParaRPr/>
          </a:p>
        </p:txBody>
      </p:sp>
      <p:sp>
        <p:nvSpPr>
          <p:cNvPr id="236" name="Google Shape;236;p42"/>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Theory: Relational Operations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Restrict (select rows)</a:t>
            </a:r>
            <a:endParaRPr/>
          </a:p>
          <a:p>
            <a:pPr indent="-342900" lvl="0" marL="457200" rtl="0" algn="l">
              <a:spcBef>
                <a:spcPts val="0"/>
              </a:spcBef>
              <a:spcAft>
                <a:spcPts val="0"/>
              </a:spcAft>
              <a:buSzPts val="1800"/>
              <a:buChar char="●"/>
            </a:pPr>
            <a:r>
              <a:rPr lang="en"/>
              <a:t>Project (select columns)</a:t>
            </a:r>
            <a:endParaRPr/>
          </a:p>
          <a:p>
            <a:pPr indent="-342900" lvl="0" marL="457200" rtl="0" algn="l">
              <a:spcBef>
                <a:spcPts val="0"/>
              </a:spcBef>
              <a:spcAft>
                <a:spcPts val="0"/>
              </a:spcAft>
              <a:buSzPts val="1800"/>
              <a:buChar char="●"/>
            </a:pPr>
            <a:r>
              <a:rPr lang="en"/>
              <a:t>Product (cartesian product, cross join)</a:t>
            </a:r>
            <a:endParaRPr/>
          </a:p>
          <a:p>
            <a:pPr indent="-342900" lvl="0" marL="457200" rtl="0" algn="l">
              <a:spcBef>
                <a:spcPts val="0"/>
              </a:spcBef>
              <a:spcAft>
                <a:spcPts val="0"/>
              </a:spcAft>
              <a:buSzPts val="1800"/>
              <a:buChar char="●"/>
            </a:pPr>
            <a:r>
              <a:rPr lang="en"/>
              <a:t>Intersect</a:t>
            </a:r>
            <a:endParaRPr/>
          </a:p>
          <a:p>
            <a:pPr indent="-342900" lvl="0" marL="457200" rtl="0" algn="l">
              <a:spcBef>
                <a:spcPts val="0"/>
              </a:spcBef>
              <a:spcAft>
                <a:spcPts val="0"/>
              </a:spcAft>
              <a:buSzPts val="1800"/>
              <a:buChar char="●"/>
            </a:pPr>
            <a:r>
              <a:rPr lang="en"/>
              <a:t>Union</a:t>
            </a:r>
            <a:endParaRPr/>
          </a:p>
          <a:p>
            <a:pPr indent="-342900" lvl="0" marL="457200" rtl="0" algn="l">
              <a:spcBef>
                <a:spcPts val="0"/>
              </a:spcBef>
              <a:spcAft>
                <a:spcPts val="0"/>
              </a:spcAft>
              <a:buSzPts val="1800"/>
              <a:buChar char="●"/>
            </a:pPr>
            <a:r>
              <a:rPr lang="en"/>
              <a:t>Difference</a:t>
            </a:r>
            <a:endParaRPr/>
          </a:p>
          <a:p>
            <a:pPr indent="-342900" lvl="0" marL="457200" rtl="0" algn="l">
              <a:spcBef>
                <a:spcPts val="0"/>
              </a:spcBef>
              <a:spcAft>
                <a:spcPts val="0"/>
              </a:spcAft>
              <a:buSzPts val="1800"/>
              <a:buChar char="●"/>
            </a:pPr>
            <a:r>
              <a:rPr lang="en"/>
              <a:t>(Natural) </a:t>
            </a:r>
            <a:r>
              <a:rPr lang="en"/>
              <a:t>Join </a:t>
            </a:r>
            <a:endParaRPr/>
          </a:p>
        </p:txBody>
      </p:sp>
      <p:pic>
        <p:nvPicPr>
          <p:cNvPr id="77" name="Google Shape;77;p16"/>
          <p:cNvPicPr preferRelativeResize="0"/>
          <p:nvPr/>
        </p:nvPicPr>
        <p:blipFill>
          <a:blip r:embed="rId3">
            <a:alphaModFix/>
          </a:blip>
          <a:stretch>
            <a:fillRect/>
          </a:stretch>
        </p:blipFill>
        <p:spPr>
          <a:xfrm>
            <a:off x="4860450" y="1017725"/>
            <a:ext cx="4234926" cy="40264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Theory: (some) Relational Operations Rules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Commutativity</a:t>
            </a:r>
            <a:endParaRPr/>
          </a:p>
          <a:p>
            <a:pPr indent="0" lvl="0" marL="457200" rtl="0" algn="l">
              <a:spcBef>
                <a:spcPts val="1200"/>
              </a:spcBef>
              <a:spcAft>
                <a:spcPts val="0"/>
              </a:spcAft>
              <a:buNone/>
            </a:pPr>
            <a:r>
              <a:rPr i="1" lang="en">
                <a:latin typeface="Courier New"/>
                <a:ea typeface="Courier New"/>
                <a:cs typeface="Courier New"/>
                <a:sym typeface="Courier New"/>
              </a:rPr>
              <a:t>JOIN(R, S) = JOIN(S,R)</a:t>
            </a:r>
            <a:endParaRPr i="1">
              <a:latin typeface="Courier New"/>
              <a:ea typeface="Courier New"/>
              <a:cs typeface="Courier New"/>
              <a:sym typeface="Courier New"/>
            </a:endParaRPr>
          </a:p>
          <a:p>
            <a:pPr indent="-342900" lvl="0" marL="457200" rtl="0" algn="l">
              <a:spcBef>
                <a:spcPts val="1200"/>
              </a:spcBef>
              <a:spcAft>
                <a:spcPts val="0"/>
              </a:spcAft>
              <a:buSzPts val="1800"/>
              <a:buChar char="●"/>
            </a:pPr>
            <a:r>
              <a:rPr lang="en"/>
              <a:t>Associativity</a:t>
            </a:r>
            <a:endParaRPr/>
          </a:p>
          <a:p>
            <a:pPr indent="0" lvl="0" marL="457200" rtl="0" algn="l">
              <a:spcBef>
                <a:spcPts val="1200"/>
              </a:spcBef>
              <a:spcAft>
                <a:spcPts val="0"/>
              </a:spcAft>
              <a:buNone/>
            </a:pPr>
            <a:r>
              <a:rPr i="1" lang="en">
                <a:latin typeface="Courier New"/>
                <a:ea typeface="Courier New"/>
                <a:cs typeface="Courier New"/>
                <a:sym typeface="Courier New"/>
              </a:rPr>
              <a:t>JOIN(R, JOIN(S, T)) = JOIN(JOIN(R, S), T)</a:t>
            </a:r>
            <a:endParaRPr i="1">
              <a:latin typeface="Courier New"/>
              <a:ea typeface="Courier New"/>
              <a:cs typeface="Courier New"/>
              <a:sym typeface="Courier New"/>
            </a:endParaRPr>
          </a:p>
          <a:p>
            <a:pPr indent="-342900" lvl="0" marL="457200" rtl="0" algn="l">
              <a:spcBef>
                <a:spcPts val="1200"/>
              </a:spcBef>
              <a:spcAft>
                <a:spcPts val="0"/>
              </a:spcAft>
              <a:buSzPts val="1800"/>
              <a:buChar char="●"/>
            </a:pPr>
            <a:r>
              <a:rPr lang="en"/>
              <a:t>Distributivity</a:t>
            </a:r>
            <a:endParaRPr/>
          </a:p>
          <a:p>
            <a:pPr indent="0" lvl="0" marL="457200" rtl="0" algn="l">
              <a:spcBef>
                <a:spcPts val="1200"/>
              </a:spcBef>
              <a:spcAft>
                <a:spcPts val="1200"/>
              </a:spcAft>
              <a:buNone/>
            </a:pPr>
            <a:r>
              <a:rPr lang="en">
                <a:latin typeface="Courier New"/>
                <a:ea typeface="Courier New"/>
                <a:cs typeface="Courier New"/>
                <a:sym typeface="Courier New"/>
              </a:rPr>
              <a:t>JOIN(R, UNION(S, T)) = UNION(JOIN(R, S), JOIN(R, T))</a:t>
            </a:r>
            <a:endParaRPr>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Theory: Execution plan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Font typeface="Courier New"/>
              <a:buAutoNum type="arabicPeriod"/>
            </a:pPr>
            <a:r>
              <a:rPr lang="en"/>
              <a:t>Compile SQL statement into a </a:t>
            </a:r>
            <a:r>
              <a:rPr b="1" lang="en"/>
              <a:t>Logical Plan</a:t>
            </a:r>
            <a:endParaRPr/>
          </a:p>
          <a:p>
            <a:pPr indent="-325755" lvl="0" marL="457200" rtl="0" algn="l">
              <a:spcBef>
                <a:spcPts val="0"/>
              </a:spcBef>
              <a:spcAft>
                <a:spcPts val="0"/>
              </a:spcAft>
              <a:buSzPct val="100000"/>
              <a:buFont typeface="Courier New"/>
              <a:buAutoNum type="arabicPeriod"/>
            </a:pPr>
            <a:r>
              <a:rPr b="1" lang="en"/>
              <a:t>Optimise</a:t>
            </a:r>
            <a:r>
              <a:rPr lang="en"/>
              <a:t> Logical Plan and convert it into a </a:t>
            </a:r>
            <a:r>
              <a:rPr b="1" lang="en"/>
              <a:t>(Physical)</a:t>
            </a:r>
            <a:r>
              <a:rPr lang="en"/>
              <a:t> </a:t>
            </a:r>
            <a:r>
              <a:rPr b="1" lang="en"/>
              <a:t>Execution Plan</a:t>
            </a:r>
            <a:endParaRPr/>
          </a:p>
          <a:p>
            <a:pPr indent="-325755" lvl="0" marL="457200" rtl="0" algn="l">
              <a:spcBef>
                <a:spcPts val="0"/>
              </a:spcBef>
              <a:spcAft>
                <a:spcPts val="0"/>
              </a:spcAft>
              <a:buSzPct val="100000"/>
              <a:buFont typeface="Courier New"/>
              <a:buAutoNum type="arabicPeriod"/>
            </a:pPr>
            <a:r>
              <a:rPr b="1" lang="en"/>
              <a:t>Execute</a:t>
            </a:r>
            <a:r>
              <a:rPr lang="en"/>
              <a:t> plan and </a:t>
            </a:r>
            <a:r>
              <a:rPr b="1" lang="en"/>
              <a:t>return results</a:t>
            </a:r>
            <a:endParaRPr b="1"/>
          </a:p>
          <a:p>
            <a:pPr indent="0" lvl="0" marL="0" rtl="0" algn="l">
              <a:spcBef>
                <a:spcPts val="1200"/>
              </a:spcBef>
              <a:spcAft>
                <a:spcPts val="0"/>
              </a:spcAft>
              <a:buNone/>
            </a:pPr>
            <a:r>
              <a:t/>
            </a:r>
            <a:endParaRPr/>
          </a:p>
          <a:p>
            <a:pPr indent="0" lvl="0" marL="0" rtl="0" algn="l">
              <a:spcBef>
                <a:spcPts val="1200"/>
              </a:spcBef>
              <a:spcAft>
                <a:spcPts val="0"/>
              </a:spcAft>
              <a:buNone/>
            </a:pPr>
            <a:r>
              <a:rPr lang="en"/>
              <a:t>Focus on optimising </a:t>
            </a:r>
            <a:r>
              <a:rPr b="1" lang="en"/>
              <a:t>primary resources</a:t>
            </a:r>
            <a:r>
              <a:rPr lang="en"/>
              <a:t>:</a:t>
            </a:r>
            <a:endParaRPr/>
          </a:p>
          <a:p>
            <a:pPr indent="-325755" lvl="0" marL="457200" rtl="0" algn="l">
              <a:spcBef>
                <a:spcPts val="1200"/>
              </a:spcBef>
              <a:spcAft>
                <a:spcPts val="0"/>
              </a:spcAft>
              <a:buSzPct val="100000"/>
              <a:buChar char="●"/>
            </a:pPr>
            <a:r>
              <a:rPr lang="en"/>
              <a:t>CPU cycles</a:t>
            </a:r>
            <a:endParaRPr/>
          </a:p>
          <a:p>
            <a:pPr indent="-325755" lvl="0" marL="457200" rtl="0" algn="l">
              <a:spcBef>
                <a:spcPts val="0"/>
              </a:spcBef>
              <a:spcAft>
                <a:spcPts val="0"/>
              </a:spcAft>
              <a:buSzPct val="100000"/>
              <a:buChar char="●"/>
            </a:pPr>
            <a:r>
              <a:rPr lang="en"/>
              <a:t>I/O access (read/write disk blocks)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Show Execution Plan in PostgreSQL:</a:t>
            </a:r>
            <a:endParaRPr/>
          </a:p>
          <a:p>
            <a:pPr indent="0" lvl="0" marL="0" rtl="0" algn="l">
              <a:spcBef>
                <a:spcPts val="1200"/>
              </a:spcBef>
              <a:spcAft>
                <a:spcPts val="1200"/>
              </a:spcAft>
              <a:buNone/>
            </a:pPr>
            <a:r>
              <a:rPr b="1" lang="en">
                <a:latin typeface="Courier New"/>
                <a:ea typeface="Courier New"/>
                <a:cs typeface="Courier New"/>
                <a:sym typeface="Courier New"/>
              </a:rPr>
              <a:t>EXPLAIN</a:t>
            </a:r>
            <a:r>
              <a:rPr lang="en">
                <a:latin typeface="Courier New"/>
                <a:ea typeface="Courier New"/>
                <a:cs typeface="Courier New"/>
                <a:sym typeface="Courier New"/>
              </a:rPr>
              <a:t> SELECT … FROM … WHERE …</a:t>
            </a:r>
            <a:endParaRPr>
              <a:latin typeface="Courier New"/>
              <a:ea typeface="Courier New"/>
              <a:cs typeface="Courier New"/>
              <a:sym typeface="Courier New"/>
            </a:endParaRPr>
          </a:p>
        </p:txBody>
      </p:sp>
      <p:sp>
        <p:nvSpPr>
          <p:cNvPr id="90" name="Google Shape;90;p18"/>
          <p:cNvSpPr txBox="1"/>
          <p:nvPr>
            <p:ph idx="1" type="body"/>
          </p:nvPr>
        </p:nvSpPr>
        <p:spPr>
          <a:xfrm>
            <a:off x="4367500" y="2283600"/>
            <a:ext cx="4284900" cy="250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PostgreSQL creates </a:t>
            </a:r>
            <a:r>
              <a:rPr b="1" lang="en"/>
              <a:t>multiple execution plans</a:t>
            </a:r>
            <a:r>
              <a:rPr lang="en"/>
              <a:t> and selects </a:t>
            </a:r>
            <a:r>
              <a:rPr b="1" lang="en"/>
              <a:t>the best one</a:t>
            </a:r>
            <a:endParaRPr b="1"/>
          </a:p>
          <a:p>
            <a:pPr indent="-342900" lvl="0" marL="457200" rtl="0" algn="l">
              <a:spcBef>
                <a:spcPts val="0"/>
              </a:spcBef>
              <a:spcAft>
                <a:spcPts val="0"/>
              </a:spcAft>
              <a:buSzPts val="1800"/>
              <a:buChar char="●"/>
            </a:pPr>
            <a:r>
              <a:rPr lang="en"/>
              <a:t>Execution plan </a:t>
            </a:r>
            <a:r>
              <a:rPr b="1" lang="en"/>
              <a:t>costs depend on</a:t>
            </a:r>
            <a:r>
              <a:rPr lang="en"/>
              <a:t>:</a:t>
            </a:r>
            <a:endParaRPr/>
          </a:p>
          <a:p>
            <a:pPr indent="-317500" lvl="1" marL="914400" rtl="0" algn="l">
              <a:spcBef>
                <a:spcPts val="0"/>
              </a:spcBef>
              <a:spcAft>
                <a:spcPts val="0"/>
              </a:spcAft>
              <a:buSzPts val="1400"/>
              <a:buChar char="○"/>
            </a:pPr>
            <a:r>
              <a:rPr lang="en"/>
              <a:t>Cost formulas of algorithms used</a:t>
            </a:r>
            <a:endParaRPr/>
          </a:p>
          <a:p>
            <a:pPr indent="-317500" lvl="1" marL="914400" rtl="0" algn="l">
              <a:spcBef>
                <a:spcPts val="0"/>
              </a:spcBef>
              <a:spcAft>
                <a:spcPts val="0"/>
              </a:spcAft>
              <a:buSzPts val="1400"/>
              <a:buChar char="○"/>
            </a:pPr>
            <a:r>
              <a:rPr lang="en"/>
              <a:t>Statistical data on tables and indexes</a:t>
            </a:r>
            <a:endParaRPr/>
          </a:p>
          <a:p>
            <a:pPr indent="-317500" lvl="1" marL="914400" rtl="0" algn="l">
              <a:spcBef>
                <a:spcPts val="0"/>
              </a:spcBef>
              <a:spcAft>
                <a:spcPts val="0"/>
              </a:spcAft>
              <a:buSzPts val="1400"/>
              <a:buChar char="○"/>
            </a:pPr>
            <a:r>
              <a:rPr lang="en"/>
              <a:t>System settings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1167925"/>
            <a:ext cx="8520600" cy="198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Demo</a:t>
            </a:r>
            <a:endParaRPr/>
          </a:p>
        </p:txBody>
      </p:sp>
      <p:sp>
        <p:nvSpPr>
          <p:cNvPr id="96" name="Google Shape;96;p19"/>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Execution plan selection based on table statistics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Theory: </a:t>
            </a:r>
            <a:r>
              <a:rPr lang="en"/>
              <a:t>Storage structures</a:t>
            </a:r>
            <a:endParaRPr/>
          </a:p>
        </p:txBody>
      </p:sp>
      <p:sp>
        <p:nvSpPr>
          <p:cNvPr id="102" name="Google Shape;102;p20"/>
          <p:cNvSpPr txBox="1"/>
          <p:nvPr>
            <p:ph idx="1" type="body"/>
          </p:nvPr>
        </p:nvSpPr>
        <p:spPr>
          <a:xfrm>
            <a:off x="287175" y="1152475"/>
            <a:ext cx="5248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Files are divided into blocks</a:t>
            </a:r>
            <a:endParaRPr>
              <a:latin typeface="Courier New"/>
              <a:ea typeface="Courier New"/>
              <a:cs typeface="Courier New"/>
              <a:sym typeface="Courier New"/>
            </a:endParaRPr>
          </a:p>
          <a:p>
            <a:pPr indent="-342900" lvl="0" marL="457200" rtl="0" algn="l">
              <a:spcBef>
                <a:spcPts val="0"/>
              </a:spcBef>
              <a:spcAft>
                <a:spcPts val="0"/>
              </a:spcAft>
              <a:buSzPts val="1800"/>
              <a:buChar char="●"/>
            </a:pPr>
            <a:r>
              <a:rPr lang="en"/>
              <a:t>Blocks usage depends on </a:t>
            </a:r>
            <a:r>
              <a:rPr b="1" lang="en"/>
              <a:t>type of DB object</a:t>
            </a:r>
            <a:endParaRPr b="1"/>
          </a:p>
          <a:p>
            <a:pPr indent="-342900" lvl="0" marL="457200" rtl="0" algn="l">
              <a:spcBef>
                <a:spcPts val="0"/>
              </a:spcBef>
              <a:spcAft>
                <a:spcPts val="0"/>
              </a:spcAft>
              <a:buSzPts val="1800"/>
              <a:buChar char="●"/>
            </a:pPr>
            <a:r>
              <a:rPr b="1" lang="en"/>
              <a:t>Rows</a:t>
            </a:r>
            <a:r>
              <a:rPr lang="en"/>
              <a:t> are stored using a </a:t>
            </a:r>
            <a:r>
              <a:rPr b="1" lang="en"/>
              <a:t>heap</a:t>
            </a:r>
            <a:endParaRPr b="1"/>
          </a:p>
        </p:txBody>
      </p:sp>
      <p:pic>
        <p:nvPicPr>
          <p:cNvPr id="103" name="Google Shape;103;p20"/>
          <p:cNvPicPr preferRelativeResize="0"/>
          <p:nvPr/>
        </p:nvPicPr>
        <p:blipFill>
          <a:blip r:embed="rId3">
            <a:alphaModFix/>
          </a:blip>
          <a:stretch>
            <a:fillRect/>
          </a:stretch>
        </p:blipFill>
        <p:spPr>
          <a:xfrm>
            <a:off x="5789776" y="1228425"/>
            <a:ext cx="3042526" cy="3264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Theory: Cost Model Variables</a:t>
            </a:r>
            <a:endParaRPr/>
          </a:p>
        </p:txBody>
      </p:sp>
      <p:sp>
        <p:nvSpPr>
          <p:cNvPr id="109" name="Google Shape;109;p21"/>
          <p:cNvSpPr txBox="1"/>
          <p:nvPr>
            <p:ph idx="1" type="body"/>
          </p:nvPr>
        </p:nvSpPr>
        <p:spPr>
          <a:xfrm>
            <a:off x="287175" y="1152475"/>
            <a:ext cx="8545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Selectivity</a:t>
            </a:r>
            <a:r>
              <a:rPr lang="en"/>
              <a:t>:</a:t>
            </a:r>
            <a:endParaRPr/>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S = rows_retained / total_rows</a:t>
            </a:r>
            <a:endParaRPr sz="1800">
              <a:latin typeface="Courier New"/>
              <a:ea typeface="Courier New"/>
              <a:cs typeface="Courier New"/>
              <a:sym typeface="Courier New"/>
            </a:endParaRPr>
          </a:p>
          <a:p>
            <a:pPr indent="-342900" lvl="0" marL="457200" rtl="0" algn="l">
              <a:spcBef>
                <a:spcPts val="0"/>
              </a:spcBef>
              <a:spcAft>
                <a:spcPts val="0"/>
              </a:spcAft>
              <a:buSzPts val="1800"/>
              <a:buChar char="●"/>
            </a:pPr>
            <a:r>
              <a:rPr lang="en"/>
              <a:t>Lower selectivity is </a:t>
            </a:r>
            <a:r>
              <a:rPr lang="en"/>
              <a:t>better</a:t>
            </a:r>
            <a:r>
              <a:rPr lang="en"/>
              <a:t> (less records to </a:t>
            </a:r>
            <a:r>
              <a:rPr lang="en"/>
              <a:t>process</a:t>
            </a:r>
            <a:r>
              <a:rPr lang="en"/>
              <a:t>)</a:t>
            </a:r>
            <a:endParaRPr/>
          </a:p>
          <a:p>
            <a:pPr indent="-342900" lvl="0" marL="457200" rtl="0" algn="l">
              <a:spcBef>
                <a:spcPts val="0"/>
              </a:spcBef>
              <a:spcAft>
                <a:spcPts val="0"/>
              </a:spcAft>
              <a:buSzPts val="1800"/>
              <a:buChar char="●"/>
            </a:pPr>
            <a:r>
              <a:rPr lang="en"/>
              <a:t>Higher selectivity -&gt; more records to process -&gt; slower query</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Other variables:</a:t>
            </a:r>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TR = # of rows in a table</a:t>
            </a:r>
            <a:endParaRPr>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a:latin typeface="Courier New"/>
                <a:ea typeface="Courier New"/>
                <a:cs typeface="Courier New"/>
                <a:sym typeface="Courier New"/>
              </a:rPr>
              <a:t>BR = # of storage blocks occupied by a table</a:t>
            </a:r>
            <a:endParaRPr>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