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664" r:id="rId2"/>
    <p:sldId id="670" r:id="rId3"/>
    <p:sldId id="674" r:id="rId4"/>
    <p:sldId id="646" r:id="rId5"/>
    <p:sldId id="694" r:id="rId6"/>
    <p:sldId id="662" r:id="rId7"/>
    <p:sldId id="626" r:id="rId8"/>
    <p:sldId id="687" r:id="rId9"/>
    <p:sldId id="688" r:id="rId10"/>
    <p:sldId id="681" r:id="rId11"/>
    <p:sldId id="649" r:id="rId12"/>
    <p:sldId id="686" r:id="rId13"/>
    <p:sldId id="658" r:id="rId14"/>
    <p:sldId id="689" r:id="rId15"/>
    <p:sldId id="690" r:id="rId16"/>
    <p:sldId id="691" r:id="rId17"/>
    <p:sldId id="692" r:id="rId18"/>
    <p:sldId id="573" r:id="rId19"/>
  </p:sldIdLst>
  <p:sldSz cx="12192000" cy="6858000"/>
  <p:notesSz cx="6858000" cy="9144000"/>
  <p:custDataLst>
    <p:tags r:id="rId21"/>
  </p:custDataLst>
  <p:defaultText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2" pos="5881" userDrawn="1">
          <p15:clr>
            <a:srgbClr val="A4A3A4"/>
          </p15:clr>
        </p15:guide>
        <p15:guide id="3" pos="6811" userDrawn="1">
          <p15:clr>
            <a:srgbClr val="A4A3A4"/>
          </p15:clr>
        </p15:guide>
        <p15:guide id="4" orient="horz" pos="2976" userDrawn="1">
          <p15:clr>
            <a:srgbClr val="A4A3A4"/>
          </p15:clr>
        </p15:guide>
        <p15:guide id="8" pos="506" userDrawn="1">
          <p15:clr>
            <a:srgbClr val="A4A3A4"/>
          </p15:clr>
        </p15:guide>
        <p15:guide id="9" orient="horz" pos="2636" userDrawn="1">
          <p15:clr>
            <a:srgbClr val="A4A3A4"/>
          </p15:clr>
        </p15:guide>
        <p15:guide id="12" orient="horz" pos="1071" userDrawn="1">
          <p15:clr>
            <a:srgbClr val="A4A3A4"/>
          </p15:clr>
        </p15:guide>
        <p15:guide id="13" orient="horz" pos="3566" userDrawn="1">
          <p15:clr>
            <a:srgbClr val="A4A3A4"/>
          </p15:clr>
        </p15:guide>
        <p15:guide id="18" pos="2026" userDrawn="1">
          <p15:clr>
            <a:srgbClr val="A4A3A4"/>
          </p15:clr>
        </p15:guide>
        <p15:guide id="20" pos="6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434343"/>
    <a:srgbClr val="2A8466"/>
    <a:srgbClr val="42C398"/>
    <a:srgbClr val="545864"/>
    <a:srgbClr val="3F424B"/>
    <a:srgbClr val="3D4049"/>
    <a:srgbClr val="E6543B"/>
    <a:srgbClr val="43C5AD"/>
    <a:srgbClr val="C74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5098" autoAdjust="0"/>
  </p:normalViewPr>
  <p:slideViewPr>
    <p:cSldViewPr snapToGrid="0" showGuides="1">
      <p:cViewPr>
        <p:scale>
          <a:sx n="95" d="100"/>
          <a:sy n="95" d="100"/>
        </p:scale>
        <p:origin x="1608" y="1448"/>
      </p:cViewPr>
      <p:guideLst>
        <p:guide pos="5881"/>
        <p:guide pos="6811"/>
        <p:guide orient="horz" pos="2976"/>
        <p:guide pos="506"/>
        <p:guide orient="horz" pos="2636"/>
        <p:guide orient="horz" pos="1071"/>
        <p:guide orient="horz" pos="3566"/>
        <p:guide pos="2026"/>
        <p:guide pos="6357"/>
      </p:guideLst>
    </p:cSldViewPr>
  </p:slideViewPr>
  <p:notesTextViewPr>
    <p:cViewPr>
      <p:scale>
        <a:sx n="1" d="1"/>
        <a:sy n="1" d="1"/>
      </p:scale>
      <p:origin x="0" y="0"/>
    </p:cViewPr>
  </p:notesTextViewPr>
  <p:sorterViewPr>
    <p:cViewPr>
      <p:scale>
        <a:sx n="54" d="100"/>
        <a:sy n="5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2017/11/9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extLst>
      <p:ext uri="{BB962C8B-B14F-4D97-AF65-F5344CB8AC3E}">
        <p14:creationId xmlns:p14="http://schemas.microsoft.com/office/powerpoint/2010/main" val="3744765781"/>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7"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8" algn="l" defTabSz="914332" rtl="0" eaLnBrk="1" latinLnBrk="0" hangingPunct="1">
      <a:defRPr sz="1200" kern="1200">
        <a:solidFill>
          <a:schemeClr val="tx1"/>
        </a:solidFill>
        <a:latin typeface="+mn-lt"/>
        <a:ea typeface="+mn-ea"/>
        <a:cs typeface="+mn-cs"/>
      </a:defRPr>
    </a:lvl4pPr>
    <a:lvl5pPr marL="1828664" algn="l" defTabSz="914332" rtl="0" eaLnBrk="1" latinLnBrk="0" hangingPunct="1">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4" algn="l" defTabSz="914332" rtl="0" eaLnBrk="1" latinLnBrk="0" hangingPunct="1">
      <a:defRPr sz="1200" kern="1200">
        <a:solidFill>
          <a:schemeClr val="tx1"/>
        </a:solidFill>
        <a:latin typeface="+mn-lt"/>
        <a:ea typeface="+mn-ea"/>
        <a:cs typeface="+mn-cs"/>
      </a:defRPr>
    </a:lvl7pPr>
    <a:lvl8pPr marL="3200160"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13</a:t>
            </a:fld>
            <a:endParaRPr lang="zh-CN" altLang="en-US"/>
          </a:p>
        </p:txBody>
      </p:sp>
    </p:spTree>
    <p:extLst>
      <p:ext uri="{BB962C8B-B14F-4D97-AF65-F5344CB8AC3E}">
        <p14:creationId xmlns:p14="http://schemas.microsoft.com/office/powerpoint/2010/main" val="3311486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t>15</a:t>
            </a:fld>
            <a:endParaRPr lang="zh-CN" altLang="en-US"/>
          </a:p>
        </p:txBody>
      </p:sp>
    </p:spTree>
    <p:extLst>
      <p:ext uri="{BB962C8B-B14F-4D97-AF65-F5344CB8AC3E}">
        <p14:creationId xmlns:p14="http://schemas.microsoft.com/office/powerpoint/2010/main" val="104521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95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31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17240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0" name="任意多边形 19"/>
          <p:cNvSpPr/>
          <p:nvPr userDrawn="1"/>
        </p:nvSpPr>
        <p:spPr>
          <a:xfrm rot="5400000" flipH="1" flipV="1">
            <a:off x="11791062" y="6461729"/>
            <a:ext cx="818511" cy="16633"/>
          </a:xfrm>
          <a:custGeom>
            <a:avLst/>
            <a:gdLst>
              <a:gd name="connsiteX0" fmla="*/ 818511 w 818511"/>
              <a:gd name="connsiteY0" fmla="*/ 0 h 16633"/>
              <a:gd name="connsiteX1" fmla="*/ 818511 w 818511"/>
              <a:gd name="connsiteY1" fmla="*/ 16633 h 16633"/>
              <a:gd name="connsiteX2" fmla="*/ 0 w 818511"/>
              <a:gd name="connsiteY2" fmla="*/ 16633 h 16633"/>
              <a:gd name="connsiteX3" fmla="*/ 0 w 818511"/>
              <a:gd name="connsiteY3" fmla="*/ 0 h 16633"/>
              <a:gd name="connsiteX4" fmla="*/ 818511 w 818511"/>
              <a:gd name="connsiteY4" fmla="*/ 0 h 16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16633">
                <a:moveTo>
                  <a:pt x="818511" y="0"/>
                </a:moveTo>
                <a:lnTo>
                  <a:pt x="818511" y="16633"/>
                </a:lnTo>
                <a:lnTo>
                  <a:pt x="0" y="16633"/>
                </a:lnTo>
                <a:lnTo>
                  <a:pt x="0" y="0"/>
                </a:lnTo>
                <a:lnTo>
                  <a:pt x="8185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16"/>
          <p:cNvSpPr/>
          <p:nvPr userDrawn="1"/>
        </p:nvSpPr>
        <p:spPr>
          <a:xfrm rot="5400000" flipH="1" flipV="1">
            <a:off x="11411980" y="6099279"/>
            <a:ext cx="818512" cy="741532"/>
          </a:xfrm>
          <a:custGeom>
            <a:avLst/>
            <a:gdLst>
              <a:gd name="connsiteX0" fmla="*/ 818511 w 818511"/>
              <a:gd name="connsiteY0" fmla="*/ 522329 h 741531"/>
              <a:gd name="connsiteX1" fmla="*/ 818511 w 818511"/>
              <a:gd name="connsiteY1" fmla="*/ 741531 h 741531"/>
              <a:gd name="connsiteX2" fmla="*/ 0 w 818511"/>
              <a:gd name="connsiteY2" fmla="*/ 741531 h 741531"/>
              <a:gd name="connsiteX3" fmla="*/ 0 w 818511"/>
              <a:gd name="connsiteY3" fmla="*/ 0 h 741531"/>
              <a:gd name="connsiteX4" fmla="*/ 818511 w 818511"/>
              <a:gd name="connsiteY4" fmla="*/ 522329 h 74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741531">
                <a:moveTo>
                  <a:pt x="818511" y="522329"/>
                </a:moveTo>
                <a:lnTo>
                  <a:pt x="818511" y="741531"/>
                </a:lnTo>
                <a:lnTo>
                  <a:pt x="0" y="741531"/>
                </a:lnTo>
                <a:lnTo>
                  <a:pt x="0" y="0"/>
                </a:lnTo>
                <a:lnTo>
                  <a:pt x="818511" y="5223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TextBox 15"/>
          <p:cNvSpPr txBox="1"/>
          <p:nvPr userDrawn="1"/>
        </p:nvSpPr>
        <p:spPr>
          <a:xfrm>
            <a:off x="11713027" y="6422568"/>
            <a:ext cx="459447" cy="284675"/>
          </a:xfrm>
          <a:prstGeom prst="rect">
            <a:avLst/>
          </a:prstGeom>
          <a:noFill/>
        </p:spPr>
        <p:txBody>
          <a:bodyPr wrap="square" lIns="68562" tIns="34281" rIns="68562" bIns="34281" rtlCol="0">
            <a:spAutoFit/>
          </a:bodyPr>
          <a:lstStyle/>
          <a:p>
            <a:pPr algn="ctr"/>
            <a:fld id="{2EEF1883-7A0E-4F66-9932-E581691AD397}" type="slidenum">
              <a:rPr lang="zh-CN" altLang="en-US" sz="1400" smtClean="0">
                <a:solidFill>
                  <a:schemeClr val="bg1"/>
                </a:solidFill>
                <a:latin typeface="+mn-lt"/>
                <a:ea typeface="Arial Unicode MS" panose="020B0604020202020204" pitchFamily="34" charset="-122"/>
                <a:cs typeface="Arial Unicode MS" panose="020B0604020202020204" pitchFamily="34" charset="-122"/>
              </a:rPr>
              <a:pPr algn="ctr"/>
              <a:t>‹#›</a:t>
            </a:fld>
            <a:r>
              <a:rPr lang="zh-CN" altLang="en-US" sz="1400" dirty="0" smtClean="0">
                <a:solidFill>
                  <a:schemeClr val="bg1"/>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bg1"/>
              </a:solidFill>
              <a:latin typeface="+mn-lt"/>
              <a:ea typeface="Arial Unicode MS" panose="020B0604020202020204" pitchFamily="34" charset="-122"/>
              <a:cs typeface="Arial Unicode MS" panose="020B0604020202020204" pitchFamily="34" charset="-122"/>
            </a:endParaRPr>
          </a:p>
        </p:txBody>
      </p:sp>
      <p:sp>
        <p:nvSpPr>
          <p:cNvPr id="14" name="任意多边形 13"/>
          <p:cNvSpPr/>
          <p:nvPr userDrawn="1"/>
        </p:nvSpPr>
        <p:spPr>
          <a:xfrm rot="5400000">
            <a:off x="57745" y="-166931"/>
            <a:ext cx="1044562" cy="1378426"/>
          </a:xfrm>
          <a:custGeom>
            <a:avLst/>
            <a:gdLst>
              <a:gd name="connsiteX0" fmla="*/ 0 w 1044561"/>
              <a:gd name="connsiteY0" fmla="*/ 996287 h 1419369"/>
              <a:gd name="connsiteX1" fmla="*/ 0 w 1044561"/>
              <a:gd name="connsiteY1" fmla="*/ 0 h 1419369"/>
              <a:gd name="connsiteX2" fmla="*/ 1044561 w 1044561"/>
              <a:gd name="connsiteY2" fmla="*/ 686380 h 1419369"/>
              <a:gd name="connsiteX3" fmla="*/ 1044561 w 1044561"/>
              <a:gd name="connsiteY3" fmla="*/ 996287 h 1419369"/>
              <a:gd name="connsiteX4" fmla="*/ 0 w 1044561"/>
              <a:gd name="connsiteY4" fmla="*/ 1419369 h 1419369"/>
              <a:gd name="connsiteX5" fmla="*/ 0 w 1044561"/>
              <a:gd name="connsiteY5" fmla="*/ 996288 h 1419369"/>
              <a:gd name="connsiteX6" fmla="*/ 1044561 w 1044561"/>
              <a:gd name="connsiteY6" fmla="*/ 996288 h 1419369"/>
              <a:gd name="connsiteX7" fmla="*/ 1044561 w 1044561"/>
              <a:gd name="connsiteY7" fmla="*/ 1419369 h 141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561" h="1419369">
                <a:moveTo>
                  <a:pt x="0" y="996287"/>
                </a:moveTo>
                <a:lnTo>
                  <a:pt x="0" y="0"/>
                </a:lnTo>
                <a:lnTo>
                  <a:pt x="1044561" y="686380"/>
                </a:lnTo>
                <a:lnTo>
                  <a:pt x="1044561" y="996287"/>
                </a:lnTo>
                <a:close/>
                <a:moveTo>
                  <a:pt x="0" y="1419369"/>
                </a:moveTo>
                <a:lnTo>
                  <a:pt x="0" y="996288"/>
                </a:lnTo>
                <a:lnTo>
                  <a:pt x="1044561" y="996288"/>
                </a:lnTo>
                <a:lnTo>
                  <a:pt x="1044561" y="14193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5019179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6" name="任意多边形 5"/>
          <p:cNvSpPr/>
          <p:nvPr userDrawn="1"/>
        </p:nvSpPr>
        <p:spPr>
          <a:xfrm rot="5400000">
            <a:off x="113623" y="-113623"/>
            <a:ext cx="1064524" cy="1291772"/>
          </a:xfrm>
          <a:custGeom>
            <a:avLst/>
            <a:gdLst>
              <a:gd name="connsiteX0" fmla="*/ 0 w 1064524"/>
              <a:gd name="connsiteY0" fmla="*/ 1291772 h 1291772"/>
              <a:gd name="connsiteX1" fmla="*/ 0 w 1064524"/>
              <a:gd name="connsiteY1" fmla="*/ 0 h 1291772"/>
              <a:gd name="connsiteX2" fmla="*/ 1064524 w 1064524"/>
              <a:gd name="connsiteY2" fmla="*/ 976727 h 1291772"/>
              <a:gd name="connsiteX3" fmla="*/ 1064524 w 1064524"/>
              <a:gd name="connsiteY3" fmla="*/ 1291772 h 1291772"/>
              <a:gd name="connsiteX4" fmla="*/ 0 w 1064524"/>
              <a:gd name="connsiteY4" fmla="*/ 1291772 h 1291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24" h="1291772">
                <a:moveTo>
                  <a:pt x="0" y="1291772"/>
                </a:moveTo>
                <a:lnTo>
                  <a:pt x="0" y="0"/>
                </a:lnTo>
                <a:lnTo>
                  <a:pt x="1064524" y="976727"/>
                </a:lnTo>
                <a:lnTo>
                  <a:pt x="1064524" y="1291772"/>
                </a:lnTo>
                <a:lnTo>
                  <a:pt x="0" y="12917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3690612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4DA96E64-783D-463C-BA44-F5AF67B46485}" type="datetimeFigureOut">
              <a:rPr lang="zh-CN" altLang="en-US" smtClean="0"/>
              <a:pPr/>
              <a:t>2017/11/9</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fld id="{A8C676CA-DACA-4216-AE75-62203F837763}"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8374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9" r:id="rId3"/>
    <p:sldLayoutId id="2147483670" r:id="rId4"/>
  </p:sldLayoutIdLst>
  <p:timing>
    <p:tnLst>
      <p:par>
        <p:cTn id="1" dur="indefinite" restart="never" nodeType="tmRoot"/>
      </p:par>
    </p:tnLst>
  </p:timing>
  <p:txStyles>
    <p:titleStyle>
      <a:lvl1pPr algn="l" defTabSz="914332"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08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247"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412"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32" rtl="0" eaLnBrk="1" latinLnBrk="0" hangingPunct="1">
        <a:defRPr sz="1900" kern="1200">
          <a:solidFill>
            <a:schemeClr val="tx1"/>
          </a:solidFill>
          <a:latin typeface="+mn-lt"/>
          <a:ea typeface="+mn-ea"/>
          <a:cs typeface="+mn-cs"/>
        </a:defRPr>
      </a:lvl1pPr>
      <a:lvl2pPr marL="457167" algn="l" defTabSz="914332" rtl="0" eaLnBrk="1" latinLnBrk="0" hangingPunct="1">
        <a:defRPr sz="1900" kern="1200">
          <a:solidFill>
            <a:schemeClr val="tx1"/>
          </a:solidFill>
          <a:latin typeface="+mn-lt"/>
          <a:ea typeface="+mn-ea"/>
          <a:cs typeface="+mn-cs"/>
        </a:defRPr>
      </a:lvl2pPr>
      <a:lvl3pPr marL="914332" algn="l" defTabSz="914332" rtl="0" eaLnBrk="1" latinLnBrk="0" hangingPunct="1">
        <a:defRPr sz="1900" kern="1200">
          <a:solidFill>
            <a:schemeClr val="tx1"/>
          </a:solidFill>
          <a:latin typeface="+mn-lt"/>
          <a:ea typeface="+mn-ea"/>
          <a:cs typeface="+mn-cs"/>
        </a:defRPr>
      </a:lvl3pPr>
      <a:lvl4pPr marL="1371498" algn="l" defTabSz="914332" rtl="0" eaLnBrk="1" latinLnBrk="0" hangingPunct="1">
        <a:defRPr sz="1900" kern="1200">
          <a:solidFill>
            <a:schemeClr val="tx1"/>
          </a:solidFill>
          <a:latin typeface="+mn-lt"/>
          <a:ea typeface="+mn-ea"/>
          <a:cs typeface="+mn-cs"/>
        </a:defRPr>
      </a:lvl4pPr>
      <a:lvl5pPr marL="1828664" algn="l" defTabSz="914332" rtl="0" eaLnBrk="1" latinLnBrk="0" hangingPunct="1">
        <a:defRPr sz="1900" kern="1200">
          <a:solidFill>
            <a:schemeClr val="tx1"/>
          </a:solidFill>
          <a:latin typeface="+mn-lt"/>
          <a:ea typeface="+mn-ea"/>
          <a:cs typeface="+mn-cs"/>
        </a:defRPr>
      </a:lvl5pPr>
      <a:lvl6pPr marL="2285830" algn="l" defTabSz="914332" rtl="0" eaLnBrk="1" latinLnBrk="0" hangingPunct="1">
        <a:defRPr sz="1900" kern="1200">
          <a:solidFill>
            <a:schemeClr val="tx1"/>
          </a:solidFill>
          <a:latin typeface="+mn-lt"/>
          <a:ea typeface="+mn-ea"/>
          <a:cs typeface="+mn-cs"/>
        </a:defRPr>
      </a:lvl6pPr>
      <a:lvl7pPr marL="2742994" algn="l" defTabSz="914332" rtl="0" eaLnBrk="1" latinLnBrk="0" hangingPunct="1">
        <a:defRPr sz="1900" kern="1200">
          <a:solidFill>
            <a:schemeClr val="tx1"/>
          </a:solidFill>
          <a:latin typeface="+mn-lt"/>
          <a:ea typeface="+mn-ea"/>
          <a:cs typeface="+mn-cs"/>
        </a:defRPr>
      </a:lvl7pPr>
      <a:lvl8pPr marL="3200160" algn="l" defTabSz="914332" rtl="0" eaLnBrk="1" latinLnBrk="0" hangingPunct="1">
        <a:defRPr sz="1900" kern="1200">
          <a:solidFill>
            <a:schemeClr val="tx1"/>
          </a:solidFill>
          <a:latin typeface="+mn-lt"/>
          <a:ea typeface="+mn-ea"/>
          <a:cs typeface="+mn-cs"/>
        </a:defRPr>
      </a:lvl8pPr>
      <a:lvl9pPr marL="3657327" algn="l" defTabSz="91433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image" Target="../media/image3.png"/><Relationship Id="rId1" Type="http://schemas.microsoft.com/office/2007/relationships/media" Target="../media/media1.mp4"/><Relationship Id="rId2" Type="http://schemas.openxmlformats.org/officeDocument/2006/relationships/video" Target="../media/media1.mp4"/></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9910" y="3857776"/>
            <a:ext cx="12221910" cy="3000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37"/>
          <p:cNvSpPr>
            <a:spLocks noChangeArrowheads="1"/>
          </p:cNvSpPr>
          <p:nvPr/>
        </p:nvSpPr>
        <p:spPr bwMode="auto">
          <a:xfrm>
            <a:off x="-29910" y="990924"/>
            <a:ext cx="12071576" cy="3748717"/>
          </a:xfrm>
          <a:prstGeom prst="rect">
            <a:avLst/>
          </a:prstGeom>
          <a:noFill/>
          <a:ln>
            <a:noFill/>
          </a:ln>
          <a:extLst/>
        </p:spPr>
        <p:txBody>
          <a:bodyPr wrap="square" lIns="91436" tIns="45719" rIns="91436" bIns="45719">
            <a:spAutoFit/>
          </a:bodyPr>
          <a:lstStyle/>
          <a:p>
            <a:pPr algn="ctr">
              <a:lnSpc>
                <a:spcPct val="90000"/>
              </a:lnSpc>
              <a:spcBef>
                <a:spcPct val="0"/>
              </a:spcBef>
              <a:buFont typeface="Arial" pitchFamily="34" charset="0"/>
              <a:buNone/>
            </a:pPr>
            <a:r>
              <a:rPr lang="zh-CN" altLang="en-US" sz="6600" b="1" spc="300" dirty="0" smtClean="0">
                <a:solidFill>
                  <a:schemeClr val="accent1"/>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66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机器学习的图像隐含语义理解系统设计</a:t>
            </a:r>
          </a:p>
          <a:p>
            <a:pPr algn="ctr">
              <a:lnSpc>
                <a:spcPct val="90000"/>
              </a:lnSpc>
              <a:spcBef>
                <a:spcPct val="0"/>
              </a:spcBef>
              <a:buFont typeface="Arial" pitchFamily="34" charset="0"/>
              <a:buNone/>
            </a:pPr>
            <a:endParaRPr lang="zh-CN" altLang="en-US" sz="66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90000"/>
              </a:lnSpc>
              <a:spcBef>
                <a:spcPct val="0"/>
              </a:spcBef>
              <a:buFont typeface="Arial" pitchFamily="34" charset="0"/>
              <a:buNone/>
            </a:pPr>
            <a:endParaRPr lang="en-US" altLang="zh-CN" sz="66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5" name="文本框 54"/>
          <p:cNvSpPr txBox="1"/>
          <p:nvPr/>
        </p:nvSpPr>
        <p:spPr>
          <a:xfrm>
            <a:off x="3558971" y="3311448"/>
            <a:ext cx="5061284" cy="523220"/>
          </a:xfrm>
          <a:prstGeom prst="rect">
            <a:avLst/>
          </a:prstGeom>
          <a:noFill/>
        </p:spPr>
        <p:txBody>
          <a:bodyPr wrap="square" rtlCol="0">
            <a:spAutoFit/>
          </a:bodyPr>
          <a:lstStyle/>
          <a:p>
            <a:pPr algn="ctr"/>
            <a:r>
              <a:rPr lang="zh-CN" altLang="en-US" sz="2800" spc="150" dirty="0" smtClean="0">
                <a:solidFill>
                  <a:schemeClr val="tx1">
                    <a:lumMod val="50000"/>
                    <a:lumOff val="50000"/>
                  </a:schemeClr>
                </a:solidFill>
                <a:latin typeface="微软雅黑" panose="020B0503020204020204" pitchFamily="34" charset="-122"/>
                <a:ea typeface="微软雅黑" panose="020B0503020204020204" pitchFamily="34" charset="-122"/>
              </a:rPr>
              <a:t>开题报告</a:t>
            </a:r>
            <a:endParaRPr lang="en-US" altLang="zh-CN" sz="2800" spc="1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4397613" y="4629908"/>
            <a:ext cx="1692000" cy="307777"/>
          </a:xfrm>
          <a:prstGeom prst="rect">
            <a:avLst/>
          </a:prstGeom>
          <a:solidFill>
            <a:schemeClr val="accent2"/>
          </a:solidFill>
          <a:ln>
            <a:noFill/>
          </a:ln>
        </p:spPr>
        <p:txBody>
          <a:bodyPr wrap="square" rtlCol="0" anchor="ctr">
            <a:spAutoFit/>
          </a:bodyPr>
          <a:lstStyle/>
          <a:p>
            <a:pPr algn="ctr"/>
            <a:r>
              <a:rPr lang="zh-CN" altLang="en-US" sz="1400" dirty="0" smtClean="0">
                <a:solidFill>
                  <a:schemeClr val="bg1"/>
                </a:solidFill>
                <a:latin typeface="微软雅黑" pitchFamily="34" charset="-122"/>
                <a:ea typeface="微软雅黑" pitchFamily="34" charset="-122"/>
              </a:rPr>
              <a:t>组长：王广智 </a:t>
            </a:r>
            <a:endParaRPr lang="zh-CN" altLang="en-US" sz="1400" dirty="0">
              <a:solidFill>
                <a:schemeClr val="bg1"/>
              </a:solidFill>
              <a:latin typeface="微软雅黑" pitchFamily="34" charset="-122"/>
              <a:ea typeface="微软雅黑" pitchFamily="34" charset="-122"/>
            </a:endParaRPr>
          </a:p>
        </p:txBody>
      </p:sp>
      <p:sp>
        <p:nvSpPr>
          <p:cNvPr id="57" name="矩形 56"/>
          <p:cNvSpPr/>
          <p:nvPr/>
        </p:nvSpPr>
        <p:spPr>
          <a:xfrm>
            <a:off x="6089613" y="4585753"/>
            <a:ext cx="1692000" cy="307777"/>
          </a:xfrm>
          <a:prstGeom prst="rect">
            <a:avLst/>
          </a:prstGeom>
          <a:solidFill>
            <a:schemeClr val="accent1"/>
          </a:solidFill>
          <a:ln>
            <a:solidFill>
              <a:schemeClr val="accent1"/>
            </a:solidFill>
          </a:ln>
        </p:spPr>
        <p:txBody>
          <a:bodyPr wrap="square" rtlCol="0" anchor="ctr">
            <a:spAutoFit/>
          </a:bodyPr>
          <a:lstStyle/>
          <a:p>
            <a:pPr algn="ctr"/>
            <a:r>
              <a:rPr lang="zh-CN" altLang="en-US" sz="1400" dirty="0">
                <a:solidFill>
                  <a:schemeClr val="bg1"/>
                </a:solidFill>
                <a:latin typeface="微软雅黑" pitchFamily="34" charset="-122"/>
                <a:ea typeface="微软雅黑" pitchFamily="34" charset="-122"/>
              </a:rPr>
              <a:t>部门</a:t>
            </a:r>
            <a:r>
              <a:rPr lang="zh-CN" altLang="en-US" sz="1400" dirty="0" smtClean="0">
                <a:solidFill>
                  <a:schemeClr val="bg1"/>
                </a:solidFill>
                <a:latin typeface="微软雅黑" pitchFamily="34" charset="-122"/>
                <a:ea typeface="微软雅黑" pitchFamily="34" charset="-122"/>
              </a:rPr>
              <a:t>：</a:t>
            </a:r>
            <a:r>
              <a:rPr lang="en-US" altLang="zh-CN" sz="1400" dirty="0" smtClean="0">
                <a:solidFill>
                  <a:schemeClr val="bg1"/>
                </a:solidFill>
                <a:latin typeface="微软雅黑" pitchFamily="34" charset="-122"/>
                <a:ea typeface="微软雅黑" pitchFamily="34" charset="-122"/>
              </a:rPr>
              <a:t>XXXX</a:t>
            </a:r>
            <a:endParaRPr lang="zh-CN" altLang="en-US" sz="1400" dirty="0">
              <a:solidFill>
                <a:schemeClr val="bg1"/>
              </a:solidFill>
              <a:latin typeface="微软雅黑" pitchFamily="34" charset="-122"/>
              <a:ea typeface="微软雅黑" pitchFamily="34" charset="-122"/>
            </a:endParaRPr>
          </a:p>
        </p:txBody>
      </p:sp>
      <p:sp>
        <p:nvSpPr>
          <p:cNvPr id="28" name="矩形 27"/>
          <p:cNvSpPr/>
          <p:nvPr/>
        </p:nvSpPr>
        <p:spPr>
          <a:xfrm>
            <a:off x="6172868" y="4624924"/>
            <a:ext cx="1692000" cy="307777"/>
          </a:xfrm>
          <a:prstGeom prst="rect">
            <a:avLst/>
          </a:prstGeom>
          <a:solidFill>
            <a:schemeClr val="accent2"/>
          </a:solidFill>
          <a:ln>
            <a:noFill/>
          </a:ln>
        </p:spPr>
        <p:txBody>
          <a:bodyPr wrap="square" rtlCol="0" anchor="ctr">
            <a:spAutoFit/>
          </a:bodyPr>
          <a:lstStyle/>
          <a:p>
            <a:pPr algn="ctr"/>
            <a:r>
              <a:rPr lang="zh-CN" altLang="en-US" sz="1400" dirty="0" smtClean="0">
                <a:solidFill>
                  <a:schemeClr val="bg1"/>
                </a:solidFill>
                <a:latin typeface="微软雅黑" pitchFamily="34" charset="-122"/>
                <a:ea typeface="微软雅黑" pitchFamily="34" charset="-122"/>
              </a:rPr>
              <a:t>组   员：许瑾 </a:t>
            </a:r>
            <a:endParaRPr lang="zh-CN" altLang="en-US" sz="1400" dirty="0">
              <a:solidFill>
                <a:schemeClr val="bg1"/>
              </a:solidFill>
              <a:latin typeface="微软雅黑" pitchFamily="34" charset="-122"/>
              <a:ea typeface="微软雅黑" pitchFamily="34" charset="-122"/>
            </a:endParaRPr>
          </a:p>
        </p:txBody>
      </p:sp>
      <p:pic>
        <p:nvPicPr>
          <p:cNvPr id="32" name="图片 31"/>
          <p:cNvPicPr>
            <a:picLocks noChangeAspect="1"/>
          </p:cNvPicPr>
          <p:nvPr/>
        </p:nvPicPr>
        <p:blipFill rotWithShape="1">
          <a:blip r:embed="rId2" cstate="screen">
            <a:extLst>
              <a:ext uri="{28A0092B-C50C-407E-A947-70E740481C1C}">
                <a14:useLocalDpi xmlns:a14="http://schemas.microsoft.com/office/drawing/2010/main"/>
              </a:ext>
            </a:extLst>
          </a:blip>
          <a:srcRect r="-7591"/>
          <a:stretch/>
        </p:blipFill>
        <p:spPr>
          <a:xfrm>
            <a:off x="11085380" y="117193"/>
            <a:ext cx="702849" cy="727086"/>
          </a:xfrm>
          <a:prstGeom prst="rect">
            <a:avLst/>
          </a:prstGeom>
        </p:spPr>
      </p:pic>
      <p:sp>
        <p:nvSpPr>
          <p:cNvPr id="2" name="文本框 1"/>
          <p:cNvSpPr txBox="1"/>
          <p:nvPr/>
        </p:nvSpPr>
        <p:spPr>
          <a:xfrm>
            <a:off x="-1801906" y="2850776"/>
            <a:ext cx="184731" cy="384721"/>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14478149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750"/>
                                        <p:tgtEl>
                                          <p:spTgt spid="51"/>
                                        </p:tgtEl>
                                      </p:cBhvr>
                                    </p:animEffect>
                                  </p:childTnLst>
                                </p:cTn>
                              </p:par>
                            </p:childTnLst>
                          </p:cTn>
                        </p:par>
                        <p:par>
                          <p:cTn id="8" fill="hold">
                            <p:stCondLst>
                              <p:cond delay="1250"/>
                            </p:stCondLst>
                            <p:childTnLst>
                              <p:par>
                                <p:cTn id="9" presetID="23" presetClass="entr" presetSubtype="36" fill="hold" grpId="0" nodeType="afterEffect">
                                  <p:stCondLst>
                                    <p:cond delay="0"/>
                                  </p:stCondLst>
                                  <p:iterate type="lt">
                                    <p:tmPct val="10000"/>
                                  </p:iterate>
                                  <p:childTnLst>
                                    <p:set>
                                      <p:cBhvr>
                                        <p:cTn id="10" dur="1" fill="hold">
                                          <p:stCondLst>
                                            <p:cond delay="0"/>
                                          </p:stCondLst>
                                        </p:cTn>
                                        <p:tgtEl>
                                          <p:spTgt spid="52"/>
                                        </p:tgtEl>
                                        <p:attrNameLst>
                                          <p:attrName>style.visibility</p:attrName>
                                        </p:attrNameLst>
                                      </p:cBhvr>
                                      <p:to>
                                        <p:strVal val="visible"/>
                                      </p:to>
                                    </p:set>
                                    <p:anim calcmode="lin" valueType="num">
                                      <p:cBhvr>
                                        <p:cTn id="11" dur="750" fill="hold"/>
                                        <p:tgtEl>
                                          <p:spTgt spid="52"/>
                                        </p:tgtEl>
                                        <p:attrNameLst>
                                          <p:attrName>ppt_w</p:attrName>
                                        </p:attrNameLst>
                                      </p:cBhvr>
                                      <p:tavLst>
                                        <p:tav tm="0">
                                          <p:val>
                                            <p:strVal val="(6*min(max(#ppt_w*#ppt_h,.3),1)-7.4)/-.7*#ppt_w"/>
                                          </p:val>
                                        </p:tav>
                                        <p:tav tm="100000">
                                          <p:val>
                                            <p:strVal val="#ppt_w"/>
                                          </p:val>
                                        </p:tav>
                                      </p:tavLst>
                                    </p:anim>
                                    <p:anim calcmode="lin" valueType="num">
                                      <p:cBhvr>
                                        <p:cTn id="12" dur="750" fill="hold"/>
                                        <p:tgtEl>
                                          <p:spTgt spid="52"/>
                                        </p:tgtEl>
                                        <p:attrNameLst>
                                          <p:attrName>ppt_h</p:attrName>
                                        </p:attrNameLst>
                                      </p:cBhvr>
                                      <p:tavLst>
                                        <p:tav tm="0">
                                          <p:val>
                                            <p:strVal val="(6*min(max(#ppt_w*#ppt_h,.3),1)-7.4)/-.7*#ppt_h"/>
                                          </p:val>
                                        </p:tav>
                                        <p:tav tm="100000">
                                          <p:val>
                                            <p:strVal val="#ppt_h"/>
                                          </p:val>
                                        </p:tav>
                                      </p:tavLst>
                                    </p:anim>
                                    <p:anim calcmode="lin" valueType="num">
                                      <p:cBhvr>
                                        <p:cTn id="13" dur="750" fill="hold"/>
                                        <p:tgtEl>
                                          <p:spTgt spid="52"/>
                                        </p:tgtEl>
                                        <p:attrNameLst>
                                          <p:attrName>ppt_x</p:attrName>
                                        </p:attrNameLst>
                                      </p:cBhvr>
                                      <p:tavLst>
                                        <p:tav tm="0">
                                          <p:val>
                                            <p:fltVal val="0.5"/>
                                          </p:val>
                                        </p:tav>
                                        <p:tav tm="100000">
                                          <p:val>
                                            <p:strVal val="#ppt_x"/>
                                          </p:val>
                                        </p:tav>
                                      </p:tavLst>
                                    </p:anim>
                                    <p:anim calcmode="lin" valueType="num">
                                      <p:cBhvr>
                                        <p:cTn id="14" dur="75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3350"/>
                            </p:stCondLst>
                            <p:childTnLst>
                              <p:par>
                                <p:cTn id="16" presetID="12" presetClass="entr" presetSubtype="1"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additive="base">
                                        <p:cTn id="18" dur="500"/>
                                        <p:tgtEl>
                                          <p:spTgt spid="55"/>
                                        </p:tgtEl>
                                        <p:attrNameLst>
                                          <p:attrName>ppt_y</p:attrName>
                                        </p:attrNameLst>
                                      </p:cBhvr>
                                      <p:tavLst>
                                        <p:tav tm="0">
                                          <p:val>
                                            <p:strVal val="#ppt_y-#ppt_h*1.125000"/>
                                          </p:val>
                                        </p:tav>
                                        <p:tav tm="100000">
                                          <p:val>
                                            <p:strVal val="#ppt_y"/>
                                          </p:val>
                                        </p:tav>
                                      </p:tavLst>
                                    </p:anim>
                                    <p:animEffect transition="in" filter="wipe(down)">
                                      <p:cBhvr>
                                        <p:cTn id="19" dur="500"/>
                                        <p:tgtEl>
                                          <p:spTgt spid="55"/>
                                        </p:tgtEl>
                                      </p:cBhvr>
                                    </p:animEffect>
                                  </p:childTnLst>
                                </p:cTn>
                              </p:par>
                            </p:childTnLst>
                          </p:cTn>
                        </p:par>
                        <p:par>
                          <p:cTn id="20" fill="hold">
                            <p:stCondLst>
                              <p:cond delay="3850"/>
                            </p:stCondLst>
                            <p:childTnLst>
                              <p:par>
                                <p:cTn id="21" presetID="37"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anim calcmode="lin" valueType="num">
                                      <p:cBhvr>
                                        <p:cTn id="24" dur="500" fill="hold"/>
                                        <p:tgtEl>
                                          <p:spTgt spid="56"/>
                                        </p:tgtEl>
                                        <p:attrNameLst>
                                          <p:attrName>ppt_x</p:attrName>
                                        </p:attrNameLst>
                                      </p:cBhvr>
                                      <p:tavLst>
                                        <p:tav tm="0">
                                          <p:val>
                                            <p:strVal val="#ppt_x"/>
                                          </p:val>
                                        </p:tav>
                                        <p:tav tm="100000">
                                          <p:val>
                                            <p:strVal val="#ppt_x"/>
                                          </p:val>
                                        </p:tav>
                                      </p:tavLst>
                                    </p:anim>
                                    <p:anim calcmode="lin" valueType="num">
                                      <p:cBhvr>
                                        <p:cTn id="25" dur="450" decel="100000" fill="hold"/>
                                        <p:tgtEl>
                                          <p:spTgt spid="56"/>
                                        </p:tgtEl>
                                        <p:attrNameLst>
                                          <p:attrName>ppt_y</p:attrName>
                                        </p:attrNameLst>
                                      </p:cBhvr>
                                      <p:tavLst>
                                        <p:tav tm="0">
                                          <p:val>
                                            <p:strVal val="#ppt_y+1"/>
                                          </p:val>
                                        </p:tav>
                                        <p:tav tm="100000">
                                          <p:val>
                                            <p:strVal val="#ppt_y-.03"/>
                                          </p:val>
                                        </p:tav>
                                      </p:tavLst>
                                    </p:anim>
                                    <p:anim calcmode="lin" valueType="num">
                                      <p:cBhvr>
                                        <p:cTn id="26" dur="50" accel="100000" fill="hold">
                                          <p:stCondLst>
                                            <p:cond delay="450"/>
                                          </p:stCondLst>
                                        </p:cTn>
                                        <p:tgtEl>
                                          <p:spTgt spid="56"/>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25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anim calcmode="lin" valueType="num">
                                      <p:cBhvr>
                                        <p:cTn id="30" dur="500" fill="hold"/>
                                        <p:tgtEl>
                                          <p:spTgt spid="57"/>
                                        </p:tgtEl>
                                        <p:attrNameLst>
                                          <p:attrName>ppt_x</p:attrName>
                                        </p:attrNameLst>
                                      </p:cBhvr>
                                      <p:tavLst>
                                        <p:tav tm="0">
                                          <p:val>
                                            <p:strVal val="#ppt_x"/>
                                          </p:val>
                                        </p:tav>
                                        <p:tav tm="100000">
                                          <p:val>
                                            <p:strVal val="#ppt_x"/>
                                          </p:val>
                                        </p:tav>
                                      </p:tavLst>
                                    </p:anim>
                                    <p:anim calcmode="lin" valueType="num">
                                      <p:cBhvr>
                                        <p:cTn id="31" dur="450" decel="100000" fill="hold"/>
                                        <p:tgtEl>
                                          <p:spTgt spid="57"/>
                                        </p:tgtEl>
                                        <p:attrNameLst>
                                          <p:attrName>ppt_y</p:attrName>
                                        </p:attrNameLst>
                                      </p:cBhvr>
                                      <p:tavLst>
                                        <p:tav tm="0">
                                          <p:val>
                                            <p:strVal val="#ppt_y+1"/>
                                          </p:val>
                                        </p:tav>
                                        <p:tav tm="100000">
                                          <p:val>
                                            <p:strVal val="#ppt_y-.03"/>
                                          </p:val>
                                        </p:tav>
                                      </p:tavLst>
                                    </p:anim>
                                    <p:anim calcmode="lin" valueType="num">
                                      <p:cBhvr>
                                        <p:cTn id="32" dur="50" accel="100000" fill="hold">
                                          <p:stCondLst>
                                            <p:cond delay="450"/>
                                          </p:stCondLst>
                                        </p:cTn>
                                        <p:tgtEl>
                                          <p:spTgt spid="57"/>
                                        </p:tgtEl>
                                        <p:attrNameLst>
                                          <p:attrName>ppt_y</p:attrName>
                                        </p:attrNameLst>
                                      </p:cBhvr>
                                      <p:tavLst>
                                        <p:tav tm="0">
                                          <p:val>
                                            <p:strVal val="#ppt_y-.03"/>
                                          </p:val>
                                        </p:tav>
                                        <p:tav tm="100000">
                                          <p:val>
                                            <p:strVal val="#ppt_y"/>
                                          </p:val>
                                        </p:tav>
                                      </p:tavLst>
                                    </p:anim>
                                  </p:childTnLst>
                                </p:cTn>
                              </p:par>
                            </p:childTnLst>
                          </p:cTn>
                        </p:par>
                        <p:par>
                          <p:cTn id="33" fill="hold">
                            <p:stCondLst>
                              <p:cond delay="4600"/>
                            </p:stCondLst>
                            <p:childTnLst>
                              <p:par>
                                <p:cTn id="34" presetID="37"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anim calcmode="lin" valueType="num">
                                      <p:cBhvr>
                                        <p:cTn id="37" dur="500" fill="hold"/>
                                        <p:tgtEl>
                                          <p:spTgt spid="28"/>
                                        </p:tgtEl>
                                        <p:attrNameLst>
                                          <p:attrName>ppt_x</p:attrName>
                                        </p:attrNameLst>
                                      </p:cBhvr>
                                      <p:tavLst>
                                        <p:tav tm="0">
                                          <p:val>
                                            <p:strVal val="#ppt_x"/>
                                          </p:val>
                                        </p:tav>
                                        <p:tav tm="100000">
                                          <p:val>
                                            <p:strVal val="#ppt_x"/>
                                          </p:val>
                                        </p:tav>
                                      </p:tavLst>
                                    </p:anim>
                                    <p:anim calcmode="lin" valueType="num">
                                      <p:cBhvr>
                                        <p:cTn id="38" dur="450" decel="100000" fill="hold"/>
                                        <p:tgtEl>
                                          <p:spTgt spid="28"/>
                                        </p:tgtEl>
                                        <p:attrNameLst>
                                          <p:attrName>ppt_y</p:attrName>
                                        </p:attrNameLst>
                                      </p:cBhvr>
                                      <p:tavLst>
                                        <p:tav tm="0">
                                          <p:val>
                                            <p:strVal val="#ppt_y+1"/>
                                          </p:val>
                                        </p:tav>
                                        <p:tav tm="100000">
                                          <p:val>
                                            <p:strVal val="#ppt_y-.03"/>
                                          </p:val>
                                        </p:tav>
                                      </p:tavLst>
                                    </p:anim>
                                    <p:anim calcmode="lin" valueType="num">
                                      <p:cBhvr>
                                        <p:cTn id="39"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40" fill="hold">
                            <p:stCondLst>
                              <p:cond delay="5100"/>
                            </p:stCondLst>
                            <p:childTnLst>
                              <p:par>
                                <p:cTn id="41" presetID="21" presetClass="entr" presetSubtype="1" fill="hold" nodeType="after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heel(1)">
                                      <p:cBhvr>
                                        <p:cTn id="43" dur="1000"/>
                                        <p:tgtEl>
                                          <p:spTgt spid="32"/>
                                        </p:tgtEl>
                                      </p:cBhvr>
                                    </p:animEffect>
                                  </p:childTnLst>
                                </p:cTn>
                              </p:par>
                            </p:childTnLst>
                          </p:cTn>
                        </p:par>
                        <p:par>
                          <p:cTn id="44" fill="hold">
                            <p:stCondLst>
                              <p:cond delay="6100"/>
                            </p:stCondLst>
                            <p:childTnLst>
                              <p:par>
                                <p:cTn id="45" presetID="26" presetClass="emph" presetSubtype="0" fill="hold" nodeType="afterEffect">
                                  <p:stCondLst>
                                    <p:cond delay="0"/>
                                  </p:stCondLst>
                                  <p:childTnLst>
                                    <p:animEffect transition="out" filter="fade">
                                      <p:cBhvr>
                                        <p:cTn id="46" dur="500" tmFilter="0, 0; .2, .5; .8, .5; 1, 0"/>
                                        <p:tgtEl>
                                          <p:spTgt spid="32"/>
                                        </p:tgtEl>
                                      </p:cBhvr>
                                    </p:animEffect>
                                    <p:animScale>
                                      <p:cBhvr>
                                        <p:cTn id="47"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55" grpId="0"/>
      <p:bldP spid="56" grpId="0" animBg="1"/>
      <p:bldP spid="57" grpId="0" animBg="1"/>
      <p:bldP spid="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9000" dirty="0">
              <a:solidFill>
                <a:schemeClr val="accent1"/>
              </a:solidFill>
              <a:latin typeface="Impact" panose="020B0806030902050204" pitchFamily="34" charset="0"/>
              <a:ea typeface="+mj-ea"/>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TextBox 64"/>
          <p:cNvSpPr txBox="1"/>
          <p:nvPr/>
        </p:nvSpPr>
        <p:spPr>
          <a:xfrm>
            <a:off x="3820197" y="4009272"/>
            <a:ext cx="4228823"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fontAlgn="ctr"/>
            <a:r>
              <a:rPr lang="zh-CN" altLang="en-US" sz="5400" b="1" dirty="0" smtClean="0">
                <a:solidFill>
                  <a:schemeClr val="bg1"/>
                </a:solidFill>
                <a:latin typeface="微软雅黑" panose="020B0503020204020204" pitchFamily="34" charset="-122"/>
                <a:ea typeface="微软雅黑" panose="020B0503020204020204" pitchFamily="34" charset="-122"/>
              </a:rPr>
              <a:t>课  题  目  标</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r>
              <a:rPr lang="en-US" altLang="zh-CN" sz="18600" dirty="0" smtClean="0">
                <a:solidFill>
                  <a:schemeClr val="accent1"/>
                </a:solidFill>
                <a:latin typeface="Impact" panose="020B0806030902050204" pitchFamily="34" charset="0"/>
                <a:ea typeface="+mj-ea"/>
              </a:rPr>
              <a:t>02</a:t>
            </a:r>
            <a:endParaRPr lang="zh-CN" altLang="en-US" sz="18600" dirty="0">
              <a:solidFill>
                <a:schemeClr val="accent1"/>
              </a:solidFill>
              <a:latin typeface="Impact" panose="020B0806030902050204" pitchFamily="34" charset="0"/>
              <a:ea typeface="+mj-ea"/>
            </a:endParaRPr>
          </a:p>
        </p:txBody>
      </p:sp>
    </p:spTree>
    <p:extLst>
      <p:ext uri="{BB962C8B-B14F-4D97-AF65-F5344CB8AC3E}">
        <p14:creationId xmlns:p14="http://schemas.microsoft.com/office/powerpoint/2010/main" val="364239382"/>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53"/>
          <p:cNvSpPr/>
          <p:nvPr/>
        </p:nvSpPr>
        <p:spPr>
          <a:xfrm>
            <a:off x="8577811" y="2208796"/>
            <a:ext cx="2557703" cy="3642617"/>
          </a:xfrm>
          <a:prstGeom prst="roundRect">
            <a:avLst>
              <a:gd name="adj" fmla="val 1120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nvGrpSpPr>
          <p:cNvPr id="58" name="Group 56"/>
          <p:cNvGrpSpPr/>
          <p:nvPr/>
        </p:nvGrpSpPr>
        <p:grpSpPr>
          <a:xfrm>
            <a:off x="6027353" y="2208796"/>
            <a:ext cx="2864940" cy="3642617"/>
            <a:chOff x="4565600" y="1016361"/>
            <a:chExt cx="2148705" cy="2731963"/>
          </a:xfrm>
        </p:grpSpPr>
        <p:sp>
          <p:nvSpPr>
            <p:cNvPr id="64" name="Rounded Rectangle 51"/>
            <p:cNvSpPr/>
            <p:nvPr/>
          </p:nvSpPr>
          <p:spPr>
            <a:xfrm>
              <a:off x="4565600" y="1016361"/>
              <a:ext cx="1918277" cy="2731963"/>
            </a:xfrm>
            <a:prstGeom prst="roundRect">
              <a:avLst>
                <a:gd name="adj" fmla="val 112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solidFill>
                  <a:schemeClr val="accent1"/>
                </a:solidFill>
              </a:endParaRPr>
            </a:p>
          </p:txBody>
        </p:sp>
        <p:sp>
          <p:nvSpPr>
            <p:cNvPr id="65" name="Isosceles Triangle 47"/>
            <p:cNvSpPr/>
            <p:nvPr/>
          </p:nvSpPr>
          <p:spPr>
            <a:xfrm rot="5400000">
              <a:off x="6351188" y="2267128"/>
              <a:ext cx="495806" cy="230428"/>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cxnSp>
        <p:nvCxnSpPr>
          <p:cNvPr id="68" name="Straight Connector 25"/>
          <p:cNvCxnSpPr/>
          <p:nvPr/>
        </p:nvCxnSpPr>
        <p:spPr>
          <a:xfrm>
            <a:off x="928370" y="1653579"/>
            <a:ext cx="10106051" cy="0"/>
          </a:xfrm>
          <a:prstGeom prst="line">
            <a:avLst/>
          </a:prstGeom>
          <a:ln w="19050">
            <a:solidFill>
              <a:schemeClr val="bg1">
                <a:lumMod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70" name="Group 55"/>
          <p:cNvGrpSpPr/>
          <p:nvPr/>
        </p:nvGrpSpPr>
        <p:grpSpPr>
          <a:xfrm>
            <a:off x="3477271" y="2208796"/>
            <a:ext cx="2864940" cy="3642617"/>
            <a:chOff x="2653038" y="1016361"/>
            <a:chExt cx="2148705" cy="2731963"/>
          </a:xfrm>
        </p:grpSpPr>
        <p:sp>
          <p:nvSpPr>
            <p:cNvPr id="78" name="Rounded Rectangle 50"/>
            <p:cNvSpPr/>
            <p:nvPr/>
          </p:nvSpPr>
          <p:spPr>
            <a:xfrm>
              <a:off x="2653038" y="1016361"/>
              <a:ext cx="1918277" cy="2731963"/>
            </a:xfrm>
            <a:prstGeom prst="roundRect">
              <a:avLst>
                <a:gd name="adj" fmla="val 1120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79" name="Isosceles Triangle 46"/>
            <p:cNvSpPr/>
            <p:nvPr/>
          </p:nvSpPr>
          <p:spPr>
            <a:xfrm rot="5400000">
              <a:off x="4438626" y="2267128"/>
              <a:ext cx="495806" cy="230428"/>
            </a:xfrm>
            <a:prstGeom prst="triangle">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grpSp>
        <p:nvGrpSpPr>
          <p:cNvPr id="81" name="Group 54"/>
          <p:cNvGrpSpPr/>
          <p:nvPr/>
        </p:nvGrpSpPr>
        <p:grpSpPr>
          <a:xfrm>
            <a:off x="928370" y="2208796"/>
            <a:ext cx="2864941" cy="3642617"/>
            <a:chOff x="741363" y="1016361"/>
            <a:chExt cx="2148706" cy="2731963"/>
          </a:xfrm>
        </p:grpSpPr>
        <p:sp>
          <p:nvSpPr>
            <p:cNvPr id="85" name="Rounded Rectangle 49"/>
            <p:cNvSpPr/>
            <p:nvPr/>
          </p:nvSpPr>
          <p:spPr>
            <a:xfrm>
              <a:off x="741363" y="1016361"/>
              <a:ext cx="1918277" cy="2731963"/>
            </a:xfrm>
            <a:prstGeom prst="roundRect">
              <a:avLst>
                <a:gd name="adj" fmla="val 112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86" name="Isosceles Triangle 45"/>
            <p:cNvSpPr/>
            <p:nvPr/>
          </p:nvSpPr>
          <p:spPr>
            <a:xfrm rot="5400000">
              <a:off x="2526952" y="2267128"/>
              <a:ext cx="495806" cy="230428"/>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sp>
        <p:nvSpPr>
          <p:cNvPr id="89" name="矩形 88"/>
          <p:cNvSpPr/>
          <p:nvPr/>
        </p:nvSpPr>
        <p:spPr>
          <a:xfrm>
            <a:off x="1687304" y="2497494"/>
            <a:ext cx="1031033" cy="430879"/>
          </a:xfrm>
          <a:prstGeom prst="rect">
            <a:avLst/>
          </a:prstGeom>
        </p:spPr>
        <p:txBody>
          <a:bodyPr wrap="none" lIns="91431" tIns="45716" rIns="91431" bIns="45716">
            <a:spAutoFit/>
          </a:bodyPr>
          <a:lstStyle/>
          <a:p>
            <a:pPr algn="ctr"/>
            <a:r>
              <a:rPr lang="zh-CN" altLang="en-US" sz="2200" b="1" dirty="0" smtClean="0">
                <a:solidFill>
                  <a:schemeClr val="bg1">
                    <a:lumMod val="95000"/>
                  </a:schemeClr>
                </a:solidFill>
                <a:latin typeface="微软雅黑" pitchFamily="34" charset="-122"/>
                <a:ea typeface="微软雅黑" pitchFamily="34" charset="-122"/>
              </a:rPr>
              <a:t>目标一</a:t>
            </a:r>
            <a:endParaRPr lang="en-US" altLang="zh-CN" sz="2200" b="1" dirty="0">
              <a:solidFill>
                <a:schemeClr val="bg1">
                  <a:lumMod val="95000"/>
                </a:schemeClr>
              </a:solidFill>
              <a:latin typeface="微软雅黑" pitchFamily="34" charset="-122"/>
              <a:ea typeface="微软雅黑" pitchFamily="34" charset="-122"/>
            </a:endParaRPr>
          </a:p>
        </p:txBody>
      </p:sp>
      <p:sp>
        <p:nvSpPr>
          <p:cNvPr id="90" name="矩形 47"/>
          <p:cNvSpPr>
            <a:spLocks noChangeArrowheads="1"/>
          </p:cNvSpPr>
          <p:nvPr/>
        </p:nvSpPr>
        <p:spPr bwMode="auto">
          <a:xfrm>
            <a:off x="1170215" y="3205041"/>
            <a:ext cx="2228045"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spcBef>
                <a:spcPct val="0"/>
              </a:spcBef>
              <a:buNone/>
            </a:pPr>
            <a:r>
              <a:rPr lang="zh-CN" altLang="en-US" sz="2000" b="1" dirty="0" smtClean="0">
                <a:solidFill>
                  <a:schemeClr val="bg1">
                    <a:lumMod val="95000"/>
                  </a:schemeClr>
                </a:solidFill>
                <a:sym typeface="微软雅黑" pitchFamily="34" charset="-122"/>
              </a:rPr>
              <a:t>    构建出一个类似结构或改进结构的</a:t>
            </a:r>
            <a:r>
              <a:rPr lang="en-US" altLang="zh-CN" sz="2000" b="1" dirty="0" smtClean="0">
                <a:solidFill>
                  <a:schemeClr val="bg1">
                    <a:lumMod val="95000"/>
                  </a:schemeClr>
                </a:solidFill>
                <a:sym typeface="微软雅黑" pitchFamily="34" charset="-122"/>
              </a:rPr>
              <a:t>CNN</a:t>
            </a:r>
            <a:r>
              <a:rPr lang="zh-CN" altLang="en-US" sz="2000" b="1" dirty="0" smtClean="0">
                <a:solidFill>
                  <a:schemeClr val="bg1">
                    <a:lumMod val="95000"/>
                  </a:schemeClr>
                </a:solidFill>
                <a:sym typeface="微软雅黑" pitchFamily="34" charset="-122"/>
              </a:rPr>
              <a:t>模型。并通过带有标注的数据集进行有监督的模型训练。</a:t>
            </a:r>
            <a:endParaRPr lang="zh-CN" altLang="en-US" sz="2000" b="1" dirty="0">
              <a:solidFill>
                <a:schemeClr val="bg1">
                  <a:lumMod val="95000"/>
                </a:schemeClr>
              </a:solidFill>
              <a:sym typeface="微软雅黑" pitchFamily="34" charset="-122"/>
            </a:endParaRPr>
          </a:p>
        </p:txBody>
      </p:sp>
      <p:sp>
        <p:nvSpPr>
          <p:cNvPr id="91" name="矩形 90"/>
          <p:cNvSpPr/>
          <p:nvPr/>
        </p:nvSpPr>
        <p:spPr>
          <a:xfrm>
            <a:off x="4245006" y="2497494"/>
            <a:ext cx="1031033" cy="430879"/>
          </a:xfrm>
          <a:prstGeom prst="rect">
            <a:avLst/>
          </a:prstGeom>
        </p:spPr>
        <p:txBody>
          <a:bodyPr wrap="none" lIns="91431" tIns="45716" rIns="91431" bIns="45716">
            <a:spAutoFit/>
          </a:bodyPr>
          <a:lstStyle/>
          <a:p>
            <a:pPr algn="ctr"/>
            <a:r>
              <a:rPr lang="zh-CN" altLang="en-US" sz="2200" b="1" dirty="0" smtClean="0">
                <a:solidFill>
                  <a:schemeClr val="bg1">
                    <a:lumMod val="95000"/>
                  </a:schemeClr>
                </a:solidFill>
                <a:latin typeface="微软雅黑" pitchFamily="34" charset="-122"/>
                <a:ea typeface="微软雅黑" pitchFamily="34" charset="-122"/>
              </a:rPr>
              <a:t>目标二</a:t>
            </a:r>
            <a:endParaRPr lang="en-US" altLang="zh-CN" sz="2200" b="1" dirty="0">
              <a:solidFill>
                <a:schemeClr val="bg1">
                  <a:lumMod val="95000"/>
                </a:schemeClr>
              </a:solidFill>
              <a:latin typeface="微软雅黑" pitchFamily="34" charset="-122"/>
              <a:ea typeface="微软雅黑" pitchFamily="34" charset="-122"/>
            </a:endParaRPr>
          </a:p>
        </p:txBody>
      </p:sp>
      <p:sp>
        <p:nvSpPr>
          <p:cNvPr id="93" name="矩形 92"/>
          <p:cNvSpPr/>
          <p:nvPr/>
        </p:nvSpPr>
        <p:spPr>
          <a:xfrm>
            <a:off x="9344768" y="2497494"/>
            <a:ext cx="1031033" cy="430879"/>
          </a:xfrm>
          <a:prstGeom prst="rect">
            <a:avLst/>
          </a:prstGeom>
        </p:spPr>
        <p:txBody>
          <a:bodyPr wrap="none" lIns="91431" tIns="45716" rIns="91431" bIns="45716">
            <a:spAutoFit/>
          </a:bodyPr>
          <a:lstStyle/>
          <a:p>
            <a:pPr algn="ctr"/>
            <a:r>
              <a:rPr lang="zh-CN" altLang="en-US" sz="2200" b="1" dirty="0" smtClean="0">
                <a:solidFill>
                  <a:schemeClr val="bg1">
                    <a:lumMod val="95000"/>
                  </a:schemeClr>
                </a:solidFill>
                <a:latin typeface="微软雅黑" pitchFamily="34" charset="-122"/>
                <a:ea typeface="微软雅黑" pitchFamily="34" charset="-122"/>
              </a:rPr>
              <a:t>目标四</a:t>
            </a:r>
            <a:endParaRPr lang="en-US" altLang="zh-CN" sz="2200" b="1" dirty="0">
              <a:solidFill>
                <a:schemeClr val="bg1">
                  <a:lumMod val="95000"/>
                </a:schemeClr>
              </a:solidFill>
              <a:latin typeface="微软雅黑" pitchFamily="34" charset="-122"/>
              <a:ea typeface="微软雅黑" pitchFamily="34" charset="-122"/>
            </a:endParaRPr>
          </a:p>
        </p:txBody>
      </p:sp>
      <p:sp>
        <p:nvSpPr>
          <p:cNvPr id="94" name="矩形 47"/>
          <p:cNvSpPr>
            <a:spLocks noChangeArrowheads="1"/>
          </p:cNvSpPr>
          <p:nvPr/>
        </p:nvSpPr>
        <p:spPr bwMode="auto">
          <a:xfrm>
            <a:off x="8806376" y="3201695"/>
            <a:ext cx="2228045"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spcBef>
                <a:spcPct val="0"/>
              </a:spcBef>
              <a:buNone/>
            </a:pPr>
            <a:r>
              <a:rPr lang="zh-CN" altLang="en-US" sz="2000" b="1" dirty="0" smtClean="0">
                <a:solidFill>
                  <a:schemeClr val="bg1">
                    <a:lumMod val="95000"/>
                  </a:schemeClr>
                </a:solidFill>
                <a:sym typeface="微软雅黑" pitchFamily="34" charset="-122"/>
              </a:rPr>
              <a:t>远期可以将训练好的模型部署到服务器，通过移动端</a:t>
            </a:r>
            <a:r>
              <a:rPr lang="en-US" altLang="zh-CN" sz="2000" b="1" dirty="0" smtClean="0">
                <a:solidFill>
                  <a:schemeClr val="bg1">
                    <a:lumMod val="95000"/>
                  </a:schemeClr>
                </a:solidFill>
                <a:sym typeface="微软雅黑" pitchFamily="34" charset="-122"/>
              </a:rPr>
              <a:t>APP</a:t>
            </a:r>
            <a:r>
              <a:rPr lang="zh-CN" altLang="en-US" sz="2000" b="1" dirty="0" smtClean="0">
                <a:solidFill>
                  <a:schemeClr val="bg1">
                    <a:lumMod val="95000"/>
                  </a:schemeClr>
                </a:solidFill>
                <a:sym typeface="微软雅黑" pitchFamily="34" charset="-122"/>
              </a:rPr>
              <a:t>进行实时拍照上传，并将预测结果返回。</a:t>
            </a:r>
            <a:endParaRPr lang="zh-CN" altLang="en-US" sz="2000" b="1" dirty="0">
              <a:solidFill>
                <a:schemeClr val="bg1">
                  <a:lumMod val="95000"/>
                </a:schemeClr>
              </a:solidFill>
              <a:sym typeface="微软雅黑" pitchFamily="34" charset="-122"/>
            </a:endParaRPr>
          </a:p>
        </p:txBody>
      </p:sp>
      <p:sp>
        <p:nvSpPr>
          <p:cNvPr id="95" name="矩形 94"/>
          <p:cNvSpPr/>
          <p:nvPr/>
        </p:nvSpPr>
        <p:spPr>
          <a:xfrm>
            <a:off x="6786287" y="2481578"/>
            <a:ext cx="1031033" cy="430879"/>
          </a:xfrm>
          <a:prstGeom prst="rect">
            <a:avLst/>
          </a:prstGeom>
        </p:spPr>
        <p:txBody>
          <a:bodyPr wrap="none" lIns="91431" tIns="45716" rIns="91431" bIns="45716">
            <a:spAutoFit/>
          </a:bodyPr>
          <a:lstStyle/>
          <a:p>
            <a:pPr algn="ctr"/>
            <a:r>
              <a:rPr lang="zh-CN" altLang="en-US" sz="2200" b="1" dirty="0" smtClean="0">
                <a:solidFill>
                  <a:schemeClr val="bg1">
                    <a:lumMod val="95000"/>
                  </a:schemeClr>
                </a:solidFill>
                <a:latin typeface="微软雅黑" pitchFamily="34" charset="-122"/>
                <a:ea typeface="微软雅黑" pitchFamily="34" charset="-122"/>
              </a:rPr>
              <a:t>目标三</a:t>
            </a:r>
            <a:endParaRPr lang="en-US" altLang="zh-CN" sz="2200" b="1" dirty="0">
              <a:solidFill>
                <a:schemeClr val="bg1">
                  <a:lumMod val="95000"/>
                </a:schemeClr>
              </a:solidFill>
              <a:latin typeface="微软雅黑" pitchFamily="34" charset="-122"/>
              <a:ea typeface="微软雅黑" pitchFamily="34" charset="-122"/>
            </a:endParaRPr>
          </a:p>
        </p:txBody>
      </p:sp>
      <p:sp>
        <p:nvSpPr>
          <p:cNvPr id="32"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课题目标</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33"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smtClean="0">
                <a:solidFill>
                  <a:schemeClr val="tx1">
                    <a:lumMod val="65000"/>
                    <a:lumOff val="35000"/>
                  </a:schemeClr>
                </a:solidFill>
                <a:latin typeface="Arial" panose="020B0604020202020204" pitchFamily="34" charset="0"/>
                <a:cs typeface="Arial" panose="020B0604020202020204" pitchFamily="34" charset="0"/>
              </a:rPr>
              <a:t>预期成果及目标</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4" name="矩形 47"/>
          <p:cNvSpPr>
            <a:spLocks noChangeArrowheads="1"/>
          </p:cNvSpPr>
          <p:nvPr/>
        </p:nvSpPr>
        <p:spPr bwMode="auto">
          <a:xfrm>
            <a:off x="3629694" y="3172715"/>
            <a:ext cx="2228045" cy="2308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spcBef>
                <a:spcPct val="0"/>
              </a:spcBef>
              <a:buNone/>
            </a:pPr>
            <a:r>
              <a:rPr lang="zh-CN" altLang="en-US" sz="2000" b="1" dirty="0" smtClean="0">
                <a:solidFill>
                  <a:schemeClr val="bg1">
                    <a:lumMod val="95000"/>
                  </a:schemeClr>
                </a:solidFill>
                <a:sym typeface="微软雅黑" pitchFamily="34" charset="-122"/>
              </a:rPr>
              <a:t>    对于性别的预测要取得很高的准确度，对于年龄预测尽量缩短年龄段步长的同时，也要尽可能提高准确度。</a:t>
            </a:r>
            <a:endParaRPr lang="zh-CN" altLang="en-US" sz="2000" b="1" dirty="0">
              <a:solidFill>
                <a:schemeClr val="bg1">
                  <a:lumMod val="95000"/>
                </a:schemeClr>
              </a:solidFill>
              <a:sym typeface="微软雅黑" pitchFamily="34" charset="-122"/>
            </a:endParaRPr>
          </a:p>
        </p:txBody>
      </p:sp>
      <p:sp>
        <p:nvSpPr>
          <p:cNvPr id="35" name="矩形 47"/>
          <p:cNvSpPr>
            <a:spLocks noChangeArrowheads="1"/>
          </p:cNvSpPr>
          <p:nvPr/>
        </p:nvSpPr>
        <p:spPr bwMode="auto">
          <a:xfrm>
            <a:off x="6188592" y="3205041"/>
            <a:ext cx="2228045" cy="267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spcBef>
                <a:spcPct val="0"/>
              </a:spcBef>
              <a:buNone/>
            </a:pPr>
            <a:r>
              <a:rPr lang="zh-CN" altLang="en-US" sz="2000" b="1" dirty="0" smtClean="0">
                <a:solidFill>
                  <a:schemeClr val="bg1">
                    <a:lumMod val="95000"/>
                  </a:schemeClr>
                </a:solidFill>
                <a:sym typeface="微软雅黑" pitchFamily="34" charset="-122"/>
              </a:rPr>
              <a:t>进一步提取其他可能用来预测的语义，如表情等，或其他场景的语义。</a:t>
            </a:r>
          </a:p>
          <a:p>
            <a:pPr algn="just">
              <a:lnSpc>
                <a:spcPct val="120000"/>
              </a:lnSpc>
              <a:spcBef>
                <a:spcPct val="0"/>
              </a:spcBef>
              <a:buNone/>
            </a:pPr>
            <a:r>
              <a:rPr lang="zh-CN" altLang="en-US" sz="2000" b="1" dirty="0">
                <a:solidFill>
                  <a:schemeClr val="bg1">
                    <a:lumMod val="95000"/>
                  </a:schemeClr>
                </a:solidFill>
                <a:sym typeface="微软雅黑" pitchFamily="34" charset="-122"/>
              </a:rPr>
              <a:t>将无标注的图片</a:t>
            </a:r>
            <a:r>
              <a:rPr lang="zh-CN" altLang="en-US" sz="2000" b="1" dirty="0" smtClean="0">
                <a:solidFill>
                  <a:schemeClr val="bg1">
                    <a:lumMod val="95000"/>
                  </a:schemeClr>
                </a:solidFill>
                <a:sym typeface="微软雅黑" pitchFamily="34" charset="-122"/>
              </a:rPr>
              <a:t>代入训练好的模型</a:t>
            </a:r>
            <a:r>
              <a:rPr lang="zh-CN" altLang="en-US" sz="2000" b="1" dirty="0">
                <a:solidFill>
                  <a:schemeClr val="bg1">
                    <a:lumMod val="95000"/>
                  </a:schemeClr>
                </a:solidFill>
                <a:sym typeface="微软雅黑" pitchFamily="34" charset="-122"/>
              </a:rPr>
              <a:t>进行预测。</a:t>
            </a:r>
          </a:p>
        </p:txBody>
      </p:sp>
    </p:spTree>
    <p:extLst>
      <p:ext uri="{BB962C8B-B14F-4D97-AF65-F5344CB8AC3E}">
        <p14:creationId xmlns:p14="http://schemas.microsoft.com/office/powerpoint/2010/main" val="8111932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8" presetClass="entr" presetSubtype="3"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strips(upRight)">
                                      <p:cBhvr>
                                        <p:cTn id="15" dur="500"/>
                                        <p:tgtEl>
                                          <p:spTgt spid="68"/>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randombar(horizontal)">
                                      <p:cBhvr>
                                        <p:cTn id="19" dur="500"/>
                                        <p:tgtEl>
                                          <p:spTgt spid="8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randombar(horizontal)">
                                      <p:cBhvr>
                                        <p:cTn id="22" dur="500"/>
                                        <p:tgtEl>
                                          <p:spTgt spid="90"/>
                                        </p:tgtEl>
                                      </p:cBhvr>
                                    </p:animEffect>
                                  </p:childTnLst>
                                </p:cTn>
                              </p:par>
                            </p:childTnLst>
                          </p:cTn>
                        </p:par>
                        <p:par>
                          <p:cTn id="23" fill="hold">
                            <p:stCondLst>
                              <p:cond delay="2000"/>
                            </p:stCondLst>
                            <p:childTnLst>
                              <p:par>
                                <p:cTn id="24" presetID="14" presetClass="entr" presetSubtype="10" fill="hold" grpId="0" nodeType="afterEffect">
                                  <p:stCondLst>
                                    <p:cond delay="0"/>
                                  </p:stCondLst>
                                  <p:childTnLst>
                                    <p:set>
                                      <p:cBhvr>
                                        <p:cTn id="25" dur="1" fill="hold">
                                          <p:stCondLst>
                                            <p:cond delay="0"/>
                                          </p:stCondLst>
                                        </p:cTn>
                                        <p:tgtEl>
                                          <p:spTgt spid="91"/>
                                        </p:tgtEl>
                                        <p:attrNameLst>
                                          <p:attrName>style.visibility</p:attrName>
                                        </p:attrNameLst>
                                      </p:cBhvr>
                                      <p:to>
                                        <p:strVal val="visible"/>
                                      </p:to>
                                    </p:set>
                                    <p:animEffect transition="in" filter="randombar(horizontal)">
                                      <p:cBhvr>
                                        <p:cTn id="26" dur="500"/>
                                        <p:tgtEl>
                                          <p:spTgt spid="91"/>
                                        </p:tgtEl>
                                      </p:cBhvr>
                                    </p:animEffect>
                                  </p:childTnLst>
                                </p:cTn>
                              </p:par>
                            </p:childTnLst>
                          </p:cTn>
                        </p:par>
                        <p:par>
                          <p:cTn id="27" fill="hold">
                            <p:stCondLst>
                              <p:cond delay="2500"/>
                            </p:stCondLst>
                            <p:childTnLst>
                              <p:par>
                                <p:cTn id="28" presetID="14" presetClass="entr" presetSubtype="10" fill="hold" grpId="0" nodeType="after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randombar(horizontal)">
                                      <p:cBhvr>
                                        <p:cTn id="30" dur="500"/>
                                        <p:tgtEl>
                                          <p:spTgt spid="95"/>
                                        </p:tgtEl>
                                      </p:cBhvr>
                                    </p:animEffect>
                                  </p:childTnLst>
                                </p:cTn>
                              </p:par>
                            </p:childTnLst>
                          </p:cTn>
                        </p:par>
                        <p:par>
                          <p:cTn id="31" fill="hold">
                            <p:stCondLst>
                              <p:cond delay="3000"/>
                            </p:stCondLst>
                            <p:childTnLst>
                              <p:par>
                                <p:cTn id="32" presetID="14" presetClass="entr" presetSubtype="10" fill="hold" grpId="0" nodeType="after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randombar(horizontal)">
                                      <p:cBhvr>
                                        <p:cTn id="34" dur="500"/>
                                        <p:tgtEl>
                                          <p:spTgt spid="9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randombar(horizontal)">
                                      <p:cBhvr>
                                        <p:cTn id="37" dur="500"/>
                                        <p:tgtEl>
                                          <p:spTgt spid="9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randombar(horizontal)">
                                      <p:cBhvr>
                                        <p:cTn id="40" dur="500"/>
                                        <p:tgtEl>
                                          <p:spTgt spid="3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randombar(horizontal)">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3" grpId="0"/>
      <p:bldP spid="94" grpId="0"/>
      <p:bldP spid="95" grpId="0"/>
      <p:bldP spid="32" grpId="0"/>
      <p:bldP spid="33"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9000" dirty="0">
              <a:solidFill>
                <a:schemeClr val="accent1"/>
              </a:solidFill>
              <a:latin typeface="Impact" panose="020B0806030902050204" pitchFamily="34" charset="0"/>
              <a:ea typeface="+mj-ea"/>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TextBox 64"/>
          <p:cNvSpPr txBox="1"/>
          <p:nvPr/>
        </p:nvSpPr>
        <p:spPr>
          <a:xfrm>
            <a:off x="3820197" y="4009272"/>
            <a:ext cx="4385917"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fontAlgn="ctr"/>
            <a:r>
              <a:rPr lang="zh-CN" altLang="en-US" sz="5400" b="1" dirty="0" smtClean="0">
                <a:solidFill>
                  <a:schemeClr val="bg1"/>
                </a:solidFill>
                <a:latin typeface="微软雅黑" panose="020B0503020204020204" pitchFamily="34" charset="-122"/>
                <a:ea typeface="微软雅黑" panose="020B0503020204020204" pitchFamily="34" charset="-122"/>
              </a:rPr>
              <a:t>技  术  方  案</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r>
              <a:rPr lang="en-US" altLang="zh-CN" sz="18600" dirty="0" smtClean="0">
                <a:solidFill>
                  <a:schemeClr val="accent1"/>
                </a:solidFill>
                <a:latin typeface="Impact" panose="020B0806030902050204" pitchFamily="34" charset="0"/>
                <a:ea typeface="+mj-ea"/>
              </a:rPr>
              <a:t>03</a:t>
            </a:r>
            <a:endParaRPr lang="zh-CN" altLang="en-US" sz="18600" dirty="0">
              <a:solidFill>
                <a:schemeClr val="accent1"/>
              </a:solidFill>
              <a:latin typeface="Impact" panose="020B0806030902050204" pitchFamily="34" charset="0"/>
              <a:ea typeface="+mj-ea"/>
            </a:endParaRPr>
          </a:p>
        </p:txBody>
      </p:sp>
    </p:spTree>
    <p:extLst>
      <p:ext uri="{BB962C8B-B14F-4D97-AF65-F5344CB8AC3E}">
        <p14:creationId xmlns:p14="http://schemas.microsoft.com/office/powerpoint/2010/main" val="201305624"/>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技术方案</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03"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zh-CN" altLang="en-US" sz="1600" dirty="0" smtClean="0">
                <a:solidFill>
                  <a:schemeClr val="tx1">
                    <a:lumMod val="65000"/>
                    <a:lumOff val="35000"/>
                  </a:schemeClr>
                </a:solidFill>
                <a:latin typeface="Arial" panose="020B0604020202020204" pitchFamily="34" charset="0"/>
                <a:cs typeface="Arial" panose="020B0604020202020204" pitchFamily="34" charset="0"/>
              </a:rPr>
              <a:t>技术方案及路线</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37" name="Group 113"/>
          <p:cNvGrpSpPr/>
          <p:nvPr/>
        </p:nvGrpSpPr>
        <p:grpSpPr>
          <a:xfrm>
            <a:off x="1" y="1892816"/>
            <a:ext cx="2129977" cy="691283"/>
            <a:chOff x="0" y="1419612"/>
            <a:chExt cx="1597483" cy="518462"/>
          </a:xfrm>
        </p:grpSpPr>
        <p:sp>
          <p:nvSpPr>
            <p:cNvPr id="38" name="Rectangle 38"/>
            <p:cNvSpPr/>
            <p:nvPr/>
          </p:nvSpPr>
          <p:spPr>
            <a:xfrm>
              <a:off x="0" y="1419612"/>
              <a:ext cx="1597483" cy="5184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Text Placeholder 3"/>
            <p:cNvSpPr txBox="1">
              <a:spLocks/>
            </p:cNvSpPr>
            <p:nvPr/>
          </p:nvSpPr>
          <p:spPr>
            <a:xfrm>
              <a:off x="589208" y="1540344"/>
              <a:ext cx="732990" cy="276999"/>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smtClean="0">
                  <a:solidFill>
                    <a:schemeClr val="bg1"/>
                  </a:solidFill>
                  <a:latin typeface="Impact" panose="020B0806030902050204" pitchFamily="34" charset="0"/>
                </a:rPr>
                <a:t>01</a:t>
              </a:r>
              <a:endParaRPr lang="en-US" sz="2400" dirty="0">
                <a:solidFill>
                  <a:schemeClr val="bg1"/>
                </a:solidFill>
                <a:latin typeface="Impact" panose="020B0806030902050204" pitchFamily="34" charset="0"/>
              </a:endParaRPr>
            </a:p>
          </p:txBody>
        </p:sp>
      </p:grpSp>
      <p:grpSp>
        <p:nvGrpSpPr>
          <p:cNvPr id="40" name="Group 114"/>
          <p:cNvGrpSpPr/>
          <p:nvPr/>
        </p:nvGrpSpPr>
        <p:grpSpPr>
          <a:xfrm>
            <a:off x="1" y="2993750"/>
            <a:ext cx="2129977" cy="691283"/>
            <a:chOff x="0" y="2226109"/>
            <a:chExt cx="1597483" cy="518462"/>
          </a:xfrm>
          <a:solidFill>
            <a:schemeClr val="bg2"/>
          </a:solidFill>
        </p:grpSpPr>
        <p:sp>
          <p:nvSpPr>
            <p:cNvPr id="41" name="Rectangle 40"/>
            <p:cNvSpPr/>
            <p:nvPr/>
          </p:nvSpPr>
          <p:spPr>
            <a:xfrm>
              <a:off x="0" y="2226109"/>
              <a:ext cx="1597483" cy="5184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Text Placeholder 3"/>
            <p:cNvSpPr txBox="1">
              <a:spLocks/>
            </p:cNvSpPr>
            <p:nvPr/>
          </p:nvSpPr>
          <p:spPr>
            <a:xfrm>
              <a:off x="575072" y="2346841"/>
              <a:ext cx="747126" cy="276999"/>
            </a:xfrm>
            <a:prstGeom prst="rect">
              <a:avLst/>
            </a:prstGeom>
            <a:no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smtClean="0">
                  <a:solidFill>
                    <a:schemeClr val="bg1"/>
                  </a:solidFill>
                  <a:latin typeface="Impact" panose="020B0806030902050204" pitchFamily="34" charset="0"/>
                </a:rPr>
                <a:t>02</a:t>
              </a:r>
              <a:endParaRPr lang="en-US" sz="2400" dirty="0">
                <a:solidFill>
                  <a:schemeClr val="bg1"/>
                </a:solidFill>
                <a:latin typeface="Impact" panose="020B0806030902050204" pitchFamily="34" charset="0"/>
              </a:endParaRPr>
            </a:p>
          </p:txBody>
        </p:sp>
      </p:grpSp>
      <p:grpSp>
        <p:nvGrpSpPr>
          <p:cNvPr id="45" name="Group 115"/>
          <p:cNvGrpSpPr/>
          <p:nvPr/>
        </p:nvGrpSpPr>
        <p:grpSpPr>
          <a:xfrm>
            <a:off x="1" y="4094684"/>
            <a:ext cx="2129977" cy="691283"/>
            <a:chOff x="0" y="3090216"/>
            <a:chExt cx="1597483" cy="518462"/>
          </a:xfrm>
        </p:grpSpPr>
        <p:sp>
          <p:nvSpPr>
            <p:cNvPr id="46" name="Rectangle 43"/>
            <p:cNvSpPr/>
            <p:nvPr/>
          </p:nvSpPr>
          <p:spPr>
            <a:xfrm>
              <a:off x="0" y="3090216"/>
              <a:ext cx="1597483" cy="518462"/>
            </a:xfrm>
            <a:prstGeom prst="rect">
              <a:avLst/>
            </a:prstGeom>
            <a:solidFill>
              <a:srgbClr val="3F42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7" name="Text Placeholder 3"/>
            <p:cNvSpPr txBox="1">
              <a:spLocks/>
            </p:cNvSpPr>
            <p:nvPr/>
          </p:nvSpPr>
          <p:spPr>
            <a:xfrm>
              <a:off x="575072" y="3210948"/>
              <a:ext cx="747126" cy="276999"/>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smtClean="0">
                  <a:solidFill>
                    <a:schemeClr val="bg1"/>
                  </a:solidFill>
                  <a:latin typeface="Impact" panose="020B0806030902050204" pitchFamily="34" charset="0"/>
                </a:rPr>
                <a:t>03</a:t>
              </a:r>
              <a:endParaRPr lang="en-US" sz="2400" dirty="0">
                <a:solidFill>
                  <a:schemeClr val="bg1"/>
                </a:solidFill>
                <a:latin typeface="Impact" panose="020B0806030902050204" pitchFamily="34" charset="0"/>
              </a:endParaRPr>
            </a:p>
          </p:txBody>
        </p:sp>
      </p:grpSp>
      <p:grpSp>
        <p:nvGrpSpPr>
          <p:cNvPr id="48" name="Group 116"/>
          <p:cNvGrpSpPr/>
          <p:nvPr/>
        </p:nvGrpSpPr>
        <p:grpSpPr>
          <a:xfrm>
            <a:off x="1" y="5195619"/>
            <a:ext cx="2129977" cy="691283"/>
            <a:chOff x="0" y="3896714"/>
            <a:chExt cx="1597483" cy="518462"/>
          </a:xfrm>
          <a:solidFill>
            <a:srgbClr val="42C398"/>
          </a:solidFill>
        </p:grpSpPr>
        <p:sp>
          <p:nvSpPr>
            <p:cNvPr id="49" name="Rectangle 46"/>
            <p:cNvSpPr/>
            <p:nvPr/>
          </p:nvSpPr>
          <p:spPr>
            <a:xfrm>
              <a:off x="0" y="3896714"/>
              <a:ext cx="1597483" cy="5184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1" name="Text Placeholder 3"/>
            <p:cNvSpPr txBox="1">
              <a:spLocks/>
            </p:cNvSpPr>
            <p:nvPr/>
          </p:nvSpPr>
          <p:spPr>
            <a:xfrm>
              <a:off x="575072" y="4017446"/>
              <a:ext cx="747125" cy="276999"/>
            </a:xfrm>
            <a:prstGeom prst="rect">
              <a:avLst/>
            </a:prstGeom>
            <a:grpFill/>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70">
                <a:spcBef>
                  <a:spcPct val="20000"/>
                </a:spcBef>
                <a:defRPr/>
              </a:pPr>
              <a:r>
                <a:rPr lang="en-US" sz="2400" dirty="0" smtClean="0">
                  <a:solidFill>
                    <a:schemeClr val="bg1"/>
                  </a:solidFill>
                  <a:latin typeface="Impact" panose="020B0806030902050204" pitchFamily="34" charset="0"/>
                </a:rPr>
                <a:t>04</a:t>
              </a:r>
              <a:endParaRPr lang="en-US" sz="2400" dirty="0">
                <a:solidFill>
                  <a:schemeClr val="bg1"/>
                </a:solidFill>
                <a:latin typeface="Impact" panose="020B0806030902050204" pitchFamily="34" charset="0"/>
              </a:endParaRPr>
            </a:p>
          </p:txBody>
        </p:sp>
      </p:grpSp>
      <p:sp>
        <p:nvSpPr>
          <p:cNvPr id="82" name="Freeform 37"/>
          <p:cNvSpPr/>
          <p:nvPr/>
        </p:nvSpPr>
        <p:spPr>
          <a:xfrm rot="16200000">
            <a:off x="1523362" y="1978766"/>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83" name="Freeform 41"/>
          <p:cNvSpPr/>
          <p:nvPr/>
        </p:nvSpPr>
        <p:spPr>
          <a:xfrm rot="16200000">
            <a:off x="1523362" y="3079699"/>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84" name="Freeform 44"/>
          <p:cNvSpPr/>
          <p:nvPr/>
        </p:nvSpPr>
        <p:spPr>
          <a:xfrm rot="16200000">
            <a:off x="1523362" y="4180633"/>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85" name="Freeform 47"/>
          <p:cNvSpPr/>
          <p:nvPr/>
        </p:nvSpPr>
        <p:spPr>
          <a:xfrm rot="16200000">
            <a:off x="1523362" y="5281569"/>
            <a:ext cx="844903" cy="365764"/>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rgbClr val="2A8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92" name="Pentagon 39"/>
          <p:cNvSpPr/>
          <p:nvPr/>
        </p:nvSpPr>
        <p:spPr>
          <a:xfrm>
            <a:off x="1762931" y="1739195"/>
            <a:ext cx="4333069" cy="69128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95" name="Pentagon 42"/>
          <p:cNvSpPr/>
          <p:nvPr/>
        </p:nvSpPr>
        <p:spPr>
          <a:xfrm>
            <a:off x="1762932" y="2840128"/>
            <a:ext cx="3641785" cy="69128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98" name="Pentagon 45"/>
          <p:cNvSpPr/>
          <p:nvPr/>
        </p:nvSpPr>
        <p:spPr>
          <a:xfrm>
            <a:off x="1762933" y="3941061"/>
            <a:ext cx="2947064" cy="691282"/>
          </a:xfrm>
          <a:prstGeom prst="homePlate">
            <a:avLst/>
          </a:prstGeom>
          <a:solidFill>
            <a:srgbClr val="545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101" name="Pentagon 48"/>
          <p:cNvSpPr/>
          <p:nvPr/>
        </p:nvSpPr>
        <p:spPr>
          <a:xfrm>
            <a:off x="1762933" y="5041995"/>
            <a:ext cx="2235681" cy="69128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50" name="TextBox 59"/>
          <p:cNvSpPr txBox="1">
            <a:spLocks noChangeArrowheads="1"/>
          </p:cNvSpPr>
          <p:nvPr/>
        </p:nvSpPr>
        <p:spPr bwMode="auto">
          <a:xfrm flipH="1">
            <a:off x="3248092" y="1864918"/>
            <a:ext cx="2395325" cy="430879"/>
          </a:xfrm>
          <a:prstGeom prst="rect">
            <a:avLst/>
          </a:prstGeom>
          <a:noFill/>
          <a:ln>
            <a:noFill/>
          </a:ln>
          <a:extLst/>
        </p:spPr>
        <p:txBody>
          <a:bodyPr wrap="square" lIns="91431" tIns="45716" rIns="91431" bIns="45716"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fontAlgn="ctr">
              <a:defRPr/>
            </a:pPr>
            <a:r>
              <a:rPr lang="zh-CN" altLang="en-US" sz="2200" b="1" dirty="0" smtClean="0">
                <a:solidFill>
                  <a:schemeClr val="bg1"/>
                </a:solidFill>
                <a:latin typeface="微软雅黑" pitchFamily="34" charset="-122"/>
                <a:ea typeface="微软雅黑" pitchFamily="34" charset="-122"/>
              </a:rPr>
              <a:t>开发环境</a:t>
            </a:r>
            <a:endParaRPr lang="en-US" altLang="ko-KR" sz="2200" kern="0" dirty="0">
              <a:solidFill>
                <a:schemeClr val="bg1"/>
              </a:solidFill>
              <a:latin typeface="微软雅黑" pitchFamily="34" charset="-122"/>
              <a:ea typeface="微软雅黑" pitchFamily="34" charset="-122"/>
            </a:endParaRPr>
          </a:p>
        </p:txBody>
      </p:sp>
      <p:sp>
        <p:nvSpPr>
          <p:cNvPr id="51" name="矩形 50"/>
          <p:cNvSpPr>
            <a:spLocks noChangeArrowheads="1"/>
          </p:cNvSpPr>
          <p:nvPr/>
        </p:nvSpPr>
        <p:spPr bwMode="auto">
          <a:xfrm>
            <a:off x="7180126" y="1672353"/>
            <a:ext cx="3913698" cy="93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采用带有</a:t>
            </a:r>
            <a:r>
              <a:rPr lang="en-US" altLang="zh-CN" sz="1600" b="1" dirty="0" smtClean="0">
                <a:solidFill>
                  <a:schemeClr val="tx1">
                    <a:lumMod val="65000"/>
                    <a:lumOff val="35000"/>
                  </a:schemeClr>
                </a:solidFill>
                <a:latin typeface="微软雅黑" pitchFamily="34" charset="-122"/>
                <a:ea typeface="微软雅黑" pitchFamily="34" charset="-122"/>
                <a:sym typeface="微软雅黑" pitchFamily="34" charset="-122"/>
              </a:rPr>
              <a:t>GPU</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加速的</a:t>
            </a:r>
            <a:r>
              <a:rPr lang="en-US" altLang="zh-CN" sz="1600" b="1" dirty="0" err="1" smtClean="0">
                <a:solidFill>
                  <a:schemeClr val="tx1">
                    <a:lumMod val="65000"/>
                    <a:lumOff val="35000"/>
                  </a:schemeClr>
                </a:solidFill>
                <a:latin typeface="微软雅黑" pitchFamily="34" charset="-122"/>
                <a:ea typeface="微软雅黑" pitchFamily="34" charset="-122"/>
                <a:sym typeface="微软雅黑" pitchFamily="34" charset="-122"/>
              </a:rPr>
              <a:t>TensorFlow</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开发环境，</a:t>
            </a:r>
            <a:r>
              <a:rPr lang="en-US" altLang="zh-CN" sz="1600" b="1" dirty="0" err="1" smtClean="0">
                <a:solidFill>
                  <a:schemeClr val="tx1">
                    <a:lumMod val="65000"/>
                    <a:lumOff val="35000"/>
                  </a:schemeClr>
                </a:solidFill>
                <a:latin typeface="微软雅黑" pitchFamily="34" charset="-122"/>
                <a:ea typeface="微软雅黑" pitchFamily="34" charset="-122"/>
                <a:sym typeface="微软雅黑" pitchFamily="34" charset="-122"/>
              </a:rPr>
              <a:t>TensorFlow</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版本</a:t>
            </a:r>
            <a:r>
              <a:rPr lang="en-US" altLang="zh-CN" sz="1600" b="1" dirty="0" smtClean="0">
                <a:solidFill>
                  <a:schemeClr val="tx1">
                    <a:lumMod val="65000"/>
                    <a:lumOff val="35000"/>
                  </a:schemeClr>
                </a:solidFill>
                <a:latin typeface="微软雅黑" pitchFamily="34" charset="-122"/>
                <a:ea typeface="微软雅黑" pitchFamily="34" charset="-122"/>
                <a:sym typeface="微软雅黑" pitchFamily="34" charset="-122"/>
              </a:rPr>
              <a:t>1.2.0</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，以及</a:t>
            </a:r>
            <a:r>
              <a:rPr lang="en-US" altLang="zh-CN" sz="1600" b="1" dirty="0" smtClean="0">
                <a:solidFill>
                  <a:schemeClr val="tx1">
                    <a:lumMod val="65000"/>
                    <a:lumOff val="35000"/>
                  </a:schemeClr>
                </a:solidFill>
                <a:latin typeface="微软雅黑" pitchFamily="34" charset="-122"/>
                <a:ea typeface="微软雅黑" pitchFamily="34" charset="-122"/>
                <a:sym typeface="微软雅黑" pitchFamily="34" charset="-122"/>
              </a:rPr>
              <a:t>Python</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 </a:t>
            </a:r>
            <a:r>
              <a:rPr lang="en-US" altLang="zh-CN" sz="1600" b="1" dirty="0" smtClean="0">
                <a:solidFill>
                  <a:schemeClr val="tx1">
                    <a:lumMod val="65000"/>
                    <a:lumOff val="35000"/>
                  </a:schemeClr>
                </a:solidFill>
                <a:latin typeface="微软雅黑" pitchFamily="34" charset="-122"/>
                <a:ea typeface="微软雅黑" pitchFamily="34" charset="-122"/>
                <a:sym typeface="微软雅黑" pitchFamily="34" charset="-122"/>
              </a:rPr>
              <a:t>2.7</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600" b="1" dirty="0" err="1" smtClean="0">
                <a:solidFill>
                  <a:schemeClr val="tx1">
                    <a:lumMod val="65000"/>
                    <a:lumOff val="35000"/>
                  </a:schemeClr>
                </a:solidFill>
                <a:latin typeface="微软雅黑" pitchFamily="34" charset="-122"/>
                <a:ea typeface="微软雅黑" pitchFamily="34" charset="-122"/>
                <a:sym typeface="微软雅黑" pitchFamily="34" charset="-122"/>
              </a:rPr>
              <a:t>Cuda</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 </a:t>
            </a:r>
            <a:r>
              <a:rPr lang="en-US" altLang="zh-CN" sz="1600" b="1" dirty="0" smtClean="0">
                <a:solidFill>
                  <a:schemeClr val="tx1">
                    <a:lumMod val="65000"/>
                    <a:lumOff val="35000"/>
                  </a:schemeClr>
                </a:solidFill>
                <a:latin typeface="微软雅黑" pitchFamily="34" charset="-122"/>
                <a:ea typeface="微软雅黑" pitchFamily="34" charset="-122"/>
                <a:sym typeface="微软雅黑" pitchFamily="34" charset="-122"/>
              </a:rPr>
              <a:t>8.0</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a:t>
            </a:r>
            <a:r>
              <a:rPr lang="en-US" altLang="zh-CN" sz="1600" b="1" dirty="0" err="1" smtClean="0">
                <a:solidFill>
                  <a:schemeClr val="tx1">
                    <a:lumMod val="65000"/>
                    <a:lumOff val="35000"/>
                  </a:schemeClr>
                </a:solidFill>
                <a:latin typeface="微软雅黑" pitchFamily="34" charset="-122"/>
                <a:ea typeface="微软雅黑" pitchFamily="34" charset="-122"/>
                <a:sym typeface="微软雅黑" pitchFamily="34" charset="-122"/>
              </a:rPr>
              <a:t>Cudnn</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 </a:t>
            </a:r>
            <a:r>
              <a:rPr lang="en-US" altLang="zh-CN" sz="1600" b="1" dirty="0" smtClean="0">
                <a:solidFill>
                  <a:schemeClr val="tx1">
                    <a:lumMod val="65000"/>
                    <a:lumOff val="35000"/>
                  </a:schemeClr>
                </a:solidFill>
                <a:latin typeface="微软雅黑" pitchFamily="34" charset="-122"/>
                <a:ea typeface="微软雅黑" pitchFamily="34" charset="-122"/>
                <a:sym typeface="微软雅黑" pitchFamily="34" charset="-122"/>
              </a:rPr>
              <a:t>5.1</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a:t>
            </a:r>
            <a:endParaRPr lang="zh-CN" altLang="en-US" sz="1600" b="1" dirty="0">
              <a:solidFill>
                <a:schemeClr val="tx1">
                  <a:lumMod val="65000"/>
                  <a:lumOff val="35000"/>
                </a:schemeClr>
              </a:solidFill>
            </a:endParaRPr>
          </a:p>
        </p:txBody>
      </p:sp>
      <p:sp>
        <p:nvSpPr>
          <p:cNvPr id="52" name="TextBox 59"/>
          <p:cNvSpPr txBox="1">
            <a:spLocks noChangeArrowheads="1"/>
          </p:cNvSpPr>
          <p:nvPr/>
        </p:nvSpPr>
        <p:spPr bwMode="auto">
          <a:xfrm flipH="1">
            <a:off x="2569044" y="2944903"/>
            <a:ext cx="2395325" cy="430879"/>
          </a:xfrm>
          <a:prstGeom prst="rect">
            <a:avLst/>
          </a:prstGeom>
          <a:noFill/>
          <a:ln>
            <a:noFill/>
          </a:ln>
          <a:extLst/>
        </p:spPr>
        <p:txBody>
          <a:bodyPr wrap="square" lIns="91431" tIns="45716" rIns="91431" bIns="45716"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fontAlgn="ctr">
              <a:defRPr/>
            </a:pPr>
            <a:r>
              <a:rPr lang="zh-CN" altLang="en-US" sz="2200" b="1" dirty="0" smtClean="0">
                <a:solidFill>
                  <a:schemeClr val="bg1"/>
                </a:solidFill>
                <a:latin typeface="微软雅黑" pitchFamily="34" charset="-122"/>
                <a:ea typeface="微软雅黑" pitchFamily="34" charset="-122"/>
              </a:rPr>
              <a:t>模型构建</a:t>
            </a:r>
            <a:endParaRPr lang="en-US" altLang="ko-KR" sz="2200" kern="0" dirty="0">
              <a:solidFill>
                <a:schemeClr val="bg1"/>
              </a:solidFill>
              <a:latin typeface="微软雅黑" pitchFamily="34" charset="-122"/>
              <a:ea typeface="微软雅黑" pitchFamily="34" charset="-122"/>
            </a:endParaRPr>
          </a:p>
        </p:txBody>
      </p:sp>
      <p:sp>
        <p:nvSpPr>
          <p:cNvPr id="53" name="TextBox 59"/>
          <p:cNvSpPr txBox="1">
            <a:spLocks noChangeArrowheads="1"/>
          </p:cNvSpPr>
          <p:nvPr/>
        </p:nvSpPr>
        <p:spPr bwMode="auto">
          <a:xfrm flipH="1">
            <a:off x="1857638" y="4038812"/>
            <a:ext cx="2395325" cy="430879"/>
          </a:xfrm>
          <a:prstGeom prst="rect">
            <a:avLst/>
          </a:prstGeom>
          <a:noFill/>
          <a:ln>
            <a:noFill/>
          </a:ln>
          <a:extLst/>
        </p:spPr>
        <p:txBody>
          <a:bodyPr wrap="square" lIns="91431" tIns="45716" rIns="91431" bIns="45716"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fontAlgn="ctr">
              <a:defRPr/>
            </a:pPr>
            <a:r>
              <a:rPr lang="zh-CN" altLang="en-US" sz="2200" b="1" dirty="0" smtClean="0">
                <a:solidFill>
                  <a:schemeClr val="bg1"/>
                </a:solidFill>
                <a:latin typeface="微软雅黑" pitchFamily="34" charset="-122"/>
                <a:ea typeface="微软雅黑" pitchFamily="34" charset="-122"/>
              </a:rPr>
              <a:t>模型训练</a:t>
            </a:r>
            <a:endParaRPr lang="en-US" altLang="ko-KR" sz="2200" kern="0" dirty="0">
              <a:solidFill>
                <a:schemeClr val="bg1"/>
              </a:solidFill>
              <a:latin typeface="微软雅黑" pitchFamily="34" charset="-122"/>
              <a:ea typeface="微软雅黑" pitchFamily="34" charset="-122"/>
            </a:endParaRPr>
          </a:p>
        </p:txBody>
      </p:sp>
      <p:sp>
        <p:nvSpPr>
          <p:cNvPr id="54" name="TextBox 59"/>
          <p:cNvSpPr txBox="1">
            <a:spLocks noChangeArrowheads="1"/>
          </p:cNvSpPr>
          <p:nvPr/>
        </p:nvSpPr>
        <p:spPr bwMode="auto">
          <a:xfrm flipH="1">
            <a:off x="1482445" y="5183390"/>
            <a:ext cx="2395325" cy="430879"/>
          </a:xfrm>
          <a:prstGeom prst="rect">
            <a:avLst/>
          </a:prstGeom>
          <a:noFill/>
          <a:ln>
            <a:noFill/>
          </a:ln>
          <a:extLst/>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zh-CN" altLang="en-US" sz="2200" b="1" dirty="0" smtClean="0">
                <a:solidFill>
                  <a:schemeClr val="bg1"/>
                </a:solidFill>
                <a:latin typeface="微软雅黑" pitchFamily="34" charset="-122"/>
                <a:ea typeface="微软雅黑" pitchFamily="34" charset="-122"/>
              </a:rPr>
              <a:t>无标注图片预测</a:t>
            </a:r>
            <a:endParaRPr lang="en-US" altLang="ko-KR" sz="2200" kern="0" dirty="0">
              <a:solidFill>
                <a:schemeClr val="bg1"/>
              </a:solidFill>
              <a:latin typeface="微软雅黑" pitchFamily="34" charset="-122"/>
              <a:ea typeface="微软雅黑" pitchFamily="34" charset="-122"/>
            </a:endParaRPr>
          </a:p>
        </p:txBody>
      </p:sp>
      <p:grpSp>
        <p:nvGrpSpPr>
          <p:cNvPr id="3" name="组合 2"/>
          <p:cNvGrpSpPr/>
          <p:nvPr/>
        </p:nvGrpSpPr>
        <p:grpSpPr>
          <a:xfrm>
            <a:off x="5588161" y="2781175"/>
            <a:ext cx="792364" cy="792365"/>
            <a:chOff x="5556077" y="2781175"/>
            <a:chExt cx="792364" cy="792365"/>
          </a:xfrm>
        </p:grpSpPr>
        <p:sp>
          <p:nvSpPr>
            <p:cNvPr id="87" name="Oval 50"/>
            <p:cNvSpPr/>
            <p:nvPr/>
          </p:nvSpPr>
          <p:spPr>
            <a:xfrm>
              <a:off x="5556077" y="2781175"/>
              <a:ext cx="792364" cy="7923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57" name="组合 56"/>
            <p:cNvGrpSpPr>
              <a:grpSpLocks noChangeAspect="1"/>
            </p:cNvGrpSpPr>
            <p:nvPr/>
          </p:nvGrpSpPr>
          <p:grpSpPr>
            <a:xfrm>
              <a:off x="5805695" y="2930428"/>
              <a:ext cx="293129" cy="493858"/>
              <a:chOff x="6982613" y="4660429"/>
              <a:chExt cx="292099" cy="492124"/>
            </a:xfrm>
            <a:solidFill>
              <a:schemeClr val="bg1">
                <a:lumMod val="95000"/>
              </a:schemeClr>
            </a:solidFill>
          </p:grpSpPr>
          <p:sp>
            <p:nvSpPr>
              <p:cNvPr id="58" name="Freeform 15"/>
              <p:cNvSpPr>
                <a:spLocks noEditPoints="1"/>
              </p:cNvSpPr>
              <p:nvPr/>
            </p:nvSpPr>
            <p:spPr bwMode="auto">
              <a:xfrm>
                <a:off x="6982613" y="4660429"/>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grpFill/>
              <a:ln w="9525">
                <a:noFill/>
                <a:round/>
                <a:headEnd/>
                <a:tailEnd/>
              </a:ln>
            </p:spPr>
            <p:txBody>
              <a:bodyPr/>
              <a:lstStyle/>
              <a:p>
                <a:pPr>
                  <a:defRPr/>
                </a:pPr>
                <a:endParaRPr lang="en-US" sz="2400" kern="0" dirty="0">
                  <a:solidFill>
                    <a:sysClr val="windowText" lastClr="000000"/>
                  </a:solidFill>
                  <a:latin typeface="微软雅黑" panose="020B0503020204020204" pitchFamily="34" charset="-122"/>
                  <a:ea typeface="微软雅黑" panose="020B0503020204020204" pitchFamily="34" charset="-122"/>
                </a:endParaRPr>
              </a:p>
            </p:txBody>
          </p:sp>
          <p:sp>
            <p:nvSpPr>
              <p:cNvPr id="59" name="Freeform 16"/>
              <p:cNvSpPr>
                <a:spLocks noEditPoints="1"/>
              </p:cNvSpPr>
              <p:nvPr/>
            </p:nvSpPr>
            <p:spPr bwMode="auto">
              <a:xfrm>
                <a:off x="7006425" y="4706468"/>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grpFill/>
              <a:ln w="9525">
                <a:noFill/>
                <a:round/>
                <a:headEnd/>
                <a:tailEnd/>
              </a:ln>
            </p:spPr>
            <p:txBody>
              <a:bodyPr/>
              <a:lstStyle/>
              <a:p>
                <a:pPr>
                  <a:defRPr/>
                </a:pPr>
                <a:endParaRPr lang="en-US" sz="2400" kern="0" dirty="0">
                  <a:solidFill>
                    <a:sysClr val="windowText" lastClr="000000"/>
                  </a:solidFill>
                  <a:latin typeface="微软雅黑" panose="020B0503020204020204" pitchFamily="34" charset="-122"/>
                  <a:ea typeface="微软雅黑" panose="020B0503020204020204" pitchFamily="34" charset="-122"/>
                </a:endParaRPr>
              </a:p>
            </p:txBody>
          </p:sp>
          <p:sp>
            <p:nvSpPr>
              <p:cNvPr id="60" name="Freeform 17"/>
              <p:cNvSpPr>
                <a:spLocks/>
              </p:cNvSpPr>
              <p:nvPr/>
            </p:nvSpPr>
            <p:spPr bwMode="auto">
              <a:xfrm>
                <a:off x="7046112" y="4827118"/>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grpFill/>
              <a:ln w="9525">
                <a:noFill/>
                <a:round/>
                <a:headEnd/>
                <a:tailEnd/>
              </a:ln>
            </p:spPr>
            <p:txBody>
              <a:bodyPr/>
              <a:lstStyle/>
              <a:p>
                <a:pPr>
                  <a:defRPr/>
                </a:pPr>
                <a:endParaRPr lang="en-US" sz="2400" kern="0" dirty="0">
                  <a:solidFill>
                    <a:sysClr val="windowText" lastClr="000000"/>
                  </a:solidFill>
                  <a:latin typeface="微软雅黑" panose="020B0503020204020204" pitchFamily="34" charset="-122"/>
                  <a:ea typeface="微软雅黑" panose="020B0503020204020204" pitchFamily="34" charset="-122"/>
                </a:endParaRPr>
              </a:p>
            </p:txBody>
          </p:sp>
        </p:grpSp>
      </p:grpSp>
      <p:grpSp>
        <p:nvGrpSpPr>
          <p:cNvPr id="5" name="组合 4"/>
          <p:cNvGrpSpPr/>
          <p:nvPr/>
        </p:nvGrpSpPr>
        <p:grpSpPr>
          <a:xfrm>
            <a:off x="4166527" y="5008132"/>
            <a:ext cx="792364" cy="792365"/>
            <a:chOff x="4070275" y="5008132"/>
            <a:chExt cx="792364" cy="792365"/>
          </a:xfrm>
        </p:grpSpPr>
        <p:sp>
          <p:nvSpPr>
            <p:cNvPr id="89" name="Oval 57"/>
            <p:cNvSpPr/>
            <p:nvPr/>
          </p:nvSpPr>
          <p:spPr>
            <a:xfrm>
              <a:off x="4070275" y="5008132"/>
              <a:ext cx="792364" cy="7923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3" name="Freeform 12"/>
            <p:cNvSpPr>
              <a:spLocks noEditPoints="1"/>
            </p:cNvSpPr>
            <p:nvPr/>
          </p:nvSpPr>
          <p:spPr bwMode="auto">
            <a:xfrm>
              <a:off x="4313127" y="5192460"/>
              <a:ext cx="303041" cy="428348"/>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bg1">
                <a:lumMod val="95000"/>
              </a:schemeClr>
            </a:solidFill>
            <a:ln w="9525">
              <a:noFill/>
              <a:round/>
              <a:headEnd/>
              <a:tailEnd/>
            </a:ln>
          </p:spPr>
          <p:txBody>
            <a:bodyPr/>
            <a:lstStyle/>
            <a:p>
              <a:pPr>
                <a:defRPr/>
              </a:pPr>
              <a:endParaRPr lang="en-US" sz="2400" kern="0" dirty="0">
                <a:solidFill>
                  <a:sysClr val="windowText" lastClr="00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275397" y="1690703"/>
            <a:ext cx="792364" cy="792365"/>
            <a:chOff x="6275397" y="1688395"/>
            <a:chExt cx="792364" cy="792365"/>
          </a:xfrm>
        </p:grpSpPr>
        <p:sp>
          <p:nvSpPr>
            <p:cNvPr id="86" name="Oval 49"/>
            <p:cNvSpPr/>
            <p:nvPr/>
          </p:nvSpPr>
          <p:spPr>
            <a:xfrm>
              <a:off x="6275397" y="1688395"/>
              <a:ext cx="792364" cy="7923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66" name="组合 65"/>
            <p:cNvGrpSpPr/>
            <p:nvPr/>
          </p:nvGrpSpPr>
          <p:grpSpPr>
            <a:xfrm>
              <a:off x="6414717" y="1849486"/>
              <a:ext cx="513724" cy="470183"/>
              <a:chOff x="2158354" y="2417495"/>
              <a:chExt cx="550987" cy="504288"/>
            </a:xfrm>
          </p:grpSpPr>
          <p:sp>
            <p:nvSpPr>
              <p:cNvPr id="67" name="Freeform 26"/>
              <p:cNvSpPr>
                <a:spLocks noEditPoints="1"/>
              </p:cNvSpPr>
              <p:nvPr/>
            </p:nvSpPr>
            <p:spPr bwMode="auto">
              <a:xfrm>
                <a:off x="2158354" y="2417495"/>
                <a:ext cx="357759" cy="359114"/>
              </a:xfrm>
              <a:custGeom>
                <a:avLst/>
                <a:gdLst/>
                <a:ahLst/>
                <a:cxnLst>
                  <a:cxn ang="0">
                    <a:pos x="51" y="27"/>
                  </a:cxn>
                  <a:cxn ang="0">
                    <a:pos x="46" y="23"/>
                  </a:cxn>
                  <a:cxn ang="0">
                    <a:pos x="52" y="20"/>
                  </a:cxn>
                  <a:cxn ang="0">
                    <a:pos x="49" y="13"/>
                  </a:cxn>
                  <a:cxn ang="0">
                    <a:pos x="47" y="12"/>
                  </a:cxn>
                  <a:cxn ang="0">
                    <a:pos x="40" y="13"/>
                  </a:cxn>
                  <a:cxn ang="0">
                    <a:pos x="43" y="7"/>
                  </a:cxn>
                  <a:cxn ang="0">
                    <a:pos x="37" y="2"/>
                  </a:cxn>
                  <a:cxn ang="0">
                    <a:pos x="32" y="7"/>
                  </a:cxn>
                  <a:cxn ang="0">
                    <a:pos x="29" y="1"/>
                  </a:cxn>
                  <a:cxn ang="0">
                    <a:pos x="27" y="0"/>
                  </a:cxn>
                  <a:cxn ang="0">
                    <a:pos x="19" y="2"/>
                  </a:cxn>
                  <a:cxn ang="0">
                    <a:pos x="18" y="9"/>
                  </a:cxn>
                  <a:cxn ang="0">
                    <a:pos x="12" y="4"/>
                  </a:cxn>
                  <a:cxn ang="0">
                    <a:pos x="6" y="10"/>
                  </a:cxn>
                  <a:cxn ang="0">
                    <a:pos x="10" y="15"/>
                  </a:cxn>
                  <a:cxn ang="0">
                    <a:pos x="3" y="16"/>
                  </a:cxn>
                  <a:cxn ang="0">
                    <a:pos x="2" y="17"/>
                  </a:cxn>
                  <a:cxn ang="0">
                    <a:pos x="0" y="25"/>
                  </a:cxn>
                  <a:cxn ang="0">
                    <a:pos x="7" y="27"/>
                  </a:cxn>
                  <a:cxn ang="0">
                    <a:pos x="2" y="31"/>
                  </a:cxn>
                  <a:cxn ang="0">
                    <a:pos x="4" y="39"/>
                  </a:cxn>
                  <a:cxn ang="0">
                    <a:pos x="6" y="40"/>
                  </a:cxn>
                  <a:cxn ang="0">
                    <a:pos x="12" y="40"/>
                  </a:cxn>
                  <a:cxn ang="0">
                    <a:pos x="10" y="47"/>
                  </a:cxn>
                  <a:cxn ang="0">
                    <a:pos x="17" y="50"/>
                  </a:cxn>
                  <a:cxn ang="0">
                    <a:pos x="21" y="45"/>
                  </a:cxn>
                  <a:cxn ang="0">
                    <a:pos x="23" y="51"/>
                  </a:cxn>
                  <a:cxn ang="0">
                    <a:pos x="24" y="52"/>
                  </a:cxn>
                  <a:cxn ang="0">
                    <a:pos x="32" y="52"/>
                  </a:cxn>
                  <a:cxn ang="0">
                    <a:pos x="33" y="50"/>
                  </a:cxn>
                  <a:cxn ang="0">
                    <a:pos x="35" y="44"/>
                  </a:cxn>
                  <a:cxn ang="0">
                    <a:pos x="40" y="48"/>
                  </a:cxn>
                  <a:cxn ang="0">
                    <a:pos x="46" y="43"/>
                  </a:cxn>
                  <a:cxn ang="0">
                    <a:pos x="46" y="41"/>
                  </a:cxn>
                  <a:cxn ang="0">
                    <a:pos x="43" y="35"/>
                  </a:cxn>
                  <a:cxn ang="0">
                    <a:pos x="50" y="36"/>
                  </a:cxn>
                  <a:cxn ang="0">
                    <a:pos x="52" y="29"/>
                  </a:cxn>
                  <a:cxn ang="0">
                    <a:pos x="33" y="28"/>
                  </a:cxn>
                  <a:cxn ang="0">
                    <a:pos x="19" y="25"/>
                  </a:cxn>
                  <a:cxn ang="0">
                    <a:pos x="33" y="28"/>
                  </a:cxn>
                </a:cxnLst>
                <a:rect l="0" t="0" r="r" b="b"/>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bg1">
                  <a:lumMod val="95000"/>
                </a:schemeClr>
              </a:solidFill>
              <a:ln w="9525">
                <a:noFill/>
                <a:round/>
                <a:headEnd/>
                <a:tailEnd/>
              </a:ln>
            </p:spPr>
            <p:txBody>
              <a:bodyPr/>
              <a:lstStyle/>
              <a:p>
                <a:pPr>
                  <a:defRPr/>
                </a:pPr>
                <a:endParaRPr lang="da-DK" sz="2400" kern="0" dirty="0">
                  <a:solidFill>
                    <a:sysClr val="windowText" lastClr="000000"/>
                  </a:solidFill>
                  <a:latin typeface="微软雅黑" panose="020B0503020204020204" pitchFamily="34" charset="-122"/>
                  <a:ea typeface="微软雅黑" panose="020B0503020204020204" pitchFamily="34" charset="-122"/>
                </a:endParaRPr>
              </a:p>
            </p:txBody>
          </p:sp>
          <p:sp>
            <p:nvSpPr>
              <p:cNvPr id="68" name="Freeform 27"/>
              <p:cNvSpPr>
                <a:spLocks noEditPoints="1"/>
              </p:cNvSpPr>
              <p:nvPr/>
            </p:nvSpPr>
            <p:spPr bwMode="auto">
              <a:xfrm>
                <a:off x="2454892" y="2665819"/>
                <a:ext cx="254449" cy="255964"/>
              </a:xfrm>
              <a:custGeom>
                <a:avLst/>
                <a:gdLst/>
                <a:ahLst/>
                <a:cxnLst>
                  <a:cxn ang="0">
                    <a:pos x="33" y="29"/>
                  </a:cxn>
                  <a:cxn ang="0">
                    <a:pos x="31" y="24"/>
                  </a:cxn>
                  <a:cxn ang="0">
                    <a:pos x="36" y="25"/>
                  </a:cxn>
                  <a:cxn ang="0">
                    <a:pos x="37" y="20"/>
                  </a:cxn>
                  <a:cxn ang="0">
                    <a:pos x="36" y="18"/>
                  </a:cxn>
                  <a:cxn ang="0">
                    <a:pos x="32" y="16"/>
                  </a:cxn>
                  <a:cxn ang="0">
                    <a:pos x="37" y="14"/>
                  </a:cxn>
                  <a:cxn ang="0">
                    <a:pos x="35" y="9"/>
                  </a:cxn>
                  <a:cxn ang="0">
                    <a:pos x="30" y="10"/>
                  </a:cxn>
                  <a:cxn ang="0">
                    <a:pos x="31" y="5"/>
                  </a:cxn>
                  <a:cxn ang="0">
                    <a:pos x="30" y="4"/>
                  </a:cxn>
                  <a:cxn ang="0">
                    <a:pos x="24" y="2"/>
                  </a:cxn>
                  <a:cxn ang="0">
                    <a:pos x="21" y="5"/>
                  </a:cxn>
                  <a:cxn ang="0">
                    <a:pos x="19" y="0"/>
                  </a:cxn>
                  <a:cxn ang="0">
                    <a:pos x="14" y="1"/>
                  </a:cxn>
                  <a:cxn ang="0">
                    <a:pos x="14" y="5"/>
                  </a:cxn>
                  <a:cxn ang="0">
                    <a:pos x="10" y="3"/>
                  </a:cxn>
                  <a:cxn ang="0">
                    <a:pos x="8" y="3"/>
                  </a:cxn>
                  <a:cxn ang="0">
                    <a:pos x="4" y="7"/>
                  </a:cxn>
                  <a:cxn ang="0">
                    <a:pos x="7" y="11"/>
                  </a:cxn>
                  <a:cxn ang="0">
                    <a:pos x="3" y="11"/>
                  </a:cxn>
                  <a:cxn ang="0">
                    <a:pos x="0" y="17"/>
                  </a:cxn>
                  <a:cxn ang="0">
                    <a:pos x="1" y="18"/>
                  </a:cxn>
                  <a:cxn ang="0">
                    <a:pos x="5" y="20"/>
                  </a:cxn>
                  <a:cxn ang="0">
                    <a:pos x="1" y="23"/>
                  </a:cxn>
                  <a:cxn ang="0">
                    <a:pos x="4" y="28"/>
                  </a:cxn>
                  <a:cxn ang="0">
                    <a:pos x="8" y="27"/>
                  </a:cxn>
                  <a:cxn ang="0">
                    <a:pos x="7" y="31"/>
                  </a:cxn>
                  <a:cxn ang="0">
                    <a:pos x="7" y="33"/>
                  </a:cxn>
                  <a:cxn ang="0">
                    <a:pos x="12" y="35"/>
                  </a:cxn>
                  <a:cxn ang="0">
                    <a:pos x="13" y="35"/>
                  </a:cxn>
                  <a:cxn ang="0">
                    <a:pos x="17" y="32"/>
                  </a:cxn>
                  <a:cxn ang="0">
                    <a:pos x="17" y="37"/>
                  </a:cxn>
                  <a:cxn ang="0">
                    <a:pos x="23" y="36"/>
                  </a:cxn>
                  <a:cxn ang="0">
                    <a:pos x="24" y="35"/>
                  </a:cxn>
                  <a:cxn ang="0">
                    <a:pos x="25" y="31"/>
                  </a:cxn>
                  <a:cxn ang="0">
                    <a:pos x="28" y="34"/>
                  </a:cxn>
                  <a:cxn ang="0">
                    <a:pos x="33" y="30"/>
                  </a:cxn>
                  <a:cxn ang="0">
                    <a:pos x="22" y="22"/>
                  </a:cxn>
                  <a:cxn ang="0">
                    <a:pos x="15" y="15"/>
                  </a:cxn>
                  <a:cxn ang="0">
                    <a:pos x="22" y="22"/>
                  </a:cxn>
                </a:cxnLst>
                <a:rect l="0" t="0" r="r" b="b"/>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bg1">
                  <a:lumMod val="95000"/>
                </a:schemeClr>
              </a:solidFill>
              <a:ln w="9525">
                <a:noFill/>
                <a:round/>
                <a:headEnd/>
                <a:tailEnd/>
              </a:ln>
            </p:spPr>
            <p:txBody>
              <a:bodyPr/>
              <a:lstStyle/>
              <a:p>
                <a:pPr>
                  <a:defRPr/>
                </a:pPr>
                <a:endParaRPr lang="da-DK" sz="2400" kern="0" dirty="0">
                  <a:solidFill>
                    <a:sysClr val="windowText" lastClr="000000"/>
                  </a:solidFill>
                  <a:latin typeface="微软雅黑" panose="020B0503020204020204" pitchFamily="34" charset="-122"/>
                  <a:ea typeface="微软雅黑" panose="020B0503020204020204" pitchFamily="34" charset="-122"/>
                </a:endParaRPr>
              </a:p>
            </p:txBody>
          </p:sp>
        </p:grpSp>
      </p:grpSp>
      <p:grpSp>
        <p:nvGrpSpPr>
          <p:cNvPr id="2" name="组合 1"/>
          <p:cNvGrpSpPr/>
          <p:nvPr/>
        </p:nvGrpSpPr>
        <p:grpSpPr>
          <a:xfrm>
            <a:off x="4886646" y="3916384"/>
            <a:ext cx="792364" cy="792365"/>
            <a:chOff x="4899179" y="3916384"/>
            <a:chExt cx="792364" cy="792365"/>
          </a:xfrm>
        </p:grpSpPr>
        <p:sp>
          <p:nvSpPr>
            <p:cNvPr id="88" name="Oval 56"/>
            <p:cNvSpPr/>
            <p:nvPr/>
          </p:nvSpPr>
          <p:spPr>
            <a:xfrm>
              <a:off x="4899179" y="3916384"/>
              <a:ext cx="792364" cy="7923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1" name="Freeform 41"/>
            <p:cNvSpPr>
              <a:spLocks noChangeAspect="1" noEditPoints="1"/>
            </p:cNvSpPr>
            <p:nvPr/>
          </p:nvSpPr>
          <p:spPr bwMode="auto">
            <a:xfrm>
              <a:off x="5072106" y="4133218"/>
              <a:ext cx="446510" cy="358697"/>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bg1">
                <a:lumMod val="95000"/>
              </a:schemeClr>
            </a:solidFill>
            <a:ln w="9525">
              <a:noFill/>
              <a:round/>
              <a:headEnd/>
              <a:tailEnd/>
            </a:ln>
          </p:spPr>
          <p:txBody>
            <a:bodyPr/>
            <a:lstStyle/>
            <a:p>
              <a:pPr>
                <a:defRPr/>
              </a:pPr>
              <a:endParaRPr lang="en-US" sz="2400" kern="0" dirty="0">
                <a:solidFill>
                  <a:sysClr val="windowText" lastClr="000000"/>
                </a:solidFill>
                <a:latin typeface="微软雅黑" panose="020B0503020204020204" pitchFamily="34" charset="-122"/>
                <a:ea typeface="微软雅黑" panose="020B0503020204020204" pitchFamily="34" charset="-122"/>
              </a:endParaRPr>
            </a:p>
          </p:txBody>
        </p:sp>
      </p:grpSp>
      <p:sp>
        <p:nvSpPr>
          <p:cNvPr id="56" name="矩形 55"/>
          <p:cNvSpPr>
            <a:spLocks noChangeArrowheads="1"/>
          </p:cNvSpPr>
          <p:nvPr/>
        </p:nvSpPr>
        <p:spPr bwMode="auto">
          <a:xfrm>
            <a:off x="6499939" y="2850476"/>
            <a:ext cx="4593884" cy="65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利用</a:t>
            </a:r>
            <a:r>
              <a:rPr lang="en-US" altLang="zh-CN" sz="1600" b="1" dirty="0" err="1" smtClean="0">
                <a:solidFill>
                  <a:schemeClr val="tx1">
                    <a:lumMod val="65000"/>
                    <a:lumOff val="35000"/>
                  </a:schemeClr>
                </a:solidFill>
                <a:latin typeface="微软雅黑" pitchFamily="34" charset="-122"/>
                <a:ea typeface="微软雅黑" pitchFamily="34" charset="-122"/>
                <a:sym typeface="微软雅黑" pitchFamily="34" charset="-122"/>
              </a:rPr>
              <a:t>TensorFlow</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构建类似</a:t>
            </a:r>
            <a:r>
              <a:rPr lang="en-US" altLang="zh-CN" sz="1600" b="1" dirty="0" err="1" smtClean="0">
                <a:solidFill>
                  <a:schemeClr val="tx1">
                    <a:lumMod val="65000"/>
                    <a:lumOff val="35000"/>
                  </a:schemeClr>
                </a:solidFill>
                <a:latin typeface="微软雅黑" pitchFamily="34" charset="-122"/>
                <a:ea typeface="微软雅黑" pitchFamily="34" charset="-122"/>
                <a:sym typeface="微软雅黑" pitchFamily="34" charset="-122"/>
              </a:rPr>
              <a:t>Alexnet</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或改进的卷积神经网络结构的模型。</a:t>
            </a:r>
            <a:endParaRPr lang="zh-CN" altLang="en-US" sz="1600" b="1" dirty="0">
              <a:solidFill>
                <a:schemeClr val="tx1">
                  <a:lumMod val="65000"/>
                  <a:lumOff val="35000"/>
                </a:schemeClr>
              </a:solidFill>
            </a:endParaRPr>
          </a:p>
        </p:txBody>
      </p:sp>
      <p:sp>
        <p:nvSpPr>
          <p:cNvPr id="61" name="矩形 60"/>
          <p:cNvSpPr>
            <a:spLocks noChangeArrowheads="1"/>
          </p:cNvSpPr>
          <p:nvPr/>
        </p:nvSpPr>
        <p:spPr bwMode="auto">
          <a:xfrm>
            <a:off x="5837779" y="3896275"/>
            <a:ext cx="5256044" cy="65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通过大量有标注的图片数据集对构建好的模型进行训练，通过参数等调整争取获得较高的准确度。</a:t>
            </a:r>
            <a:endParaRPr lang="zh-CN" altLang="en-US" sz="1600" b="1" dirty="0">
              <a:solidFill>
                <a:schemeClr val="tx1">
                  <a:lumMod val="65000"/>
                  <a:lumOff val="35000"/>
                </a:schemeClr>
              </a:solidFill>
            </a:endParaRPr>
          </a:p>
        </p:txBody>
      </p:sp>
      <p:sp>
        <p:nvSpPr>
          <p:cNvPr id="62" name="矩形 61"/>
          <p:cNvSpPr>
            <a:spLocks noChangeArrowheads="1"/>
          </p:cNvSpPr>
          <p:nvPr/>
        </p:nvSpPr>
        <p:spPr bwMode="auto">
          <a:xfrm>
            <a:off x="5038590" y="4910193"/>
            <a:ext cx="6055233" cy="93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将训练好的模型参数进行保存，并将无标注的图片代入模型进行预测。远期作为扩展可能通过双移动端</a:t>
            </a:r>
            <a:r>
              <a:rPr lang="en-US" altLang="zh-CN" sz="1600" b="1" dirty="0" smtClean="0">
                <a:solidFill>
                  <a:schemeClr val="tx1">
                    <a:lumMod val="65000"/>
                    <a:lumOff val="35000"/>
                  </a:schemeClr>
                </a:solidFill>
                <a:latin typeface="微软雅黑" pitchFamily="34" charset="-122"/>
                <a:ea typeface="微软雅黑" pitchFamily="34" charset="-122"/>
                <a:sym typeface="微软雅黑" pitchFamily="34" charset="-122"/>
              </a:rPr>
              <a:t>APP</a:t>
            </a:r>
            <a:r>
              <a:rPr lang="zh-CN" altLang="en-US" sz="1600" b="1" dirty="0" smtClean="0">
                <a:solidFill>
                  <a:schemeClr val="tx1">
                    <a:lumMod val="65000"/>
                    <a:lumOff val="35000"/>
                  </a:schemeClr>
                </a:solidFill>
                <a:latin typeface="微软雅黑" pitchFamily="34" charset="-122"/>
                <a:ea typeface="微软雅黑" pitchFamily="34" charset="-122"/>
                <a:sym typeface="微软雅黑" pitchFamily="34" charset="-122"/>
              </a:rPr>
              <a:t>实现用户接口，对用户拍摄上传的图片进行预测。</a:t>
            </a:r>
            <a:endParaRPr lang="zh-CN" altLang="en-US" sz="1600" b="1" dirty="0">
              <a:solidFill>
                <a:schemeClr val="tx1">
                  <a:lumMod val="65000"/>
                  <a:lumOff val="35000"/>
                </a:schemeClr>
              </a:solidFill>
            </a:endParaRPr>
          </a:p>
        </p:txBody>
      </p:sp>
    </p:spTree>
    <p:extLst>
      <p:ext uri="{BB962C8B-B14F-4D97-AF65-F5344CB8AC3E}">
        <p14:creationId xmlns:p14="http://schemas.microsoft.com/office/powerpoint/2010/main" val="1246787573"/>
      </p:ext>
    </p:extLst>
  </p:cSld>
  <p:clrMapOvr>
    <a:masterClrMapping/>
  </p:clrMapOvr>
  <p:transition spd="slow">
    <p:pull dir="rd"/>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left)">
                                          <p:cBhvr>
                                            <p:cTn id="11" dur="500"/>
                                            <p:tgtEl>
                                              <p:spTgt spid="10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400"/>
                                            <p:tgtEl>
                                              <p:spTgt spid="37"/>
                                            </p:tgtEl>
                                          </p:cBhvr>
                                        </p:animEffect>
                                      </p:childTnLst>
                                    </p:cTn>
                                  </p:par>
                                </p:childTnLst>
                              </p:cTn>
                            </p:par>
                            <p:par>
                              <p:cTn id="16" fill="hold">
                                <p:stCondLst>
                                  <p:cond delay="1400"/>
                                </p:stCondLst>
                                <p:childTnLst>
                                  <p:par>
                                    <p:cTn id="17" presetID="22" presetClass="entr" presetSubtype="2"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right)">
                                          <p:cBhvr>
                                            <p:cTn id="19" dur="250"/>
                                            <p:tgtEl>
                                              <p:spTgt spid="82"/>
                                            </p:tgtEl>
                                          </p:cBhvr>
                                        </p:animEffect>
                                      </p:childTnLst>
                                    </p:cTn>
                                  </p:par>
                                </p:childTnLst>
                              </p:cTn>
                            </p:par>
                            <p:par>
                              <p:cTn id="20" fill="hold">
                                <p:stCondLst>
                                  <p:cond delay="1650"/>
                                </p:stCondLst>
                                <p:childTnLst>
                                  <p:par>
                                    <p:cTn id="21" presetID="22" presetClass="entr" presetSubtype="8" fill="hold" grpId="0"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500"/>
                                            <p:tgtEl>
                                              <p:spTgt spid="92"/>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par>
                              <p:cTn id="28" fill="hold">
                                <p:stCondLst>
                                  <p:cond delay="2650"/>
                                </p:stCondLst>
                                <p:childTnLst>
                                  <p:par>
                                    <p:cTn id="29" presetID="2" presetClass="entr" presetSubtype="2" fill="hold" nodeType="afterEffect" p14:presetBounceEnd="34286">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14:bounceEnd="34286">
                                          <p:cBhvr additive="base">
                                            <p:cTn id="31" dur="350" fill="hold"/>
                                            <p:tgtEl>
                                              <p:spTgt spid="4"/>
                                            </p:tgtEl>
                                            <p:attrNameLst>
                                              <p:attrName>ppt_x</p:attrName>
                                            </p:attrNameLst>
                                          </p:cBhvr>
                                          <p:tavLst>
                                            <p:tav tm="0">
                                              <p:val>
                                                <p:strVal val="1+#ppt_w/2"/>
                                              </p:val>
                                            </p:tav>
                                            <p:tav tm="100000">
                                              <p:val>
                                                <p:strVal val="#ppt_x"/>
                                              </p:val>
                                            </p:tav>
                                          </p:tavLst>
                                        </p:anim>
                                        <p:anim calcmode="lin" valueType="num" p14:bounceEnd="34286">
                                          <p:cBhvr additive="base">
                                            <p:cTn id="32" dur="350" fill="hold"/>
                                            <p:tgtEl>
                                              <p:spTgt spid="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34286">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14:bounceEnd="34286">
                                          <p:cBhvr additive="base">
                                            <p:cTn id="35" dur="350" fill="hold"/>
                                            <p:tgtEl>
                                              <p:spTgt spid="51"/>
                                            </p:tgtEl>
                                            <p:attrNameLst>
                                              <p:attrName>ppt_x</p:attrName>
                                            </p:attrNameLst>
                                          </p:cBhvr>
                                          <p:tavLst>
                                            <p:tav tm="0">
                                              <p:val>
                                                <p:strVal val="1+#ppt_w/2"/>
                                              </p:val>
                                            </p:tav>
                                            <p:tav tm="100000">
                                              <p:val>
                                                <p:strVal val="#ppt_x"/>
                                              </p:val>
                                            </p:tav>
                                          </p:tavLst>
                                        </p:anim>
                                        <p:anim calcmode="lin" valueType="num" p14:bounceEnd="34286">
                                          <p:cBhvr additive="base">
                                            <p:cTn id="36" dur="350" fill="hold"/>
                                            <p:tgtEl>
                                              <p:spTgt spid="51"/>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400"/>
                                            <p:tgtEl>
                                              <p:spTgt spid="40"/>
                                            </p:tgtEl>
                                          </p:cBhvr>
                                        </p:animEffect>
                                      </p:childTnLst>
                                    </p:cTn>
                                  </p:par>
                                </p:childTnLst>
                              </p:cTn>
                            </p:par>
                            <p:par>
                              <p:cTn id="41" fill="hold">
                                <p:stCondLst>
                                  <p:cond delay="3400"/>
                                </p:stCondLst>
                                <p:childTnLst>
                                  <p:par>
                                    <p:cTn id="42" presetID="22" presetClass="entr" presetSubtype="2" fill="hold" grpId="0" nodeType="after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wipe(right)">
                                          <p:cBhvr>
                                            <p:cTn id="44" dur="250"/>
                                            <p:tgtEl>
                                              <p:spTgt spid="83"/>
                                            </p:tgtEl>
                                          </p:cBhvr>
                                        </p:animEffect>
                                      </p:childTnLst>
                                    </p:cTn>
                                  </p:par>
                                </p:childTnLst>
                              </p:cTn>
                            </p:par>
                            <p:par>
                              <p:cTn id="45" fill="hold">
                                <p:stCondLst>
                                  <p:cond delay="3650"/>
                                </p:stCondLst>
                                <p:childTnLst>
                                  <p:par>
                                    <p:cTn id="46" presetID="22" presetClass="entr" presetSubtype="8" fill="hold" grpId="0"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wipe(left)">
                                          <p:cBhvr>
                                            <p:cTn id="48" dur="500"/>
                                            <p:tgtEl>
                                              <p:spTgt spid="95"/>
                                            </p:tgtEl>
                                          </p:cBhvr>
                                        </p:animEffect>
                                      </p:childTnLst>
                                    </p:cTn>
                                  </p:par>
                                </p:childTnLst>
                              </p:cTn>
                            </p:par>
                            <p:par>
                              <p:cTn id="49" fill="hold">
                                <p:stCondLst>
                                  <p:cond delay="4150"/>
                                </p:stCondLst>
                                <p:childTnLst>
                                  <p:par>
                                    <p:cTn id="50" presetID="22" presetClass="entr" presetSubtype="8"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par>
                              <p:cTn id="53" fill="hold">
                                <p:stCondLst>
                                  <p:cond delay="4650"/>
                                </p:stCondLst>
                                <p:childTnLst>
                                  <p:par>
                                    <p:cTn id="54" presetID="2" presetClass="entr" presetSubtype="2" fill="hold" nodeType="afterEffect" p14:presetBounceEnd="34286">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14:bounceEnd="34286">
                                          <p:cBhvr additive="base">
                                            <p:cTn id="56" dur="350" fill="hold"/>
                                            <p:tgtEl>
                                              <p:spTgt spid="3"/>
                                            </p:tgtEl>
                                            <p:attrNameLst>
                                              <p:attrName>ppt_x</p:attrName>
                                            </p:attrNameLst>
                                          </p:cBhvr>
                                          <p:tavLst>
                                            <p:tav tm="0">
                                              <p:val>
                                                <p:strVal val="1+#ppt_w/2"/>
                                              </p:val>
                                            </p:tav>
                                            <p:tav tm="100000">
                                              <p:val>
                                                <p:strVal val="#ppt_x"/>
                                              </p:val>
                                            </p:tav>
                                          </p:tavLst>
                                        </p:anim>
                                        <p:anim calcmode="lin" valueType="num" p14:bounceEnd="34286">
                                          <p:cBhvr additive="base">
                                            <p:cTn id="57" dur="35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34286">
                                      <p:stCondLst>
                                        <p:cond delay="0"/>
                                      </p:stCondLst>
                                      <p:childTnLst>
                                        <p:set>
                                          <p:cBhvr>
                                            <p:cTn id="59" dur="1" fill="hold">
                                              <p:stCondLst>
                                                <p:cond delay="0"/>
                                              </p:stCondLst>
                                            </p:cTn>
                                            <p:tgtEl>
                                              <p:spTgt spid="56"/>
                                            </p:tgtEl>
                                            <p:attrNameLst>
                                              <p:attrName>style.visibility</p:attrName>
                                            </p:attrNameLst>
                                          </p:cBhvr>
                                          <p:to>
                                            <p:strVal val="visible"/>
                                          </p:to>
                                        </p:set>
                                        <p:anim calcmode="lin" valueType="num" p14:bounceEnd="34286">
                                          <p:cBhvr additive="base">
                                            <p:cTn id="60" dur="350" fill="hold"/>
                                            <p:tgtEl>
                                              <p:spTgt spid="56"/>
                                            </p:tgtEl>
                                            <p:attrNameLst>
                                              <p:attrName>ppt_x</p:attrName>
                                            </p:attrNameLst>
                                          </p:cBhvr>
                                          <p:tavLst>
                                            <p:tav tm="0">
                                              <p:val>
                                                <p:strVal val="1+#ppt_w/2"/>
                                              </p:val>
                                            </p:tav>
                                            <p:tav tm="100000">
                                              <p:val>
                                                <p:strVal val="#ppt_x"/>
                                              </p:val>
                                            </p:tav>
                                          </p:tavLst>
                                        </p:anim>
                                        <p:anim calcmode="lin" valueType="num" p14:bounceEnd="34286">
                                          <p:cBhvr additive="base">
                                            <p:cTn id="61" dur="350" fill="hold"/>
                                            <p:tgtEl>
                                              <p:spTgt spid="56"/>
                                            </p:tgtEl>
                                            <p:attrNameLst>
                                              <p:attrName>ppt_y</p:attrName>
                                            </p:attrNameLst>
                                          </p:cBhvr>
                                          <p:tavLst>
                                            <p:tav tm="0">
                                              <p:val>
                                                <p:strVal val="#ppt_y"/>
                                              </p:val>
                                            </p:tav>
                                            <p:tav tm="100000">
                                              <p:val>
                                                <p:strVal val="#ppt_y"/>
                                              </p:val>
                                            </p:tav>
                                          </p:tavLst>
                                        </p:anim>
                                      </p:childTnLst>
                                    </p:cTn>
                                  </p:par>
                                </p:childTnLst>
                              </p:cTn>
                            </p:par>
                            <p:par>
                              <p:cTn id="62" fill="hold">
                                <p:stCondLst>
                                  <p:cond delay="5000"/>
                                </p:stCondLst>
                                <p:childTnLst>
                                  <p:par>
                                    <p:cTn id="63" presetID="22" presetClass="entr" presetSubtype="8" fill="hold"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left)">
                                          <p:cBhvr>
                                            <p:cTn id="65" dur="400"/>
                                            <p:tgtEl>
                                              <p:spTgt spid="45"/>
                                            </p:tgtEl>
                                          </p:cBhvr>
                                        </p:animEffect>
                                      </p:childTnLst>
                                    </p:cTn>
                                  </p:par>
                                </p:childTnLst>
                              </p:cTn>
                            </p:par>
                            <p:par>
                              <p:cTn id="66" fill="hold">
                                <p:stCondLst>
                                  <p:cond delay="5400"/>
                                </p:stCondLst>
                                <p:childTnLst>
                                  <p:par>
                                    <p:cTn id="67" presetID="22" presetClass="entr" presetSubtype="2"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right)">
                                          <p:cBhvr>
                                            <p:cTn id="69" dur="250"/>
                                            <p:tgtEl>
                                              <p:spTgt spid="84"/>
                                            </p:tgtEl>
                                          </p:cBhvr>
                                        </p:animEffect>
                                      </p:childTnLst>
                                    </p:cTn>
                                  </p:par>
                                </p:childTnLst>
                              </p:cTn>
                            </p:par>
                            <p:par>
                              <p:cTn id="70" fill="hold">
                                <p:stCondLst>
                                  <p:cond delay="5650"/>
                                </p:stCondLst>
                                <p:childTnLst>
                                  <p:par>
                                    <p:cTn id="71" presetID="22" presetClass="entr" presetSubtype="8" fill="hold" grpId="0" nodeType="after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left)">
                                          <p:cBhvr>
                                            <p:cTn id="73" dur="500"/>
                                            <p:tgtEl>
                                              <p:spTgt spid="98"/>
                                            </p:tgtEl>
                                          </p:cBhvr>
                                        </p:animEffect>
                                      </p:childTnLst>
                                    </p:cTn>
                                  </p:par>
                                </p:childTnLst>
                              </p:cTn>
                            </p:par>
                            <p:par>
                              <p:cTn id="74" fill="hold">
                                <p:stCondLst>
                                  <p:cond delay="6150"/>
                                </p:stCondLst>
                                <p:childTnLst>
                                  <p:par>
                                    <p:cTn id="75" presetID="22" presetClass="entr" presetSubtype="8"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left)">
                                          <p:cBhvr>
                                            <p:cTn id="77" dur="500"/>
                                            <p:tgtEl>
                                              <p:spTgt spid="53"/>
                                            </p:tgtEl>
                                          </p:cBhvr>
                                        </p:animEffect>
                                      </p:childTnLst>
                                    </p:cTn>
                                  </p:par>
                                </p:childTnLst>
                              </p:cTn>
                            </p:par>
                            <p:par>
                              <p:cTn id="78" fill="hold">
                                <p:stCondLst>
                                  <p:cond delay="6650"/>
                                </p:stCondLst>
                                <p:childTnLst>
                                  <p:par>
                                    <p:cTn id="79" presetID="2" presetClass="entr" presetSubtype="2" fill="hold" nodeType="afterEffect" p14:presetBounceEnd="34286">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14:bounceEnd="34286">
                                          <p:cBhvr additive="base">
                                            <p:cTn id="81" dur="350" fill="hold"/>
                                            <p:tgtEl>
                                              <p:spTgt spid="2"/>
                                            </p:tgtEl>
                                            <p:attrNameLst>
                                              <p:attrName>ppt_x</p:attrName>
                                            </p:attrNameLst>
                                          </p:cBhvr>
                                          <p:tavLst>
                                            <p:tav tm="0">
                                              <p:val>
                                                <p:strVal val="1+#ppt_w/2"/>
                                              </p:val>
                                            </p:tav>
                                            <p:tav tm="100000">
                                              <p:val>
                                                <p:strVal val="#ppt_x"/>
                                              </p:val>
                                            </p:tav>
                                          </p:tavLst>
                                        </p:anim>
                                        <p:anim calcmode="lin" valueType="num" p14:bounceEnd="34286">
                                          <p:cBhvr additive="base">
                                            <p:cTn id="82" dur="350" fill="hold"/>
                                            <p:tgtEl>
                                              <p:spTgt spid="2"/>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14:presetBounceEnd="34286">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14:bounceEnd="34286">
                                          <p:cBhvr additive="base">
                                            <p:cTn id="85" dur="350" fill="hold"/>
                                            <p:tgtEl>
                                              <p:spTgt spid="61"/>
                                            </p:tgtEl>
                                            <p:attrNameLst>
                                              <p:attrName>ppt_x</p:attrName>
                                            </p:attrNameLst>
                                          </p:cBhvr>
                                          <p:tavLst>
                                            <p:tav tm="0">
                                              <p:val>
                                                <p:strVal val="1+#ppt_w/2"/>
                                              </p:val>
                                            </p:tav>
                                            <p:tav tm="100000">
                                              <p:val>
                                                <p:strVal val="#ppt_x"/>
                                              </p:val>
                                            </p:tav>
                                          </p:tavLst>
                                        </p:anim>
                                        <p:anim calcmode="lin" valueType="num" p14:bounceEnd="34286">
                                          <p:cBhvr additive="base">
                                            <p:cTn id="86" dur="350" fill="hold"/>
                                            <p:tgtEl>
                                              <p:spTgt spid="61"/>
                                            </p:tgtEl>
                                            <p:attrNameLst>
                                              <p:attrName>ppt_y</p:attrName>
                                            </p:attrNameLst>
                                          </p:cBhvr>
                                          <p:tavLst>
                                            <p:tav tm="0">
                                              <p:val>
                                                <p:strVal val="#ppt_y"/>
                                              </p:val>
                                            </p:tav>
                                            <p:tav tm="100000">
                                              <p:val>
                                                <p:strVal val="#ppt_y"/>
                                              </p:val>
                                            </p:tav>
                                          </p:tavLst>
                                        </p:anim>
                                      </p:childTnLst>
                                    </p:cTn>
                                  </p:par>
                                </p:childTnLst>
                              </p:cTn>
                            </p:par>
                            <p:par>
                              <p:cTn id="87" fill="hold">
                                <p:stCondLst>
                                  <p:cond delay="7000"/>
                                </p:stCondLst>
                                <p:childTnLst>
                                  <p:par>
                                    <p:cTn id="88" presetID="22" presetClass="entr" presetSubtype="8"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left)">
                                          <p:cBhvr>
                                            <p:cTn id="90" dur="400"/>
                                            <p:tgtEl>
                                              <p:spTgt spid="48"/>
                                            </p:tgtEl>
                                          </p:cBhvr>
                                        </p:animEffect>
                                      </p:childTnLst>
                                    </p:cTn>
                                  </p:par>
                                </p:childTnLst>
                              </p:cTn>
                            </p:par>
                            <p:par>
                              <p:cTn id="91" fill="hold">
                                <p:stCondLst>
                                  <p:cond delay="7400"/>
                                </p:stCondLst>
                                <p:childTnLst>
                                  <p:par>
                                    <p:cTn id="92" presetID="22" presetClass="entr" presetSubtype="2" fill="hold" grpId="0" nodeType="after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right)">
                                          <p:cBhvr>
                                            <p:cTn id="94" dur="250"/>
                                            <p:tgtEl>
                                              <p:spTgt spid="85"/>
                                            </p:tgtEl>
                                          </p:cBhvr>
                                        </p:animEffect>
                                      </p:childTnLst>
                                    </p:cTn>
                                  </p:par>
                                </p:childTnLst>
                              </p:cTn>
                            </p:par>
                            <p:par>
                              <p:cTn id="95" fill="hold">
                                <p:stCondLst>
                                  <p:cond delay="7650"/>
                                </p:stCondLst>
                                <p:childTnLst>
                                  <p:par>
                                    <p:cTn id="96" presetID="22" presetClass="entr" presetSubtype="8" fill="hold" grpId="0" nodeType="after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wipe(left)">
                                          <p:cBhvr>
                                            <p:cTn id="98" dur="500"/>
                                            <p:tgtEl>
                                              <p:spTgt spid="101"/>
                                            </p:tgtEl>
                                          </p:cBhvr>
                                        </p:animEffect>
                                      </p:childTnLst>
                                    </p:cTn>
                                  </p:par>
                                </p:childTnLst>
                              </p:cTn>
                            </p:par>
                            <p:par>
                              <p:cTn id="99" fill="hold">
                                <p:stCondLst>
                                  <p:cond delay="8150"/>
                                </p:stCondLst>
                                <p:childTnLst>
                                  <p:par>
                                    <p:cTn id="100" presetID="22" presetClass="entr" presetSubtype="8" fill="hold" grpId="0"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par>
                              <p:cTn id="103" fill="hold">
                                <p:stCondLst>
                                  <p:cond delay="8650"/>
                                </p:stCondLst>
                                <p:childTnLst>
                                  <p:par>
                                    <p:cTn id="104" presetID="2" presetClass="entr" presetSubtype="2" fill="hold" nodeType="afterEffect" p14:presetBounceEnd="34286">
                                      <p:stCondLst>
                                        <p:cond delay="0"/>
                                      </p:stCondLst>
                                      <p:childTnLst>
                                        <p:set>
                                          <p:cBhvr>
                                            <p:cTn id="105" dur="1" fill="hold">
                                              <p:stCondLst>
                                                <p:cond delay="0"/>
                                              </p:stCondLst>
                                            </p:cTn>
                                            <p:tgtEl>
                                              <p:spTgt spid="5"/>
                                            </p:tgtEl>
                                            <p:attrNameLst>
                                              <p:attrName>style.visibility</p:attrName>
                                            </p:attrNameLst>
                                          </p:cBhvr>
                                          <p:to>
                                            <p:strVal val="visible"/>
                                          </p:to>
                                        </p:set>
                                        <p:anim calcmode="lin" valueType="num" p14:bounceEnd="34286">
                                          <p:cBhvr additive="base">
                                            <p:cTn id="106" dur="350" fill="hold"/>
                                            <p:tgtEl>
                                              <p:spTgt spid="5"/>
                                            </p:tgtEl>
                                            <p:attrNameLst>
                                              <p:attrName>ppt_x</p:attrName>
                                            </p:attrNameLst>
                                          </p:cBhvr>
                                          <p:tavLst>
                                            <p:tav tm="0">
                                              <p:val>
                                                <p:strVal val="1+#ppt_w/2"/>
                                              </p:val>
                                            </p:tav>
                                            <p:tav tm="100000">
                                              <p:val>
                                                <p:strVal val="#ppt_x"/>
                                              </p:val>
                                            </p:tav>
                                          </p:tavLst>
                                        </p:anim>
                                        <p:anim calcmode="lin" valueType="num" p14:bounceEnd="34286">
                                          <p:cBhvr additive="base">
                                            <p:cTn id="107" dur="350" fill="hold"/>
                                            <p:tgtEl>
                                              <p:spTgt spid="5"/>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14:presetBounceEnd="34286">
                                      <p:stCondLst>
                                        <p:cond delay="0"/>
                                      </p:stCondLst>
                                      <p:childTnLst>
                                        <p:set>
                                          <p:cBhvr>
                                            <p:cTn id="109" dur="1" fill="hold">
                                              <p:stCondLst>
                                                <p:cond delay="0"/>
                                              </p:stCondLst>
                                            </p:cTn>
                                            <p:tgtEl>
                                              <p:spTgt spid="62"/>
                                            </p:tgtEl>
                                            <p:attrNameLst>
                                              <p:attrName>style.visibility</p:attrName>
                                            </p:attrNameLst>
                                          </p:cBhvr>
                                          <p:to>
                                            <p:strVal val="visible"/>
                                          </p:to>
                                        </p:set>
                                        <p:anim calcmode="lin" valueType="num" p14:bounceEnd="34286">
                                          <p:cBhvr additive="base">
                                            <p:cTn id="110" dur="350" fill="hold"/>
                                            <p:tgtEl>
                                              <p:spTgt spid="62"/>
                                            </p:tgtEl>
                                            <p:attrNameLst>
                                              <p:attrName>ppt_x</p:attrName>
                                            </p:attrNameLst>
                                          </p:cBhvr>
                                          <p:tavLst>
                                            <p:tav tm="0">
                                              <p:val>
                                                <p:strVal val="1+#ppt_w/2"/>
                                              </p:val>
                                            </p:tav>
                                            <p:tav tm="100000">
                                              <p:val>
                                                <p:strVal val="#ppt_x"/>
                                              </p:val>
                                            </p:tav>
                                          </p:tavLst>
                                        </p:anim>
                                        <p:anim calcmode="lin" valueType="num" p14:bounceEnd="34286">
                                          <p:cBhvr additive="base">
                                            <p:cTn id="111" dur="35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82" grpId="0" animBg="1"/>
          <p:bldP spid="83" grpId="0" animBg="1"/>
          <p:bldP spid="84" grpId="0" animBg="1"/>
          <p:bldP spid="85" grpId="0" animBg="1"/>
          <p:bldP spid="92" grpId="0" animBg="1"/>
          <p:bldP spid="95" grpId="0" animBg="1"/>
          <p:bldP spid="98" grpId="0" animBg="1"/>
          <p:bldP spid="101" grpId="0" animBg="1"/>
          <p:bldP spid="50" grpId="0"/>
          <p:bldP spid="51" grpId="0"/>
          <p:bldP spid="52" grpId="0"/>
          <p:bldP spid="53" grpId="0"/>
          <p:bldP spid="54" grpId="0"/>
          <p:bldP spid="56" grpId="0"/>
          <p:bldP spid="61" grpId="0"/>
          <p:bldP spid="6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left)">
                                          <p:cBhvr>
                                            <p:cTn id="11" dur="500"/>
                                            <p:tgtEl>
                                              <p:spTgt spid="10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400"/>
                                            <p:tgtEl>
                                              <p:spTgt spid="37"/>
                                            </p:tgtEl>
                                          </p:cBhvr>
                                        </p:animEffect>
                                      </p:childTnLst>
                                    </p:cTn>
                                  </p:par>
                                </p:childTnLst>
                              </p:cTn>
                            </p:par>
                            <p:par>
                              <p:cTn id="16" fill="hold">
                                <p:stCondLst>
                                  <p:cond delay="1400"/>
                                </p:stCondLst>
                                <p:childTnLst>
                                  <p:par>
                                    <p:cTn id="17" presetID="22" presetClass="entr" presetSubtype="2"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right)">
                                          <p:cBhvr>
                                            <p:cTn id="19" dur="250"/>
                                            <p:tgtEl>
                                              <p:spTgt spid="82"/>
                                            </p:tgtEl>
                                          </p:cBhvr>
                                        </p:animEffect>
                                      </p:childTnLst>
                                    </p:cTn>
                                  </p:par>
                                </p:childTnLst>
                              </p:cTn>
                            </p:par>
                            <p:par>
                              <p:cTn id="20" fill="hold">
                                <p:stCondLst>
                                  <p:cond delay="1650"/>
                                </p:stCondLst>
                                <p:childTnLst>
                                  <p:par>
                                    <p:cTn id="21" presetID="22" presetClass="entr" presetSubtype="8" fill="hold" grpId="0"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500"/>
                                            <p:tgtEl>
                                              <p:spTgt spid="92"/>
                                            </p:tgtEl>
                                          </p:cBhvr>
                                        </p:animEffect>
                                      </p:childTnLst>
                                    </p:cTn>
                                  </p:par>
                                </p:childTnLst>
                              </p:cTn>
                            </p:par>
                            <p:par>
                              <p:cTn id="24" fill="hold">
                                <p:stCondLst>
                                  <p:cond delay="2150"/>
                                </p:stCondLst>
                                <p:childTnLst>
                                  <p:par>
                                    <p:cTn id="25" presetID="22" presetClass="entr" presetSubtype="8"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par>
                              <p:cTn id="28" fill="hold">
                                <p:stCondLst>
                                  <p:cond delay="2650"/>
                                </p:stCondLst>
                                <p:childTnLst>
                                  <p:par>
                                    <p:cTn id="29" presetID="2" presetClass="entr" presetSubtype="2"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350" fill="hold"/>
                                            <p:tgtEl>
                                              <p:spTgt spid="4"/>
                                            </p:tgtEl>
                                            <p:attrNameLst>
                                              <p:attrName>ppt_x</p:attrName>
                                            </p:attrNameLst>
                                          </p:cBhvr>
                                          <p:tavLst>
                                            <p:tav tm="0">
                                              <p:val>
                                                <p:strVal val="1+#ppt_w/2"/>
                                              </p:val>
                                            </p:tav>
                                            <p:tav tm="100000">
                                              <p:val>
                                                <p:strVal val="#ppt_x"/>
                                              </p:val>
                                            </p:tav>
                                          </p:tavLst>
                                        </p:anim>
                                        <p:anim calcmode="lin" valueType="num">
                                          <p:cBhvr additive="base">
                                            <p:cTn id="32" dur="350" fill="hold"/>
                                            <p:tgtEl>
                                              <p:spTgt spid="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350" fill="hold"/>
                                            <p:tgtEl>
                                              <p:spTgt spid="51"/>
                                            </p:tgtEl>
                                            <p:attrNameLst>
                                              <p:attrName>ppt_x</p:attrName>
                                            </p:attrNameLst>
                                          </p:cBhvr>
                                          <p:tavLst>
                                            <p:tav tm="0">
                                              <p:val>
                                                <p:strVal val="1+#ppt_w/2"/>
                                              </p:val>
                                            </p:tav>
                                            <p:tav tm="100000">
                                              <p:val>
                                                <p:strVal val="#ppt_x"/>
                                              </p:val>
                                            </p:tav>
                                          </p:tavLst>
                                        </p:anim>
                                        <p:anim calcmode="lin" valueType="num">
                                          <p:cBhvr additive="base">
                                            <p:cTn id="36" dur="350" fill="hold"/>
                                            <p:tgtEl>
                                              <p:spTgt spid="51"/>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400"/>
                                            <p:tgtEl>
                                              <p:spTgt spid="40"/>
                                            </p:tgtEl>
                                          </p:cBhvr>
                                        </p:animEffect>
                                      </p:childTnLst>
                                    </p:cTn>
                                  </p:par>
                                </p:childTnLst>
                              </p:cTn>
                            </p:par>
                            <p:par>
                              <p:cTn id="41" fill="hold">
                                <p:stCondLst>
                                  <p:cond delay="3400"/>
                                </p:stCondLst>
                                <p:childTnLst>
                                  <p:par>
                                    <p:cTn id="42" presetID="22" presetClass="entr" presetSubtype="2" fill="hold" grpId="0" nodeType="after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wipe(right)">
                                          <p:cBhvr>
                                            <p:cTn id="44" dur="250"/>
                                            <p:tgtEl>
                                              <p:spTgt spid="83"/>
                                            </p:tgtEl>
                                          </p:cBhvr>
                                        </p:animEffect>
                                      </p:childTnLst>
                                    </p:cTn>
                                  </p:par>
                                </p:childTnLst>
                              </p:cTn>
                            </p:par>
                            <p:par>
                              <p:cTn id="45" fill="hold">
                                <p:stCondLst>
                                  <p:cond delay="3650"/>
                                </p:stCondLst>
                                <p:childTnLst>
                                  <p:par>
                                    <p:cTn id="46" presetID="22" presetClass="entr" presetSubtype="8" fill="hold" grpId="0" nodeType="afterEffect">
                                      <p:stCondLst>
                                        <p:cond delay="0"/>
                                      </p:stCondLst>
                                      <p:childTnLst>
                                        <p:set>
                                          <p:cBhvr>
                                            <p:cTn id="47" dur="1" fill="hold">
                                              <p:stCondLst>
                                                <p:cond delay="0"/>
                                              </p:stCondLst>
                                            </p:cTn>
                                            <p:tgtEl>
                                              <p:spTgt spid="95"/>
                                            </p:tgtEl>
                                            <p:attrNameLst>
                                              <p:attrName>style.visibility</p:attrName>
                                            </p:attrNameLst>
                                          </p:cBhvr>
                                          <p:to>
                                            <p:strVal val="visible"/>
                                          </p:to>
                                        </p:set>
                                        <p:animEffect transition="in" filter="wipe(left)">
                                          <p:cBhvr>
                                            <p:cTn id="48" dur="500"/>
                                            <p:tgtEl>
                                              <p:spTgt spid="95"/>
                                            </p:tgtEl>
                                          </p:cBhvr>
                                        </p:animEffect>
                                      </p:childTnLst>
                                    </p:cTn>
                                  </p:par>
                                </p:childTnLst>
                              </p:cTn>
                            </p:par>
                            <p:par>
                              <p:cTn id="49" fill="hold">
                                <p:stCondLst>
                                  <p:cond delay="4150"/>
                                </p:stCondLst>
                                <p:childTnLst>
                                  <p:par>
                                    <p:cTn id="50" presetID="22" presetClass="entr" presetSubtype="8"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par>
                              <p:cTn id="53" fill="hold">
                                <p:stCondLst>
                                  <p:cond delay="4650"/>
                                </p:stCondLst>
                                <p:childTnLst>
                                  <p:par>
                                    <p:cTn id="54" presetID="2" presetClass="entr" presetSubtype="2"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350" fill="hold"/>
                                            <p:tgtEl>
                                              <p:spTgt spid="3"/>
                                            </p:tgtEl>
                                            <p:attrNameLst>
                                              <p:attrName>ppt_x</p:attrName>
                                            </p:attrNameLst>
                                          </p:cBhvr>
                                          <p:tavLst>
                                            <p:tav tm="0">
                                              <p:val>
                                                <p:strVal val="1+#ppt_w/2"/>
                                              </p:val>
                                            </p:tav>
                                            <p:tav tm="100000">
                                              <p:val>
                                                <p:strVal val="#ppt_x"/>
                                              </p:val>
                                            </p:tav>
                                          </p:tavLst>
                                        </p:anim>
                                        <p:anim calcmode="lin" valueType="num">
                                          <p:cBhvr additive="base">
                                            <p:cTn id="57" dur="35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350" fill="hold"/>
                                            <p:tgtEl>
                                              <p:spTgt spid="56"/>
                                            </p:tgtEl>
                                            <p:attrNameLst>
                                              <p:attrName>ppt_x</p:attrName>
                                            </p:attrNameLst>
                                          </p:cBhvr>
                                          <p:tavLst>
                                            <p:tav tm="0">
                                              <p:val>
                                                <p:strVal val="1+#ppt_w/2"/>
                                              </p:val>
                                            </p:tav>
                                            <p:tav tm="100000">
                                              <p:val>
                                                <p:strVal val="#ppt_x"/>
                                              </p:val>
                                            </p:tav>
                                          </p:tavLst>
                                        </p:anim>
                                        <p:anim calcmode="lin" valueType="num">
                                          <p:cBhvr additive="base">
                                            <p:cTn id="61" dur="350" fill="hold"/>
                                            <p:tgtEl>
                                              <p:spTgt spid="56"/>
                                            </p:tgtEl>
                                            <p:attrNameLst>
                                              <p:attrName>ppt_y</p:attrName>
                                            </p:attrNameLst>
                                          </p:cBhvr>
                                          <p:tavLst>
                                            <p:tav tm="0">
                                              <p:val>
                                                <p:strVal val="#ppt_y"/>
                                              </p:val>
                                            </p:tav>
                                            <p:tav tm="100000">
                                              <p:val>
                                                <p:strVal val="#ppt_y"/>
                                              </p:val>
                                            </p:tav>
                                          </p:tavLst>
                                        </p:anim>
                                      </p:childTnLst>
                                    </p:cTn>
                                  </p:par>
                                </p:childTnLst>
                              </p:cTn>
                            </p:par>
                            <p:par>
                              <p:cTn id="62" fill="hold">
                                <p:stCondLst>
                                  <p:cond delay="5000"/>
                                </p:stCondLst>
                                <p:childTnLst>
                                  <p:par>
                                    <p:cTn id="63" presetID="22" presetClass="entr" presetSubtype="8" fill="hold"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left)">
                                          <p:cBhvr>
                                            <p:cTn id="65" dur="400"/>
                                            <p:tgtEl>
                                              <p:spTgt spid="45"/>
                                            </p:tgtEl>
                                          </p:cBhvr>
                                        </p:animEffect>
                                      </p:childTnLst>
                                    </p:cTn>
                                  </p:par>
                                </p:childTnLst>
                              </p:cTn>
                            </p:par>
                            <p:par>
                              <p:cTn id="66" fill="hold">
                                <p:stCondLst>
                                  <p:cond delay="5400"/>
                                </p:stCondLst>
                                <p:childTnLst>
                                  <p:par>
                                    <p:cTn id="67" presetID="22" presetClass="entr" presetSubtype="2" fill="hold" grpId="0" nodeType="after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wipe(right)">
                                          <p:cBhvr>
                                            <p:cTn id="69" dur="250"/>
                                            <p:tgtEl>
                                              <p:spTgt spid="84"/>
                                            </p:tgtEl>
                                          </p:cBhvr>
                                        </p:animEffect>
                                      </p:childTnLst>
                                    </p:cTn>
                                  </p:par>
                                </p:childTnLst>
                              </p:cTn>
                            </p:par>
                            <p:par>
                              <p:cTn id="70" fill="hold">
                                <p:stCondLst>
                                  <p:cond delay="5650"/>
                                </p:stCondLst>
                                <p:childTnLst>
                                  <p:par>
                                    <p:cTn id="71" presetID="22" presetClass="entr" presetSubtype="8" fill="hold" grpId="0" nodeType="after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wipe(left)">
                                          <p:cBhvr>
                                            <p:cTn id="73" dur="500"/>
                                            <p:tgtEl>
                                              <p:spTgt spid="98"/>
                                            </p:tgtEl>
                                          </p:cBhvr>
                                        </p:animEffect>
                                      </p:childTnLst>
                                    </p:cTn>
                                  </p:par>
                                </p:childTnLst>
                              </p:cTn>
                            </p:par>
                            <p:par>
                              <p:cTn id="74" fill="hold">
                                <p:stCondLst>
                                  <p:cond delay="6150"/>
                                </p:stCondLst>
                                <p:childTnLst>
                                  <p:par>
                                    <p:cTn id="75" presetID="22" presetClass="entr" presetSubtype="8"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left)">
                                          <p:cBhvr>
                                            <p:cTn id="77" dur="500"/>
                                            <p:tgtEl>
                                              <p:spTgt spid="53"/>
                                            </p:tgtEl>
                                          </p:cBhvr>
                                        </p:animEffect>
                                      </p:childTnLst>
                                    </p:cTn>
                                  </p:par>
                                </p:childTnLst>
                              </p:cTn>
                            </p:par>
                            <p:par>
                              <p:cTn id="78" fill="hold">
                                <p:stCondLst>
                                  <p:cond delay="6650"/>
                                </p:stCondLst>
                                <p:childTnLst>
                                  <p:par>
                                    <p:cTn id="79" presetID="2" presetClass="entr" presetSubtype="2"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additive="base">
                                            <p:cTn id="81" dur="350" fill="hold"/>
                                            <p:tgtEl>
                                              <p:spTgt spid="2"/>
                                            </p:tgtEl>
                                            <p:attrNameLst>
                                              <p:attrName>ppt_x</p:attrName>
                                            </p:attrNameLst>
                                          </p:cBhvr>
                                          <p:tavLst>
                                            <p:tav tm="0">
                                              <p:val>
                                                <p:strVal val="1+#ppt_w/2"/>
                                              </p:val>
                                            </p:tav>
                                            <p:tav tm="100000">
                                              <p:val>
                                                <p:strVal val="#ppt_x"/>
                                              </p:val>
                                            </p:tav>
                                          </p:tavLst>
                                        </p:anim>
                                        <p:anim calcmode="lin" valueType="num">
                                          <p:cBhvr additive="base">
                                            <p:cTn id="82" dur="350" fill="hold"/>
                                            <p:tgtEl>
                                              <p:spTgt spid="2"/>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cBhvr additive="base">
                                            <p:cTn id="85" dur="350" fill="hold"/>
                                            <p:tgtEl>
                                              <p:spTgt spid="61"/>
                                            </p:tgtEl>
                                            <p:attrNameLst>
                                              <p:attrName>ppt_x</p:attrName>
                                            </p:attrNameLst>
                                          </p:cBhvr>
                                          <p:tavLst>
                                            <p:tav tm="0">
                                              <p:val>
                                                <p:strVal val="1+#ppt_w/2"/>
                                              </p:val>
                                            </p:tav>
                                            <p:tav tm="100000">
                                              <p:val>
                                                <p:strVal val="#ppt_x"/>
                                              </p:val>
                                            </p:tav>
                                          </p:tavLst>
                                        </p:anim>
                                        <p:anim calcmode="lin" valueType="num">
                                          <p:cBhvr additive="base">
                                            <p:cTn id="86" dur="350" fill="hold"/>
                                            <p:tgtEl>
                                              <p:spTgt spid="61"/>
                                            </p:tgtEl>
                                            <p:attrNameLst>
                                              <p:attrName>ppt_y</p:attrName>
                                            </p:attrNameLst>
                                          </p:cBhvr>
                                          <p:tavLst>
                                            <p:tav tm="0">
                                              <p:val>
                                                <p:strVal val="#ppt_y"/>
                                              </p:val>
                                            </p:tav>
                                            <p:tav tm="100000">
                                              <p:val>
                                                <p:strVal val="#ppt_y"/>
                                              </p:val>
                                            </p:tav>
                                          </p:tavLst>
                                        </p:anim>
                                      </p:childTnLst>
                                    </p:cTn>
                                  </p:par>
                                </p:childTnLst>
                              </p:cTn>
                            </p:par>
                            <p:par>
                              <p:cTn id="87" fill="hold">
                                <p:stCondLst>
                                  <p:cond delay="7000"/>
                                </p:stCondLst>
                                <p:childTnLst>
                                  <p:par>
                                    <p:cTn id="88" presetID="22" presetClass="entr" presetSubtype="8"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left)">
                                          <p:cBhvr>
                                            <p:cTn id="90" dur="400"/>
                                            <p:tgtEl>
                                              <p:spTgt spid="48"/>
                                            </p:tgtEl>
                                          </p:cBhvr>
                                        </p:animEffect>
                                      </p:childTnLst>
                                    </p:cTn>
                                  </p:par>
                                </p:childTnLst>
                              </p:cTn>
                            </p:par>
                            <p:par>
                              <p:cTn id="91" fill="hold">
                                <p:stCondLst>
                                  <p:cond delay="7400"/>
                                </p:stCondLst>
                                <p:childTnLst>
                                  <p:par>
                                    <p:cTn id="92" presetID="22" presetClass="entr" presetSubtype="2" fill="hold" grpId="0" nodeType="afterEffect">
                                      <p:stCondLst>
                                        <p:cond delay="0"/>
                                      </p:stCondLst>
                                      <p:childTnLst>
                                        <p:set>
                                          <p:cBhvr>
                                            <p:cTn id="93" dur="1" fill="hold">
                                              <p:stCondLst>
                                                <p:cond delay="0"/>
                                              </p:stCondLst>
                                            </p:cTn>
                                            <p:tgtEl>
                                              <p:spTgt spid="85"/>
                                            </p:tgtEl>
                                            <p:attrNameLst>
                                              <p:attrName>style.visibility</p:attrName>
                                            </p:attrNameLst>
                                          </p:cBhvr>
                                          <p:to>
                                            <p:strVal val="visible"/>
                                          </p:to>
                                        </p:set>
                                        <p:animEffect transition="in" filter="wipe(right)">
                                          <p:cBhvr>
                                            <p:cTn id="94" dur="250"/>
                                            <p:tgtEl>
                                              <p:spTgt spid="85"/>
                                            </p:tgtEl>
                                          </p:cBhvr>
                                        </p:animEffect>
                                      </p:childTnLst>
                                    </p:cTn>
                                  </p:par>
                                </p:childTnLst>
                              </p:cTn>
                            </p:par>
                            <p:par>
                              <p:cTn id="95" fill="hold">
                                <p:stCondLst>
                                  <p:cond delay="7650"/>
                                </p:stCondLst>
                                <p:childTnLst>
                                  <p:par>
                                    <p:cTn id="96" presetID="22" presetClass="entr" presetSubtype="8" fill="hold" grpId="0" nodeType="after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wipe(left)">
                                          <p:cBhvr>
                                            <p:cTn id="98" dur="500"/>
                                            <p:tgtEl>
                                              <p:spTgt spid="101"/>
                                            </p:tgtEl>
                                          </p:cBhvr>
                                        </p:animEffect>
                                      </p:childTnLst>
                                    </p:cTn>
                                  </p:par>
                                </p:childTnLst>
                              </p:cTn>
                            </p:par>
                            <p:par>
                              <p:cTn id="99" fill="hold">
                                <p:stCondLst>
                                  <p:cond delay="8150"/>
                                </p:stCondLst>
                                <p:childTnLst>
                                  <p:par>
                                    <p:cTn id="100" presetID="22" presetClass="entr" presetSubtype="8" fill="hold" grpId="0"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childTnLst>
                              </p:cTn>
                            </p:par>
                            <p:par>
                              <p:cTn id="103" fill="hold">
                                <p:stCondLst>
                                  <p:cond delay="8650"/>
                                </p:stCondLst>
                                <p:childTnLst>
                                  <p:par>
                                    <p:cTn id="104" presetID="2" presetClass="entr" presetSubtype="2" fill="hold" nodeType="afterEffect">
                                      <p:stCondLst>
                                        <p:cond delay="0"/>
                                      </p:stCondLst>
                                      <p:childTnLst>
                                        <p:set>
                                          <p:cBhvr>
                                            <p:cTn id="105" dur="1" fill="hold">
                                              <p:stCondLst>
                                                <p:cond delay="0"/>
                                              </p:stCondLst>
                                            </p:cTn>
                                            <p:tgtEl>
                                              <p:spTgt spid="5"/>
                                            </p:tgtEl>
                                            <p:attrNameLst>
                                              <p:attrName>style.visibility</p:attrName>
                                            </p:attrNameLst>
                                          </p:cBhvr>
                                          <p:to>
                                            <p:strVal val="visible"/>
                                          </p:to>
                                        </p:set>
                                        <p:anim calcmode="lin" valueType="num">
                                          <p:cBhvr additive="base">
                                            <p:cTn id="106" dur="350" fill="hold"/>
                                            <p:tgtEl>
                                              <p:spTgt spid="5"/>
                                            </p:tgtEl>
                                            <p:attrNameLst>
                                              <p:attrName>ppt_x</p:attrName>
                                            </p:attrNameLst>
                                          </p:cBhvr>
                                          <p:tavLst>
                                            <p:tav tm="0">
                                              <p:val>
                                                <p:strVal val="1+#ppt_w/2"/>
                                              </p:val>
                                            </p:tav>
                                            <p:tav tm="100000">
                                              <p:val>
                                                <p:strVal val="#ppt_x"/>
                                              </p:val>
                                            </p:tav>
                                          </p:tavLst>
                                        </p:anim>
                                        <p:anim calcmode="lin" valueType="num">
                                          <p:cBhvr additive="base">
                                            <p:cTn id="107" dur="350" fill="hold"/>
                                            <p:tgtEl>
                                              <p:spTgt spid="5"/>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 calcmode="lin" valueType="num">
                                          <p:cBhvr additive="base">
                                            <p:cTn id="110" dur="350" fill="hold"/>
                                            <p:tgtEl>
                                              <p:spTgt spid="62"/>
                                            </p:tgtEl>
                                            <p:attrNameLst>
                                              <p:attrName>ppt_x</p:attrName>
                                            </p:attrNameLst>
                                          </p:cBhvr>
                                          <p:tavLst>
                                            <p:tav tm="0">
                                              <p:val>
                                                <p:strVal val="1+#ppt_w/2"/>
                                              </p:val>
                                            </p:tav>
                                            <p:tav tm="100000">
                                              <p:val>
                                                <p:strVal val="#ppt_x"/>
                                              </p:val>
                                            </p:tav>
                                          </p:tavLst>
                                        </p:anim>
                                        <p:anim calcmode="lin" valueType="num">
                                          <p:cBhvr additive="base">
                                            <p:cTn id="111" dur="35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82" grpId="0" animBg="1"/>
          <p:bldP spid="83" grpId="0" animBg="1"/>
          <p:bldP spid="84" grpId="0" animBg="1"/>
          <p:bldP spid="85" grpId="0" animBg="1"/>
          <p:bldP spid="92" grpId="0" animBg="1"/>
          <p:bldP spid="95" grpId="0" animBg="1"/>
          <p:bldP spid="98" grpId="0" animBg="1"/>
          <p:bldP spid="101" grpId="0" animBg="1"/>
          <p:bldP spid="50" grpId="0"/>
          <p:bldP spid="51" grpId="0"/>
          <p:bldP spid="52" grpId="0"/>
          <p:bldP spid="53" grpId="0"/>
          <p:bldP spid="54" grpId="0"/>
          <p:bldP spid="56" grpId="0"/>
          <p:bldP spid="61" grpId="0"/>
          <p:bldP spid="6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9000" dirty="0">
              <a:solidFill>
                <a:schemeClr val="accent1"/>
              </a:solidFill>
              <a:latin typeface="Impact" panose="020B0806030902050204" pitchFamily="34" charset="0"/>
              <a:ea typeface="+mj-ea"/>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TextBox 64"/>
          <p:cNvSpPr txBox="1"/>
          <p:nvPr/>
        </p:nvSpPr>
        <p:spPr>
          <a:xfrm>
            <a:off x="3820197" y="4009272"/>
            <a:ext cx="3680596"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fontAlgn="ctr"/>
            <a:r>
              <a:rPr lang="zh-CN" altLang="en-US" sz="5400" b="1" dirty="0" smtClean="0">
                <a:solidFill>
                  <a:schemeClr val="bg1"/>
                </a:solidFill>
                <a:latin typeface="微软雅黑" panose="020B0503020204020204" pitchFamily="34" charset="-122"/>
                <a:ea typeface="微软雅黑" panose="020B0503020204020204" pitchFamily="34" charset="-122"/>
              </a:rPr>
              <a:t>可行性分析</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r>
              <a:rPr lang="en-US" altLang="zh-CN" sz="18600" dirty="0" smtClean="0">
                <a:solidFill>
                  <a:schemeClr val="accent1"/>
                </a:solidFill>
                <a:latin typeface="Impact" panose="020B0806030902050204" pitchFamily="34" charset="0"/>
                <a:ea typeface="+mj-ea"/>
              </a:rPr>
              <a:t>04</a:t>
            </a:r>
            <a:endParaRPr lang="zh-CN" altLang="en-US" sz="18600" dirty="0">
              <a:solidFill>
                <a:schemeClr val="accent1"/>
              </a:solidFill>
              <a:latin typeface="Impact" panose="020B0806030902050204" pitchFamily="34" charset="0"/>
              <a:ea typeface="+mj-ea"/>
            </a:endParaRPr>
          </a:p>
        </p:txBody>
      </p:sp>
    </p:spTree>
    <p:extLst>
      <p:ext uri="{BB962C8B-B14F-4D97-AF65-F5344CB8AC3E}">
        <p14:creationId xmlns:p14="http://schemas.microsoft.com/office/powerpoint/2010/main" val="63206104"/>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矩形 3"/>
          <p:cNvSpPr>
            <a:spLocks noChangeArrowheads="1"/>
          </p:cNvSpPr>
          <p:nvPr/>
        </p:nvSpPr>
        <p:spPr bwMode="auto">
          <a:xfrm>
            <a:off x="1073958" y="224898"/>
            <a:ext cx="223649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可行性分析</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03" name="文本框 37"/>
          <p:cNvSpPr txBox="1"/>
          <p:nvPr/>
        </p:nvSpPr>
        <p:spPr>
          <a:xfrm>
            <a:off x="1073958" y="759817"/>
            <a:ext cx="2308007" cy="338546"/>
          </a:xfrm>
          <a:prstGeom prst="rect">
            <a:avLst/>
          </a:prstGeom>
          <a:noFill/>
        </p:spPr>
        <p:txBody>
          <a:bodyPr wrap="square" lIns="91431" tIns="45716" rIns="91431" bIns="45716" rtlCol="0">
            <a:spAutoFit/>
          </a:bodyPr>
          <a:lstStyle/>
          <a:p>
            <a:r>
              <a:rPr lang="en-US" altLang="zh-CN" sz="1600" dirty="0">
                <a:solidFill>
                  <a:schemeClr val="tx1">
                    <a:lumMod val="65000"/>
                    <a:lumOff val="35000"/>
                  </a:schemeClr>
                </a:solidFill>
                <a:latin typeface="Arial" panose="020B0604020202020204" pitchFamily="34" charset="0"/>
                <a:cs typeface="Arial" panose="020B0604020202020204" pitchFamily="34" charset="0"/>
              </a:rPr>
              <a:t>Add Your Title</a:t>
            </a:r>
            <a:endParaRPr lang="zh-CN" altLang="en-US" sz="1600" baseline="-3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6" name="任意多边形 35"/>
          <p:cNvSpPr/>
          <p:nvPr/>
        </p:nvSpPr>
        <p:spPr>
          <a:xfrm>
            <a:off x="4424879" y="1633282"/>
            <a:ext cx="1671122" cy="1218656"/>
          </a:xfrm>
          <a:custGeom>
            <a:avLst/>
            <a:gdLst>
              <a:gd name="connsiteX0" fmla="*/ 1544779 w 1544780"/>
              <a:gd name="connsiteY0" fmla="*/ 0 h 1126522"/>
              <a:gd name="connsiteX1" fmla="*/ 1544780 w 1544780"/>
              <a:gd name="connsiteY1" fmla="*/ 0 h 1126522"/>
              <a:gd name="connsiteX2" fmla="*/ 1177877 w 1544780"/>
              <a:gd name="connsiteY2" fmla="*/ 1126522 h 1126522"/>
              <a:gd name="connsiteX3" fmla="*/ 0 w 1544780"/>
              <a:gd name="connsiteY3" fmla="*/ 1126514 h 1126522"/>
              <a:gd name="connsiteX4" fmla="*/ 49564 w 1544780"/>
              <a:gd name="connsiteY4" fmla="*/ 991095 h 1126522"/>
              <a:gd name="connsiteX5" fmla="*/ 1544779 w 1544780"/>
              <a:gd name="connsiteY5" fmla="*/ 0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780" h="1126522">
                <a:moveTo>
                  <a:pt x="1544779" y="0"/>
                </a:moveTo>
                <a:lnTo>
                  <a:pt x="1544780" y="0"/>
                </a:lnTo>
                <a:lnTo>
                  <a:pt x="1177877" y="1126522"/>
                </a:lnTo>
                <a:lnTo>
                  <a:pt x="0" y="1126514"/>
                </a:lnTo>
                <a:lnTo>
                  <a:pt x="49564" y="991095"/>
                </a:lnTo>
                <a:cubicBezTo>
                  <a:pt x="295909" y="408670"/>
                  <a:pt x="872620" y="0"/>
                  <a:pt x="15447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6096002" y="1633282"/>
            <a:ext cx="1671119" cy="1218656"/>
          </a:xfrm>
          <a:custGeom>
            <a:avLst/>
            <a:gdLst>
              <a:gd name="connsiteX0" fmla="*/ 0 w 1544777"/>
              <a:gd name="connsiteY0" fmla="*/ 0 h 1126522"/>
              <a:gd name="connsiteX1" fmla="*/ 165914 w 1544777"/>
              <a:gd name="connsiteY1" fmla="*/ 8378 h 1126522"/>
              <a:gd name="connsiteX2" fmla="*/ 1495213 w 1544777"/>
              <a:gd name="connsiteY2" fmla="*/ 991095 h 1126522"/>
              <a:gd name="connsiteX3" fmla="*/ 1544777 w 1544777"/>
              <a:gd name="connsiteY3" fmla="*/ 1126514 h 1126522"/>
              <a:gd name="connsiteX4" fmla="*/ 366901 w 1544777"/>
              <a:gd name="connsiteY4" fmla="*/ 1126522 h 1126522"/>
              <a:gd name="connsiteX5" fmla="*/ 0 w 1544777"/>
              <a:gd name="connsiteY5" fmla="*/ 0 h 1126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4777" h="1126522">
                <a:moveTo>
                  <a:pt x="0" y="0"/>
                </a:moveTo>
                <a:lnTo>
                  <a:pt x="165914" y="8378"/>
                </a:lnTo>
                <a:cubicBezTo>
                  <a:pt x="765982" y="69318"/>
                  <a:pt x="1269397" y="457206"/>
                  <a:pt x="1495213" y="991095"/>
                </a:cubicBezTo>
                <a:lnTo>
                  <a:pt x="1544777" y="1126514"/>
                </a:lnTo>
                <a:lnTo>
                  <a:pt x="366901" y="1126522"/>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4340544" y="2857797"/>
            <a:ext cx="1113243" cy="1947883"/>
          </a:xfrm>
          <a:custGeom>
            <a:avLst/>
            <a:gdLst>
              <a:gd name="connsiteX0" fmla="*/ 75974 w 1029078"/>
              <a:gd name="connsiteY0" fmla="*/ 0 h 1800617"/>
              <a:gd name="connsiteX1" fmla="*/ 1029078 w 1029078"/>
              <a:gd name="connsiteY1" fmla="*/ 690797 h 1800617"/>
              <a:gd name="connsiteX2" fmla="*/ 667599 w 1029078"/>
              <a:gd name="connsiteY2" fmla="*/ 1800617 h 1800617"/>
              <a:gd name="connsiteX3" fmla="*/ 590526 w 1029078"/>
              <a:gd name="connsiteY3" fmla="*/ 1742984 h 1800617"/>
              <a:gd name="connsiteX4" fmla="*/ 0 w 1029078"/>
              <a:gd name="connsiteY4" fmla="*/ 490800 h 1800617"/>
              <a:gd name="connsiteX5" fmla="*/ 72955 w 1029078"/>
              <a:gd name="connsiteY5" fmla="*/ 8248 h 1800617"/>
              <a:gd name="connsiteX6" fmla="*/ 75974 w 1029078"/>
              <a:gd name="connsiteY6" fmla="*/ 0 h 180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078" h="1800617">
                <a:moveTo>
                  <a:pt x="75974" y="0"/>
                </a:moveTo>
                <a:lnTo>
                  <a:pt x="1029078" y="690797"/>
                </a:lnTo>
                <a:lnTo>
                  <a:pt x="667599" y="1800617"/>
                </a:lnTo>
                <a:lnTo>
                  <a:pt x="590526" y="1742984"/>
                </a:lnTo>
                <a:cubicBezTo>
                  <a:pt x="229877" y="1445350"/>
                  <a:pt x="0" y="994920"/>
                  <a:pt x="0" y="490800"/>
                </a:cubicBezTo>
                <a:cubicBezTo>
                  <a:pt x="0" y="322760"/>
                  <a:pt x="25542" y="160686"/>
                  <a:pt x="72955" y="8248"/>
                </a:cubicBezTo>
                <a:lnTo>
                  <a:pt x="7597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6738214" y="2857798"/>
            <a:ext cx="1113242" cy="1947882"/>
          </a:xfrm>
          <a:custGeom>
            <a:avLst/>
            <a:gdLst>
              <a:gd name="connsiteX0" fmla="*/ 953103 w 1029077"/>
              <a:gd name="connsiteY0" fmla="*/ 0 h 1800616"/>
              <a:gd name="connsiteX1" fmla="*/ 956122 w 1029077"/>
              <a:gd name="connsiteY1" fmla="*/ 8247 h 1800616"/>
              <a:gd name="connsiteX2" fmla="*/ 1029077 w 1029077"/>
              <a:gd name="connsiteY2" fmla="*/ 490799 h 1800616"/>
              <a:gd name="connsiteX3" fmla="*/ 438551 w 1029077"/>
              <a:gd name="connsiteY3" fmla="*/ 1742983 h 1800616"/>
              <a:gd name="connsiteX4" fmla="*/ 361479 w 1029077"/>
              <a:gd name="connsiteY4" fmla="*/ 1800616 h 1800616"/>
              <a:gd name="connsiteX5" fmla="*/ 0 w 1029077"/>
              <a:gd name="connsiteY5" fmla="*/ 690796 h 1800616"/>
              <a:gd name="connsiteX6" fmla="*/ 953103 w 1029077"/>
              <a:gd name="connsiteY6" fmla="*/ 0 h 180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9077" h="1800616">
                <a:moveTo>
                  <a:pt x="953103" y="0"/>
                </a:moveTo>
                <a:lnTo>
                  <a:pt x="956122" y="8247"/>
                </a:lnTo>
                <a:cubicBezTo>
                  <a:pt x="1003535" y="160685"/>
                  <a:pt x="1029077" y="322759"/>
                  <a:pt x="1029077" y="490799"/>
                </a:cubicBezTo>
                <a:cubicBezTo>
                  <a:pt x="1029077" y="994919"/>
                  <a:pt x="799200" y="1445349"/>
                  <a:pt x="438551" y="1742983"/>
                </a:cubicBezTo>
                <a:lnTo>
                  <a:pt x="361479" y="1800616"/>
                </a:lnTo>
                <a:lnTo>
                  <a:pt x="0" y="690796"/>
                </a:lnTo>
                <a:lnTo>
                  <a:pt x="95310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5072114" y="4047177"/>
            <a:ext cx="2047773" cy="1073628"/>
          </a:xfrm>
          <a:custGeom>
            <a:avLst/>
            <a:gdLst>
              <a:gd name="connsiteX0" fmla="*/ 946478 w 1892955"/>
              <a:gd name="connsiteY0" fmla="*/ 0 h 992458"/>
              <a:gd name="connsiteX1" fmla="*/ 1892955 w 1892955"/>
              <a:gd name="connsiteY1" fmla="*/ 686014 h 992458"/>
              <a:gd name="connsiteX2" fmla="*/ 1853765 w 1892955"/>
              <a:gd name="connsiteY2" fmla="*/ 715320 h 992458"/>
              <a:gd name="connsiteX3" fmla="*/ 946477 w 1892955"/>
              <a:gd name="connsiteY3" fmla="*/ 992458 h 992458"/>
              <a:gd name="connsiteX4" fmla="*/ 39189 w 1892955"/>
              <a:gd name="connsiteY4" fmla="*/ 715320 h 992458"/>
              <a:gd name="connsiteX5" fmla="*/ 0 w 1892955"/>
              <a:gd name="connsiteY5" fmla="*/ 686015 h 992458"/>
              <a:gd name="connsiteX6" fmla="*/ 946478 w 1892955"/>
              <a:gd name="connsiteY6" fmla="*/ 0 h 99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2955" h="992458">
                <a:moveTo>
                  <a:pt x="946478" y="0"/>
                </a:moveTo>
                <a:lnTo>
                  <a:pt x="1892955" y="686014"/>
                </a:lnTo>
                <a:lnTo>
                  <a:pt x="1853765" y="715320"/>
                </a:lnTo>
                <a:cubicBezTo>
                  <a:pt x="1594774" y="890291"/>
                  <a:pt x="1282557" y="992458"/>
                  <a:pt x="946477" y="992458"/>
                </a:cubicBezTo>
                <a:cubicBezTo>
                  <a:pt x="610397" y="992458"/>
                  <a:pt x="298180" y="890291"/>
                  <a:pt x="39189" y="715320"/>
                </a:cubicBezTo>
                <a:lnTo>
                  <a:pt x="0" y="686015"/>
                </a:lnTo>
                <a:lnTo>
                  <a:pt x="94647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007518" y="1611113"/>
            <a:ext cx="1693451" cy="430879"/>
          </a:xfrm>
          <a:prstGeom prst="rect">
            <a:avLst/>
          </a:prstGeom>
        </p:spPr>
        <p:txBody>
          <a:bodyPr wrap="square" lIns="91431" tIns="45716" rIns="91431" bIns="45716">
            <a:spAutoFit/>
          </a:bodyPr>
          <a:lstStyle/>
          <a:p>
            <a:pPr algn="r"/>
            <a:r>
              <a:rPr lang="zh-CN" altLang="en-US" sz="2200" b="1" dirty="0" smtClean="0">
                <a:solidFill>
                  <a:schemeClr val="tx1">
                    <a:lumMod val="75000"/>
                    <a:lumOff val="25000"/>
                  </a:schemeClr>
                </a:solidFill>
                <a:latin typeface="微软雅黑" pitchFamily="34" charset="-122"/>
                <a:ea typeface="微软雅黑" pitchFamily="34" charset="-122"/>
              </a:rPr>
              <a:t>训练模型端</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42" name="矩形 47"/>
          <p:cNvSpPr>
            <a:spLocks noChangeArrowheads="1"/>
          </p:cNvSpPr>
          <p:nvPr/>
        </p:nvSpPr>
        <p:spPr bwMode="auto">
          <a:xfrm>
            <a:off x="1170365" y="2064161"/>
            <a:ext cx="3033496" cy="536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4000"/>
              </a:lnSpc>
            </a:pPr>
            <a:r>
              <a:rPr lang="zh-CN" altLang="en-US" sz="1400" b="1" dirty="0" smtClean="0">
                <a:solidFill>
                  <a:schemeClr val="tx1">
                    <a:lumMod val="65000"/>
                    <a:lumOff val="35000"/>
                  </a:schemeClr>
                </a:solidFill>
                <a:sym typeface="微软雅黑" pitchFamily="34" charset="-122"/>
              </a:rPr>
              <a:t>系统：</a:t>
            </a:r>
            <a:endParaRPr lang="en-US" altLang="zh-CN" sz="1400" b="1" dirty="0" smtClean="0">
              <a:solidFill>
                <a:schemeClr val="tx1">
                  <a:lumMod val="65000"/>
                  <a:lumOff val="35000"/>
                </a:schemeClr>
              </a:solidFill>
              <a:sym typeface="微软雅黑" pitchFamily="34" charset="-122"/>
            </a:endParaRPr>
          </a:p>
          <a:p>
            <a:pPr>
              <a:lnSpc>
                <a:spcPct val="114000"/>
              </a:lnSpc>
              <a:buNone/>
            </a:pPr>
            <a:r>
              <a:rPr lang="zh-CN" altLang="en-US" sz="1400" b="1" dirty="0">
                <a:solidFill>
                  <a:schemeClr val="tx1">
                    <a:lumMod val="65000"/>
                    <a:lumOff val="35000"/>
                  </a:schemeClr>
                </a:solidFill>
                <a:sym typeface="微软雅黑" pitchFamily="34" charset="-122"/>
              </a:rPr>
              <a:t> </a:t>
            </a:r>
            <a:r>
              <a:rPr lang="en-US" altLang="zh-CN" sz="1400" b="1" dirty="0" smtClean="0">
                <a:solidFill>
                  <a:schemeClr val="tx1">
                    <a:lumMod val="65000"/>
                    <a:lumOff val="35000"/>
                  </a:schemeClr>
                </a:solidFill>
                <a:sym typeface="微软雅黑" pitchFamily="34" charset="-122"/>
              </a:rPr>
              <a:t>Ubuntu 16.04</a:t>
            </a:r>
          </a:p>
          <a:p>
            <a:pPr>
              <a:lnSpc>
                <a:spcPct val="114000"/>
              </a:lnSpc>
            </a:pPr>
            <a:r>
              <a:rPr lang="zh-CN" altLang="en-US" sz="1400" b="1" dirty="0" smtClean="0">
                <a:solidFill>
                  <a:schemeClr val="tx1">
                    <a:lumMod val="65000"/>
                    <a:lumOff val="35000"/>
                  </a:schemeClr>
                </a:solidFill>
                <a:sym typeface="微软雅黑" pitchFamily="34" charset="-122"/>
              </a:rPr>
              <a:t>处理器平台：</a:t>
            </a:r>
            <a:endParaRPr lang="en-US" altLang="zh-CN" sz="1400" b="1" dirty="0" smtClean="0">
              <a:solidFill>
                <a:schemeClr val="tx1">
                  <a:lumMod val="65000"/>
                  <a:lumOff val="35000"/>
                </a:schemeClr>
              </a:solidFill>
              <a:sym typeface="微软雅黑" pitchFamily="34" charset="-122"/>
            </a:endParaRPr>
          </a:p>
          <a:p>
            <a:pPr>
              <a:lnSpc>
                <a:spcPct val="114000"/>
              </a:lnSpc>
              <a:buNone/>
            </a:pPr>
            <a:r>
              <a:rPr lang="zh-CN" altLang="en-US" sz="1400" b="1" dirty="0" smtClean="0">
                <a:solidFill>
                  <a:schemeClr val="tx1">
                    <a:lumMod val="65000"/>
                    <a:lumOff val="35000"/>
                  </a:schemeClr>
                </a:solidFill>
                <a:sym typeface="微软雅黑" pitchFamily="34" charset="-122"/>
              </a:rPr>
              <a:t> </a:t>
            </a:r>
            <a:r>
              <a:rPr lang="en-US" altLang="zh-CN" sz="1400" b="1" dirty="0" smtClean="0">
                <a:solidFill>
                  <a:schemeClr val="tx1">
                    <a:lumMod val="65000"/>
                    <a:lumOff val="35000"/>
                  </a:schemeClr>
                </a:solidFill>
                <a:sym typeface="微软雅黑" pitchFamily="34" charset="-122"/>
              </a:rPr>
              <a:t>i7 4790k/i5 7500</a:t>
            </a:r>
          </a:p>
          <a:p>
            <a:pPr>
              <a:lnSpc>
                <a:spcPct val="114000"/>
              </a:lnSpc>
            </a:pPr>
            <a:r>
              <a:rPr lang="en-US" altLang="zh-CN" sz="1400" b="1" dirty="0" smtClean="0">
                <a:solidFill>
                  <a:schemeClr val="tx1">
                    <a:lumMod val="65000"/>
                    <a:lumOff val="35000"/>
                  </a:schemeClr>
                </a:solidFill>
                <a:sym typeface="微软雅黑" pitchFamily="34" charset="-122"/>
              </a:rPr>
              <a:t>GPU</a:t>
            </a:r>
            <a:r>
              <a:rPr lang="zh-CN" altLang="en-US" sz="1400" b="1" dirty="0" smtClean="0">
                <a:solidFill>
                  <a:schemeClr val="tx1">
                    <a:lumMod val="65000"/>
                    <a:lumOff val="35000"/>
                  </a:schemeClr>
                </a:solidFill>
                <a:sym typeface="微软雅黑" pitchFamily="34" charset="-122"/>
              </a:rPr>
              <a:t>：</a:t>
            </a:r>
            <a:endParaRPr lang="en-US" altLang="zh-CN" sz="1400" b="1" dirty="0" smtClean="0">
              <a:solidFill>
                <a:schemeClr val="tx1">
                  <a:lumMod val="65000"/>
                  <a:lumOff val="35000"/>
                </a:schemeClr>
              </a:solidFill>
              <a:sym typeface="微软雅黑" pitchFamily="34" charset="-122"/>
            </a:endParaRPr>
          </a:p>
          <a:p>
            <a:pPr>
              <a:lnSpc>
                <a:spcPct val="114000"/>
              </a:lnSpc>
              <a:buNone/>
            </a:pPr>
            <a:r>
              <a:rPr lang="zh-CN" altLang="en-US" sz="1400" b="1" dirty="0" smtClean="0">
                <a:solidFill>
                  <a:schemeClr val="tx1">
                    <a:lumMod val="65000"/>
                    <a:lumOff val="35000"/>
                  </a:schemeClr>
                </a:solidFill>
                <a:sym typeface="微软雅黑" pitchFamily="34" charset="-122"/>
              </a:rPr>
              <a:t> </a:t>
            </a:r>
            <a:r>
              <a:rPr lang="en-US" altLang="zh-CN" sz="1400" b="1" dirty="0" smtClean="0">
                <a:solidFill>
                  <a:schemeClr val="tx1">
                    <a:lumMod val="65000"/>
                    <a:lumOff val="35000"/>
                  </a:schemeClr>
                </a:solidFill>
                <a:sym typeface="微软雅黑" pitchFamily="34" charset="-122"/>
              </a:rPr>
              <a:t>GTX1050Ti/GTX960</a:t>
            </a:r>
          </a:p>
          <a:p>
            <a:pPr>
              <a:lnSpc>
                <a:spcPct val="114000"/>
              </a:lnSpc>
            </a:pPr>
            <a:r>
              <a:rPr lang="zh-CN" altLang="en-US" sz="1400" b="1" dirty="0" smtClean="0">
                <a:solidFill>
                  <a:schemeClr val="tx1">
                    <a:lumMod val="65000"/>
                    <a:lumOff val="35000"/>
                  </a:schemeClr>
                </a:solidFill>
                <a:sym typeface="微软雅黑" pitchFamily="34" charset="-122"/>
              </a:rPr>
              <a:t>语言：</a:t>
            </a:r>
            <a:r>
              <a:rPr lang="en-US" altLang="zh-CN" sz="1400" b="1" dirty="0" smtClean="0">
                <a:solidFill>
                  <a:schemeClr val="tx1">
                    <a:lumMod val="65000"/>
                    <a:lumOff val="35000"/>
                  </a:schemeClr>
                </a:solidFill>
                <a:sym typeface="微软雅黑" pitchFamily="34" charset="-122"/>
              </a:rPr>
              <a:t>Python2.7</a:t>
            </a:r>
          </a:p>
          <a:p>
            <a:pPr>
              <a:lnSpc>
                <a:spcPct val="114000"/>
              </a:lnSpc>
            </a:pPr>
            <a:r>
              <a:rPr lang="zh-CN" altLang="en-US" sz="1400" b="1" dirty="0" smtClean="0">
                <a:solidFill>
                  <a:schemeClr val="tx1">
                    <a:lumMod val="65000"/>
                    <a:lumOff val="35000"/>
                  </a:schemeClr>
                </a:solidFill>
                <a:sym typeface="微软雅黑" pitchFamily="34" charset="-122"/>
              </a:rPr>
              <a:t>开发环境：</a:t>
            </a:r>
            <a:endParaRPr lang="en-US" altLang="zh-CN" sz="1400" b="1" dirty="0" smtClean="0">
              <a:solidFill>
                <a:schemeClr val="tx1">
                  <a:lumMod val="65000"/>
                  <a:lumOff val="35000"/>
                </a:schemeClr>
              </a:solidFill>
              <a:sym typeface="微软雅黑" pitchFamily="34" charset="-122"/>
            </a:endParaRPr>
          </a:p>
          <a:p>
            <a:pPr>
              <a:lnSpc>
                <a:spcPct val="114000"/>
              </a:lnSpc>
              <a:buNone/>
            </a:pPr>
            <a:r>
              <a:rPr lang="zh-CN" altLang="en-US" sz="1400" b="1" dirty="0" smtClean="0">
                <a:solidFill>
                  <a:schemeClr val="tx1">
                    <a:lumMod val="65000"/>
                    <a:lumOff val="35000"/>
                  </a:schemeClr>
                </a:solidFill>
                <a:sym typeface="微软雅黑" pitchFamily="34" charset="-122"/>
              </a:rPr>
              <a:t> </a:t>
            </a:r>
            <a:r>
              <a:rPr lang="en-US" altLang="zh-CN" sz="1400" b="1" dirty="0" err="1" smtClean="0">
                <a:solidFill>
                  <a:schemeClr val="tx1">
                    <a:lumMod val="65000"/>
                    <a:lumOff val="35000"/>
                  </a:schemeClr>
                </a:solidFill>
                <a:sym typeface="微软雅黑" pitchFamily="34" charset="-122"/>
              </a:rPr>
              <a:t>Tensorflow+cuda+cdnn</a:t>
            </a:r>
            <a:endParaRPr lang="en-US" altLang="zh-CN" sz="1400" b="1" dirty="0" smtClean="0">
              <a:solidFill>
                <a:schemeClr val="tx1">
                  <a:lumMod val="65000"/>
                  <a:lumOff val="35000"/>
                </a:schemeClr>
              </a:solidFill>
              <a:sym typeface="微软雅黑" pitchFamily="34" charset="-122"/>
            </a:endParaRPr>
          </a:p>
          <a:p>
            <a:pPr>
              <a:lnSpc>
                <a:spcPct val="114000"/>
              </a:lnSpc>
              <a:buNone/>
            </a:pPr>
            <a:r>
              <a:rPr lang="zh-CN" altLang="en-US" sz="2800" b="1" dirty="0" smtClean="0">
                <a:solidFill>
                  <a:schemeClr val="tx1">
                    <a:lumMod val="65000"/>
                    <a:lumOff val="35000"/>
                  </a:schemeClr>
                </a:solidFill>
                <a:sym typeface="微软雅黑" pitchFamily="34" charset="-122"/>
              </a:rPr>
              <a:t>模型：</a:t>
            </a:r>
            <a:endParaRPr lang="en-US" altLang="zh-CN" sz="2800" b="1" dirty="0" smtClean="0">
              <a:solidFill>
                <a:schemeClr val="tx1">
                  <a:lumMod val="65000"/>
                  <a:lumOff val="35000"/>
                </a:schemeClr>
              </a:solidFill>
              <a:sym typeface="微软雅黑" pitchFamily="34" charset="-122"/>
            </a:endParaRPr>
          </a:p>
          <a:p>
            <a:pPr>
              <a:lnSpc>
                <a:spcPct val="114000"/>
              </a:lnSpc>
            </a:pPr>
            <a:r>
              <a:rPr lang="zh-CN" altLang="en-US" sz="1400" b="1" dirty="0">
                <a:solidFill>
                  <a:schemeClr val="tx1">
                    <a:lumMod val="65000"/>
                    <a:lumOff val="35000"/>
                  </a:schemeClr>
                </a:solidFill>
                <a:sym typeface="微软雅黑" pitchFamily="34" charset="-122"/>
              </a:rPr>
              <a:t>利用</a:t>
            </a:r>
            <a:r>
              <a:rPr lang="en-US" altLang="zh-CN" sz="1400" b="1" dirty="0" err="1">
                <a:solidFill>
                  <a:schemeClr val="tx1">
                    <a:lumMod val="65000"/>
                    <a:lumOff val="35000"/>
                  </a:schemeClr>
                </a:solidFill>
                <a:sym typeface="微软雅黑" pitchFamily="34" charset="-122"/>
              </a:rPr>
              <a:t>TensorFlow</a:t>
            </a:r>
            <a:r>
              <a:rPr lang="zh-CN" altLang="en-US" sz="1400" b="1" dirty="0">
                <a:solidFill>
                  <a:schemeClr val="tx1">
                    <a:lumMod val="65000"/>
                    <a:lumOff val="35000"/>
                  </a:schemeClr>
                </a:solidFill>
                <a:sym typeface="微软雅黑" pitchFamily="34" charset="-122"/>
              </a:rPr>
              <a:t>构建类似</a:t>
            </a:r>
            <a:r>
              <a:rPr lang="en-US" altLang="zh-CN" sz="1400" b="1" dirty="0" err="1">
                <a:solidFill>
                  <a:schemeClr val="tx1">
                    <a:lumMod val="65000"/>
                    <a:lumOff val="35000"/>
                  </a:schemeClr>
                </a:solidFill>
                <a:sym typeface="微软雅黑" pitchFamily="34" charset="-122"/>
              </a:rPr>
              <a:t>Alexnet</a:t>
            </a:r>
            <a:r>
              <a:rPr lang="zh-CN" altLang="en-US" sz="1400" b="1" dirty="0">
                <a:solidFill>
                  <a:schemeClr val="tx1">
                    <a:lumMod val="65000"/>
                    <a:lumOff val="35000"/>
                  </a:schemeClr>
                </a:solidFill>
                <a:sym typeface="微软雅黑" pitchFamily="34" charset="-122"/>
              </a:rPr>
              <a:t>或改进的卷积神经网络结构的</a:t>
            </a:r>
            <a:r>
              <a:rPr lang="zh-CN" altLang="en-US" sz="1400" b="1" dirty="0" smtClean="0">
                <a:solidFill>
                  <a:schemeClr val="tx1">
                    <a:lumMod val="65000"/>
                    <a:lumOff val="35000"/>
                  </a:schemeClr>
                </a:solidFill>
                <a:sym typeface="微软雅黑" pitchFamily="34" charset="-122"/>
              </a:rPr>
              <a:t>模型。</a:t>
            </a:r>
          </a:p>
          <a:p>
            <a:pPr>
              <a:lnSpc>
                <a:spcPct val="114000"/>
              </a:lnSpc>
              <a:buNone/>
            </a:pPr>
            <a:r>
              <a:rPr lang="zh-CN" altLang="en-US" sz="1400" dirty="0" smtClean="0">
                <a:solidFill>
                  <a:schemeClr val="tx1">
                    <a:lumMod val="75000"/>
                    <a:lumOff val="25000"/>
                  </a:schemeClr>
                </a:solidFill>
                <a:sym typeface="微软雅黑" pitchFamily="34" charset="-122"/>
              </a:rPr>
              <a:t>卷积神经网络擅长二维图片的分类，同时也有通过其进行性别年龄等推测的研究，但仍有可以改进和完善的空间。</a:t>
            </a:r>
            <a:endParaRPr lang="zh-CN" altLang="en-US" sz="1400" dirty="0">
              <a:solidFill>
                <a:schemeClr val="tx1">
                  <a:lumMod val="75000"/>
                  <a:lumOff val="25000"/>
                </a:schemeClr>
              </a:solidFill>
              <a:sym typeface="微软雅黑" pitchFamily="34" charset="-122"/>
            </a:endParaRPr>
          </a:p>
          <a:p>
            <a:pPr>
              <a:lnSpc>
                <a:spcPct val="114000"/>
              </a:lnSpc>
            </a:pPr>
            <a:endParaRPr lang="en-US" altLang="zh-CN" sz="1400" b="1" dirty="0" smtClean="0">
              <a:solidFill>
                <a:schemeClr val="tx1">
                  <a:lumMod val="65000"/>
                  <a:lumOff val="35000"/>
                </a:schemeClr>
              </a:solidFill>
              <a:sym typeface="微软雅黑" pitchFamily="34" charset="-122"/>
            </a:endParaRPr>
          </a:p>
          <a:p>
            <a:pPr>
              <a:lnSpc>
                <a:spcPct val="114000"/>
              </a:lnSpc>
            </a:pPr>
            <a:endParaRPr lang="en-US" altLang="zh-CN" sz="1400" b="1" dirty="0" err="1" smtClean="0">
              <a:solidFill>
                <a:schemeClr val="tx1">
                  <a:lumMod val="65000"/>
                  <a:lumOff val="35000"/>
                </a:schemeClr>
              </a:solidFill>
              <a:sym typeface="微软雅黑" pitchFamily="34" charset="-122"/>
            </a:endParaRPr>
          </a:p>
        </p:txBody>
      </p:sp>
      <p:sp>
        <p:nvSpPr>
          <p:cNvPr id="45" name="矩形 44"/>
          <p:cNvSpPr/>
          <p:nvPr/>
        </p:nvSpPr>
        <p:spPr>
          <a:xfrm>
            <a:off x="7988139" y="1633282"/>
            <a:ext cx="2392990" cy="430879"/>
          </a:xfrm>
          <a:prstGeom prst="rect">
            <a:avLst/>
          </a:prstGeom>
        </p:spPr>
        <p:txBody>
          <a:bodyPr wrap="square" lIns="91431" tIns="45716" rIns="91431" bIns="45716">
            <a:spAutoFit/>
          </a:bodyPr>
          <a:lstStyle/>
          <a:p>
            <a:r>
              <a:rPr lang="zh-CN" altLang="en-US" sz="2200" b="1" dirty="0" smtClean="0">
                <a:solidFill>
                  <a:schemeClr val="tx1">
                    <a:lumMod val="75000"/>
                    <a:lumOff val="25000"/>
                  </a:schemeClr>
                </a:solidFill>
                <a:latin typeface="微软雅黑" pitchFamily="34" charset="-122"/>
                <a:ea typeface="微软雅黑" pitchFamily="34" charset="-122"/>
              </a:rPr>
              <a:t>用户界面移动端：</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46" name="矩形 47"/>
          <p:cNvSpPr>
            <a:spLocks noChangeArrowheads="1"/>
          </p:cNvSpPr>
          <p:nvPr/>
        </p:nvSpPr>
        <p:spPr bwMode="auto">
          <a:xfrm>
            <a:off x="7988139" y="2035804"/>
            <a:ext cx="3033496" cy="206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4000"/>
              </a:lnSpc>
            </a:pPr>
            <a:r>
              <a:rPr lang="en-US" altLang="zh-CN" sz="1400" b="1" dirty="0">
                <a:solidFill>
                  <a:schemeClr val="tx1">
                    <a:lumMod val="65000"/>
                    <a:lumOff val="35000"/>
                  </a:schemeClr>
                </a:solidFill>
                <a:sym typeface="微软雅黑" pitchFamily="34" charset="-122"/>
              </a:rPr>
              <a:t>A</a:t>
            </a:r>
            <a:r>
              <a:rPr lang="en-US" altLang="zh-CN" sz="1400" b="1" dirty="0" smtClean="0">
                <a:solidFill>
                  <a:schemeClr val="tx1">
                    <a:lumMod val="65000"/>
                    <a:lumOff val="35000"/>
                  </a:schemeClr>
                </a:solidFill>
                <a:sym typeface="微软雅黑" pitchFamily="34" charset="-122"/>
              </a:rPr>
              <a:t>ndroid</a:t>
            </a:r>
            <a:r>
              <a:rPr lang="zh-CN" altLang="en-US" sz="1400" b="1" dirty="0" smtClean="0">
                <a:solidFill>
                  <a:schemeClr val="tx1">
                    <a:lumMod val="65000"/>
                    <a:lumOff val="35000"/>
                  </a:schemeClr>
                </a:solidFill>
                <a:sym typeface="微软雅黑" pitchFamily="34" charset="-122"/>
              </a:rPr>
              <a:t>平台：</a:t>
            </a:r>
            <a:endParaRPr lang="en-US" altLang="zh-CN" sz="1400" b="1" dirty="0">
              <a:solidFill>
                <a:schemeClr val="tx1">
                  <a:lumMod val="65000"/>
                  <a:lumOff val="35000"/>
                </a:schemeClr>
              </a:solidFill>
              <a:sym typeface="微软雅黑" pitchFamily="34" charset="-122"/>
            </a:endParaRPr>
          </a:p>
          <a:p>
            <a:pPr>
              <a:lnSpc>
                <a:spcPct val="114000"/>
              </a:lnSpc>
            </a:pPr>
            <a:r>
              <a:rPr lang="zh-CN" altLang="en-US" sz="1400" b="1" dirty="0" smtClean="0">
                <a:solidFill>
                  <a:schemeClr val="tx1">
                    <a:lumMod val="65000"/>
                    <a:lumOff val="35000"/>
                  </a:schemeClr>
                </a:solidFill>
                <a:sym typeface="微软雅黑" pitchFamily="34" charset="-122"/>
              </a:rPr>
              <a:t>开发环境：</a:t>
            </a:r>
            <a:endParaRPr lang="en-US" altLang="zh-CN" sz="1400" b="1" dirty="0" smtClean="0">
              <a:solidFill>
                <a:schemeClr val="tx1">
                  <a:lumMod val="65000"/>
                  <a:lumOff val="35000"/>
                </a:schemeClr>
              </a:solidFill>
              <a:sym typeface="微软雅黑" pitchFamily="34" charset="-122"/>
            </a:endParaRPr>
          </a:p>
          <a:p>
            <a:pPr>
              <a:lnSpc>
                <a:spcPct val="114000"/>
              </a:lnSpc>
            </a:pPr>
            <a:r>
              <a:rPr lang="en-US" altLang="zh-CN" sz="1400" b="1" dirty="0" err="1" smtClean="0">
                <a:solidFill>
                  <a:schemeClr val="tx1">
                    <a:lumMod val="65000"/>
                    <a:lumOff val="35000"/>
                  </a:schemeClr>
                </a:solidFill>
                <a:sym typeface="微软雅黑" pitchFamily="34" charset="-122"/>
              </a:rPr>
              <a:t>jdk</a:t>
            </a:r>
            <a:r>
              <a:rPr lang="zh-CN" altLang="en-US" sz="1400" b="1" dirty="0" smtClean="0">
                <a:solidFill>
                  <a:schemeClr val="tx1">
                    <a:lumMod val="65000"/>
                    <a:lumOff val="35000"/>
                  </a:schemeClr>
                </a:solidFill>
                <a:sym typeface="微软雅黑" pitchFamily="34" charset="-122"/>
              </a:rPr>
              <a:t> </a:t>
            </a:r>
            <a:r>
              <a:rPr lang="en-US" altLang="zh-CN" sz="1400" b="1" dirty="0" smtClean="0">
                <a:solidFill>
                  <a:schemeClr val="tx1">
                    <a:lumMod val="65000"/>
                    <a:lumOff val="35000"/>
                  </a:schemeClr>
                </a:solidFill>
                <a:sym typeface="微软雅黑" pitchFamily="34" charset="-122"/>
              </a:rPr>
              <a:t>9.0.1</a:t>
            </a:r>
            <a:r>
              <a:rPr lang="zh-CN" altLang="en-US" sz="1400" b="1" dirty="0" smtClean="0">
                <a:solidFill>
                  <a:schemeClr val="tx1">
                    <a:lumMod val="65000"/>
                    <a:lumOff val="35000"/>
                  </a:schemeClr>
                </a:solidFill>
                <a:sym typeface="微软雅黑" pitchFamily="34" charset="-122"/>
              </a:rPr>
              <a:t>，</a:t>
            </a:r>
            <a:r>
              <a:rPr lang="en-US" altLang="zh-CN" sz="1400" b="1" dirty="0">
                <a:solidFill>
                  <a:schemeClr val="tx1">
                    <a:lumMod val="65000"/>
                    <a:lumOff val="35000"/>
                  </a:schemeClr>
                </a:solidFill>
                <a:sym typeface="微软雅黑" pitchFamily="34" charset="-122"/>
              </a:rPr>
              <a:t> Android</a:t>
            </a:r>
            <a:r>
              <a:rPr lang="zh-CN" altLang="en-US" sz="1400" b="1" dirty="0">
                <a:solidFill>
                  <a:schemeClr val="tx1">
                    <a:lumMod val="65000"/>
                    <a:lumOff val="35000"/>
                  </a:schemeClr>
                </a:solidFill>
                <a:sym typeface="微软雅黑" pitchFamily="34" charset="-122"/>
              </a:rPr>
              <a:t> </a:t>
            </a:r>
            <a:r>
              <a:rPr lang="en-US" altLang="zh-CN" sz="1400" b="1" dirty="0" smtClean="0">
                <a:solidFill>
                  <a:schemeClr val="tx1">
                    <a:lumMod val="65000"/>
                    <a:lumOff val="35000"/>
                  </a:schemeClr>
                </a:solidFill>
                <a:sym typeface="微软雅黑" pitchFamily="34" charset="-122"/>
              </a:rPr>
              <a:t>studio</a:t>
            </a:r>
          </a:p>
          <a:p>
            <a:pPr>
              <a:lnSpc>
                <a:spcPct val="114000"/>
              </a:lnSpc>
            </a:pPr>
            <a:r>
              <a:rPr lang="en-US" altLang="zh-CN" sz="1400" b="1" dirty="0" smtClean="0">
                <a:solidFill>
                  <a:schemeClr val="tx1">
                    <a:lumMod val="65000"/>
                    <a:lumOff val="35000"/>
                  </a:schemeClr>
                </a:solidFill>
                <a:sym typeface="微软雅黑" pitchFamily="34" charset="-122"/>
              </a:rPr>
              <a:t>IOS</a:t>
            </a:r>
            <a:r>
              <a:rPr lang="zh-CN" altLang="en-US" sz="1400" b="1" dirty="0" smtClean="0">
                <a:solidFill>
                  <a:schemeClr val="tx1">
                    <a:lumMod val="65000"/>
                    <a:lumOff val="35000"/>
                  </a:schemeClr>
                </a:solidFill>
                <a:sym typeface="微软雅黑" pitchFamily="34" charset="-122"/>
              </a:rPr>
              <a:t>平台：</a:t>
            </a:r>
            <a:endParaRPr lang="en-US" altLang="zh-CN" sz="1400" b="1" dirty="0" smtClean="0">
              <a:solidFill>
                <a:schemeClr val="tx1">
                  <a:lumMod val="65000"/>
                  <a:lumOff val="35000"/>
                </a:schemeClr>
              </a:solidFill>
              <a:sym typeface="微软雅黑" pitchFamily="34" charset="-122"/>
            </a:endParaRPr>
          </a:p>
          <a:p>
            <a:pPr>
              <a:lnSpc>
                <a:spcPct val="114000"/>
              </a:lnSpc>
            </a:pPr>
            <a:r>
              <a:rPr lang="zh-CN" altLang="en-US" sz="1400" b="1" dirty="0" smtClean="0">
                <a:solidFill>
                  <a:schemeClr val="tx1">
                    <a:lumMod val="65000"/>
                    <a:lumOff val="35000"/>
                  </a:schemeClr>
                </a:solidFill>
                <a:sym typeface="微软雅黑" pitchFamily="34" charset="-122"/>
              </a:rPr>
              <a:t>开发环境：</a:t>
            </a:r>
            <a:endParaRPr lang="en-US" altLang="zh-CN" sz="1400" b="1" dirty="0" smtClean="0">
              <a:solidFill>
                <a:schemeClr val="tx1">
                  <a:lumMod val="65000"/>
                  <a:lumOff val="35000"/>
                </a:schemeClr>
              </a:solidFill>
              <a:sym typeface="微软雅黑" pitchFamily="34" charset="-122"/>
            </a:endParaRPr>
          </a:p>
          <a:p>
            <a:pPr>
              <a:lnSpc>
                <a:spcPct val="114000"/>
              </a:lnSpc>
            </a:pPr>
            <a:r>
              <a:rPr lang="en-US" altLang="zh-CN" sz="1400" b="1" dirty="0" err="1" smtClean="0">
                <a:solidFill>
                  <a:schemeClr val="tx1">
                    <a:lumMod val="65000"/>
                    <a:lumOff val="35000"/>
                  </a:schemeClr>
                </a:solidFill>
                <a:sym typeface="微软雅黑" pitchFamily="34" charset="-122"/>
              </a:rPr>
              <a:t>Xcode</a:t>
            </a:r>
            <a:r>
              <a:rPr lang="zh-CN" altLang="en-US" sz="1400" b="1" dirty="0" smtClean="0">
                <a:solidFill>
                  <a:schemeClr val="tx1">
                    <a:lumMod val="65000"/>
                    <a:lumOff val="35000"/>
                  </a:schemeClr>
                </a:solidFill>
                <a:sym typeface="微软雅黑" pitchFamily="34" charset="-122"/>
              </a:rPr>
              <a:t> </a:t>
            </a:r>
            <a:r>
              <a:rPr lang="en-US" altLang="zh-CN" sz="1400" b="1" dirty="0" smtClean="0">
                <a:solidFill>
                  <a:schemeClr val="tx1">
                    <a:lumMod val="65000"/>
                    <a:lumOff val="35000"/>
                  </a:schemeClr>
                </a:solidFill>
                <a:sym typeface="微软雅黑" pitchFamily="34" charset="-122"/>
              </a:rPr>
              <a:t>9.1</a:t>
            </a:r>
          </a:p>
          <a:p>
            <a:pPr>
              <a:lnSpc>
                <a:spcPct val="114000"/>
              </a:lnSpc>
            </a:pPr>
            <a:r>
              <a:rPr lang="en-US" altLang="zh-CN" sz="1400" b="1" dirty="0" smtClean="0">
                <a:solidFill>
                  <a:schemeClr val="tx1">
                    <a:lumMod val="65000"/>
                    <a:lumOff val="35000"/>
                  </a:schemeClr>
                </a:solidFill>
                <a:sym typeface="微软雅黑" pitchFamily="34" charset="-122"/>
              </a:rPr>
              <a:t>Mac</a:t>
            </a:r>
            <a:r>
              <a:rPr lang="zh-CN" altLang="en-US" sz="1400" b="1" dirty="0" smtClean="0">
                <a:solidFill>
                  <a:schemeClr val="tx1">
                    <a:lumMod val="65000"/>
                    <a:lumOff val="35000"/>
                  </a:schemeClr>
                </a:solidFill>
                <a:sym typeface="微软雅黑" pitchFamily="34" charset="-122"/>
              </a:rPr>
              <a:t> </a:t>
            </a:r>
            <a:r>
              <a:rPr lang="en-US" altLang="zh-CN" sz="1400" b="1" dirty="0" err="1" smtClean="0">
                <a:solidFill>
                  <a:schemeClr val="tx1">
                    <a:lumMod val="65000"/>
                    <a:lumOff val="35000"/>
                  </a:schemeClr>
                </a:solidFill>
                <a:sym typeface="微软雅黑" pitchFamily="34" charset="-122"/>
              </a:rPr>
              <a:t>os</a:t>
            </a:r>
            <a:r>
              <a:rPr lang="zh-CN" altLang="en-US" sz="1400" b="1" dirty="0" smtClean="0">
                <a:solidFill>
                  <a:schemeClr val="tx1">
                    <a:lumMod val="65000"/>
                    <a:lumOff val="35000"/>
                  </a:schemeClr>
                </a:solidFill>
                <a:sym typeface="微软雅黑" pitchFamily="34" charset="-122"/>
              </a:rPr>
              <a:t>：</a:t>
            </a:r>
            <a:r>
              <a:rPr lang="hr-HR" altLang="zh-CN" sz="1400" b="1" dirty="0">
                <a:solidFill>
                  <a:schemeClr val="tx1">
                    <a:lumMod val="65000"/>
                    <a:lumOff val="35000"/>
                  </a:schemeClr>
                </a:solidFill>
                <a:sym typeface="微软雅黑" pitchFamily="34" charset="-122"/>
              </a:rPr>
              <a:t>10.12.6</a:t>
            </a:r>
            <a:endParaRPr lang="en-US" altLang="zh-CN" sz="1400" b="1" dirty="0">
              <a:solidFill>
                <a:schemeClr val="tx1">
                  <a:lumMod val="65000"/>
                  <a:lumOff val="35000"/>
                </a:schemeClr>
              </a:solidFill>
              <a:sym typeface="微软雅黑" pitchFamily="34" charset="-122"/>
            </a:endParaRPr>
          </a:p>
        </p:txBody>
      </p:sp>
      <p:sp>
        <p:nvSpPr>
          <p:cNvPr id="48" name="矩形 47"/>
          <p:cNvSpPr>
            <a:spLocks noChangeArrowheads="1"/>
          </p:cNvSpPr>
          <p:nvPr/>
        </p:nvSpPr>
        <p:spPr bwMode="auto">
          <a:xfrm>
            <a:off x="1184221" y="4192073"/>
            <a:ext cx="3033496" cy="65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30000"/>
              </a:lnSpc>
              <a:spcBef>
                <a:spcPct val="0"/>
              </a:spcBef>
              <a:buNone/>
            </a:pPr>
            <a:endParaRPr lang="zh-CN" altLang="en-US" sz="1400" b="1" dirty="0">
              <a:solidFill>
                <a:schemeClr val="tx1">
                  <a:lumMod val="65000"/>
                  <a:lumOff val="35000"/>
                </a:schemeClr>
              </a:solidFill>
            </a:endParaRPr>
          </a:p>
          <a:p>
            <a:pPr algn="r">
              <a:lnSpc>
                <a:spcPct val="130000"/>
              </a:lnSpc>
              <a:spcBef>
                <a:spcPct val="0"/>
              </a:spcBef>
              <a:buNone/>
            </a:pPr>
            <a:endParaRPr lang="zh-CN" altLang="en-US" sz="1400" dirty="0">
              <a:solidFill>
                <a:schemeClr val="tx1">
                  <a:lumMod val="75000"/>
                  <a:lumOff val="25000"/>
                </a:schemeClr>
              </a:solidFill>
              <a:sym typeface="微软雅黑" pitchFamily="34" charset="-122"/>
            </a:endParaRPr>
          </a:p>
        </p:txBody>
      </p:sp>
      <p:sp>
        <p:nvSpPr>
          <p:cNvPr id="49" name="矩形 48"/>
          <p:cNvSpPr/>
          <p:nvPr/>
        </p:nvSpPr>
        <p:spPr>
          <a:xfrm>
            <a:off x="8001995" y="4192073"/>
            <a:ext cx="1924088" cy="430879"/>
          </a:xfrm>
          <a:prstGeom prst="rect">
            <a:avLst/>
          </a:prstGeom>
        </p:spPr>
        <p:txBody>
          <a:bodyPr wrap="square" lIns="91431" tIns="45716" rIns="91431" bIns="45716">
            <a:spAutoFit/>
          </a:bodyPr>
          <a:lstStyle/>
          <a:p>
            <a:r>
              <a:rPr lang="zh-CN" altLang="en-US" sz="2200" b="1" dirty="0" smtClean="0">
                <a:solidFill>
                  <a:schemeClr val="tx1">
                    <a:lumMod val="75000"/>
                    <a:lumOff val="25000"/>
                  </a:schemeClr>
                </a:solidFill>
                <a:latin typeface="微软雅黑" pitchFamily="34" charset="-122"/>
                <a:ea typeface="微软雅黑" pitchFamily="34" charset="-122"/>
              </a:rPr>
              <a:t>数据集：</a:t>
            </a:r>
            <a:endParaRPr lang="en-US" altLang="zh-CN" sz="2200" b="1" dirty="0">
              <a:solidFill>
                <a:schemeClr val="tx1">
                  <a:lumMod val="75000"/>
                  <a:lumOff val="25000"/>
                </a:schemeClr>
              </a:solidFill>
              <a:latin typeface="微软雅黑" pitchFamily="34" charset="-122"/>
              <a:ea typeface="微软雅黑" pitchFamily="34" charset="-122"/>
            </a:endParaRPr>
          </a:p>
        </p:txBody>
      </p:sp>
      <p:sp>
        <p:nvSpPr>
          <p:cNvPr id="61" name="矩形 60"/>
          <p:cNvSpPr>
            <a:spLocks noChangeArrowheads="1"/>
          </p:cNvSpPr>
          <p:nvPr/>
        </p:nvSpPr>
        <p:spPr bwMode="auto">
          <a:xfrm>
            <a:off x="8002990" y="4739676"/>
            <a:ext cx="3033496" cy="120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4000"/>
              </a:lnSpc>
            </a:pPr>
            <a:r>
              <a:rPr lang="en-US" altLang="zh-CN" sz="1400" b="1" dirty="0" smtClean="0">
                <a:solidFill>
                  <a:schemeClr val="tx1">
                    <a:lumMod val="65000"/>
                    <a:lumOff val="35000"/>
                  </a:schemeClr>
                </a:solidFill>
                <a:sym typeface="微软雅黑" pitchFamily="34" charset="-122"/>
              </a:rPr>
              <a:t>ImageNet</a:t>
            </a:r>
          </a:p>
          <a:p>
            <a:pPr>
              <a:lnSpc>
                <a:spcPct val="114000"/>
              </a:lnSpc>
            </a:pPr>
            <a:r>
              <a:rPr lang="en-US" altLang="zh-CN" sz="1400" b="1" dirty="0" smtClean="0">
                <a:solidFill>
                  <a:schemeClr val="tx1">
                    <a:lumMod val="65000"/>
                    <a:lumOff val="35000"/>
                  </a:schemeClr>
                </a:solidFill>
                <a:sym typeface="微软雅黑" pitchFamily="34" charset="-122"/>
              </a:rPr>
              <a:t>MNIST</a:t>
            </a:r>
          </a:p>
          <a:p>
            <a:pPr>
              <a:lnSpc>
                <a:spcPct val="114000"/>
              </a:lnSpc>
            </a:pPr>
            <a:r>
              <a:rPr lang="en-US" altLang="zh-CN" sz="1400" b="1" dirty="0" smtClean="0">
                <a:solidFill>
                  <a:schemeClr val="tx1">
                    <a:lumMod val="65000"/>
                    <a:lumOff val="35000"/>
                  </a:schemeClr>
                </a:solidFill>
                <a:sym typeface="微软雅黑" pitchFamily="34" charset="-122"/>
              </a:rPr>
              <a:t>CIFAR 10 &amp; CIFAR 100</a:t>
            </a:r>
            <a:endParaRPr lang="zh-CN" altLang="en-US" sz="1400" b="1" dirty="0" smtClean="0">
              <a:solidFill>
                <a:schemeClr val="tx1">
                  <a:lumMod val="65000"/>
                  <a:lumOff val="35000"/>
                </a:schemeClr>
              </a:solidFill>
              <a:sym typeface="微软雅黑" pitchFamily="34" charset="-122"/>
            </a:endParaRPr>
          </a:p>
          <a:p>
            <a:pPr>
              <a:lnSpc>
                <a:spcPct val="114000"/>
              </a:lnSpc>
              <a:buNone/>
            </a:pPr>
            <a:r>
              <a:rPr lang="mr-IN" altLang="zh-CN" sz="1400" b="1" dirty="0" smtClean="0">
                <a:solidFill>
                  <a:schemeClr val="tx1">
                    <a:lumMod val="65000"/>
                    <a:lumOff val="35000"/>
                  </a:schemeClr>
                </a:solidFill>
                <a:sym typeface="微软雅黑" pitchFamily="34" charset="-122"/>
              </a:rPr>
              <a:t>…</a:t>
            </a:r>
            <a:r>
              <a:rPr lang="zh-CN" altLang="en-US" sz="1400" b="1" dirty="0" smtClean="0">
                <a:solidFill>
                  <a:schemeClr val="tx1">
                    <a:lumMod val="65000"/>
                    <a:lumOff val="35000"/>
                  </a:schemeClr>
                </a:solidFill>
                <a:sym typeface="微软雅黑" pitchFamily="34" charset="-122"/>
              </a:rPr>
              <a:t> </a:t>
            </a:r>
            <a:r>
              <a:rPr lang="mr-IN" altLang="zh-CN" sz="1400" b="1" dirty="0" smtClean="0">
                <a:solidFill>
                  <a:schemeClr val="tx1">
                    <a:lumMod val="65000"/>
                    <a:lumOff val="35000"/>
                  </a:schemeClr>
                </a:solidFill>
                <a:sym typeface="微软雅黑" pitchFamily="34" charset="-122"/>
              </a:rPr>
              <a:t>…</a:t>
            </a:r>
            <a:endParaRPr lang="en-US" altLang="zh-CN" sz="1400" b="1" dirty="0" smtClean="0">
              <a:solidFill>
                <a:schemeClr val="tx1">
                  <a:lumMod val="65000"/>
                  <a:lumOff val="35000"/>
                </a:schemeClr>
              </a:solidFill>
              <a:sym typeface="微软雅黑" pitchFamily="34" charset="-122"/>
            </a:endParaRPr>
          </a:p>
        </p:txBody>
      </p:sp>
      <p:sp>
        <p:nvSpPr>
          <p:cNvPr id="64" name="矩形 63"/>
          <p:cNvSpPr/>
          <p:nvPr/>
        </p:nvSpPr>
        <p:spPr>
          <a:xfrm>
            <a:off x="5133955" y="2849929"/>
            <a:ext cx="1951799" cy="1077210"/>
          </a:xfrm>
          <a:prstGeom prst="rect">
            <a:avLst/>
          </a:prstGeom>
        </p:spPr>
        <p:txBody>
          <a:bodyPr wrap="square" lIns="91431" tIns="45716" rIns="91431" bIns="45716">
            <a:spAutoFit/>
          </a:bodyPr>
          <a:lstStyle/>
          <a:p>
            <a:pPr algn="ctr"/>
            <a:r>
              <a:rPr lang="zh-CN" altLang="en-US" sz="3200" b="1" dirty="0" smtClean="0">
                <a:solidFill>
                  <a:schemeClr val="accent1"/>
                </a:solidFill>
                <a:latin typeface="微软雅黑" pitchFamily="34" charset="-122"/>
                <a:ea typeface="微软雅黑" pitchFamily="34" charset="-122"/>
              </a:rPr>
              <a:t>技术可行性</a:t>
            </a:r>
            <a:endParaRPr lang="en-US" altLang="zh-CN" sz="32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858650702"/>
      </p:ext>
    </p:extLst>
  </p:cSld>
  <p:clrMapOvr>
    <a:masterClrMapping/>
  </p:clrMapOvr>
  <p:transition spd="slow">
    <p:pull dir="ld"/>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left)">
                                          <p:cBhvr>
                                            <p:cTn id="11" dur="500"/>
                                            <p:tgtEl>
                                              <p:spTgt spid="103"/>
                                            </p:tgtEl>
                                          </p:cBhvr>
                                        </p:animEffect>
                                      </p:childTnLst>
                                    </p:cTn>
                                  </p:par>
                                </p:childTnLst>
                              </p:cTn>
                            </p:par>
                            <p:par>
                              <p:cTn id="12" fill="hold">
                                <p:stCondLst>
                                  <p:cond delay="1000"/>
                                </p:stCondLst>
                                <p:childTnLst>
                                  <p:par>
                                    <p:cTn id="13" presetID="2" presetClass="entr" presetSubtype="9" fill="hold" grpId="0" nodeType="afterEffect" p14:presetBounceEnd="48000">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14:bounceEnd="48000">
                                          <p:cBhvr additive="base">
                                            <p:cTn id="15" dur="500" fill="hold"/>
                                            <p:tgtEl>
                                              <p:spTgt spid="36"/>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36"/>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14:presetBounceEnd="48000">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14:bounceEnd="48000">
                                          <p:cBhvr additive="base">
                                            <p:cTn id="19" dur="500" fill="hold"/>
                                            <p:tgtEl>
                                              <p:spTgt spid="39"/>
                                            </p:tgtEl>
                                            <p:attrNameLst>
                                              <p:attrName>ppt_x</p:attrName>
                                            </p:attrNameLst>
                                          </p:cBhvr>
                                          <p:tavLst>
                                            <p:tav tm="0">
                                              <p:val>
                                                <p:strVal val="1+#ppt_w/2"/>
                                              </p:val>
                                            </p:tav>
                                            <p:tav tm="100000">
                                              <p:val>
                                                <p:strVal val="#ppt_x"/>
                                              </p:val>
                                            </p:tav>
                                          </p:tavLst>
                                        </p:anim>
                                        <p:anim calcmode="lin" valueType="num" p14:bounceEnd="48000">
                                          <p:cBhvr additive="base">
                                            <p:cTn id="20" dur="500" fill="hold"/>
                                            <p:tgtEl>
                                              <p:spTgt spid="39"/>
                                            </p:tgtEl>
                                            <p:attrNameLst>
                                              <p:attrName>ppt_y</p:attrName>
                                            </p:attrNameLst>
                                          </p:cBhvr>
                                          <p:tavLst>
                                            <p:tav tm="0">
                                              <p:val>
                                                <p:strVal val="#ppt_y"/>
                                              </p:val>
                                            </p:tav>
                                            <p:tav tm="100000">
                                              <p:val>
                                                <p:strVal val="#ppt_y"/>
                                              </p:val>
                                            </p:tav>
                                          </p:tavLst>
                                        </p:anim>
                                      </p:childTnLst>
                                    </p:cTn>
                                  </p:par>
                                  <p:par>
                                    <p:cTn id="21" presetID="2" presetClass="entr" presetSubtype="3" fill="hold" grpId="0" nodeType="withEffect" p14:presetBounceEnd="48000">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14:bounceEnd="48000">
                                          <p:cBhvr additive="base">
                                            <p:cTn id="23" dur="500" fill="hold"/>
                                            <p:tgtEl>
                                              <p:spTgt spid="37"/>
                                            </p:tgtEl>
                                            <p:attrNameLst>
                                              <p:attrName>ppt_x</p:attrName>
                                            </p:attrNameLst>
                                          </p:cBhvr>
                                          <p:tavLst>
                                            <p:tav tm="0">
                                              <p:val>
                                                <p:strVal val="1+#ppt_w/2"/>
                                              </p:val>
                                            </p:tav>
                                            <p:tav tm="100000">
                                              <p:val>
                                                <p:strVal val="#ppt_x"/>
                                              </p:val>
                                            </p:tav>
                                          </p:tavLst>
                                        </p:anim>
                                        <p:anim calcmode="lin" valueType="num" p14:bounceEnd="48000">
                                          <p:cBhvr additive="base">
                                            <p:cTn id="24" dur="500" fill="hold"/>
                                            <p:tgtEl>
                                              <p:spTgt spid="37"/>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14:presetBounceEnd="48000">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14:bounceEnd="48000">
                                          <p:cBhvr additive="base">
                                            <p:cTn id="27" dur="500" fill="hold"/>
                                            <p:tgtEl>
                                              <p:spTgt spid="38"/>
                                            </p:tgtEl>
                                            <p:attrNameLst>
                                              <p:attrName>ppt_x</p:attrName>
                                            </p:attrNameLst>
                                          </p:cBhvr>
                                          <p:tavLst>
                                            <p:tav tm="0">
                                              <p:val>
                                                <p:strVal val="0-#ppt_w/2"/>
                                              </p:val>
                                            </p:tav>
                                            <p:tav tm="100000">
                                              <p:val>
                                                <p:strVal val="#ppt_x"/>
                                              </p:val>
                                            </p:tav>
                                          </p:tavLst>
                                        </p:anim>
                                        <p:anim calcmode="lin" valueType="num" p14:bounceEnd="48000">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8000">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14:bounceEnd="48000">
                                          <p:cBhvr additive="base">
                                            <p:cTn id="31" dur="500" fill="hold"/>
                                            <p:tgtEl>
                                              <p:spTgt spid="40"/>
                                            </p:tgtEl>
                                            <p:attrNameLst>
                                              <p:attrName>ppt_x</p:attrName>
                                            </p:attrNameLst>
                                          </p:cBhvr>
                                          <p:tavLst>
                                            <p:tav tm="0">
                                              <p:val>
                                                <p:strVal val="#ppt_x"/>
                                              </p:val>
                                            </p:tav>
                                            <p:tav tm="100000">
                                              <p:val>
                                                <p:strVal val="#ppt_x"/>
                                              </p:val>
                                            </p:tav>
                                          </p:tavLst>
                                        </p:anim>
                                        <p:anim calcmode="lin" valueType="num" p14:bounceEnd="48000">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14" presetClass="entr" presetSubtype="1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randombar(horizontal)">
                                          <p:cBhvr>
                                            <p:cTn id="36" dur="400"/>
                                            <p:tgtEl>
                                              <p:spTgt spid="4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randombar(horizontal)">
                                          <p:cBhvr>
                                            <p:cTn id="39" dur="400"/>
                                            <p:tgtEl>
                                              <p:spTgt spid="42"/>
                                            </p:tgtEl>
                                          </p:cBhvr>
                                        </p:animEffect>
                                      </p:childTnLst>
                                    </p:cTn>
                                  </p:par>
                                </p:childTnLst>
                              </p:cTn>
                            </p:par>
                            <p:par>
                              <p:cTn id="40" fill="hold">
                                <p:stCondLst>
                                  <p:cond delay="1900"/>
                                </p:stCondLst>
                                <p:childTnLst>
                                  <p:par>
                                    <p:cTn id="41" presetID="14" presetClass="entr" presetSubtype="10"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randombar(horizontal)">
                                          <p:cBhvr>
                                            <p:cTn id="43" dur="400"/>
                                            <p:tgtEl>
                                              <p:spTgt spid="4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randombar(horizontal)">
                                          <p:cBhvr>
                                            <p:cTn id="46" dur="400"/>
                                            <p:tgtEl>
                                              <p:spTgt spid="46"/>
                                            </p:tgtEl>
                                          </p:cBhvr>
                                        </p:animEffect>
                                      </p:childTnLst>
                                    </p:cTn>
                                  </p:par>
                                  <p:par>
                                    <p:cTn id="47" presetID="14" presetClass="entr" presetSubtype="10" fill="hold" grpId="0" nodeType="withEffect" nodePh="1">
                                      <p:stCondLst>
                                        <p:cond delay="0"/>
                                      </p:stCondLst>
                                      <p:endCondLst>
                                        <p:cond evt="begin" delay="0">
                                          <p:tn val="47"/>
                                        </p:cond>
                                      </p:endCondLst>
                                      <p:childTnLst>
                                        <p:set>
                                          <p:cBhvr>
                                            <p:cTn id="48" dur="1" fill="hold">
                                              <p:stCondLst>
                                                <p:cond delay="0"/>
                                              </p:stCondLst>
                                            </p:cTn>
                                            <p:tgtEl>
                                              <p:spTgt spid="48"/>
                                            </p:tgtEl>
                                            <p:attrNameLst>
                                              <p:attrName>style.visibility</p:attrName>
                                            </p:attrNameLst>
                                          </p:cBhvr>
                                          <p:to>
                                            <p:strVal val="visible"/>
                                          </p:to>
                                        </p:set>
                                        <p:animEffect transition="in" filter="randombar(horizontal)">
                                          <p:cBhvr>
                                            <p:cTn id="49" dur="400"/>
                                            <p:tgtEl>
                                              <p:spTgt spid="48"/>
                                            </p:tgtEl>
                                          </p:cBhvr>
                                        </p:animEffect>
                                      </p:childTnLst>
                                    </p:cTn>
                                  </p:par>
                                </p:childTnLst>
                              </p:cTn>
                            </p:par>
                            <p:par>
                              <p:cTn id="50" fill="hold">
                                <p:stCondLst>
                                  <p:cond delay="2300"/>
                                </p:stCondLst>
                                <p:childTnLst>
                                  <p:par>
                                    <p:cTn id="51" presetID="14" presetClass="entr" presetSubtype="10"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randombar(horizontal)">
                                          <p:cBhvr>
                                            <p:cTn id="53" dur="400"/>
                                            <p:tgtEl>
                                              <p:spTgt spid="49"/>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randombar(horizontal)">
                                          <p:cBhvr>
                                            <p:cTn id="56" dur="400"/>
                                            <p:tgtEl>
                                              <p:spTgt spid="61"/>
                                            </p:tgtEl>
                                          </p:cBhvr>
                                        </p:animEffect>
                                      </p:childTnLst>
                                    </p:cTn>
                                  </p:par>
                                </p:childTnLst>
                              </p:cTn>
                            </p:par>
                            <p:par>
                              <p:cTn id="57" fill="hold">
                                <p:stCondLst>
                                  <p:cond delay="2700"/>
                                </p:stCondLst>
                                <p:childTnLst>
                                  <p:par>
                                    <p:cTn id="58" presetID="45" presetClass="entr" presetSubtype="0" fill="hold" grpId="0" nodeType="afterEffect">
                                      <p:stCondLst>
                                        <p:cond delay="0"/>
                                      </p:stCondLst>
                                      <p:iterate type="lt">
                                        <p:tmPct val="10000"/>
                                      </p:iterate>
                                      <p:childTnLst>
                                        <p:set>
                                          <p:cBhvr>
                                            <p:cTn id="59" dur="1" fill="hold">
                                              <p:stCondLst>
                                                <p:cond delay="0"/>
                                              </p:stCondLst>
                                            </p:cTn>
                                            <p:tgtEl>
                                              <p:spTgt spid="64"/>
                                            </p:tgtEl>
                                            <p:attrNameLst>
                                              <p:attrName>style.visibility</p:attrName>
                                            </p:attrNameLst>
                                          </p:cBhvr>
                                          <p:to>
                                            <p:strVal val="visible"/>
                                          </p:to>
                                        </p:set>
                                        <p:animEffect transition="in" filter="fade">
                                          <p:cBhvr>
                                            <p:cTn id="60" dur="1000"/>
                                            <p:tgtEl>
                                              <p:spTgt spid="64"/>
                                            </p:tgtEl>
                                          </p:cBhvr>
                                        </p:animEffect>
                                        <p:anim calcmode="lin" valueType="num">
                                          <p:cBhvr>
                                            <p:cTn id="61" dur="1000" fill="hold"/>
                                            <p:tgtEl>
                                              <p:spTgt spid="64"/>
                                            </p:tgtEl>
                                            <p:attrNameLst>
                                              <p:attrName>ppt_w</p:attrName>
                                            </p:attrNameLst>
                                          </p:cBhvr>
                                          <p:tavLst>
                                            <p:tav tm="0" fmla="#ppt_w*sin(2.5*pi*$)">
                                              <p:val>
                                                <p:fltVal val="0"/>
                                              </p:val>
                                            </p:tav>
                                            <p:tav tm="100000">
                                              <p:val>
                                                <p:fltVal val="1"/>
                                              </p:val>
                                            </p:tav>
                                          </p:tavLst>
                                        </p:anim>
                                        <p:anim calcmode="lin" valueType="num">
                                          <p:cBhvr>
                                            <p:cTn id="62" dur="1000" fill="hold"/>
                                            <p:tgtEl>
                                              <p:spTgt spid="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36" grpId="0" animBg="1"/>
          <p:bldP spid="37" grpId="0" animBg="1"/>
          <p:bldP spid="38" grpId="0" animBg="1"/>
          <p:bldP spid="39" grpId="0" animBg="1"/>
          <p:bldP spid="40" grpId="0" animBg="1"/>
          <p:bldP spid="41" grpId="0"/>
          <p:bldP spid="42" grpId="0"/>
          <p:bldP spid="45" grpId="0"/>
          <p:bldP spid="46" grpId="0"/>
          <p:bldP spid="48" grpId="0"/>
          <p:bldP spid="49" grpId="0"/>
          <p:bldP spid="61" grpId="0"/>
          <p:bldP spid="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left)">
                                          <p:cBhvr>
                                            <p:cTn id="11" dur="500"/>
                                            <p:tgtEl>
                                              <p:spTgt spid="103"/>
                                            </p:tgtEl>
                                          </p:cBhvr>
                                        </p:animEffect>
                                      </p:childTnLst>
                                    </p:cTn>
                                  </p:par>
                                </p:childTnLst>
                              </p:cTn>
                            </p:par>
                            <p:par>
                              <p:cTn id="12" fill="hold">
                                <p:stCondLst>
                                  <p:cond delay="1000"/>
                                </p:stCondLst>
                                <p:childTnLst>
                                  <p:par>
                                    <p:cTn id="13" presetID="2" presetClass="entr" presetSubtype="9"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0-#ppt_w/2"/>
                                              </p:val>
                                            </p:tav>
                                            <p:tav tm="100000">
                                              <p:val>
                                                <p:strVal val="#ppt_x"/>
                                              </p:val>
                                            </p:tav>
                                          </p:tavLst>
                                        </p:anim>
                                        <p:anim calcmode="lin" valueType="num">
                                          <p:cBhvr additive="base">
                                            <p:cTn id="16" dur="500" fill="hold"/>
                                            <p:tgtEl>
                                              <p:spTgt spid="36"/>
                                            </p:tgtEl>
                                            <p:attrNameLst>
                                              <p:attrName>ppt_y</p:attrName>
                                            </p:attrNameLst>
                                          </p:cBhvr>
                                          <p:tavLst>
                                            <p:tav tm="0">
                                              <p:val>
                                                <p:strVal val="0-#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1+#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1+#ppt_w/2"/>
                                              </p:val>
                                            </p:tav>
                                            <p:tav tm="100000">
                                              <p:val>
                                                <p:strVal val="#ppt_x"/>
                                              </p:val>
                                            </p:tav>
                                          </p:tavLst>
                                        </p:anim>
                                        <p:anim calcmode="lin" valueType="num">
                                          <p:cBhvr additive="base">
                                            <p:cTn id="24" dur="500" fill="hold"/>
                                            <p:tgtEl>
                                              <p:spTgt spid="37"/>
                                            </p:tgtEl>
                                            <p:attrNameLst>
                                              <p:attrName>ppt_y</p:attrName>
                                            </p:attrNameLst>
                                          </p:cBhvr>
                                          <p:tavLst>
                                            <p:tav tm="0">
                                              <p:val>
                                                <p:strVal val="0-#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14" presetClass="entr" presetSubtype="10"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randombar(horizontal)">
                                          <p:cBhvr>
                                            <p:cTn id="36" dur="400"/>
                                            <p:tgtEl>
                                              <p:spTgt spid="41"/>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randombar(horizontal)">
                                          <p:cBhvr>
                                            <p:cTn id="39" dur="400"/>
                                            <p:tgtEl>
                                              <p:spTgt spid="42"/>
                                            </p:tgtEl>
                                          </p:cBhvr>
                                        </p:animEffect>
                                      </p:childTnLst>
                                    </p:cTn>
                                  </p:par>
                                </p:childTnLst>
                              </p:cTn>
                            </p:par>
                            <p:par>
                              <p:cTn id="40" fill="hold">
                                <p:stCondLst>
                                  <p:cond delay="1900"/>
                                </p:stCondLst>
                                <p:childTnLst>
                                  <p:par>
                                    <p:cTn id="41" presetID="14" presetClass="entr" presetSubtype="10"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randombar(horizontal)">
                                          <p:cBhvr>
                                            <p:cTn id="43" dur="400"/>
                                            <p:tgtEl>
                                              <p:spTgt spid="45"/>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randombar(horizontal)">
                                          <p:cBhvr>
                                            <p:cTn id="46" dur="400"/>
                                            <p:tgtEl>
                                              <p:spTgt spid="46"/>
                                            </p:tgtEl>
                                          </p:cBhvr>
                                        </p:animEffect>
                                      </p:childTnLst>
                                    </p:cTn>
                                  </p:par>
                                  <p:par>
                                    <p:cTn id="47" presetID="14" presetClass="entr" presetSubtype="10" fill="hold" grpId="0" nodeType="withEffect" nodePh="1">
                                      <p:stCondLst>
                                        <p:cond delay="0"/>
                                      </p:stCondLst>
                                      <p:endCondLst>
                                        <p:cond evt="begin" delay="0">
                                          <p:tn val="47"/>
                                        </p:cond>
                                      </p:endCondLst>
                                      <p:childTnLst>
                                        <p:set>
                                          <p:cBhvr>
                                            <p:cTn id="48" dur="1" fill="hold">
                                              <p:stCondLst>
                                                <p:cond delay="0"/>
                                              </p:stCondLst>
                                            </p:cTn>
                                            <p:tgtEl>
                                              <p:spTgt spid="48"/>
                                            </p:tgtEl>
                                            <p:attrNameLst>
                                              <p:attrName>style.visibility</p:attrName>
                                            </p:attrNameLst>
                                          </p:cBhvr>
                                          <p:to>
                                            <p:strVal val="visible"/>
                                          </p:to>
                                        </p:set>
                                        <p:animEffect transition="in" filter="randombar(horizontal)">
                                          <p:cBhvr>
                                            <p:cTn id="49" dur="400"/>
                                            <p:tgtEl>
                                              <p:spTgt spid="48"/>
                                            </p:tgtEl>
                                          </p:cBhvr>
                                        </p:animEffect>
                                      </p:childTnLst>
                                    </p:cTn>
                                  </p:par>
                                </p:childTnLst>
                              </p:cTn>
                            </p:par>
                            <p:par>
                              <p:cTn id="50" fill="hold">
                                <p:stCondLst>
                                  <p:cond delay="2300"/>
                                </p:stCondLst>
                                <p:childTnLst>
                                  <p:par>
                                    <p:cTn id="51" presetID="14" presetClass="entr" presetSubtype="10" fill="hold" grpId="0" nodeType="after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randombar(horizontal)">
                                          <p:cBhvr>
                                            <p:cTn id="53" dur="400"/>
                                            <p:tgtEl>
                                              <p:spTgt spid="49"/>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randombar(horizontal)">
                                          <p:cBhvr>
                                            <p:cTn id="56" dur="400"/>
                                            <p:tgtEl>
                                              <p:spTgt spid="61"/>
                                            </p:tgtEl>
                                          </p:cBhvr>
                                        </p:animEffect>
                                      </p:childTnLst>
                                    </p:cTn>
                                  </p:par>
                                </p:childTnLst>
                              </p:cTn>
                            </p:par>
                            <p:par>
                              <p:cTn id="57" fill="hold">
                                <p:stCondLst>
                                  <p:cond delay="2700"/>
                                </p:stCondLst>
                                <p:childTnLst>
                                  <p:par>
                                    <p:cTn id="58" presetID="45" presetClass="entr" presetSubtype="0" fill="hold" grpId="0" nodeType="afterEffect">
                                      <p:stCondLst>
                                        <p:cond delay="0"/>
                                      </p:stCondLst>
                                      <p:iterate type="lt">
                                        <p:tmPct val="10000"/>
                                      </p:iterate>
                                      <p:childTnLst>
                                        <p:set>
                                          <p:cBhvr>
                                            <p:cTn id="59" dur="1" fill="hold">
                                              <p:stCondLst>
                                                <p:cond delay="0"/>
                                              </p:stCondLst>
                                            </p:cTn>
                                            <p:tgtEl>
                                              <p:spTgt spid="64"/>
                                            </p:tgtEl>
                                            <p:attrNameLst>
                                              <p:attrName>style.visibility</p:attrName>
                                            </p:attrNameLst>
                                          </p:cBhvr>
                                          <p:to>
                                            <p:strVal val="visible"/>
                                          </p:to>
                                        </p:set>
                                        <p:animEffect transition="in" filter="fade">
                                          <p:cBhvr>
                                            <p:cTn id="60" dur="1000"/>
                                            <p:tgtEl>
                                              <p:spTgt spid="64"/>
                                            </p:tgtEl>
                                          </p:cBhvr>
                                        </p:animEffect>
                                        <p:anim calcmode="lin" valueType="num">
                                          <p:cBhvr>
                                            <p:cTn id="61" dur="1000" fill="hold"/>
                                            <p:tgtEl>
                                              <p:spTgt spid="64"/>
                                            </p:tgtEl>
                                            <p:attrNameLst>
                                              <p:attrName>ppt_w</p:attrName>
                                            </p:attrNameLst>
                                          </p:cBhvr>
                                          <p:tavLst>
                                            <p:tav tm="0" fmla="#ppt_w*sin(2.5*pi*$)">
                                              <p:val>
                                                <p:fltVal val="0"/>
                                              </p:val>
                                            </p:tav>
                                            <p:tav tm="100000">
                                              <p:val>
                                                <p:fltVal val="1"/>
                                              </p:val>
                                            </p:tav>
                                          </p:tavLst>
                                        </p:anim>
                                        <p:anim calcmode="lin" valueType="num">
                                          <p:cBhvr>
                                            <p:cTn id="62" dur="1000" fill="hold"/>
                                            <p:tgtEl>
                                              <p:spTgt spid="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P spid="36" grpId="0" animBg="1"/>
          <p:bldP spid="37" grpId="0" animBg="1"/>
          <p:bldP spid="38" grpId="0" animBg="1"/>
          <p:bldP spid="39" grpId="0" animBg="1"/>
          <p:bldP spid="40" grpId="0" animBg="1"/>
          <p:bldP spid="41" grpId="0"/>
          <p:bldP spid="42" grpId="0"/>
          <p:bldP spid="45" grpId="0"/>
          <p:bldP spid="46" grpId="0"/>
          <p:bldP spid="48" grpId="0"/>
          <p:bldP spid="49" grpId="0"/>
          <p:bldP spid="61" grpId="0"/>
          <p:bldP spid="6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9000" dirty="0">
              <a:solidFill>
                <a:schemeClr val="accent1"/>
              </a:solidFill>
              <a:latin typeface="Impact" panose="020B0806030902050204" pitchFamily="34" charset="0"/>
              <a:ea typeface="+mj-ea"/>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6" name="TextBox 64"/>
          <p:cNvSpPr txBox="1"/>
          <p:nvPr/>
        </p:nvSpPr>
        <p:spPr>
          <a:xfrm>
            <a:off x="3820197" y="4009272"/>
            <a:ext cx="6450585"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fontAlgn="ctr"/>
            <a:r>
              <a:rPr lang="zh-CN" altLang="en-US" sz="5400" b="1" dirty="0" smtClean="0">
                <a:solidFill>
                  <a:schemeClr val="bg1"/>
                </a:solidFill>
                <a:latin typeface="微软雅黑" panose="020B0503020204020204" pitchFamily="34" charset="-122"/>
                <a:ea typeface="微软雅黑" panose="020B0503020204020204" pitchFamily="34" charset="-122"/>
              </a:rPr>
              <a:t>进度安排和人员分工</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r>
              <a:rPr lang="en-US" altLang="zh-CN" sz="18600" dirty="0" smtClean="0">
                <a:solidFill>
                  <a:schemeClr val="accent1"/>
                </a:solidFill>
                <a:latin typeface="Impact" panose="020B0806030902050204" pitchFamily="34" charset="0"/>
                <a:ea typeface="+mj-ea"/>
              </a:rPr>
              <a:t>05</a:t>
            </a:r>
            <a:endParaRPr lang="zh-CN" altLang="en-US" sz="18600" dirty="0">
              <a:solidFill>
                <a:schemeClr val="accent1"/>
              </a:solidFill>
              <a:latin typeface="Impact" panose="020B0806030902050204" pitchFamily="34" charset="0"/>
              <a:ea typeface="+mj-ea"/>
            </a:endParaRPr>
          </a:p>
        </p:txBody>
      </p:sp>
    </p:spTree>
    <p:extLst>
      <p:ext uri="{BB962C8B-B14F-4D97-AF65-F5344CB8AC3E}">
        <p14:creationId xmlns:p14="http://schemas.microsoft.com/office/powerpoint/2010/main" val="1409587913"/>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1">
                    <a:lumMod val="65000"/>
                    <a:lumOff val="35000"/>
                  </a:schemeClr>
                </a:solidFill>
                <a:latin typeface="+mj-ea"/>
                <a:ea typeface="+mj-ea"/>
                <a:cs typeface="Arial" panose="020B0604020202020204" pitchFamily="34" charset="0"/>
              </a:rPr>
              <a:t>进度安排</a:t>
            </a:r>
            <a:endParaRPr lang="zh-CN" altLang="en-US" b="1" dirty="0">
              <a:solidFill>
                <a:schemeClr val="tx1">
                  <a:lumMod val="65000"/>
                  <a:lumOff val="35000"/>
                </a:schemeClr>
              </a:solidFill>
              <a:latin typeface="+mj-ea"/>
              <a:ea typeface="+mj-ea"/>
              <a:cs typeface="Arial" panose="020B0604020202020204" pitchFamily="34" charset="0"/>
            </a:endParaRPr>
          </a:p>
        </p:txBody>
      </p:sp>
      <p:sp>
        <p:nvSpPr>
          <p:cNvPr id="12" name="Rectangle 25"/>
          <p:cNvSpPr/>
          <p:nvPr/>
        </p:nvSpPr>
        <p:spPr>
          <a:xfrm>
            <a:off x="1842247" y="1369724"/>
            <a:ext cx="4217512" cy="21178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3" name="Rectangle 26"/>
          <p:cNvSpPr/>
          <p:nvPr/>
        </p:nvSpPr>
        <p:spPr>
          <a:xfrm>
            <a:off x="6132241" y="1369724"/>
            <a:ext cx="4221993" cy="21178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4" name="Rectangle 27"/>
          <p:cNvSpPr/>
          <p:nvPr/>
        </p:nvSpPr>
        <p:spPr>
          <a:xfrm>
            <a:off x="1842247" y="3546628"/>
            <a:ext cx="4217512"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15" name="Rectangle 28"/>
          <p:cNvSpPr/>
          <p:nvPr/>
        </p:nvSpPr>
        <p:spPr>
          <a:xfrm>
            <a:off x="6132242" y="3546628"/>
            <a:ext cx="4221992"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31" name="TextBox 59"/>
          <p:cNvSpPr txBox="1">
            <a:spLocks noChangeArrowheads="1"/>
          </p:cNvSpPr>
          <p:nvPr/>
        </p:nvSpPr>
        <p:spPr bwMode="auto">
          <a:xfrm flipH="1">
            <a:off x="3117964" y="2985127"/>
            <a:ext cx="2919409" cy="400101"/>
          </a:xfrm>
          <a:prstGeom prst="rect">
            <a:avLst/>
          </a:prstGeom>
          <a:noFill/>
          <a:ln>
            <a:noFill/>
          </a:ln>
          <a:extLst/>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a:defRPr/>
            </a:pPr>
            <a:r>
              <a:rPr lang="en-US" altLang="zh-CN" sz="2000" b="1" dirty="0" smtClean="0">
                <a:solidFill>
                  <a:schemeClr val="bg1"/>
                </a:solidFill>
                <a:latin typeface="微软雅黑" pitchFamily="34" charset="-122"/>
                <a:ea typeface="微软雅黑" pitchFamily="34" charset="-122"/>
              </a:rPr>
              <a:t>2017</a:t>
            </a:r>
            <a:r>
              <a:rPr lang="zh-CN" altLang="en-US" sz="2000" b="1" dirty="0" smtClean="0">
                <a:solidFill>
                  <a:schemeClr val="bg1"/>
                </a:solidFill>
                <a:latin typeface="微软雅黑" pitchFamily="34" charset="-122"/>
                <a:ea typeface="微软雅黑" pitchFamily="34" charset="-122"/>
              </a:rPr>
              <a:t>年</a:t>
            </a:r>
            <a:r>
              <a:rPr lang="en-US" altLang="zh-CN" sz="2000" b="1" dirty="0" smtClean="0">
                <a:solidFill>
                  <a:schemeClr val="bg1"/>
                </a:solidFill>
                <a:latin typeface="微软雅黑" pitchFamily="34" charset="-122"/>
                <a:ea typeface="微软雅黑" pitchFamily="34" charset="-122"/>
              </a:rPr>
              <a:t>11</a:t>
            </a:r>
            <a:r>
              <a:rPr lang="zh-CN" altLang="en-US" sz="2000" b="1" dirty="0" smtClean="0">
                <a:solidFill>
                  <a:schemeClr val="bg1"/>
                </a:solidFill>
                <a:latin typeface="微软雅黑" pitchFamily="34" charset="-122"/>
                <a:ea typeface="微软雅黑" pitchFamily="34" charset="-122"/>
              </a:rPr>
              <a:t>月</a:t>
            </a:r>
            <a:r>
              <a:rPr lang="en-US" altLang="zh-CN" sz="2000" b="1" dirty="0" smtClean="0">
                <a:solidFill>
                  <a:schemeClr val="bg1"/>
                </a:solidFill>
                <a:latin typeface="微软雅黑" pitchFamily="34" charset="-122"/>
                <a:ea typeface="微软雅黑" pitchFamily="34" charset="-122"/>
              </a:rPr>
              <a:t>-12</a:t>
            </a:r>
            <a:r>
              <a:rPr lang="zh-CN" altLang="en-US" sz="2000" b="1" dirty="0" smtClean="0">
                <a:solidFill>
                  <a:schemeClr val="bg1"/>
                </a:solidFill>
                <a:latin typeface="微软雅黑" pitchFamily="34" charset="-122"/>
                <a:ea typeface="微软雅黑" pitchFamily="34" charset="-122"/>
              </a:rPr>
              <a:t>月上旬</a:t>
            </a:r>
            <a:endParaRPr lang="en-US" altLang="ko-KR" sz="2000" kern="0" dirty="0">
              <a:solidFill>
                <a:schemeClr val="bg1"/>
              </a:solidFill>
              <a:latin typeface="微软雅黑" pitchFamily="34" charset="-122"/>
              <a:ea typeface="微软雅黑" pitchFamily="34" charset="-122"/>
            </a:endParaRPr>
          </a:p>
        </p:txBody>
      </p:sp>
      <p:sp>
        <p:nvSpPr>
          <p:cNvPr id="32" name="矩形 31"/>
          <p:cNvSpPr>
            <a:spLocks noChangeArrowheads="1"/>
          </p:cNvSpPr>
          <p:nvPr/>
        </p:nvSpPr>
        <p:spPr bwMode="auto">
          <a:xfrm>
            <a:off x="2242955" y="1925073"/>
            <a:ext cx="3758177" cy="11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800" dirty="0" smtClean="0">
                <a:solidFill>
                  <a:schemeClr val="bg1"/>
                </a:solidFill>
                <a:latin typeface="+mj-ea"/>
                <a:ea typeface="+mj-ea"/>
                <a:sym typeface="微软雅黑" pitchFamily="34" charset="-122"/>
              </a:rPr>
              <a:t>搭建模型：</a:t>
            </a:r>
            <a:endParaRPr lang="en-US" altLang="zh-CN" sz="1800" dirty="0" smtClean="0">
              <a:solidFill>
                <a:schemeClr val="bg1"/>
              </a:solidFill>
              <a:latin typeface="+mj-ea"/>
              <a:ea typeface="+mj-ea"/>
              <a:sym typeface="微软雅黑" pitchFamily="34" charset="-122"/>
            </a:endParaRPr>
          </a:p>
          <a:p>
            <a:pPr>
              <a:lnSpc>
                <a:spcPct val="114000"/>
              </a:lnSpc>
            </a:pPr>
            <a:r>
              <a:rPr lang="zh-CN" altLang="en-US" sz="1600" dirty="0">
                <a:solidFill>
                  <a:schemeClr val="bg1"/>
                </a:solidFill>
                <a:latin typeface="+mn-ea"/>
                <a:sym typeface="微软雅黑" pitchFamily="34" charset="-122"/>
              </a:rPr>
              <a:t>利用</a:t>
            </a:r>
            <a:r>
              <a:rPr lang="en-US" altLang="zh-CN" sz="1600" dirty="0" err="1">
                <a:solidFill>
                  <a:schemeClr val="bg1"/>
                </a:solidFill>
                <a:latin typeface="+mn-ea"/>
                <a:sym typeface="微软雅黑" pitchFamily="34" charset="-122"/>
              </a:rPr>
              <a:t>TensorFlow</a:t>
            </a:r>
            <a:r>
              <a:rPr lang="zh-CN" altLang="en-US" sz="1600" dirty="0">
                <a:solidFill>
                  <a:schemeClr val="bg1"/>
                </a:solidFill>
                <a:latin typeface="+mn-ea"/>
                <a:sym typeface="微软雅黑" pitchFamily="34" charset="-122"/>
              </a:rPr>
              <a:t>构建类似</a:t>
            </a:r>
            <a:r>
              <a:rPr lang="en-US" altLang="zh-CN" sz="1600" dirty="0" err="1">
                <a:solidFill>
                  <a:schemeClr val="bg1"/>
                </a:solidFill>
                <a:latin typeface="+mn-ea"/>
                <a:sym typeface="微软雅黑" pitchFamily="34" charset="-122"/>
              </a:rPr>
              <a:t>Alexnet</a:t>
            </a:r>
            <a:r>
              <a:rPr lang="zh-CN" altLang="en-US" sz="1600" dirty="0">
                <a:solidFill>
                  <a:schemeClr val="bg1"/>
                </a:solidFill>
                <a:latin typeface="+mn-ea"/>
                <a:sym typeface="微软雅黑" pitchFamily="34" charset="-122"/>
              </a:rPr>
              <a:t>或改进的卷积神经网络结构的模型</a:t>
            </a:r>
          </a:p>
          <a:p>
            <a:pPr>
              <a:lnSpc>
                <a:spcPct val="114000"/>
              </a:lnSpc>
            </a:pPr>
            <a:endParaRPr lang="zh-CN" altLang="en-US" sz="1300" dirty="0">
              <a:solidFill>
                <a:schemeClr val="bg1"/>
              </a:solidFill>
              <a:latin typeface="微软雅黑" pitchFamily="34" charset="-122"/>
              <a:ea typeface="微软雅黑" pitchFamily="34" charset="-122"/>
              <a:sym typeface="微软雅黑" pitchFamily="34" charset="-122"/>
            </a:endParaRPr>
          </a:p>
        </p:txBody>
      </p:sp>
      <p:sp>
        <p:nvSpPr>
          <p:cNvPr id="33" name="TextBox 59"/>
          <p:cNvSpPr txBox="1">
            <a:spLocks noChangeArrowheads="1"/>
          </p:cNvSpPr>
          <p:nvPr/>
        </p:nvSpPr>
        <p:spPr bwMode="auto">
          <a:xfrm flipH="1">
            <a:off x="3964763" y="3616312"/>
            <a:ext cx="2089404" cy="400101"/>
          </a:xfrm>
          <a:prstGeom prst="rect">
            <a:avLst/>
          </a:prstGeom>
          <a:noFill/>
          <a:ln>
            <a:noFill/>
          </a:ln>
          <a:extLst/>
        </p:spPr>
        <p:txBody>
          <a:bodyPr wrap="square" lIns="91431" tIns="45716" rIns="91431" bIns="45716">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r>
              <a:rPr lang="en-US" altLang="zh-CN" sz="2000" b="1" dirty="0" smtClean="0">
                <a:solidFill>
                  <a:schemeClr val="bg1"/>
                </a:solidFill>
                <a:latin typeface="微软雅黑" pitchFamily="34" charset="-122"/>
                <a:ea typeface="微软雅黑" pitchFamily="34" charset="-122"/>
              </a:rPr>
              <a:t>2018</a:t>
            </a:r>
            <a:r>
              <a:rPr lang="zh-CN" altLang="en-US" sz="2000" b="1" dirty="0" smtClean="0">
                <a:solidFill>
                  <a:schemeClr val="bg1"/>
                </a:solidFill>
                <a:latin typeface="微软雅黑" pitchFamily="34" charset="-122"/>
                <a:ea typeface="微软雅黑" pitchFamily="34" charset="-122"/>
              </a:rPr>
              <a:t>年</a:t>
            </a:r>
            <a:r>
              <a:rPr lang="en-US" altLang="zh-CN" sz="2000" b="1" dirty="0" smtClean="0">
                <a:solidFill>
                  <a:schemeClr val="bg1"/>
                </a:solidFill>
                <a:latin typeface="微软雅黑" pitchFamily="34" charset="-122"/>
                <a:ea typeface="微软雅黑" pitchFamily="34" charset="-122"/>
              </a:rPr>
              <a:t>2</a:t>
            </a:r>
            <a:r>
              <a:rPr lang="zh-CN" altLang="en-US" sz="2000" b="1" dirty="0" smtClean="0">
                <a:solidFill>
                  <a:schemeClr val="bg1"/>
                </a:solidFill>
                <a:latin typeface="微软雅黑" pitchFamily="34" charset="-122"/>
                <a:ea typeface="微软雅黑" pitchFamily="34" charset="-122"/>
              </a:rPr>
              <a:t>月</a:t>
            </a:r>
            <a:r>
              <a:rPr lang="en-US" altLang="zh-CN" sz="2000" b="1" dirty="0" smtClean="0">
                <a:solidFill>
                  <a:schemeClr val="bg1"/>
                </a:solidFill>
                <a:latin typeface="微软雅黑" pitchFamily="34" charset="-122"/>
                <a:ea typeface="微软雅黑" pitchFamily="34" charset="-122"/>
              </a:rPr>
              <a:t>-3</a:t>
            </a:r>
            <a:r>
              <a:rPr lang="zh-CN" altLang="en-US" sz="2000" b="1" dirty="0" smtClean="0">
                <a:solidFill>
                  <a:schemeClr val="bg1"/>
                </a:solidFill>
                <a:latin typeface="微软雅黑" pitchFamily="34" charset="-122"/>
                <a:ea typeface="微软雅黑" pitchFamily="34" charset="-122"/>
              </a:rPr>
              <a:t>月</a:t>
            </a:r>
            <a:endParaRPr lang="en-US" altLang="ko-KR" sz="2000" kern="0" dirty="0">
              <a:solidFill>
                <a:schemeClr val="bg1"/>
              </a:solidFill>
              <a:latin typeface="微软雅黑" pitchFamily="34" charset="-122"/>
              <a:ea typeface="微软雅黑" pitchFamily="34" charset="-122"/>
            </a:endParaRPr>
          </a:p>
        </p:txBody>
      </p:sp>
      <p:sp>
        <p:nvSpPr>
          <p:cNvPr id="34" name="矩形 33"/>
          <p:cNvSpPr>
            <a:spLocks noChangeArrowheads="1"/>
          </p:cNvSpPr>
          <p:nvPr/>
        </p:nvSpPr>
        <p:spPr bwMode="auto">
          <a:xfrm>
            <a:off x="2242955" y="4106687"/>
            <a:ext cx="3758177" cy="95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800" dirty="0" smtClean="0">
                <a:solidFill>
                  <a:schemeClr val="bg1"/>
                </a:solidFill>
                <a:latin typeface="微软雅黑" pitchFamily="34" charset="-122"/>
                <a:ea typeface="微软雅黑" pitchFamily="34" charset="-122"/>
                <a:sym typeface="微软雅黑" pitchFamily="34" charset="-122"/>
              </a:rPr>
              <a:t>展示模型：</a:t>
            </a:r>
            <a:endParaRPr lang="en-US" altLang="zh-CN" sz="1800" dirty="0" smtClean="0">
              <a:solidFill>
                <a:schemeClr val="bg1"/>
              </a:solidFill>
              <a:latin typeface="微软雅黑" pitchFamily="34" charset="-122"/>
              <a:ea typeface="微软雅黑" pitchFamily="34" charset="-122"/>
              <a:sym typeface="微软雅黑" pitchFamily="34" charset="-122"/>
            </a:endParaRPr>
          </a:p>
          <a:p>
            <a:pPr>
              <a:lnSpc>
                <a:spcPct val="114000"/>
              </a:lnSpc>
            </a:pPr>
            <a:r>
              <a:rPr lang="zh-CN" altLang="en-US" sz="1600" dirty="0" smtClean="0">
                <a:solidFill>
                  <a:schemeClr val="bg1"/>
                </a:solidFill>
                <a:latin typeface="微软雅黑" pitchFamily="34" charset="-122"/>
                <a:ea typeface="微软雅黑" pitchFamily="34" charset="-122"/>
                <a:sym typeface="微软雅黑" pitchFamily="34" charset="-122"/>
              </a:rPr>
              <a:t>开发平台展示模型</a:t>
            </a:r>
            <a:endParaRPr lang="en-US" altLang="zh-CN" sz="1600" dirty="0" smtClean="0">
              <a:solidFill>
                <a:schemeClr val="bg1"/>
              </a:solidFill>
              <a:latin typeface="微软雅黑" pitchFamily="34" charset="-122"/>
              <a:ea typeface="微软雅黑" pitchFamily="34" charset="-122"/>
              <a:sym typeface="微软雅黑" pitchFamily="34" charset="-122"/>
            </a:endParaRPr>
          </a:p>
          <a:p>
            <a:pPr>
              <a:lnSpc>
                <a:spcPct val="114000"/>
              </a:lnSpc>
            </a:pPr>
            <a:endParaRPr lang="en-US" altLang="zh-CN" sz="1300" dirty="0" smtClean="0">
              <a:solidFill>
                <a:schemeClr val="bg1"/>
              </a:solidFill>
              <a:latin typeface="微软雅黑" pitchFamily="34" charset="-122"/>
              <a:ea typeface="微软雅黑" pitchFamily="34" charset="-122"/>
              <a:sym typeface="微软雅黑" pitchFamily="34" charset="-122"/>
            </a:endParaRPr>
          </a:p>
        </p:txBody>
      </p:sp>
      <p:sp>
        <p:nvSpPr>
          <p:cNvPr id="35" name="TextBox 59"/>
          <p:cNvSpPr txBox="1">
            <a:spLocks noChangeArrowheads="1"/>
          </p:cNvSpPr>
          <p:nvPr/>
        </p:nvSpPr>
        <p:spPr bwMode="auto">
          <a:xfrm flipH="1">
            <a:off x="6145689" y="2987016"/>
            <a:ext cx="3805344" cy="400101"/>
          </a:xfrm>
          <a:prstGeom prst="rect">
            <a:avLst/>
          </a:prstGeom>
          <a:noFill/>
          <a:ln>
            <a:noFill/>
          </a:ln>
          <a:extLst/>
        </p:spPr>
        <p:txBody>
          <a:bodyPr wrap="square" lIns="91431" tIns="45716" rIns="91431" bIns="45716">
            <a:spAutoFit/>
          </a:bodyPr>
          <a:lstStyle>
            <a:defPPr>
              <a:defRPr lang="zh-CN"/>
            </a:defPPr>
            <a:lvl1pPr algn="r" eaLnBrk="0" hangingPunct="0">
              <a:defRPr sz="2000" b="1">
                <a:solidFill>
                  <a:schemeClr val="bg1"/>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algn="l"/>
            <a:r>
              <a:rPr lang="en-US" altLang="zh-CN" dirty="0" smtClean="0"/>
              <a:t>2017</a:t>
            </a:r>
            <a:r>
              <a:rPr lang="zh-CN" altLang="en-US" dirty="0" smtClean="0"/>
              <a:t>年</a:t>
            </a:r>
            <a:r>
              <a:rPr lang="en-US" altLang="zh-CN" dirty="0" smtClean="0"/>
              <a:t>12</a:t>
            </a:r>
            <a:r>
              <a:rPr lang="zh-CN" altLang="en-US" dirty="0" smtClean="0"/>
              <a:t>月</a:t>
            </a:r>
            <a:r>
              <a:rPr lang="en-US" altLang="zh-CN" dirty="0" smtClean="0"/>
              <a:t>-2018</a:t>
            </a:r>
            <a:r>
              <a:rPr lang="zh-CN" altLang="en-US" dirty="0" smtClean="0"/>
              <a:t>年</a:t>
            </a:r>
            <a:r>
              <a:rPr lang="en-US" altLang="zh-CN" dirty="0" smtClean="0"/>
              <a:t>1</a:t>
            </a:r>
            <a:r>
              <a:rPr lang="zh-CN" altLang="en-US" dirty="0" smtClean="0"/>
              <a:t>月</a:t>
            </a:r>
            <a:endParaRPr lang="en-US" altLang="ko-KR" dirty="0"/>
          </a:p>
        </p:txBody>
      </p:sp>
      <p:sp>
        <p:nvSpPr>
          <p:cNvPr id="36" name="矩形 35"/>
          <p:cNvSpPr>
            <a:spLocks noChangeArrowheads="1"/>
          </p:cNvSpPr>
          <p:nvPr/>
        </p:nvSpPr>
        <p:spPr bwMode="auto">
          <a:xfrm>
            <a:off x="6288392" y="1925073"/>
            <a:ext cx="3662641" cy="96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800" dirty="0" smtClean="0">
                <a:solidFill>
                  <a:schemeClr val="bg1"/>
                </a:solidFill>
                <a:ea typeface="微软雅黑" pitchFamily="34" charset="-122"/>
                <a:sym typeface="微软雅黑" pitchFamily="34" charset="-122"/>
              </a:rPr>
              <a:t>调整参数，训练模型，结果评估：</a:t>
            </a:r>
            <a:endParaRPr lang="en-US" altLang="zh-CN" sz="1800" dirty="0" smtClean="0">
              <a:solidFill>
                <a:schemeClr val="bg1"/>
              </a:solidFill>
              <a:ea typeface="微软雅黑" pitchFamily="34" charset="-122"/>
              <a:sym typeface="微软雅黑" pitchFamily="34" charset="-122"/>
            </a:endParaRPr>
          </a:p>
          <a:p>
            <a:pPr>
              <a:lnSpc>
                <a:spcPct val="114000"/>
              </a:lnSpc>
            </a:pPr>
            <a:r>
              <a:rPr lang="zh-CN" altLang="en-US" sz="1600" dirty="0" smtClean="0">
                <a:solidFill>
                  <a:schemeClr val="bg1"/>
                </a:solidFill>
                <a:latin typeface="微软雅黑" pitchFamily="34" charset="-122"/>
                <a:ea typeface="微软雅黑" pitchFamily="34" charset="-122"/>
                <a:sym typeface="微软雅黑" pitchFamily="34" charset="-122"/>
              </a:rPr>
              <a:t>充分利用数据集，通过训练的结果调整参数，将结果总结改进</a:t>
            </a:r>
            <a:endParaRPr lang="zh-CN" altLang="en-US" sz="1600" dirty="0">
              <a:solidFill>
                <a:schemeClr val="bg1"/>
              </a:solidFill>
            </a:endParaRPr>
          </a:p>
        </p:txBody>
      </p:sp>
      <p:sp>
        <p:nvSpPr>
          <p:cNvPr id="37" name="TextBox 59"/>
          <p:cNvSpPr txBox="1">
            <a:spLocks noChangeArrowheads="1"/>
          </p:cNvSpPr>
          <p:nvPr/>
        </p:nvSpPr>
        <p:spPr bwMode="auto">
          <a:xfrm flipH="1">
            <a:off x="6145689" y="3636605"/>
            <a:ext cx="2242130" cy="400101"/>
          </a:xfrm>
          <a:prstGeom prst="rect">
            <a:avLst/>
          </a:prstGeom>
          <a:noFill/>
          <a:ln>
            <a:noFill/>
          </a:ln>
          <a:extLst/>
        </p:spPr>
        <p:txBody>
          <a:bodyPr wrap="square" lIns="91431" tIns="45716" rIns="91431" bIns="45716">
            <a:spAutoFit/>
          </a:bodyPr>
          <a:lstStyle>
            <a:defPPr>
              <a:defRPr lang="zh-CN"/>
            </a:defPPr>
            <a:lvl1pPr eaLnBrk="0" hangingPunct="0">
              <a:defRPr sz="2000" b="1">
                <a:solidFill>
                  <a:schemeClr val="bg1"/>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en-US" altLang="zh-CN" dirty="0" smtClean="0"/>
              <a:t>2018</a:t>
            </a:r>
            <a:r>
              <a:rPr lang="zh-CN" altLang="en-US" dirty="0" smtClean="0"/>
              <a:t>年</a:t>
            </a:r>
            <a:r>
              <a:rPr lang="en-US" altLang="zh-CN" dirty="0" smtClean="0"/>
              <a:t>3</a:t>
            </a:r>
            <a:r>
              <a:rPr lang="zh-CN" altLang="en-US" dirty="0" smtClean="0"/>
              <a:t>月</a:t>
            </a:r>
            <a:r>
              <a:rPr lang="en-US" altLang="zh-CN" dirty="0" smtClean="0"/>
              <a:t>-5</a:t>
            </a:r>
            <a:r>
              <a:rPr lang="zh-CN" altLang="en-US" dirty="0" smtClean="0"/>
              <a:t>月</a:t>
            </a:r>
            <a:endParaRPr lang="en-US" altLang="ko-KR" dirty="0"/>
          </a:p>
        </p:txBody>
      </p:sp>
      <p:sp>
        <p:nvSpPr>
          <p:cNvPr id="38" name="矩形 37"/>
          <p:cNvSpPr>
            <a:spLocks noChangeArrowheads="1"/>
          </p:cNvSpPr>
          <p:nvPr/>
        </p:nvSpPr>
        <p:spPr bwMode="auto">
          <a:xfrm>
            <a:off x="6217040" y="4036706"/>
            <a:ext cx="3733993" cy="11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800" dirty="0" smtClean="0">
                <a:solidFill>
                  <a:schemeClr val="bg1"/>
                </a:solidFill>
                <a:latin typeface="+mj-ea"/>
                <a:ea typeface="+mj-ea"/>
              </a:rPr>
              <a:t>移植模型</a:t>
            </a:r>
            <a:r>
              <a:rPr lang="zh-CN" altLang="en-US" sz="1400" dirty="0" smtClean="0">
                <a:solidFill>
                  <a:schemeClr val="bg1"/>
                </a:solidFill>
                <a:latin typeface="+mj-ea"/>
                <a:ea typeface="+mj-ea"/>
              </a:rPr>
              <a:t>：</a:t>
            </a:r>
            <a:endParaRPr lang="en-US" altLang="zh-CN" sz="1400" dirty="0" smtClean="0">
              <a:solidFill>
                <a:schemeClr val="bg1"/>
              </a:solidFill>
              <a:latin typeface="+mj-ea"/>
              <a:ea typeface="+mj-ea"/>
            </a:endParaRPr>
          </a:p>
          <a:p>
            <a:pPr>
              <a:lnSpc>
                <a:spcPct val="114000"/>
              </a:lnSpc>
            </a:pPr>
            <a:r>
              <a:rPr lang="zh-CN" altLang="en-US" sz="1600" dirty="0">
                <a:solidFill>
                  <a:schemeClr val="bg1"/>
                </a:solidFill>
                <a:latin typeface="微软雅黑" pitchFamily="34" charset="-122"/>
                <a:ea typeface="微软雅黑" pitchFamily="34" charset="-122"/>
                <a:sym typeface="微软雅黑" pitchFamily="34" charset="-122"/>
              </a:rPr>
              <a:t>可能通过双移动端</a:t>
            </a:r>
            <a:r>
              <a:rPr lang="en-US" altLang="zh-CN" sz="1600" dirty="0">
                <a:solidFill>
                  <a:schemeClr val="bg1"/>
                </a:solidFill>
                <a:latin typeface="微软雅黑" pitchFamily="34" charset="-122"/>
                <a:ea typeface="微软雅黑" pitchFamily="34" charset="-122"/>
                <a:sym typeface="微软雅黑" pitchFamily="34" charset="-122"/>
              </a:rPr>
              <a:t>APP</a:t>
            </a:r>
            <a:r>
              <a:rPr lang="zh-CN" altLang="en-US" sz="1600" dirty="0">
                <a:solidFill>
                  <a:schemeClr val="bg1"/>
                </a:solidFill>
                <a:latin typeface="微软雅黑" pitchFamily="34" charset="-122"/>
                <a:ea typeface="微软雅黑" pitchFamily="34" charset="-122"/>
                <a:sym typeface="微软雅黑" pitchFamily="34" charset="-122"/>
              </a:rPr>
              <a:t>实现用户接口，对用户拍摄上传的图片进行预测</a:t>
            </a:r>
            <a:r>
              <a:rPr lang="zh-CN" altLang="en-US" sz="1200" dirty="0">
                <a:solidFill>
                  <a:schemeClr val="bg1"/>
                </a:solidFill>
                <a:latin typeface="微软雅黑" pitchFamily="34" charset="-122"/>
                <a:ea typeface="微软雅黑" pitchFamily="34" charset="-122"/>
                <a:sym typeface="微软雅黑" pitchFamily="34" charset="-122"/>
              </a:rPr>
              <a:t>。</a:t>
            </a:r>
            <a:endParaRPr lang="zh-CN" altLang="en-US" sz="1200" dirty="0">
              <a:solidFill>
                <a:schemeClr val="bg1"/>
              </a:solidFill>
            </a:endParaRPr>
          </a:p>
          <a:p>
            <a:pPr>
              <a:lnSpc>
                <a:spcPct val="114000"/>
              </a:lnSpc>
            </a:pPr>
            <a:endParaRPr lang="zh-CN" altLang="en-US" sz="1300" dirty="0">
              <a:solidFill>
                <a:schemeClr val="bg1"/>
              </a:solidFill>
            </a:endParaRPr>
          </a:p>
        </p:txBody>
      </p:sp>
    </p:spTree>
    <p:extLst>
      <p:ext uri="{BB962C8B-B14F-4D97-AF65-F5344CB8AC3E}">
        <p14:creationId xmlns:p14="http://schemas.microsoft.com/office/powerpoint/2010/main" val="2114019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3" presetClass="entr" presetSubtype="52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350" fill="hold"/>
                                        <p:tgtEl>
                                          <p:spTgt spid="12"/>
                                        </p:tgtEl>
                                        <p:attrNameLst>
                                          <p:attrName>ppt_w</p:attrName>
                                        </p:attrNameLst>
                                      </p:cBhvr>
                                      <p:tavLst>
                                        <p:tav tm="0">
                                          <p:val>
                                            <p:fltVal val="0"/>
                                          </p:val>
                                        </p:tav>
                                        <p:tav tm="100000">
                                          <p:val>
                                            <p:strVal val="#ppt_w"/>
                                          </p:val>
                                        </p:tav>
                                      </p:tavLst>
                                    </p:anim>
                                    <p:anim calcmode="lin" valueType="num">
                                      <p:cBhvr>
                                        <p:cTn id="12" dur="350" fill="hold"/>
                                        <p:tgtEl>
                                          <p:spTgt spid="12"/>
                                        </p:tgtEl>
                                        <p:attrNameLst>
                                          <p:attrName>ppt_h</p:attrName>
                                        </p:attrNameLst>
                                      </p:cBhvr>
                                      <p:tavLst>
                                        <p:tav tm="0">
                                          <p:val>
                                            <p:fltVal val="0"/>
                                          </p:val>
                                        </p:tav>
                                        <p:tav tm="100000">
                                          <p:val>
                                            <p:strVal val="#ppt_h"/>
                                          </p:val>
                                        </p:tav>
                                      </p:tavLst>
                                    </p:anim>
                                    <p:anim calcmode="lin" valueType="num">
                                      <p:cBhvr>
                                        <p:cTn id="13" dur="350" fill="hold"/>
                                        <p:tgtEl>
                                          <p:spTgt spid="12"/>
                                        </p:tgtEl>
                                        <p:attrNameLst>
                                          <p:attrName>ppt_x</p:attrName>
                                        </p:attrNameLst>
                                      </p:cBhvr>
                                      <p:tavLst>
                                        <p:tav tm="0">
                                          <p:val>
                                            <p:fltVal val="0.5"/>
                                          </p:val>
                                        </p:tav>
                                        <p:tav tm="100000">
                                          <p:val>
                                            <p:strVal val="#ppt_x"/>
                                          </p:val>
                                        </p:tav>
                                      </p:tavLst>
                                    </p:anim>
                                    <p:anim calcmode="lin" valueType="num">
                                      <p:cBhvr>
                                        <p:cTn id="14" dur="350" fill="hold"/>
                                        <p:tgtEl>
                                          <p:spTgt spid="12"/>
                                        </p:tgtEl>
                                        <p:attrNameLst>
                                          <p:attrName>ppt_y</p:attrName>
                                        </p:attrNameLst>
                                      </p:cBhvr>
                                      <p:tavLst>
                                        <p:tav tm="0">
                                          <p:val>
                                            <p:fltVal val="0.5"/>
                                          </p:val>
                                        </p:tav>
                                        <p:tav tm="100000">
                                          <p:val>
                                            <p:strVal val="#ppt_y"/>
                                          </p:val>
                                        </p:tav>
                                      </p:tavLst>
                                    </p:anim>
                                  </p:childTnLst>
                                </p:cTn>
                              </p:par>
                              <p:par>
                                <p:cTn id="15" presetID="23" presetClass="entr" presetSubtype="528"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350" fill="hold"/>
                                        <p:tgtEl>
                                          <p:spTgt spid="13"/>
                                        </p:tgtEl>
                                        <p:attrNameLst>
                                          <p:attrName>ppt_w</p:attrName>
                                        </p:attrNameLst>
                                      </p:cBhvr>
                                      <p:tavLst>
                                        <p:tav tm="0">
                                          <p:val>
                                            <p:fltVal val="0"/>
                                          </p:val>
                                        </p:tav>
                                        <p:tav tm="100000">
                                          <p:val>
                                            <p:strVal val="#ppt_w"/>
                                          </p:val>
                                        </p:tav>
                                      </p:tavLst>
                                    </p:anim>
                                    <p:anim calcmode="lin" valueType="num">
                                      <p:cBhvr>
                                        <p:cTn id="18" dur="350" fill="hold"/>
                                        <p:tgtEl>
                                          <p:spTgt spid="13"/>
                                        </p:tgtEl>
                                        <p:attrNameLst>
                                          <p:attrName>ppt_h</p:attrName>
                                        </p:attrNameLst>
                                      </p:cBhvr>
                                      <p:tavLst>
                                        <p:tav tm="0">
                                          <p:val>
                                            <p:fltVal val="0"/>
                                          </p:val>
                                        </p:tav>
                                        <p:tav tm="100000">
                                          <p:val>
                                            <p:strVal val="#ppt_h"/>
                                          </p:val>
                                        </p:tav>
                                      </p:tavLst>
                                    </p:anim>
                                    <p:anim calcmode="lin" valueType="num">
                                      <p:cBhvr>
                                        <p:cTn id="19" dur="350" fill="hold"/>
                                        <p:tgtEl>
                                          <p:spTgt spid="13"/>
                                        </p:tgtEl>
                                        <p:attrNameLst>
                                          <p:attrName>ppt_x</p:attrName>
                                        </p:attrNameLst>
                                      </p:cBhvr>
                                      <p:tavLst>
                                        <p:tav tm="0">
                                          <p:val>
                                            <p:fltVal val="0.5"/>
                                          </p:val>
                                        </p:tav>
                                        <p:tav tm="100000">
                                          <p:val>
                                            <p:strVal val="#ppt_x"/>
                                          </p:val>
                                        </p:tav>
                                      </p:tavLst>
                                    </p:anim>
                                    <p:anim calcmode="lin" valueType="num">
                                      <p:cBhvr>
                                        <p:cTn id="20" dur="350" fill="hold"/>
                                        <p:tgtEl>
                                          <p:spTgt spid="13"/>
                                        </p:tgtEl>
                                        <p:attrNameLst>
                                          <p:attrName>ppt_y</p:attrName>
                                        </p:attrNameLst>
                                      </p:cBhvr>
                                      <p:tavLst>
                                        <p:tav tm="0">
                                          <p:val>
                                            <p:fltVal val="0.5"/>
                                          </p:val>
                                        </p:tav>
                                        <p:tav tm="100000">
                                          <p:val>
                                            <p:strVal val="#ppt_y"/>
                                          </p:val>
                                        </p:tav>
                                      </p:tavLst>
                                    </p:anim>
                                  </p:childTnLst>
                                </p:cTn>
                              </p:par>
                              <p:par>
                                <p:cTn id="21" presetID="23" presetClass="entr" presetSubtype="52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350" fill="hold"/>
                                        <p:tgtEl>
                                          <p:spTgt spid="14"/>
                                        </p:tgtEl>
                                        <p:attrNameLst>
                                          <p:attrName>ppt_w</p:attrName>
                                        </p:attrNameLst>
                                      </p:cBhvr>
                                      <p:tavLst>
                                        <p:tav tm="0">
                                          <p:val>
                                            <p:fltVal val="0"/>
                                          </p:val>
                                        </p:tav>
                                        <p:tav tm="100000">
                                          <p:val>
                                            <p:strVal val="#ppt_w"/>
                                          </p:val>
                                        </p:tav>
                                      </p:tavLst>
                                    </p:anim>
                                    <p:anim calcmode="lin" valueType="num">
                                      <p:cBhvr>
                                        <p:cTn id="24" dur="350" fill="hold"/>
                                        <p:tgtEl>
                                          <p:spTgt spid="14"/>
                                        </p:tgtEl>
                                        <p:attrNameLst>
                                          <p:attrName>ppt_h</p:attrName>
                                        </p:attrNameLst>
                                      </p:cBhvr>
                                      <p:tavLst>
                                        <p:tav tm="0">
                                          <p:val>
                                            <p:fltVal val="0"/>
                                          </p:val>
                                        </p:tav>
                                        <p:tav tm="100000">
                                          <p:val>
                                            <p:strVal val="#ppt_h"/>
                                          </p:val>
                                        </p:tav>
                                      </p:tavLst>
                                    </p:anim>
                                    <p:anim calcmode="lin" valueType="num">
                                      <p:cBhvr>
                                        <p:cTn id="25" dur="350" fill="hold"/>
                                        <p:tgtEl>
                                          <p:spTgt spid="14"/>
                                        </p:tgtEl>
                                        <p:attrNameLst>
                                          <p:attrName>ppt_x</p:attrName>
                                        </p:attrNameLst>
                                      </p:cBhvr>
                                      <p:tavLst>
                                        <p:tav tm="0">
                                          <p:val>
                                            <p:fltVal val="0.5"/>
                                          </p:val>
                                        </p:tav>
                                        <p:tav tm="100000">
                                          <p:val>
                                            <p:strVal val="#ppt_x"/>
                                          </p:val>
                                        </p:tav>
                                      </p:tavLst>
                                    </p:anim>
                                    <p:anim calcmode="lin" valueType="num">
                                      <p:cBhvr>
                                        <p:cTn id="26" dur="350" fill="hold"/>
                                        <p:tgtEl>
                                          <p:spTgt spid="14"/>
                                        </p:tgtEl>
                                        <p:attrNameLst>
                                          <p:attrName>ppt_y</p:attrName>
                                        </p:attrNameLst>
                                      </p:cBhvr>
                                      <p:tavLst>
                                        <p:tav tm="0">
                                          <p:val>
                                            <p:fltVal val="0.5"/>
                                          </p:val>
                                        </p:tav>
                                        <p:tav tm="100000">
                                          <p:val>
                                            <p:strVal val="#ppt_y"/>
                                          </p:val>
                                        </p:tav>
                                      </p:tavLst>
                                    </p:anim>
                                  </p:childTnLst>
                                </p:cTn>
                              </p:par>
                              <p:par>
                                <p:cTn id="27" presetID="23" presetClass="entr" presetSubtype="52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350" fill="hold"/>
                                        <p:tgtEl>
                                          <p:spTgt spid="15"/>
                                        </p:tgtEl>
                                        <p:attrNameLst>
                                          <p:attrName>ppt_w</p:attrName>
                                        </p:attrNameLst>
                                      </p:cBhvr>
                                      <p:tavLst>
                                        <p:tav tm="0">
                                          <p:val>
                                            <p:fltVal val="0"/>
                                          </p:val>
                                        </p:tav>
                                        <p:tav tm="100000">
                                          <p:val>
                                            <p:strVal val="#ppt_w"/>
                                          </p:val>
                                        </p:tav>
                                      </p:tavLst>
                                    </p:anim>
                                    <p:anim calcmode="lin" valueType="num">
                                      <p:cBhvr>
                                        <p:cTn id="30" dur="350" fill="hold"/>
                                        <p:tgtEl>
                                          <p:spTgt spid="15"/>
                                        </p:tgtEl>
                                        <p:attrNameLst>
                                          <p:attrName>ppt_h</p:attrName>
                                        </p:attrNameLst>
                                      </p:cBhvr>
                                      <p:tavLst>
                                        <p:tav tm="0">
                                          <p:val>
                                            <p:fltVal val="0"/>
                                          </p:val>
                                        </p:tav>
                                        <p:tav tm="100000">
                                          <p:val>
                                            <p:strVal val="#ppt_h"/>
                                          </p:val>
                                        </p:tav>
                                      </p:tavLst>
                                    </p:anim>
                                    <p:anim calcmode="lin" valueType="num">
                                      <p:cBhvr>
                                        <p:cTn id="31" dur="350" fill="hold"/>
                                        <p:tgtEl>
                                          <p:spTgt spid="15"/>
                                        </p:tgtEl>
                                        <p:attrNameLst>
                                          <p:attrName>ppt_x</p:attrName>
                                        </p:attrNameLst>
                                      </p:cBhvr>
                                      <p:tavLst>
                                        <p:tav tm="0">
                                          <p:val>
                                            <p:fltVal val="0.5"/>
                                          </p:val>
                                        </p:tav>
                                        <p:tav tm="100000">
                                          <p:val>
                                            <p:strVal val="#ppt_x"/>
                                          </p:val>
                                        </p:tav>
                                      </p:tavLst>
                                    </p:anim>
                                    <p:anim calcmode="lin" valueType="num">
                                      <p:cBhvr>
                                        <p:cTn id="32" dur="350" fill="hold"/>
                                        <p:tgtEl>
                                          <p:spTgt spid="15"/>
                                        </p:tgtEl>
                                        <p:attrNameLst>
                                          <p:attrName>ppt_y</p:attrName>
                                        </p:attrNameLst>
                                      </p:cBhvr>
                                      <p:tavLst>
                                        <p:tav tm="0">
                                          <p:val>
                                            <p:fltVal val="0.5"/>
                                          </p:val>
                                        </p:tav>
                                        <p:tav tm="100000">
                                          <p:val>
                                            <p:strVal val="#ppt_y"/>
                                          </p:val>
                                        </p:tav>
                                      </p:tavLst>
                                    </p:anim>
                                  </p:childTnLst>
                                </p:cTn>
                              </p:par>
                            </p:childTnLst>
                          </p:cTn>
                        </p:par>
                        <p:par>
                          <p:cTn id="33" fill="hold">
                            <p:stCondLst>
                              <p:cond delay="850"/>
                            </p:stCondLst>
                            <p:childTnLst>
                              <p:par>
                                <p:cTn id="34" presetID="49" presetClass="entr" presetSubtype="0" decel="10000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 calcmode="lin" valueType="num">
                                      <p:cBhvr>
                                        <p:cTn id="38" dur="500" fill="hold"/>
                                        <p:tgtEl>
                                          <p:spTgt spid="31"/>
                                        </p:tgtEl>
                                        <p:attrNameLst>
                                          <p:attrName>style.rotation</p:attrName>
                                        </p:attrNameLst>
                                      </p:cBhvr>
                                      <p:tavLst>
                                        <p:tav tm="0">
                                          <p:val>
                                            <p:fltVal val="360"/>
                                          </p:val>
                                        </p:tav>
                                        <p:tav tm="100000">
                                          <p:val>
                                            <p:fltVal val="0"/>
                                          </p:val>
                                        </p:tav>
                                      </p:tavLst>
                                    </p:anim>
                                    <p:animEffect transition="in" filter="fade">
                                      <p:cBhvr>
                                        <p:cTn id="39" dur="500"/>
                                        <p:tgtEl>
                                          <p:spTgt spid="31"/>
                                        </p:tgtEl>
                                      </p:cBhvr>
                                    </p:animEffect>
                                  </p:childTnLst>
                                </p:cTn>
                              </p:par>
                              <p:par>
                                <p:cTn id="40" presetID="49" presetClass="entr" presetSubtype="0" decel="10000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 calcmode="lin" valueType="num">
                                      <p:cBhvr>
                                        <p:cTn id="44" dur="500" fill="hold"/>
                                        <p:tgtEl>
                                          <p:spTgt spid="33"/>
                                        </p:tgtEl>
                                        <p:attrNameLst>
                                          <p:attrName>style.rotation</p:attrName>
                                        </p:attrNameLst>
                                      </p:cBhvr>
                                      <p:tavLst>
                                        <p:tav tm="0">
                                          <p:val>
                                            <p:fltVal val="360"/>
                                          </p:val>
                                        </p:tav>
                                        <p:tav tm="100000">
                                          <p:val>
                                            <p:fltVal val="0"/>
                                          </p:val>
                                        </p:tav>
                                      </p:tavLst>
                                    </p:anim>
                                    <p:animEffect transition="in" filter="fade">
                                      <p:cBhvr>
                                        <p:cTn id="45" dur="500"/>
                                        <p:tgtEl>
                                          <p:spTgt spid="33"/>
                                        </p:tgtEl>
                                      </p:cBhvr>
                                    </p:animEffect>
                                  </p:childTnLst>
                                </p:cTn>
                              </p:par>
                              <p:par>
                                <p:cTn id="46" presetID="49" presetClass="entr" presetSubtype="0" decel="10000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 calcmode="lin" valueType="num">
                                      <p:cBhvr>
                                        <p:cTn id="50" dur="500" fill="hold"/>
                                        <p:tgtEl>
                                          <p:spTgt spid="35"/>
                                        </p:tgtEl>
                                        <p:attrNameLst>
                                          <p:attrName>style.rotation</p:attrName>
                                        </p:attrNameLst>
                                      </p:cBhvr>
                                      <p:tavLst>
                                        <p:tav tm="0">
                                          <p:val>
                                            <p:fltVal val="360"/>
                                          </p:val>
                                        </p:tav>
                                        <p:tav tm="100000">
                                          <p:val>
                                            <p:fltVal val="0"/>
                                          </p:val>
                                        </p:tav>
                                      </p:tavLst>
                                    </p:anim>
                                    <p:animEffect transition="in" filter="fade">
                                      <p:cBhvr>
                                        <p:cTn id="51" dur="500"/>
                                        <p:tgtEl>
                                          <p:spTgt spid="35"/>
                                        </p:tgtEl>
                                      </p:cBhvr>
                                    </p:animEffect>
                                  </p:childTnLst>
                                </p:cTn>
                              </p:par>
                              <p:par>
                                <p:cTn id="52" presetID="49" presetClass="entr" presetSubtype="0" decel="100000" fill="hold" grpId="0" nodeType="with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p:cTn id="54" dur="500" fill="hold"/>
                                        <p:tgtEl>
                                          <p:spTgt spid="37"/>
                                        </p:tgtEl>
                                        <p:attrNameLst>
                                          <p:attrName>ppt_w</p:attrName>
                                        </p:attrNameLst>
                                      </p:cBhvr>
                                      <p:tavLst>
                                        <p:tav tm="0">
                                          <p:val>
                                            <p:fltVal val="0"/>
                                          </p:val>
                                        </p:tav>
                                        <p:tav tm="100000">
                                          <p:val>
                                            <p:strVal val="#ppt_w"/>
                                          </p:val>
                                        </p:tav>
                                      </p:tavLst>
                                    </p:anim>
                                    <p:anim calcmode="lin" valueType="num">
                                      <p:cBhvr>
                                        <p:cTn id="55" dur="500" fill="hold"/>
                                        <p:tgtEl>
                                          <p:spTgt spid="37"/>
                                        </p:tgtEl>
                                        <p:attrNameLst>
                                          <p:attrName>ppt_h</p:attrName>
                                        </p:attrNameLst>
                                      </p:cBhvr>
                                      <p:tavLst>
                                        <p:tav tm="0">
                                          <p:val>
                                            <p:fltVal val="0"/>
                                          </p:val>
                                        </p:tav>
                                        <p:tav tm="100000">
                                          <p:val>
                                            <p:strVal val="#ppt_h"/>
                                          </p:val>
                                        </p:tav>
                                      </p:tavLst>
                                    </p:anim>
                                    <p:anim calcmode="lin" valueType="num">
                                      <p:cBhvr>
                                        <p:cTn id="56" dur="500" fill="hold"/>
                                        <p:tgtEl>
                                          <p:spTgt spid="37"/>
                                        </p:tgtEl>
                                        <p:attrNameLst>
                                          <p:attrName>style.rotation</p:attrName>
                                        </p:attrNameLst>
                                      </p:cBhvr>
                                      <p:tavLst>
                                        <p:tav tm="0">
                                          <p:val>
                                            <p:fltVal val="360"/>
                                          </p:val>
                                        </p:tav>
                                        <p:tav tm="100000">
                                          <p:val>
                                            <p:fltVal val="0"/>
                                          </p:val>
                                        </p:tav>
                                      </p:tavLst>
                                    </p:anim>
                                    <p:animEffect transition="in" filter="fade">
                                      <p:cBhvr>
                                        <p:cTn id="57" dur="500"/>
                                        <p:tgtEl>
                                          <p:spTgt spid="37"/>
                                        </p:tgtEl>
                                      </p:cBhvr>
                                    </p:animEffect>
                                  </p:childTnLst>
                                </p:cTn>
                              </p:par>
                            </p:childTnLst>
                          </p:cTn>
                        </p:par>
                        <p:par>
                          <p:cTn id="58" fill="hold">
                            <p:stCondLst>
                              <p:cond delay="1350"/>
                            </p:stCondLst>
                            <p:childTnLst>
                              <p:par>
                                <p:cTn id="59" presetID="22" presetClass="entr" presetSubtype="8" fill="hold" grpId="0" nodeType="after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left)">
                                      <p:cBhvr>
                                        <p:cTn id="61" dur="750"/>
                                        <p:tgtEl>
                                          <p:spTgt spid="3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750"/>
                                        <p:tgtEl>
                                          <p:spTgt spid="34"/>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right)">
                                      <p:cBhvr>
                                        <p:cTn id="67" dur="750"/>
                                        <p:tgtEl>
                                          <p:spTgt spid="36"/>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right)">
                                      <p:cBhvr>
                                        <p:cTn id="70" dur="7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14" grpId="0" animBg="1"/>
      <p:bldP spid="15" grpId="0" animBg="1"/>
      <p:bldP spid="31" grpId="0"/>
      <p:bldP spid="32" grpId="0"/>
      <p:bldP spid="33" grpId="0"/>
      <p:bldP spid="34" grpId="0"/>
      <p:bldP spid="35" grpId="0"/>
      <p:bldP spid="36"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人员分工</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27532074"/>
              </p:ext>
            </p:extLst>
          </p:nvPr>
        </p:nvGraphicFramePr>
        <p:xfrm>
          <a:off x="1073958" y="2201892"/>
          <a:ext cx="9508876" cy="1926356"/>
        </p:xfrm>
        <a:graphic>
          <a:graphicData uri="http://schemas.openxmlformats.org/drawingml/2006/table">
            <a:tbl>
              <a:tblPr firstRow="1" bandRow="1">
                <a:tableStyleId>{5C22544A-7EE6-4342-B048-85BDC9FD1C3A}</a:tableStyleId>
              </a:tblPr>
              <a:tblGrid>
                <a:gridCol w="1037097"/>
                <a:gridCol w="776003"/>
                <a:gridCol w="832276"/>
                <a:gridCol w="1503009"/>
                <a:gridCol w="1037097"/>
                <a:gridCol w="878174"/>
                <a:gridCol w="1352450"/>
                <a:gridCol w="998950"/>
                <a:gridCol w="1093820"/>
              </a:tblGrid>
              <a:tr h="901698">
                <a:tc>
                  <a:txBody>
                    <a:bodyPr/>
                    <a:lstStyle/>
                    <a:p>
                      <a:endParaRPr lang="zh-CN" altLang="en-US" dirty="0"/>
                    </a:p>
                  </a:txBody>
                  <a:tcPr/>
                </a:tc>
                <a:tc>
                  <a:txBody>
                    <a:bodyPr/>
                    <a:lstStyle/>
                    <a:p>
                      <a:r>
                        <a:rPr lang="zh-CN" altLang="en-US" dirty="0" smtClean="0"/>
                        <a:t>理论学习</a:t>
                      </a:r>
                      <a:endParaRPr lang="zh-CN" altLang="en-US" dirty="0"/>
                    </a:p>
                  </a:txBody>
                  <a:tcPr/>
                </a:tc>
                <a:tc>
                  <a:txBody>
                    <a:bodyPr/>
                    <a:lstStyle/>
                    <a:p>
                      <a:r>
                        <a:rPr lang="zh-CN" altLang="en-US" dirty="0" smtClean="0"/>
                        <a:t>环境搭建</a:t>
                      </a:r>
                      <a:endParaRPr lang="zh-CN" altLang="en-US" dirty="0"/>
                    </a:p>
                  </a:txBody>
                  <a:tcPr/>
                </a:tc>
                <a:tc>
                  <a:txBody>
                    <a:bodyPr/>
                    <a:lstStyle/>
                    <a:p>
                      <a:r>
                        <a:rPr lang="zh-CN" altLang="en-US" dirty="0" smtClean="0"/>
                        <a:t>数据集搜集与标注</a:t>
                      </a:r>
                      <a:endParaRPr lang="zh-CN" altLang="en-US" dirty="0"/>
                    </a:p>
                  </a:txBody>
                  <a:tcPr/>
                </a:tc>
                <a:tc>
                  <a:txBody>
                    <a:bodyPr/>
                    <a:lstStyle/>
                    <a:p>
                      <a:r>
                        <a:rPr lang="zh-CN" altLang="en-US" dirty="0" smtClean="0"/>
                        <a:t>数据集预处理</a:t>
                      </a:r>
                      <a:endParaRPr lang="zh-CN" altLang="en-US" dirty="0"/>
                    </a:p>
                  </a:txBody>
                  <a:tcPr/>
                </a:tc>
                <a:tc>
                  <a:txBody>
                    <a:bodyPr/>
                    <a:lstStyle/>
                    <a:p>
                      <a:r>
                        <a:rPr lang="zh-CN" altLang="en-US" dirty="0" smtClean="0"/>
                        <a:t>模型构建</a:t>
                      </a:r>
                      <a:endParaRPr lang="zh-CN" altLang="en-US" dirty="0"/>
                    </a:p>
                  </a:txBody>
                  <a:tcPr/>
                </a:tc>
                <a:tc>
                  <a:txBody>
                    <a:bodyPr/>
                    <a:lstStyle/>
                    <a:p>
                      <a:r>
                        <a:rPr lang="zh-CN" altLang="en-US" dirty="0" smtClean="0"/>
                        <a:t>无标注图像测试</a:t>
                      </a:r>
                      <a:endParaRPr lang="zh-CN" altLang="en-US" dirty="0"/>
                    </a:p>
                  </a:txBody>
                  <a:tcPr/>
                </a:tc>
                <a:tc>
                  <a:txBody>
                    <a:bodyPr/>
                    <a:lstStyle/>
                    <a:p>
                      <a:r>
                        <a:rPr lang="en-US" altLang="zh-CN" dirty="0" smtClean="0"/>
                        <a:t>iOS</a:t>
                      </a:r>
                      <a:r>
                        <a:rPr lang="zh-CN" altLang="en-US" dirty="0" smtClean="0"/>
                        <a:t>端移植</a:t>
                      </a:r>
                      <a:endParaRPr lang="zh-CN" altLang="en-US" dirty="0"/>
                    </a:p>
                  </a:txBody>
                  <a:tcPr/>
                </a:tc>
                <a:tc>
                  <a:txBody>
                    <a:bodyPr/>
                    <a:lstStyle/>
                    <a:p>
                      <a:r>
                        <a:rPr lang="zh-CN" altLang="en-US" dirty="0" smtClean="0"/>
                        <a:t>安卓端移植</a:t>
                      </a:r>
                      <a:endParaRPr lang="zh-CN" altLang="en-US" dirty="0"/>
                    </a:p>
                  </a:txBody>
                  <a:tcPr/>
                </a:tc>
              </a:tr>
              <a:tr h="512329">
                <a:tc>
                  <a:txBody>
                    <a:bodyPr/>
                    <a:lstStyle/>
                    <a:p>
                      <a:r>
                        <a:rPr lang="zh-CN" altLang="en-US" dirty="0" smtClean="0"/>
                        <a:t>王广智</a:t>
                      </a:r>
                      <a:endParaRPr lang="zh-CN" altLang="en-US" dirty="0"/>
                    </a:p>
                  </a:txBody>
                  <a:tcPr/>
                </a:tc>
                <a:tc>
                  <a:txBody>
                    <a:bodyPr/>
                    <a:lstStyle/>
                    <a:p>
                      <a:pPr algn="ctr"/>
                      <a:r>
                        <a:rPr lang="zh-CN" altLang="en-US" dirty="0" smtClean="0"/>
                        <a:t>✓</a:t>
                      </a:r>
                      <a:endParaRPr lang="zh-CN" altLang="en-US" dirty="0"/>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algn="ctr"/>
                      <a:endParaRPr lang="zh-CN" altLang="en-US" dirty="0"/>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algn="ctr"/>
                      <a:endParaRPr lang="zh-CN" altLang="en-US" dirty="0"/>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algn="ctr"/>
                      <a:endParaRPr lang="zh-CN" altLang="en-US"/>
                    </a:p>
                  </a:txBody>
                  <a:tcPr/>
                </a:tc>
              </a:tr>
              <a:tr h="512329">
                <a:tc>
                  <a:txBody>
                    <a:bodyPr/>
                    <a:lstStyle/>
                    <a:p>
                      <a:r>
                        <a:rPr lang="zh-CN" altLang="en-US" dirty="0" smtClean="0"/>
                        <a:t>许瑾</a:t>
                      </a:r>
                      <a:endParaRPr lang="zh-CN" altLang="en-US" dirty="0"/>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algn="ctr"/>
                      <a:endParaRPr lang="zh-CN" altLang="en-US" dirty="0"/>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c>
                  <a:txBody>
                    <a:bodyPr/>
                    <a:lstStyle/>
                    <a:p>
                      <a:pPr algn="ctr"/>
                      <a:endParaRPr lang="zh-CN" altLang="en-US" dirty="0"/>
                    </a:p>
                  </a:txBody>
                  <a:tcPr/>
                </a:tc>
                <a:tc>
                  <a:txBody>
                    <a:bodyPr/>
                    <a:lstStyle/>
                    <a:p>
                      <a:pPr marL="0" marR="0" indent="0" algn="ctr" defTabSz="914332" rtl="0" eaLnBrk="1" fontAlgn="auto" latinLnBrk="0" hangingPunct="1">
                        <a:lnSpc>
                          <a:spcPct val="100000"/>
                        </a:lnSpc>
                        <a:spcBef>
                          <a:spcPts val="0"/>
                        </a:spcBef>
                        <a:spcAft>
                          <a:spcPts val="0"/>
                        </a:spcAft>
                        <a:buClrTx/>
                        <a:buSzTx/>
                        <a:buFontTx/>
                        <a:buNone/>
                        <a:tabLst/>
                        <a:defRPr/>
                      </a:pPr>
                      <a:r>
                        <a:rPr lang="zh-CN" altLang="en-US" dirty="0" smtClean="0"/>
                        <a:t>✓</a:t>
                      </a:r>
                    </a:p>
                  </a:txBody>
                  <a:tcPr/>
                </a:tc>
              </a:tr>
            </a:tbl>
          </a:graphicData>
        </a:graphic>
      </p:graphicFrame>
    </p:spTree>
    <p:extLst>
      <p:ext uri="{BB962C8B-B14F-4D97-AF65-F5344CB8AC3E}">
        <p14:creationId xmlns:p14="http://schemas.microsoft.com/office/powerpoint/2010/main" val="28254747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4936" y="4680724"/>
            <a:ext cx="1563390" cy="1200329"/>
          </a:xfrm>
          <a:prstGeom prst="rect">
            <a:avLst/>
          </a:prstGeom>
          <a:noFill/>
        </p:spPr>
        <p:txBody>
          <a:bodyPr wrap="square" rtlCol="0">
            <a:spAutoFit/>
          </a:bodyPr>
          <a:lstStyle/>
          <a:p>
            <a:r>
              <a:rPr lang="en-US" altLang="zh-CN" sz="7200" dirty="0" smtClean="0">
                <a:solidFill>
                  <a:schemeClr val="accent2"/>
                </a:solidFill>
                <a:latin typeface="Impact" panose="020B0806030902050204" pitchFamily="34" charset="0"/>
                <a:ea typeface="+mj-ea"/>
              </a:rPr>
              <a:t>04</a:t>
            </a:r>
            <a:endParaRPr lang="zh-CN" altLang="en-US" sz="7200" dirty="0">
              <a:solidFill>
                <a:schemeClr val="accent2"/>
              </a:solidFill>
              <a:latin typeface="Impact" panose="020B0806030902050204" pitchFamily="34" charset="0"/>
              <a:ea typeface="+mj-ea"/>
            </a:endParaRPr>
          </a:p>
        </p:txBody>
      </p:sp>
      <p:sp>
        <p:nvSpPr>
          <p:cNvPr id="15" name="文本框 14"/>
          <p:cNvSpPr txBox="1"/>
          <p:nvPr/>
        </p:nvSpPr>
        <p:spPr>
          <a:xfrm>
            <a:off x="4328053" y="3262381"/>
            <a:ext cx="1563390" cy="1200329"/>
          </a:xfrm>
          <a:prstGeom prst="rect">
            <a:avLst/>
          </a:prstGeom>
          <a:noFill/>
        </p:spPr>
        <p:txBody>
          <a:bodyPr wrap="square" rtlCol="0">
            <a:spAutoFit/>
          </a:bodyPr>
          <a:lstStyle/>
          <a:p>
            <a:r>
              <a:rPr lang="en-US" altLang="zh-CN" sz="7200" dirty="0" smtClean="0">
                <a:solidFill>
                  <a:schemeClr val="accent2"/>
                </a:solidFill>
                <a:latin typeface="Impact" panose="020B0806030902050204" pitchFamily="34" charset="0"/>
                <a:ea typeface="+mj-ea"/>
              </a:rPr>
              <a:t>03</a:t>
            </a:r>
            <a:endParaRPr lang="zh-CN" altLang="en-US" sz="7200" dirty="0">
              <a:solidFill>
                <a:schemeClr val="accent2"/>
              </a:solidFill>
              <a:latin typeface="Impact" panose="020B0806030902050204" pitchFamily="34" charset="0"/>
              <a:ea typeface="+mj-ea"/>
            </a:endParaRPr>
          </a:p>
        </p:txBody>
      </p:sp>
      <p:sp>
        <p:nvSpPr>
          <p:cNvPr id="14" name="文本框 13"/>
          <p:cNvSpPr txBox="1"/>
          <p:nvPr/>
        </p:nvSpPr>
        <p:spPr>
          <a:xfrm>
            <a:off x="4781852" y="1830591"/>
            <a:ext cx="1563390" cy="1200329"/>
          </a:xfrm>
          <a:prstGeom prst="rect">
            <a:avLst/>
          </a:prstGeom>
          <a:noFill/>
        </p:spPr>
        <p:txBody>
          <a:bodyPr wrap="square" rtlCol="0">
            <a:spAutoFit/>
          </a:bodyPr>
          <a:lstStyle/>
          <a:p>
            <a:r>
              <a:rPr lang="en-US" altLang="zh-CN" sz="7200" dirty="0" smtClean="0">
                <a:solidFill>
                  <a:schemeClr val="accent2"/>
                </a:solidFill>
                <a:latin typeface="Impact" panose="020B0806030902050204" pitchFamily="34" charset="0"/>
                <a:ea typeface="+mj-ea"/>
              </a:rPr>
              <a:t>02</a:t>
            </a:r>
            <a:endParaRPr lang="zh-CN" altLang="en-US" sz="7200" dirty="0">
              <a:solidFill>
                <a:schemeClr val="accent2"/>
              </a:solidFill>
              <a:latin typeface="Impact" panose="020B0806030902050204" pitchFamily="34" charset="0"/>
              <a:ea typeface="+mj-ea"/>
            </a:endParaRPr>
          </a:p>
        </p:txBody>
      </p:sp>
      <p:sp>
        <p:nvSpPr>
          <p:cNvPr id="3" name="文本框 2"/>
          <p:cNvSpPr txBox="1"/>
          <p:nvPr/>
        </p:nvSpPr>
        <p:spPr>
          <a:xfrm>
            <a:off x="5181862" y="492930"/>
            <a:ext cx="1563390" cy="1200329"/>
          </a:xfrm>
          <a:prstGeom prst="rect">
            <a:avLst/>
          </a:prstGeom>
          <a:noFill/>
        </p:spPr>
        <p:txBody>
          <a:bodyPr wrap="square" rtlCol="0">
            <a:spAutoFit/>
          </a:bodyPr>
          <a:lstStyle/>
          <a:p>
            <a:r>
              <a:rPr lang="en-US" altLang="zh-CN" sz="7200" dirty="0" smtClean="0">
                <a:solidFill>
                  <a:schemeClr val="accent2"/>
                </a:solidFill>
                <a:latin typeface="Impact" panose="020B0806030902050204" pitchFamily="34" charset="0"/>
                <a:ea typeface="+mj-ea"/>
              </a:rPr>
              <a:t>01</a:t>
            </a:r>
            <a:endParaRPr lang="zh-CN" altLang="en-US" sz="7200" dirty="0">
              <a:solidFill>
                <a:schemeClr val="accent2"/>
              </a:solidFill>
              <a:latin typeface="Impact" panose="020B0806030902050204" pitchFamily="34" charset="0"/>
              <a:ea typeface="+mj-ea"/>
            </a:endParaRPr>
          </a:p>
        </p:txBody>
      </p:sp>
      <p:sp>
        <p:nvSpPr>
          <p:cNvPr id="26" name="任意多边形 25"/>
          <p:cNvSpPr/>
          <p:nvPr/>
        </p:nvSpPr>
        <p:spPr>
          <a:xfrm>
            <a:off x="1" y="0"/>
            <a:ext cx="5883965" cy="6858000"/>
          </a:xfrm>
          <a:custGeom>
            <a:avLst/>
            <a:gdLst>
              <a:gd name="connsiteX0" fmla="*/ 0 w 5883965"/>
              <a:gd name="connsiteY0" fmla="*/ 0 h 6858000"/>
              <a:gd name="connsiteX1" fmla="*/ 5883965 w 5883965"/>
              <a:gd name="connsiteY1" fmla="*/ 0 h 6858000"/>
              <a:gd name="connsiteX2" fmla="*/ 3672099 w 5883965"/>
              <a:gd name="connsiteY2" fmla="*/ 6858000 h 6858000"/>
              <a:gd name="connsiteX3" fmla="*/ 0 w 5883965"/>
              <a:gd name="connsiteY3" fmla="*/ 6858000 h 6858000"/>
              <a:gd name="connsiteX4" fmla="*/ 0 w 588396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65" h="6858000">
                <a:moveTo>
                  <a:pt x="0" y="0"/>
                </a:moveTo>
                <a:lnTo>
                  <a:pt x="5883965" y="0"/>
                </a:lnTo>
                <a:lnTo>
                  <a:pt x="3672099" y="6858000"/>
                </a:lnTo>
                <a:lnTo>
                  <a:pt x="0" y="68580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1" name="组合 20"/>
          <p:cNvGrpSpPr/>
          <p:nvPr/>
        </p:nvGrpSpPr>
        <p:grpSpPr>
          <a:xfrm>
            <a:off x="6551297" y="711796"/>
            <a:ext cx="2204450" cy="738955"/>
            <a:chOff x="6565988" y="1192748"/>
            <a:chExt cx="2204450" cy="738955"/>
          </a:xfrm>
        </p:grpSpPr>
        <p:sp>
          <p:nvSpPr>
            <p:cNvPr id="10" name="TextBox 64"/>
            <p:cNvSpPr txBox="1"/>
            <p:nvPr/>
          </p:nvSpPr>
          <p:spPr>
            <a:xfrm>
              <a:off x="6565988" y="1192748"/>
              <a:ext cx="2204450" cy="677108"/>
            </a:xfrm>
            <a:prstGeom prst="rect">
              <a:avLst/>
            </a:prstGeom>
            <a:noFill/>
          </p:spPr>
          <p:txBody>
            <a:bodyPr wrap="none" rtlCol="0" anchor="t">
              <a:spAutoFit/>
            </a:bodyPr>
            <a:lstStyle>
              <a:defPPr>
                <a:defRPr lang="zh-CN"/>
              </a:defPPr>
              <a:lvl1pPr>
                <a:defRPr sz="1800">
                  <a:solidFill>
                    <a:schemeClr val="tx1">
                      <a:lumMod val="75000"/>
                      <a:lumOff val="25000"/>
                    </a:schemeClr>
                  </a:solidFill>
                </a:defRPr>
              </a:lvl1pPr>
            </a:lstStyle>
            <a:p>
              <a:pPr fontAlgn="ctr"/>
              <a:r>
                <a:rPr lang="zh-CN" altLang="en-US" sz="3800" b="1" dirty="0" smtClean="0">
                  <a:solidFill>
                    <a:schemeClr val="bg1"/>
                  </a:solidFill>
                  <a:latin typeface="微软雅黑" panose="020B0503020204020204" pitchFamily="34" charset="-122"/>
                  <a:ea typeface="微软雅黑" panose="020B0503020204020204" pitchFamily="34" charset="-122"/>
                </a:rPr>
                <a:t>课题背景</a:t>
              </a:r>
              <a:endParaRPr lang="en-US" altLang="zh-CN" sz="38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589016" y="1531593"/>
              <a:ext cx="184731" cy="400110"/>
            </a:xfrm>
            <a:prstGeom prst="rect">
              <a:avLst/>
            </a:prstGeom>
            <a:noFill/>
          </p:spPr>
          <p:txBody>
            <a:bodyPr wrap="none" rtlCol="0" anchor="t">
              <a:spAutoFit/>
            </a:bodyPr>
            <a:lstStyle>
              <a:defPPr>
                <a:defRPr lang="zh-CN"/>
              </a:defPPr>
              <a:lvl1pPr algn="ctr" fontAlgn="ctr">
                <a:defRPr sz="2000">
                  <a:solidFill>
                    <a:schemeClr val="bg1">
                      <a:lumMod val="50000"/>
                    </a:schemeClr>
                  </a:solidFill>
                </a:defRPr>
              </a:lvl1pPr>
            </a:lstStyle>
            <a:p>
              <a:pPr algn="l"/>
              <a:endParaRPr lang="zh-CN" altLang="en-US" dirty="0">
                <a:solidFill>
                  <a:schemeClr val="bg1"/>
                </a:solidFill>
                <a:latin typeface="微软雅黑" panose="020B0503020204020204" pitchFamily="34" charset="-122"/>
                <a:ea typeface="微软雅黑" panose="020B0503020204020204" pitchFamily="34" charset="-122"/>
                <a:sym typeface="+mn-lt"/>
              </a:endParaRPr>
            </a:p>
          </p:txBody>
        </p:sp>
      </p:grpSp>
      <p:grpSp>
        <p:nvGrpSpPr>
          <p:cNvPr id="22" name="组合 21"/>
          <p:cNvGrpSpPr/>
          <p:nvPr/>
        </p:nvGrpSpPr>
        <p:grpSpPr>
          <a:xfrm>
            <a:off x="6176707" y="2083632"/>
            <a:ext cx="2133918" cy="1001898"/>
            <a:chOff x="6096000" y="2514305"/>
            <a:chExt cx="2133918" cy="1001898"/>
          </a:xfrm>
        </p:grpSpPr>
        <p:sp>
          <p:nvSpPr>
            <p:cNvPr id="12" name="TextBox 64"/>
            <p:cNvSpPr txBox="1"/>
            <p:nvPr/>
          </p:nvSpPr>
          <p:spPr>
            <a:xfrm>
              <a:off x="6096000" y="2514305"/>
              <a:ext cx="2133918" cy="677108"/>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sz="3800" dirty="0" smtClean="0"/>
                <a:t>课题目标</a:t>
              </a:r>
              <a:endParaRPr lang="zh-CN" altLang="en-US" sz="3800" dirty="0"/>
            </a:p>
          </p:txBody>
        </p:sp>
        <p:sp>
          <p:nvSpPr>
            <p:cNvPr id="13" name="文本框 12"/>
            <p:cNvSpPr txBox="1"/>
            <p:nvPr/>
          </p:nvSpPr>
          <p:spPr>
            <a:xfrm>
              <a:off x="6096000" y="3116093"/>
              <a:ext cx="184731" cy="400110"/>
            </a:xfrm>
            <a:prstGeom prst="rect">
              <a:avLst/>
            </a:prstGeom>
            <a:noFill/>
          </p:spPr>
          <p:txBody>
            <a:bodyPr wrap="none" rtlCol="0" anchor="t">
              <a:spAutoFit/>
            </a:bodyPr>
            <a:lstStyle>
              <a:defPPr>
                <a:defRPr lang="zh-CN"/>
              </a:defPPr>
              <a:lvl1pPr fontAlgn="ctr">
                <a:defRPr sz="2000">
                  <a:solidFill>
                    <a:schemeClr val="bg1"/>
                  </a:solidFill>
                  <a:latin typeface="微软雅黑" panose="020B0503020204020204" pitchFamily="34" charset="-122"/>
                  <a:ea typeface="微软雅黑" panose="020B0503020204020204" pitchFamily="34" charset="-122"/>
                </a:defRPr>
              </a:lvl1pPr>
            </a:lstStyle>
            <a:p>
              <a:endParaRPr lang="zh-CN" altLang="en-US" dirty="0">
                <a:sym typeface="+mn-lt"/>
              </a:endParaRPr>
            </a:p>
          </p:txBody>
        </p:sp>
      </p:grpSp>
      <p:grpSp>
        <p:nvGrpSpPr>
          <p:cNvPr id="23" name="组合 22"/>
          <p:cNvGrpSpPr/>
          <p:nvPr/>
        </p:nvGrpSpPr>
        <p:grpSpPr>
          <a:xfrm>
            <a:off x="5753188" y="3532691"/>
            <a:ext cx="2133918" cy="877163"/>
            <a:chOff x="5951661" y="3803237"/>
            <a:chExt cx="2133918" cy="877163"/>
          </a:xfrm>
        </p:grpSpPr>
        <p:sp>
          <p:nvSpPr>
            <p:cNvPr id="17" name="TextBox 64"/>
            <p:cNvSpPr txBox="1"/>
            <p:nvPr/>
          </p:nvSpPr>
          <p:spPr>
            <a:xfrm>
              <a:off x="5951661" y="3803237"/>
              <a:ext cx="2133918" cy="677108"/>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sz="3800" dirty="0" smtClean="0"/>
                <a:t>技术方案</a:t>
              </a:r>
              <a:endParaRPr lang="zh-CN" altLang="en-US" sz="3800" dirty="0"/>
            </a:p>
          </p:txBody>
        </p:sp>
        <p:sp>
          <p:nvSpPr>
            <p:cNvPr id="18" name="文本框 17"/>
            <p:cNvSpPr txBox="1"/>
            <p:nvPr/>
          </p:nvSpPr>
          <p:spPr>
            <a:xfrm>
              <a:off x="5963477" y="4280290"/>
              <a:ext cx="184731" cy="400110"/>
            </a:xfrm>
            <a:prstGeom prst="rect">
              <a:avLst/>
            </a:prstGeom>
            <a:noFill/>
          </p:spPr>
          <p:txBody>
            <a:bodyPr wrap="none" rtlCol="0" anchor="t">
              <a:spAutoFit/>
            </a:bodyPr>
            <a:lstStyle>
              <a:defPPr>
                <a:defRPr lang="zh-CN"/>
              </a:defPPr>
              <a:lvl1pPr fontAlgn="ctr">
                <a:defRPr sz="2000">
                  <a:solidFill>
                    <a:schemeClr val="bg1"/>
                  </a:solidFill>
                  <a:latin typeface="微软雅黑" panose="020B0503020204020204" pitchFamily="34" charset="-122"/>
                  <a:ea typeface="微软雅黑" panose="020B0503020204020204" pitchFamily="34" charset="-122"/>
                </a:defRPr>
              </a:lvl1pPr>
            </a:lstStyle>
            <a:p>
              <a:endParaRPr lang="zh-CN" altLang="en-US" dirty="0">
                <a:sym typeface="+mn-lt"/>
              </a:endParaRPr>
            </a:p>
          </p:txBody>
        </p:sp>
      </p:grpSp>
      <p:grpSp>
        <p:nvGrpSpPr>
          <p:cNvPr id="24" name="组合 23"/>
          <p:cNvGrpSpPr/>
          <p:nvPr/>
        </p:nvGrpSpPr>
        <p:grpSpPr>
          <a:xfrm>
            <a:off x="5240682" y="4904527"/>
            <a:ext cx="2621230" cy="994226"/>
            <a:chOff x="5534307" y="5041815"/>
            <a:chExt cx="2621230" cy="994226"/>
          </a:xfrm>
        </p:grpSpPr>
        <p:sp>
          <p:nvSpPr>
            <p:cNvPr id="19" name="TextBox 64"/>
            <p:cNvSpPr txBox="1"/>
            <p:nvPr/>
          </p:nvSpPr>
          <p:spPr>
            <a:xfrm>
              <a:off x="5534307" y="5041815"/>
              <a:ext cx="2621230" cy="677108"/>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sz="3800" dirty="0" smtClean="0"/>
                <a:t>可行性分析</a:t>
              </a:r>
              <a:endParaRPr lang="zh-CN" altLang="en-US" sz="3800" dirty="0"/>
            </a:p>
          </p:txBody>
        </p:sp>
        <p:sp>
          <p:nvSpPr>
            <p:cNvPr id="20" name="文本框 19"/>
            <p:cNvSpPr txBox="1"/>
            <p:nvPr/>
          </p:nvSpPr>
          <p:spPr>
            <a:xfrm>
              <a:off x="5534307" y="5635931"/>
              <a:ext cx="184731" cy="400110"/>
            </a:xfrm>
            <a:prstGeom prst="rect">
              <a:avLst/>
            </a:prstGeom>
            <a:noFill/>
          </p:spPr>
          <p:txBody>
            <a:bodyPr wrap="none" rtlCol="0" anchor="t">
              <a:spAutoFit/>
            </a:bodyPr>
            <a:lstStyle>
              <a:defPPr>
                <a:defRPr lang="zh-CN"/>
              </a:defPPr>
              <a:lvl1pPr fontAlgn="ctr">
                <a:defRPr sz="2000">
                  <a:solidFill>
                    <a:schemeClr val="bg1"/>
                  </a:solidFill>
                  <a:latin typeface="微软雅黑" panose="020B0503020204020204" pitchFamily="34" charset="-122"/>
                  <a:ea typeface="微软雅黑" panose="020B0503020204020204" pitchFamily="34" charset="-122"/>
                </a:defRPr>
              </a:lvl1pPr>
            </a:lstStyle>
            <a:p>
              <a:endParaRPr lang="zh-CN" altLang="en-US" dirty="0">
                <a:sym typeface="+mn-lt"/>
              </a:endParaRPr>
            </a:p>
          </p:txBody>
        </p:sp>
      </p:grpSp>
      <p:sp>
        <p:nvSpPr>
          <p:cNvPr id="25" name="TextBox 59"/>
          <p:cNvSpPr txBox="1">
            <a:spLocks noChangeArrowheads="1"/>
          </p:cNvSpPr>
          <p:nvPr/>
        </p:nvSpPr>
        <p:spPr bwMode="auto">
          <a:xfrm flipH="1">
            <a:off x="893288" y="732718"/>
            <a:ext cx="2809491" cy="1415772"/>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defTabSz="685800">
              <a:defRPr/>
            </a:pPr>
            <a:r>
              <a:rPr lang="zh-CN" altLang="en-US" sz="5400" b="1" kern="0" dirty="0" smtClean="0">
                <a:solidFill>
                  <a:schemeClr val="bg1"/>
                </a:solidFill>
                <a:latin typeface="微软雅黑" pitchFamily="34" charset="-122"/>
                <a:ea typeface="微软雅黑" pitchFamily="34" charset="-122"/>
              </a:rPr>
              <a:t>目录</a:t>
            </a:r>
            <a:endParaRPr lang="en-US" altLang="zh-CN" sz="5400" b="1" kern="0" dirty="0" smtClean="0">
              <a:solidFill>
                <a:schemeClr val="bg1"/>
              </a:solidFill>
              <a:latin typeface="微软雅黑" pitchFamily="34" charset="-122"/>
              <a:ea typeface="微软雅黑" pitchFamily="34" charset="-122"/>
            </a:endParaRPr>
          </a:p>
          <a:p>
            <a:pPr defTabSz="685800">
              <a:defRPr/>
            </a:pPr>
            <a:r>
              <a:rPr lang="en-US" altLang="zh-CN" sz="3200" kern="0" dirty="0" smtClean="0">
                <a:solidFill>
                  <a:schemeClr val="bg1"/>
                </a:solidFill>
                <a:latin typeface="+mn-lt"/>
                <a:ea typeface="微软雅黑" pitchFamily="34" charset="-122"/>
              </a:rPr>
              <a:t>CONTENTS</a:t>
            </a:r>
            <a:endParaRPr lang="en-US" altLang="ko-KR" sz="3200" kern="0" dirty="0">
              <a:solidFill>
                <a:schemeClr val="bg1"/>
              </a:solidFill>
              <a:latin typeface="+mn-lt"/>
              <a:ea typeface="微软雅黑" pitchFamily="34" charset="-122"/>
            </a:endParaRPr>
          </a:p>
        </p:txBody>
      </p:sp>
      <p:sp>
        <p:nvSpPr>
          <p:cNvPr id="27" name="文本框 26"/>
          <p:cNvSpPr txBox="1"/>
          <p:nvPr/>
        </p:nvSpPr>
        <p:spPr>
          <a:xfrm>
            <a:off x="3554773" y="5830590"/>
            <a:ext cx="1563390" cy="1200329"/>
          </a:xfrm>
          <a:prstGeom prst="rect">
            <a:avLst/>
          </a:prstGeom>
          <a:noFill/>
        </p:spPr>
        <p:txBody>
          <a:bodyPr wrap="square" rtlCol="0">
            <a:spAutoFit/>
          </a:bodyPr>
          <a:lstStyle/>
          <a:p>
            <a:r>
              <a:rPr lang="en-US" altLang="zh-CN" sz="7200" dirty="0" smtClean="0">
                <a:solidFill>
                  <a:schemeClr val="accent2"/>
                </a:solidFill>
                <a:latin typeface="Impact" panose="020B0806030902050204" pitchFamily="34" charset="0"/>
                <a:ea typeface="+mj-ea"/>
              </a:rPr>
              <a:t>05</a:t>
            </a:r>
            <a:endParaRPr lang="zh-CN" altLang="en-US" sz="7200" dirty="0">
              <a:solidFill>
                <a:schemeClr val="accent2"/>
              </a:solidFill>
              <a:latin typeface="Impact" panose="020B0806030902050204" pitchFamily="34" charset="0"/>
              <a:ea typeface="+mj-ea"/>
            </a:endParaRPr>
          </a:p>
        </p:txBody>
      </p:sp>
      <p:grpSp>
        <p:nvGrpSpPr>
          <p:cNvPr id="29" name="组合 23"/>
          <p:cNvGrpSpPr/>
          <p:nvPr/>
        </p:nvGrpSpPr>
        <p:grpSpPr>
          <a:xfrm>
            <a:off x="5042513" y="6071672"/>
            <a:ext cx="2133918" cy="994226"/>
            <a:chOff x="5467072" y="5041815"/>
            <a:chExt cx="2133918" cy="994226"/>
          </a:xfrm>
        </p:grpSpPr>
        <p:sp>
          <p:nvSpPr>
            <p:cNvPr id="30" name="TextBox 64"/>
            <p:cNvSpPr txBox="1"/>
            <p:nvPr/>
          </p:nvSpPr>
          <p:spPr>
            <a:xfrm>
              <a:off x="5467072" y="5041815"/>
              <a:ext cx="2133918" cy="677108"/>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sz="3800" dirty="0" smtClean="0"/>
                <a:t>进度安排</a:t>
              </a:r>
              <a:endParaRPr lang="zh-CN" altLang="en-US" sz="3800" dirty="0"/>
            </a:p>
          </p:txBody>
        </p:sp>
        <p:sp>
          <p:nvSpPr>
            <p:cNvPr id="31" name="文本框 30"/>
            <p:cNvSpPr txBox="1"/>
            <p:nvPr/>
          </p:nvSpPr>
          <p:spPr>
            <a:xfrm>
              <a:off x="5534307" y="5635931"/>
              <a:ext cx="184731" cy="400110"/>
            </a:xfrm>
            <a:prstGeom prst="rect">
              <a:avLst/>
            </a:prstGeom>
            <a:noFill/>
          </p:spPr>
          <p:txBody>
            <a:bodyPr wrap="none" rtlCol="0" anchor="t">
              <a:spAutoFit/>
            </a:bodyPr>
            <a:lstStyle>
              <a:defPPr>
                <a:defRPr lang="zh-CN"/>
              </a:defPPr>
              <a:lvl1pPr fontAlgn="ctr">
                <a:defRPr sz="2000">
                  <a:solidFill>
                    <a:schemeClr val="bg1"/>
                  </a:solidFill>
                  <a:latin typeface="微软雅黑" panose="020B0503020204020204" pitchFamily="34" charset="-122"/>
                  <a:ea typeface="微软雅黑" panose="020B0503020204020204" pitchFamily="34" charset="-122"/>
                </a:defRPr>
              </a:lvl1pPr>
            </a:lstStyle>
            <a:p>
              <a:endParaRPr lang="zh-CN" altLang="en-US" dirty="0">
                <a:sym typeface="+mn-lt"/>
              </a:endParaRPr>
            </a:p>
          </p:txBody>
        </p:sp>
      </p:grpSp>
    </p:spTree>
    <p:extLst>
      <p:ext uri="{BB962C8B-B14F-4D97-AF65-F5344CB8AC3E}">
        <p14:creationId xmlns:p14="http://schemas.microsoft.com/office/powerpoint/2010/main" val="210586623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3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400" decel="100000"/>
                                        <p:tgtEl>
                                          <p:spTgt spid="3"/>
                                        </p:tgtEl>
                                      </p:cBhvr>
                                    </p:animEffect>
                                    <p:anim calcmode="lin" valueType="num">
                                      <p:cBhvr>
                                        <p:cTn id="12" dur="400" decel="100000" fill="hold"/>
                                        <p:tgtEl>
                                          <p:spTgt spid="3"/>
                                        </p:tgtEl>
                                        <p:attrNameLst>
                                          <p:attrName>style.rotation</p:attrName>
                                        </p:attrNameLst>
                                      </p:cBhvr>
                                      <p:tavLst>
                                        <p:tav tm="0">
                                          <p:val>
                                            <p:fltVal val="-90"/>
                                          </p:val>
                                        </p:tav>
                                        <p:tav tm="100000">
                                          <p:val>
                                            <p:fltVal val="0"/>
                                          </p:val>
                                        </p:tav>
                                      </p:tavLst>
                                    </p:anim>
                                    <p:anim calcmode="lin" valueType="num">
                                      <p:cBhvr>
                                        <p:cTn id="13" dur="400" decel="100000" fill="hold"/>
                                        <p:tgtEl>
                                          <p:spTgt spid="3"/>
                                        </p:tgtEl>
                                        <p:attrNameLst>
                                          <p:attrName>ppt_x</p:attrName>
                                        </p:attrNameLst>
                                      </p:cBhvr>
                                      <p:tavLst>
                                        <p:tav tm="0">
                                          <p:val>
                                            <p:strVal val="#ppt_x+0.4"/>
                                          </p:val>
                                        </p:tav>
                                        <p:tav tm="100000">
                                          <p:val>
                                            <p:strVal val="#ppt_x-0.05"/>
                                          </p:val>
                                        </p:tav>
                                      </p:tavLst>
                                    </p:anim>
                                    <p:anim calcmode="lin" valueType="num">
                                      <p:cBhvr>
                                        <p:cTn id="14" dur="400" decel="100000" fill="hold"/>
                                        <p:tgtEl>
                                          <p:spTgt spid="3"/>
                                        </p:tgtEl>
                                        <p:attrNameLst>
                                          <p:attrName>ppt_y</p:attrName>
                                        </p:attrNameLst>
                                      </p:cBhvr>
                                      <p:tavLst>
                                        <p:tav tm="0">
                                          <p:val>
                                            <p:strVal val="#ppt_y-0.4"/>
                                          </p:val>
                                        </p:tav>
                                        <p:tav tm="100000">
                                          <p:val>
                                            <p:strVal val="#ppt_y+0.1"/>
                                          </p:val>
                                        </p:tav>
                                      </p:tavLst>
                                    </p:anim>
                                    <p:anim calcmode="lin" valueType="num">
                                      <p:cBhvr>
                                        <p:cTn id="15" dur="100" accel="100000" fill="hold">
                                          <p:stCondLst>
                                            <p:cond delay="400"/>
                                          </p:stCondLst>
                                        </p:cTn>
                                        <p:tgtEl>
                                          <p:spTgt spid="3"/>
                                        </p:tgtEl>
                                        <p:attrNameLst>
                                          <p:attrName>ppt_x</p:attrName>
                                        </p:attrNameLst>
                                      </p:cBhvr>
                                      <p:tavLst>
                                        <p:tav tm="0">
                                          <p:val>
                                            <p:strVal val="#ppt_x-0.05"/>
                                          </p:val>
                                        </p:tav>
                                        <p:tav tm="100000">
                                          <p:val>
                                            <p:strVal val="#ppt_x"/>
                                          </p:val>
                                        </p:tav>
                                      </p:tavLst>
                                    </p:anim>
                                    <p:anim calcmode="lin" valueType="num">
                                      <p:cBhvr>
                                        <p:cTn id="16" dur="100" accel="100000" fill="hold">
                                          <p:stCondLst>
                                            <p:cond delay="400"/>
                                          </p:stCondLst>
                                        </p:cTn>
                                        <p:tgtEl>
                                          <p:spTgt spid="3"/>
                                        </p:tgtEl>
                                        <p:attrNameLst>
                                          <p:attrName>ppt_y</p:attrName>
                                        </p:attrNameLst>
                                      </p:cBhvr>
                                      <p:tavLst>
                                        <p:tav tm="0">
                                          <p:val>
                                            <p:strVal val="#ppt_y+0.1"/>
                                          </p:val>
                                        </p:tav>
                                        <p:tav tm="100000">
                                          <p:val>
                                            <p:strVal val="#ppt_y"/>
                                          </p:val>
                                        </p:tav>
                                      </p:tavLst>
                                    </p:anim>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randombar(horizontal)">
                                      <p:cBhvr>
                                        <p:cTn id="20" dur="500"/>
                                        <p:tgtEl>
                                          <p:spTgt spid="21"/>
                                        </p:tgtEl>
                                      </p:cBhvr>
                                    </p:animEffect>
                                  </p:childTnLst>
                                </p:cTn>
                              </p:par>
                            </p:childTnLst>
                          </p:cTn>
                        </p:par>
                        <p:par>
                          <p:cTn id="21" fill="hold">
                            <p:stCondLst>
                              <p:cond delay="1500"/>
                            </p:stCondLst>
                            <p:childTnLst>
                              <p:par>
                                <p:cTn id="22" presetID="3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400" decel="100000"/>
                                        <p:tgtEl>
                                          <p:spTgt spid="14"/>
                                        </p:tgtEl>
                                      </p:cBhvr>
                                    </p:animEffect>
                                    <p:anim calcmode="lin" valueType="num">
                                      <p:cBhvr>
                                        <p:cTn id="25" dur="400" decel="100000" fill="hold"/>
                                        <p:tgtEl>
                                          <p:spTgt spid="14"/>
                                        </p:tgtEl>
                                        <p:attrNameLst>
                                          <p:attrName>style.rotation</p:attrName>
                                        </p:attrNameLst>
                                      </p:cBhvr>
                                      <p:tavLst>
                                        <p:tav tm="0">
                                          <p:val>
                                            <p:fltVal val="-90"/>
                                          </p:val>
                                        </p:tav>
                                        <p:tav tm="100000">
                                          <p:val>
                                            <p:fltVal val="0"/>
                                          </p:val>
                                        </p:tav>
                                      </p:tavLst>
                                    </p:anim>
                                    <p:anim calcmode="lin" valueType="num">
                                      <p:cBhvr>
                                        <p:cTn id="26" dur="400" decel="100000" fill="hold"/>
                                        <p:tgtEl>
                                          <p:spTgt spid="14"/>
                                        </p:tgtEl>
                                        <p:attrNameLst>
                                          <p:attrName>ppt_x</p:attrName>
                                        </p:attrNameLst>
                                      </p:cBhvr>
                                      <p:tavLst>
                                        <p:tav tm="0">
                                          <p:val>
                                            <p:strVal val="#ppt_x+0.4"/>
                                          </p:val>
                                        </p:tav>
                                        <p:tav tm="100000">
                                          <p:val>
                                            <p:strVal val="#ppt_x-0.05"/>
                                          </p:val>
                                        </p:tav>
                                      </p:tavLst>
                                    </p:anim>
                                    <p:anim calcmode="lin" valueType="num">
                                      <p:cBhvr>
                                        <p:cTn id="27" dur="400" decel="100000" fill="hold"/>
                                        <p:tgtEl>
                                          <p:spTgt spid="14"/>
                                        </p:tgtEl>
                                        <p:attrNameLst>
                                          <p:attrName>ppt_y</p:attrName>
                                        </p:attrNameLst>
                                      </p:cBhvr>
                                      <p:tavLst>
                                        <p:tav tm="0">
                                          <p:val>
                                            <p:strVal val="#ppt_y-0.4"/>
                                          </p:val>
                                        </p:tav>
                                        <p:tav tm="100000">
                                          <p:val>
                                            <p:strVal val="#ppt_y+0.1"/>
                                          </p:val>
                                        </p:tav>
                                      </p:tavLst>
                                    </p:anim>
                                    <p:anim calcmode="lin" valueType="num">
                                      <p:cBhvr>
                                        <p:cTn id="28" dur="100" accel="100000" fill="hold">
                                          <p:stCondLst>
                                            <p:cond delay="400"/>
                                          </p:stCondLst>
                                        </p:cTn>
                                        <p:tgtEl>
                                          <p:spTgt spid="14"/>
                                        </p:tgtEl>
                                        <p:attrNameLst>
                                          <p:attrName>ppt_x</p:attrName>
                                        </p:attrNameLst>
                                      </p:cBhvr>
                                      <p:tavLst>
                                        <p:tav tm="0">
                                          <p:val>
                                            <p:strVal val="#ppt_x-0.05"/>
                                          </p:val>
                                        </p:tav>
                                        <p:tav tm="100000">
                                          <p:val>
                                            <p:strVal val="#ppt_x"/>
                                          </p:val>
                                        </p:tav>
                                      </p:tavLst>
                                    </p:anim>
                                    <p:anim calcmode="lin" valueType="num">
                                      <p:cBhvr>
                                        <p:cTn id="29" dur="100" accel="100000" fill="hold">
                                          <p:stCondLst>
                                            <p:cond delay="400"/>
                                          </p:stCondLst>
                                        </p:cTn>
                                        <p:tgtEl>
                                          <p:spTgt spid="14"/>
                                        </p:tgtEl>
                                        <p:attrNameLst>
                                          <p:attrName>ppt_y</p:attrName>
                                        </p:attrNameLst>
                                      </p:cBhvr>
                                      <p:tavLst>
                                        <p:tav tm="0">
                                          <p:val>
                                            <p:strVal val="#ppt_y+0.1"/>
                                          </p:val>
                                        </p:tav>
                                        <p:tav tm="100000">
                                          <p:val>
                                            <p:strVal val="#ppt_y"/>
                                          </p:val>
                                        </p:tav>
                                      </p:tavLst>
                                    </p:anim>
                                  </p:childTnLst>
                                </p:cTn>
                              </p:par>
                            </p:childTnLst>
                          </p:cTn>
                        </p:par>
                        <p:par>
                          <p:cTn id="30" fill="hold">
                            <p:stCondLst>
                              <p:cond delay="2000"/>
                            </p:stCondLst>
                            <p:childTnLst>
                              <p:par>
                                <p:cTn id="31" presetID="14" presetClass="entr" presetSubtype="10"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randombar(horizontal)">
                                      <p:cBhvr>
                                        <p:cTn id="33" dur="500"/>
                                        <p:tgtEl>
                                          <p:spTgt spid="22"/>
                                        </p:tgtEl>
                                      </p:cBhvr>
                                    </p:animEffect>
                                  </p:childTnLst>
                                </p:cTn>
                              </p:par>
                            </p:childTnLst>
                          </p:cTn>
                        </p:par>
                        <p:par>
                          <p:cTn id="34" fill="hold">
                            <p:stCondLst>
                              <p:cond delay="2500"/>
                            </p:stCondLst>
                            <p:childTnLst>
                              <p:par>
                                <p:cTn id="35" presetID="3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400" decel="100000"/>
                                        <p:tgtEl>
                                          <p:spTgt spid="15"/>
                                        </p:tgtEl>
                                      </p:cBhvr>
                                    </p:animEffect>
                                    <p:anim calcmode="lin" valueType="num">
                                      <p:cBhvr>
                                        <p:cTn id="38" dur="400" decel="100000" fill="hold"/>
                                        <p:tgtEl>
                                          <p:spTgt spid="15"/>
                                        </p:tgtEl>
                                        <p:attrNameLst>
                                          <p:attrName>style.rotation</p:attrName>
                                        </p:attrNameLst>
                                      </p:cBhvr>
                                      <p:tavLst>
                                        <p:tav tm="0">
                                          <p:val>
                                            <p:fltVal val="-90"/>
                                          </p:val>
                                        </p:tav>
                                        <p:tav tm="100000">
                                          <p:val>
                                            <p:fltVal val="0"/>
                                          </p:val>
                                        </p:tav>
                                      </p:tavLst>
                                    </p:anim>
                                    <p:anim calcmode="lin" valueType="num">
                                      <p:cBhvr>
                                        <p:cTn id="39" dur="400" decel="100000" fill="hold"/>
                                        <p:tgtEl>
                                          <p:spTgt spid="15"/>
                                        </p:tgtEl>
                                        <p:attrNameLst>
                                          <p:attrName>ppt_x</p:attrName>
                                        </p:attrNameLst>
                                      </p:cBhvr>
                                      <p:tavLst>
                                        <p:tav tm="0">
                                          <p:val>
                                            <p:strVal val="#ppt_x+0.4"/>
                                          </p:val>
                                        </p:tav>
                                        <p:tav tm="100000">
                                          <p:val>
                                            <p:strVal val="#ppt_x-0.05"/>
                                          </p:val>
                                        </p:tav>
                                      </p:tavLst>
                                    </p:anim>
                                    <p:anim calcmode="lin" valueType="num">
                                      <p:cBhvr>
                                        <p:cTn id="40" dur="400" decel="100000" fill="hold"/>
                                        <p:tgtEl>
                                          <p:spTgt spid="15"/>
                                        </p:tgtEl>
                                        <p:attrNameLst>
                                          <p:attrName>ppt_y</p:attrName>
                                        </p:attrNameLst>
                                      </p:cBhvr>
                                      <p:tavLst>
                                        <p:tav tm="0">
                                          <p:val>
                                            <p:strVal val="#ppt_y-0.4"/>
                                          </p:val>
                                        </p:tav>
                                        <p:tav tm="100000">
                                          <p:val>
                                            <p:strVal val="#ppt_y+0.1"/>
                                          </p:val>
                                        </p:tav>
                                      </p:tavLst>
                                    </p:anim>
                                    <p:anim calcmode="lin" valueType="num">
                                      <p:cBhvr>
                                        <p:cTn id="41" dur="100" accel="100000" fill="hold">
                                          <p:stCondLst>
                                            <p:cond delay="400"/>
                                          </p:stCondLst>
                                        </p:cTn>
                                        <p:tgtEl>
                                          <p:spTgt spid="15"/>
                                        </p:tgtEl>
                                        <p:attrNameLst>
                                          <p:attrName>ppt_x</p:attrName>
                                        </p:attrNameLst>
                                      </p:cBhvr>
                                      <p:tavLst>
                                        <p:tav tm="0">
                                          <p:val>
                                            <p:strVal val="#ppt_x-0.05"/>
                                          </p:val>
                                        </p:tav>
                                        <p:tav tm="100000">
                                          <p:val>
                                            <p:strVal val="#ppt_x"/>
                                          </p:val>
                                        </p:tav>
                                      </p:tavLst>
                                    </p:anim>
                                    <p:anim calcmode="lin" valueType="num">
                                      <p:cBhvr>
                                        <p:cTn id="42" dur="100" accel="100000" fill="hold">
                                          <p:stCondLst>
                                            <p:cond delay="400"/>
                                          </p:stCondLst>
                                        </p:cTn>
                                        <p:tgtEl>
                                          <p:spTgt spid="15"/>
                                        </p:tgtEl>
                                        <p:attrNameLst>
                                          <p:attrName>ppt_y</p:attrName>
                                        </p:attrNameLst>
                                      </p:cBhvr>
                                      <p:tavLst>
                                        <p:tav tm="0">
                                          <p:val>
                                            <p:strVal val="#ppt_y+0.1"/>
                                          </p:val>
                                        </p:tav>
                                        <p:tav tm="100000">
                                          <p:val>
                                            <p:strVal val="#ppt_y"/>
                                          </p:val>
                                        </p:tav>
                                      </p:tavLst>
                                    </p:anim>
                                  </p:childTnLst>
                                </p:cTn>
                              </p:par>
                            </p:childTnLst>
                          </p:cTn>
                        </p:par>
                        <p:par>
                          <p:cTn id="43" fill="hold">
                            <p:stCondLst>
                              <p:cond delay="3000"/>
                            </p:stCondLst>
                            <p:childTnLst>
                              <p:par>
                                <p:cTn id="44" presetID="14" presetClass="entr" presetSubtype="1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par>
                          <p:cTn id="47" fill="hold">
                            <p:stCondLst>
                              <p:cond delay="3500"/>
                            </p:stCondLst>
                            <p:childTnLst>
                              <p:par>
                                <p:cTn id="48" presetID="30" presetClass="entr" presetSubtype="0"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400" decel="100000"/>
                                        <p:tgtEl>
                                          <p:spTgt spid="16"/>
                                        </p:tgtEl>
                                      </p:cBhvr>
                                    </p:animEffect>
                                    <p:anim calcmode="lin" valueType="num">
                                      <p:cBhvr>
                                        <p:cTn id="51" dur="400" decel="100000" fill="hold"/>
                                        <p:tgtEl>
                                          <p:spTgt spid="16"/>
                                        </p:tgtEl>
                                        <p:attrNameLst>
                                          <p:attrName>style.rotation</p:attrName>
                                        </p:attrNameLst>
                                      </p:cBhvr>
                                      <p:tavLst>
                                        <p:tav tm="0">
                                          <p:val>
                                            <p:fltVal val="-90"/>
                                          </p:val>
                                        </p:tav>
                                        <p:tav tm="100000">
                                          <p:val>
                                            <p:fltVal val="0"/>
                                          </p:val>
                                        </p:tav>
                                      </p:tavLst>
                                    </p:anim>
                                    <p:anim calcmode="lin" valueType="num">
                                      <p:cBhvr>
                                        <p:cTn id="52" dur="400" decel="100000" fill="hold"/>
                                        <p:tgtEl>
                                          <p:spTgt spid="16"/>
                                        </p:tgtEl>
                                        <p:attrNameLst>
                                          <p:attrName>ppt_x</p:attrName>
                                        </p:attrNameLst>
                                      </p:cBhvr>
                                      <p:tavLst>
                                        <p:tav tm="0">
                                          <p:val>
                                            <p:strVal val="#ppt_x+0.4"/>
                                          </p:val>
                                        </p:tav>
                                        <p:tav tm="100000">
                                          <p:val>
                                            <p:strVal val="#ppt_x-0.05"/>
                                          </p:val>
                                        </p:tav>
                                      </p:tavLst>
                                    </p:anim>
                                    <p:anim calcmode="lin" valueType="num">
                                      <p:cBhvr>
                                        <p:cTn id="53" dur="400" decel="100000" fill="hold"/>
                                        <p:tgtEl>
                                          <p:spTgt spid="16"/>
                                        </p:tgtEl>
                                        <p:attrNameLst>
                                          <p:attrName>ppt_y</p:attrName>
                                        </p:attrNameLst>
                                      </p:cBhvr>
                                      <p:tavLst>
                                        <p:tav tm="0">
                                          <p:val>
                                            <p:strVal val="#ppt_y-0.4"/>
                                          </p:val>
                                        </p:tav>
                                        <p:tav tm="100000">
                                          <p:val>
                                            <p:strVal val="#ppt_y+0.1"/>
                                          </p:val>
                                        </p:tav>
                                      </p:tavLst>
                                    </p:anim>
                                    <p:anim calcmode="lin" valueType="num">
                                      <p:cBhvr>
                                        <p:cTn id="54" dur="100" accel="100000" fill="hold">
                                          <p:stCondLst>
                                            <p:cond delay="400"/>
                                          </p:stCondLst>
                                        </p:cTn>
                                        <p:tgtEl>
                                          <p:spTgt spid="16"/>
                                        </p:tgtEl>
                                        <p:attrNameLst>
                                          <p:attrName>ppt_x</p:attrName>
                                        </p:attrNameLst>
                                      </p:cBhvr>
                                      <p:tavLst>
                                        <p:tav tm="0">
                                          <p:val>
                                            <p:strVal val="#ppt_x-0.05"/>
                                          </p:val>
                                        </p:tav>
                                        <p:tav tm="100000">
                                          <p:val>
                                            <p:strVal val="#ppt_x"/>
                                          </p:val>
                                        </p:tav>
                                      </p:tavLst>
                                    </p:anim>
                                    <p:anim calcmode="lin" valueType="num">
                                      <p:cBhvr>
                                        <p:cTn id="55" dur="100" accel="100000" fill="hold">
                                          <p:stCondLst>
                                            <p:cond delay="400"/>
                                          </p:stCondLst>
                                        </p:cTn>
                                        <p:tgtEl>
                                          <p:spTgt spid="16"/>
                                        </p:tgtEl>
                                        <p:attrNameLst>
                                          <p:attrName>ppt_y</p:attrName>
                                        </p:attrNameLst>
                                      </p:cBhvr>
                                      <p:tavLst>
                                        <p:tav tm="0">
                                          <p:val>
                                            <p:strVal val="#ppt_y+0.1"/>
                                          </p:val>
                                        </p:tav>
                                        <p:tav tm="100000">
                                          <p:val>
                                            <p:strVal val="#ppt_y"/>
                                          </p:val>
                                        </p:tav>
                                      </p:tavLst>
                                    </p:anim>
                                  </p:childTnLst>
                                </p:cTn>
                              </p:par>
                            </p:childTnLst>
                          </p:cTn>
                        </p:par>
                        <p:par>
                          <p:cTn id="56" fill="hold">
                            <p:stCondLst>
                              <p:cond delay="4000"/>
                            </p:stCondLst>
                            <p:childTnLst>
                              <p:par>
                                <p:cTn id="57" presetID="14" presetClass="entr" presetSubtype="1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randombar(horizontal)">
                                      <p:cBhvr>
                                        <p:cTn id="59" dur="500"/>
                                        <p:tgtEl>
                                          <p:spTgt spid="24"/>
                                        </p:tgtEl>
                                      </p:cBhvr>
                                    </p:animEffect>
                                  </p:childTnLst>
                                </p:cTn>
                              </p:par>
                            </p:childTnLst>
                          </p:cTn>
                        </p:par>
                        <p:par>
                          <p:cTn id="60" fill="hold">
                            <p:stCondLst>
                              <p:cond delay="4500"/>
                            </p:stCondLst>
                            <p:childTnLst>
                              <p:par>
                                <p:cTn id="61" presetID="30" presetClass="entr" presetSubtype="0"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400" decel="100000"/>
                                        <p:tgtEl>
                                          <p:spTgt spid="27"/>
                                        </p:tgtEl>
                                      </p:cBhvr>
                                    </p:animEffect>
                                    <p:anim calcmode="lin" valueType="num">
                                      <p:cBhvr>
                                        <p:cTn id="64" dur="400" decel="100000" fill="hold"/>
                                        <p:tgtEl>
                                          <p:spTgt spid="27"/>
                                        </p:tgtEl>
                                        <p:attrNameLst>
                                          <p:attrName>style.rotation</p:attrName>
                                        </p:attrNameLst>
                                      </p:cBhvr>
                                      <p:tavLst>
                                        <p:tav tm="0">
                                          <p:val>
                                            <p:fltVal val="-90"/>
                                          </p:val>
                                        </p:tav>
                                        <p:tav tm="100000">
                                          <p:val>
                                            <p:fltVal val="0"/>
                                          </p:val>
                                        </p:tav>
                                      </p:tavLst>
                                    </p:anim>
                                    <p:anim calcmode="lin" valueType="num">
                                      <p:cBhvr>
                                        <p:cTn id="65" dur="400" decel="100000" fill="hold"/>
                                        <p:tgtEl>
                                          <p:spTgt spid="27"/>
                                        </p:tgtEl>
                                        <p:attrNameLst>
                                          <p:attrName>ppt_x</p:attrName>
                                        </p:attrNameLst>
                                      </p:cBhvr>
                                      <p:tavLst>
                                        <p:tav tm="0">
                                          <p:val>
                                            <p:strVal val="#ppt_x+0.4"/>
                                          </p:val>
                                        </p:tav>
                                        <p:tav tm="100000">
                                          <p:val>
                                            <p:strVal val="#ppt_x-0.05"/>
                                          </p:val>
                                        </p:tav>
                                      </p:tavLst>
                                    </p:anim>
                                    <p:anim calcmode="lin" valueType="num">
                                      <p:cBhvr>
                                        <p:cTn id="66" dur="400" decel="100000" fill="hold"/>
                                        <p:tgtEl>
                                          <p:spTgt spid="27"/>
                                        </p:tgtEl>
                                        <p:attrNameLst>
                                          <p:attrName>ppt_y</p:attrName>
                                        </p:attrNameLst>
                                      </p:cBhvr>
                                      <p:tavLst>
                                        <p:tav tm="0">
                                          <p:val>
                                            <p:strVal val="#ppt_y-0.4"/>
                                          </p:val>
                                        </p:tav>
                                        <p:tav tm="100000">
                                          <p:val>
                                            <p:strVal val="#ppt_y+0.1"/>
                                          </p:val>
                                        </p:tav>
                                      </p:tavLst>
                                    </p:anim>
                                    <p:anim calcmode="lin" valueType="num">
                                      <p:cBhvr>
                                        <p:cTn id="67" dur="100" accel="100000" fill="hold">
                                          <p:stCondLst>
                                            <p:cond delay="400"/>
                                          </p:stCondLst>
                                        </p:cTn>
                                        <p:tgtEl>
                                          <p:spTgt spid="27"/>
                                        </p:tgtEl>
                                        <p:attrNameLst>
                                          <p:attrName>ppt_x</p:attrName>
                                        </p:attrNameLst>
                                      </p:cBhvr>
                                      <p:tavLst>
                                        <p:tav tm="0">
                                          <p:val>
                                            <p:strVal val="#ppt_x-0.05"/>
                                          </p:val>
                                        </p:tav>
                                        <p:tav tm="100000">
                                          <p:val>
                                            <p:strVal val="#ppt_x"/>
                                          </p:val>
                                        </p:tav>
                                      </p:tavLst>
                                    </p:anim>
                                    <p:anim calcmode="lin" valueType="num">
                                      <p:cBhvr>
                                        <p:cTn id="68" dur="100" accel="100000" fill="hold">
                                          <p:stCondLst>
                                            <p:cond delay="400"/>
                                          </p:stCondLst>
                                        </p:cTn>
                                        <p:tgtEl>
                                          <p:spTgt spid="27"/>
                                        </p:tgtEl>
                                        <p:attrNameLst>
                                          <p:attrName>ppt_y</p:attrName>
                                        </p:attrNameLst>
                                      </p:cBhvr>
                                      <p:tavLst>
                                        <p:tav tm="0">
                                          <p:val>
                                            <p:strVal val="#ppt_y+0.1"/>
                                          </p:val>
                                        </p:tav>
                                        <p:tav tm="100000">
                                          <p:val>
                                            <p:strVal val="#ppt_y"/>
                                          </p:val>
                                        </p:tav>
                                      </p:tavLst>
                                    </p:anim>
                                  </p:childTnLst>
                                </p:cTn>
                              </p:par>
                            </p:childTnLst>
                          </p:cTn>
                        </p:par>
                        <p:par>
                          <p:cTn id="69" fill="hold">
                            <p:stCondLst>
                              <p:cond delay="5000"/>
                            </p:stCondLst>
                            <p:childTnLst>
                              <p:par>
                                <p:cTn id="70" presetID="14" presetClass="entr" presetSubtype="10" fill="hold"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randombar(horizontal)">
                                      <p:cBhvr>
                                        <p:cTn id="7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4" grpId="0"/>
      <p:bldP spid="3" grpId="0"/>
      <p:bldP spid="2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19000" dirty="0">
              <a:solidFill>
                <a:schemeClr val="accent1"/>
              </a:solidFill>
              <a:latin typeface="Impact" panose="020B0806030902050204" pitchFamily="34" charset="0"/>
              <a:ea typeface="+mj-ea"/>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TextBox 64"/>
          <p:cNvSpPr txBox="1"/>
          <p:nvPr/>
        </p:nvSpPr>
        <p:spPr>
          <a:xfrm>
            <a:off x="3820197" y="4009272"/>
            <a:ext cx="4435611"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fontAlgn="ctr"/>
            <a:r>
              <a:rPr lang="zh-CN" altLang="en-US" sz="5400" b="1" dirty="0" smtClean="0">
                <a:solidFill>
                  <a:schemeClr val="bg1"/>
                </a:solidFill>
                <a:latin typeface="微软雅黑" panose="020B0503020204020204" pitchFamily="34" charset="-122"/>
                <a:ea typeface="微软雅黑" panose="020B0503020204020204" pitchFamily="34" charset="-122"/>
              </a:rPr>
              <a:t>课  题  背  景 </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r>
              <a:rPr lang="en-US" altLang="zh-CN" sz="18600" dirty="0" smtClean="0">
                <a:solidFill>
                  <a:schemeClr val="accent1"/>
                </a:solidFill>
                <a:latin typeface="Impact" panose="020B0806030902050204" pitchFamily="34" charset="0"/>
                <a:ea typeface="+mj-ea"/>
              </a:rPr>
              <a:t>01</a:t>
            </a:r>
            <a:endParaRPr lang="zh-CN" altLang="en-US" sz="18600" dirty="0">
              <a:solidFill>
                <a:schemeClr val="accent1"/>
              </a:solidFill>
              <a:latin typeface="Impact" panose="020B0806030902050204" pitchFamily="34" charset="0"/>
              <a:ea typeface="+mj-ea"/>
            </a:endParaRPr>
          </a:p>
        </p:txBody>
      </p:sp>
    </p:spTree>
    <p:extLst>
      <p:ext uri="{BB962C8B-B14F-4D97-AF65-F5344CB8AC3E}">
        <p14:creationId xmlns:p14="http://schemas.microsoft.com/office/powerpoint/2010/main" val="3896074334"/>
      </p:ext>
    </p:extLst>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135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130"/>
          <p:cNvSpPr>
            <a:spLocks noEditPoints="1"/>
          </p:cNvSpPr>
          <p:nvPr/>
        </p:nvSpPr>
        <p:spPr bwMode="auto">
          <a:xfrm>
            <a:off x="9714024" y="270439"/>
            <a:ext cx="2097247" cy="2019043"/>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556">
              <a:latin typeface="微软雅黑" panose="020B0503020204020204" pitchFamily="34" charset="-122"/>
              <a:ea typeface="微软雅黑" panose="020B0503020204020204" pitchFamily="34" charset="-122"/>
            </a:endParaRPr>
          </a:p>
        </p:txBody>
      </p:sp>
      <p:sp>
        <p:nvSpPr>
          <p:cNvPr id="95" name="矩形 3"/>
          <p:cNvSpPr>
            <a:spLocks noChangeArrowheads="1"/>
          </p:cNvSpPr>
          <p:nvPr/>
        </p:nvSpPr>
        <p:spPr bwMode="auto">
          <a:xfrm>
            <a:off x="1073958" y="224898"/>
            <a:ext cx="182452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2">
                    <a:lumMod val="75000"/>
                  </a:schemeClr>
                </a:solidFill>
                <a:latin typeface="Arial" panose="020B0604020202020204" pitchFamily="34" charset="0"/>
                <a:cs typeface="Arial" panose="020B0604020202020204" pitchFamily="34" charset="0"/>
                <a:sym typeface="Impact" pitchFamily="34" charset="0"/>
              </a:rPr>
              <a:t>课题背景</a:t>
            </a:r>
            <a:endParaRPr lang="zh-CN" altLang="en-US" b="1" dirty="0">
              <a:solidFill>
                <a:schemeClr val="tx2">
                  <a:lumMod val="75000"/>
                </a:schemeClr>
              </a:solidFill>
              <a:latin typeface="Arial" panose="020B0604020202020204" pitchFamily="34" charset="0"/>
              <a:ea typeface="宋体" pitchFamily="2" charset="-122"/>
              <a:cs typeface="Arial" panose="020B0604020202020204" pitchFamily="34" charset="0"/>
            </a:endParaRPr>
          </a:p>
        </p:txBody>
      </p:sp>
      <p:pic>
        <p:nvPicPr>
          <p:cNvPr id="8" name="图片 7"/>
          <p:cNvPicPr/>
          <p:nvPr/>
        </p:nvPicPr>
        <p:blipFill>
          <a:blip r:embed="rId2"/>
          <a:stretch>
            <a:fillRect/>
          </a:stretch>
        </p:blipFill>
        <p:spPr>
          <a:xfrm>
            <a:off x="1073958" y="1904940"/>
            <a:ext cx="5515405" cy="1603518"/>
          </a:xfrm>
          <a:prstGeom prst="rect">
            <a:avLst/>
          </a:prstGeom>
        </p:spPr>
      </p:pic>
      <p:sp>
        <p:nvSpPr>
          <p:cNvPr id="2" name="文本框 1"/>
          <p:cNvSpPr txBox="1"/>
          <p:nvPr/>
        </p:nvSpPr>
        <p:spPr>
          <a:xfrm>
            <a:off x="1073958" y="1209423"/>
            <a:ext cx="4076266" cy="461665"/>
          </a:xfrm>
          <a:prstGeom prst="rect">
            <a:avLst/>
          </a:prstGeom>
          <a:noFill/>
        </p:spPr>
        <p:txBody>
          <a:bodyPr wrap="square" rtlCol="0">
            <a:spAutoFit/>
          </a:bodyPr>
          <a:lstStyle/>
          <a:p>
            <a:r>
              <a:rPr kumimoji="1" lang="zh-CN" altLang="en-US" sz="2400" dirty="0" smtClean="0"/>
              <a:t>传统的机器学习的不足：</a:t>
            </a:r>
            <a:endParaRPr kumimoji="1" lang="zh-CN" altLang="en-US" sz="2400" dirty="0"/>
          </a:p>
        </p:txBody>
      </p:sp>
      <p:sp>
        <p:nvSpPr>
          <p:cNvPr id="10" name="文本框 9">
            <a:extLst>
              <a:ext uri="{FF2B5EF4-FFF2-40B4-BE49-F238E27FC236}">
                <a16:creationId xmlns:a16="http://schemas.microsoft.com/office/drawing/2014/main" xmlns="" id="{2DC4CD7D-3CFD-4C59-8C22-187081BAAB00}"/>
              </a:ext>
            </a:extLst>
          </p:cNvPr>
          <p:cNvSpPr txBox="1"/>
          <p:nvPr/>
        </p:nvSpPr>
        <p:spPr>
          <a:xfrm>
            <a:off x="941484" y="3742310"/>
            <a:ext cx="6792686" cy="3016210"/>
          </a:xfrm>
          <a:prstGeom prst="rect">
            <a:avLst/>
          </a:prstGeom>
          <a:noFill/>
          <a:ln>
            <a:noFill/>
          </a:ln>
          <a:effectLst/>
        </p:spPr>
        <p:txBody>
          <a:bodyPr wrap="square" rtlCol="0">
            <a:spAutoFit/>
          </a:bodyPr>
          <a:lstStyle/>
          <a:p>
            <a:r>
              <a:rPr kumimoji="1" lang="zh-CN" altLang="en-US" dirty="0" smtClean="0">
                <a:latin typeface="Heiti SC Medium" charset="-122"/>
                <a:ea typeface="Heiti SC Medium" charset="-122"/>
                <a:cs typeface="Heiti SC Medium" charset="-122"/>
              </a:rPr>
              <a:t>传统的机器学习图像识别，主要</a:t>
            </a:r>
            <a:r>
              <a:rPr kumimoji="1" lang="zh-CN" altLang="en-US" dirty="0">
                <a:latin typeface="Heiti SC Medium" charset="-122"/>
                <a:ea typeface="Heiti SC Medium" charset="-122"/>
                <a:cs typeface="Heiti SC Medium" charset="-122"/>
              </a:rPr>
              <a:t>是通过预先指定的特征提取</a:t>
            </a:r>
            <a:r>
              <a:rPr kumimoji="1" lang="zh-CN" altLang="en-US" dirty="0" smtClean="0">
                <a:latin typeface="Heiti SC Medium" charset="-122"/>
                <a:ea typeface="Heiti SC Medium" charset="-122"/>
                <a:cs typeface="Heiti SC Medium" charset="-122"/>
              </a:rPr>
              <a:t>算法（如</a:t>
            </a:r>
            <a:r>
              <a:rPr kumimoji="1" lang="zh-CN" altLang="en-US" dirty="0">
                <a:latin typeface="Heiti SC Medium" charset="-122"/>
                <a:ea typeface="Heiti SC Medium" charset="-122"/>
                <a:cs typeface="Heiti SC Medium" charset="-122"/>
              </a:rPr>
              <a:t>如依靠</a:t>
            </a:r>
            <a:r>
              <a:rPr kumimoji="1" lang="en-US" altLang="zh-CN" dirty="0">
                <a:latin typeface="Heiti SC Medium" charset="-122"/>
                <a:ea typeface="Heiti SC Medium" charset="-122"/>
                <a:cs typeface="Heiti SC Medium" charset="-122"/>
              </a:rPr>
              <a:t>SIFT</a:t>
            </a:r>
            <a:r>
              <a:rPr kumimoji="1" lang="zh-CN" altLang="en-US" dirty="0">
                <a:latin typeface="Heiti SC Medium" charset="-122"/>
                <a:ea typeface="Heiti SC Medium" charset="-122"/>
                <a:cs typeface="Heiti SC Medium" charset="-122"/>
              </a:rPr>
              <a:t>、</a:t>
            </a:r>
            <a:r>
              <a:rPr kumimoji="1" lang="en-US" altLang="zh-CN" dirty="0">
                <a:latin typeface="Heiti SC Medium" charset="-122"/>
                <a:ea typeface="Heiti SC Medium" charset="-122"/>
                <a:cs typeface="Heiti SC Medium" charset="-122"/>
              </a:rPr>
              <a:t>GIST</a:t>
            </a:r>
            <a:r>
              <a:rPr kumimoji="1" lang="zh-CN" altLang="en-US" dirty="0">
                <a:latin typeface="Heiti SC Medium" charset="-122"/>
                <a:ea typeface="Heiti SC Medium" charset="-122"/>
                <a:cs typeface="Heiti SC Medium" charset="-122"/>
              </a:rPr>
              <a:t>、</a:t>
            </a:r>
            <a:r>
              <a:rPr kumimoji="1" lang="en-US" altLang="zh-CN" dirty="0" smtClean="0">
                <a:latin typeface="Heiti SC Medium" charset="-122"/>
                <a:ea typeface="Heiti SC Medium" charset="-122"/>
                <a:cs typeface="Heiti SC Medium" charset="-122"/>
              </a:rPr>
              <a:t>Tamura</a:t>
            </a:r>
            <a:r>
              <a:rPr kumimoji="1" lang="zh-CN" altLang="en-US" dirty="0" smtClean="0">
                <a:latin typeface="Heiti SC Medium" charset="-122"/>
                <a:ea typeface="Heiti SC Medium" charset="-122"/>
                <a:cs typeface="Heiti SC Medium" charset="-122"/>
              </a:rPr>
              <a:t>等）进行</a:t>
            </a:r>
            <a:r>
              <a:rPr kumimoji="1" lang="zh-CN" altLang="en-US" dirty="0">
                <a:latin typeface="Heiti SC Medium" charset="-122"/>
                <a:ea typeface="Heiti SC Medium" charset="-122"/>
                <a:cs typeface="Heiti SC Medium" charset="-122"/>
              </a:rPr>
              <a:t>特征的提取，将得到的特征向量代入到分类器中进行分类</a:t>
            </a:r>
            <a:r>
              <a:rPr kumimoji="1" lang="zh-CN" altLang="en-US" dirty="0" smtClean="0">
                <a:latin typeface="Heiti SC Medium" charset="-122"/>
                <a:ea typeface="Heiti SC Medium" charset="-122"/>
                <a:cs typeface="Heiti SC Medium" charset="-122"/>
              </a:rPr>
              <a:t>。</a:t>
            </a:r>
          </a:p>
          <a:p>
            <a:endParaRPr kumimoji="1" lang="zh-CN" altLang="en-US" dirty="0">
              <a:latin typeface="Heiti SC Medium" charset="-122"/>
              <a:ea typeface="Heiti SC Medium" charset="-122"/>
              <a:cs typeface="Heiti SC Medium" charset="-122"/>
            </a:endParaRPr>
          </a:p>
          <a:p>
            <a:r>
              <a:rPr kumimoji="1" lang="zh-CN" altLang="en-US" dirty="0" smtClean="0">
                <a:latin typeface="Heiti SC Medium" charset="-122"/>
                <a:ea typeface="Heiti SC Medium" charset="-122"/>
                <a:cs typeface="Heiti SC Medium" charset="-122"/>
              </a:rPr>
              <a:t>根据</a:t>
            </a:r>
            <a:r>
              <a:rPr kumimoji="1" lang="zh-CN" altLang="en-US" dirty="0">
                <a:latin typeface="Heiti SC Medium" charset="-122"/>
                <a:ea typeface="Heiti SC Medium" charset="-122"/>
                <a:cs typeface="Heiti SC Medium" charset="-122"/>
              </a:rPr>
              <a:t>不同的任务需要指定不同的特征提取算法显然不现实</a:t>
            </a:r>
            <a:r>
              <a:rPr kumimoji="1" lang="zh-CN" altLang="en-US" dirty="0" smtClean="0">
                <a:latin typeface="Heiti SC Medium" charset="-122"/>
                <a:ea typeface="Heiti SC Medium" charset="-122"/>
                <a:cs typeface="Heiti SC Medium" charset="-122"/>
              </a:rPr>
              <a:t>。比如性别、年龄、表情等。</a:t>
            </a:r>
            <a:endParaRPr kumimoji="1" lang="zh-CN" altLang="en-US" dirty="0">
              <a:latin typeface="Heiti SC Medium" charset="-122"/>
              <a:ea typeface="Heiti SC Medium" charset="-122"/>
              <a:cs typeface="Heiti SC Medium" charset="-122"/>
            </a:endParaRPr>
          </a:p>
          <a:p>
            <a:endParaRPr kumimoji="1" lang="zh-CN" altLang="en-US" dirty="0">
              <a:latin typeface="Heiti SC Medium" charset="-122"/>
              <a:ea typeface="Heiti SC Medium" charset="-122"/>
              <a:cs typeface="Heiti SC Medium" charset="-122"/>
            </a:endParaRPr>
          </a:p>
          <a:p>
            <a:r>
              <a:rPr kumimoji="1" lang="zh-CN" altLang="en-US" dirty="0">
                <a:latin typeface="Heiti SC Medium" charset="-122"/>
                <a:ea typeface="Heiti SC Medium" charset="-122"/>
                <a:cs typeface="Heiti SC Medium" charset="-122"/>
              </a:rPr>
              <a:t>在深度学习出现之前，只能依靠可靠的特征提取算法才能勉强进行图像识别。</a:t>
            </a:r>
          </a:p>
          <a:p>
            <a:endParaRPr kumimoji="1" lang="zh-CN" altLang="en-US" b="1" dirty="0">
              <a:latin typeface="Heiti SC Medium" charset="-122"/>
              <a:ea typeface="Heiti SC Medium" charset="-122"/>
              <a:cs typeface="Heiti SC Medium" charset="-122"/>
            </a:endParaRPr>
          </a:p>
        </p:txBody>
      </p:sp>
    </p:spTree>
    <p:extLst>
      <p:ext uri="{BB962C8B-B14F-4D97-AF65-F5344CB8AC3E}">
        <p14:creationId xmlns:p14="http://schemas.microsoft.com/office/powerpoint/2010/main" val="1187001796"/>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500" fill="hold"/>
                                        <p:tgtEl>
                                          <p:spTgt spid="56"/>
                                        </p:tgtEl>
                                        <p:attrNameLst>
                                          <p:attrName>ppt_w</p:attrName>
                                        </p:attrNameLst>
                                      </p:cBhvr>
                                      <p:tavLst>
                                        <p:tav tm="0">
                                          <p:val>
                                            <p:fltVal val="0"/>
                                          </p:val>
                                        </p:tav>
                                        <p:tav tm="100000">
                                          <p:val>
                                            <p:strVal val="#ppt_w"/>
                                          </p:val>
                                        </p:tav>
                                      </p:tavLst>
                                    </p:anim>
                                    <p:anim calcmode="lin" valueType="num">
                                      <p:cBhvr>
                                        <p:cTn id="12"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95"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47"/>
          <p:cNvSpPr>
            <a:spLocks noChangeArrowheads="1"/>
          </p:cNvSpPr>
          <p:nvPr/>
        </p:nvSpPr>
        <p:spPr bwMode="auto">
          <a:xfrm>
            <a:off x="1115251" y="1334008"/>
            <a:ext cx="4613196" cy="1363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r>
              <a:rPr lang="zh-CN" altLang="en-US" sz="1400" b="1" dirty="0" smtClean="0">
                <a:solidFill>
                  <a:schemeClr val="tx1">
                    <a:lumMod val="65000"/>
                    <a:lumOff val="35000"/>
                  </a:schemeClr>
                </a:solidFill>
              </a:rPr>
              <a:t>（</a:t>
            </a:r>
            <a:r>
              <a:rPr lang="en-US" altLang="zh-CN" sz="1400" b="1" dirty="0">
                <a:solidFill>
                  <a:schemeClr val="tx1">
                    <a:lumMod val="65000"/>
                    <a:lumOff val="35000"/>
                  </a:schemeClr>
                </a:solidFill>
              </a:rPr>
              <a:t>1</a:t>
            </a:r>
            <a:r>
              <a:rPr lang="zh-CN" altLang="en-US" sz="1400" b="1" dirty="0">
                <a:solidFill>
                  <a:schemeClr val="tx1">
                    <a:lumMod val="65000"/>
                    <a:lumOff val="35000"/>
                  </a:schemeClr>
                </a:solidFill>
              </a:rPr>
              <a:t>）从统计，计算的角度看，</a:t>
            </a:r>
            <a:r>
              <a:rPr lang="en-US" altLang="zh-CN" sz="1400" b="1" dirty="0">
                <a:solidFill>
                  <a:schemeClr val="tx1">
                    <a:lumMod val="65000"/>
                    <a:lumOff val="35000"/>
                  </a:schemeClr>
                </a:solidFill>
              </a:rPr>
              <a:t>DL</a:t>
            </a:r>
            <a:r>
              <a:rPr lang="zh-CN" altLang="en-US" sz="1400" b="1" dirty="0">
                <a:solidFill>
                  <a:schemeClr val="tx1">
                    <a:lumMod val="65000"/>
                    <a:lumOff val="35000"/>
                  </a:schemeClr>
                </a:solidFill>
              </a:rPr>
              <a:t>特别适合处理大数据</a:t>
            </a:r>
          </a:p>
          <a:p>
            <a:r>
              <a:rPr lang="zh-CN" altLang="en-US" sz="1400" b="1" dirty="0">
                <a:solidFill>
                  <a:schemeClr val="tx1">
                    <a:lumMod val="65000"/>
                    <a:lumOff val="35000"/>
                  </a:schemeClr>
                </a:solidFill>
              </a:rPr>
              <a:t>       </a:t>
            </a:r>
            <a:r>
              <a:rPr lang="en-US" altLang="zh-CN" sz="1400" b="1" dirty="0">
                <a:solidFill>
                  <a:schemeClr val="tx1">
                    <a:lumMod val="65000"/>
                    <a:lumOff val="35000"/>
                  </a:schemeClr>
                </a:solidFill>
              </a:rPr>
              <a:t>a</a:t>
            </a:r>
            <a:r>
              <a:rPr lang="zh-CN" altLang="en-US" sz="1400" b="1" dirty="0">
                <a:solidFill>
                  <a:schemeClr val="tx1">
                    <a:lumMod val="65000"/>
                    <a:lumOff val="35000"/>
                  </a:schemeClr>
                </a:solidFill>
              </a:rPr>
              <a:t>、用较为复杂的模型降低模型</a:t>
            </a:r>
            <a:r>
              <a:rPr lang="zh-CN" altLang="en-US" sz="1400" b="1" dirty="0" smtClean="0">
                <a:solidFill>
                  <a:schemeClr val="tx1">
                    <a:lumMod val="65000"/>
                    <a:lumOff val="35000"/>
                  </a:schemeClr>
                </a:solidFill>
              </a:rPr>
              <a:t>偏差</a:t>
            </a:r>
          </a:p>
          <a:p>
            <a:r>
              <a:rPr lang="zh-CN" altLang="en-US" sz="1400" b="1" dirty="0" smtClean="0">
                <a:solidFill>
                  <a:schemeClr val="tx1">
                    <a:lumMod val="65000"/>
                    <a:lumOff val="35000"/>
                  </a:schemeClr>
                </a:solidFill>
              </a:rPr>
              <a:t>       </a:t>
            </a:r>
            <a:r>
              <a:rPr lang="en-US" altLang="zh-CN" sz="1400" b="1" dirty="0" smtClean="0">
                <a:solidFill>
                  <a:schemeClr val="tx1">
                    <a:lumMod val="65000"/>
                    <a:lumOff val="35000"/>
                  </a:schemeClr>
                </a:solidFill>
              </a:rPr>
              <a:t>b</a:t>
            </a:r>
            <a:r>
              <a:rPr lang="zh-CN" altLang="en-US" sz="1400" b="1" dirty="0" smtClean="0">
                <a:solidFill>
                  <a:schemeClr val="tx1">
                    <a:lumMod val="65000"/>
                    <a:lumOff val="35000"/>
                  </a:schemeClr>
                </a:solidFill>
              </a:rPr>
              <a:t>、用大数据提升统计估计的准确度</a:t>
            </a:r>
            <a:endParaRPr lang="en-US" altLang="zh-CN" sz="1400" b="1" dirty="0" smtClean="0">
              <a:solidFill>
                <a:schemeClr val="tx1">
                  <a:lumMod val="65000"/>
                  <a:lumOff val="35000"/>
                </a:schemeClr>
              </a:solidFill>
            </a:endParaRPr>
          </a:p>
          <a:p>
            <a:r>
              <a:rPr lang="zh-CN" altLang="en-US" sz="1400" b="1" dirty="0" smtClean="0">
                <a:solidFill>
                  <a:schemeClr val="tx1">
                    <a:lumMod val="65000"/>
                    <a:lumOff val="35000"/>
                  </a:schemeClr>
                </a:solidFill>
              </a:rPr>
              <a:t>       </a:t>
            </a:r>
            <a:r>
              <a:rPr lang="en-US" altLang="zh-CN" sz="1400" b="1" dirty="0" smtClean="0">
                <a:solidFill>
                  <a:schemeClr val="tx1">
                    <a:lumMod val="65000"/>
                    <a:lumOff val="35000"/>
                  </a:schemeClr>
                </a:solidFill>
              </a:rPr>
              <a:t>c</a:t>
            </a:r>
            <a:r>
              <a:rPr lang="zh-CN" altLang="en-US" sz="1400" b="1" dirty="0" smtClean="0">
                <a:solidFill>
                  <a:schemeClr val="tx1">
                    <a:lumMod val="65000"/>
                    <a:lumOff val="35000"/>
                  </a:schemeClr>
                </a:solidFill>
              </a:rPr>
              <a:t>、用可扩展的梯度下降算法求解大规模优化问题</a:t>
            </a:r>
          </a:p>
          <a:p>
            <a:pPr>
              <a:lnSpc>
                <a:spcPct val="130000"/>
              </a:lnSpc>
              <a:spcBef>
                <a:spcPct val="0"/>
              </a:spcBef>
              <a:buNone/>
            </a:pPr>
            <a:endParaRPr lang="zh-CN" altLang="en-US" sz="1400" dirty="0">
              <a:solidFill>
                <a:schemeClr val="tx1">
                  <a:lumMod val="65000"/>
                  <a:lumOff val="35000"/>
                </a:schemeClr>
              </a:solidFill>
              <a:sym typeface="微软雅黑" pitchFamily="34" charset="-122"/>
            </a:endParaRPr>
          </a:p>
        </p:txBody>
      </p:sp>
      <p:sp>
        <p:nvSpPr>
          <p:cNvPr id="56" name="Freeform 130"/>
          <p:cNvSpPr>
            <a:spLocks noEditPoints="1"/>
          </p:cNvSpPr>
          <p:nvPr/>
        </p:nvSpPr>
        <p:spPr bwMode="auto">
          <a:xfrm>
            <a:off x="9714024" y="270439"/>
            <a:ext cx="2097247" cy="2019043"/>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556">
              <a:latin typeface="微软雅黑" panose="020B0503020204020204" pitchFamily="34" charset="-122"/>
              <a:ea typeface="微软雅黑" panose="020B0503020204020204" pitchFamily="34" charset="-122"/>
            </a:endParaRPr>
          </a:p>
        </p:txBody>
      </p:sp>
      <p:sp>
        <p:nvSpPr>
          <p:cNvPr id="105" name="矩形 47"/>
          <p:cNvSpPr>
            <a:spLocks noChangeArrowheads="1"/>
          </p:cNvSpPr>
          <p:nvPr/>
        </p:nvSpPr>
        <p:spPr bwMode="auto">
          <a:xfrm>
            <a:off x="1195154" y="2943116"/>
            <a:ext cx="4533293" cy="18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ts val="2000"/>
              </a:lnSpc>
              <a:buFont typeface="Arial" charset="0"/>
              <a:buChar char="•"/>
            </a:pPr>
            <a:r>
              <a:rPr lang="zh-CN" altLang="en-US" sz="1300" dirty="0" smtClean="0">
                <a:solidFill>
                  <a:schemeClr val="tx1">
                    <a:lumMod val="65000"/>
                    <a:lumOff val="35000"/>
                  </a:schemeClr>
                </a:solidFill>
                <a:latin typeface="微软雅黑" pitchFamily="34" charset="-122"/>
                <a:ea typeface="微软雅黑" pitchFamily="34" charset="-122"/>
              </a:rPr>
              <a:t>  </a:t>
            </a:r>
            <a:r>
              <a:rPr lang="zh-CN" altLang="en-US" sz="1400" b="1" dirty="0" smtClean="0">
                <a:solidFill>
                  <a:schemeClr val="tx1">
                    <a:lumMod val="65000"/>
                    <a:lumOff val="35000"/>
                  </a:schemeClr>
                </a:solidFill>
                <a:latin typeface="微软雅黑" pitchFamily="34" charset="-122"/>
                <a:ea typeface="微软雅黑" pitchFamily="34" charset="-122"/>
              </a:rPr>
              <a:t>（</a:t>
            </a:r>
            <a:r>
              <a:rPr lang="en-US" altLang="zh-CN" sz="1400" b="1" dirty="0">
                <a:solidFill>
                  <a:schemeClr val="tx1">
                    <a:lumMod val="65000"/>
                    <a:lumOff val="35000"/>
                  </a:schemeClr>
                </a:solidFill>
                <a:latin typeface="微软雅黑" pitchFamily="34" charset="-122"/>
                <a:ea typeface="微软雅黑" pitchFamily="34" charset="-122"/>
              </a:rPr>
              <a:t>2</a:t>
            </a:r>
            <a:r>
              <a:rPr lang="zh-CN" altLang="en-US" sz="1400" b="1" dirty="0">
                <a:solidFill>
                  <a:schemeClr val="tx1">
                    <a:lumMod val="65000"/>
                    <a:lumOff val="35000"/>
                  </a:schemeClr>
                </a:solidFill>
                <a:latin typeface="微软雅黑" pitchFamily="34" charset="-122"/>
                <a:ea typeface="微软雅黑" pitchFamily="34" charset="-122"/>
              </a:rPr>
              <a:t>）深度学习不是一个黑箱系统。它像概率模型一样，提供一套丰富的、基于联接主义的建模语言。利用这套语言系统，我们可以表达数据内在的丰富关系和结构。比如用卷积处理图像中的二维空间结构，用递归神经网络（</a:t>
            </a:r>
            <a:r>
              <a:rPr lang="en-US" altLang="zh-CN" sz="1400" b="1" dirty="0">
                <a:solidFill>
                  <a:schemeClr val="tx1">
                    <a:lumMod val="65000"/>
                    <a:lumOff val="35000"/>
                  </a:schemeClr>
                </a:solidFill>
                <a:latin typeface="微软雅黑" pitchFamily="34" charset="-122"/>
                <a:ea typeface="微软雅黑" pitchFamily="34" charset="-122"/>
              </a:rPr>
              <a:t>Recurrent Neural Network</a:t>
            </a:r>
            <a:r>
              <a:rPr lang="zh-CN" altLang="en-US" sz="1400" b="1" dirty="0">
                <a:solidFill>
                  <a:schemeClr val="tx1">
                    <a:lumMod val="65000"/>
                    <a:lumOff val="35000"/>
                  </a:schemeClr>
                </a:solidFill>
                <a:latin typeface="微软雅黑" pitchFamily="34" charset="-122"/>
                <a:ea typeface="微软雅黑" pitchFamily="34" charset="-122"/>
              </a:rPr>
              <a:t>）处理自然语言等数据中的时序</a:t>
            </a:r>
            <a:r>
              <a:rPr lang="zh-CN" altLang="en-US" sz="1400" b="1" dirty="0" smtClean="0">
                <a:solidFill>
                  <a:schemeClr val="tx1">
                    <a:lumMod val="65000"/>
                    <a:lumOff val="35000"/>
                  </a:schemeClr>
                </a:solidFill>
                <a:latin typeface="微软雅黑" pitchFamily="34" charset="-122"/>
                <a:ea typeface="微软雅黑" pitchFamily="34" charset="-122"/>
              </a:rPr>
              <a:t>结构。</a:t>
            </a:r>
            <a:r>
              <a:rPr lang="zh-CN" altLang="en-US" sz="1300" b="1" dirty="0" smtClean="0">
                <a:solidFill>
                  <a:schemeClr val="tx1">
                    <a:lumMod val="65000"/>
                    <a:lumOff val="35000"/>
                  </a:schemeClr>
                </a:solidFill>
                <a:latin typeface="微软雅黑" pitchFamily="34" charset="-122"/>
                <a:ea typeface="微软雅黑" pitchFamily="34" charset="-122"/>
              </a:rPr>
              <a:t/>
            </a:r>
            <a:br>
              <a:rPr lang="zh-CN" altLang="en-US" sz="1300" b="1" dirty="0" smtClean="0">
                <a:solidFill>
                  <a:schemeClr val="tx1">
                    <a:lumMod val="65000"/>
                    <a:lumOff val="35000"/>
                  </a:schemeClr>
                </a:solidFill>
                <a:latin typeface="微软雅黑" pitchFamily="34" charset="-122"/>
                <a:ea typeface="微软雅黑" pitchFamily="34" charset="-122"/>
              </a:rPr>
            </a:br>
            <a:endParaRPr lang="zh-CN" altLang="en-US" sz="1300" b="1"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106" name="矩形 105"/>
          <p:cNvSpPr/>
          <p:nvPr/>
        </p:nvSpPr>
        <p:spPr>
          <a:xfrm>
            <a:off x="6421344" y="2697450"/>
            <a:ext cx="3292680" cy="461657"/>
          </a:xfrm>
          <a:prstGeom prst="rect">
            <a:avLst/>
          </a:prstGeom>
        </p:spPr>
        <p:txBody>
          <a:bodyPr wrap="square" lIns="91431" tIns="45716" rIns="91431" bIns="45716">
            <a:spAutoFit/>
          </a:bodyPr>
          <a:lstStyle/>
          <a:p>
            <a:r>
              <a:rPr lang="zh-CN" altLang="en-US" sz="2400" b="1" dirty="0" smtClean="0">
                <a:solidFill>
                  <a:schemeClr val="tx1">
                    <a:lumMod val="65000"/>
                    <a:lumOff val="35000"/>
                  </a:schemeClr>
                </a:solidFill>
                <a:latin typeface="微软雅黑" pitchFamily="34" charset="-122"/>
                <a:ea typeface="微软雅黑" pitchFamily="34" charset="-122"/>
              </a:rPr>
              <a:t>深度学习的优势</a:t>
            </a:r>
            <a:endParaRPr lang="en-US" altLang="zh-CN" sz="2400" b="1" dirty="0">
              <a:solidFill>
                <a:schemeClr val="tx1">
                  <a:lumMod val="65000"/>
                  <a:lumOff val="35000"/>
                </a:schemeClr>
              </a:solidFill>
              <a:latin typeface="微软雅黑" pitchFamily="34" charset="-122"/>
              <a:ea typeface="微软雅黑" pitchFamily="34" charset="-122"/>
            </a:endParaRPr>
          </a:p>
        </p:txBody>
      </p:sp>
      <p:sp>
        <p:nvSpPr>
          <p:cNvPr id="109" name="矩形 47"/>
          <p:cNvSpPr>
            <a:spLocks noChangeArrowheads="1"/>
          </p:cNvSpPr>
          <p:nvPr/>
        </p:nvSpPr>
        <p:spPr bwMode="auto">
          <a:xfrm>
            <a:off x="1364330" y="4921556"/>
            <a:ext cx="4148963" cy="102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spcBef>
                <a:spcPct val="20000"/>
              </a:spcBef>
              <a:buFont typeface="Arial" charset="0"/>
              <a:buChar char="•"/>
            </a:pPr>
            <a:r>
              <a:rPr lang="zh-CN" altLang="en-US" sz="1300" b="1" dirty="0" smtClean="0">
                <a:solidFill>
                  <a:schemeClr val="tx1">
                    <a:lumMod val="65000"/>
                    <a:lumOff val="35000"/>
                  </a:schemeClr>
                </a:solidFill>
                <a:latin typeface="微软雅黑" pitchFamily="34" charset="-122"/>
                <a:ea typeface="微软雅黑" pitchFamily="34" charset="-122"/>
              </a:rPr>
              <a:t>（</a:t>
            </a:r>
            <a:r>
              <a:rPr lang="en-US" altLang="zh-CN" sz="1300" b="1" dirty="0" smtClean="0">
                <a:solidFill>
                  <a:schemeClr val="tx1">
                    <a:lumMod val="65000"/>
                    <a:lumOff val="35000"/>
                  </a:schemeClr>
                </a:solidFill>
                <a:latin typeface="微软雅黑" pitchFamily="34" charset="-122"/>
                <a:ea typeface="微软雅黑" pitchFamily="34" charset="-122"/>
              </a:rPr>
              <a:t>3</a:t>
            </a:r>
            <a:r>
              <a:rPr lang="zh-CN" altLang="en-US" sz="1400" b="1" dirty="0">
                <a:solidFill>
                  <a:schemeClr val="tx1">
                    <a:lumMod val="65000"/>
                    <a:lumOff val="35000"/>
                  </a:schemeClr>
                </a:solidFill>
                <a:latin typeface="微软雅黑" pitchFamily="34" charset="-122"/>
                <a:ea typeface="微软雅黑" pitchFamily="34" charset="-122"/>
              </a:rPr>
              <a:t>）深度学习几乎是唯一的端到端的学习</a:t>
            </a:r>
            <a:r>
              <a:rPr lang="zh-CN" altLang="en-US" sz="1400" b="1" dirty="0" smtClean="0">
                <a:solidFill>
                  <a:schemeClr val="tx1">
                    <a:lumMod val="65000"/>
                    <a:lumOff val="35000"/>
                  </a:schemeClr>
                </a:solidFill>
                <a:latin typeface="微软雅黑" pitchFamily="34" charset="-122"/>
                <a:ea typeface="微软雅黑" pitchFamily="34" charset="-122"/>
              </a:rPr>
              <a:t>系统 </a:t>
            </a:r>
            <a:endParaRPr lang="en-US" altLang="zh-CN" sz="1400" b="1" dirty="0" smtClean="0">
              <a:solidFill>
                <a:schemeClr val="tx1">
                  <a:lumMod val="65000"/>
                  <a:lumOff val="35000"/>
                </a:schemeClr>
              </a:solidFill>
              <a:latin typeface="微软雅黑" pitchFamily="34" charset="-122"/>
              <a:ea typeface="微软雅黑" pitchFamily="34" charset="-122"/>
            </a:endParaRPr>
          </a:p>
          <a:p>
            <a:pPr>
              <a:spcBef>
                <a:spcPct val="20000"/>
              </a:spcBef>
              <a:buFont typeface="Arial" charset="0"/>
              <a:buChar char="•"/>
            </a:pPr>
            <a:r>
              <a:rPr lang="zh-CN" altLang="en-US" sz="1400" b="1" dirty="0">
                <a:solidFill>
                  <a:schemeClr val="tx1">
                    <a:lumMod val="65000"/>
                    <a:lumOff val="35000"/>
                  </a:schemeClr>
                </a:solidFill>
                <a:latin typeface="微软雅黑" pitchFamily="34" charset="-122"/>
                <a:ea typeface="微软雅黑" pitchFamily="34" charset="-122"/>
              </a:rPr>
              <a:t> </a:t>
            </a:r>
            <a:r>
              <a:rPr lang="zh-CN" altLang="en-US" sz="1400" b="1" dirty="0" smtClean="0">
                <a:solidFill>
                  <a:schemeClr val="tx1">
                    <a:lumMod val="65000"/>
                    <a:lumOff val="35000"/>
                  </a:schemeClr>
                </a:solidFill>
                <a:latin typeface="微软雅黑" pitchFamily="34" charset="-122"/>
                <a:ea typeface="微软雅黑" pitchFamily="34" charset="-122"/>
              </a:rPr>
              <a:t>    它</a:t>
            </a:r>
            <a:r>
              <a:rPr lang="zh-CN" altLang="en-US" sz="1400" b="1" dirty="0">
                <a:solidFill>
                  <a:schemeClr val="tx1">
                    <a:lumMod val="65000"/>
                    <a:lumOff val="35000"/>
                  </a:schemeClr>
                </a:solidFill>
                <a:latin typeface="微软雅黑" pitchFamily="34" charset="-122"/>
                <a:ea typeface="微软雅黑" pitchFamily="34" charset="-122"/>
              </a:rPr>
              <a:t>直接作用于原始数据，自动逐层进行特征学习，整个过程直接优化目标函数。</a:t>
            </a:r>
          </a:p>
          <a:p>
            <a:pPr>
              <a:spcBef>
                <a:spcPct val="20000"/>
              </a:spcBef>
              <a:buFont typeface="Arial" charset="0"/>
              <a:buChar char="•"/>
            </a:pPr>
            <a:endParaRPr lang="zh-CN" altLang="en-US" sz="1300" dirty="0">
              <a:solidFill>
                <a:schemeClr val="tx1">
                  <a:lumMod val="65000"/>
                  <a:lumOff val="35000"/>
                </a:schemeClr>
              </a:solidFill>
              <a:latin typeface="微软雅黑" pitchFamily="34" charset="-122"/>
              <a:ea typeface="微软雅黑" pitchFamily="34" charset="-122"/>
              <a:sym typeface="微软雅黑" pitchFamily="34" charset="-122"/>
            </a:endParaRPr>
          </a:p>
        </p:txBody>
      </p:sp>
      <p:sp>
        <p:nvSpPr>
          <p:cNvPr id="95" name="矩形 3"/>
          <p:cNvSpPr>
            <a:spLocks noChangeArrowheads="1"/>
          </p:cNvSpPr>
          <p:nvPr/>
        </p:nvSpPr>
        <p:spPr bwMode="auto">
          <a:xfrm>
            <a:off x="1073958" y="224898"/>
            <a:ext cx="182452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2">
                    <a:lumMod val="75000"/>
                  </a:schemeClr>
                </a:solidFill>
                <a:latin typeface="Arial" panose="020B0604020202020204" pitchFamily="34" charset="0"/>
                <a:cs typeface="Arial" panose="020B0604020202020204" pitchFamily="34" charset="0"/>
                <a:sym typeface="Impact" pitchFamily="34" charset="0"/>
              </a:rPr>
              <a:t>课题背景</a:t>
            </a:r>
            <a:endParaRPr lang="zh-CN" altLang="en-US" b="1" dirty="0">
              <a:solidFill>
                <a:schemeClr val="tx2">
                  <a:lumMod val="7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1509887186"/>
      </p:ext>
    </p:extLst>
  </p:cSld>
  <p:clrMapOvr>
    <a:masterClrMapping/>
  </p:clrMapOvr>
  <mc:AlternateContent xmlns:mc="http://schemas.openxmlformats.org/markup-compatibility/2006" xmlns:p14="http://schemas.microsoft.com/office/powerpoint/2010/main">
    <mc:Choice Requires="p14">
      <p:transition spd="slow" p14:dur="1250">
        <p14:switch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p:tgtEl>
                                          <p:spTgt spid="106"/>
                                        </p:tgtEl>
                                        <p:attrNameLst>
                                          <p:attrName>ppt_y</p:attrName>
                                        </p:attrNameLst>
                                      </p:cBhvr>
                                      <p:tavLst>
                                        <p:tav tm="0">
                                          <p:val>
                                            <p:strVal val="#ppt_y-#ppt_h*1.125000"/>
                                          </p:val>
                                        </p:tav>
                                        <p:tav tm="100000">
                                          <p:val>
                                            <p:strVal val="#ppt_y"/>
                                          </p:val>
                                        </p:tav>
                                      </p:tavLst>
                                    </p:anim>
                                    <p:animEffect transition="in" filter="wipe(down)">
                                      <p:cBhvr>
                                        <p:cTn id="12" dur="500"/>
                                        <p:tgtEl>
                                          <p:spTgt spid="106"/>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p:cTn id="16" dur="500" fill="hold"/>
                                        <p:tgtEl>
                                          <p:spTgt spid="56"/>
                                        </p:tgtEl>
                                        <p:attrNameLst>
                                          <p:attrName>ppt_w</p:attrName>
                                        </p:attrNameLst>
                                      </p:cBhvr>
                                      <p:tavLst>
                                        <p:tav tm="0">
                                          <p:val>
                                            <p:fltVal val="0"/>
                                          </p:val>
                                        </p:tav>
                                        <p:tav tm="100000">
                                          <p:val>
                                            <p:strVal val="#ppt_w"/>
                                          </p:val>
                                        </p:tav>
                                      </p:tavLst>
                                    </p:anim>
                                    <p:anim calcmode="lin" valueType="num">
                                      <p:cBhvr>
                                        <p:cTn id="17"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wipe(right)">
                                      <p:cBhvr>
                                        <p:cTn id="3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animBg="1"/>
      <p:bldP spid="105" grpId="0"/>
      <p:bldP spid="106" grpId="0"/>
      <p:bldP spid="109" grpId="0"/>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0"/>
          <p:cNvCxnSpPr/>
          <p:nvPr/>
        </p:nvCxnSpPr>
        <p:spPr>
          <a:xfrm>
            <a:off x="1042975" y="5118805"/>
            <a:ext cx="10106051"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9"/>
          <p:cNvGrpSpPr/>
          <p:nvPr/>
        </p:nvGrpSpPr>
        <p:grpSpPr>
          <a:xfrm>
            <a:off x="9248408" y="0"/>
            <a:ext cx="2943592" cy="2841945"/>
            <a:chOff x="-203033" y="901147"/>
            <a:chExt cx="2207694" cy="2131459"/>
          </a:xfrm>
          <a:solidFill>
            <a:schemeClr val="accent1"/>
          </a:solidFill>
        </p:grpSpPr>
        <p:sp>
          <p:nvSpPr>
            <p:cNvPr id="34" name="Rectangle 25"/>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33" name="Isosceles Triangle 24"/>
            <p:cNvSpPr/>
            <p:nvPr/>
          </p:nvSpPr>
          <p:spPr>
            <a:xfrm rot="16200000">
              <a:off x="-335937" y="1869354"/>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sp>
        <p:nvSpPr>
          <p:cNvPr id="27" name="矩形 3"/>
          <p:cNvSpPr>
            <a:spLocks noChangeArrowheads="1"/>
          </p:cNvSpPr>
          <p:nvPr/>
        </p:nvSpPr>
        <p:spPr bwMode="auto">
          <a:xfrm>
            <a:off x="1073958" y="224898"/>
            <a:ext cx="182452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2">
                    <a:lumMod val="75000"/>
                  </a:schemeClr>
                </a:solidFill>
                <a:latin typeface="Arial" panose="020B0604020202020204" pitchFamily="34" charset="0"/>
                <a:cs typeface="Arial" panose="020B0604020202020204" pitchFamily="34" charset="0"/>
                <a:sym typeface="Impact" pitchFamily="34" charset="0"/>
              </a:rPr>
              <a:t>课题背景</a:t>
            </a:r>
            <a:endParaRPr lang="zh-CN" altLang="en-US" b="1" dirty="0">
              <a:solidFill>
                <a:schemeClr val="tx2">
                  <a:lumMod val="75000"/>
                </a:schemeClr>
              </a:solidFill>
              <a:latin typeface="Arial" panose="020B0604020202020204" pitchFamily="34" charset="0"/>
              <a:ea typeface="宋体" pitchFamily="2" charset="-122"/>
              <a:cs typeface="Arial" panose="020B0604020202020204" pitchFamily="34" charset="0"/>
            </a:endParaRPr>
          </a:p>
        </p:txBody>
      </p:sp>
      <p:sp>
        <p:nvSpPr>
          <p:cNvPr id="28" name="文本框 37"/>
          <p:cNvSpPr txBox="1"/>
          <p:nvPr/>
        </p:nvSpPr>
        <p:spPr>
          <a:xfrm>
            <a:off x="3057089" y="1543847"/>
            <a:ext cx="2308007" cy="256472"/>
          </a:xfrm>
          <a:prstGeom prst="rect">
            <a:avLst/>
          </a:prstGeom>
          <a:noFill/>
        </p:spPr>
        <p:txBody>
          <a:bodyPr wrap="square" lIns="91431" tIns="45716" rIns="91431" bIns="45716" rtlCol="0">
            <a:spAutoFit/>
          </a:bodyPr>
          <a:lstStyle/>
          <a:p>
            <a:endParaRPr lang="zh-CN" altLang="en-US" sz="1600" baseline="-3000" dirty="0">
              <a:solidFill>
                <a:schemeClr val="tx2">
                  <a:lumMod val="75000"/>
                </a:schemeClr>
              </a:solidFill>
              <a:latin typeface="Arial" panose="020B0604020202020204" pitchFamily="34" charset="0"/>
              <a:cs typeface="Arial" panose="020B0604020202020204" pitchFamily="34" charset="0"/>
            </a:endParaRPr>
          </a:p>
        </p:txBody>
      </p:sp>
      <p:sp>
        <p:nvSpPr>
          <p:cNvPr id="35" name="Freeform 331"/>
          <p:cNvSpPr>
            <a:spLocks/>
          </p:cNvSpPr>
          <p:nvPr/>
        </p:nvSpPr>
        <p:spPr bwMode="auto">
          <a:xfrm>
            <a:off x="10782362" y="809665"/>
            <a:ext cx="733328" cy="534110"/>
          </a:xfrm>
          <a:custGeom>
            <a:avLst/>
            <a:gdLst>
              <a:gd name="T0" fmla="*/ 260 w 288"/>
              <a:gd name="T1" fmla="*/ 0 h 210"/>
              <a:gd name="T2" fmla="*/ 232 w 288"/>
              <a:gd name="T3" fmla="*/ 28 h 210"/>
              <a:gd name="T4" fmla="*/ 239 w 288"/>
              <a:gd name="T5" fmla="*/ 46 h 210"/>
              <a:gd name="T6" fmla="*/ 191 w 288"/>
              <a:gd name="T7" fmla="*/ 117 h 210"/>
              <a:gd name="T8" fmla="*/ 183 w 288"/>
              <a:gd name="T9" fmla="*/ 116 h 210"/>
              <a:gd name="T10" fmla="*/ 170 w 288"/>
              <a:gd name="T11" fmla="*/ 119 h 210"/>
              <a:gd name="T12" fmla="*/ 130 w 288"/>
              <a:gd name="T13" fmla="*/ 79 h 210"/>
              <a:gd name="T14" fmla="*/ 133 w 288"/>
              <a:gd name="T15" fmla="*/ 67 h 210"/>
              <a:gd name="T16" fmla="*/ 105 w 288"/>
              <a:gd name="T17" fmla="*/ 39 h 210"/>
              <a:gd name="T18" fmla="*/ 78 w 288"/>
              <a:gd name="T19" fmla="*/ 67 h 210"/>
              <a:gd name="T20" fmla="*/ 84 w 288"/>
              <a:gd name="T21" fmla="*/ 84 h 210"/>
              <a:gd name="T22" fmla="*/ 36 w 288"/>
              <a:gd name="T23" fmla="*/ 156 h 210"/>
              <a:gd name="T24" fmla="*/ 28 w 288"/>
              <a:gd name="T25" fmla="*/ 155 h 210"/>
              <a:gd name="T26" fmla="*/ 0 w 288"/>
              <a:gd name="T27" fmla="*/ 183 h 210"/>
              <a:gd name="T28" fmla="*/ 28 w 288"/>
              <a:gd name="T29" fmla="*/ 210 h 210"/>
              <a:gd name="T30" fmla="*/ 56 w 288"/>
              <a:gd name="T31" fmla="*/ 183 h 210"/>
              <a:gd name="T32" fmla="*/ 50 w 288"/>
              <a:gd name="T33" fmla="*/ 166 h 210"/>
              <a:gd name="T34" fmla="*/ 98 w 288"/>
              <a:gd name="T35" fmla="*/ 94 h 210"/>
              <a:gd name="T36" fmla="*/ 105 w 288"/>
              <a:gd name="T37" fmla="*/ 95 h 210"/>
              <a:gd name="T38" fmla="*/ 118 w 288"/>
              <a:gd name="T39" fmla="*/ 92 h 210"/>
              <a:gd name="T40" fmla="*/ 158 w 288"/>
              <a:gd name="T41" fmla="*/ 132 h 210"/>
              <a:gd name="T42" fmla="*/ 155 w 288"/>
              <a:gd name="T43" fmla="*/ 144 h 210"/>
              <a:gd name="T44" fmla="*/ 183 w 288"/>
              <a:gd name="T45" fmla="*/ 172 h 210"/>
              <a:gd name="T46" fmla="*/ 211 w 288"/>
              <a:gd name="T47" fmla="*/ 144 h 210"/>
              <a:gd name="T48" fmla="*/ 205 w 288"/>
              <a:gd name="T49" fmla="*/ 127 h 210"/>
              <a:gd name="T50" fmla="*/ 253 w 288"/>
              <a:gd name="T51" fmla="*/ 55 h 210"/>
              <a:gd name="T52" fmla="*/ 260 w 288"/>
              <a:gd name="T53" fmla="*/ 56 h 210"/>
              <a:gd name="T54" fmla="*/ 288 w 288"/>
              <a:gd name="T55" fmla="*/ 28 h 210"/>
              <a:gd name="T56" fmla="*/ 260 w 288"/>
              <a:gd name="T5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 name="文本框 1"/>
          <p:cNvSpPr txBox="1"/>
          <p:nvPr/>
        </p:nvSpPr>
        <p:spPr>
          <a:xfrm>
            <a:off x="1272979" y="1800319"/>
            <a:ext cx="7126535" cy="4524315"/>
          </a:xfrm>
          <a:prstGeom prst="rect">
            <a:avLst/>
          </a:prstGeom>
          <a:noFill/>
        </p:spPr>
        <p:txBody>
          <a:bodyPr wrap="square" rtlCol="0">
            <a:spAutoFit/>
          </a:bodyPr>
          <a:lstStyle/>
          <a:p>
            <a:pPr>
              <a:lnSpc>
                <a:spcPts val="2000"/>
              </a:lnSpc>
            </a:pPr>
            <a:r>
              <a:rPr lang="en-US" altLang="zh-CN" sz="1600" dirty="0">
                <a:latin typeface="+mj-lt"/>
              </a:rPr>
              <a:t>1</a:t>
            </a:r>
            <a:r>
              <a:rPr lang="zh-CN" altLang="en-US" sz="1600" dirty="0">
                <a:latin typeface="+mj-lt"/>
              </a:rPr>
              <a:t>）</a:t>
            </a:r>
            <a:r>
              <a:rPr lang="zh-CN" altLang="en-US" sz="1600" dirty="0">
                <a:latin typeface="+mj-lt"/>
                <a:ea typeface="苹方-简 常规体" charset="-122"/>
              </a:rPr>
              <a:t>模型层次不断加深</a:t>
            </a:r>
          </a:p>
          <a:p>
            <a:pPr>
              <a:lnSpc>
                <a:spcPts val="2000"/>
              </a:lnSpc>
            </a:pPr>
            <a:r>
              <a:rPr lang="zh-CN" altLang="en-US" sz="1600" dirty="0">
                <a:latin typeface="+mj-lt"/>
                <a:ea typeface="苹方-简 常规体" charset="-122"/>
              </a:rPr>
              <a:t>       </a:t>
            </a:r>
            <a:r>
              <a:rPr lang="en-US" altLang="zh-CN" sz="1600" dirty="0">
                <a:latin typeface="+mj-lt"/>
                <a:ea typeface="苹方-简 常规体" charset="-122"/>
              </a:rPr>
              <a:t>2012Alex </a:t>
            </a:r>
            <a:r>
              <a:rPr lang="zh-CN" altLang="en-US" sz="1600" dirty="0">
                <a:latin typeface="+mj-lt"/>
                <a:ea typeface="苹方-简 常规体" charset="-122"/>
              </a:rPr>
              <a:t>获得</a:t>
            </a:r>
            <a:r>
              <a:rPr lang="en-US" altLang="zh-CN" sz="1600" dirty="0">
                <a:latin typeface="+mj-lt"/>
                <a:ea typeface="苹方-简 常规体" charset="-122"/>
              </a:rPr>
              <a:t>ImageNet </a:t>
            </a:r>
            <a:r>
              <a:rPr lang="zh-CN" altLang="en-US" sz="1600" dirty="0">
                <a:latin typeface="+mj-lt"/>
                <a:ea typeface="苹方-简 常规体" charset="-122"/>
              </a:rPr>
              <a:t>冠军，其所用的</a:t>
            </a:r>
            <a:r>
              <a:rPr lang="en-US" altLang="zh-CN" sz="1600" dirty="0">
                <a:latin typeface="+mj-lt"/>
                <a:ea typeface="苹方-简 常规体" charset="-122"/>
              </a:rPr>
              <a:t>AlexNet5</a:t>
            </a:r>
            <a:r>
              <a:rPr lang="zh-CN" altLang="en-US" sz="1600" dirty="0">
                <a:latin typeface="+mj-lt"/>
                <a:ea typeface="苹方-简 常规体" charset="-122"/>
              </a:rPr>
              <a:t>个卷积层 </a:t>
            </a:r>
            <a:r>
              <a:rPr lang="en-US" altLang="zh-CN" sz="1600" dirty="0">
                <a:latin typeface="+mj-lt"/>
                <a:ea typeface="苹方-简 常规体" charset="-122"/>
              </a:rPr>
              <a:t>3</a:t>
            </a:r>
            <a:r>
              <a:rPr lang="zh-CN" altLang="en-US" sz="1600" dirty="0">
                <a:latin typeface="+mj-lt"/>
                <a:ea typeface="苹方-简 常规体" charset="-122"/>
              </a:rPr>
              <a:t>个</a:t>
            </a:r>
            <a:r>
              <a:rPr lang="en-US" altLang="zh-CN" sz="1600" dirty="0">
                <a:latin typeface="+mj-lt"/>
                <a:ea typeface="苹方-简 常规体" charset="-122"/>
              </a:rPr>
              <a:t>pool</a:t>
            </a:r>
            <a:r>
              <a:rPr lang="zh-CN" altLang="en-US" sz="1600" dirty="0">
                <a:latin typeface="+mj-lt"/>
                <a:ea typeface="苹方-简 常规体" charset="-122"/>
              </a:rPr>
              <a:t>层 和</a:t>
            </a:r>
            <a:r>
              <a:rPr lang="en-US" altLang="zh-CN" sz="1600" dirty="0">
                <a:latin typeface="+mj-lt"/>
                <a:ea typeface="苹方-简 常规体" charset="-122"/>
              </a:rPr>
              <a:t>2</a:t>
            </a:r>
            <a:r>
              <a:rPr lang="zh-CN" altLang="en-US" sz="1600" dirty="0">
                <a:latin typeface="+mj-lt"/>
                <a:ea typeface="苹方-简 常规体" charset="-122"/>
              </a:rPr>
              <a:t>个全连接层</a:t>
            </a:r>
          </a:p>
          <a:p>
            <a:pPr>
              <a:lnSpc>
                <a:spcPts val="2000"/>
              </a:lnSpc>
            </a:pPr>
            <a:r>
              <a:rPr lang="zh-CN" altLang="en-US" sz="1600" dirty="0">
                <a:latin typeface="+mj-lt"/>
                <a:ea typeface="苹方-简 常规体" charset="-122"/>
              </a:rPr>
              <a:t>       </a:t>
            </a:r>
            <a:r>
              <a:rPr lang="en-US" altLang="zh-CN" sz="1600" dirty="0">
                <a:latin typeface="+mj-lt"/>
                <a:ea typeface="苹方-简 常规体" charset="-122"/>
              </a:rPr>
              <a:t>2014</a:t>
            </a:r>
            <a:r>
              <a:rPr lang="zh-CN" altLang="en-US" sz="1600" dirty="0">
                <a:latin typeface="+mj-lt"/>
                <a:ea typeface="苹方-简 常规体" charset="-122"/>
              </a:rPr>
              <a:t>年获得</a:t>
            </a:r>
            <a:r>
              <a:rPr lang="en-US" altLang="zh-CN" sz="1600" dirty="0">
                <a:latin typeface="+mj-lt"/>
                <a:ea typeface="苹方-简 常规体" charset="-122"/>
              </a:rPr>
              <a:t>ImageNet</a:t>
            </a:r>
            <a:r>
              <a:rPr lang="zh-CN" altLang="en-US" sz="1600" dirty="0">
                <a:latin typeface="+mj-lt"/>
                <a:ea typeface="苹方-简 常规体" charset="-122"/>
              </a:rPr>
              <a:t>的</a:t>
            </a:r>
            <a:r>
              <a:rPr lang="en-US" altLang="zh-CN" sz="1600" dirty="0" err="1">
                <a:latin typeface="+mj-lt"/>
                <a:ea typeface="苹方-简 常规体" charset="-122"/>
              </a:rPr>
              <a:t>GoogleNet</a:t>
            </a:r>
            <a:r>
              <a:rPr lang="zh-CN" altLang="en-US" sz="1600" dirty="0">
                <a:latin typeface="+mj-lt"/>
                <a:ea typeface="苹方-简 常规体" charset="-122"/>
              </a:rPr>
              <a:t>，使用了</a:t>
            </a:r>
            <a:r>
              <a:rPr lang="en-US" altLang="zh-CN" sz="1600" dirty="0">
                <a:latin typeface="+mj-lt"/>
                <a:ea typeface="苹方-简 常规体" charset="-122"/>
              </a:rPr>
              <a:t>59</a:t>
            </a:r>
            <a:r>
              <a:rPr lang="zh-CN" altLang="en-US" sz="1600" dirty="0">
                <a:latin typeface="+mj-lt"/>
                <a:ea typeface="苹方-简 常规体" charset="-122"/>
              </a:rPr>
              <a:t>个卷积层，</a:t>
            </a:r>
            <a:r>
              <a:rPr lang="en-US" altLang="zh-CN" sz="1600" dirty="0">
                <a:latin typeface="+mj-lt"/>
                <a:ea typeface="苹方-简 常规体" charset="-122"/>
              </a:rPr>
              <a:t>16</a:t>
            </a:r>
            <a:r>
              <a:rPr lang="zh-CN" altLang="en-US" sz="1600" dirty="0">
                <a:latin typeface="+mj-lt"/>
                <a:ea typeface="苹方-简 常规体" charset="-122"/>
              </a:rPr>
              <a:t>个</a:t>
            </a:r>
            <a:r>
              <a:rPr lang="en-US" altLang="zh-CN" sz="1600" dirty="0">
                <a:latin typeface="+mj-lt"/>
                <a:ea typeface="苹方-简 常规体" charset="-122"/>
              </a:rPr>
              <a:t>pool</a:t>
            </a:r>
            <a:r>
              <a:rPr lang="zh-CN" altLang="en-US" sz="1600" dirty="0">
                <a:latin typeface="+mj-lt"/>
                <a:ea typeface="苹方-简 常规体" charset="-122"/>
              </a:rPr>
              <a:t>层和</a:t>
            </a:r>
            <a:r>
              <a:rPr lang="en-US" altLang="zh-CN" sz="1600" dirty="0">
                <a:latin typeface="+mj-lt"/>
                <a:ea typeface="苹方-简 常规体" charset="-122"/>
              </a:rPr>
              <a:t>2</a:t>
            </a:r>
            <a:r>
              <a:rPr lang="zh-CN" altLang="en-US" sz="1600" dirty="0">
                <a:latin typeface="+mj-lt"/>
                <a:ea typeface="苹方-简 常规体" charset="-122"/>
              </a:rPr>
              <a:t>个全连接层。</a:t>
            </a:r>
          </a:p>
          <a:p>
            <a:pPr>
              <a:lnSpc>
                <a:spcPts val="2000"/>
              </a:lnSpc>
            </a:pPr>
            <a:r>
              <a:rPr lang="zh-CN" altLang="en-US" sz="1600" dirty="0">
                <a:latin typeface="+mj-lt"/>
                <a:ea typeface="苹方-简 常规体" charset="-122"/>
              </a:rPr>
              <a:t>       </a:t>
            </a:r>
            <a:r>
              <a:rPr lang="en-US" altLang="zh-CN" sz="1600" dirty="0">
                <a:latin typeface="+mj-lt"/>
                <a:ea typeface="苹方-简 常规体" charset="-122"/>
              </a:rPr>
              <a:t>2016</a:t>
            </a:r>
            <a:r>
              <a:rPr lang="zh-CN" altLang="en-US" sz="1600" dirty="0">
                <a:latin typeface="+mj-lt"/>
                <a:ea typeface="苹方-简 常规体" charset="-122"/>
              </a:rPr>
              <a:t>年微软的</a:t>
            </a:r>
            <a:r>
              <a:rPr lang="en-US" altLang="zh-CN" sz="1600" dirty="0" err="1">
                <a:latin typeface="+mj-lt"/>
                <a:ea typeface="苹方-简 常规体" charset="-122"/>
              </a:rPr>
              <a:t>ResNet</a:t>
            </a:r>
            <a:r>
              <a:rPr lang="zh-CN" altLang="en-US" sz="1600" dirty="0">
                <a:latin typeface="+mj-lt"/>
                <a:ea typeface="苹方-简 常规体" charset="-122"/>
              </a:rPr>
              <a:t>深度残差网络，用了</a:t>
            </a:r>
            <a:r>
              <a:rPr lang="en-US" altLang="zh-CN" sz="1600" dirty="0">
                <a:latin typeface="+mj-lt"/>
                <a:ea typeface="苹方-简 常规体" charset="-122"/>
              </a:rPr>
              <a:t>152</a:t>
            </a:r>
            <a:r>
              <a:rPr lang="zh-CN" altLang="en-US" sz="1600" dirty="0">
                <a:latin typeface="+mj-lt"/>
                <a:ea typeface="苹方-简 常规体" charset="-122"/>
              </a:rPr>
              <a:t>层的架构</a:t>
            </a:r>
          </a:p>
          <a:p>
            <a:pPr>
              <a:lnSpc>
                <a:spcPts val="2000"/>
              </a:lnSpc>
            </a:pPr>
            <a:r>
              <a:rPr lang="en-US" altLang="zh-CN" sz="1600" dirty="0" smtClean="0">
                <a:latin typeface="+mj-lt"/>
                <a:ea typeface="苹方-简 常规体" charset="-122"/>
              </a:rPr>
              <a:t>2</a:t>
            </a:r>
            <a:r>
              <a:rPr lang="zh-CN" altLang="en-US" sz="1600" dirty="0" smtClean="0">
                <a:latin typeface="+mj-lt"/>
                <a:ea typeface="苹方-简 常规体" charset="-122"/>
              </a:rPr>
              <a:t>）模型</a:t>
            </a:r>
            <a:r>
              <a:rPr lang="zh-CN" altLang="en-US" sz="1600" dirty="0">
                <a:latin typeface="+mj-lt"/>
                <a:ea typeface="苹方-简 常规体" charset="-122"/>
              </a:rPr>
              <a:t>结构日趋复杂</a:t>
            </a:r>
          </a:p>
          <a:p>
            <a:pPr>
              <a:lnSpc>
                <a:spcPts val="2000"/>
              </a:lnSpc>
            </a:pPr>
            <a:r>
              <a:rPr lang="zh-CN" altLang="en-US" sz="1600" dirty="0">
                <a:latin typeface="+mj-lt"/>
                <a:ea typeface="苹方-简 常规体" charset="-122"/>
              </a:rPr>
              <a:t>       传统的卷积神经网络都是简单的 </a:t>
            </a:r>
            <a:r>
              <a:rPr lang="en-US" altLang="zh-CN" sz="1600" dirty="0">
                <a:latin typeface="+mj-lt"/>
                <a:ea typeface="苹方-简 常规体" charset="-122"/>
              </a:rPr>
              <a:t>conv-pool-FC</a:t>
            </a:r>
          </a:p>
          <a:p>
            <a:pPr>
              <a:lnSpc>
                <a:spcPts val="2000"/>
              </a:lnSpc>
            </a:pPr>
            <a:r>
              <a:rPr lang="en-US" altLang="zh-CN" sz="1600" dirty="0">
                <a:latin typeface="+mj-lt"/>
                <a:ea typeface="苹方-简 常规体" charset="-122"/>
              </a:rPr>
              <a:t>       </a:t>
            </a:r>
            <a:r>
              <a:rPr lang="zh-CN" altLang="en-US" sz="1600" dirty="0">
                <a:latin typeface="+mj-lt"/>
                <a:ea typeface="苹方-简 常规体" charset="-122"/>
              </a:rPr>
              <a:t>后来</a:t>
            </a:r>
            <a:r>
              <a:rPr lang="en-US" altLang="zh-CN" sz="1600" dirty="0">
                <a:latin typeface="+mj-lt"/>
                <a:ea typeface="苹方-简 常规体" charset="-122"/>
              </a:rPr>
              <a:t>NIN </a:t>
            </a:r>
            <a:r>
              <a:rPr lang="zh-CN" altLang="en-US" sz="1600" dirty="0">
                <a:latin typeface="+mj-lt"/>
                <a:ea typeface="苹方-简 常规体" charset="-122"/>
              </a:rPr>
              <a:t>用</a:t>
            </a:r>
            <a:r>
              <a:rPr lang="en-US" altLang="zh-CN" sz="1600" dirty="0" err="1">
                <a:latin typeface="+mj-lt"/>
                <a:ea typeface="苹方-简 常规体" charset="-122"/>
              </a:rPr>
              <a:t>mlpconv</a:t>
            </a:r>
            <a:r>
              <a:rPr lang="en-US" altLang="zh-CN" sz="1600" dirty="0">
                <a:latin typeface="+mj-lt"/>
                <a:ea typeface="苹方-简 常规体" charset="-122"/>
              </a:rPr>
              <a:t> </a:t>
            </a:r>
            <a:r>
              <a:rPr lang="zh-CN" altLang="en-US" sz="1600" dirty="0">
                <a:latin typeface="+mj-lt"/>
                <a:ea typeface="苹方-简 常规体" charset="-122"/>
              </a:rPr>
              <a:t>代替传统的 </a:t>
            </a:r>
            <a:r>
              <a:rPr lang="en-US" altLang="zh-CN" sz="1600" dirty="0">
                <a:latin typeface="+mj-lt"/>
                <a:ea typeface="苹方-简 常规体" charset="-122"/>
              </a:rPr>
              <a:t>conv</a:t>
            </a:r>
            <a:r>
              <a:rPr lang="zh-CN" altLang="en-US" sz="1600" dirty="0">
                <a:latin typeface="+mj-lt"/>
                <a:ea typeface="苹方-简 常规体" charset="-122"/>
              </a:rPr>
              <a:t>层（</a:t>
            </a:r>
            <a:r>
              <a:rPr lang="en-US" altLang="zh-CN" sz="1600" dirty="0" err="1">
                <a:latin typeface="+mj-lt"/>
                <a:ea typeface="苹方-简 常规体" charset="-122"/>
              </a:rPr>
              <a:t>mlp</a:t>
            </a:r>
            <a:r>
              <a:rPr lang="en-US" altLang="zh-CN" sz="1600" dirty="0">
                <a:latin typeface="+mj-lt"/>
                <a:ea typeface="苹方-简 常规体" charset="-122"/>
              </a:rPr>
              <a:t> </a:t>
            </a:r>
            <a:r>
              <a:rPr lang="zh-CN" altLang="en-US" sz="1600" dirty="0">
                <a:latin typeface="+mj-lt"/>
                <a:ea typeface="苹方-简 常规体" charset="-122"/>
              </a:rPr>
              <a:t>实际上是卷积加传统的多层感知器 ）。这样做一方面降低过拟合程度提高模型的推广能力，另一方面为大规模并行训练提供非常有利的条件</a:t>
            </a:r>
          </a:p>
          <a:p>
            <a:pPr>
              <a:lnSpc>
                <a:spcPts val="2000"/>
              </a:lnSpc>
            </a:pPr>
            <a:r>
              <a:rPr lang="en-US" altLang="zh-CN" sz="1600" dirty="0" smtClean="0">
                <a:latin typeface="+mj-lt"/>
                <a:ea typeface="苹方-简 常规体" charset="-122"/>
              </a:rPr>
              <a:t>3</a:t>
            </a:r>
            <a:r>
              <a:rPr lang="zh-CN" altLang="en-US" sz="1600" dirty="0" smtClean="0">
                <a:latin typeface="+mj-lt"/>
                <a:ea typeface="苹方-简 常规体" charset="-122"/>
              </a:rPr>
              <a:t>）海量</a:t>
            </a:r>
            <a:r>
              <a:rPr lang="zh-CN" altLang="en-US" sz="1600" dirty="0">
                <a:latin typeface="+mj-lt"/>
                <a:ea typeface="苹方-简 常规体" charset="-122"/>
              </a:rPr>
              <a:t>的标注数据和适当的数据扰动</a:t>
            </a:r>
          </a:p>
          <a:p>
            <a:pPr>
              <a:lnSpc>
                <a:spcPts val="2000"/>
              </a:lnSpc>
            </a:pPr>
            <a:r>
              <a:rPr lang="zh-CN" altLang="en-US" sz="1600" dirty="0">
                <a:latin typeface="+mj-lt"/>
                <a:ea typeface="苹方-简 常规体" charset="-122"/>
              </a:rPr>
              <a:t>       </a:t>
            </a:r>
            <a:r>
              <a:rPr lang="en-US" altLang="zh-CN" sz="1600" dirty="0">
                <a:latin typeface="+mj-lt"/>
                <a:ea typeface="苹方-简 常规体" charset="-122"/>
              </a:rPr>
              <a:t>DL</a:t>
            </a:r>
            <a:r>
              <a:rPr lang="zh-CN" altLang="en-US" sz="1600" dirty="0">
                <a:latin typeface="+mj-lt"/>
                <a:ea typeface="苹方-简 常规体" charset="-122"/>
              </a:rPr>
              <a:t>需要大量的数据，现有的图像数据不能满足需求，结合图像数据的特点，通过平移、水平翻转、旋转、缩放等数据扰动方式可以产生更多的有效数据，普遍提高识别模型的推广能力。</a:t>
            </a:r>
          </a:p>
          <a:p>
            <a:r>
              <a:rPr lang="zh-CN" altLang="en-US" dirty="0">
                <a:latin typeface="Times New Roman" charset="0"/>
                <a:ea typeface="苹方-简 常规体" charset="-122"/>
              </a:rPr>
              <a:t/>
            </a:r>
            <a:br>
              <a:rPr lang="zh-CN" altLang="en-US" dirty="0">
                <a:latin typeface="Times New Roman" charset="0"/>
                <a:ea typeface="苹方-简 常规体" charset="-122"/>
              </a:rPr>
            </a:br>
            <a:endParaRPr kumimoji="1" lang="zh-CN" altLang="en-US" dirty="0">
              <a:latin typeface="Times New Roman" charset="0"/>
              <a:ea typeface="苹方-简 常规体" charset="-122"/>
            </a:endParaRPr>
          </a:p>
        </p:txBody>
      </p:sp>
      <p:sp>
        <p:nvSpPr>
          <p:cNvPr id="10" name="矩形 9"/>
          <p:cNvSpPr/>
          <p:nvPr/>
        </p:nvSpPr>
        <p:spPr>
          <a:xfrm>
            <a:off x="1073958" y="1187289"/>
            <a:ext cx="5273054" cy="461657"/>
          </a:xfrm>
          <a:prstGeom prst="rect">
            <a:avLst/>
          </a:prstGeom>
        </p:spPr>
        <p:txBody>
          <a:bodyPr wrap="square" lIns="91431" tIns="45716" rIns="91431" bIns="45716">
            <a:spAutoFit/>
          </a:bodyPr>
          <a:lstStyle/>
          <a:p>
            <a:r>
              <a:rPr lang="zh-CN" altLang="en-US" sz="2400" b="1" dirty="0" smtClean="0">
                <a:solidFill>
                  <a:schemeClr val="tx1">
                    <a:lumMod val="65000"/>
                    <a:lumOff val="35000"/>
                  </a:schemeClr>
                </a:solidFill>
                <a:latin typeface="微软雅黑" pitchFamily="34" charset="-122"/>
                <a:ea typeface="微软雅黑" pitchFamily="34" charset="-122"/>
              </a:rPr>
              <a:t>深度学习在图像识别中</a:t>
            </a:r>
            <a:r>
              <a:rPr lang="zh-CN" altLang="en-US" sz="2400" b="1" smtClean="0">
                <a:solidFill>
                  <a:schemeClr val="tx1">
                    <a:lumMod val="65000"/>
                    <a:lumOff val="35000"/>
                  </a:schemeClr>
                </a:solidFill>
                <a:latin typeface="微软雅黑" pitchFamily="34" charset="-122"/>
                <a:ea typeface="微软雅黑" pitchFamily="34" charset="-122"/>
              </a:rPr>
              <a:t>的发展趋势</a:t>
            </a:r>
            <a:endParaRPr lang="en-US" altLang="zh-CN" sz="2400"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586930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par>
                          <p:cTn id="13" fill="hold">
                            <p:stCondLst>
                              <p:cond delay="500"/>
                            </p:stCondLst>
                            <p:childTnLst>
                              <p:par>
                                <p:cTn id="14" presetID="2" presetClass="entr" presetSubtype="2" accel="50000" decel="50000"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400" fill="hold"/>
                                        <p:tgtEl>
                                          <p:spTgt spid="31"/>
                                        </p:tgtEl>
                                        <p:attrNameLst>
                                          <p:attrName>ppt_x</p:attrName>
                                        </p:attrNameLst>
                                      </p:cBhvr>
                                      <p:tavLst>
                                        <p:tav tm="0">
                                          <p:val>
                                            <p:strVal val="1+#ppt_w/2"/>
                                          </p:val>
                                        </p:tav>
                                        <p:tav tm="100000">
                                          <p:val>
                                            <p:strVal val="#ppt_x"/>
                                          </p:val>
                                        </p:tav>
                                      </p:tavLst>
                                    </p:anim>
                                    <p:anim calcmode="lin" valueType="num">
                                      <p:cBhvr additive="base">
                                        <p:cTn id="17" dur="400" fill="hold"/>
                                        <p:tgtEl>
                                          <p:spTgt spid="31"/>
                                        </p:tgtEl>
                                        <p:attrNameLst>
                                          <p:attrName>ppt_y</p:attrName>
                                        </p:attrNameLst>
                                      </p:cBhvr>
                                      <p:tavLst>
                                        <p:tav tm="0">
                                          <p:val>
                                            <p:strVal val="#ppt_y"/>
                                          </p:val>
                                        </p:tav>
                                        <p:tav tm="100000">
                                          <p:val>
                                            <p:strVal val="#ppt_y"/>
                                          </p:val>
                                        </p:tav>
                                      </p:tavLst>
                                    </p:anim>
                                  </p:childTnLst>
                                </p:cTn>
                              </p:par>
                              <p:par>
                                <p:cTn id="18" presetID="35"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750"/>
                                        <p:tgtEl>
                                          <p:spTgt spid="35"/>
                                        </p:tgtEl>
                                      </p:cBhvr>
                                    </p:animEffect>
                                    <p:anim calcmode="lin" valueType="num">
                                      <p:cBhvr>
                                        <p:cTn id="21" dur="750" fill="hold"/>
                                        <p:tgtEl>
                                          <p:spTgt spid="35"/>
                                        </p:tgtEl>
                                        <p:attrNameLst>
                                          <p:attrName>style.rotation</p:attrName>
                                        </p:attrNameLst>
                                      </p:cBhvr>
                                      <p:tavLst>
                                        <p:tav tm="0">
                                          <p:val>
                                            <p:fltVal val="720"/>
                                          </p:val>
                                        </p:tav>
                                        <p:tav tm="100000">
                                          <p:val>
                                            <p:fltVal val="0"/>
                                          </p:val>
                                        </p:tav>
                                      </p:tavLst>
                                    </p:anim>
                                    <p:anim calcmode="lin" valueType="num">
                                      <p:cBhvr>
                                        <p:cTn id="22" dur="750" fill="hold"/>
                                        <p:tgtEl>
                                          <p:spTgt spid="35"/>
                                        </p:tgtEl>
                                        <p:attrNameLst>
                                          <p:attrName>ppt_h</p:attrName>
                                        </p:attrNameLst>
                                      </p:cBhvr>
                                      <p:tavLst>
                                        <p:tav tm="0">
                                          <p:val>
                                            <p:fltVal val="0"/>
                                          </p:val>
                                        </p:tav>
                                        <p:tav tm="100000">
                                          <p:val>
                                            <p:strVal val="#ppt_h"/>
                                          </p:val>
                                        </p:tav>
                                      </p:tavLst>
                                    </p:anim>
                                    <p:anim calcmode="lin" valueType="num">
                                      <p:cBhvr>
                                        <p:cTn id="23" dur="750" fill="hold"/>
                                        <p:tgtEl>
                                          <p:spTgt spid="35"/>
                                        </p:tgtEl>
                                        <p:attrNameLst>
                                          <p:attrName>ppt_w</p:attrName>
                                        </p:attrNameLst>
                                      </p:cBhvr>
                                      <p:tavLst>
                                        <p:tav tm="0">
                                          <p:val>
                                            <p:fltVal val="0"/>
                                          </p:val>
                                        </p:tav>
                                        <p:tav tm="100000">
                                          <p:val>
                                            <p:strVal val="#ppt_w"/>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strips(upRight)">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p:tgtEl>
                                          <p:spTgt spid="10"/>
                                        </p:tgtEl>
                                        <p:attrNameLst>
                                          <p:attrName>ppt_y</p:attrName>
                                        </p:attrNameLst>
                                      </p:cBhvr>
                                      <p:tavLst>
                                        <p:tav tm="0">
                                          <p:val>
                                            <p:strVal val="#ppt_y-#ppt_h*1.125000"/>
                                          </p:val>
                                        </p:tav>
                                        <p:tav tm="100000">
                                          <p:val>
                                            <p:strVal val="#ppt_y"/>
                                          </p:val>
                                        </p:tav>
                                      </p:tavLst>
                                    </p:anim>
                                    <p:animEffect transition="in" filter="wipe(down)">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5"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0"/>
          <p:cNvSpPr txBox="1"/>
          <p:nvPr/>
        </p:nvSpPr>
        <p:spPr>
          <a:xfrm>
            <a:off x="1221876" y="1866877"/>
            <a:ext cx="9092018" cy="683264"/>
          </a:xfrm>
          <a:prstGeom prst="rect">
            <a:avLst/>
          </a:prstGeom>
          <a:noFill/>
        </p:spPr>
        <p:txBody>
          <a:bodyPr wrap="square" rtlCol="0">
            <a:spAutoFit/>
          </a:bodyPr>
          <a:lstStyle/>
          <a:p>
            <a:pPr>
              <a:lnSpc>
                <a:spcPct val="120000"/>
              </a:lnSpc>
            </a:pPr>
            <a:r>
              <a:rPr lang="zh-CN" altLang="en-US" sz="1600" dirty="0" smtClean="0">
                <a:solidFill>
                  <a:schemeClr val="tx1">
                    <a:lumMod val="75000"/>
                    <a:lumOff val="25000"/>
                  </a:schemeClr>
                </a:solidFill>
                <a:latin typeface="微软雅黑" pitchFamily="34" charset="-122"/>
                <a:ea typeface="微软雅黑" pitchFamily="34" charset="-122"/>
              </a:rPr>
              <a:t>卷积</a:t>
            </a:r>
            <a:r>
              <a:rPr lang="zh-CN" altLang="en-US" sz="1600" dirty="0">
                <a:solidFill>
                  <a:schemeClr val="tx1">
                    <a:lumMod val="75000"/>
                    <a:lumOff val="25000"/>
                  </a:schemeClr>
                </a:solidFill>
                <a:latin typeface="微软雅黑" pitchFamily="34" charset="-122"/>
                <a:ea typeface="微软雅黑" pitchFamily="34" charset="-122"/>
              </a:rPr>
              <a:t>神经网络是一种为了处理二维输入数据而特殊设计的多层人工神经网络。网络中的每层都由多个二维平面组成，而每个平面由多个独立的神经元组成。相邻两层的神经元之间互相连接。</a:t>
            </a:r>
            <a:endParaRPr lang="en-US" altLang="zh-CN" sz="1600" dirty="0">
              <a:solidFill>
                <a:schemeClr val="tx1">
                  <a:lumMod val="75000"/>
                  <a:lumOff val="25000"/>
                </a:schemeClr>
              </a:solidFill>
              <a:latin typeface="微软雅黑" pitchFamily="34" charset="-122"/>
              <a:ea typeface="微软雅黑" pitchFamily="34" charset="-122"/>
            </a:endParaRPr>
          </a:p>
        </p:txBody>
      </p:sp>
      <p:sp>
        <p:nvSpPr>
          <p:cNvPr id="16" name="矩形 3"/>
          <p:cNvSpPr>
            <a:spLocks noChangeArrowheads="1"/>
          </p:cNvSpPr>
          <p:nvPr/>
        </p:nvSpPr>
        <p:spPr bwMode="auto">
          <a:xfrm>
            <a:off x="1073958" y="224898"/>
            <a:ext cx="182452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2">
                    <a:lumMod val="75000"/>
                  </a:schemeClr>
                </a:solidFill>
                <a:latin typeface="Arial" panose="020B0604020202020204" pitchFamily="34" charset="0"/>
                <a:cs typeface="Arial" panose="020B0604020202020204" pitchFamily="34" charset="0"/>
                <a:sym typeface="Impact" pitchFamily="34" charset="0"/>
              </a:rPr>
              <a:t>课题背景</a:t>
            </a:r>
            <a:endParaRPr lang="zh-CN" altLang="en-US" b="1" dirty="0">
              <a:solidFill>
                <a:schemeClr val="tx2">
                  <a:lumMod val="75000"/>
                </a:schemeClr>
              </a:solidFill>
              <a:latin typeface="Arial" panose="020B0604020202020204" pitchFamily="34" charset="0"/>
              <a:ea typeface="宋体" pitchFamily="2" charset="-122"/>
              <a:cs typeface="Arial" panose="020B0604020202020204" pitchFamily="34" charset="0"/>
            </a:endParaRPr>
          </a:p>
        </p:txBody>
      </p:sp>
      <p:sp>
        <p:nvSpPr>
          <p:cNvPr id="17" name="文本框 37"/>
          <p:cNvSpPr txBox="1"/>
          <p:nvPr/>
        </p:nvSpPr>
        <p:spPr>
          <a:xfrm>
            <a:off x="1221876" y="1248897"/>
            <a:ext cx="2308007" cy="461657"/>
          </a:xfrm>
          <a:prstGeom prst="rect">
            <a:avLst/>
          </a:prstGeom>
          <a:noFill/>
        </p:spPr>
        <p:txBody>
          <a:bodyPr wrap="square" lIns="91431" tIns="45716" rIns="91431" bIns="45716" rtlCol="0">
            <a:spAutoFit/>
          </a:bodyPr>
          <a:lstStyle/>
          <a:p>
            <a:r>
              <a:rPr lang="zh-CN" altLang="en-US" sz="2400" dirty="0" smtClean="0">
                <a:solidFill>
                  <a:schemeClr val="tx2">
                    <a:lumMod val="75000"/>
                  </a:schemeClr>
                </a:solidFill>
                <a:latin typeface="Arial" panose="020B0604020202020204" pitchFamily="34" charset="0"/>
                <a:cs typeface="Arial" panose="020B0604020202020204" pitchFamily="34" charset="0"/>
              </a:rPr>
              <a:t>卷积神经网络</a:t>
            </a:r>
            <a:endParaRPr lang="zh-CN" altLang="en-US" sz="2400" baseline="-3000" dirty="0">
              <a:solidFill>
                <a:schemeClr val="tx2">
                  <a:lumMod val="75000"/>
                </a:schemeClr>
              </a:solidFill>
              <a:latin typeface="Arial" panose="020B0604020202020204" pitchFamily="34" charset="0"/>
              <a:cs typeface="Arial" panose="020B0604020202020204" pitchFamily="34" charset="0"/>
            </a:endParaRPr>
          </a:p>
        </p:txBody>
      </p:sp>
      <p:sp>
        <p:nvSpPr>
          <p:cNvPr id="2" name="矩形 1"/>
          <p:cNvSpPr/>
          <p:nvPr/>
        </p:nvSpPr>
        <p:spPr>
          <a:xfrm>
            <a:off x="481883" y="3491236"/>
            <a:ext cx="5017964" cy="1862048"/>
          </a:xfrm>
          <a:prstGeom prst="rect">
            <a:avLst/>
          </a:prstGeom>
        </p:spPr>
        <p:txBody>
          <a:bodyPr wrap="square">
            <a:spAutoFit/>
          </a:bodyPr>
          <a:lstStyle/>
          <a:p>
            <a:r>
              <a:rPr lang="en-US" altLang="zh-CN" dirty="0">
                <a:solidFill>
                  <a:srgbClr val="0000FF"/>
                </a:solidFill>
                <a:latin typeface="PingFang SC" charset="-122"/>
              </a:rPr>
              <a:t>A</a:t>
            </a:r>
            <a:r>
              <a:rPr lang="zh-CN" altLang="en-US" dirty="0">
                <a:solidFill>
                  <a:srgbClr val="0000FF"/>
                </a:solidFill>
                <a:latin typeface="PingFang SC" charset="-122"/>
              </a:rPr>
              <a:t>、卷积特征提取（局部连接</a:t>
            </a:r>
            <a:r>
              <a:rPr lang="zh-CN" altLang="en-US" dirty="0" smtClean="0">
                <a:solidFill>
                  <a:srgbClr val="0000FF"/>
                </a:solidFill>
                <a:latin typeface="PingFang SC" charset="-122"/>
              </a:rPr>
              <a:t>，权值共享</a:t>
            </a:r>
            <a:r>
              <a:rPr lang="zh-CN" altLang="en-US" dirty="0" smtClean="0">
                <a:solidFill>
                  <a:srgbClr val="454545"/>
                </a:solidFill>
                <a:latin typeface="PingFang SC" charset="-122"/>
              </a:rPr>
              <a:t>）</a:t>
            </a:r>
          </a:p>
          <a:p>
            <a:pPr>
              <a:lnSpc>
                <a:spcPct val="150000"/>
              </a:lnSpc>
            </a:pPr>
            <a:r>
              <a:rPr lang="zh-CN" altLang="en-US" sz="1600" dirty="0" smtClean="0">
                <a:solidFill>
                  <a:srgbClr val="454545"/>
                </a:solidFill>
                <a:latin typeface="PingFang SC" charset="-122"/>
              </a:rPr>
              <a:t>从</a:t>
            </a:r>
            <a:r>
              <a:rPr lang="zh-CN" altLang="en-US" sz="1600" dirty="0">
                <a:solidFill>
                  <a:srgbClr val="454545"/>
                </a:solidFill>
                <a:latin typeface="PingFang SC" charset="-122"/>
              </a:rPr>
              <a:t>图像中随机选取一小块局域作为训练样本，从该样本中学习到一些特征，然后将这些特征作为滤波器，与原始整个图像作卷积运算，从而得到原始图像中任意位置上的不同特征的激活值（见动图）</a:t>
            </a:r>
            <a:endParaRPr lang="zh-CN" altLang="en-US" sz="1600" b="0" i="0" dirty="0">
              <a:solidFill>
                <a:srgbClr val="454545"/>
              </a:solidFill>
              <a:effectLst/>
              <a:latin typeface="PingFang SC" charset="-122"/>
            </a:endParaRPr>
          </a:p>
        </p:txBody>
      </p:sp>
      <p:sp>
        <p:nvSpPr>
          <p:cNvPr id="3" name="矩形 2"/>
          <p:cNvSpPr/>
          <p:nvPr/>
        </p:nvSpPr>
        <p:spPr>
          <a:xfrm>
            <a:off x="5862919" y="3491236"/>
            <a:ext cx="6199094" cy="2970044"/>
          </a:xfrm>
          <a:prstGeom prst="rect">
            <a:avLst/>
          </a:prstGeom>
        </p:spPr>
        <p:txBody>
          <a:bodyPr wrap="square">
            <a:spAutoFit/>
          </a:bodyPr>
          <a:lstStyle/>
          <a:p>
            <a:r>
              <a:rPr lang="en-US" altLang="zh-CN" dirty="0" smtClean="0">
                <a:solidFill>
                  <a:srgbClr val="0000FF"/>
                </a:solidFill>
                <a:latin typeface="PingFang SC" charset="-122"/>
              </a:rPr>
              <a:t>B</a:t>
            </a:r>
            <a:r>
              <a:rPr lang="zh-CN" altLang="en-US" dirty="0" smtClean="0">
                <a:solidFill>
                  <a:srgbClr val="0000FF"/>
                </a:solidFill>
                <a:latin typeface="PingFang SC" charset="-122"/>
              </a:rPr>
              <a:t>、 池化</a:t>
            </a:r>
            <a:endParaRPr lang="zh-CN" altLang="en-US" dirty="0">
              <a:solidFill>
                <a:srgbClr val="454545"/>
              </a:solidFill>
              <a:latin typeface="PingFang SC" charset="-122"/>
            </a:endParaRPr>
          </a:p>
          <a:p>
            <a:pPr>
              <a:lnSpc>
                <a:spcPct val="150000"/>
              </a:lnSpc>
            </a:pPr>
            <a:r>
              <a:rPr lang="zh-CN" altLang="en-US" sz="1600" dirty="0">
                <a:solidFill>
                  <a:srgbClr val="454545"/>
                </a:solidFill>
                <a:latin typeface="PingFang SC" charset="-122"/>
              </a:rPr>
              <a:t>通过将卷积层提取的特征输入至分类器中进行训练，可以实现输出最终的分类结果。理论上可以直接输出，然而这将需要非常大的计算开销，特别是对于大尺寸高分辨率图像</a:t>
            </a:r>
          </a:p>
          <a:p>
            <a:pPr>
              <a:lnSpc>
                <a:spcPct val="150000"/>
              </a:lnSpc>
            </a:pPr>
            <a:r>
              <a:rPr lang="zh-CN" altLang="en-US" sz="1600" dirty="0">
                <a:solidFill>
                  <a:srgbClr val="454545"/>
                </a:solidFill>
                <a:latin typeface="PingFang SC" charset="-122"/>
              </a:rPr>
              <a:t>由于图像具有一种“静态性”的属性，在图像的一个局部区域得到的特征极有可能在另一个局部区域同样适用。因此，对图像的一个局部区域中不同位置的特征进行聚合统计操作，这种操作统称为池化</a:t>
            </a:r>
            <a:endParaRPr lang="zh-CN" altLang="en-US" sz="1600" b="0" i="0" dirty="0">
              <a:solidFill>
                <a:srgbClr val="454545"/>
              </a:solidFill>
              <a:effectLst/>
              <a:latin typeface="PingFang SC" charset="-122"/>
            </a:endParaRPr>
          </a:p>
        </p:txBody>
      </p:sp>
      <p:pic>
        <p:nvPicPr>
          <p:cNvPr id="18" name="20161123152910348_pLg7WQ.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55900" y="990600"/>
            <a:ext cx="6680200" cy="4876800"/>
          </a:xfrm>
          <a:prstGeom prst="rect">
            <a:avLst/>
          </a:prstGeom>
        </p:spPr>
      </p:pic>
    </p:spTree>
    <p:extLst>
      <p:ext uri="{BB962C8B-B14F-4D97-AF65-F5344CB8AC3E}">
        <p14:creationId xmlns:p14="http://schemas.microsoft.com/office/powerpoint/2010/main" val="42125472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18"/>
                    </p:tgtEl>
                  </p:cond>
                </p:stCondLst>
                <p:endSync evt="end" delay="0">
                  <p:rtn val="all"/>
                </p:endSync>
                <p:childTnLst>
                  <p:par>
                    <p:cTn id="30" fill="hold">
                      <p:stCondLst>
                        <p:cond delay="0"/>
                      </p:stCondLst>
                      <p:childTnLst>
                        <p:par>
                          <p:cTn id="31" fill="hold">
                            <p:stCondLst>
                              <p:cond delay="0"/>
                            </p:stCondLst>
                            <p:childTnLst>
                              <p:par>
                                <p:cTn id="32" presetID="2" presetClass="mediacall" presetSubtype="0" fill="hold" nodeType="clickEffect">
                                  <p:stCondLst>
                                    <p:cond delay="0"/>
                                  </p:stCondLst>
                                  <p:childTnLst>
                                    <p:cmd type="call" cmd="togglePause">
                                      <p:cBhvr>
                                        <p:cTn id="33" dur="1" fill="hold"/>
                                        <p:tgtEl>
                                          <p:spTgt spid="18"/>
                                        </p:tgtEl>
                                      </p:cBhvr>
                                    </p:cmd>
                                  </p:childTnLst>
                                </p:cTn>
                              </p:par>
                            </p:childTnLst>
                          </p:cTn>
                        </p:par>
                      </p:childTnLst>
                    </p:cTn>
                  </p:par>
                </p:childTnLst>
              </p:cTn>
              <p:nextCondLst>
                <p:cond evt="onClick" delay="0">
                  <p:tgtEl>
                    <p:spTgt spid="18"/>
                  </p:tgtEl>
                </p:cond>
              </p:nextCondLst>
            </p:seq>
            <p:video>
              <p:cMediaNode vol="80000">
                <p:cTn id="34" fill="hold" display="0">
                  <p:stCondLst>
                    <p:cond delay="indefinite"/>
                  </p:stCondLst>
                </p:cTn>
                <p:tgtEl>
                  <p:spTgt spid="18"/>
                </p:tgtEl>
              </p:cMediaNode>
            </p:video>
          </p:childTnLst>
        </p:cTn>
      </p:par>
    </p:tnLst>
    <p:bldLst>
      <p:bldP spid="9" grpId="0"/>
      <p:bldP spid="16" grpId="0"/>
      <p:bldP spid="17" grpId="0"/>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0"/>
          <p:cNvCxnSpPr/>
          <p:nvPr/>
        </p:nvCxnSpPr>
        <p:spPr>
          <a:xfrm>
            <a:off x="1042975" y="5118805"/>
            <a:ext cx="10106051"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9"/>
          <p:cNvGrpSpPr/>
          <p:nvPr/>
        </p:nvGrpSpPr>
        <p:grpSpPr>
          <a:xfrm>
            <a:off x="9248408" y="0"/>
            <a:ext cx="2943592" cy="2841945"/>
            <a:chOff x="-203033" y="901147"/>
            <a:chExt cx="2207694" cy="2131459"/>
          </a:xfrm>
          <a:solidFill>
            <a:schemeClr val="accent1"/>
          </a:solidFill>
        </p:grpSpPr>
        <p:sp>
          <p:nvSpPr>
            <p:cNvPr id="34" name="Rectangle 25"/>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33" name="Isosceles Triangle 24"/>
            <p:cNvSpPr/>
            <p:nvPr/>
          </p:nvSpPr>
          <p:spPr>
            <a:xfrm rot="16200000">
              <a:off x="-335937" y="1869354"/>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sp>
        <p:nvSpPr>
          <p:cNvPr id="27"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2">
                    <a:lumMod val="75000"/>
                  </a:schemeClr>
                </a:solidFill>
                <a:latin typeface="Arial" panose="020B0604020202020204" pitchFamily="34" charset="0"/>
                <a:cs typeface="Arial" panose="020B0604020202020204" pitchFamily="34" charset="0"/>
                <a:sym typeface="Impact" pitchFamily="34" charset="0"/>
              </a:rPr>
              <a:t>研究现状</a:t>
            </a:r>
            <a:endParaRPr lang="zh-CN" altLang="en-US" b="1" dirty="0">
              <a:solidFill>
                <a:schemeClr val="tx2">
                  <a:lumMod val="75000"/>
                </a:schemeClr>
              </a:solidFill>
              <a:latin typeface="Arial" panose="020B0604020202020204" pitchFamily="34" charset="0"/>
              <a:ea typeface="宋体" pitchFamily="2" charset="-122"/>
              <a:cs typeface="Arial" panose="020B0604020202020204" pitchFamily="34" charset="0"/>
            </a:endParaRPr>
          </a:p>
        </p:txBody>
      </p:sp>
      <p:sp>
        <p:nvSpPr>
          <p:cNvPr id="28" name="文本框 37"/>
          <p:cNvSpPr txBox="1"/>
          <p:nvPr/>
        </p:nvSpPr>
        <p:spPr>
          <a:xfrm>
            <a:off x="3057089" y="1543847"/>
            <a:ext cx="2308007" cy="256472"/>
          </a:xfrm>
          <a:prstGeom prst="rect">
            <a:avLst/>
          </a:prstGeom>
          <a:noFill/>
        </p:spPr>
        <p:txBody>
          <a:bodyPr wrap="square" lIns="91431" tIns="45716" rIns="91431" bIns="45716" rtlCol="0">
            <a:spAutoFit/>
          </a:bodyPr>
          <a:lstStyle/>
          <a:p>
            <a:endParaRPr lang="zh-CN" altLang="en-US" sz="1600" baseline="-3000" dirty="0">
              <a:solidFill>
                <a:schemeClr val="tx2">
                  <a:lumMod val="75000"/>
                </a:schemeClr>
              </a:solidFill>
              <a:latin typeface="Arial" panose="020B0604020202020204" pitchFamily="34" charset="0"/>
              <a:cs typeface="Arial" panose="020B0604020202020204" pitchFamily="34" charset="0"/>
            </a:endParaRPr>
          </a:p>
        </p:txBody>
      </p:sp>
      <p:sp>
        <p:nvSpPr>
          <p:cNvPr id="35" name="Freeform 331"/>
          <p:cNvSpPr>
            <a:spLocks/>
          </p:cNvSpPr>
          <p:nvPr/>
        </p:nvSpPr>
        <p:spPr bwMode="auto">
          <a:xfrm>
            <a:off x="10782362" y="809665"/>
            <a:ext cx="733328" cy="534110"/>
          </a:xfrm>
          <a:custGeom>
            <a:avLst/>
            <a:gdLst>
              <a:gd name="T0" fmla="*/ 260 w 288"/>
              <a:gd name="T1" fmla="*/ 0 h 210"/>
              <a:gd name="T2" fmla="*/ 232 w 288"/>
              <a:gd name="T3" fmla="*/ 28 h 210"/>
              <a:gd name="T4" fmla="*/ 239 w 288"/>
              <a:gd name="T5" fmla="*/ 46 h 210"/>
              <a:gd name="T6" fmla="*/ 191 w 288"/>
              <a:gd name="T7" fmla="*/ 117 h 210"/>
              <a:gd name="T8" fmla="*/ 183 w 288"/>
              <a:gd name="T9" fmla="*/ 116 h 210"/>
              <a:gd name="T10" fmla="*/ 170 w 288"/>
              <a:gd name="T11" fmla="*/ 119 h 210"/>
              <a:gd name="T12" fmla="*/ 130 w 288"/>
              <a:gd name="T13" fmla="*/ 79 h 210"/>
              <a:gd name="T14" fmla="*/ 133 w 288"/>
              <a:gd name="T15" fmla="*/ 67 h 210"/>
              <a:gd name="T16" fmla="*/ 105 w 288"/>
              <a:gd name="T17" fmla="*/ 39 h 210"/>
              <a:gd name="T18" fmla="*/ 78 w 288"/>
              <a:gd name="T19" fmla="*/ 67 h 210"/>
              <a:gd name="T20" fmla="*/ 84 w 288"/>
              <a:gd name="T21" fmla="*/ 84 h 210"/>
              <a:gd name="T22" fmla="*/ 36 w 288"/>
              <a:gd name="T23" fmla="*/ 156 h 210"/>
              <a:gd name="T24" fmla="*/ 28 w 288"/>
              <a:gd name="T25" fmla="*/ 155 h 210"/>
              <a:gd name="T26" fmla="*/ 0 w 288"/>
              <a:gd name="T27" fmla="*/ 183 h 210"/>
              <a:gd name="T28" fmla="*/ 28 w 288"/>
              <a:gd name="T29" fmla="*/ 210 h 210"/>
              <a:gd name="T30" fmla="*/ 56 w 288"/>
              <a:gd name="T31" fmla="*/ 183 h 210"/>
              <a:gd name="T32" fmla="*/ 50 w 288"/>
              <a:gd name="T33" fmla="*/ 166 h 210"/>
              <a:gd name="T34" fmla="*/ 98 w 288"/>
              <a:gd name="T35" fmla="*/ 94 h 210"/>
              <a:gd name="T36" fmla="*/ 105 w 288"/>
              <a:gd name="T37" fmla="*/ 95 h 210"/>
              <a:gd name="T38" fmla="*/ 118 w 288"/>
              <a:gd name="T39" fmla="*/ 92 h 210"/>
              <a:gd name="T40" fmla="*/ 158 w 288"/>
              <a:gd name="T41" fmla="*/ 132 h 210"/>
              <a:gd name="T42" fmla="*/ 155 w 288"/>
              <a:gd name="T43" fmla="*/ 144 h 210"/>
              <a:gd name="T44" fmla="*/ 183 w 288"/>
              <a:gd name="T45" fmla="*/ 172 h 210"/>
              <a:gd name="T46" fmla="*/ 211 w 288"/>
              <a:gd name="T47" fmla="*/ 144 h 210"/>
              <a:gd name="T48" fmla="*/ 205 w 288"/>
              <a:gd name="T49" fmla="*/ 127 h 210"/>
              <a:gd name="T50" fmla="*/ 253 w 288"/>
              <a:gd name="T51" fmla="*/ 55 h 210"/>
              <a:gd name="T52" fmla="*/ 260 w 288"/>
              <a:gd name="T53" fmla="*/ 56 h 210"/>
              <a:gd name="T54" fmla="*/ 288 w 288"/>
              <a:gd name="T55" fmla="*/ 28 h 210"/>
              <a:gd name="T56" fmla="*/ 260 w 288"/>
              <a:gd name="T5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 name="文本框 1"/>
          <p:cNvSpPr txBox="1"/>
          <p:nvPr/>
        </p:nvSpPr>
        <p:spPr>
          <a:xfrm>
            <a:off x="1042975" y="2537490"/>
            <a:ext cx="7126535" cy="2431435"/>
          </a:xfrm>
          <a:prstGeom prst="rect">
            <a:avLst/>
          </a:prstGeom>
          <a:noFill/>
        </p:spPr>
        <p:txBody>
          <a:bodyPr wrap="square" rtlCol="0">
            <a:spAutoFit/>
          </a:bodyPr>
          <a:lstStyle/>
          <a:p>
            <a:r>
              <a:rPr lang="zh-CN" altLang="zh-CN" dirty="0"/>
              <a:t>从几百万张图像中学习数以千计的物体</a:t>
            </a:r>
            <a:r>
              <a:rPr lang="zh-CN" altLang="zh-CN" dirty="0" smtClean="0"/>
              <a:t>，需要</a:t>
            </a:r>
            <a:r>
              <a:rPr lang="zh-CN" altLang="zh-CN" dirty="0"/>
              <a:t>一个学习能力更强的模型 </a:t>
            </a:r>
            <a:r>
              <a:rPr lang="zh-CN" altLang="en-US" dirty="0" smtClean="0"/>
              <a:t>。</a:t>
            </a:r>
          </a:p>
          <a:p>
            <a:endParaRPr lang="zh-CN" altLang="en-US" dirty="0" smtClean="0"/>
          </a:p>
          <a:p>
            <a:r>
              <a:rPr lang="zh-CN" altLang="zh-CN" dirty="0" smtClean="0"/>
              <a:t>包含五</a:t>
            </a:r>
            <a:r>
              <a:rPr lang="zh-CN" altLang="zh-CN" dirty="0"/>
              <a:t>个卷积层和三个全连接层</a:t>
            </a:r>
            <a:r>
              <a:rPr lang="zh-CN" altLang="zh-CN" dirty="0" smtClean="0"/>
              <a:t>。</a:t>
            </a:r>
            <a:r>
              <a:rPr lang="zh-CN" altLang="en-US" dirty="0" smtClean="0"/>
              <a:t>在</a:t>
            </a:r>
            <a:r>
              <a:rPr lang="zh-CN" altLang="zh-CN" dirty="0" smtClean="0"/>
              <a:t>多</a:t>
            </a:r>
            <a:r>
              <a:rPr lang="zh-CN" altLang="zh-CN" dirty="0"/>
              <a:t>个</a:t>
            </a:r>
            <a:r>
              <a:rPr lang="en-US" altLang="zh-CN" dirty="0"/>
              <a:t>GPU</a:t>
            </a:r>
            <a:r>
              <a:rPr lang="zh-CN" altLang="zh-CN" dirty="0"/>
              <a:t>上</a:t>
            </a:r>
            <a:r>
              <a:rPr lang="zh-CN" altLang="zh-CN" dirty="0" smtClean="0"/>
              <a:t>训练</a:t>
            </a:r>
            <a:r>
              <a:rPr lang="zh-CN" altLang="en-US" dirty="0" smtClean="0"/>
              <a:t>。</a:t>
            </a:r>
          </a:p>
          <a:p>
            <a:endParaRPr lang="zh-CN" altLang="en-US" dirty="0"/>
          </a:p>
          <a:p>
            <a:r>
              <a:rPr lang="zh-CN" altLang="zh-CN" dirty="0"/>
              <a:t>使用</a:t>
            </a:r>
            <a:r>
              <a:rPr lang="en-US" altLang="zh-CN" dirty="0" err="1"/>
              <a:t>ImageNet</a:t>
            </a:r>
            <a:r>
              <a:rPr lang="zh-CN" altLang="zh-CN" dirty="0"/>
              <a:t>的一个子集，分为</a:t>
            </a:r>
            <a:r>
              <a:rPr lang="en-US" altLang="zh-CN" dirty="0"/>
              <a:t>1000</a:t>
            </a:r>
            <a:r>
              <a:rPr lang="zh-CN" altLang="zh-CN" dirty="0"/>
              <a:t>种类别，每种类别中都有大约</a:t>
            </a:r>
            <a:r>
              <a:rPr lang="en-US" altLang="zh-CN" dirty="0"/>
              <a:t>1000</a:t>
            </a:r>
            <a:r>
              <a:rPr lang="zh-CN" altLang="zh-CN" dirty="0"/>
              <a:t>张图像。总之，大约有</a:t>
            </a:r>
            <a:r>
              <a:rPr lang="en-US" altLang="zh-CN" dirty="0"/>
              <a:t>120</a:t>
            </a:r>
            <a:r>
              <a:rPr lang="zh-CN" altLang="zh-CN" dirty="0"/>
              <a:t>万张训练图像，</a:t>
            </a:r>
            <a:r>
              <a:rPr lang="en-US" altLang="zh-CN" dirty="0"/>
              <a:t>50,000</a:t>
            </a:r>
            <a:r>
              <a:rPr lang="zh-CN" altLang="zh-CN" dirty="0"/>
              <a:t>张验证图像和</a:t>
            </a:r>
            <a:r>
              <a:rPr lang="en-US" altLang="zh-CN" dirty="0"/>
              <a:t>150,000</a:t>
            </a:r>
            <a:r>
              <a:rPr lang="zh-CN" altLang="zh-CN" dirty="0"/>
              <a:t>张测试图像 </a:t>
            </a:r>
            <a:r>
              <a:rPr lang="zh-CN" altLang="en-US" dirty="0" smtClean="0"/>
              <a:t>。</a:t>
            </a:r>
            <a:endParaRPr kumimoji="1" lang="zh-CN" altLang="en-US" dirty="0">
              <a:latin typeface="Times New Roman" charset="0"/>
              <a:ea typeface="苹方-简 常规体" charset="-122"/>
            </a:endParaRPr>
          </a:p>
        </p:txBody>
      </p:sp>
      <p:sp>
        <p:nvSpPr>
          <p:cNvPr id="10" name="矩形 9"/>
          <p:cNvSpPr/>
          <p:nvPr/>
        </p:nvSpPr>
        <p:spPr>
          <a:xfrm>
            <a:off x="1073956" y="1187289"/>
            <a:ext cx="7758205" cy="1200321"/>
          </a:xfrm>
          <a:prstGeom prst="rect">
            <a:avLst/>
          </a:prstGeom>
        </p:spPr>
        <p:txBody>
          <a:bodyPr wrap="square" lIns="91431" tIns="45716" rIns="91431" bIns="45716">
            <a:spAutoFit/>
          </a:bodyPr>
          <a:lstStyle/>
          <a:p>
            <a:r>
              <a:rPr lang="en-US" altLang="zh-CN" sz="2400" dirty="0" smtClean="0"/>
              <a:t>1</a:t>
            </a:r>
            <a:r>
              <a:rPr lang="zh-CN" altLang="en-US" sz="2400" dirty="0" smtClean="0"/>
              <a:t>、</a:t>
            </a:r>
            <a:r>
              <a:rPr lang="en-US" altLang="zh-CN" sz="2400" b="1" dirty="0" err="1" smtClean="0"/>
              <a:t>ImageNet</a:t>
            </a:r>
            <a:r>
              <a:rPr lang="en-US" altLang="zh-CN" sz="2400" b="1" dirty="0" smtClean="0"/>
              <a:t> </a:t>
            </a:r>
            <a:r>
              <a:rPr lang="en-US" altLang="zh-CN" sz="2400" b="1" dirty="0"/>
              <a:t>Classification with Deep Convolutional Neural </a:t>
            </a:r>
            <a:r>
              <a:rPr lang="en-US" altLang="zh-CN" sz="2400" b="1" dirty="0" smtClean="0"/>
              <a:t>Networks</a:t>
            </a:r>
            <a:r>
              <a:rPr lang="zh-CN" altLang="en-US" sz="2400" b="1" dirty="0" smtClean="0"/>
              <a:t> </a:t>
            </a:r>
            <a:r>
              <a:rPr lang="en-US" altLang="zh-CN" sz="2400" dirty="0" smtClean="0"/>
              <a:t>(</a:t>
            </a:r>
            <a:r>
              <a:rPr lang="en-US" altLang="zh-CN" sz="2400" dirty="0"/>
              <a:t>Alex </a:t>
            </a:r>
            <a:r>
              <a:rPr lang="en-US" altLang="zh-CN" sz="2400" dirty="0" err="1"/>
              <a:t>Krizhevsky</a:t>
            </a:r>
            <a:r>
              <a:rPr lang="en-US" altLang="zh-CN" sz="2400" dirty="0"/>
              <a:t>, </a:t>
            </a:r>
            <a:r>
              <a:rPr lang="en-US" altLang="zh-CN" sz="2400" dirty="0" err="1"/>
              <a:t>Ilya</a:t>
            </a:r>
            <a:r>
              <a:rPr lang="en-US" altLang="zh-CN" sz="2400" dirty="0"/>
              <a:t> </a:t>
            </a:r>
            <a:r>
              <a:rPr lang="en-US" altLang="zh-CN" sz="2400" dirty="0" err="1"/>
              <a:t>Sutskever</a:t>
            </a:r>
            <a:r>
              <a:rPr lang="en-US" altLang="zh-CN" sz="2400" dirty="0"/>
              <a:t>, Geoffrey E. Hinton</a:t>
            </a:r>
            <a:r>
              <a:rPr lang="zh-CN" altLang="zh-CN" sz="2400" dirty="0"/>
              <a:t> </a:t>
            </a:r>
            <a:r>
              <a:rPr lang="en-US" altLang="zh-CN" sz="2400" dirty="0" smtClean="0"/>
              <a:t>)</a:t>
            </a:r>
            <a:r>
              <a:rPr lang="zh-CN" altLang="zh-CN" sz="2400" dirty="0" smtClean="0"/>
              <a:t> </a:t>
            </a:r>
            <a:endParaRPr lang="en-US" altLang="zh-CN" sz="240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574675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 presetClass="entr" presetSubtype="2" accel="50000" decel="5000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400" fill="hold"/>
                                        <p:tgtEl>
                                          <p:spTgt spid="31"/>
                                        </p:tgtEl>
                                        <p:attrNameLst>
                                          <p:attrName>ppt_x</p:attrName>
                                        </p:attrNameLst>
                                      </p:cBhvr>
                                      <p:tavLst>
                                        <p:tav tm="0">
                                          <p:val>
                                            <p:strVal val="1+#ppt_w/2"/>
                                          </p:val>
                                        </p:tav>
                                        <p:tav tm="100000">
                                          <p:val>
                                            <p:strVal val="#ppt_x"/>
                                          </p:val>
                                        </p:tav>
                                      </p:tavLst>
                                    </p:anim>
                                    <p:anim calcmode="lin" valueType="num">
                                      <p:cBhvr additive="base">
                                        <p:cTn id="16" dur="400" fill="hold"/>
                                        <p:tgtEl>
                                          <p:spTgt spid="31"/>
                                        </p:tgtEl>
                                        <p:attrNameLst>
                                          <p:attrName>ppt_y</p:attrName>
                                        </p:attrNameLst>
                                      </p:cBhvr>
                                      <p:tavLst>
                                        <p:tav tm="0">
                                          <p:val>
                                            <p:strVal val="#ppt_y"/>
                                          </p:val>
                                        </p:tav>
                                        <p:tav tm="100000">
                                          <p:val>
                                            <p:strVal val="#ppt_y"/>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750"/>
                                        <p:tgtEl>
                                          <p:spTgt spid="35"/>
                                        </p:tgtEl>
                                      </p:cBhvr>
                                    </p:animEffect>
                                    <p:anim calcmode="lin" valueType="num">
                                      <p:cBhvr>
                                        <p:cTn id="20" dur="750" fill="hold"/>
                                        <p:tgtEl>
                                          <p:spTgt spid="35"/>
                                        </p:tgtEl>
                                        <p:attrNameLst>
                                          <p:attrName>style.rotation</p:attrName>
                                        </p:attrNameLst>
                                      </p:cBhvr>
                                      <p:tavLst>
                                        <p:tav tm="0">
                                          <p:val>
                                            <p:fltVal val="720"/>
                                          </p:val>
                                        </p:tav>
                                        <p:tav tm="100000">
                                          <p:val>
                                            <p:fltVal val="0"/>
                                          </p:val>
                                        </p:tav>
                                      </p:tavLst>
                                    </p:anim>
                                    <p:anim calcmode="lin" valueType="num">
                                      <p:cBhvr>
                                        <p:cTn id="21" dur="750" fill="hold"/>
                                        <p:tgtEl>
                                          <p:spTgt spid="35"/>
                                        </p:tgtEl>
                                        <p:attrNameLst>
                                          <p:attrName>ppt_h</p:attrName>
                                        </p:attrNameLst>
                                      </p:cBhvr>
                                      <p:tavLst>
                                        <p:tav tm="0">
                                          <p:val>
                                            <p:fltVal val="0"/>
                                          </p:val>
                                        </p:tav>
                                        <p:tav tm="100000">
                                          <p:val>
                                            <p:strVal val="#ppt_h"/>
                                          </p:val>
                                        </p:tav>
                                      </p:tavLst>
                                    </p:anim>
                                    <p:anim calcmode="lin" valueType="num">
                                      <p:cBhvr>
                                        <p:cTn id="22" dur="750" fill="hold"/>
                                        <p:tgtEl>
                                          <p:spTgt spid="35"/>
                                        </p:tgtEl>
                                        <p:attrNameLst>
                                          <p:attrName>ppt_w</p:attrName>
                                        </p:attrNameLst>
                                      </p:cBhvr>
                                      <p:tavLst>
                                        <p:tav tm="0">
                                          <p:val>
                                            <p:fltVal val="0"/>
                                          </p:val>
                                        </p:tav>
                                        <p:tav tm="100000">
                                          <p:val>
                                            <p:strVal val="#ppt_w"/>
                                          </p:val>
                                        </p:tav>
                                      </p:tavLst>
                                    </p:anim>
                                  </p:childTnLst>
                                </p:cTn>
                              </p:par>
                            </p:childTnLst>
                          </p:cTn>
                        </p:par>
                        <p:par>
                          <p:cTn id="23" fill="hold">
                            <p:stCondLst>
                              <p:cond delay="1750"/>
                            </p:stCondLst>
                            <p:childTnLst>
                              <p:par>
                                <p:cTn id="24" presetID="18" presetClass="entr" presetSubtype="3"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strips(upRight)">
                                      <p:cBhvr>
                                        <p:cTn id="26" dur="500"/>
                                        <p:tgtEl>
                                          <p:spTgt spid="30"/>
                                        </p:tgtEl>
                                      </p:cBhvr>
                                    </p:animEffect>
                                  </p:childTnLst>
                                </p:cTn>
                              </p:par>
                            </p:childTnLst>
                          </p:cTn>
                        </p:par>
                        <p:par>
                          <p:cTn id="27" fill="hold">
                            <p:stCondLst>
                              <p:cond delay="2250"/>
                            </p:stCondLst>
                            <p:childTnLst>
                              <p:par>
                                <p:cTn id="28" presetID="1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p:tgtEl>
                                          <p:spTgt spid="10"/>
                                        </p:tgtEl>
                                        <p:attrNameLst>
                                          <p:attrName>ppt_y</p:attrName>
                                        </p:attrNameLst>
                                      </p:cBhvr>
                                      <p:tavLst>
                                        <p:tav tm="0">
                                          <p:val>
                                            <p:strVal val="#ppt_y-#ppt_h*1.125000"/>
                                          </p:val>
                                        </p:tav>
                                        <p:tav tm="100000">
                                          <p:val>
                                            <p:strVal val="#ppt_y"/>
                                          </p:val>
                                        </p:tav>
                                      </p:tavLst>
                                    </p:anim>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5" grpId="0" animBg="1"/>
      <p:bldP spid="2" grpId="0"/>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0"/>
          <p:cNvCxnSpPr/>
          <p:nvPr/>
        </p:nvCxnSpPr>
        <p:spPr>
          <a:xfrm>
            <a:off x="904558" y="6329041"/>
            <a:ext cx="10106051"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Group 9"/>
          <p:cNvGrpSpPr/>
          <p:nvPr/>
        </p:nvGrpSpPr>
        <p:grpSpPr>
          <a:xfrm>
            <a:off x="9248408" y="0"/>
            <a:ext cx="2943592" cy="2841945"/>
            <a:chOff x="-203033" y="901147"/>
            <a:chExt cx="2207694" cy="2131459"/>
          </a:xfrm>
          <a:solidFill>
            <a:schemeClr val="accent1"/>
          </a:solidFill>
        </p:grpSpPr>
        <p:sp>
          <p:nvSpPr>
            <p:cNvPr id="34" name="Rectangle 25"/>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sp>
          <p:nvSpPr>
            <p:cNvPr id="33" name="Isosceles Triangle 24"/>
            <p:cNvSpPr/>
            <p:nvPr/>
          </p:nvSpPr>
          <p:spPr>
            <a:xfrm rot="16200000">
              <a:off x="-335937" y="1869354"/>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56" dirty="0"/>
            </a:p>
          </p:txBody>
        </p:sp>
      </p:grpSp>
      <p:sp>
        <p:nvSpPr>
          <p:cNvPr id="27" name="矩形 3"/>
          <p:cNvSpPr>
            <a:spLocks noChangeArrowheads="1"/>
          </p:cNvSpPr>
          <p:nvPr/>
        </p:nvSpPr>
        <p:spPr bwMode="auto">
          <a:xfrm>
            <a:off x="1073958" y="224898"/>
            <a:ext cx="18261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b="1" dirty="0" smtClean="0">
                <a:solidFill>
                  <a:schemeClr val="tx2">
                    <a:lumMod val="75000"/>
                  </a:schemeClr>
                </a:solidFill>
                <a:latin typeface="Arial" panose="020B0604020202020204" pitchFamily="34" charset="0"/>
                <a:cs typeface="Arial" panose="020B0604020202020204" pitchFamily="34" charset="0"/>
                <a:sym typeface="Impact" pitchFamily="34" charset="0"/>
              </a:rPr>
              <a:t>研究现状</a:t>
            </a:r>
            <a:endParaRPr lang="zh-CN" altLang="en-US" b="1" dirty="0">
              <a:solidFill>
                <a:schemeClr val="tx2">
                  <a:lumMod val="75000"/>
                </a:schemeClr>
              </a:solidFill>
              <a:latin typeface="Arial" panose="020B0604020202020204" pitchFamily="34" charset="0"/>
              <a:ea typeface="宋体" pitchFamily="2" charset="-122"/>
              <a:cs typeface="Arial" panose="020B0604020202020204" pitchFamily="34" charset="0"/>
            </a:endParaRPr>
          </a:p>
        </p:txBody>
      </p:sp>
      <p:sp>
        <p:nvSpPr>
          <p:cNvPr id="28" name="文本框 37"/>
          <p:cNvSpPr txBox="1"/>
          <p:nvPr/>
        </p:nvSpPr>
        <p:spPr>
          <a:xfrm>
            <a:off x="3057089" y="1543847"/>
            <a:ext cx="2308007" cy="256472"/>
          </a:xfrm>
          <a:prstGeom prst="rect">
            <a:avLst/>
          </a:prstGeom>
          <a:noFill/>
        </p:spPr>
        <p:txBody>
          <a:bodyPr wrap="square" lIns="91431" tIns="45716" rIns="91431" bIns="45716" rtlCol="0">
            <a:spAutoFit/>
          </a:bodyPr>
          <a:lstStyle/>
          <a:p>
            <a:endParaRPr lang="zh-CN" altLang="en-US" sz="1600" baseline="-3000" dirty="0">
              <a:solidFill>
                <a:schemeClr val="tx2">
                  <a:lumMod val="75000"/>
                </a:schemeClr>
              </a:solidFill>
              <a:latin typeface="Arial" panose="020B0604020202020204" pitchFamily="34" charset="0"/>
              <a:cs typeface="Arial" panose="020B0604020202020204" pitchFamily="34" charset="0"/>
            </a:endParaRPr>
          </a:p>
        </p:txBody>
      </p:sp>
      <p:sp>
        <p:nvSpPr>
          <p:cNvPr id="35" name="Freeform 331"/>
          <p:cNvSpPr>
            <a:spLocks/>
          </p:cNvSpPr>
          <p:nvPr/>
        </p:nvSpPr>
        <p:spPr bwMode="auto">
          <a:xfrm>
            <a:off x="10782362" y="809665"/>
            <a:ext cx="733328" cy="534110"/>
          </a:xfrm>
          <a:custGeom>
            <a:avLst/>
            <a:gdLst>
              <a:gd name="T0" fmla="*/ 260 w 288"/>
              <a:gd name="T1" fmla="*/ 0 h 210"/>
              <a:gd name="T2" fmla="*/ 232 w 288"/>
              <a:gd name="T3" fmla="*/ 28 h 210"/>
              <a:gd name="T4" fmla="*/ 239 w 288"/>
              <a:gd name="T5" fmla="*/ 46 h 210"/>
              <a:gd name="T6" fmla="*/ 191 w 288"/>
              <a:gd name="T7" fmla="*/ 117 h 210"/>
              <a:gd name="T8" fmla="*/ 183 w 288"/>
              <a:gd name="T9" fmla="*/ 116 h 210"/>
              <a:gd name="T10" fmla="*/ 170 w 288"/>
              <a:gd name="T11" fmla="*/ 119 h 210"/>
              <a:gd name="T12" fmla="*/ 130 w 288"/>
              <a:gd name="T13" fmla="*/ 79 h 210"/>
              <a:gd name="T14" fmla="*/ 133 w 288"/>
              <a:gd name="T15" fmla="*/ 67 h 210"/>
              <a:gd name="T16" fmla="*/ 105 w 288"/>
              <a:gd name="T17" fmla="*/ 39 h 210"/>
              <a:gd name="T18" fmla="*/ 78 w 288"/>
              <a:gd name="T19" fmla="*/ 67 h 210"/>
              <a:gd name="T20" fmla="*/ 84 w 288"/>
              <a:gd name="T21" fmla="*/ 84 h 210"/>
              <a:gd name="T22" fmla="*/ 36 w 288"/>
              <a:gd name="T23" fmla="*/ 156 h 210"/>
              <a:gd name="T24" fmla="*/ 28 w 288"/>
              <a:gd name="T25" fmla="*/ 155 h 210"/>
              <a:gd name="T26" fmla="*/ 0 w 288"/>
              <a:gd name="T27" fmla="*/ 183 h 210"/>
              <a:gd name="T28" fmla="*/ 28 w 288"/>
              <a:gd name="T29" fmla="*/ 210 h 210"/>
              <a:gd name="T30" fmla="*/ 56 w 288"/>
              <a:gd name="T31" fmla="*/ 183 h 210"/>
              <a:gd name="T32" fmla="*/ 50 w 288"/>
              <a:gd name="T33" fmla="*/ 166 h 210"/>
              <a:gd name="T34" fmla="*/ 98 w 288"/>
              <a:gd name="T35" fmla="*/ 94 h 210"/>
              <a:gd name="T36" fmla="*/ 105 w 288"/>
              <a:gd name="T37" fmla="*/ 95 h 210"/>
              <a:gd name="T38" fmla="*/ 118 w 288"/>
              <a:gd name="T39" fmla="*/ 92 h 210"/>
              <a:gd name="T40" fmla="*/ 158 w 288"/>
              <a:gd name="T41" fmla="*/ 132 h 210"/>
              <a:gd name="T42" fmla="*/ 155 w 288"/>
              <a:gd name="T43" fmla="*/ 144 h 210"/>
              <a:gd name="T44" fmla="*/ 183 w 288"/>
              <a:gd name="T45" fmla="*/ 172 h 210"/>
              <a:gd name="T46" fmla="*/ 211 w 288"/>
              <a:gd name="T47" fmla="*/ 144 h 210"/>
              <a:gd name="T48" fmla="*/ 205 w 288"/>
              <a:gd name="T49" fmla="*/ 127 h 210"/>
              <a:gd name="T50" fmla="*/ 253 w 288"/>
              <a:gd name="T51" fmla="*/ 55 h 210"/>
              <a:gd name="T52" fmla="*/ 260 w 288"/>
              <a:gd name="T53" fmla="*/ 56 h 210"/>
              <a:gd name="T54" fmla="*/ 288 w 288"/>
              <a:gd name="T55" fmla="*/ 28 h 210"/>
              <a:gd name="T56" fmla="*/ 260 w 288"/>
              <a:gd name="T5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210">
                <a:moveTo>
                  <a:pt x="260" y="0"/>
                </a:moveTo>
                <a:cubicBezTo>
                  <a:pt x="245" y="0"/>
                  <a:pt x="232" y="12"/>
                  <a:pt x="232" y="28"/>
                </a:cubicBezTo>
                <a:cubicBezTo>
                  <a:pt x="232" y="34"/>
                  <a:pt x="235" y="41"/>
                  <a:pt x="239" y="46"/>
                </a:cubicBezTo>
                <a:cubicBezTo>
                  <a:pt x="191" y="117"/>
                  <a:pt x="191" y="117"/>
                  <a:pt x="191" y="117"/>
                </a:cubicBezTo>
                <a:cubicBezTo>
                  <a:pt x="188" y="116"/>
                  <a:pt x="186" y="116"/>
                  <a:pt x="183" y="116"/>
                </a:cubicBezTo>
                <a:cubicBezTo>
                  <a:pt x="178" y="116"/>
                  <a:pt x="174" y="117"/>
                  <a:pt x="170" y="119"/>
                </a:cubicBezTo>
                <a:cubicBezTo>
                  <a:pt x="130" y="79"/>
                  <a:pt x="130" y="79"/>
                  <a:pt x="130" y="79"/>
                </a:cubicBezTo>
                <a:cubicBezTo>
                  <a:pt x="132" y="76"/>
                  <a:pt x="133" y="71"/>
                  <a:pt x="133" y="67"/>
                </a:cubicBezTo>
                <a:cubicBezTo>
                  <a:pt x="133" y="51"/>
                  <a:pt x="121" y="39"/>
                  <a:pt x="105" y="39"/>
                </a:cubicBezTo>
                <a:cubicBezTo>
                  <a:pt x="90" y="39"/>
                  <a:pt x="78" y="51"/>
                  <a:pt x="78" y="67"/>
                </a:cubicBezTo>
                <a:cubicBezTo>
                  <a:pt x="78" y="73"/>
                  <a:pt x="80" y="79"/>
                  <a:pt x="84" y="84"/>
                </a:cubicBezTo>
                <a:cubicBezTo>
                  <a:pt x="36" y="156"/>
                  <a:pt x="36" y="156"/>
                  <a:pt x="36" y="156"/>
                </a:cubicBezTo>
                <a:cubicBezTo>
                  <a:pt x="34" y="155"/>
                  <a:pt x="31" y="155"/>
                  <a:pt x="28" y="155"/>
                </a:cubicBezTo>
                <a:cubicBezTo>
                  <a:pt x="13" y="155"/>
                  <a:pt x="0" y="167"/>
                  <a:pt x="0" y="183"/>
                </a:cubicBezTo>
                <a:cubicBezTo>
                  <a:pt x="0" y="198"/>
                  <a:pt x="13" y="210"/>
                  <a:pt x="28" y="210"/>
                </a:cubicBezTo>
                <a:cubicBezTo>
                  <a:pt x="43" y="210"/>
                  <a:pt x="56" y="198"/>
                  <a:pt x="56" y="183"/>
                </a:cubicBezTo>
                <a:cubicBezTo>
                  <a:pt x="56" y="176"/>
                  <a:pt x="54" y="170"/>
                  <a:pt x="50" y="166"/>
                </a:cubicBezTo>
                <a:cubicBezTo>
                  <a:pt x="98" y="94"/>
                  <a:pt x="98" y="94"/>
                  <a:pt x="98" y="94"/>
                </a:cubicBezTo>
                <a:cubicBezTo>
                  <a:pt x="100" y="94"/>
                  <a:pt x="103" y="95"/>
                  <a:pt x="105" y="95"/>
                </a:cubicBezTo>
                <a:cubicBezTo>
                  <a:pt x="110" y="95"/>
                  <a:pt x="114" y="93"/>
                  <a:pt x="118" y="92"/>
                </a:cubicBezTo>
                <a:cubicBezTo>
                  <a:pt x="158" y="132"/>
                  <a:pt x="158" y="132"/>
                  <a:pt x="158" y="132"/>
                </a:cubicBezTo>
                <a:cubicBezTo>
                  <a:pt x="156" y="135"/>
                  <a:pt x="155" y="140"/>
                  <a:pt x="155" y="144"/>
                </a:cubicBezTo>
                <a:cubicBezTo>
                  <a:pt x="155" y="159"/>
                  <a:pt x="167" y="172"/>
                  <a:pt x="183" y="172"/>
                </a:cubicBezTo>
                <a:cubicBezTo>
                  <a:pt x="198" y="172"/>
                  <a:pt x="211" y="159"/>
                  <a:pt x="211" y="144"/>
                </a:cubicBezTo>
                <a:cubicBezTo>
                  <a:pt x="211" y="138"/>
                  <a:pt x="209" y="132"/>
                  <a:pt x="205" y="127"/>
                </a:cubicBezTo>
                <a:cubicBezTo>
                  <a:pt x="253" y="55"/>
                  <a:pt x="253" y="55"/>
                  <a:pt x="253" y="55"/>
                </a:cubicBezTo>
                <a:cubicBezTo>
                  <a:pt x="255" y="55"/>
                  <a:pt x="258" y="56"/>
                  <a:pt x="260" y="56"/>
                </a:cubicBezTo>
                <a:cubicBezTo>
                  <a:pt x="276" y="56"/>
                  <a:pt x="288" y="43"/>
                  <a:pt x="288" y="28"/>
                </a:cubicBezTo>
                <a:cubicBezTo>
                  <a:pt x="288" y="12"/>
                  <a:pt x="276" y="0"/>
                  <a:pt x="260"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 name="文本框 1"/>
          <p:cNvSpPr txBox="1"/>
          <p:nvPr/>
        </p:nvSpPr>
        <p:spPr>
          <a:xfrm>
            <a:off x="1042975" y="2156877"/>
            <a:ext cx="7126535" cy="2139047"/>
          </a:xfrm>
          <a:prstGeom prst="rect">
            <a:avLst/>
          </a:prstGeom>
          <a:noFill/>
        </p:spPr>
        <p:txBody>
          <a:bodyPr wrap="square" rtlCol="0">
            <a:spAutoFit/>
          </a:bodyPr>
          <a:lstStyle/>
          <a:p>
            <a:r>
              <a:rPr lang="zh-CN" altLang="zh-CN" dirty="0"/>
              <a:t>包含：</a:t>
            </a:r>
            <a:r>
              <a:rPr lang="en-US" altLang="zh-CN" dirty="0"/>
              <a:t>3</a:t>
            </a:r>
            <a:r>
              <a:rPr lang="zh-CN" altLang="zh-CN" dirty="0"/>
              <a:t>个卷积层，还有</a:t>
            </a:r>
            <a:r>
              <a:rPr lang="en-US" altLang="zh-CN" dirty="0"/>
              <a:t>2</a:t>
            </a:r>
            <a:r>
              <a:rPr lang="zh-CN" altLang="zh-CN" dirty="0"/>
              <a:t>个全连</a:t>
            </a:r>
            <a:r>
              <a:rPr lang="zh-CN" altLang="zh-CN" dirty="0" smtClean="0"/>
              <a:t>接层</a:t>
            </a:r>
            <a:r>
              <a:rPr lang="zh-CN" altLang="en-US" dirty="0"/>
              <a:t>。</a:t>
            </a:r>
            <a:endParaRPr lang="zh-CN" altLang="en-US" dirty="0" smtClean="0"/>
          </a:p>
          <a:p>
            <a:r>
              <a:rPr lang="zh-CN" altLang="zh-CN" dirty="0" smtClean="0"/>
              <a:t> </a:t>
            </a:r>
            <a:endParaRPr lang="zh-CN" altLang="en-US" dirty="0" smtClean="0"/>
          </a:p>
          <a:p>
            <a:r>
              <a:rPr lang="zh-CN" altLang="en-US" dirty="0" smtClean="0"/>
              <a:t>将性别分类作为二分类问题，年龄预测通过划分年龄段处理为多分类问题。</a:t>
            </a:r>
          </a:p>
          <a:p>
            <a:endParaRPr lang="zh-CN" altLang="en-US" dirty="0"/>
          </a:p>
          <a:p>
            <a:r>
              <a:rPr lang="zh-CN" altLang="en-US" dirty="0" smtClean="0"/>
              <a:t>性别预测准确度很高，但是年龄的准确度有待提高。可见年龄推测方面还存在一定难度或者需要改进。</a:t>
            </a:r>
            <a:endParaRPr kumimoji="1" lang="zh-CN" altLang="en-US" dirty="0">
              <a:latin typeface="Times New Roman" charset="0"/>
              <a:ea typeface="苹方-简 常规体" charset="-122"/>
            </a:endParaRPr>
          </a:p>
        </p:txBody>
      </p:sp>
      <p:sp>
        <p:nvSpPr>
          <p:cNvPr id="10" name="矩形 9"/>
          <p:cNvSpPr/>
          <p:nvPr/>
        </p:nvSpPr>
        <p:spPr>
          <a:xfrm>
            <a:off x="1073956" y="1187289"/>
            <a:ext cx="6900563" cy="830989"/>
          </a:xfrm>
          <a:prstGeom prst="rect">
            <a:avLst/>
          </a:prstGeom>
        </p:spPr>
        <p:txBody>
          <a:bodyPr wrap="square" lIns="91431" tIns="45716" rIns="91431" bIns="45716">
            <a:spAutoFit/>
          </a:bodyPr>
          <a:lstStyle/>
          <a:p>
            <a:r>
              <a:rPr lang="en-US" altLang="zh-CN" sz="2400" dirty="0" smtClean="0"/>
              <a:t>2</a:t>
            </a:r>
            <a:r>
              <a:rPr lang="zh-CN" altLang="en-US" sz="2400" dirty="0" smtClean="0"/>
              <a:t>、</a:t>
            </a:r>
            <a:r>
              <a:rPr lang="en-US" altLang="zh-CN" sz="2400" b="1" dirty="0"/>
              <a:t>Age and Gender Classification using Convolutional Neural Networks</a:t>
            </a:r>
            <a:r>
              <a:rPr lang="zh-CN" altLang="zh-CN" sz="2400" b="1" dirty="0"/>
              <a:t> </a:t>
            </a:r>
            <a:endParaRPr lang="en-US" altLang="zh-CN" sz="2400" b="1" dirty="0">
              <a:solidFill>
                <a:schemeClr val="tx1">
                  <a:lumMod val="65000"/>
                  <a:lumOff val="35000"/>
                </a:schemeClr>
              </a:solidFill>
              <a:latin typeface="微软雅黑" pitchFamily="34" charset="-122"/>
              <a:ea typeface="微软雅黑" pitchFamily="34" charset="-122"/>
            </a:endParaRPr>
          </a:p>
        </p:txBody>
      </p:sp>
      <p:pic>
        <p:nvPicPr>
          <p:cNvPr id="12" name="图片 11"/>
          <p:cNvPicPr/>
          <p:nvPr/>
        </p:nvPicPr>
        <p:blipFill>
          <a:blip r:embed="rId2"/>
          <a:stretch>
            <a:fillRect/>
          </a:stretch>
        </p:blipFill>
        <p:spPr>
          <a:xfrm>
            <a:off x="2896780" y="4295924"/>
            <a:ext cx="3961474" cy="1872829"/>
          </a:xfrm>
          <a:prstGeom prst="rect">
            <a:avLst/>
          </a:prstGeom>
        </p:spPr>
      </p:pic>
    </p:spTree>
    <p:extLst>
      <p:ext uri="{BB962C8B-B14F-4D97-AF65-F5344CB8AC3E}">
        <p14:creationId xmlns:p14="http://schemas.microsoft.com/office/powerpoint/2010/main" val="1280321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nodePh="1">
                                  <p:stCondLst>
                                    <p:cond delay="0"/>
                                  </p:stCondLst>
                                  <p:endCondLst>
                                    <p:cond evt="begin" delay="0">
                                      <p:tn val="9"/>
                                    </p:cond>
                                  </p:end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 presetClass="entr" presetSubtype="2" accel="50000" decel="5000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400" fill="hold"/>
                                        <p:tgtEl>
                                          <p:spTgt spid="31"/>
                                        </p:tgtEl>
                                        <p:attrNameLst>
                                          <p:attrName>ppt_x</p:attrName>
                                        </p:attrNameLst>
                                      </p:cBhvr>
                                      <p:tavLst>
                                        <p:tav tm="0">
                                          <p:val>
                                            <p:strVal val="1+#ppt_w/2"/>
                                          </p:val>
                                        </p:tav>
                                        <p:tav tm="100000">
                                          <p:val>
                                            <p:strVal val="#ppt_x"/>
                                          </p:val>
                                        </p:tav>
                                      </p:tavLst>
                                    </p:anim>
                                    <p:anim calcmode="lin" valueType="num">
                                      <p:cBhvr additive="base">
                                        <p:cTn id="16" dur="400" fill="hold"/>
                                        <p:tgtEl>
                                          <p:spTgt spid="31"/>
                                        </p:tgtEl>
                                        <p:attrNameLst>
                                          <p:attrName>ppt_y</p:attrName>
                                        </p:attrNameLst>
                                      </p:cBhvr>
                                      <p:tavLst>
                                        <p:tav tm="0">
                                          <p:val>
                                            <p:strVal val="#ppt_y"/>
                                          </p:val>
                                        </p:tav>
                                        <p:tav tm="100000">
                                          <p:val>
                                            <p:strVal val="#ppt_y"/>
                                          </p:val>
                                        </p:tav>
                                      </p:tavLst>
                                    </p:anim>
                                  </p:childTnLst>
                                </p:cTn>
                              </p:par>
                              <p:par>
                                <p:cTn id="17" presetID="35"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750"/>
                                        <p:tgtEl>
                                          <p:spTgt spid="35"/>
                                        </p:tgtEl>
                                      </p:cBhvr>
                                    </p:animEffect>
                                    <p:anim calcmode="lin" valueType="num">
                                      <p:cBhvr>
                                        <p:cTn id="20" dur="750" fill="hold"/>
                                        <p:tgtEl>
                                          <p:spTgt spid="35"/>
                                        </p:tgtEl>
                                        <p:attrNameLst>
                                          <p:attrName>style.rotation</p:attrName>
                                        </p:attrNameLst>
                                      </p:cBhvr>
                                      <p:tavLst>
                                        <p:tav tm="0">
                                          <p:val>
                                            <p:fltVal val="720"/>
                                          </p:val>
                                        </p:tav>
                                        <p:tav tm="100000">
                                          <p:val>
                                            <p:fltVal val="0"/>
                                          </p:val>
                                        </p:tav>
                                      </p:tavLst>
                                    </p:anim>
                                    <p:anim calcmode="lin" valueType="num">
                                      <p:cBhvr>
                                        <p:cTn id="21" dur="750" fill="hold"/>
                                        <p:tgtEl>
                                          <p:spTgt spid="35"/>
                                        </p:tgtEl>
                                        <p:attrNameLst>
                                          <p:attrName>ppt_h</p:attrName>
                                        </p:attrNameLst>
                                      </p:cBhvr>
                                      <p:tavLst>
                                        <p:tav tm="0">
                                          <p:val>
                                            <p:fltVal val="0"/>
                                          </p:val>
                                        </p:tav>
                                        <p:tav tm="100000">
                                          <p:val>
                                            <p:strVal val="#ppt_h"/>
                                          </p:val>
                                        </p:tav>
                                      </p:tavLst>
                                    </p:anim>
                                    <p:anim calcmode="lin" valueType="num">
                                      <p:cBhvr>
                                        <p:cTn id="22" dur="750" fill="hold"/>
                                        <p:tgtEl>
                                          <p:spTgt spid="35"/>
                                        </p:tgtEl>
                                        <p:attrNameLst>
                                          <p:attrName>ppt_w</p:attrName>
                                        </p:attrNameLst>
                                      </p:cBhvr>
                                      <p:tavLst>
                                        <p:tav tm="0">
                                          <p:val>
                                            <p:fltVal val="0"/>
                                          </p:val>
                                        </p:tav>
                                        <p:tav tm="100000">
                                          <p:val>
                                            <p:strVal val="#ppt_w"/>
                                          </p:val>
                                        </p:tav>
                                      </p:tavLst>
                                    </p:anim>
                                  </p:childTnLst>
                                </p:cTn>
                              </p:par>
                            </p:childTnLst>
                          </p:cTn>
                        </p:par>
                        <p:par>
                          <p:cTn id="23" fill="hold">
                            <p:stCondLst>
                              <p:cond delay="1750"/>
                            </p:stCondLst>
                            <p:childTnLst>
                              <p:par>
                                <p:cTn id="24" presetID="18" presetClass="entr" presetSubtype="3"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strips(upRight)">
                                      <p:cBhvr>
                                        <p:cTn id="26" dur="500"/>
                                        <p:tgtEl>
                                          <p:spTgt spid="30"/>
                                        </p:tgtEl>
                                      </p:cBhvr>
                                    </p:animEffect>
                                  </p:childTnLst>
                                </p:cTn>
                              </p:par>
                            </p:childTnLst>
                          </p:cTn>
                        </p:par>
                        <p:par>
                          <p:cTn id="27" fill="hold">
                            <p:stCondLst>
                              <p:cond delay="2250"/>
                            </p:stCondLst>
                            <p:childTnLst>
                              <p:par>
                                <p:cTn id="28" presetID="12" presetClass="entr" presetSubtype="1"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p:tgtEl>
                                          <p:spTgt spid="10"/>
                                        </p:tgtEl>
                                        <p:attrNameLst>
                                          <p:attrName>ppt_y</p:attrName>
                                        </p:attrNameLst>
                                      </p:cBhvr>
                                      <p:tavLst>
                                        <p:tav tm="0">
                                          <p:val>
                                            <p:strVal val="#ppt_y-#ppt_h*1.125000"/>
                                          </p:val>
                                        </p:tav>
                                        <p:tav tm="100000">
                                          <p:val>
                                            <p:strVal val="#ppt_y"/>
                                          </p:val>
                                        </p:tav>
                                      </p:tavLst>
                                    </p:anim>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5" grpId="0" animBg="1"/>
      <p:bldP spid="2"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cfe325ac88af4cb1e315171a86c19382325f4f"/>
</p:tagLst>
</file>

<file path=ppt/theme/theme1.xml><?xml version="1.0" encoding="utf-8"?>
<a:theme xmlns:a="http://schemas.openxmlformats.org/drawingml/2006/main" name="第一PPT，www.1ppt.com">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12972</TotalTime>
  <Words>1131</Words>
  <Application>Microsoft Macintosh PowerPoint</Application>
  <PresentationFormat>宽屏</PresentationFormat>
  <Paragraphs>168</Paragraphs>
  <Slides>18</Slides>
  <Notes>2</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Arial Black</vt:lpstr>
      <vt:lpstr>Arial Unicode MS</vt:lpstr>
      <vt:lpstr>Calibri</vt:lpstr>
      <vt:lpstr>Heiti SC Medium</vt:lpstr>
      <vt:lpstr>Impact</vt:lpstr>
      <vt:lpstr>PingFang SC</vt:lpstr>
      <vt:lpstr>Times New Roman</vt:lpstr>
      <vt:lpstr>苹方-简 常规体</vt:lpstr>
      <vt:lpstr>宋体</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绿色扁平化</dc:title>
  <dc:creator>第一PPT模板网：www.1ppt.com</dc:creator>
  <cp:keywords>第一PPT模板网：www.1ppt.com</cp:keywords>
  <cp:lastModifiedBy>Happy</cp:lastModifiedBy>
  <cp:revision>2546</cp:revision>
  <dcterms:created xsi:type="dcterms:W3CDTF">2014-10-29T09:18:14Z</dcterms:created>
  <dcterms:modified xsi:type="dcterms:W3CDTF">2017-11-09T10:36:45Z</dcterms:modified>
</cp:coreProperties>
</file>