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71" r:id="rId9"/>
    <p:sldId id="272" r:id="rId10"/>
    <p:sldId id="273" r:id="rId11"/>
    <p:sldId id="269" r:id="rId12"/>
    <p:sldId id="270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902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Solution Methods</c:v>
                </c:pt>
              </c:strCache>
            </c:strRef>
          </c:tx>
          <c:dPt>
            <c:idx val="0"/>
            <c:bubble3D val="0"/>
            <c:explosion val="4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DC0-4A37-AFF4-48E925744C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C0-4A37-AFF4-48E925744C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Dynamic Memoization</c:v>
                </c:pt>
                <c:pt idx="1">
                  <c:v>Branch and Bound</c:v>
                </c:pt>
                <c:pt idx="2">
                  <c:v>Brute Force</c:v>
                </c:pt>
                <c:pt idx="3">
                  <c:v>Greedy Method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0-4A37-AFF4-48E925744C1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58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Dynamic </a:t>
          </a:r>
          <a:r>
            <a:rPr lang="en-US" sz="1800" b="1" dirty="0" err="1">
              <a:solidFill>
                <a:schemeClr val="bg2"/>
              </a:solidFill>
              <a:ea typeface="+mn-ea"/>
              <a:cs typeface="+mn-cs"/>
            </a:rPr>
            <a:t>Memoization</a:t>
          </a:r>
          <a:endParaRPr lang="en-US" sz="1800" b="1" dirty="0">
            <a:solidFill>
              <a:schemeClr val="bg2"/>
            </a:solidFill>
          </a:endParaRPr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Bottom-Up Approach</a:t>
          </a:r>
          <a:endParaRPr lang="en-US" sz="1600" dirty="0">
            <a:solidFill>
              <a:schemeClr val="bg2"/>
            </a:solidFill>
          </a:endParaRPr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Solves for smaller Knapsacks</a:t>
          </a:r>
          <a:endParaRPr lang="en-US" sz="1600" dirty="0">
            <a:solidFill>
              <a:schemeClr val="bg2"/>
            </a:solidFill>
          </a:endParaRPr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Stores solutions in hash table</a:t>
          </a:r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en-US" sz="1200"/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en-US" sz="120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1"/>
      <dgm:spPr/>
    </dgm:pt>
    <dgm:pt modelId="{388E0281-7FCC-4892-BD85-59C45354E9DA}" type="pres">
      <dgm:prSet presAssocID="{9270810E-5EDA-493C-94A3-CD56D6BDC201}" presName="parentText" presStyleLbl="node1" presStyleIdx="0" presStyleCnt="1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0" presStyleCnt="1" custScaleY="96340">
        <dgm:presLayoutVars>
          <dgm:bulletEnabled val="1"/>
        </dgm:presLayoutVars>
      </dgm:prSet>
      <dgm:spPr/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0" destOrd="0" parTransId="{8AFFD4DB-1827-4550-B581-D6836D1A7B41}" sibTransId="{C6C5529E-8F47-4FCC-A5E6-616381E60A8A}"/>
    <dgm:cxn modelId="{7E4E188C-5B05-4F77-9110-2F8289A93428}" type="presParOf" srcId="{1A148C7C-2DF7-4A3E-8B60-CD1BB656DEB0}" destId="{2E035A50-D974-4530-9F87-25D1902BC720}" srcOrd="0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1" destOrd="0" presId="urn:microsoft.com/office/officeart/2005/8/layout/list1"/>
    <dgm:cxn modelId="{101ADCAC-CC93-49E6-BDBD-DF50281FFD48}" type="presParOf" srcId="{1A148C7C-2DF7-4A3E-8B60-CD1BB656DEB0}" destId="{EA904451-CA9C-48CF-A3F7-6C400393421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04451-CA9C-48CF-A3F7-6C4003934218}">
      <dsp:nvSpPr>
        <dsp:cNvPr id="0" name=""/>
        <dsp:cNvSpPr/>
      </dsp:nvSpPr>
      <dsp:spPr>
        <a:xfrm>
          <a:off x="0" y="965173"/>
          <a:ext cx="7726680" cy="208788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270508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Bottom-Up Approach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Solves for smaller Knapsacks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Stores solutions in hash table</a:t>
          </a:r>
        </a:p>
      </dsp:txBody>
      <dsp:txXfrm>
        <a:off x="0" y="965173"/>
        <a:ext cx="7726680" cy="2087880"/>
      </dsp:txXfrm>
    </dsp:sp>
    <dsp:sp modelId="{388E0281-7FCC-4892-BD85-59C45354E9DA}">
      <dsp:nvSpPr>
        <dsp:cNvPr id="0" name=""/>
        <dsp:cNvSpPr/>
      </dsp:nvSpPr>
      <dsp:spPr>
        <a:xfrm>
          <a:off x="386334" y="909345"/>
          <a:ext cx="5337119" cy="1000468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Dynamic </a:t>
          </a:r>
          <a:r>
            <a:rPr lang="en-US" sz="1800" b="1" kern="1200" dirty="0" err="1">
              <a:solidFill>
                <a:schemeClr val="bg2"/>
              </a:solidFill>
              <a:ea typeface="+mn-ea"/>
              <a:cs typeface="+mn-cs"/>
            </a:rPr>
            <a:t>Memoization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909345"/>
        <a:ext cx="5337119" cy="100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5/7/2018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12" Type="http://schemas.openxmlformats.org/officeDocument/2006/relationships/image" Target="../media/image2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svg"/><Relationship Id="rId9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Knapsacks</a:t>
            </a:r>
            <a:br>
              <a:rPr lang="en-US" dirty="0"/>
            </a:br>
            <a:r>
              <a:rPr lang="en-US" b="0" dirty="0"/>
              <a:t>COSC 320: Project 3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By:</a:t>
            </a:r>
          </a:p>
          <a:p>
            <a:pPr algn="r"/>
            <a:r>
              <a:rPr lang="en-US" dirty="0"/>
              <a:t> Lela Bones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7F7A4-75EA-4FD0-984F-836BA699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860" y="1285325"/>
            <a:ext cx="6886280" cy="42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9E4CD1-7076-49B1-8EFD-4ABEE40ED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8" y="1295400"/>
            <a:ext cx="5275384" cy="4572000"/>
          </a:xfrm>
        </p:spPr>
      </p:pic>
    </p:spTree>
    <p:extLst>
      <p:ext uri="{BB962C8B-B14F-4D97-AF65-F5344CB8AC3E}">
        <p14:creationId xmlns:p14="http://schemas.microsoft.com/office/powerpoint/2010/main" val="31352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F9FF3-0E0E-4701-8E72-94C4AD087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0" y="1600200"/>
            <a:ext cx="4572000" cy="4572000"/>
          </a:xfrm>
        </p:spPr>
      </p:pic>
      <p:pic>
        <p:nvPicPr>
          <p:cNvPr id="2050" name="Picture 2" descr="Image result for knapsack solution">
            <a:extLst>
              <a:ext uri="{FF2B5EF4-FFF2-40B4-BE49-F238E27FC236}">
                <a16:creationId xmlns:a16="http://schemas.microsoft.com/office/drawing/2014/main" id="{431EEE99-2AC0-4D3E-859B-B2C97A01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57" y="1219200"/>
            <a:ext cx="573468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2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6C9-ADFD-4012-9D27-A30FFEE0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0582-8B35-4752-AF69-B672C6F1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hidden DAG in the table and the solution to the knapsack problem is the longest path in the DAG</a:t>
            </a:r>
          </a:p>
          <a:p>
            <a:r>
              <a:rPr lang="en-US" dirty="0" err="1"/>
              <a:t>Memoization</a:t>
            </a:r>
            <a:r>
              <a:rPr lang="en-US" dirty="0"/>
              <a:t> beats other forms of dynamic programming because it doesn’t solve every possible option</a:t>
            </a:r>
          </a:p>
        </p:txBody>
      </p:sp>
    </p:spTree>
    <p:extLst>
      <p:ext uri="{BB962C8B-B14F-4D97-AF65-F5344CB8AC3E}">
        <p14:creationId xmlns:p14="http://schemas.microsoft.com/office/powerpoint/2010/main" val="86183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508E-1979-478A-8D79-57D9E1C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1026" name="Picture 2" descr="Image result for that's all folks">
            <a:extLst>
              <a:ext uri="{FF2B5EF4-FFF2-40B4-BE49-F238E27FC236}">
                <a16:creationId xmlns:a16="http://schemas.microsoft.com/office/drawing/2014/main" id="{BA854936-5207-432F-92B0-A2E1865C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94" y="2209800"/>
            <a:ext cx="5021611" cy="31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6CB7-FECB-4FE3-912D-9F7D0DE6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21A3DFA-1A87-4B1D-A4F8-3028FFDF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2743200"/>
            <a:ext cx="1828800" cy="22098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D027E-4BC7-483B-B5E9-BA8B0BDD85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55" y="5302402"/>
            <a:ext cx="1447800" cy="1302293"/>
          </a:xfrm>
          <a:prstGeom prst="rect">
            <a:avLst/>
          </a:prstGeom>
        </p:spPr>
      </p:pic>
      <p:pic>
        <p:nvPicPr>
          <p:cNvPr id="14" name="Picture 13" descr="A picture containing cable&#10;&#10;Description generated with high confidence">
            <a:extLst>
              <a:ext uri="{FF2B5EF4-FFF2-40B4-BE49-F238E27FC236}">
                <a16:creationId xmlns:a16="http://schemas.microsoft.com/office/drawing/2014/main" id="{19F15F94-8099-48BD-815A-0E88186F7B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6" b="97668" l="8000" r="90000">
                        <a14:foregroundMark x1="8383" y1="47522" x2="8144" y2="49708"/>
                        <a14:foregroundMark x1="8623" y1="45335" x2="8559" y2="45918"/>
                        <a14:foregroundMark x1="8896" y1="42839" x2="8623" y2="45335"/>
                        <a14:foregroundMark x1="9692" y1="35569" x2="9012" y2="41782"/>
                        <a14:foregroundMark x1="9174" y1="56997" x2="9231" y2="57289"/>
                        <a14:foregroundMark x1="9092" y1="56580" x2="9174" y2="56997"/>
                        <a14:foregroundMark x1="8530" y1="53722" x2="8886" y2="55533"/>
                        <a14:foregroundMark x1="16000" y1="91983" x2="20308" y2="97813"/>
                        <a14:foregroundMark x1="20308" y1="97813" x2="26308" y2="95627"/>
                        <a14:foregroundMark x1="82000" y1="34111" x2="84462" y2="37026"/>
                        <a14:foregroundMark x1="89538" y1="36880" x2="90000" y2="41254"/>
                        <a14:foregroundMark x1="43077" y1="10933" x2="40154" y2="7289"/>
                        <a14:foregroundMark x1="53538" y1="3936" x2="53538" y2="3936"/>
                        <a14:backgroundMark x1="9077" y1="57289" x2="9077" y2="57289"/>
                        <a14:backgroundMark x1="9077" y1="56997" x2="9077" y2="56997"/>
                        <a14:backgroundMark x1="8769" y1="56414" x2="8769" y2="56414"/>
                        <a14:backgroundMark x1="8308" y1="55685" x2="8615" y2="56706"/>
                        <a14:backgroundMark x1="9846" y1="45335" x2="9846" y2="45335"/>
                        <a14:backgroundMark x1="9846" y1="45918" x2="9846" y2="47522"/>
                        <a14:backgroundMark x1="9692" y1="41691" x2="9846" y2="42711"/>
                        <a14:backgroundMark x1="10000" y1="49708" x2="10000" y2="51749"/>
                        <a14:backgroundMark x1="10000" y1="51020" x2="10615" y2="53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" y="4339687"/>
            <a:ext cx="1143000" cy="1206305"/>
          </a:xfrm>
          <a:prstGeom prst="rect">
            <a:avLst/>
          </a:prstGeom>
        </p:spPr>
      </p:pic>
      <p:pic>
        <p:nvPicPr>
          <p:cNvPr id="16" name="Picture 15" descr="A close up of a camera&#10;&#10;Description generated with high confidence">
            <a:extLst>
              <a:ext uri="{FF2B5EF4-FFF2-40B4-BE49-F238E27FC236}">
                <a16:creationId xmlns:a16="http://schemas.microsoft.com/office/drawing/2014/main" id="{65F8592D-725F-41F4-839E-A3378EE6F5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769" y1="35970" x2="37154" y2="40207"/>
                        <a14:foregroundMark x1="56769" y1="27119" x2="53154" y2="41996"/>
                        <a14:foregroundMark x1="53154" y1="41996" x2="56077" y2="47081"/>
                        <a14:foregroundMark x1="40231" y1="25141" x2="39769" y2="52825"/>
                        <a14:foregroundMark x1="37385" y1="55932" x2="40923" y2="55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33900"/>
            <a:ext cx="1371600" cy="1120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7A11BC-801B-4B1E-B471-711A2615B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08" b="97951" l="2119" r="96186">
                        <a14:foregroundMark x1="13136" y1="20492" x2="46186" y2="91803"/>
                        <a14:foregroundMark x1="6780" y1="66803" x2="5085" y2="41803"/>
                        <a14:foregroundMark x1="5085" y1="25820" x2="2542" y2="25820"/>
                        <a14:foregroundMark x1="47034" y1="97951" x2="44492" y2="97951"/>
                        <a14:foregroundMark x1="90678" y1="75820" x2="61441" y2="35656"/>
                        <a14:foregroundMark x1="61441" y1="35656" x2="52542" y2="4918"/>
                        <a14:foregroundMark x1="96186" y1="65984" x2="96186" y2="7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57941"/>
            <a:ext cx="1143000" cy="1181746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6CFFB335-F0F0-476C-B8BB-A1E29472F5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1375">
                        <a14:foregroundMark x1="10000" y1="57625" x2="10000" y2="64500"/>
                        <a14:foregroundMark x1="90625" y1="59125" x2="91375" y2="6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04" y="2508153"/>
            <a:ext cx="1541317" cy="1541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08A620-91A4-48DF-89E2-20909DFB25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155" b="96907" l="9653" r="91120">
                        <a14:foregroundMark x1="38996" y1="5670" x2="25869" y2="11340"/>
                        <a14:foregroundMark x1="89575" y1="84021" x2="80695" y2="91237"/>
                        <a14:foregroundMark x1="88803" y1="81959" x2="91120" y2="85567"/>
                        <a14:foregroundMark x1="9653" y1="29897" x2="10039" y2="47938"/>
                        <a14:foregroundMark x1="80309" y1="94845" x2="85714" y2="96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38" y="1319017"/>
            <a:ext cx="1541317" cy="11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C 0.13298 0.00926 0.23663 0.13842 0.23073 0.28819 C 0.22482 0.43796 0.11163 0.55255 -0.02118 0.54282 C -0.15452 0.53356 -0.25764 0.40417 -0.25174 0.2544 C -0.24584 0.10463 -0.13334 -0.00949 2.5E-6 1.11111E-6 Z " pathEditMode="relative" rAng="180000" ptsTypes="AAAAA">
                                      <p:cBhvr>
                                        <p:cTn id="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27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C 0.00017 0.13889 -0.10694 0.25278 -0.23958 0.25278 C -0.37222 0.25278 -0.48125 0.13889 -0.48125 -0.00023 C -0.48125 -0.13959 -0.37222 -0.25232 -0.23958 -0.25232 C -0.10694 -0.25232 0.00017 -0.13959 0.00017 -0.00023 Z " pathEditMode="relative" rAng="5400000" ptsTypes="AAAAA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2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C -0.07118 0.13033 -0.21059 0.15672 -0.31128 0.05996 C -0.4118 -0.03819 -0.43611 -0.22361 -0.36597 -0.35416 C -0.29427 -0.48426 -0.15451 -0.50995 -0.05399 -0.4125 C 0.04723 -0.31574 0.07084 -0.13055 -3.05556E-6 -3.33333E-6 Z " pathEditMode="relative" rAng="7560000" ptsTypes="AAAAA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-1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C -0.13976 -0.0162 -0.24531 -0.15532 -0.2349 -0.31134 C -0.225 -0.46759 -0.10278 -0.57986 0.03715 -0.56458 C 0.17691 -0.54676 0.28212 -0.40763 0.27187 -0.25138 C 0.26163 -0.09629 0.1401 0.01644 2.77778E-7 -4.07407E-6 Z " pathEditMode="relative" rAng="11100000" ptsTypes="AAAAA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82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-0.05573 -0.14097 -0.01284 -0.31898 0.09705 -0.39722 C 0.20591 -0.47477 0.3415 -0.42222 0.39775 -0.2824 C 0.454 -0.1412 0.41042 0.03704 0.30087 0.11459 C 0.19115 0.19236 0.05608 0.14098 -2.5E-6 -2.96296E-6 Z " pathEditMode="relative" rAng="14520000" ptsTypes="AAAAA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8" y="-141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C 0.03629 -0.1581 0.17136 -0.24375 0.30295 -0.19027 C 0.43368 -0.1375 0.51025 0.03519 0.47414 0.19306 C 0.43785 0.35047 0.30226 0.43588 0.17153 0.38287 C 0.04028 0.32917 -0.03628 0.15718 -3.33333E-6 -4.07407E-6 Z " pathEditMode="relative" rAng="17220000" ptsTypes="AAAAA">
                                      <p:cBhvr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0.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23211 0.11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1511 -0.277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125 -0.1166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375 0.002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45 -0.081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 dirty="0"/>
              <a:t>More About</a:t>
            </a:r>
            <a:r>
              <a:rPr lang="en-US" dirty="0"/>
              <a:t> Knapsacks</a:t>
            </a:r>
          </a:p>
        </p:txBody>
      </p:sp>
      <p:grpSp>
        <p:nvGrpSpPr>
          <p:cNvPr id="11" name="Group 10" descr="rectangle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Unbounded Knapsack</a:t>
              </a:r>
              <a:endParaRPr lang="en-US" sz="1500" kern="1200" dirty="0"/>
            </a:p>
          </p:txBody>
        </p:sp>
      </p:grpSp>
      <p:grpSp>
        <p:nvGrpSpPr>
          <p:cNvPr id="15" name="Group 14" descr="rectangle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Bounded Knapsack</a:t>
              </a:r>
              <a:endParaRPr lang="en-US" sz="1500" kern="1200" dirty="0"/>
            </a:p>
          </p:txBody>
        </p:sp>
      </p:grpSp>
      <p:grpSp>
        <p:nvGrpSpPr>
          <p:cNvPr id="16" name="Group 15" descr="rectangle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Knapsack 0-1</a:t>
              </a:r>
            </a:p>
          </p:txBody>
        </p:sp>
      </p:grpSp>
      <p:grpSp>
        <p:nvGrpSpPr>
          <p:cNvPr id="17" name="Group 16" descr="rectangle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1897 Tobias Dantzig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Real World Applications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47608-F988-45B2-AFDC-9FD0563ABD0B}"/>
              </a:ext>
            </a:extLst>
          </p:cNvPr>
          <p:cNvGrpSpPr/>
          <p:nvPr/>
        </p:nvGrpSpPr>
        <p:grpSpPr>
          <a:xfrm>
            <a:off x="130171" y="1905242"/>
            <a:ext cx="3521078" cy="571500"/>
            <a:chOff x="562238" y="2362200"/>
            <a:chExt cx="3521078" cy="571500"/>
          </a:xfrm>
        </p:grpSpPr>
        <p:grpSp>
          <p:nvGrpSpPr>
            <p:cNvPr id="16" name="Group 15" descr="heading graphic">
              <a:extLst>
                <a:ext uri="{FF2B5EF4-FFF2-40B4-BE49-F238E27FC236}">
                  <a16:creationId xmlns:a16="http://schemas.microsoft.com/office/drawing/2014/main" id="{92B4D1F2-57B4-4296-B895-05D9C201FBF9}"/>
                </a:ext>
              </a:extLst>
            </p:cNvPr>
            <p:cNvGrpSpPr/>
            <p:nvPr/>
          </p:nvGrpSpPr>
          <p:grpSpPr>
            <a:xfrm>
              <a:off x="562238" y="2362200"/>
              <a:ext cx="3521078" cy="571500"/>
              <a:chOff x="2636518" y="3171825"/>
              <a:chExt cx="3168969" cy="514350"/>
            </a:xfrm>
          </p:grpSpPr>
          <p:pic>
            <p:nvPicPr>
              <p:cNvPr id="17" name="Graphic 16" descr="heading graphic 2">
                <a:extLst>
                  <a:ext uri="{FF2B5EF4-FFF2-40B4-BE49-F238E27FC236}">
                    <a16:creationId xmlns:a16="http://schemas.microsoft.com/office/drawing/2014/main" id="{B6AD3AED-D5E2-4C29-8755-E4B2ADF9E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38512" y="3171825"/>
                <a:ext cx="2466975" cy="514350"/>
              </a:xfrm>
              <a:prstGeom prst="rect">
                <a:avLst/>
              </a:prstGeom>
            </p:spPr>
          </p:pic>
          <p:pic>
            <p:nvPicPr>
              <p:cNvPr id="18" name="Graphic 17" descr="heading graphic 1">
                <a:extLst>
                  <a:ext uri="{FF2B5EF4-FFF2-40B4-BE49-F238E27FC236}">
                    <a16:creationId xmlns:a16="http://schemas.microsoft.com/office/drawing/2014/main" id="{A6ED6F43-3391-44F1-ACB4-DAB2C01D1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36518" y="3171825"/>
                <a:ext cx="904875" cy="514350"/>
              </a:xfrm>
              <a:prstGeom prst="rect">
                <a:avLst/>
              </a:prstGeom>
            </p:spPr>
          </p:pic>
        </p:grp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26B5A03-7F87-4174-B569-E5E11B47BD78}"/>
                </a:ext>
              </a:extLst>
            </p:cNvPr>
            <p:cNvSpPr txBox="1">
              <a:spLocks/>
            </p:cNvSpPr>
            <p:nvPr/>
          </p:nvSpPr>
          <p:spPr>
            <a:xfrm>
              <a:off x="1890710" y="2372969"/>
              <a:ext cx="1828801" cy="539877"/>
            </a:xfrm>
            <a:prstGeom prst="rect">
              <a:avLst/>
            </a:prstGeom>
          </p:spPr>
          <p:txBody>
            <a:bodyPr vert="horz" anchor="t">
              <a:noAutofit/>
            </a:bodyPr>
            <a:lstStyle>
              <a:lvl1pPr marL="448056" indent="-38404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822960" indent="-28575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Arial" panose="020B0604020202020204" pitchFamily="34" charset="0"/>
                <a:buChar char="•"/>
                <a:defRPr sz="24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1106424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13716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16002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1828800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4832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146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/>
                <a:t>Packing for trips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70C711-1146-471F-8F15-0C7414D2870F}"/>
              </a:ext>
            </a:extLst>
          </p:cNvPr>
          <p:cNvGrpSpPr/>
          <p:nvPr/>
        </p:nvGrpSpPr>
        <p:grpSpPr>
          <a:xfrm>
            <a:off x="130171" y="4058532"/>
            <a:ext cx="3521078" cy="571500"/>
            <a:chOff x="562238" y="2362200"/>
            <a:chExt cx="3521078" cy="571500"/>
          </a:xfrm>
        </p:grpSpPr>
        <p:grpSp>
          <p:nvGrpSpPr>
            <p:cNvPr id="23" name="Group 22" descr="heading graphic">
              <a:extLst>
                <a:ext uri="{FF2B5EF4-FFF2-40B4-BE49-F238E27FC236}">
                  <a16:creationId xmlns:a16="http://schemas.microsoft.com/office/drawing/2014/main" id="{4B9C34E3-DE97-4E8A-9EDC-ED2E386EA960}"/>
                </a:ext>
              </a:extLst>
            </p:cNvPr>
            <p:cNvGrpSpPr/>
            <p:nvPr/>
          </p:nvGrpSpPr>
          <p:grpSpPr>
            <a:xfrm>
              <a:off x="562238" y="2362200"/>
              <a:ext cx="3521078" cy="571500"/>
              <a:chOff x="2636518" y="3171825"/>
              <a:chExt cx="3168969" cy="514350"/>
            </a:xfrm>
          </p:grpSpPr>
          <p:pic>
            <p:nvPicPr>
              <p:cNvPr id="25" name="Graphic 24" descr="heading graphic 2">
                <a:extLst>
                  <a:ext uri="{FF2B5EF4-FFF2-40B4-BE49-F238E27FC236}">
                    <a16:creationId xmlns:a16="http://schemas.microsoft.com/office/drawing/2014/main" id="{DC7C1A9E-87D8-4372-ABBC-4E742FF0B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38512" y="3171825"/>
                <a:ext cx="2466975" cy="514350"/>
              </a:xfrm>
              <a:prstGeom prst="rect">
                <a:avLst/>
              </a:prstGeom>
            </p:spPr>
          </p:pic>
          <p:pic>
            <p:nvPicPr>
              <p:cNvPr id="26" name="Graphic 25" descr="heading graphic 1">
                <a:extLst>
                  <a:ext uri="{FF2B5EF4-FFF2-40B4-BE49-F238E27FC236}">
                    <a16:creationId xmlns:a16="http://schemas.microsoft.com/office/drawing/2014/main" id="{48F11C1F-7662-401C-A46F-0D006166D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36518" y="3171825"/>
                <a:ext cx="904875" cy="514350"/>
              </a:xfrm>
              <a:prstGeom prst="rect">
                <a:avLst/>
              </a:prstGeom>
            </p:spPr>
          </p:pic>
        </p:grp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64FC3863-3824-41B0-A449-2B02E536E56D}"/>
                </a:ext>
              </a:extLst>
            </p:cNvPr>
            <p:cNvSpPr txBox="1">
              <a:spLocks/>
            </p:cNvSpPr>
            <p:nvPr/>
          </p:nvSpPr>
          <p:spPr>
            <a:xfrm>
              <a:off x="1798373" y="2378011"/>
              <a:ext cx="1828801" cy="539877"/>
            </a:xfrm>
            <a:prstGeom prst="rect">
              <a:avLst/>
            </a:prstGeom>
          </p:spPr>
          <p:txBody>
            <a:bodyPr vert="horz" anchor="t">
              <a:noAutofit/>
            </a:bodyPr>
            <a:lstStyle>
              <a:lvl1pPr marL="448056" indent="-38404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822960" indent="-28575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Arial" panose="020B0604020202020204" pitchFamily="34" charset="0"/>
                <a:buChar char="•"/>
                <a:defRPr sz="24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1106424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13716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16002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1828800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4832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146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/>
                <a:t>Encrypting messages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FB028E-0CE4-419D-A6D5-2024154CCEE5}"/>
              </a:ext>
            </a:extLst>
          </p:cNvPr>
          <p:cNvGrpSpPr/>
          <p:nvPr/>
        </p:nvGrpSpPr>
        <p:grpSpPr>
          <a:xfrm>
            <a:off x="4572000" y="1916011"/>
            <a:ext cx="3560234" cy="571500"/>
            <a:chOff x="523083" y="2362200"/>
            <a:chExt cx="3560234" cy="571500"/>
          </a:xfrm>
        </p:grpSpPr>
        <p:grpSp>
          <p:nvGrpSpPr>
            <p:cNvPr id="28" name="Group 27" descr="heading graphic">
              <a:extLst>
                <a:ext uri="{FF2B5EF4-FFF2-40B4-BE49-F238E27FC236}">
                  <a16:creationId xmlns:a16="http://schemas.microsoft.com/office/drawing/2014/main" id="{AA93CF1A-EF99-4F32-B402-50EABEF15CEA}"/>
                </a:ext>
              </a:extLst>
            </p:cNvPr>
            <p:cNvGrpSpPr/>
            <p:nvPr/>
          </p:nvGrpSpPr>
          <p:grpSpPr>
            <a:xfrm>
              <a:off x="523083" y="2362200"/>
              <a:ext cx="3560234" cy="571500"/>
              <a:chOff x="2601278" y="3171825"/>
              <a:chExt cx="3204209" cy="514350"/>
            </a:xfrm>
          </p:grpSpPr>
          <p:pic>
            <p:nvPicPr>
              <p:cNvPr id="30" name="Graphic 29" descr="heading graphic 2">
                <a:extLst>
                  <a:ext uri="{FF2B5EF4-FFF2-40B4-BE49-F238E27FC236}">
                    <a16:creationId xmlns:a16="http://schemas.microsoft.com/office/drawing/2014/main" id="{EE285DBB-1775-4A8C-8987-986659694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38512" y="3171825"/>
                <a:ext cx="2466975" cy="514350"/>
              </a:xfrm>
              <a:prstGeom prst="rect">
                <a:avLst/>
              </a:prstGeom>
            </p:spPr>
          </p:pic>
          <p:pic>
            <p:nvPicPr>
              <p:cNvPr id="31" name="Graphic 30" descr="heading graphic 1">
                <a:extLst>
                  <a:ext uri="{FF2B5EF4-FFF2-40B4-BE49-F238E27FC236}">
                    <a16:creationId xmlns:a16="http://schemas.microsoft.com/office/drawing/2014/main" id="{5E4D0928-DDB0-4A26-959C-753D570A6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01278" y="3171825"/>
                <a:ext cx="904875" cy="514350"/>
              </a:xfrm>
              <a:prstGeom prst="rect">
                <a:avLst/>
              </a:prstGeom>
            </p:spPr>
          </p:pic>
        </p:grp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DE362689-20BE-4E2D-A066-EA46D59B11F5}"/>
                </a:ext>
              </a:extLst>
            </p:cNvPr>
            <p:cNvSpPr txBox="1">
              <a:spLocks/>
            </p:cNvSpPr>
            <p:nvPr/>
          </p:nvSpPr>
          <p:spPr>
            <a:xfrm>
              <a:off x="1890710" y="2372969"/>
              <a:ext cx="1828801" cy="539877"/>
            </a:xfrm>
            <a:prstGeom prst="rect">
              <a:avLst/>
            </a:prstGeom>
          </p:spPr>
          <p:txBody>
            <a:bodyPr vert="horz" anchor="t">
              <a:normAutofit lnSpcReduction="10000"/>
            </a:bodyPr>
            <a:lstStyle>
              <a:lvl1pPr marL="448056" indent="-38404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822960" indent="-28575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Arial" panose="020B0604020202020204" pitchFamily="34" charset="0"/>
                <a:buChar char="•"/>
                <a:defRPr sz="24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1106424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13716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16002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1828800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4832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146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/>
                <a:t>Loading cargo ships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F5BC9-AE1E-4986-A6FC-DC52EE45B2CD}"/>
              </a:ext>
            </a:extLst>
          </p:cNvPr>
          <p:cNvGrpSpPr/>
          <p:nvPr/>
        </p:nvGrpSpPr>
        <p:grpSpPr>
          <a:xfrm>
            <a:off x="4876800" y="4058532"/>
            <a:ext cx="3521078" cy="571500"/>
            <a:chOff x="562238" y="2362200"/>
            <a:chExt cx="3521078" cy="571500"/>
          </a:xfrm>
        </p:grpSpPr>
        <p:grpSp>
          <p:nvGrpSpPr>
            <p:cNvPr id="33" name="Group 32" descr="heading graphic">
              <a:extLst>
                <a:ext uri="{FF2B5EF4-FFF2-40B4-BE49-F238E27FC236}">
                  <a16:creationId xmlns:a16="http://schemas.microsoft.com/office/drawing/2014/main" id="{24E3FBAF-9272-4ABD-98F8-0D8BD04070C1}"/>
                </a:ext>
              </a:extLst>
            </p:cNvPr>
            <p:cNvGrpSpPr/>
            <p:nvPr/>
          </p:nvGrpSpPr>
          <p:grpSpPr>
            <a:xfrm>
              <a:off x="562238" y="2362200"/>
              <a:ext cx="3521078" cy="571500"/>
              <a:chOff x="2636518" y="3171825"/>
              <a:chExt cx="3168969" cy="514350"/>
            </a:xfrm>
          </p:grpSpPr>
          <p:pic>
            <p:nvPicPr>
              <p:cNvPr id="35" name="Graphic 34" descr="heading graphic 2">
                <a:extLst>
                  <a:ext uri="{FF2B5EF4-FFF2-40B4-BE49-F238E27FC236}">
                    <a16:creationId xmlns:a16="http://schemas.microsoft.com/office/drawing/2014/main" id="{541B8251-024F-4183-B018-A7E001E7C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38512" y="3171825"/>
                <a:ext cx="2466975" cy="514350"/>
              </a:xfrm>
              <a:prstGeom prst="rect">
                <a:avLst/>
              </a:prstGeom>
            </p:spPr>
          </p:pic>
          <p:pic>
            <p:nvPicPr>
              <p:cNvPr id="36" name="Graphic 35" descr="heading graphic 1">
                <a:extLst>
                  <a:ext uri="{FF2B5EF4-FFF2-40B4-BE49-F238E27FC236}">
                    <a16:creationId xmlns:a16="http://schemas.microsoft.com/office/drawing/2014/main" id="{62185171-421B-4829-BB45-6A586836D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36518" y="3171825"/>
                <a:ext cx="904875" cy="514350"/>
              </a:xfrm>
              <a:prstGeom prst="rect">
                <a:avLst/>
              </a:prstGeom>
            </p:spPr>
          </p:pic>
        </p:grp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4DA1059C-F0E4-40B3-BF90-98918F2A2D0B}"/>
                </a:ext>
              </a:extLst>
            </p:cNvPr>
            <p:cNvSpPr txBox="1">
              <a:spLocks/>
            </p:cNvSpPr>
            <p:nvPr/>
          </p:nvSpPr>
          <p:spPr>
            <a:xfrm>
              <a:off x="1890710" y="2372969"/>
              <a:ext cx="1926962" cy="539877"/>
            </a:xfrm>
            <a:prstGeom prst="rect">
              <a:avLst/>
            </a:prstGeom>
          </p:spPr>
          <p:txBody>
            <a:bodyPr vert="horz" anchor="t">
              <a:noAutofit/>
            </a:bodyPr>
            <a:lstStyle>
              <a:lvl1pPr marL="448056" indent="-38404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822960" indent="-28575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Arial" panose="020B0604020202020204" pitchFamily="34" charset="0"/>
                <a:buChar char="•"/>
                <a:defRPr sz="24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1106424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13716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1600200" indent="-210312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1828800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4832" indent="-210312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1460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75000"/>
                  </a:schemeClr>
                </a:buClr>
                <a:buFont typeface="Wingdings 2"/>
                <a:buChar char="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/>
                <a:t>Choosing fantasy sport teams</a:t>
              </a:r>
            </a:p>
          </p:txBody>
        </p:sp>
      </p:grpSp>
      <p:pic>
        <p:nvPicPr>
          <p:cNvPr id="3074" name="Picture 2" descr="Image result for knapsack hash table">
            <a:extLst>
              <a:ext uri="{FF2B5EF4-FFF2-40B4-BE49-F238E27FC236}">
                <a16:creationId xmlns:a16="http://schemas.microsoft.com/office/drawing/2014/main" id="{71E1B958-487C-4879-94F0-CCAF50AF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1" y="4718023"/>
            <a:ext cx="4188089" cy="11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artoon what to take in a suitcase">
            <a:extLst>
              <a:ext uri="{FF2B5EF4-FFF2-40B4-BE49-F238E27FC236}">
                <a16:creationId xmlns:a16="http://schemas.microsoft.com/office/drawing/2014/main" id="{6ED7C845-1E26-407F-8707-B0A60C38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80" y="2571966"/>
            <a:ext cx="1398575" cy="13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acking a cargo ship">
            <a:extLst>
              <a:ext uri="{FF2B5EF4-FFF2-40B4-BE49-F238E27FC236}">
                <a16:creationId xmlns:a16="http://schemas.microsoft.com/office/drawing/2014/main" id="{6047DAA4-B59F-42F6-B265-6383731C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17" y="2511779"/>
            <a:ext cx="2020753" cy="152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fantasy sports team">
            <a:extLst>
              <a:ext uri="{FF2B5EF4-FFF2-40B4-BE49-F238E27FC236}">
                <a16:creationId xmlns:a16="http://schemas.microsoft.com/office/drawing/2014/main" id="{8DA2C69B-70E5-4E2F-ACC4-956AE6637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77" y="4718023"/>
            <a:ext cx="1173428" cy="15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625340" y="2438400"/>
                <a:ext cx="3810000" cy="352599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Dynamic </a:t>
                </a:r>
                <a:r>
                  <a:rPr lang="en-US" sz="1800" dirty="0" err="1"/>
                  <a:t>Memoization</a:t>
                </a:r>
                <a:r>
                  <a:rPr lang="en-US" sz="1800" dirty="0"/>
                  <a:t> is O(</a:t>
                </a:r>
                <a:r>
                  <a:rPr lang="en-US" sz="1800" dirty="0" err="1"/>
                  <a:t>nW</a:t>
                </a:r>
                <a:r>
                  <a:rPr lang="en-US" sz="1800" dirty="0"/>
                  <a:t>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800" dirty="0"/>
                  <a:t>Branch and Bound is unknown</a:t>
                </a:r>
              </a:p>
              <a:p>
                <a:r>
                  <a:rPr lang="en-US" sz="1800" dirty="0"/>
                  <a:t>Brute Force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Greedy Method O(</a:t>
                </a:r>
                <a:r>
                  <a:rPr lang="en-US" sz="1800" dirty="0" err="1"/>
                  <a:t>nlogn</a:t>
                </a:r>
                <a:r>
                  <a:rPr lang="en-US" sz="1800" dirty="0"/>
                  <a:t>)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5340" y="2438400"/>
                <a:ext cx="3810000" cy="3525995"/>
              </a:xfrm>
              <a:blipFill>
                <a:blip r:embed="rId3"/>
                <a:stretch>
                  <a:fillRect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Time Complexities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8C6A32-814D-43A5-A202-31C901964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456890"/>
              </p:ext>
            </p:extLst>
          </p:nvPr>
        </p:nvGraphicFramePr>
        <p:xfrm>
          <a:off x="422564" y="1905000"/>
          <a:ext cx="3810000" cy="351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My</a:t>
            </a:r>
            <a:r>
              <a:rPr lang="en-US" dirty="0"/>
              <a:t> Solution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41607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84855-CE33-4992-A581-2397BDD4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" y="2444599"/>
            <a:ext cx="8536940" cy="1968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C6B5-B59F-40AD-9B99-B7757884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8801499-76CC-41CA-8054-F920CDB7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295525"/>
            <a:ext cx="89439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6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B4808-EEBD-4D7D-ADDA-5247E08B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47877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progress or status presentation</Template>
  <TotalTime>1975</TotalTime>
  <Words>132</Words>
  <Application>Microsoft Office PowerPoint</Application>
  <PresentationFormat>On-screen Show (4:3)</PresentationFormat>
  <Paragraphs>38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Wingdings 2</vt:lpstr>
      <vt:lpstr>Verve</vt:lpstr>
      <vt:lpstr>Knapsacks COSC 320: Project 3</vt:lpstr>
      <vt:lpstr>What is it?</vt:lpstr>
      <vt:lpstr>More About Knapsacks</vt:lpstr>
      <vt:lpstr>Real World Applications</vt:lpstr>
      <vt:lpstr>Approaches</vt:lpstr>
      <vt:lpstr>My Solution</vt:lpstr>
      <vt:lpstr>Pseudo Code</vt:lpstr>
      <vt:lpstr>Hash Table</vt:lpstr>
      <vt:lpstr>PowerPoint Presentation</vt:lpstr>
      <vt:lpstr>PowerPoint Presentation</vt:lpstr>
      <vt:lpstr>PowerPoint Presentation</vt:lpstr>
      <vt:lpstr>PowerPoint Presentation</vt:lpstr>
      <vt:lpstr>Fun Facts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Knapsacks COSC 320: Project 3</dc:title>
  <dc:creator>Lela Bones</dc:creator>
  <cp:lastModifiedBy>Lela Bones</cp:lastModifiedBy>
  <cp:revision>22</cp:revision>
  <dcterms:created xsi:type="dcterms:W3CDTF">2018-05-02T19:37:27Z</dcterms:created>
  <dcterms:modified xsi:type="dcterms:W3CDTF">2018-05-07T07:45:58Z</dcterms:modified>
</cp:coreProperties>
</file>