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3661" r:id="rId4"/>
    <p:sldMasterId id="2147483653" r:id="rId5"/>
    <p:sldMasterId id="2147483655" r:id="rId6"/>
    <p:sldMasterId id="2147483656" r:id="rId7"/>
    <p:sldMasterId id="2147483657" r:id="rId8"/>
    <p:sldMasterId id="2147483658" r:id="rId9"/>
  </p:sldMasterIdLst>
  <p:notesMasterIdLst>
    <p:notesMasterId r:id="rId40"/>
  </p:notesMasterIdLst>
  <p:sldIdLst>
    <p:sldId id="259" r:id="rId10"/>
    <p:sldId id="260" r:id="rId11"/>
    <p:sldId id="268" r:id="rId12"/>
    <p:sldId id="289" r:id="rId13"/>
    <p:sldId id="265" r:id="rId14"/>
    <p:sldId id="320" r:id="rId15"/>
    <p:sldId id="324" r:id="rId16"/>
    <p:sldId id="341" r:id="rId17"/>
    <p:sldId id="321" r:id="rId18"/>
    <p:sldId id="322" r:id="rId19"/>
    <p:sldId id="337" r:id="rId20"/>
    <p:sldId id="338" r:id="rId21"/>
    <p:sldId id="325" r:id="rId22"/>
    <p:sldId id="339" r:id="rId23"/>
    <p:sldId id="342" r:id="rId24"/>
    <p:sldId id="343" r:id="rId25"/>
    <p:sldId id="340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44" r:id="rId37"/>
    <p:sldId id="336" r:id="rId38"/>
    <p:sldId id="266" r:id="rId3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3429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685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0287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1714500" algn="l" defTabSz="6858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057400" algn="l" defTabSz="6858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2400300" algn="l" defTabSz="6858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2743200" algn="l" defTabSz="6858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D3"/>
    <a:srgbClr val="D7D7D7"/>
    <a:srgbClr val="EA2504"/>
    <a:srgbClr val="76B531"/>
    <a:srgbClr val="A6A6A6"/>
    <a:srgbClr val="0066FF"/>
    <a:srgbClr val="FFC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72" autoAdjust="0"/>
    <p:restoredTop sz="94660"/>
  </p:normalViewPr>
  <p:slideViewPr>
    <p:cSldViewPr>
      <p:cViewPr varScale="1">
        <p:scale>
          <a:sx n="113" d="100"/>
          <a:sy n="113" d="100"/>
        </p:scale>
        <p:origin x="96" y="240"/>
      </p:cViewPr>
      <p:guideLst>
        <p:guide orient="horz" pos="2160"/>
        <p:guide pos="384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179FE8F6-778F-424B-B018-3861D587DA0A}" type="datetimeFigureOut">
              <a:rPr lang="zh-CN" altLang="en-US"/>
              <a:pPr>
                <a:defRPr/>
              </a:pPr>
              <a:t>2015/7/27</a:t>
            </a:fld>
            <a:endParaRPr lang="en-US"/>
          </a:p>
        </p:txBody>
      </p:sp>
      <p:sp>
        <p:nvSpPr>
          <p:cNvPr id="2048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229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29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41B6F562-8A5E-4D3C-97DB-BA78A0359D6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7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marL="0" lvl="3"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376092"/>
                </a:solidFill>
              </a:rPr>
              <a:t>本节课程主要讲了什么？通过本节课程的学习我们掌握了什么？解决什么问题？</a:t>
            </a:r>
            <a:endParaRPr lang="en-US" smtClean="0">
              <a:solidFill>
                <a:srgbClr val="376092"/>
              </a:solidFill>
            </a:endParaRPr>
          </a:p>
          <a:p>
            <a:pPr marL="0" lvl="3"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376092"/>
                </a:solidFill>
              </a:rPr>
              <a:t>下节课程我们要学习什么？</a:t>
            </a:r>
            <a:endParaRPr lang="zh-CN" altLang="en-US" smtClean="0"/>
          </a:p>
        </p:txBody>
      </p:sp>
      <p:sp>
        <p:nvSpPr>
          <p:cNvPr id="2150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B9BED48C-A3B9-40AE-88A5-FD250C998CC7}" type="slidenum">
              <a:rPr lang="zh-CN" altLang="en-US" sz="1200">
                <a:latin typeface="Calibri" pitchFamily="34" charset="0"/>
              </a:rPr>
              <a:pPr algn="r" eaLnBrk="1" hangingPunct="1"/>
              <a:t>30</a:t>
            </a:fld>
            <a:endParaRPr lang="en-US" altLang="zh-CN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359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93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71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57400" cy="438864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019800" cy="438864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33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4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98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  <a:prstGeom prst="rect">
            <a:avLst/>
          </a:prstGeom>
        </p:spPr>
        <p:txBody>
          <a:bodyPr lIns="68580" tIns="34290" rIns="68580" bIns="34290"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049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47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47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1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8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35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31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130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15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6825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55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57400" cy="438864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019800" cy="438864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00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44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31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  <a:prstGeom prst="rect">
            <a:avLst/>
          </a:prstGeom>
        </p:spPr>
        <p:txBody>
          <a:bodyPr lIns="68580" tIns="34290" rIns="68580" bIns="34290"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233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47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47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12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63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70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997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  <a:prstGeom prst="rect">
            <a:avLst/>
          </a:prstGeom>
        </p:spPr>
        <p:txBody>
          <a:bodyPr lIns="68580" tIns="34290" rIns="68580" bIns="34290"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0848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0335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01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17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57400" cy="438864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019800" cy="438864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19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65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01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  <a:prstGeom prst="rect">
            <a:avLst/>
          </a:prstGeom>
        </p:spPr>
        <p:txBody>
          <a:bodyPr lIns="68580" tIns="34290" rIns="68580" bIns="34290"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709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47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47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54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02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7474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29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47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47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02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757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4089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506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47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57400" cy="438864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019800" cy="438864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22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67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38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  <a:prstGeom prst="rect">
            <a:avLst/>
          </a:prstGeom>
        </p:spPr>
        <p:txBody>
          <a:bodyPr lIns="68580" tIns="34290" rIns="68580" bIns="34290"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6819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47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47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42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66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82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00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44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849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7761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23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57400" cy="438864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019800" cy="438864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56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7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05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  <a:prstGeom prst="rect">
            <a:avLst/>
          </a:prstGeom>
        </p:spPr>
        <p:txBody>
          <a:bodyPr lIns="68580" tIns="34290" rIns="68580" bIns="34290"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578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47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47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74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33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03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007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811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635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31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57400" cy="438864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019800" cy="438864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67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51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01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  <a:prstGeom prst="rect">
            <a:avLst/>
          </a:prstGeom>
        </p:spPr>
        <p:txBody>
          <a:bodyPr lIns="68580" tIns="34290" rIns="68580" bIns="34290"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89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186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47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47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69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20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0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31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7198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1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01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57400" cy="438864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019800" cy="438864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4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04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36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9878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  <a:prstGeom prst="rect">
            <a:avLst/>
          </a:prstGeom>
        </p:spPr>
        <p:txBody>
          <a:bodyPr lIns="68580" tIns="34290" rIns="68580" bIns="34290"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663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47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47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7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58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4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653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2095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7232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41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57400" cy="438864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019800" cy="438864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62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92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2332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87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  <a:prstGeom prst="rect">
            <a:avLst/>
          </a:prstGeom>
        </p:spPr>
        <p:txBody>
          <a:bodyPr lIns="68580" tIns="34290" rIns="68580" bIns="34290"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19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47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47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94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56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02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550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185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6608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02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57400" cy="438864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019800" cy="438864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79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矩形 4"/>
          <p:cNvSpPr>
            <a:spLocks noChangeArrowheads="1"/>
          </p:cNvSpPr>
          <p:nvPr userDrawn="1"/>
        </p:nvSpPr>
        <p:spPr bwMode="auto">
          <a:xfrm>
            <a:off x="0" y="789388"/>
            <a:ext cx="9144000" cy="3240881"/>
          </a:xfrm>
          <a:prstGeom prst="rect">
            <a:avLst/>
          </a:pr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179388" y="5002023"/>
            <a:ext cx="7175682" cy="19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</a:rPr>
              <a:t>上嵌网院                                                                                                                                                     </a:t>
            </a:r>
            <a:r>
              <a:rPr lang="zh-CN" altLang="en-US" sz="800" dirty="0" smtClean="0">
                <a:solidFill>
                  <a:schemeClr val="bg1"/>
                </a:solidFill>
              </a:rPr>
              <a:t>                                             </a:t>
            </a:r>
            <a:r>
              <a:rPr lang="en-US" altLang="zh-CN" sz="800" dirty="0">
                <a:solidFill>
                  <a:schemeClr val="bg1"/>
                </a:solidFill>
              </a:rPr>
              <a:t>www.qianrushi.com.cn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8"/>
          <p:cNvSpPr>
            <a:spLocks noChangeArrowheads="1"/>
          </p:cNvSpPr>
          <p:nvPr userDrawn="1"/>
        </p:nvSpPr>
        <p:spPr bwMode="auto">
          <a:xfrm>
            <a:off x="0" y="808549"/>
            <a:ext cx="9144000" cy="424748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5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2051" name="矩形 4"/>
          <p:cNvSpPr>
            <a:spLocks noChangeArrowheads="1"/>
          </p:cNvSpPr>
          <p:nvPr userDrawn="1"/>
        </p:nvSpPr>
        <p:spPr bwMode="auto">
          <a:xfrm>
            <a:off x="0" y="789385"/>
            <a:ext cx="9144000" cy="426720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7668344" y="5002023"/>
            <a:ext cx="1167627" cy="19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800" dirty="0" smtClean="0">
                <a:solidFill>
                  <a:schemeClr val="bg1"/>
                </a:solidFill>
              </a:rPr>
              <a:t>www.qianrushi.com.cn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0" y="808549"/>
            <a:ext cx="9144000" cy="424748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5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7" name="矩形 4"/>
          <p:cNvSpPr>
            <a:spLocks noChangeArrowheads="1"/>
          </p:cNvSpPr>
          <p:nvPr userDrawn="1"/>
        </p:nvSpPr>
        <p:spPr bwMode="auto">
          <a:xfrm>
            <a:off x="0" y="789385"/>
            <a:ext cx="9144000" cy="426720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 userDrawn="1"/>
        </p:nvSpPr>
        <p:spPr bwMode="auto">
          <a:xfrm>
            <a:off x="7668344" y="5002023"/>
            <a:ext cx="1167627" cy="19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800" dirty="0" smtClean="0">
                <a:solidFill>
                  <a:schemeClr val="bg1"/>
                </a:solidFill>
              </a:rPr>
              <a:t>www.qianrushi.com.cn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0" y="808549"/>
            <a:ext cx="9144000" cy="424748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5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7" name="矩形 4"/>
          <p:cNvSpPr>
            <a:spLocks noChangeArrowheads="1"/>
          </p:cNvSpPr>
          <p:nvPr userDrawn="1"/>
        </p:nvSpPr>
        <p:spPr bwMode="auto">
          <a:xfrm>
            <a:off x="0" y="789385"/>
            <a:ext cx="9144000" cy="426720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 userDrawn="1"/>
        </p:nvSpPr>
        <p:spPr bwMode="auto">
          <a:xfrm>
            <a:off x="7668344" y="5002023"/>
            <a:ext cx="1167627" cy="19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800" dirty="0" smtClean="0">
                <a:solidFill>
                  <a:schemeClr val="bg1"/>
                </a:solidFill>
              </a:rPr>
              <a:t>www.qianrushi.com.cn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宋体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宋体" pitchFamily="2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宋体" pitchFamily="2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宋体" pitchFamily="2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宋体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3" name="矩形 8"/>
          <p:cNvSpPr>
            <a:spLocks noChangeArrowheads="1"/>
          </p:cNvSpPr>
          <p:nvPr userDrawn="1"/>
        </p:nvSpPr>
        <p:spPr bwMode="auto">
          <a:xfrm>
            <a:off x="0" y="809628"/>
            <a:ext cx="9144000" cy="424696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5124" name="直接连接符 7"/>
          <p:cNvCxnSpPr>
            <a:cxnSpLocks noChangeShapeType="1"/>
          </p:cNvCxnSpPr>
          <p:nvPr/>
        </p:nvCxnSpPr>
        <p:spPr bwMode="auto">
          <a:xfrm>
            <a:off x="6588126" y="809628"/>
            <a:ext cx="1588" cy="424696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5" name="直接连接符 8"/>
          <p:cNvCxnSpPr>
            <a:cxnSpLocks noChangeShapeType="1"/>
          </p:cNvCxnSpPr>
          <p:nvPr/>
        </p:nvCxnSpPr>
        <p:spPr bwMode="auto">
          <a:xfrm flipH="1">
            <a:off x="6573838" y="809628"/>
            <a:ext cx="6350" cy="424696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矩形 8"/>
          <p:cNvSpPr>
            <a:spLocks noChangeArrowheads="1"/>
          </p:cNvSpPr>
          <p:nvPr userDrawn="1"/>
        </p:nvSpPr>
        <p:spPr bwMode="auto">
          <a:xfrm>
            <a:off x="0" y="808549"/>
            <a:ext cx="9144000" cy="424748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5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5127" name="矩形 9"/>
          <p:cNvSpPr>
            <a:spLocks noChangeArrowheads="1"/>
          </p:cNvSpPr>
          <p:nvPr userDrawn="1"/>
        </p:nvSpPr>
        <p:spPr bwMode="auto">
          <a:xfrm>
            <a:off x="1" y="809628"/>
            <a:ext cx="6624638" cy="4246960"/>
          </a:xfrm>
          <a:prstGeom prst="rect">
            <a:avLst/>
          </a:prstGeom>
          <a:solidFill>
            <a:srgbClr val="A6A6A6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5128" name="矩形 10"/>
          <p:cNvSpPr>
            <a:spLocks noChangeArrowheads="1"/>
          </p:cNvSpPr>
          <p:nvPr userDrawn="1"/>
        </p:nvSpPr>
        <p:spPr bwMode="auto">
          <a:xfrm>
            <a:off x="6589715" y="809628"/>
            <a:ext cx="2554287" cy="4246960"/>
          </a:xfrm>
          <a:prstGeom prst="rect">
            <a:avLst/>
          </a:prstGeom>
          <a:solidFill>
            <a:srgbClr val="F2F2F2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5129" name="直接连接符 17"/>
          <p:cNvCxnSpPr>
            <a:cxnSpLocks noChangeShapeType="1"/>
          </p:cNvCxnSpPr>
          <p:nvPr userDrawn="1"/>
        </p:nvCxnSpPr>
        <p:spPr bwMode="auto">
          <a:xfrm>
            <a:off x="323850" y="1168004"/>
            <a:ext cx="3600450" cy="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0" name="直接连接符 18"/>
          <p:cNvCxnSpPr>
            <a:cxnSpLocks noChangeShapeType="1"/>
          </p:cNvCxnSpPr>
          <p:nvPr userDrawn="1"/>
        </p:nvCxnSpPr>
        <p:spPr bwMode="auto">
          <a:xfrm>
            <a:off x="323850" y="1168004"/>
            <a:ext cx="36004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矩形 11"/>
          <p:cNvSpPr>
            <a:spLocks noChangeArrowheads="1"/>
          </p:cNvSpPr>
          <p:nvPr userDrawn="1"/>
        </p:nvSpPr>
        <p:spPr bwMode="auto">
          <a:xfrm>
            <a:off x="7668344" y="5002023"/>
            <a:ext cx="1167627" cy="19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800" dirty="0" smtClean="0">
                <a:solidFill>
                  <a:schemeClr val="bg1"/>
                </a:solidFill>
              </a:rPr>
              <a:t>www.qianrushi.com.cn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0" name="直接连接符 7"/>
          <p:cNvCxnSpPr>
            <a:cxnSpLocks noChangeShapeType="1"/>
          </p:cNvCxnSpPr>
          <p:nvPr/>
        </p:nvCxnSpPr>
        <p:spPr bwMode="auto">
          <a:xfrm flipH="1">
            <a:off x="6580188" y="723900"/>
            <a:ext cx="0" cy="4142185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1" name="直接连接符 8"/>
          <p:cNvCxnSpPr>
            <a:cxnSpLocks noChangeShapeType="1"/>
          </p:cNvCxnSpPr>
          <p:nvPr/>
        </p:nvCxnSpPr>
        <p:spPr bwMode="auto">
          <a:xfrm>
            <a:off x="6588125" y="681039"/>
            <a:ext cx="0" cy="414218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2" name="矩形 9"/>
          <p:cNvSpPr>
            <a:spLocks noChangeArrowheads="1"/>
          </p:cNvSpPr>
          <p:nvPr userDrawn="1"/>
        </p:nvSpPr>
        <p:spPr bwMode="auto">
          <a:xfrm>
            <a:off x="2" y="466728"/>
            <a:ext cx="6626225" cy="4355306"/>
          </a:xfrm>
          <a:prstGeom prst="rect">
            <a:avLst/>
          </a:prstGeom>
          <a:solidFill>
            <a:srgbClr val="A6A6A6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7173" name="矩形 10"/>
          <p:cNvSpPr>
            <a:spLocks noChangeArrowheads="1"/>
          </p:cNvSpPr>
          <p:nvPr userDrawn="1"/>
        </p:nvSpPr>
        <p:spPr bwMode="auto">
          <a:xfrm>
            <a:off x="6589715" y="465535"/>
            <a:ext cx="2554287" cy="2160984"/>
          </a:xfrm>
          <a:prstGeom prst="rect">
            <a:avLst/>
          </a:prstGeom>
          <a:solidFill>
            <a:srgbClr val="F2F2F2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pic>
        <p:nvPicPr>
          <p:cNvPr id="7178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174" name="直接连接符 2"/>
          <p:cNvCxnSpPr>
            <a:cxnSpLocks noChangeShapeType="1"/>
          </p:cNvCxnSpPr>
          <p:nvPr userDrawn="1"/>
        </p:nvCxnSpPr>
        <p:spPr bwMode="auto">
          <a:xfrm>
            <a:off x="6940552" y="2626519"/>
            <a:ext cx="1592263" cy="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5" name="直接连接符 15"/>
          <p:cNvCxnSpPr>
            <a:cxnSpLocks noChangeShapeType="1"/>
          </p:cNvCxnSpPr>
          <p:nvPr userDrawn="1"/>
        </p:nvCxnSpPr>
        <p:spPr bwMode="auto">
          <a:xfrm>
            <a:off x="6948488" y="2626519"/>
            <a:ext cx="15922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6" name="矩形 10"/>
          <p:cNvSpPr>
            <a:spLocks noChangeArrowheads="1"/>
          </p:cNvSpPr>
          <p:nvPr userDrawn="1"/>
        </p:nvSpPr>
        <p:spPr bwMode="auto">
          <a:xfrm>
            <a:off x="6588126" y="2626519"/>
            <a:ext cx="2554288" cy="2214563"/>
          </a:xfrm>
          <a:prstGeom prst="rect">
            <a:avLst/>
          </a:prstGeom>
          <a:solidFill>
            <a:srgbClr val="F2F2F2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11" name="矩形 8"/>
          <p:cNvSpPr>
            <a:spLocks noChangeArrowheads="1"/>
          </p:cNvSpPr>
          <p:nvPr userDrawn="1"/>
        </p:nvSpPr>
        <p:spPr bwMode="auto">
          <a:xfrm>
            <a:off x="0" y="808549"/>
            <a:ext cx="9144000" cy="424748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5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12" name="矩形 4"/>
          <p:cNvSpPr>
            <a:spLocks noChangeArrowheads="1"/>
          </p:cNvSpPr>
          <p:nvPr userDrawn="1"/>
        </p:nvSpPr>
        <p:spPr bwMode="auto">
          <a:xfrm>
            <a:off x="0" y="789385"/>
            <a:ext cx="9144000" cy="426720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 userDrawn="1"/>
        </p:nvSpPr>
        <p:spPr bwMode="auto">
          <a:xfrm>
            <a:off x="7668344" y="5002023"/>
            <a:ext cx="1167627" cy="19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800" dirty="0" smtClean="0">
                <a:solidFill>
                  <a:schemeClr val="bg1"/>
                </a:solidFill>
              </a:rPr>
              <a:t>www.qianrushi.com.cn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TextBox 7"/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5" y="1550194"/>
            <a:ext cx="5565775" cy="145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矩形 8"/>
          <p:cNvSpPr>
            <a:spLocks noChangeArrowheads="1"/>
          </p:cNvSpPr>
          <p:nvPr userDrawn="1"/>
        </p:nvSpPr>
        <p:spPr bwMode="auto">
          <a:xfrm>
            <a:off x="0" y="465537"/>
            <a:ext cx="9144000" cy="4677965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8196" name="直接连接符 7"/>
          <p:cNvCxnSpPr>
            <a:cxnSpLocks noChangeShapeType="1"/>
          </p:cNvCxnSpPr>
          <p:nvPr/>
        </p:nvCxnSpPr>
        <p:spPr bwMode="auto">
          <a:xfrm flipH="1">
            <a:off x="2557463" y="508397"/>
            <a:ext cx="0" cy="4142184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7" name="矩形 9"/>
          <p:cNvSpPr>
            <a:spLocks noChangeArrowheads="1"/>
          </p:cNvSpPr>
          <p:nvPr userDrawn="1"/>
        </p:nvSpPr>
        <p:spPr bwMode="auto">
          <a:xfrm>
            <a:off x="2555877" y="466728"/>
            <a:ext cx="6569075" cy="4355306"/>
          </a:xfrm>
          <a:prstGeom prst="rect">
            <a:avLst/>
          </a:prstGeom>
          <a:solidFill>
            <a:srgbClr val="A6A6A6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8198" name="矩形 10"/>
          <p:cNvSpPr>
            <a:spLocks noChangeArrowheads="1"/>
          </p:cNvSpPr>
          <p:nvPr userDrawn="1"/>
        </p:nvSpPr>
        <p:spPr bwMode="auto">
          <a:xfrm>
            <a:off x="2" y="465538"/>
            <a:ext cx="2555875" cy="4355306"/>
          </a:xfrm>
          <a:prstGeom prst="rect">
            <a:avLst/>
          </a:prstGeom>
          <a:solidFill>
            <a:srgbClr val="F2F2F2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8199" name="直接连接符 2"/>
          <p:cNvCxnSpPr>
            <a:cxnSpLocks noChangeShapeType="1"/>
          </p:cNvCxnSpPr>
          <p:nvPr userDrawn="1"/>
        </p:nvCxnSpPr>
        <p:spPr bwMode="auto">
          <a:xfrm>
            <a:off x="460376" y="2571750"/>
            <a:ext cx="1590675" cy="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0" name="直接连接符 15"/>
          <p:cNvCxnSpPr>
            <a:cxnSpLocks noChangeShapeType="1"/>
          </p:cNvCxnSpPr>
          <p:nvPr userDrawn="1"/>
        </p:nvCxnSpPr>
        <p:spPr bwMode="auto">
          <a:xfrm>
            <a:off x="460376" y="2578894"/>
            <a:ext cx="15906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1" name="直接连接符 8"/>
          <p:cNvCxnSpPr>
            <a:cxnSpLocks noChangeShapeType="1"/>
          </p:cNvCxnSpPr>
          <p:nvPr/>
        </p:nvCxnSpPr>
        <p:spPr bwMode="auto">
          <a:xfrm>
            <a:off x="2565400" y="519112"/>
            <a:ext cx="0" cy="41433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203" name="Picture 6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8"/>
          <p:cNvSpPr>
            <a:spLocks noChangeArrowheads="1"/>
          </p:cNvSpPr>
          <p:nvPr userDrawn="1"/>
        </p:nvSpPr>
        <p:spPr bwMode="auto">
          <a:xfrm>
            <a:off x="0" y="808549"/>
            <a:ext cx="9144000" cy="424748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5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13" name="矩形 4"/>
          <p:cNvSpPr>
            <a:spLocks noChangeArrowheads="1"/>
          </p:cNvSpPr>
          <p:nvPr userDrawn="1"/>
        </p:nvSpPr>
        <p:spPr bwMode="auto">
          <a:xfrm>
            <a:off x="0" y="789385"/>
            <a:ext cx="9144000" cy="426720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7668344" y="5002023"/>
            <a:ext cx="1167627" cy="19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800" dirty="0" smtClean="0">
                <a:solidFill>
                  <a:schemeClr val="bg1"/>
                </a:solidFill>
              </a:rPr>
              <a:t>www.qianrushi.com.cn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8"/>
          <p:cNvSpPr>
            <a:spLocks noChangeArrowheads="1"/>
          </p:cNvSpPr>
          <p:nvPr userDrawn="1"/>
        </p:nvSpPr>
        <p:spPr bwMode="auto">
          <a:xfrm>
            <a:off x="0" y="465537"/>
            <a:ext cx="9144000" cy="4677965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9219" name="直接连接符 7"/>
          <p:cNvCxnSpPr>
            <a:cxnSpLocks noChangeShapeType="1"/>
          </p:cNvCxnSpPr>
          <p:nvPr/>
        </p:nvCxnSpPr>
        <p:spPr bwMode="auto">
          <a:xfrm flipH="1">
            <a:off x="2557463" y="723900"/>
            <a:ext cx="0" cy="4142185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0" name="矩形 9"/>
          <p:cNvSpPr>
            <a:spLocks noChangeArrowheads="1"/>
          </p:cNvSpPr>
          <p:nvPr userDrawn="1"/>
        </p:nvSpPr>
        <p:spPr bwMode="auto">
          <a:xfrm>
            <a:off x="2574927" y="465535"/>
            <a:ext cx="6569075" cy="4410075"/>
          </a:xfrm>
          <a:prstGeom prst="rect">
            <a:avLst/>
          </a:prstGeom>
          <a:solidFill>
            <a:srgbClr val="A6A6A6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9221" name="矩形 10"/>
          <p:cNvSpPr>
            <a:spLocks noChangeArrowheads="1"/>
          </p:cNvSpPr>
          <p:nvPr userDrawn="1"/>
        </p:nvSpPr>
        <p:spPr bwMode="auto">
          <a:xfrm>
            <a:off x="2" y="466728"/>
            <a:ext cx="2555875" cy="4402931"/>
          </a:xfrm>
          <a:prstGeom prst="rect">
            <a:avLst/>
          </a:prstGeom>
          <a:solidFill>
            <a:srgbClr val="F2F2F2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9222" name="直接连接符 8"/>
          <p:cNvCxnSpPr>
            <a:cxnSpLocks noChangeShapeType="1"/>
          </p:cNvCxnSpPr>
          <p:nvPr/>
        </p:nvCxnSpPr>
        <p:spPr bwMode="auto">
          <a:xfrm>
            <a:off x="2565400" y="726283"/>
            <a:ext cx="0" cy="414218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224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0" y="808549"/>
            <a:ext cx="9144000" cy="424748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5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0" y="789385"/>
            <a:ext cx="9144000" cy="426720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7668344" y="5002023"/>
            <a:ext cx="1167627" cy="19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800" dirty="0" smtClean="0">
                <a:solidFill>
                  <a:schemeClr val="bg1"/>
                </a:solidFill>
              </a:rPr>
              <a:t>www.qianrushi.com.cn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8"/>
          <p:cNvSpPr>
            <a:spLocks noChangeArrowheads="1"/>
          </p:cNvSpPr>
          <p:nvPr userDrawn="1"/>
        </p:nvSpPr>
        <p:spPr bwMode="auto">
          <a:xfrm>
            <a:off x="0" y="844153"/>
            <a:ext cx="9144000" cy="429934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10243" name="直接连接符 7"/>
          <p:cNvCxnSpPr>
            <a:cxnSpLocks noChangeShapeType="1"/>
          </p:cNvCxnSpPr>
          <p:nvPr/>
        </p:nvCxnSpPr>
        <p:spPr bwMode="auto">
          <a:xfrm flipH="1">
            <a:off x="4729163" y="723900"/>
            <a:ext cx="0" cy="4142185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4" name="直接连接符 8"/>
          <p:cNvCxnSpPr>
            <a:cxnSpLocks noChangeShapeType="1"/>
          </p:cNvCxnSpPr>
          <p:nvPr/>
        </p:nvCxnSpPr>
        <p:spPr bwMode="auto">
          <a:xfrm>
            <a:off x="4716463" y="726283"/>
            <a:ext cx="0" cy="414218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5" name="矩形 9"/>
          <p:cNvSpPr>
            <a:spLocks noChangeArrowheads="1"/>
          </p:cNvSpPr>
          <p:nvPr userDrawn="1"/>
        </p:nvSpPr>
        <p:spPr bwMode="auto">
          <a:xfrm>
            <a:off x="2" y="465535"/>
            <a:ext cx="4772025" cy="4410075"/>
          </a:xfrm>
          <a:prstGeom prst="rect">
            <a:avLst/>
          </a:prstGeom>
          <a:solidFill>
            <a:srgbClr val="A6A6A6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10246" name="矩形 10"/>
          <p:cNvSpPr>
            <a:spLocks noChangeArrowheads="1"/>
          </p:cNvSpPr>
          <p:nvPr userDrawn="1"/>
        </p:nvSpPr>
        <p:spPr bwMode="auto">
          <a:xfrm>
            <a:off x="4740277" y="466728"/>
            <a:ext cx="4403725" cy="4402931"/>
          </a:xfrm>
          <a:prstGeom prst="rect">
            <a:avLst/>
          </a:prstGeom>
          <a:solidFill>
            <a:srgbClr val="F2F2F2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pic>
        <p:nvPicPr>
          <p:cNvPr id="10248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0" y="808549"/>
            <a:ext cx="9144000" cy="424748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5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0" y="789385"/>
            <a:ext cx="9144000" cy="426720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7668344" y="5002023"/>
            <a:ext cx="1167627" cy="19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800" dirty="0" smtClean="0">
                <a:solidFill>
                  <a:schemeClr val="bg1"/>
                </a:solidFill>
              </a:rPr>
              <a:t>www.qianrushi.com.cn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占位符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5868594" y="3920728"/>
            <a:ext cx="2159790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eaLnBrk="1" hangingPunct="1">
              <a:buFont typeface="Arial" charset="0"/>
              <a:buNone/>
            </a:pPr>
            <a:r>
              <a:rPr lang="zh-CN" altLang="en-US" b="1" dirty="0" smtClean="0">
                <a:latin typeface="Arial Unicode MS" pitchFamily="34" charset="-122"/>
                <a:ea typeface="微软雅黑" pitchFamily="34" charset="-122"/>
              </a:rPr>
              <a:t>讲师</a:t>
            </a:r>
            <a:r>
              <a:rPr lang="zh-CN" altLang="en-US" b="1" dirty="0" smtClean="0">
                <a:latin typeface="Arial Unicode MS" pitchFamily="34" charset="-122"/>
                <a:ea typeface="微软雅黑" pitchFamily="34" charset="-122"/>
              </a:rPr>
              <a:t>：廖小飞</a:t>
            </a:r>
            <a:endParaRPr lang="zh-CN" altLang="en-US" b="1" dirty="0" smtClean="0">
              <a:latin typeface="Arial Unicode MS" pitchFamily="34" charset="-122"/>
              <a:ea typeface="微软雅黑" pitchFamily="34" charset="-122"/>
            </a:endParaRPr>
          </a:p>
        </p:txBody>
      </p:sp>
      <p:sp>
        <p:nvSpPr>
          <p:cNvPr id="12291" name="文本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464472" y="141687"/>
            <a:ext cx="2621756" cy="48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eaLnBrk="1" hangingPunct="1">
              <a:buFont typeface="Arial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系列课程</a:t>
            </a:r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—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开始语</a:t>
            </a:r>
          </a:p>
        </p:txBody>
      </p:sp>
      <p:sp>
        <p:nvSpPr>
          <p:cNvPr id="12292" name="文本占位符 4"/>
          <p:cNvSpPr>
            <a:spLocks noChangeArrowheads="1"/>
          </p:cNvSpPr>
          <p:nvPr/>
        </p:nvSpPr>
        <p:spPr bwMode="auto">
          <a:xfrm>
            <a:off x="1170384" y="2139553"/>
            <a:ext cx="6858000" cy="107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marL="257175" indent="-257175" algn="ctr">
              <a:spcBef>
                <a:spcPct val="20000"/>
              </a:spcBef>
            </a:pPr>
            <a:r>
              <a:rPr lang="en-US" altLang="zh-CN" sz="3000" b="1" dirty="0">
                <a:solidFill>
                  <a:srgbClr val="EA2504"/>
                </a:solidFill>
                <a:latin typeface="+mj-ea"/>
                <a:ea typeface="+mj-ea"/>
                <a:cs typeface="Arial Unicode MS" pitchFamily="34" charset="-122"/>
              </a:rPr>
              <a:t>Linux</a:t>
            </a:r>
            <a:r>
              <a:rPr lang="zh-CN" altLang="en-US" sz="3000" b="1" dirty="0">
                <a:solidFill>
                  <a:srgbClr val="EA2504"/>
                </a:solidFill>
                <a:latin typeface="+mj-ea"/>
                <a:ea typeface="+mj-ea"/>
                <a:cs typeface="Arial Unicode MS" pitchFamily="34" charset="-122"/>
              </a:rPr>
              <a:t>内核介绍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656160" y="1090615"/>
            <a:ext cx="5829300" cy="1102519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r>
              <a:rPr lang="zh-CN" altLang="en-US" sz="3400" b="1" dirty="0">
                <a:solidFill>
                  <a:srgbClr val="EA2504"/>
                </a:solidFill>
                <a:latin typeface="+mj-ea"/>
                <a:ea typeface="+mj-ea"/>
              </a:rPr>
              <a:t>第一章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277634" y="160384"/>
            <a:ext cx="4338638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+mj-ea"/>
                <a:ea typeface="+mj-ea"/>
              </a:rPr>
              <a:t>Linux</a:t>
            </a: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内核介绍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143003" y="789552"/>
            <a:ext cx="6857999" cy="376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marL="354806" indent="-342900" eaLnBrk="1" hangingPunct="1">
              <a:buBlip>
                <a:blip r:embed="rId2"/>
              </a:buBlip>
            </a:pPr>
            <a:r>
              <a:rPr lang="en-US" altLang="zh-CN" sz="2100" kern="1200" dirty="0">
                <a:latin typeface="+mn-ea"/>
                <a:cs typeface="Microsoft Sans Serif" panose="020B0604020202020204" pitchFamily="34" charset="0"/>
              </a:rPr>
              <a:t>Linux</a:t>
            </a:r>
            <a:r>
              <a:rPr lang="zh-CN" altLang="en-US" sz="2100" kern="1200" dirty="0">
                <a:latin typeface="+mn-ea"/>
                <a:cs typeface="Microsoft Sans Serif" panose="020B0604020202020204" pitchFamily="34" charset="0"/>
              </a:rPr>
              <a:t>内核的目录结构</a:t>
            </a:r>
          </a:p>
          <a:p>
            <a:pPr marL="354806" lvl="1" indent="0" eaLnBrk="1" hangingPunct="1">
              <a:buNone/>
            </a:pPr>
            <a:endParaRPr lang="en-US" altLang="zh-CN" sz="1500" kern="1200" dirty="0">
              <a:latin typeface="+mn-ea"/>
              <a:cs typeface="Microsoft Sans Serif" panose="020B0604020202020204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722" y="1224077"/>
            <a:ext cx="4856560" cy="3021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781" y="4331440"/>
            <a:ext cx="619244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68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277634" y="160384"/>
            <a:ext cx="4338638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+mj-ea"/>
                <a:ea typeface="+mj-ea"/>
              </a:rPr>
              <a:t>Linux</a:t>
            </a: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内核介绍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143003" y="789552"/>
            <a:ext cx="6857999" cy="376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marL="354806" indent="-342900" eaLnBrk="1" hangingPunct="1">
              <a:buBlip>
                <a:blip r:embed="rId2"/>
              </a:buBlip>
            </a:pPr>
            <a:r>
              <a:rPr lang="zh-CN" altLang="en-US" sz="2100" kern="1200" dirty="0">
                <a:latin typeface="+mn-ea"/>
                <a:cs typeface="Microsoft Sans Serif" panose="020B0604020202020204" pitchFamily="34" charset="0"/>
              </a:rPr>
              <a:t>下载配置编译内核</a:t>
            </a:r>
          </a:p>
          <a:p>
            <a:pPr marL="354806" lvl="1" indent="0" eaLnBrk="1" hangingPunct="1">
              <a:buNone/>
            </a:pPr>
            <a:endParaRPr lang="en-US" altLang="zh-CN" sz="1500" kern="1200" dirty="0">
              <a:latin typeface="+mn-ea"/>
              <a:cs typeface="Microsoft Sans Serif" panose="020B0604020202020204" pitchFamily="34" charset="0"/>
            </a:endParaRP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安装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nfs</a:t>
            </a:r>
          </a:p>
          <a:p>
            <a:pPr marL="354806" lvl="1" indent="0" eaLnBrk="1" hangingPunct="1">
              <a:buNone/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	1. sudo apt-get install nfs-kernel-server</a:t>
            </a:r>
          </a:p>
          <a:p>
            <a:pPr marL="354806" lvl="1" indent="0" eaLnBrk="1" hangingPunct="1">
              <a:buNone/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	2. sudo vim /etc/exports</a:t>
            </a:r>
          </a:p>
          <a:p>
            <a:pPr marL="354806" lvl="1" indent="0" eaLnBrk="1" hangingPunct="1">
              <a:buNone/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    	+</a:t>
            </a:r>
          </a:p>
          <a:p>
            <a:pPr marL="354806" lvl="1" indent="0" eaLnBrk="1" hangingPunct="1">
              <a:buNone/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    	/nfsroot *(rw,sync,no_root_squash)</a:t>
            </a:r>
          </a:p>
          <a:p>
            <a:pPr marL="354806" lvl="1" indent="0" eaLnBrk="1" hangingPunct="1">
              <a:buNone/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	3. sudo /etc/init.d/portmap restart</a:t>
            </a:r>
          </a:p>
          <a:p>
            <a:pPr marL="354806" lvl="1" indent="0" eaLnBrk="1" hangingPunct="1">
              <a:buNone/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	4. sudo /etc/init.d/nfs-kernel-server restart</a:t>
            </a:r>
          </a:p>
          <a:p>
            <a:pPr marL="354806" lvl="1" indent="0" eaLnBrk="1" hangingPunct="1">
              <a:buNone/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	5. showmount -e</a:t>
            </a:r>
          </a:p>
          <a:p>
            <a:pPr marL="354806" lvl="1" indent="0" eaLnBrk="1" hangingPunct="1">
              <a:buNone/>
            </a:pPr>
            <a:endParaRPr lang="en-US" altLang="zh-CN" sz="1500" kern="1200" dirty="0">
              <a:latin typeface="+mn-ea"/>
              <a:cs typeface="Microsoft Sans Serif" panose="020B0604020202020204" pitchFamily="34" charset="0"/>
            </a:endParaRP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安装根文件系统</a:t>
            </a:r>
            <a:endParaRPr lang="en-US" altLang="zh-CN" sz="1500" kern="1200" dirty="0">
              <a:latin typeface="+mn-ea"/>
              <a:cs typeface="Microsoft Sans Serif" panose="020B0604020202020204" pitchFamily="34" charset="0"/>
            </a:endParaRPr>
          </a:p>
          <a:p>
            <a:pPr marL="697706" lvl="1" indent="-342900" eaLnBrk="1" hangingPunct="1">
              <a:buBlip>
                <a:blip r:embed="rId3"/>
              </a:buBlip>
            </a:pPr>
            <a:endParaRPr lang="en-US" altLang="zh-CN" sz="1500" kern="1200" dirty="0">
              <a:latin typeface="+mn-ea"/>
              <a:cs typeface="Microsoft Sans Serif" panose="020B0604020202020204" pitchFamily="34" charset="0"/>
            </a:endParaRP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Uboot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操作：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792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277634" y="160384"/>
            <a:ext cx="4338638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+mj-ea"/>
                <a:ea typeface="+mj-ea"/>
              </a:rPr>
              <a:t>Linux</a:t>
            </a: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内核介绍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143003" y="789552"/>
            <a:ext cx="6857999" cy="376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marL="354806" indent="-342900" eaLnBrk="1" hangingPunct="1">
              <a:buBlip>
                <a:blip r:embed="rId2"/>
              </a:buBlip>
            </a:pPr>
            <a:r>
              <a:rPr lang="en-US" altLang="zh-CN" sz="2100" kern="1200" dirty="0">
                <a:latin typeface="+mn-ea"/>
                <a:cs typeface="Microsoft Sans Serif" panose="020B0604020202020204" pitchFamily="34" charset="0"/>
              </a:rPr>
              <a:t>Uboot</a:t>
            </a:r>
            <a:r>
              <a:rPr lang="zh-CN" altLang="en-US" sz="2100" kern="1200" dirty="0">
                <a:latin typeface="+mn-ea"/>
                <a:cs typeface="Microsoft Sans Serif" panose="020B0604020202020204" pitchFamily="34" charset="0"/>
              </a:rPr>
              <a:t>操作：</a:t>
            </a:r>
            <a:r>
              <a:rPr lang="en-US" altLang="zh-CN" sz="2100" kern="1200" dirty="0">
                <a:latin typeface="+mn-ea"/>
                <a:cs typeface="Microsoft Sans Serif" panose="020B0604020202020204" pitchFamily="34" charset="0"/>
              </a:rPr>
              <a:t> </a:t>
            </a: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设置内核启动参数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:</a:t>
            </a:r>
          </a:p>
          <a:p>
            <a:pPr marL="354806" lvl="1" indent="0" eaLnBrk="1" hangingPunct="1">
              <a:buNone/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	set bootargs root=/dev/nfs rw  nfsroot=192.168.0.1:/nfsroot </a:t>
            </a:r>
          </a:p>
          <a:p>
            <a:pPr marL="354806" lvl="1" indent="0" eaLnBrk="1" hangingPunct="1">
              <a:buNone/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			ip=192.168.0.230 	console=ttySAC0,115200</a:t>
            </a: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注意： 主机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IP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和开发板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IP</a:t>
            </a:r>
          </a:p>
          <a:p>
            <a:pPr marL="697706" lvl="1" indent="-342900" eaLnBrk="1" hangingPunct="1">
              <a:buBlip>
                <a:blip r:embed="rId3"/>
              </a:buBlip>
            </a:pPr>
            <a:endParaRPr lang="en-US" altLang="zh-CN" sz="1500" kern="1200" dirty="0">
              <a:latin typeface="+mn-ea"/>
              <a:cs typeface="Microsoft Sans Serif" panose="020B0604020202020204" pitchFamily="34" charset="0"/>
            </a:endParaRP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从主机下载内核到内存：</a:t>
            </a:r>
          </a:p>
          <a:p>
            <a:pPr marL="354806" lvl="1" indent="0" eaLnBrk="1" hangingPunct="1">
              <a:buNone/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	tftp 0x30008000 zImage</a:t>
            </a: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启动内核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:</a:t>
            </a:r>
          </a:p>
          <a:p>
            <a:pPr marL="354806" lvl="1" indent="0" eaLnBrk="1" hangingPunct="1">
              <a:buNone/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	bootm 0x30008000</a:t>
            </a: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自动启动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:</a:t>
            </a:r>
          </a:p>
          <a:p>
            <a:pPr marL="354806" lvl="1" indent="0" eaLnBrk="1" hangingPunct="1">
              <a:buNone/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	set bootcmd tftp 0x30008000 zImage; bootm 0x30008000</a:t>
            </a:r>
          </a:p>
          <a:p>
            <a:pPr marL="697706" lvl="1" indent="-342900" eaLnBrk="1" hangingPunct="1">
              <a:buBlip>
                <a:blip r:embed="rId3"/>
              </a:buBlip>
            </a:pPr>
            <a:endParaRPr lang="en-US" altLang="zh-CN" sz="1500" kern="1200" dirty="0">
              <a:latin typeface="+mn-ea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09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6"/>
          <p:cNvSpPr txBox="1">
            <a:spLocks noChangeArrowheads="1"/>
          </p:cNvSpPr>
          <p:nvPr/>
        </p:nvSpPr>
        <p:spPr bwMode="auto">
          <a:xfrm>
            <a:off x="1143000" y="2031693"/>
            <a:ext cx="6858000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b="1" kern="0" dirty="0">
                <a:latin typeface="+mj-ea"/>
                <a:ea typeface="+mj-ea"/>
              </a:rPr>
              <a:t>第二节</a:t>
            </a:r>
            <a:endParaRPr lang="en-US" altLang="zh-CN" b="1" kern="0" dirty="0">
              <a:latin typeface="+mj-ea"/>
              <a:ea typeface="+mj-ea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en-US" altLang="zh-CN" b="1" kern="0" dirty="0">
                <a:latin typeface="+mj-ea"/>
                <a:ea typeface="+mj-ea"/>
              </a:rPr>
              <a:t>Linux Kernel Makefile</a:t>
            </a:r>
            <a:endParaRPr lang="zh-CN" altLang="en-US" b="1" kern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3773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277634" y="160384"/>
            <a:ext cx="4338638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+mj-ea"/>
                <a:ea typeface="+mj-ea"/>
              </a:rPr>
              <a:t>Linux</a:t>
            </a:r>
            <a:r>
              <a:rPr lang="zh-CN" altLang="en-US" b="1" dirty="0" smtClean="0">
                <a:solidFill>
                  <a:srgbClr val="FFC000"/>
                </a:solidFill>
                <a:latin typeface="+mj-ea"/>
                <a:ea typeface="+mj-ea"/>
              </a:rPr>
              <a:t>内核</a:t>
            </a:r>
            <a:r>
              <a:rPr lang="en-US" altLang="zh-CN" b="1" dirty="0" smtClean="0">
                <a:solidFill>
                  <a:srgbClr val="FFC000"/>
                </a:solidFill>
                <a:latin typeface="+mj-ea"/>
                <a:ea typeface="+mj-ea"/>
              </a:rPr>
              <a:t>Makefile</a:t>
            </a:r>
            <a:r>
              <a:rPr lang="zh-CN" altLang="en-US" b="1" dirty="0" smtClean="0">
                <a:solidFill>
                  <a:srgbClr val="FFC000"/>
                </a:solidFill>
                <a:latin typeface="+mj-ea"/>
                <a:ea typeface="+mj-ea"/>
              </a:rPr>
              <a:t>分析</a:t>
            </a:r>
            <a:endParaRPr lang="zh-CN" altLang="en-US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143003" y="789552"/>
            <a:ext cx="6857999" cy="20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marL="354806" indent="-342900" eaLnBrk="1" hangingPunct="1">
              <a:buBlip>
                <a:blip r:embed="rId2"/>
              </a:buBlip>
            </a:pPr>
            <a:r>
              <a:rPr lang="en-US" altLang="zh-CN" sz="2100" kern="1200" dirty="0">
                <a:latin typeface="+mn-ea"/>
                <a:cs typeface="Microsoft Sans Serif" panose="020B0604020202020204" pitchFamily="34" charset="0"/>
              </a:rPr>
              <a:t>Makefile</a:t>
            </a:r>
            <a:r>
              <a:rPr lang="zh-CN" altLang="en-US" sz="2100" kern="1200" dirty="0">
                <a:latin typeface="+mn-ea"/>
                <a:cs typeface="Microsoft Sans Serif" panose="020B0604020202020204" pitchFamily="34" charset="0"/>
              </a:rPr>
              <a:t>分析：</a:t>
            </a:r>
            <a:r>
              <a:rPr lang="en-US" altLang="zh-CN" sz="2100" kern="1200" dirty="0">
                <a:latin typeface="+mn-ea"/>
                <a:cs typeface="Microsoft Sans Serif" panose="020B0604020202020204" pitchFamily="34" charset="0"/>
              </a:rPr>
              <a:t> </a:t>
            </a:r>
          </a:p>
          <a:p>
            <a:pPr marL="697706" lvl="1" indent="-342900" eaLnBrk="1" hangingPunct="1">
              <a:buBlip>
                <a:blip r:embed="rId3"/>
              </a:buBlip>
            </a:pPr>
            <a:endParaRPr lang="en-US" altLang="zh-CN" sz="1500" kern="1200" dirty="0">
              <a:latin typeface="+mn-ea"/>
              <a:cs typeface="Microsoft Sans Serif" panose="020B0604020202020204" pitchFamily="34" charset="0"/>
            </a:endParaRP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顶层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Makefile			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所有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Makefile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的核心</a:t>
            </a:r>
            <a:endParaRPr lang="en-US" altLang="zh-CN" sz="1500" kern="1200" dirty="0">
              <a:latin typeface="+mn-ea"/>
              <a:cs typeface="Microsoft Sans Serif" panose="020B0604020202020204" pitchFamily="34" charset="0"/>
            </a:endParaRP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arch/$(arch)/Makefile		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体系结构的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Makefile</a:t>
            </a:r>
          </a:p>
          <a:p>
            <a:pPr marL="654844" lvl="2" indent="0" eaLnBrk="1" hangingPunct="1">
              <a:buNone/>
            </a:pPr>
            <a:r>
              <a:rPr lang="en-US" altLang="zh-CN" sz="1200" kern="1200" dirty="0">
                <a:latin typeface="+mn-ea"/>
                <a:cs typeface="Microsoft Sans Serif" panose="020B0604020202020204" pitchFamily="34" charset="0"/>
              </a:rPr>
              <a:t>arch/arm/Makefile</a:t>
            </a: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Scripts/Makefile.*		Makefile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共用的通用规则，脚本等</a:t>
            </a:r>
            <a:endParaRPr lang="en-US" altLang="zh-CN" sz="1500" kern="1200" dirty="0">
              <a:latin typeface="+mn-ea"/>
              <a:cs typeface="Microsoft Sans Serif" panose="020B0604020202020204" pitchFamily="34" charset="0"/>
            </a:endParaRP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子目录下的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Makefile		obj-y  = *.o</a:t>
            </a:r>
          </a:p>
        </p:txBody>
      </p:sp>
    </p:spTree>
    <p:extLst>
      <p:ext uri="{BB962C8B-B14F-4D97-AF65-F5344CB8AC3E}">
        <p14:creationId xmlns:p14="http://schemas.microsoft.com/office/powerpoint/2010/main" val="289910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059583"/>
            <a:ext cx="8046894" cy="58862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57175" indent="-257175">
              <a:buAutoNum type="arabicPeriod"/>
            </a:pPr>
            <a:r>
              <a:rPr lang="en-US" altLang="zh-CN" dirty="0" err="1" smtClean="0"/>
              <a:t>zImage</a:t>
            </a:r>
            <a:r>
              <a:rPr lang="en-US" altLang="zh-CN" dirty="0" smtClean="0"/>
              <a:t> : vmlinux</a:t>
            </a:r>
          </a:p>
          <a:p>
            <a:pPr marL="257175" indent="-257175">
              <a:buAutoNum type="arabicPeriod"/>
            </a:pPr>
            <a:r>
              <a:rPr lang="en-US" altLang="zh-CN" dirty="0" smtClean="0"/>
              <a:t>vmlinux</a:t>
            </a:r>
            <a:r>
              <a:rPr lang="en-US" altLang="zh-CN" dirty="0"/>
              <a:t>: $(vmlinux-</a:t>
            </a:r>
            <a:r>
              <a:rPr lang="en-US" altLang="zh-CN" dirty="0" err="1"/>
              <a:t>lds</a:t>
            </a:r>
            <a:r>
              <a:rPr lang="en-US" altLang="zh-CN" dirty="0"/>
              <a:t>) $(vmlinux-</a:t>
            </a:r>
            <a:r>
              <a:rPr lang="en-US" altLang="zh-CN" dirty="0" err="1"/>
              <a:t>init</a:t>
            </a:r>
            <a:r>
              <a:rPr lang="en-US" altLang="zh-CN" dirty="0"/>
              <a:t>) $(vmlinux-main) </a:t>
            </a:r>
            <a:r>
              <a:rPr lang="en-US" altLang="zh-CN" dirty="0" smtClean="0"/>
              <a:t>vmlinux.o </a:t>
            </a:r>
            <a:r>
              <a:rPr lang="en-US" altLang="zh-CN" dirty="0"/>
              <a:t>$(</a:t>
            </a:r>
            <a:r>
              <a:rPr lang="en-US" altLang="zh-CN" dirty="0" err="1" smtClean="0"/>
              <a:t>kallsyms.o</a:t>
            </a:r>
            <a:r>
              <a:rPr lang="en-US" altLang="zh-CN" dirty="0" smtClean="0"/>
              <a:t>)</a:t>
            </a:r>
          </a:p>
          <a:p>
            <a:pPr marL="257175" indent="-257175">
              <a:buAutoNum type="arabicPeriod"/>
            </a:pPr>
            <a:endParaRPr lang="en-US" altLang="zh-CN" dirty="0"/>
          </a:p>
          <a:p>
            <a:pPr marL="257175" indent="-257175">
              <a:buAutoNum type="arabicPeriod"/>
            </a:pPr>
            <a:r>
              <a:rPr lang="en-US" altLang="zh-CN" dirty="0" err="1" smtClean="0"/>
              <a:t>vmlinux-init</a:t>
            </a:r>
            <a:r>
              <a:rPr lang="en-US" altLang="zh-CN" dirty="0" smtClean="0"/>
              <a:t> </a:t>
            </a:r>
            <a:r>
              <a:rPr lang="en-US" altLang="zh-CN" dirty="0"/>
              <a:t>:= $(head-y) $(</a:t>
            </a:r>
            <a:r>
              <a:rPr lang="en-US" altLang="zh-CN" dirty="0" err="1"/>
              <a:t>init</a:t>
            </a:r>
            <a:r>
              <a:rPr lang="en-US" altLang="zh-CN" dirty="0"/>
              <a:t>-y</a:t>
            </a:r>
            <a:r>
              <a:rPr lang="en-US" altLang="zh-CN" dirty="0" smtClean="0"/>
              <a:t>)</a:t>
            </a:r>
          </a:p>
          <a:p>
            <a:pPr marL="257175" indent="-257175">
              <a:buAutoNum type="arabicPeriod"/>
            </a:pPr>
            <a:r>
              <a:rPr lang="en-US" altLang="zh-CN" dirty="0"/>
              <a:t>head-y      := </a:t>
            </a:r>
            <a:r>
              <a:rPr lang="en-US" altLang="zh-CN" dirty="0" smtClean="0"/>
              <a:t>arch/arm/kernel/</a:t>
            </a:r>
            <a:r>
              <a:rPr lang="en-US" altLang="zh-CN" dirty="0" err="1" smtClean="0"/>
              <a:t>head.o</a:t>
            </a:r>
            <a:r>
              <a:rPr lang="en-US" altLang="zh-CN" dirty="0" smtClean="0"/>
              <a:t> </a:t>
            </a:r>
            <a:r>
              <a:rPr lang="en-US" altLang="zh-CN" dirty="0"/>
              <a:t>arch/arm/</a:t>
            </a:r>
            <a:r>
              <a:rPr lang="en-US" altLang="zh-CN" dirty="0" err="1"/>
              <a:t>kerne</a:t>
            </a:r>
            <a:r>
              <a:rPr lang="en-US" altLang="zh-CN" dirty="0"/>
              <a:t>    l/</a:t>
            </a:r>
            <a:r>
              <a:rPr lang="en-US" altLang="zh-CN" dirty="0" err="1"/>
              <a:t>init_task.o</a:t>
            </a:r>
            <a:endParaRPr lang="en-US" altLang="zh-CN" dirty="0" smtClean="0"/>
          </a:p>
          <a:p>
            <a:pPr marL="257175" indent="-257175">
              <a:buAutoNum type="arabicPeriod"/>
            </a:pPr>
            <a:r>
              <a:rPr lang="en-US" altLang="zh-CN" dirty="0"/>
              <a:t>init-y      := </a:t>
            </a:r>
            <a:r>
              <a:rPr lang="en-US" altLang="zh-CN" dirty="0" smtClean="0"/>
              <a:t>init/built-in.o</a:t>
            </a:r>
          </a:p>
          <a:p>
            <a:pPr marL="257175" indent="-257175">
              <a:buAutoNum type="arabicPeriod"/>
            </a:pPr>
            <a:endParaRPr lang="en-US" altLang="zh-CN" dirty="0"/>
          </a:p>
          <a:p>
            <a:pPr marL="257175" indent="-257175">
              <a:buFont typeface="Arial" charset="0"/>
              <a:buAutoNum type="arabicPeriod"/>
            </a:pPr>
            <a:r>
              <a:rPr lang="en-US" altLang="zh-CN" dirty="0" smtClean="0"/>
              <a:t>vmlinux:arch/arm/kernel/head.o </a:t>
            </a:r>
            <a:r>
              <a:rPr lang="en-US" altLang="zh-CN" dirty="0"/>
              <a:t>arch/arm/kerne    </a:t>
            </a:r>
            <a:r>
              <a:rPr lang="en-US" altLang="zh-CN" dirty="0" smtClean="0"/>
              <a:t>l/init_task.o  init/built-in.o</a:t>
            </a:r>
            <a:endParaRPr lang="en-US" altLang="zh-CN" dirty="0"/>
          </a:p>
          <a:p>
            <a:pPr marL="257175" indent="-257175">
              <a:buAutoNum type="arabicPeriod"/>
            </a:pPr>
            <a:endParaRPr lang="en-US" altLang="zh-CN" dirty="0"/>
          </a:p>
          <a:p>
            <a:pPr marL="257175" indent="-257175">
              <a:buAutoNum type="arabicPeriod"/>
            </a:pPr>
            <a:r>
              <a:rPr lang="en-US" altLang="zh-CN" dirty="0" smtClean="0"/>
              <a:t>vmlinux-main </a:t>
            </a:r>
            <a:r>
              <a:rPr lang="en-US" altLang="zh-CN" dirty="0"/>
              <a:t>:= $(core-y) $(libs-y) $(drivers-y) $(net-y</a:t>
            </a:r>
            <a:r>
              <a:rPr lang="en-US" altLang="zh-CN" dirty="0" smtClean="0"/>
              <a:t>)</a:t>
            </a:r>
          </a:p>
          <a:p>
            <a:pPr marL="257175" indent="-257175">
              <a:buAutoNum type="arabicPeriod"/>
            </a:pPr>
            <a:endParaRPr lang="en-US" altLang="zh-CN" dirty="0" smtClean="0"/>
          </a:p>
          <a:p>
            <a:pPr marL="257175" indent="-257175">
              <a:buAutoNum type="arabicPeriod"/>
            </a:pPr>
            <a:r>
              <a:rPr lang="en-US" altLang="zh-CN" dirty="0"/>
              <a:t>core-y      := 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/built-</a:t>
            </a:r>
            <a:r>
              <a:rPr lang="en-US" altLang="zh-CN" dirty="0" err="1" smtClean="0"/>
              <a:t>in.o</a:t>
            </a:r>
            <a:r>
              <a:rPr lang="en-US" altLang="zh-CN" dirty="0"/>
              <a:t>  </a:t>
            </a:r>
            <a:r>
              <a:rPr lang="en-US" altLang="zh-CN" dirty="0" smtClean="0"/>
              <a:t>kernel/built-</a:t>
            </a:r>
            <a:r>
              <a:rPr lang="en-US" altLang="zh-CN" dirty="0" err="1" smtClean="0"/>
              <a:t>in.o</a:t>
            </a:r>
            <a:r>
              <a:rPr lang="en-US" altLang="zh-CN" dirty="0"/>
              <a:t>  </a:t>
            </a:r>
            <a:r>
              <a:rPr lang="en-US" altLang="zh-CN" dirty="0" smtClean="0"/>
              <a:t>mm/built-</a:t>
            </a:r>
            <a:r>
              <a:rPr lang="en-US" altLang="zh-CN" dirty="0" err="1" smtClean="0"/>
              <a:t>in.o</a:t>
            </a:r>
            <a:r>
              <a:rPr lang="en-US" altLang="zh-CN" dirty="0"/>
              <a:t> 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/built-</a:t>
            </a:r>
            <a:r>
              <a:rPr lang="en-US" altLang="zh-CN" dirty="0" err="1" smtClean="0"/>
              <a:t>in.o</a:t>
            </a:r>
            <a:r>
              <a:rPr lang="en-US" altLang="zh-CN" dirty="0"/>
              <a:t>  </a:t>
            </a:r>
            <a:r>
              <a:rPr lang="en-US" altLang="zh-CN" dirty="0" err="1" smtClean="0"/>
              <a:t>ipc</a:t>
            </a:r>
            <a:r>
              <a:rPr lang="en-US" altLang="zh-CN" dirty="0" smtClean="0"/>
              <a:t>/built-</a:t>
            </a:r>
            <a:r>
              <a:rPr lang="en-US" altLang="zh-CN" dirty="0" err="1" smtClean="0"/>
              <a:t>in.o</a:t>
            </a:r>
            <a:r>
              <a:rPr lang="en-US" altLang="zh-CN" dirty="0"/>
              <a:t>  </a:t>
            </a:r>
            <a:r>
              <a:rPr lang="en-US" altLang="zh-CN" dirty="0" smtClean="0"/>
              <a:t>security/built-</a:t>
            </a:r>
            <a:r>
              <a:rPr lang="en-US" altLang="zh-CN" dirty="0" err="1" smtClean="0"/>
              <a:t>in.o</a:t>
            </a:r>
            <a:r>
              <a:rPr lang="en-US" altLang="zh-CN" dirty="0"/>
              <a:t>  </a:t>
            </a:r>
            <a:r>
              <a:rPr lang="en-US" altLang="zh-CN" dirty="0" smtClean="0"/>
              <a:t>crypto/built-</a:t>
            </a:r>
            <a:r>
              <a:rPr lang="en-US" altLang="zh-CN" dirty="0" err="1" smtClean="0"/>
              <a:t>in.o</a:t>
            </a:r>
            <a:r>
              <a:rPr lang="en-US" altLang="zh-CN" dirty="0"/>
              <a:t>  </a:t>
            </a:r>
            <a:r>
              <a:rPr lang="en-US" altLang="zh-CN" dirty="0" smtClean="0"/>
              <a:t>block/built-</a:t>
            </a:r>
            <a:r>
              <a:rPr lang="en-US" altLang="zh-CN" dirty="0" err="1" smtClean="0"/>
              <a:t>in.o</a:t>
            </a:r>
            <a:r>
              <a:rPr lang="en-US" altLang="zh-CN" dirty="0" smtClean="0"/>
              <a:t> </a:t>
            </a:r>
          </a:p>
          <a:p>
            <a:pPr marL="257175" indent="-257175">
              <a:buAutoNum type="arabicPeriod"/>
            </a:pPr>
            <a:r>
              <a:rPr lang="en-US" altLang="zh-CN" dirty="0"/>
              <a:t>libs-y      := </a:t>
            </a:r>
            <a:r>
              <a:rPr lang="en-US" altLang="zh-CN" dirty="0" smtClean="0"/>
              <a:t>lib/</a:t>
            </a:r>
            <a:r>
              <a:rPr lang="en-US" altLang="zh-CN" dirty="0" err="1" smtClean="0"/>
              <a:t>lib.a</a:t>
            </a:r>
            <a:r>
              <a:rPr lang="en-US" altLang="zh-CN" dirty="0" smtClean="0"/>
              <a:t> lib/built-</a:t>
            </a:r>
            <a:r>
              <a:rPr lang="en-US" altLang="zh-CN" dirty="0" err="1" smtClean="0"/>
              <a:t>in.o</a:t>
            </a:r>
            <a:endParaRPr lang="en-US" altLang="zh-CN" dirty="0" smtClean="0"/>
          </a:p>
          <a:p>
            <a:pPr marL="257175" indent="-257175">
              <a:buAutoNum type="arabicPeriod"/>
            </a:pPr>
            <a:r>
              <a:rPr lang="en-US" altLang="zh-CN" dirty="0"/>
              <a:t>drivers-y   := </a:t>
            </a:r>
            <a:r>
              <a:rPr lang="en-US" altLang="zh-CN" dirty="0" smtClean="0"/>
              <a:t>drivers/built-</a:t>
            </a:r>
            <a:r>
              <a:rPr lang="en-US" altLang="zh-CN" dirty="0" err="1" smtClean="0"/>
              <a:t>in.o</a:t>
            </a:r>
            <a:r>
              <a:rPr lang="en-US" altLang="zh-CN" dirty="0"/>
              <a:t>  </a:t>
            </a:r>
            <a:r>
              <a:rPr lang="en-US" altLang="zh-CN" dirty="0" smtClean="0"/>
              <a:t>sound/built-</a:t>
            </a:r>
            <a:r>
              <a:rPr lang="en-US" altLang="zh-CN" dirty="0" err="1" smtClean="0"/>
              <a:t>in.o</a:t>
            </a:r>
            <a:r>
              <a:rPr lang="en-US" altLang="zh-CN" dirty="0"/>
              <a:t>  </a:t>
            </a:r>
            <a:r>
              <a:rPr lang="en-US" altLang="zh-CN" dirty="0" smtClean="0"/>
              <a:t>firmware/built-</a:t>
            </a:r>
            <a:r>
              <a:rPr lang="en-US" altLang="zh-CN" dirty="0" err="1" smtClean="0"/>
              <a:t>in.o</a:t>
            </a:r>
            <a:r>
              <a:rPr lang="en-US" altLang="zh-CN" dirty="0" smtClean="0"/>
              <a:t> </a:t>
            </a:r>
          </a:p>
          <a:p>
            <a:pPr marL="257175" indent="-257175">
              <a:buAutoNum type="arabicPeriod"/>
            </a:pPr>
            <a:r>
              <a:rPr lang="en-US" altLang="zh-CN" dirty="0"/>
              <a:t>net-y       := </a:t>
            </a:r>
            <a:r>
              <a:rPr lang="en-US" altLang="zh-CN" dirty="0" smtClean="0"/>
              <a:t>net/built-</a:t>
            </a:r>
            <a:r>
              <a:rPr lang="en-US" altLang="zh-CN" dirty="0" err="1" smtClean="0"/>
              <a:t>in.o</a:t>
            </a:r>
            <a:endParaRPr lang="en-US" altLang="zh-CN" dirty="0"/>
          </a:p>
          <a:p>
            <a:pPr marL="257175" indent="-257175">
              <a:buAutoNum type="arabicPeriod"/>
            </a:pPr>
            <a:endParaRPr lang="en-US" altLang="zh-CN" dirty="0"/>
          </a:p>
          <a:p>
            <a:pPr marL="257175" indent="-257175">
              <a:buAutoNum type="arabicPeriod"/>
            </a:pPr>
            <a:r>
              <a:rPr lang="en-US" altLang="zh-CN" dirty="0" smtClean="0"/>
              <a:t>vmlinux-</a:t>
            </a:r>
            <a:r>
              <a:rPr lang="en-US" altLang="zh-CN" dirty="0" err="1" smtClean="0"/>
              <a:t>lds</a:t>
            </a:r>
            <a:r>
              <a:rPr lang="en-US" altLang="zh-CN" dirty="0" smtClean="0"/>
              <a:t>  </a:t>
            </a:r>
            <a:r>
              <a:rPr lang="en-US" altLang="zh-CN" dirty="0"/>
              <a:t>:= arch/$(SRCARCH)/kernel/</a:t>
            </a:r>
            <a:r>
              <a:rPr lang="en-US" altLang="zh-CN" dirty="0" err="1"/>
              <a:t>vmlinux.lds</a:t>
            </a:r>
            <a:endParaRPr lang="en-US" altLang="zh-CN" dirty="0"/>
          </a:p>
          <a:p>
            <a:pPr marL="257175" indent="-257175">
              <a:buAutoNum type="arabicPeriod"/>
            </a:pPr>
            <a:endParaRPr lang="en-US" altLang="zh-CN" dirty="0" smtClean="0"/>
          </a:p>
          <a:p>
            <a:pPr marL="257175" indent="-257175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13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843558"/>
            <a:ext cx="8046894" cy="58862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dirty="0"/>
              <a:t>arm-</a:t>
            </a:r>
            <a:r>
              <a:rPr lang="en-US" altLang="zh-CN" dirty="0" err="1"/>
              <a:t>linux</a:t>
            </a:r>
            <a:r>
              <a:rPr lang="en-US" altLang="zh-CN" dirty="0"/>
              <a:t>-</a:t>
            </a:r>
            <a:r>
              <a:rPr lang="en-US" altLang="zh-CN" dirty="0" err="1"/>
              <a:t>ld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/>
              <a:t>o vmlinux 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/>
              <a:t>T arch/arm/kernel/</a:t>
            </a:r>
            <a:r>
              <a:rPr lang="en-US" altLang="zh-CN" dirty="0" err="1"/>
              <a:t>vmlinux.lds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arch/arm/kernel/</a:t>
            </a:r>
            <a:r>
              <a:rPr lang="en-US" altLang="zh-CN" dirty="0" err="1" smtClean="0"/>
              <a:t>head.o</a:t>
            </a:r>
            <a:r>
              <a:rPr lang="en-US" altLang="zh-CN" dirty="0" smtClean="0"/>
              <a:t> </a:t>
            </a:r>
            <a:r>
              <a:rPr lang="en-US" altLang="zh-CN" dirty="0"/>
              <a:t>arch/arm/kernel/</a:t>
            </a:r>
            <a:r>
              <a:rPr lang="en-US" altLang="zh-CN" dirty="0" err="1"/>
              <a:t>init_task.o</a:t>
            </a:r>
            <a:r>
              <a:rPr lang="en-US" altLang="zh-CN" dirty="0"/>
              <a:t>  </a:t>
            </a:r>
            <a:endParaRPr lang="en-US" altLang="zh-CN" dirty="0" smtClean="0"/>
          </a:p>
          <a:p>
            <a:r>
              <a:rPr lang="en-US" altLang="zh-CN" dirty="0" err="1" smtClean="0"/>
              <a:t>init</a:t>
            </a:r>
            <a:r>
              <a:rPr lang="en-US" altLang="zh-CN" dirty="0" smtClean="0"/>
              <a:t>/built-</a:t>
            </a:r>
            <a:r>
              <a:rPr lang="en-US" altLang="zh-CN" dirty="0" err="1" smtClean="0"/>
              <a:t>in.o</a:t>
            </a:r>
            <a:r>
              <a:rPr lang="en-US" altLang="zh-CN" dirty="0" smtClean="0"/>
              <a:t> </a:t>
            </a:r>
            <a:r>
              <a:rPr lang="en-US" altLang="zh-CN" dirty="0"/>
              <a:t>--start-group  </a:t>
            </a:r>
            <a:endParaRPr lang="en-US" altLang="zh-CN" dirty="0" smtClean="0"/>
          </a:p>
          <a:p>
            <a:r>
              <a:rPr lang="en-US" altLang="zh-CN" dirty="0" err="1" smtClean="0"/>
              <a:t>usr</a:t>
            </a:r>
            <a:r>
              <a:rPr lang="en-US" altLang="zh-CN" dirty="0" smtClean="0"/>
              <a:t>/built-</a:t>
            </a:r>
            <a:r>
              <a:rPr lang="en-US" altLang="zh-CN" dirty="0" err="1" smtClean="0"/>
              <a:t>in.o</a:t>
            </a:r>
            <a:r>
              <a:rPr lang="en-US" altLang="zh-CN" dirty="0" smtClean="0"/>
              <a:t>  </a:t>
            </a:r>
            <a:r>
              <a:rPr lang="en-US" altLang="zh-CN" dirty="0"/>
              <a:t>arch/arm/kernel/built-</a:t>
            </a:r>
            <a:r>
              <a:rPr lang="en-US" altLang="zh-CN" dirty="0" err="1"/>
              <a:t>in.o</a:t>
            </a:r>
            <a:r>
              <a:rPr lang="en-US" altLang="zh-CN" dirty="0"/>
              <a:t>  </a:t>
            </a:r>
            <a:endParaRPr lang="en-US" altLang="zh-CN" dirty="0" smtClean="0"/>
          </a:p>
          <a:p>
            <a:r>
              <a:rPr lang="en-US" altLang="zh-CN" dirty="0" smtClean="0"/>
              <a:t>arch/arm/mm/built-</a:t>
            </a:r>
            <a:r>
              <a:rPr lang="en-US" altLang="zh-CN" dirty="0" err="1" smtClean="0"/>
              <a:t>in.o</a:t>
            </a:r>
            <a:r>
              <a:rPr lang="en-US" altLang="zh-CN" dirty="0" smtClean="0"/>
              <a:t>  </a:t>
            </a:r>
            <a:r>
              <a:rPr lang="en-US" altLang="zh-CN" dirty="0"/>
              <a:t>arch/arm/common/built-</a:t>
            </a:r>
            <a:r>
              <a:rPr lang="en-US" altLang="zh-CN" dirty="0" err="1"/>
              <a:t>in.o</a:t>
            </a:r>
            <a:r>
              <a:rPr lang="en-US" altLang="zh-CN" dirty="0"/>
              <a:t>  arch/arm/mach-s3c2410/built-</a:t>
            </a:r>
            <a:r>
              <a:rPr lang="en-US" altLang="zh-CN" dirty="0" err="1"/>
              <a:t>in.o</a:t>
            </a:r>
            <a:r>
              <a:rPr lang="en-US" altLang="zh-CN" dirty="0"/>
              <a:t>  arch/arm/mach-s3c2400/built-</a:t>
            </a:r>
            <a:r>
              <a:rPr lang="en-US" altLang="zh-CN" dirty="0" err="1"/>
              <a:t>in.o</a:t>
            </a:r>
            <a:r>
              <a:rPr lang="en-US" altLang="zh-CN" dirty="0"/>
              <a:t>  arch/arm/mach-s3c2412/built-</a:t>
            </a:r>
            <a:r>
              <a:rPr lang="en-US" altLang="zh-CN" dirty="0" err="1"/>
              <a:t>in.o</a:t>
            </a:r>
            <a:r>
              <a:rPr lang="en-US" altLang="zh-CN" dirty="0"/>
              <a:t>  arch/arm/mach-s3c2440/built-</a:t>
            </a:r>
            <a:r>
              <a:rPr lang="en-US" altLang="zh-CN" dirty="0" err="1"/>
              <a:t>in.o</a:t>
            </a:r>
            <a:r>
              <a:rPr lang="en-US" altLang="zh-CN" dirty="0"/>
              <a:t>  arch/arm/mach-s3c2442/built-</a:t>
            </a:r>
            <a:r>
              <a:rPr lang="en-US" altLang="zh-CN" dirty="0" err="1"/>
              <a:t>in.o</a:t>
            </a:r>
            <a:r>
              <a:rPr lang="en-US" altLang="zh-CN" dirty="0"/>
              <a:t>  arch/arm/mach-s3c2443/built-</a:t>
            </a:r>
            <a:r>
              <a:rPr lang="en-US" altLang="zh-CN" dirty="0" err="1"/>
              <a:t>in.o</a:t>
            </a:r>
            <a:r>
              <a:rPr lang="en-US" altLang="zh-CN" dirty="0"/>
              <a:t>  arch/arm/plat-s3c24xx/built-</a:t>
            </a:r>
            <a:r>
              <a:rPr lang="en-US" altLang="zh-CN" dirty="0" err="1"/>
              <a:t>in.o</a:t>
            </a:r>
            <a:r>
              <a:rPr lang="en-US" altLang="zh-CN" dirty="0"/>
              <a:t>  arch/arm/plat-s3c/built-</a:t>
            </a:r>
            <a:r>
              <a:rPr lang="en-US" altLang="zh-CN" dirty="0" err="1"/>
              <a:t>in.o</a:t>
            </a:r>
            <a:r>
              <a:rPr lang="en-US" altLang="zh-CN" dirty="0"/>
              <a:t>  arch/arm/</a:t>
            </a:r>
            <a:r>
              <a:rPr lang="en-US" altLang="zh-CN" dirty="0" err="1"/>
              <a:t>nwfpe</a:t>
            </a:r>
            <a:r>
              <a:rPr lang="en-US" altLang="zh-CN" dirty="0"/>
              <a:t>/built-</a:t>
            </a:r>
            <a:r>
              <a:rPr lang="en-US" altLang="zh-CN" dirty="0" err="1"/>
              <a:t>in.o</a:t>
            </a:r>
            <a:r>
              <a:rPr lang="en-US" altLang="zh-CN" dirty="0"/>
              <a:t> 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kernel/built-</a:t>
            </a:r>
            <a:r>
              <a:rPr lang="en-US" altLang="zh-CN" dirty="0" err="1" smtClean="0"/>
              <a:t>in.o</a:t>
            </a:r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mm/built-</a:t>
            </a:r>
            <a:r>
              <a:rPr lang="en-US" altLang="zh-CN" dirty="0" err="1" smtClean="0"/>
              <a:t>in.o</a:t>
            </a:r>
            <a:r>
              <a:rPr lang="en-US" altLang="zh-CN" dirty="0" smtClean="0"/>
              <a:t>  </a:t>
            </a:r>
          </a:p>
          <a:p>
            <a:r>
              <a:rPr lang="en-US" altLang="zh-CN" dirty="0" err="1" smtClean="0"/>
              <a:t>fs</a:t>
            </a:r>
            <a:r>
              <a:rPr lang="en-US" altLang="zh-CN" dirty="0" smtClean="0"/>
              <a:t>/built-</a:t>
            </a:r>
            <a:r>
              <a:rPr lang="en-US" altLang="zh-CN" dirty="0" err="1" smtClean="0"/>
              <a:t>in.o</a:t>
            </a:r>
            <a:r>
              <a:rPr lang="en-US" altLang="zh-CN" dirty="0" smtClean="0"/>
              <a:t>  </a:t>
            </a:r>
          </a:p>
          <a:p>
            <a:r>
              <a:rPr lang="en-US" altLang="zh-CN" dirty="0" err="1" smtClean="0"/>
              <a:t>ipc</a:t>
            </a:r>
            <a:r>
              <a:rPr lang="en-US" altLang="zh-CN" dirty="0" smtClean="0"/>
              <a:t>/built-</a:t>
            </a:r>
            <a:r>
              <a:rPr lang="en-US" altLang="zh-CN" dirty="0" err="1" smtClean="0"/>
              <a:t>in.o</a:t>
            </a:r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security/built-</a:t>
            </a:r>
            <a:r>
              <a:rPr lang="en-US" altLang="zh-CN" dirty="0" err="1" smtClean="0"/>
              <a:t>in.o</a:t>
            </a:r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crypto/built-</a:t>
            </a:r>
            <a:r>
              <a:rPr lang="en-US" altLang="zh-CN" dirty="0" err="1" smtClean="0"/>
              <a:t>in.o</a:t>
            </a:r>
            <a:r>
              <a:rPr lang="en-US" altLang="zh-CN" dirty="0" smtClean="0"/>
              <a:t>  </a:t>
            </a:r>
            <a:r>
              <a:rPr lang="en-US" altLang="zh-CN" dirty="0"/>
              <a:t>block/built-</a:t>
            </a:r>
            <a:r>
              <a:rPr lang="en-US" altLang="zh-CN" dirty="0" err="1"/>
              <a:t>in.o</a:t>
            </a:r>
            <a:r>
              <a:rPr lang="en-US" altLang="zh-CN" dirty="0"/>
              <a:t>  arch/arm/lib/</a:t>
            </a:r>
            <a:r>
              <a:rPr lang="en-US" altLang="zh-CN" dirty="0" err="1"/>
              <a:t>lib.a</a:t>
            </a:r>
            <a:r>
              <a:rPr lang="en-US" altLang="zh-CN" dirty="0"/>
              <a:t>  lib/</a:t>
            </a:r>
            <a:r>
              <a:rPr lang="en-US" altLang="zh-CN" dirty="0" err="1"/>
              <a:t>lib.a</a:t>
            </a:r>
            <a:r>
              <a:rPr lang="en-US" altLang="zh-CN" dirty="0"/>
              <a:t>  arch/arm/lib/built-</a:t>
            </a:r>
            <a:r>
              <a:rPr lang="en-US" altLang="zh-CN" dirty="0" err="1"/>
              <a:t>in.o</a:t>
            </a:r>
            <a:r>
              <a:rPr lang="en-US" altLang="zh-CN" dirty="0"/>
              <a:t>  lib/built-</a:t>
            </a:r>
            <a:r>
              <a:rPr lang="en-US" altLang="zh-CN" dirty="0" err="1"/>
              <a:t>in.o</a:t>
            </a:r>
            <a:r>
              <a:rPr lang="en-US" altLang="zh-CN" dirty="0"/>
              <a:t>  drivers/built-</a:t>
            </a:r>
            <a:r>
              <a:rPr lang="en-US" altLang="zh-CN" dirty="0" err="1"/>
              <a:t>in.o</a:t>
            </a:r>
            <a:r>
              <a:rPr lang="en-US" altLang="zh-CN" dirty="0"/>
              <a:t>  sound/built-</a:t>
            </a:r>
            <a:r>
              <a:rPr lang="en-US" altLang="zh-CN" dirty="0" err="1"/>
              <a:t>in.o</a:t>
            </a:r>
            <a:r>
              <a:rPr lang="en-US" altLang="zh-CN" dirty="0"/>
              <a:t>  firmware/built-</a:t>
            </a:r>
            <a:r>
              <a:rPr lang="en-US" altLang="zh-CN" dirty="0" err="1"/>
              <a:t>in.o</a:t>
            </a:r>
            <a:r>
              <a:rPr lang="en-US" altLang="zh-CN" dirty="0"/>
              <a:t>  net/built-</a:t>
            </a:r>
            <a:r>
              <a:rPr lang="en-US" altLang="zh-CN" dirty="0" err="1"/>
              <a:t>in.o</a:t>
            </a:r>
            <a:r>
              <a:rPr lang="en-US" altLang="zh-CN" dirty="0"/>
              <a:t> --end-group .tmp_kallsyms2.o</a:t>
            </a:r>
            <a:endParaRPr lang="en-US" altLang="zh-CN" dirty="0" smtClean="0"/>
          </a:p>
          <a:p>
            <a:pPr marL="257175" indent="-257175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53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277634" y="160384"/>
            <a:ext cx="4338638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+mj-ea"/>
                <a:ea typeface="+mj-ea"/>
              </a:rPr>
              <a:t>Linux</a:t>
            </a:r>
            <a:r>
              <a:rPr lang="zh-CN" altLang="en-US" b="1" dirty="0" smtClean="0">
                <a:solidFill>
                  <a:srgbClr val="FFC000"/>
                </a:solidFill>
                <a:latin typeface="+mj-ea"/>
                <a:ea typeface="+mj-ea"/>
              </a:rPr>
              <a:t>内核</a:t>
            </a:r>
            <a:r>
              <a:rPr lang="en-US" altLang="zh-CN" b="1" dirty="0" smtClean="0">
                <a:solidFill>
                  <a:srgbClr val="FFC000"/>
                </a:solidFill>
                <a:latin typeface="+mj-ea"/>
                <a:ea typeface="+mj-ea"/>
              </a:rPr>
              <a:t>Makefile</a:t>
            </a:r>
            <a:r>
              <a:rPr lang="zh-CN" altLang="en-US" b="1" dirty="0" smtClean="0">
                <a:solidFill>
                  <a:srgbClr val="FFC000"/>
                </a:solidFill>
                <a:latin typeface="+mj-ea"/>
                <a:ea typeface="+mj-ea"/>
              </a:rPr>
              <a:t>分析</a:t>
            </a:r>
            <a:endParaRPr lang="zh-CN" altLang="en-US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143003" y="789552"/>
            <a:ext cx="6857999" cy="178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marL="354806" indent="-342900" eaLnBrk="1" hangingPunct="1">
              <a:buBlip>
                <a:blip r:embed="rId2"/>
              </a:buBlip>
            </a:pPr>
            <a:r>
              <a:rPr lang="en-US" altLang="zh-CN" sz="2100" kern="1200" dirty="0">
                <a:latin typeface="+mn-ea"/>
                <a:cs typeface="Microsoft Sans Serif" panose="020B0604020202020204" pitchFamily="34" charset="0"/>
              </a:rPr>
              <a:t>Makefile</a:t>
            </a:r>
            <a:r>
              <a:rPr lang="zh-CN" altLang="en-US" sz="2100" kern="1200" dirty="0">
                <a:latin typeface="+mn-ea"/>
                <a:cs typeface="Microsoft Sans Serif" panose="020B0604020202020204" pitchFamily="34" charset="0"/>
              </a:rPr>
              <a:t>赋值：</a:t>
            </a:r>
            <a:r>
              <a:rPr lang="en-US" altLang="zh-CN" sz="2100" kern="1200" dirty="0">
                <a:latin typeface="+mn-ea"/>
                <a:cs typeface="Microsoft Sans Serif" panose="020B0604020202020204" pitchFamily="34" charset="0"/>
              </a:rPr>
              <a:t> </a:t>
            </a:r>
          </a:p>
          <a:p>
            <a:pPr marL="697706" lvl="1" indent="-342900" eaLnBrk="1" hangingPunct="1">
              <a:buBlip>
                <a:blip r:embed="rId3"/>
              </a:buBlip>
            </a:pPr>
            <a:endParaRPr lang="en-US" altLang="zh-CN" sz="1500" kern="1200" dirty="0">
              <a:latin typeface="+mn-ea"/>
              <a:cs typeface="Microsoft Sans Serif" panose="020B0604020202020204" pitchFamily="34" charset="0"/>
            </a:endParaRP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Var = deferred		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延时变量</a:t>
            </a:r>
            <a:endParaRPr lang="en-US" altLang="zh-CN" sz="1500" kern="1200" dirty="0">
              <a:latin typeface="+mn-ea"/>
              <a:cs typeface="Microsoft Sans Serif" panose="020B0604020202020204" pitchFamily="34" charset="0"/>
            </a:endParaRP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Var ?= deferred  	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延时变量</a:t>
            </a:r>
            <a:endParaRPr lang="en-US" altLang="zh-CN" sz="1500" kern="1200" dirty="0">
              <a:latin typeface="+mn-ea"/>
              <a:cs typeface="Microsoft Sans Serif" panose="020B0604020202020204" pitchFamily="34" charset="0"/>
            </a:endParaRP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Var := immediate	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立即变量</a:t>
            </a:r>
            <a:endParaRPr lang="en-US" altLang="zh-CN" sz="1500" kern="1200" dirty="0">
              <a:latin typeface="+mn-ea"/>
              <a:cs typeface="Microsoft Sans Serif" panose="020B0604020202020204" pitchFamily="34" charset="0"/>
            </a:endParaRP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Var += deferred or immediate</a:t>
            </a:r>
          </a:p>
          <a:p>
            <a:pPr marL="697706" lvl="1" indent="-342900" eaLnBrk="1" hangingPunct="1">
              <a:buBlip>
                <a:blip r:embed="rId3"/>
              </a:buBlip>
            </a:pPr>
            <a:endParaRPr lang="en-US" altLang="zh-CN" sz="1500" kern="1200" dirty="0">
              <a:latin typeface="+mn-ea"/>
              <a:cs typeface="Microsoft Sans Serif" panose="020B0604020202020204" pitchFamily="34" charset="0"/>
            </a:endParaRP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延时变量：在使用时才确定变量的值</a:t>
            </a:r>
            <a:endParaRPr lang="en-US" altLang="zh-CN" sz="1500" kern="1200" dirty="0">
              <a:latin typeface="+mn-ea"/>
              <a:cs typeface="Microsoft Sans Serif" panose="020B0604020202020204" pitchFamily="34" charset="0"/>
            </a:endParaRP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立即变量：在定义时已确定变量的值</a:t>
            </a:r>
            <a:endParaRPr lang="en-US" altLang="zh-CN" sz="1500" kern="1200" dirty="0">
              <a:latin typeface="+mn-ea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08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6"/>
          <p:cNvSpPr txBox="1">
            <a:spLocks noChangeArrowheads="1"/>
          </p:cNvSpPr>
          <p:nvPr/>
        </p:nvSpPr>
        <p:spPr bwMode="auto">
          <a:xfrm>
            <a:off x="1143000" y="2031693"/>
            <a:ext cx="6858000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b="1" kern="0" dirty="0">
                <a:latin typeface="+mj-ea"/>
                <a:ea typeface="+mj-ea"/>
              </a:rPr>
              <a:t>第三节</a:t>
            </a:r>
            <a:endParaRPr lang="en-US" altLang="zh-CN" b="1" kern="0" dirty="0">
              <a:latin typeface="+mj-ea"/>
              <a:ea typeface="+mj-ea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en-US" altLang="zh-CN" b="1" kern="0" dirty="0">
                <a:latin typeface="+mj-ea"/>
                <a:ea typeface="+mj-ea"/>
              </a:rPr>
              <a:t>Linux Kernel Kbuild</a:t>
            </a:r>
            <a:r>
              <a:rPr lang="zh-CN" altLang="en-US" b="1" kern="0" dirty="0">
                <a:latin typeface="+mj-ea"/>
                <a:ea typeface="+mj-ea"/>
              </a:rPr>
              <a:t>系统</a:t>
            </a:r>
          </a:p>
        </p:txBody>
      </p:sp>
    </p:spTree>
    <p:extLst>
      <p:ext uri="{BB962C8B-B14F-4D97-AF65-F5344CB8AC3E}">
        <p14:creationId xmlns:p14="http://schemas.microsoft.com/office/powerpoint/2010/main" val="399013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277634" y="160384"/>
            <a:ext cx="4338638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+mj-ea"/>
                <a:ea typeface="+mj-ea"/>
              </a:rPr>
              <a:t>Linux Kernel Kbuild</a:t>
            </a: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系统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143003" y="789552"/>
            <a:ext cx="6857999" cy="376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marL="354806" indent="-342900" eaLnBrk="1" hangingPunct="1">
              <a:buBlip>
                <a:blip r:embed="rId2"/>
              </a:buBlip>
            </a:pPr>
            <a:r>
              <a:rPr lang="en-US" altLang="zh-CN" sz="2100" kern="1200" dirty="0">
                <a:latin typeface="+mn-ea"/>
                <a:cs typeface="Microsoft Sans Serif" panose="020B0604020202020204" pitchFamily="34" charset="0"/>
              </a:rPr>
              <a:t>Kbuild</a:t>
            </a:r>
            <a:r>
              <a:rPr lang="zh-CN" altLang="en-US" sz="2100" kern="1200" dirty="0">
                <a:latin typeface="+mn-ea"/>
                <a:cs typeface="Microsoft Sans Serif" panose="020B0604020202020204" pitchFamily="34" charset="0"/>
              </a:rPr>
              <a:t>系统简介</a:t>
            </a:r>
          </a:p>
          <a:p>
            <a:pPr marL="354806" lvl="1" indent="0" eaLnBrk="1" hangingPunct="1">
              <a:buNone/>
            </a:pPr>
            <a:endParaRPr lang="en-US" altLang="zh-CN" sz="1500" kern="1200" dirty="0">
              <a:latin typeface="+mn-ea"/>
              <a:cs typeface="Microsoft Sans Serif" panose="020B0604020202020204" pitchFamily="34" charset="0"/>
            </a:endParaRP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Linux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内核包含了各个芯片厂家的驱动代码，那么拿到内核代码之后如何编译指定的芯片代码呢？</a:t>
            </a:r>
          </a:p>
          <a:p>
            <a:pPr marL="697706" lvl="1" indent="-342900" eaLnBrk="1" hangingPunct="1">
              <a:buBlip>
                <a:blip r:embed="rId3"/>
              </a:buBlip>
            </a:pPr>
            <a:endParaRPr lang="en-US" altLang="zh-CN" sz="1500" kern="1200" dirty="0">
              <a:latin typeface="+mn-ea"/>
              <a:cs typeface="Microsoft Sans Serif" panose="020B0604020202020204" pitchFamily="34" charset="0"/>
            </a:endParaRP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内核代码很庞大，我们不可能单独的修改源代码，这个时候就需要简单友好的配置它。</a:t>
            </a:r>
          </a:p>
          <a:p>
            <a:pPr marL="697706" lvl="1" indent="-342900" eaLnBrk="1" hangingPunct="1">
              <a:buBlip>
                <a:blip r:embed="rId3"/>
              </a:buBlip>
            </a:pPr>
            <a:endParaRPr lang="zh-CN" altLang="en-US" sz="1500" kern="1200" dirty="0">
              <a:latin typeface="+mn-ea"/>
              <a:cs typeface="Microsoft Sans Serif" panose="020B0604020202020204" pitchFamily="34" charset="0"/>
            </a:endParaRP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en-US" altLang="zh-CN" sz="1500" kern="1200" dirty="0" err="1">
                <a:latin typeface="+mn-ea"/>
                <a:cs typeface="Microsoft Sans Serif" panose="020B0604020202020204" pitchFamily="34" charset="0"/>
              </a:rPr>
              <a:t>makefile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的不足：</a:t>
            </a:r>
            <a:r>
              <a:rPr lang="en-US" altLang="zh-CN" sz="1500" kern="1200" dirty="0" err="1">
                <a:latin typeface="+mn-ea"/>
                <a:cs typeface="Microsoft Sans Serif" panose="020B0604020202020204" pitchFamily="34" charset="0"/>
              </a:rPr>
              <a:t>makefile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只能指定编译规则，不能提供友好的配置规则</a:t>
            </a: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en-US" altLang="zh-CN" sz="1500" kern="1200" dirty="0" err="1">
                <a:latin typeface="+mn-ea"/>
                <a:cs typeface="Microsoft Sans Serif" panose="020B0604020202020204" pitchFamily="34" charset="0"/>
              </a:rPr>
              <a:t>makefile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是不能提供这样的功能，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Linux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内核开发团队就在</a:t>
            </a:r>
            <a:r>
              <a:rPr lang="en-US" altLang="zh-CN" sz="1500" kern="1200" dirty="0" err="1">
                <a:latin typeface="+mn-ea"/>
                <a:cs typeface="Microsoft Sans Serif" panose="020B0604020202020204" pitchFamily="34" charset="0"/>
              </a:rPr>
              <a:t>makefile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的基础之上，开发了一套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Kbuild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系统。</a:t>
            </a:r>
          </a:p>
          <a:p>
            <a:pPr marL="697706" lvl="1" indent="-342900" eaLnBrk="1" hangingPunct="1">
              <a:buBlip>
                <a:blip r:embed="rId3"/>
              </a:buBlip>
            </a:pPr>
            <a:endParaRPr lang="zh-CN" altLang="en-US" sz="1500" kern="1200" dirty="0">
              <a:latin typeface="+mn-ea"/>
              <a:cs typeface="Microsoft Sans Serif" panose="020B0604020202020204" pitchFamily="34" charset="0"/>
            </a:endParaRP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那么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Kbuild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系统是什么呢？接下来我们就来学习它。	</a:t>
            </a:r>
          </a:p>
        </p:txBody>
      </p:sp>
    </p:spTree>
    <p:extLst>
      <p:ext uri="{BB962C8B-B14F-4D97-AF65-F5344CB8AC3E}">
        <p14:creationId xmlns:p14="http://schemas.microsoft.com/office/powerpoint/2010/main" val="65745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占位符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258494" y="145256"/>
            <a:ext cx="4339828" cy="48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eaLnBrk="1" hangingPunct="1">
              <a:buFont typeface="Arial" charset="0"/>
              <a:buNone/>
            </a:pPr>
            <a:r>
              <a:rPr lang="zh-CN" altLang="en-US" b="1" dirty="0" smtClean="0">
                <a:solidFill>
                  <a:srgbClr val="FFC000"/>
                </a:solidFill>
                <a:latin typeface="+mj-ea"/>
                <a:ea typeface="+mj-ea"/>
              </a:rPr>
              <a:t>为什么学习知识点</a:t>
            </a:r>
            <a:r>
              <a:rPr lang="en-US" altLang="zh-CN" b="1" dirty="0" smtClean="0">
                <a:solidFill>
                  <a:srgbClr val="FFC000"/>
                </a:solidFill>
                <a:latin typeface="+mj-ea"/>
                <a:ea typeface="+mj-ea"/>
              </a:rPr>
              <a:t>—</a:t>
            </a:r>
            <a:r>
              <a:rPr lang="zh-CN" altLang="en-US" b="1" dirty="0" smtClean="0">
                <a:solidFill>
                  <a:srgbClr val="FFC000"/>
                </a:solidFill>
                <a:latin typeface="+mj-ea"/>
                <a:ea typeface="+mj-ea"/>
              </a:rPr>
              <a:t>提问</a:t>
            </a:r>
            <a:endParaRPr lang="en-US" b="1" dirty="0" smtClean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14339" name="文本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143000" y="789555"/>
            <a:ext cx="6858000" cy="387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marL="354806" indent="-342900" eaLnBrk="1" hangingPunct="1">
              <a:lnSpc>
                <a:spcPct val="150000"/>
              </a:lnSpc>
              <a:buBlip>
                <a:blip r:embed="rId2"/>
              </a:buBlip>
            </a:pPr>
            <a:r>
              <a:rPr lang="zh-CN" altLang="en-US" sz="2100" kern="1200" dirty="0">
                <a:latin typeface="+mn-ea"/>
                <a:cs typeface="Microsoft Sans Serif" panose="020B0604020202020204" pitchFamily="34" charset="0"/>
              </a:rPr>
              <a:t>什么是</a:t>
            </a:r>
            <a:r>
              <a:rPr lang="en-US" altLang="zh-CN" sz="2100" kern="1200" dirty="0">
                <a:latin typeface="+mn-ea"/>
                <a:cs typeface="Microsoft Sans Serif" panose="020B0604020202020204" pitchFamily="34" charset="0"/>
              </a:rPr>
              <a:t>Linux</a:t>
            </a:r>
            <a:r>
              <a:rPr lang="zh-CN" altLang="en-US" sz="2100" kern="1200" dirty="0">
                <a:latin typeface="+mn-ea"/>
                <a:cs typeface="Microsoft Sans Serif" panose="020B0604020202020204" pitchFamily="34" charset="0"/>
              </a:rPr>
              <a:t>？</a:t>
            </a:r>
            <a:endParaRPr lang="en-US" altLang="zh-CN" sz="2100" kern="1200" dirty="0">
              <a:latin typeface="+mn-ea"/>
              <a:cs typeface="Microsoft Sans Serif" panose="020B0604020202020204" pitchFamily="34" charset="0"/>
            </a:endParaRPr>
          </a:p>
          <a:p>
            <a:pPr marL="354806" indent="-342900" eaLnBrk="1" hangingPunct="1">
              <a:lnSpc>
                <a:spcPct val="150000"/>
              </a:lnSpc>
              <a:buBlip>
                <a:blip r:embed="rId2"/>
              </a:buBlip>
            </a:pPr>
            <a:r>
              <a:rPr lang="en-US" altLang="zh-CN" sz="2100" kern="1200" dirty="0">
                <a:latin typeface="+mn-ea"/>
                <a:cs typeface="Microsoft Sans Serif" panose="020B0604020202020204" pitchFamily="34" charset="0"/>
              </a:rPr>
              <a:t>Linux</a:t>
            </a:r>
            <a:r>
              <a:rPr lang="zh-CN" altLang="en-US" sz="2100" kern="1200" dirty="0">
                <a:latin typeface="+mn-ea"/>
                <a:cs typeface="Microsoft Sans Serif" panose="020B0604020202020204" pitchFamily="34" charset="0"/>
              </a:rPr>
              <a:t>和</a:t>
            </a:r>
            <a:r>
              <a:rPr lang="en-US" altLang="zh-CN" sz="2100" kern="1200" dirty="0">
                <a:latin typeface="+mn-ea"/>
                <a:cs typeface="Microsoft Sans Serif" panose="020B0604020202020204" pitchFamily="34" charset="0"/>
              </a:rPr>
              <a:t>ubuntu</a:t>
            </a:r>
            <a:r>
              <a:rPr lang="zh-CN" altLang="en-US" sz="2100" kern="1200" dirty="0">
                <a:latin typeface="+mn-ea"/>
                <a:cs typeface="Microsoft Sans Serif" panose="020B0604020202020204" pitchFamily="34" charset="0"/>
              </a:rPr>
              <a:t>有什么关系？</a:t>
            </a:r>
            <a:endParaRPr lang="en-US" altLang="zh-CN" sz="2100" kern="1200" dirty="0">
              <a:latin typeface="+mn-ea"/>
              <a:cs typeface="Microsoft Sans Serif" panose="020B0604020202020204" pitchFamily="34" charset="0"/>
            </a:endParaRPr>
          </a:p>
          <a:p>
            <a:pPr marL="354806" indent="-342900" eaLnBrk="1" hangingPunct="1">
              <a:lnSpc>
                <a:spcPct val="150000"/>
              </a:lnSpc>
              <a:buBlip>
                <a:blip r:embed="rId2"/>
              </a:buBlip>
            </a:pPr>
            <a:r>
              <a:rPr lang="zh-CN" altLang="en-US" sz="2100" kern="1200" dirty="0">
                <a:latin typeface="+mn-ea"/>
                <a:cs typeface="Microsoft Sans Serif" panose="020B0604020202020204" pitchFamily="34" charset="0"/>
              </a:rPr>
              <a:t>如何修改</a:t>
            </a:r>
            <a:r>
              <a:rPr lang="en-US" altLang="zh-CN" sz="2100" kern="1200" dirty="0">
                <a:latin typeface="+mn-ea"/>
                <a:cs typeface="Microsoft Sans Serif" panose="020B0604020202020204" pitchFamily="34" charset="0"/>
              </a:rPr>
              <a:t>Linux</a:t>
            </a:r>
            <a:r>
              <a:rPr lang="zh-CN" altLang="en-US" sz="2100" kern="1200" dirty="0">
                <a:latin typeface="+mn-ea"/>
                <a:cs typeface="Microsoft Sans Serif" panose="020B0604020202020204" pitchFamily="34" charset="0"/>
              </a:rPr>
              <a:t>源码</a:t>
            </a:r>
            <a:endParaRPr lang="en-US" sz="2100" kern="1200" dirty="0">
              <a:latin typeface="+mn-ea"/>
              <a:cs typeface="Microsoft Sans Serif" panose="020B0604020202020204" pitchFamily="34" charset="0"/>
            </a:endParaRPr>
          </a:p>
          <a:p>
            <a:pPr marL="11906" indent="0" eaLnBrk="1" hangingPunct="1">
              <a:lnSpc>
                <a:spcPct val="150000"/>
              </a:lnSpc>
              <a:buNone/>
            </a:pPr>
            <a:endParaRPr lang="zh-CN" altLang="en-US" sz="2100" b="1" dirty="0">
              <a:solidFill>
                <a:srgbClr val="376092"/>
              </a:solidFill>
              <a:latin typeface="Arial Unicode MS" pitchFamily="34" charset="-122"/>
            </a:endParaRPr>
          </a:p>
        </p:txBody>
      </p:sp>
      <p:grpSp>
        <p:nvGrpSpPr>
          <p:cNvPr id="14340" name="组合 6"/>
          <p:cNvGrpSpPr>
            <a:grpSpLocks/>
          </p:cNvGrpSpPr>
          <p:nvPr/>
        </p:nvGrpSpPr>
        <p:grpSpPr bwMode="auto">
          <a:xfrm>
            <a:off x="5689045" y="943819"/>
            <a:ext cx="525065" cy="163115"/>
            <a:chOff x="0" y="0"/>
            <a:chExt cx="700745" cy="217152"/>
          </a:xfrm>
        </p:grpSpPr>
        <p:grpSp>
          <p:nvGrpSpPr>
            <p:cNvPr id="13357" name="五角星 7"/>
            <p:cNvGrpSpPr>
              <a:grpSpLocks/>
            </p:cNvGrpSpPr>
            <p:nvPr/>
          </p:nvGrpSpPr>
          <p:grpSpPr bwMode="auto">
            <a:xfrm>
              <a:off x="-20737" y="-18312"/>
              <a:ext cx="249936" cy="249936"/>
              <a:chOff x="0" y="0"/>
              <a:chExt cx="249936" cy="249936"/>
            </a:xfrm>
          </p:grpSpPr>
          <p:pic>
            <p:nvPicPr>
              <p:cNvPr id="13364" name="五角星 7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9936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65" name="Text Box 7"/>
              <p:cNvSpPr txBox="1">
                <a:spLocks noChangeArrowheads="1"/>
              </p:cNvSpPr>
              <p:nvPr/>
            </p:nvSpPr>
            <p:spPr bwMode="auto">
              <a:xfrm>
                <a:off x="87493" y="101954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3358" name="五角星 8"/>
            <p:cNvGrpSpPr>
              <a:grpSpLocks/>
            </p:cNvGrpSpPr>
            <p:nvPr/>
          </p:nvGrpSpPr>
          <p:grpSpPr bwMode="auto">
            <a:xfrm>
              <a:off x="229199" y="-18312"/>
              <a:ext cx="243840" cy="243840"/>
              <a:chOff x="0" y="0"/>
              <a:chExt cx="243840" cy="243840"/>
            </a:xfrm>
          </p:grpSpPr>
          <p:pic>
            <p:nvPicPr>
              <p:cNvPr id="13362" name="五角星 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38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63" name="Text Box 10"/>
              <p:cNvSpPr txBox="1">
                <a:spLocks noChangeArrowheads="1"/>
              </p:cNvSpPr>
              <p:nvPr/>
            </p:nvSpPr>
            <p:spPr bwMode="auto">
              <a:xfrm>
                <a:off x="82157" y="100826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3359" name="五角星 9"/>
            <p:cNvGrpSpPr>
              <a:grpSpLocks/>
            </p:cNvGrpSpPr>
            <p:nvPr/>
          </p:nvGrpSpPr>
          <p:grpSpPr bwMode="auto">
            <a:xfrm>
              <a:off x="466943" y="-18312"/>
              <a:ext cx="243840" cy="243840"/>
              <a:chOff x="0" y="0"/>
              <a:chExt cx="243840" cy="243840"/>
            </a:xfrm>
          </p:grpSpPr>
          <p:pic>
            <p:nvPicPr>
              <p:cNvPr id="13360" name="五角星 9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38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61" name="Text Box 13"/>
              <p:cNvSpPr txBox="1">
                <a:spLocks noChangeArrowheads="1"/>
              </p:cNvSpPr>
              <p:nvPr/>
            </p:nvSpPr>
            <p:spPr bwMode="auto">
              <a:xfrm>
                <a:off x="84534" y="100826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</p:grpSp>
      <p:grpSp>
        <p:nvGrpSpPr>
          <p:cNvPr id="14350" name="组合 10"/>
          <p:cNvGrpSpPr>
            <a:grpSpLocks/>
          </p:cNvGrpSpPr>
          <p:nvPr/>
        </p:nvGrpSpPr>
        <p:grpSpPr bwMode="auto">
          <a:xfrm>
            <a:off x="5696567" y="1480708"/>
            <a:ext cx="525065" cy="163116"/>
            <a:chOff x="0" y="0"/>
            <a:chExt cx="700745" cy="217152"/>
          </a:xfrm>
        </p:grpSpPr>
        <p:grpSp>
          <p:nvGrpSpPr>
            <p:cNvPr id="13348" name="五角星 11"/>
            <p:cNvGrpSpPr>
              <a:grpSpLocks/>
            </p:cNvGrpSpPr>
            <p:nvPr/>
          </p:nvGrpSpPr>
          <p:grpSpPr bwMode="auto">
            <a:xfrm>
              <a:off x="-20737" y="-17920"/>
              <a:ext cx="249936" cy="249936"/>
              <a:chOff x="0" y="0"/>
              <a:chExt cx="249936" cy="249936"/>
            </a:xfrm>
          </p:grpSpPr>
          <p:pic>
            <p:nvPicPr>
              <p:cNvPr id="13355" name="五角星 11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9936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56" name="Text Box 17"/>
              <p:cNvSpPr txBox="1">
                <a:spLocks noChangeArrowheads="1"/>
              </p:cNvSpPr>
              <p:nvPr/>
            </p:nvSpPr>
            <p:spPr bwMode="auto">
              <a:xfrm>
                <a:off x="87493" y="101562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3349" name="五角星 12"/>
            <p:cNvGrpSpPr>
              <a:grpSpLocks/>
            </p:cNvGrpSpPr>
            <p:nvPr/>
          </p:nvGrpSpPr>
          <p:grpSpPr bwMode="auto">
            <a:xfrm>
              <a:off x="229199" y="-17920"/>
              <a:ext cx="243840" cy="243840"/>
              <a:chOff x="0" y="0"/>
              <a:chExt cx="243840" cy="243840"/>
            </a:xfrm>
          </p:grpSpPr>
          <p:pic>
            <p:nvPicPr>
              <p:cNvPr id="13353" name="五角星 12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38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54" name="Text Box 20"/>
              <p:cNvSpPr txBox="1">
                <a:spLocks noChangeArrowheads="1"/>
              </p:cNvSpPr>
              <p:nvPr/>
            </p:nvSpPr>
            <p:spPr bwMode="auto">
              <a:xfrm>
                <a:off x="82157" y="100434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3350" name="五角星 13"/>
            <p:cNvGrpSpPr>
              <a:grpSpLocks/>
            </p:cNvGrpSpPr>
            <p:nvPr/>
          </p:nvGrpSpPr>
          <p:grpSpPr bwMode="auto">
            <a:xfrm>
              <a:off x="466943" y="-17920"/>
              <a:ext cx="243840" cy="243840"/>
              <a:chOff x="0" y="0"/>
              <a:chExt cx="243840" cy="243840"/>
            </a:xfrm>
          </p:grpSpPr>
          <p:pic>
            <p:nvPicPr>
              <p:cNvPr id="13351" name="五角星 13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38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52" name="Text Box 23"/>
              <p:cNvSpPr txBox="1">
                <a:spLocks noChangeArrowheads="1"/>
              </p:cNvSpPr>
              <p:nvPr/>
            </p:nvSpPr>
            <p:spPr bwMode="auto">
              <a:xfrm>
                <a:off x="84534" y="100434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</p:grpSp>
      <p:grpSp>
        <p:nvGrpSpPr>
          <p:cNvPr id="14370" name="组合 18"/>
          <p:cNvGrpSpPr>
            <a:grpSpLocks/>
          </p:cNvGrpSpPr>
          <p:nvPr/>
        </p:nvGrpSpPr>
        <p:grpSpPr bwMode="auto">
          <a:xfrm>
            <a:off x="5681029" y="2004433"/>
            <a:ext cx="525065" cy="161925"/>
            <a:chOff x="0" y="0"/>
            <a:chExt cx="700745" cy="217152"/>
          </a:xfrm>
        </p:grpSpPr>
        <p:grpSp>
          <p:nvGrpSpPr>
            <p:cNvPr id="13330" name="五角星 19"/>
            <p:cNvGrpSpPr>
              <a:grpSpLocks/>
            </p:cNvGrpSpPr>
            <p:nvPr/>
          </p:nvGrpSpPr>
          <p:grpSpPr bwMode="auto">
            <a:xfrm>
              <a:off x="-20737" y="-19424"/>
              <a:ext cx="249936" cy="249936"/>
              <a:chOff x="0" y="0"/>
              <a:chExt cx="249936" cy="249936"/>
            </a:xfrm>
          </p:grpSpPr>
          <p:pic>
            <p:nvPicPr>
              <p:cNvPr id="13337" name="五角星 19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9936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38" name="Text Box 37"/>
              <p:cNvSpPr txBox="1">
                <a:spLocks noChangeArrowheads="1"/>
              </p:cNvSpPr>
              <p:nvPr/>
            </p:nvSpPr>
            <p:spPr bwMode="auto">
              <a:xfrm>
                <a:off x="87493" y="103066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3331" name="五角星 20"/>
            <p:cNvGrpSpPr>
              <a:grpSpLocks/>
            </p:cNvGrpSpPr>
            <p:nvPr/>
          </p:nvGrpSpPr>
          <p:grpSpPr bwMode="auto">
            <a:xfrm>
              <a:off x="229199" y="-19424"/>
              <a:ext cx="243840" cy="249936"/>
              <a:chOff x="0" y="0"/>
              <a:chExt cx="243840" cy="249936"/>
            </a:xfrm>
          </p:grpSpPr>
          <p:pic>
            <p:nvPicPr>
              <p:cNvPr id="13335" name="五角星 20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36" name="Text Box 40"/>
              <p:cNvSpPr txBox="1">
                <a:spLocks noChangeArrowheads="1"/>
              </p:cNvSpPr>
              <p:nvPr/>
            </p:nvSpPr>
            <p:spPr bwMode="auto">
              <a:xfrm>
                <a:off x="82157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3332" name="五角星 21"/>
            <p:cNvGrpSpPr>
              <a:grpSpLocks/>
            </p:cNvGrpSpPr>
            <p:nvPr/>
          </p:nvGrpSpPr>
          <p:grpSpPr bwMode="auto">
            <a:xfrm>
              <a:off x="466943" y="-19424"/>
              <a:ext cx="243840" cy="249936"/>
              <a:chOff x="0" y="0"/>
              <a:chExt cx="243840" cy="249936"/>
            </a:xfrm>
          </p:grpSpPr>
          <p:pic>
            <p:nvPicPr>
              <p:cNvPr id="13333" name="五角星 21"/>
              <p:cNvPicPr>
                <a:picLocks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34" name="Text Box 43"/>
              <p:cNvSpPr txBox="1">
                <a:spLocks noChangeArrowheads="1"/>
              </p:cNvSpPr>
              <p:nvPr/>
            </p:nvSpPr>
            <p:spPr bwMode="auto">
              <a:xfrm>
                <a:off x="84534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277634" y="160384"/>
            <a:ext cx="4338638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+mj-ea"/>
                <a:ea typeface="+mj-ea"/>
              </a:rPr>
              <a:t>Linux Kernel Kbuild</a:t>
            </a: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系统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143003" y="789552"/>
            <a:ext cx="6857999" cy="376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marL="354806" indent="-342900" eaLnBrk="1" hangingPunct="1">
              <a:buBlip>
                <a:blip r:embed="rId2"/>
              </a:buBlip>
            </a:pPr>
            <a:r>
              <a:rPr lang="en-US" altLang="zh-CN" sz="2100" kern="1200" dirty="0">
                <a:latin typeface="+mn-ea"/>
                <a:cs typeface="Microsoft Sans Serif" panose="020B0604020202020204" pitchFamily="34" charset="0"/>
              </a:rPr>
              <a:t>Kbuild</a:t>
            </a:r>
            <a:r>
              <a:rPr lang="zh-CN" altLang="en-US" sz="2100" kern="1200" dirty="0">
                <a:latin typeface="+mn-ea"/>
                <a:cs typeface="Microsoft Sans Serif" panose="020B0604020202020204" pitchFamily="34" charset="0"/>
              </a:rPr>
              <a:t>系统</a:t>
            </a:r>
          </a:p>
          <a:p>
            <a:pPr marL="354806" lvl="1" indent="0" eaLnBrk="1" hangingPunct="1">
              <a:buNone/>
            </a:pPr>
            <a:endParaRPr lang="en-US" altLang="zh-CN" sz="1500" kern="1200" dirty="0">
              <a:latin typeface="+mn-ea"/>
              <a:cs typeface="Microsoft Sans Serif" panose="020B0604020202020204" pitchFamily="34" charset="0"/>
            </a:endParaRP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Kbuild 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是一个编译框架， 它基于修改过的</a:t>
            </a:r>
            <a:r>
              <a:rPr lang="en-US" altLang="zh-CN" sz="1500" kern="1200" dirty="0" err="1">
                <a:latin typeface="+mn-ea"/>
                <a:cs typeface="Microsoft Sans Serif" panose="020B0604020202020204" pitchFamily="34" charset="0"/>
              </a:rPr>
              <a:t>makefile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工具的跨平台工具。</a:t>
            </a: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kbuild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工具可以提供图形化的配置界面，产生内核编译判断时需要的文件</a:t>
            </a:r>
          </a:p>
          <a:p>
            <a:pPr marL="697706" lvl="1" indent="-342900" eaLnBrk="1" hangingPunct="1">
              <a:buBlip>
                <a:blip r:embed="rId3"/>
              </a:buBlip>
            </a:pPr>
            <a:endParaRPr lang="zh-CN" altLang="en-US" sz="1500" kern="1200" dirty="0">
              <a:latin typeface="+mn-ea"/>
              <a:cs typeface="Microsoft Sans Serif" panose="020B0604020202020204" pitchFamily="34" charset="0"/>
            </a:endParaRP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VirtaulBox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团队评价：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VirtaulBox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是一个跨平台的项目，所以我们需要一个能运行在几个不同平台的强大的编译系统。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kBuild 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相当的强大，它尽力将它的大部分复杂性隐藏在模板中，因而实际的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makefiles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就变的相对易懂并容易编写。 然而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kBuild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的核心十分的复杂，目前地球上只有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0.5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个人能够完全弄懂它。</a:t>
            </a:r>
          </a:p>
          <a:p>
            <a:pPr marL="697706" lvl="1" indent="-342900" eaLnBrk="1" hangingPunct="1">
              <a:buBlip>
                <a:blip r:embed="rId3"/>
              </a:buBlip>
            </a:pPr>
            <a:endParaRPr lang="zh-CN" altLang="en-US" sz="1500" kern="1200" dirty="0">
              <a:latin typeface="+mn-ea"/>
              <a:cs typeface="Microsoft Sans Serif" panose="020B0604020202020204" pitchFamily="34" charset="0"/>
            </a:endParaRP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我们的目标是：</a:t>
            </a:r>
            <a:endParaRPr lang="en-US" altLang="zh-CN" sz="1500" kern="1200" dirty="0">
              <a:latin typeface="+mn-ea"/>
              <a:cs typeface="Microsoft Sans Serif" panose="020B0604020202020204" pitchFamily="34" charset="0"/>
            </a:endParaRPr>
          </a:p>
          <a:p>
            <a:pPr marL="997744" lvl="2" indent="-342900" eaLnBrk="1" hangingPunct="1">
              <a:buBlip>
                <a:blip r:embed="rId3"/>
              </a:buBlip>
            </a:pPr>
            <a:r>
              <a:rPr lang="en-US" altLang="zh-CN" sz="1200" kern="1200" dirty="0">
                <a:latin typeface="+mn-ea"/>
                <a:cs typeface="Microsoft Sans Serif" panose="020B0604020202020204" pitchFamily="34" charset="0"/>
              </a:rPr>
              <a:t>1.</a:t>
            </a:r>
            <a:r>
              <a:rPr lang="zh-CN" altLang="en-US" sz="1200" kern="1200" dirty="0">
                <a:latin typeface="+mn-ea"/>
                <a:cs typeface="Microsoft Sans Serif" panose="020B0604020202020204" pitchFamily="34" charset="0"/>
              </a:rPr>
              <a:t>学会在内核之上简单的使用它。</a:t>
            </a:r>
          </a:p>
          <a:p>
            <a:pPr marL="997744" lvl="2" indent="-342900" eaLnBrk="1" hangingPunct="1">
              <a:buBlip>
                <a:blip r:embed="rId3"/>
              </a:buBlip>
            </a:pPr>
            <a:r>
              <a:rPr lang="en-US" altLang="zh-CN" sz="1200" kern="1200" dirty="0">
                <a:latin typeface="+mn-ea"/>
                <a:cs typeface="Microsoft Sans Serif" panose="020B0604020202020204" pitchFamily="34" charset="0"/>
              </a:rPr>
              <a:t>2.</a:t>
            </a:r>
            <a:r>
              <a:rPr lang="zh-CN" altLang="en-US" sz="1200" kern="1200" dirty="0">
                <a:latin typeface="+mn-ea"/>
                <a:cs typeface="Microsoft Sans Serif" panose="020B0604020202020204" pitchFamily="34" charset="0"/>
              </a:rPr>
              <a:t>应用到自己的工程中。		</a:t>
            </a:r>
          </a:p>
        </p:txBody>
      </p:sp>
    </p:spTree>
    <p:extLst>
      <p:ext uri="{BB962C8B-B14F-4D97-AF65-F5344CB8AC3E}">
        <p14:creationId xmlns:p14="http://schemas.microsoft.com/office/powerpoint/2010/main" val="402225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277634" y="160384"/>
            <a:ext cx="4338638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+mj-ea"/>
                <a:ea typeface="+mj-ea"/>
              </a:rPr>
              <a:t>Linux Kernel Kbuild</a:t>
            </a: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系统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143003" y="789552"/>
            <a:ext cx="6857999" cy="376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marL="354806" indent="-342900" eaLnBrk="1" hangingPunct="1">
              <a:buBlip>
                <a:blip r:embed="rId2"/>
              </a:buBlip>
            </a:pPr>
            <a:r>
              <a:rPr lang="en-US" altLang="zh-CN" sz="2100" kern="1200" dirty="0">
                <a:latin typeface="+mn-ea"/>
                <a:cs typeface="Microsoft Sans Serif" panose="020B0604020202020204" pitchFamily="34" charset="0"/>
              </a:rPr>
              <a:t>Kbuild</a:t>
            </a:r>
            <a:r>
              <a:rPr lang="zh-CN" altLang="en-US" sz="2100" kern="1200" dirty="0">
                <a:latin typeface="+mn-ea"/>
                <a:cs typeface="Microsoft Sans Serif" panose="020B0604020202020204" pitchFamily="34" charset="0"/>
              </a:rPr>
              <a:t>原理</a:t>
            </a:r>
          </a:p>
          <a:p>
            <a:pPr marL="354806" lvl="1" indent="0" eaLnBrk="1" hangingPunct="1">
              <a:buNone/>
            </a:pPr>
            <a:endParaRPr lang="en-US" altLang="zh-CN" sz="1500" kern="1200" dirty="0">
              <a:latin typeface="+mn-ea"/>
              <a:cs typeface="Microsoft Sans Serif" panose="020B0604020202020204" pitchFamily="34" charset="0"/>
            </a:endParaRP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条件编译例子</a:t>
            </a:r>
            <a:endParaRPr lang="zh-CN" altLang="en-US" sz="1200" kern="1200" dirty="0">
              <a:latin typeface="+mn-ea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51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277634" y="160384"/>
            <a:ext cx="4338638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+mj-ea"/>
                <a:ea typeface="+mj-ea"/>
              </a:rPr>
              <a:t>Linux Kernel Kbuild</a:t>
            </a: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系统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143003" y="789552"/>
            <a:ext cx="6857999" cy="376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marL="354806" indent="-342900" eaLnBrk="1" hangingPunct="1">
              <a:buBlip>
                <a:blip r:embed="rId2"/>
              </a:buBlip>
            </a:pPr>
            <a:r>
              <a:rPr lang="en-US" altLang="zh-CN" sz="2100" kern="1200" dirty="0">
                <a:latin typeface="+mn-ea"/>
                <a:cs typeface="Microsoft Sans Serif" panose="020B0604020202020204" pitchFamily="34" charset="0"/>
              </a:rPr>
              <a:t>kbuild</a:t>
            </a:r>
            <a:r>
              <a:rPr lang="zh-CN" altLang="en-US" sz="2100" kern="1200" dirty="0">
                <a:latin typeface="+mn-ea"/>
                <a:cs typeface="Microsoft Sans Serif" panose="020B0604020202020204" pitchFamily="34" charset="0"/>
              </a:rPr>
              <a:t>系统里主要有两个脚本工具：</a:t>
            </a:r>
          </a:p>
          <a:p>
            <a:pPr marL="354806" lvl="1" indent="0" eaLnBrk="1" hangingPunct="1">
              <a:buNone/>
            </a:pPr>
            <a:endParaRPr lang="en-US" altLang="zh-CN" sz="1500" kern="1200" dirty="0">
              <a:latin typeface="+mn-ea"/>
              <a:cs typeface="Microsoft Sans Serif" panose="020B0604020202020204" pitchFamily="34" charset="0"/>
            </a:endParaRP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mconf	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读取指定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Kconfig 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产生图形化的配置菜单 保存到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.config</a:t>
            </a: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conf	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读取指定的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Kconfig 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产生头文件</a:t>
            </a:r>
          </a:p>
          <a:p>
            <a:pPr marL="354806" lvl="1" indent="0" eaLnBrk="1" hangingPunct="1">
              <a:buNone/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	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	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include/linux/autoconf.h   		//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提供给代码使用</a:t>
            </a:r>
          </a:p>
          <a:p>
            <a:pPr marL="354806" lvl="1" indent="0" eaLnBrk="1" hangingPunct="1">
              <a:buNone/>
            </a:pP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		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include/config/auto.conf  		//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提供给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Makefile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使用 </a:t>
            </a:r>
          </a:p>
          <a:p>
            <a:pPr marL="697706" lvl="1" indent="-342900" eaLnBrk="1" hangingPunct="1">
              <a:buBlip>
                <a:blip r:embed="rId3"/>
              </a:buBlip>
            </a:pPr>
            <a:endParaRPr lang="zh-CN" altLang="en-US" sz="1500" kern="1200" dirty="0">
              <a:latin typeface="+mn-ea"/>
              <a:cs typeface="Microsoft Sans Serif" panose="020B0604020202020204" pitchFamily="34" charset="0"/>
            </a:endParaRP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autoconf.h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的内容是按照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Kconfig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的定义，产生的宏定义，在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C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代码中包含这些宏定义就可以达到配置的作用。</a:t>
            </a: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auto.conf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的内容是按照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Kconfig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的定义，产生</a:t>
            </a:r>
            <a:r>
              <a:rPr lang="en-US" altLang="zh-CN" sz="1500" kern="1200" dirty="0" err="1">
                <a:latin typeface="+mn-ea"/>
                <a:cs typeface="Microsoft Sans Serif" panose="020B0604020202020204" pitchFamily="34" charset="0"/>
              </a:rPr>
              <a:t>makefile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使用的变量</a:t>
            </a:r>
          </a:p>
          <a:p>
            <a:pPr marL="697706" lvl="1" indent="-342900" eaLnBrk="1" hangingPunct="1">
              <a:buBlip>
                <a:blip r:embed="rId3"/>
              </a:buBlip>
            </a:pPr>
            <a:endParaRPr lang="zh-CN" altLang="en-US" sz="1500" kern="1200" dirty="0">
              <a:latin typeface="+mn-ea"/>
              <a:cs typeface="Microsoft Sans Serif" panose="020B0604020202020204" pitchFamily="34" charset="0"/>
            </a:endParaRP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使用方法：</a:t>
            </a:r>
          </a:p>
          <a:p>
            <a:pPr marL="997744" lvl="2" indent="-342900" eaLnBrk="1" hangingPunct="1">
              <a:buBlip>
                <a:blip r:embed="rId3"/>
              </a:buBlip>
            </a:pPr>
            <a:r>
              <a:rPr lang="en-US" altLang="zh-CN" sz="1200" kern="1200" dirty="0">
                <a:latin typeface="+mn-ea"/>
                <a:cs typeface="Microsoft Sans Serif" panose="020B0604020202020204" pitchFamily="34" charset="0"/>
              </a:rPr>
              <a:t>#./mconf Kconfig</a:t>
            </a:r>
          </a:p>
          <a:p>
            <a:pPr marL="997744" lvl="2" indent="-342900" eaLnBrk="1" hangingPunct="1">
              <a:buBlip>
                <a:blip r:embed="rId3"/>
              </a:buBlip>
            </a:pPr>
            <a:r>
              <a:rPr lang="en-US" altLang="zh-CN" sz="1200" kern="1200" dirty="0">
                <a:latin typeface="+mn-ea"/>
                <a:cs typeface="Microsoft Sans Serif" panose="020B0604020202020204" pitchFamily="34" charset="0"/>
              </a:rPr>
              <a:t>#./conf -s Kconfig	</a:t>
            </a:r>
            <a:r>
              <a:rPr lang="zh-CN" altLang="en-US" sz="1200" kern="1200" dirty="0">
                <a:latin typeface="+mn-ea"/>
                <a:cs typeface="Microsoft Sans Serif" panose="020B0604020202020204" pitchFamily="34" charset="0"/>
              </a:rPr>
              <a:t>注：这个命令需要当前文件下有</a:t>
            </a:r>
            <a:r>
              <a:rPr lang="en-US" altLang="zh-CN" sz="1200" kern="1200" dirty="0">
                <a:latin typeface="+mn-ea"/>
                <a:cs typeface="Microsoft Sans Serif" panose="020B0604020202020204" pitchFamily="34" charset="0"/>
              </a:rPr>
              <a:t>			./include/config ./include/linux </a:t>
            </a:r>
            <a:r>
              <a:rPr lang="zh-CN" altLang="en-US" sz="1200" kern="1200" dirty="0">
                <a:latin typeface="+mn-ea"/>
                <a:cs typeface="Microsoft Sans Serif" panose="020B0604020202020204" pitchFamily="34" charset="0"/>
              </a:rPr>
              <a:t>两个文件夹</a:t>
            </a:r>
          </a:p>
        </p:txBody>
      </p:sp>
    </p:spTree>
    <p:extLst>
      <p:ext uri="{BB962C8B-B14F-4D97-AF65-F5344CB8AC3E}">
        <p14:creationId xmlns:p14="http://schemas.microsoft.com/office/powerpoint/2010/main" val="51406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277634" y="160384"/>
            <a:ext cx="4338638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+mj-ea"/>
                <a:ea typeface="+mj-ea"/>
              </a:rPr>
              <a:t>Linux Kernel Kbuild</a:t>
            </a: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系统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143003" y="789552"/>
            <a:ext cx="6857999" cy="376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marL="354806" indent="-342900" eaLnBrk="1" hangingPunct="1">
              <a:buBlip>
                <a:blip r:embed="rId2"/>
              </a:buBlip>
            </a:pPr>
            <a:r>
              <a:rPr lang="en-US" altLang="zh-CN" sz="2100" kern="1200" dirty="0">
                <a:latin typeface="+mn-ea"/>
                <a:cs typeface="Microsoft Sans Serif" panose="020B0604020202020204" pitchFamily="34" charset="0"/>
              </a:rPr>
              <a:t>Kconfig</a:t>
            </a:r>
            <a:r>
              <a:rPr lang="zh-CN" altLang="en-US" sz="2100" kern="1200" dirty="0">
                <a:latin typeface="+mn-ea"/>
                <a:cs typeface="Microsoft Sans Serif" panose="020B0604020202020204" pitchFamily="34" charset="0"/>
              </a:rPr>
              <a:t>是一个格式化的脚本文件</a:t>
            </a:r>
            <a:endParaRPr lang="en-US" altLang="zh-CN" sz="1500" kern="1200" dirty="0">
              <a:latin typeface="+mn-ea"/>
              <a:cs typeface="Microsoft Sans Serif" panose="020B0604020202020204" pitchFamily="34" charset="0"/>
            </a:endParaRP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一个典型的内核配置菜单如下：</a:t>
            </a:r>
            <a:endParaRPr lang="en-US" altLang="zh-CN" sz="1500" kern="1200" dirty="0">
              <a:latin typeface="+mn-ea"/>
              <a:cs typeface="Microsoft Sans Serif" panose="020B0604020202020204" pitchFamily="34" charset="0"/>
            </a:endParaRPr>
          </a:p>
          <a:p>
            <a:pPr marL="354806" lvl="1" indent="0" eaLnBrk="1" hangingPunct="1">
              <a:buNone/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	menu "Network device support"</a:t>
            </a:r>
          </a:p>
          <a:p>
            <a:pPr marL="354806" lvl="1" indent="0" eaLnBrk="1" hangingPunct="1">
              <a:buNone/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			config NETDEVICES</a:t>
            </a:r>
          </a:p>
          <a:p>
            <a:pPr marL="354806" lvl="1" indent="0" eaLnBrk="1" hangingPunct="1">
              <a:buNone/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			bool "Enable Net Devices"</a:t>
            </a:r>
          </a:p>
          <a:p>
            <a:pPr marL="354806" lvl="1" indent="0" eaLnBrk="1" hangingPunct="1">
              <a:buNone/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	       		depends on NET</a:t>
            </a:r>
          </a:p>
          <a:p>
            <a:pPr marL="354806" lvl="1" indent="0" eaLnBrk="1" hangingPunct="1">
              <a:buNone/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	       		default y</a:t>
            </a:r>
          </a:p>
          <a:p>
            <a:pPr marL="354806" lvl="1" indent="0" eaLnBrk="1" hangingPunct="1">
              <a:buNone/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	       		help</a:t>
            </a:r>
          </a:p>
          <a:p>
            <a:pPr marL="354806" lvl="1" indent="0" eaLnBrk="1" hangingPunct="1">
              <a:buNone/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	              		This is help desciption</a:t>
            </a:r>
          </a:p>
          <a:p>
            <a:pPr marL="354806" lvl="1" indent="0" eaLnBrk="1" hangingPunct="1">
              <a:buNone/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	endmenu</a:t>
            </a:r>
          </a:p>
          <a:p>
            <a:pPr marL="697706" lvl="1" indent="-342900" eaLnBrk="1" hangingPunct="1">
              <a:buBlip>
                <a:blip r:embed="rId3"/>
              </a:buBlip>
            </a:pPr>
            <a:endParaRPr lang="zh-CN" altLang="en-US" sz="1500" kern="1200" dirty="0">
              <a:latin typeface="+mn-ea"/>
              <a:cs typeface="Microsoft Sans Serif" panose="020B0604020202020204" pitchFamily="34" charset="0"/>
            </a:endParaRP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包含在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menu/endmenu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中的内容会成为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Network device support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的子菜单。每一个子菜单项都是由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config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来定义的。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congfig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下方的那些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bool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、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depends on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、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default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、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help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等为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config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的属性，用于定义该菜单项的类型、依赖项、默认值、帮助信息等。</a:t>
            </a:r>
          </a:p>
        </p:txBody>
      </p:sp>
    </p:spTree>
    <p:extLst>
      <p:ext uri="{BB962C8B-B14F-4D97-AF65-F5344CB8AC3E}">
        <p14:creationId xmlns:p14="http://schemas.microsoft.com/office/powerpoint/2010/main" val="192151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277634" y="160384"/>
            <a:ext cx="4338638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+mj-ea"/>
                <a:ea typeface="+mj-ea"/>
              </a:rPr>
              <a:t>Linux Kernel Kbuild</a:t>
            </a: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系统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143003" y="789552"/>
            <a:ext cx="6857999" cy="376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marL="354806" indent="-342900" eaLnBrk="1" hangingPunct="1">
              <a:buBlip>
                <a:blip r:embed="rId2"/>
              </a:buBlip>
            </a:pPr>
            <a:r>
              <a:rPr lang="zh-CN" altLang="en-US" sz="2100" kern="1200" dirty="0">
                <a:latin typeface="+mn-ea"/>
                <a:cs typeface="Microsoft Sans Serif" panose="020B0604020202020204" pitchFamily="34" charset="0"/>
              </a:rPr>
              <a:t>补充说明一下类型定义部分：</a:t>
            </a:r>
            <a:endParaRPr lang="en-US" altLang="zh-CN" sz="1500" kern="1200" dirty="0">
              <a:latin typeface="+mn-ea"/>
              <a:cs typeface="Microsoft Sans Serif" panose="020B0604020202020204" pitchFamily="34" charset="0"/>
            </a:endParaRP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每个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config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菜单项都要有类型定义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: bool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布尔类型、 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tristate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三态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(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内建、模块、移除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)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、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string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字符串、 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hex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十六进制、 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integer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整型。</a:t>
            </a:r>
            <a:endParaRPr lang="en-US" altLang="zh-CN" sz="1500" kern="1200" dirty="0">
              <a:latin typeface="+mn-ea"/>
              <a:cs typeface="Microsoft Sans Serif" panose="020B0604020202020204" pitchFamily="34" charset="0"/>
            </a:endParaRPr>
          </a:p>
          <a:p>
            <a:pPr marL="697706" lvl="1" indent="-342900" eaLnBrk="1" hangingPunct="1">
              <a:buBlip>
                <a:blip r:embed="rId3"/>
              </a:buBlip>
            </a:pPr>
            <a:endParaRPr lang="en-US" altLang="zh-CN" sz="1500" kern="1200" dirty="0">
              <a:latin typeface="+mn-ea"/>
              <a:cs typeface="Microsoft Sans Serif" panose="020B0604020202020204" pitchFamily="34" charset="0"/>
            </a:endParaRP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例如：</a:t>
            </a:r>
          </a:p>
          <a:p>
            <a:pPr marL="354806" lvl="1" indent="0" eaLnBrk="1" hangingPunct="1">
              <a:buNone/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	config HELLO_MODULE</a:t>
            </a:r>
          </a:p>
          <a:p>
            <a:pPr marL="354806" lvl="1" indent="0" eaLnBrk="1" hangingPunct="1">
              <a:buNone/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		bool "hello test module“</a:t>
            </a:r>
          </a:p>
          <a:p>
            <a:pPr marL="697706" lvl="1" indent="-342900" eaLnBrk="1" hangingPunct="1">
              <a:buBlip>
                <a:blip r:embed="rId3"/>
              </a:buBlip>
            </a:pPr>
            <a:endParaRPr lang="en-US" altLang="zh-CN" sz="1500" kern="1200" dirty="0">
              <a:latin typeface="+mn-ea"/>
              <a:cs typeface="Microsoft Sans Serif" panose="020B0604020202020204" pitchFamily="34" charset="0"/>
            </a:endParaRP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bool 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类型的只能选中或不选中，显示为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[ ]; </a:t>
            </a: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tristate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类型的菜单项多了编译成内核模块的选项，显示为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&lt; &gt; , 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假如选择编译成内核模块，则会在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.config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中生成一个 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CONFIG_HELLO_MODULE=m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的配置，假如选择内建，就是直接编译成内核影响，就会在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.config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中生成一个 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CONFIG_HELLO_MODULE=y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的配置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. </a:t>
            </a: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hex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十六进制类型显示为（）。</a:t>
            </a:r>
          </a:p>
        </p:txBody>
      </p:sp>
    </p:spTree>
    <p:extLst>
      <p:ext uri="{BB962C8B-B14F-4D97-AF65-F5344CB8AC3E}">
        <p14:creationId xmlns:p14="http://schemas.microsoft.com/office/powerpoint/2010/main" val="23858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277634" y="160384"/>
            <a:ext cx="4338638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+mj-ea"/>
                <a:ea typeface="+mj-ea"/>
              </a:rPr>
              <a:t>Linux Kernel Kbuild</a:t>
            </a: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系统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143003" y="789552"/>
            <a:ext cx="6857999" cy="376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marL="354806" indent="-342900" eaLnBrk="1" hangingPunct="1">
              <a:buBlip>
                <a:blip r:embed="rId2"/>
              </a:buBlip>
            </a:pPr>
            <a:r>
              <a:rPr lang="zh-CN" altLang="en-US" sz="2100" kern="1200" dirty="0">
                <a:latin typeface="+mn-ea"/>
                <a:cs typeface="Microsoft Sans Serif" panose="020B0604020202020204" pitchFamily="34" charset="0"/>
              </a:rPr>
              <a:t>目录层次迭代：</a:t>
            </a:r>
            <a:endParaRPr lang="en-US" altLang="zh-CN" sz="1500" kern="1200" dirty="0">
              <a:latin typeface="+mn-ea"/>
              <a:cs typeface="Microsoft Sans Serif" panose="020B0604020202020204" pitchFamily="34" charset="0"/>
            </a:endParaRP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在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Kconfig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中有类似语句：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source "drivers/usb/Kconfig"</a:t>
            </a: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用来包含（或嵌套）新的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Kconfig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文件，这样便可以使各个目录管理各自的配置内容，使不必把那些配置都写在同一个文件里，方便修改和管理。</a:t>
            </a:r>
          </a:p>
        </p:txBody>
      </p:sp>
    </p:spTree>
    <p:extLst>
      <p:ext uri="{BB962C8B-B14F-4D97-AF65-F5344CB8AC3E}">
        <p14:creationId xmlns:p14="http://schemas.microsoft.com/office/powerpoint/2010/main" val="143852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277634" y="160384"/>
            <a:ext cx="4338638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+mj-ea"/>
                <a:ea typeface="+mj-ea"/>
              </a:rPr>
              <a:t>Linux Kernel Kbuild</a:t>
            </a: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系统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143003" y="789552"/>
            <a:ext cx="6857999" cy="376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marL="354806" indent="-342900" eaLnBrk="1" hangingPunct="1">
              <a:buBlip>
                <a:blip r:embed="rId2"/>
              </a:buBlip>
            </a:pPr>
            <a:r>
              <a:rPr lang="zh-CN" altLang="en-US" sz="2100" kern="1200" dirty="0">
                <a:latin typeface="+mn-ea"/>
                <a:cs typeface="Microsoft Sans Serif" panose="020B0604020202020204" pitchFamily="34" charset="0"/>
              </a:rPr>
              <a:t>添加自己的代码到内核目录：</a:t>
            </a:r>
            <a:endParaRPr lang="en-US" altLang="zh-CN" sz="1500" kern="1200" dirty="0">
              <a:latin typeface="+mn-ea"/>
              <a:cs typeface="Microsoft Sans Serif" panose="020B0604020202020204" pitchFamily="34" charset="0"/>
            </a:endParaRP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drivers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：</a:t>
            </a:r>
          </a:p>
          <a:p>
            <a:pPr marL="354806" lvl="1" indent="0" eaLnBrk="1" hangingPunct="1">
              <a:buNone/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	mkdir led</a:t>
            </a:r>
          </a:p>
          <a:p>
            <a:pPr marL="354806" lvl="1" indent="0" eaLnBrk="1" hangingPunct="1">
              <a:buNone/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	vim Kconfig:</a:t>
            </a:r>
          </a:p>
          <a:p>
            <a:pPr marL="354806" lvl="1" indent="0" eaLnBrk="1" hangingPunct="1">
              <a:buNone/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		+ source "drivers/led/Kconfig"</a:t>
            </a:r>
          </a:p>
          <a:p>
            <a:pPr marL="354806" lvl="1" indent="0" eaLnBrk="1" hangingPunct="1">
              <a:buNone/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	vim Makefile:</a:t>
            </a:r>
          </a:p>
          <a:p>
            <a:pPr marL="354806" lvl="1" indent="0" eaLnBrk="1" hangingPunct="1">
              <a:buNone/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		+ obj-y	+= led/</a:t>
            </a:r>
          </a:p>
          <a:p>
            <a:pPr marL="354806" lvl="1" indent="0" eaLnBrk="1" hangingPunct="1">
              <a:buNone/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	</a:t>
            </a: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cd led</a:t>
            </a:r>
          </a:p>
          <a:p>
            <a:pPr marL="354806" lvl="1" indent="0" eaLnBrk="1" hangingPunct="1">
              <a:buNone/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	vim Kconfig:</a:t>
            </a:r>
          </a:p>
          <a:p>
            <a:pPr marL="354806" lvl="1" indent="0" eaLnBrk="1" hangingPunct="1">
              <a:buNone/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		menuconfig LED</a:t>
            </a:r>
          </a:p>
          <a:p>
            <a:pPr marL="354806" lvl="1" indent="0" eaLnBrk="1" hangingPunct="1">
              <a:buNone/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  			bool    "My led"</a:t>
            </a:r>
          </a:p>
          <a:p>
            <a:pPr marL="354806" lvl="1" indent="0" eaLnBrk="1" hangingPunct="1">
              <a:buNone/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	vim Makefile:</a:t>
            </a:r>
          </a:p>
          <a:p>
            <a:pPr marL="354806" lvl="1" indent="0" eaLnBrk="1" hangingPunct="1">
              <a:buNone/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		obj-y	:= led.o</a:t>
            </a:r>
          </a:p>
        </p:txBody>
      </p:sp>
    </p:spTree>
    <p:extLst>
      <p:ext uri="{BB962C8B-B14F-4D97-AF65-F5344CB8AC3E}">
        <p14:creationId xmlns:p14="http://schemas.microsoft.com/office/powerpoint/2010/main" val="114403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6"/>
          <p:cNvSpPr txBox="1">
            <a:spLocks noChangeArrowheads="1"/>
          </p:cNvSpPr>
          <p:nvPr/>
        </p:nvSpPr>
        <p:spPr bwMode="auto">
          <a:xfrm>
            <a:off x="1143000" y="2031693"/>
            <a:ext cx="6858000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b="1" kern="0" dirty="0">
                <a:latin typeface="+mj-ea"/>
                <a:ea typeface="+mj-ea"/>
              </a:rPr>
              <a:t>第四节</a:t>
            </a:r>
            <a:endParaRPr lang="en-US" altLang="zh-CN" b="1" kern="0" dirty="0">
              <a:latin typeface="+mj-ea"/>
              <a:ea typeface="+mj-ea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kern="0" dirty="0">
                <a:latin typeface="+mj-ea"/>
                <a:ea typeface="+mj-ea"/>
              </a:rPr>
              <a:t>课后练习</a:t>
            </a:r>
          </a:p>
        </p:txBody>
      </p:sp>
    </p:spTree>
    <p:extLst>
      <p:ext uri="{BB962C8B-B14F-4D97-AF65-F5344CB8AC3E}">
        <p14:creationId xmlns:p14="http://schemas.microsoft.com/office/powerpoint/2010/main" val="47104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483518"/>
            <a:ext cx="5742384" cy="477823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dirty="0"/>
              <a:t>#include&lt;linux/init.h&gt;</a:t>
            </a:r>
          </a:p>
          <a:p>
            <a:r>
              <a:rPr lang="en-US" altLang="zh-CN" dirty="0"/>
              <a:t>#include&lt;linux/module.h&gt;</a:t>
            </a:r>
          </a:p>
          <a:p>
            <a:r>
              <a:rPr lang="en-US" altLang="zh-CN" dirty="0"/>
              <a:t>static int __init test_init(void)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int i;</a:t>
            </a:r>
          </a:p>
          <a:p>
            <a:r>
              <a:rPr lang="en-US" altLang="zh-CN" dirty="0"/>
              <a:t>  for(i=0;i&lt;=1000;i++)</a:t>
            </a:r>
          </a:p>
          <a:p>
            <a:r>
              <a:rPr lang="en-US" altLang="zh-CN" dirty="0"/>
              <a:t>    printk("spring is coming!\n");</a:t>
            </a:r>
          </a:p>
          <a:p>
            <a:r>
              <a:rPr lang="en-US" altLang="zh-CN" dirty="0"/>
              <a:t>  return 0;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static void __exit test_exit(void)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printk("test moudle is exit\n");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module_init(test_init);</a:t>
            </a:r>
          </a:p>
          <a:p>
            <a:r>
              <a:rPr lang="en-US" altLang="zh-CN" dirty="0"/>
              <a:t>module_exit(test_exit);</a:t>
            </a:r>
          </a:p>
          <a:p>
            <a:endParaRPr lang="en-US" altLang="zh-CN" dirty="0"/>
          </a:p>
          <a:p>
            <a:r>
              <a:rPr lang="en-US" altLang="zh-CN" dirty="0"/>
              <a:t>MODULE_LICENSE("GPL");</a:t>
            </a:r>
          </a:p>
        </p:txBody>
      </p:sp>
    </p:spTree>
    <p:extLst>
      <p:ext uri="{BB962C8B-B14F-4D97-AF65-F5344CB8AC3E}">
        <p14:creationId xmlns:p14="http://schemas.microsoft.com/office/powerpoint/2010/main" val="366877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277634" y="160384"/>
            <a:ext cx="4338638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课后练习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143003" y="789552"/>
            <a:ext cx="6857999" cy="113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marL="354806" indent="-342900" eaLnBrk="1" hangingPunct="1">
              <a:buBlip>
                <a:blip r:embed="rId2"/>
              </a:buBlip>
            </a:pPr>
            <a:r>
              <a:rPr lang="zh-CN" altLang="en-US" sz="2100" kern="1200" dirty="0">
                <a:latin typeface="+mn-ea"/>
                <a:cs typeface="Microsoft Sans Serif" panose="020B0604020202020204" pitchFamily="34" charset="0"/>
              </a:rPr>
              <a:t>阅读</a:t>
            </a:r>
            <a:r>
              <a:rPr lang="en-US" altLang="zh-CN" sz="2100" kern="1200" dirty="0">
                <a:latin typeface="+mn-ea"/>
                <a:cs typeface="Microsoft Sans Serif" panose="020B0604020202020204" pitchFamily="34" charset="0"/>
              </a:rPr>
              <a:t>《</a:t>
            </a:r>
            <a:r>
              <a:rPr lang="en-US" altLang="zh-CN" sz="2100" kern="1200" dirty="0" smtClean="0">
                <a:latin typeface="+mn-ea"/>
                <a:cs typeface="Microsoft Sans Serif" panose="020B0604020202020204" pitchFamily="34" charset="0"/>
              </a:rPr>
              <a:t>Linux</a:t>
            </a:r>
            <a:r>
              <a:rPr lang="zh-CN" altLang="en-US" sz="2100" kern="1200" dirty="0" smtClean="0">
                <a:latin typeface="+mn-ea"/>
                <a:cs typeface="Microsoft Sans Serif" panose="020B0604020202020204" pitchFamily="34" charset="0"/>
              </a:rPr>
              <a:t>内核设计</a:t>
            </a:r>
            <a:r>
              <a:rPr lang="zh-CN" altLang="en-US" sz="2100" kern="1200" dirty="0">
                <a:latin typeface="+mn-ea"/>
                <a:cs typeface="Microsoft Sans Serif" panose="020B0604020202020204" pitchFamily="34" charset="0"/>
              </a:rPr>
              <a:t>与实现</a:t>
            </a:r>
            <a:r>
              <a:rPr lang="en-US" altLang="zh-CN" sz="2100" kern="1200" dirty="0">
                <a:latin typeface="+mn-ea"/>
                <a:cs typeface="Microsoft Sans Serif" panose="020B0604020202020204" pitchFamily="34" charset="0"/>
              </a:rPr>
              <a:t>》</a:t>
            </a:r>
            <a:r>
              <a:rPr lang="zh-CN" altLang="en-US" sz="2100" kern="1200" dirty="0">
                <a:latin typeface="+mn-ea"/>
                <a:cs typeface="Microsoft Sans Serif" panose="020B0604020202020204" pitchFamily="34" charset="0"/>
              </a:rPr>
              <a:t>第五章 系统调用</a:t>
            </a:r>
          </a:p>
        </p:txBody>
      </p:sp>
    </p:spTree>
    <p:extLst>
      <p:ext uri="{BB962C8B-B14F-4D97-AF65-F5344CB8AC3E}">
        <p14:creationId xmlns:p14="http://schemas.microsoft.com/office/powerpoint/2010/main" val="190243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占位符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259476" y="160384"/>
            <a:ext cx="4338638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eaLnBrk="1" hangingPunct="1">
              <a:buFont typeface="Arial" charset="0"/>
              <a:buNone/>
            </a:pPr>
            <a:r>
              <a:rPr lang="zh-CN" altLang="en-US" b="1" dirty="0" smtClean="0">
                <a:solidFill>
                  <a:srgbClr val="FFC000"/>
                </a:solidFill>
                <a:latin typeface="+mj-ea"/>
                <a:ea typeface="+mj-ea"/>
              </a:rPr>
              <a:t>课程目标</a:t>
            </a:r>
            <a:r>
              <a:rPr lang="en-US" altLang="zh-CN" b="1" dirty="0" smtClean="0">
                <a:solidFill>
                  <a:srgbClr val="FFC000"/>
                </a:solidFill>
                <a:latin typeface="+mj-ea"/>
                <a:ea typeface="+mj-ea"/>
              </a:rPr>
              <a:t>--</a:t>
            </a:r>
            <a:r>
              <a:rPr lang="zh-CN" altLang="en-US" b="1" dirty="0" smtClean="0">
                <a:solidFill>
                  <a:srgbClr val="FFC000"/>
                </a:solidFill>
                <a:latin typeface="+mj-ea"/>
                <a:ea typeface="+mj-ea"/>
              </a:rPr>
              <a:t>学习重点</a:t>
            </a:r>
            <a:r>
              <a:rPr lang="zh-CN" altLang="en-US" dirty="0" smtClean="0">
                <a:latin typeface="+mj-ea"/>
                <a:ea typeface="+mj-ea"/>
              </a:rPr>
              <a:t> </a:t>
            </a:r>
            <a:endParaRPr lang="en-US" dirty="0" smtClean="0">
              <a:latin typeface="+mj-ea"/>
              <a:ea typeface="+mj-ea"/>
            </a:endParaRPr>
          </a:p>
        </p:txBody>
      </p:sp>
      <p:sp>
        <p:nvSpPr>
          <p:cNvPr id="15363" name="文本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143000" y="784097"/>
            <a:ext cx="6858000" cy="265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marL="354806" indent="-342900" eaLnBrk="1" hangingPunct="1">
              <a:lnSpc>
                <a:spcPct val="150000"/>
              </a:lnSpc>
              <a:buBlip>
                <a:blip r:embed="rId2"/>
              </a:buBlip>
            </a:pPr>
            <a:r>
              <a:rPr lang="zh-CN" altLang="en-US" sz="2100" kern="1200" dirty="0">
                <a:latin typeface="+mn-ea"/>
                <a:cs typeface="Microsoft Sans Serif" panose="020B0604020202020204" pitchFamily="34" charset="0"/>
              </a:rPr>
              <a:t>了解</a:t>
            </a:r>
            <a:r>
              <a:rPr lang="en-US" altLang="zh-CN" sz="2100" kern="1200" dirty="0">
                <a:latin typeface="+mn-ea"/>
                <a:cs typeface="Microsoft Sans Serif" panose="020B0604020202020204" pitchFamily="34" charset="0"/>
              </a:rPr>
              <a:t>linux</a:t>
            </a:r>
            <a:r>
              <a:rPr lang="zh-CN" altLang="en-US" sz="2100" kern="1200" dirty="0">
                <a:latin typeface="+mn-ea"/>
                <a:cs typeface="Microsoft Sans Serif" panose="020B0604020202020204" pitchFamily="34" charset="0"/>
              </a:rPr>
              <a:t>内核相关概念</a:t>
            </a:r>
          </a:p>
          <a:p>
            <a:pPr marL="354806" indent="-342900" eaLnBrk="1" hangingPunct="1">
              <a:lnSpc>
                <a:spcPct val="150000"/>
              </a:lnSpc>
              <a:buBlip>
                <a:blip r:embed="rId2"/>
              </a:buBlip>
            </a:pPr>
            <a:r>
              <a:rPr lang="zh-CN" altLang="en-US" sz="2100" kern="1200" dirty="0">
                <a:latin typeface="+mn-ea"/>
                <a:cs typeface="Microsoft Sans Serif" panose="020B0604020202020204" pitchFamily="34" charset="0"/>
              </a:rPr>
              <a:t>下载编译内核</a:t>
            </a:r>
          </a:p>
          <a:p>
            <a:pPr marL="354806" indent="-342900" eaLnBrk="1" hangingPunct="1">
              <a:lnSpc>
                <a:spcPct val="150000"/>
              </a:lnSpc>
              <a:buBlip>
                <a:blip r:embed="rId2"/>
              </a:buBlip>
            </a:pPr>
            <a:r>
              <a:rPr lang="zh-CN" altLang="en-US" sz="2100" kern="1200" dirty="0">
                <a:latin typeface="+mn-ea"/>
                <a:cs typeface="Microsoft Sans Serif" panose="020B0604020202020204" pitchFamily="34" charset="0"/>
              </a:rPr>
              <a:t>了解</a:t>
            </a:r>
            <a:r>
              <a:rPr lang="en-US" altLang="zh-CN" sz="2100" kern="1200" dirty="0">
                <a:latin typeface="+mn-ea"/>
                <a:cs typeface="Microsoft Sans Serif" panose="020B0604020202020204" pitchFamily="34" charset="0"/>
              </a:rPr>
              <a:t>Linux</a:t>
            </a:r>
            <a:r>
              <a:rPr lang="zh-CN" altLang="en-US" sz="2100" kern="1200" dirty="0">
                <a:latin typeface="+mn-ea"/>
                <a:cs typeface="Microsoft Sans Serif" panose="020B0604020202020204" pitchFamily="34" charset="0"/>
              </a:rPr>
              <a:t>内核的目录结构</a:t>
            </a:r>
          </a:p>
          <a:p>
            <a:pPr marL="354806" indent="-342900" eaLnBrk="1" hangingPunct="1">
              <a:lnSpc>
                <a:spcPct val="150000"/>
              </a:lnSpc>
              <a:buBlip>
                <a:blip r:embed="rId2"/>
              </a:buBlip>
            </a:pPr>
            <a:r>
              <a:rPr lang="zh-CN" altLang="en-US" sz="2100" kern="1200" dirty="0">
                <a:latin typeface="+mn-ea"/>
                <a:cs typeface="Microsoft Sans Serif" panose="020B0604020202020204" pitchFamily="34" charset="0"/>
              </a:rPr>
              <a:t>掌握</a:t>
            </a:r>
            <a:r>
              <a:rPr lang="en-US" altLang="zh-CN" sz="2100" kern="1200" dirty="0">
                <a:latin typeface="+mn-ea"/>
                <a:cs typeface="Microsoft Sans Serif" panose="020B0604020202020204" pitchFamily="34" charset="0"/>
              </a:rPr>
              <a:t>Linux</a:t>
            </a:r>
            <a:r>
              <a:rPr lang="zh-CN" altLang="en-US" sz="2100" kern="1200" dirty="0">
                <a:latin typeface="+mn-ea"/>
                <a:cs typeface="Microsoft Sans Serif" panose="020B0604020202020204" pitchFamily="34" charset="0"/>
              </a:rPr>
              <a:t>内核是如何组织编译配置代码</a:t>
            </a:r>
          </a:p>
          <a:p>
            <a:pPr marL="354806" indent="-342900" eaLnBrk="1" hangingPunct="1">
              <a:lnSpc>
                <a:spcPct val="150000"/>
              </a:lnSpc>
              <a:buBlip>
                <a:blip r:embed="rId2"/>
              </a:buBlip>
            </a:pPr>
            <a:r>
              <a:rPr lang="zh-CN" altLang="en-US" sz="2100" kern="1200" dirty="0">
                <a:latin typeface="+mn-ea"/>
                <a:cs typeface="Microsoft Sans Serif" panose="020B0604020202020204" pitchFamily="34" charset="0"/>
              </a:rPr>
              <a:t>添加自己的代码到内核目录</a:t>
            </a:r>
          </a:p>
          <a:p>
            <a:pPr marL="11906" indent="0" eaLnBrk="1" hangingPunct="1">
              <a:lnSpc>
                <a:spcPct val="150000"/>
              </a:lnSpc>
              <a:buNone/>
            </a:pPr>
            <a:endParaRPr lang="zh-CN" altLang="en-US" sz="2100" b="1" dirty="0">
              <a:solidFill>
                <a:srgbClr val="376092"/>
              </a:solidFill>
              <a:latin typeface="Arial Unicode MS" pitchFamily="34" charset="-122"/>
            </a:endParaRPr>
          </a:p>
        </p:txBody>
      </p:sp>
      <p:grpSp>
        <p:nvGrpSpPr>
          <p:cNvPr id="15364" name="组合 6"/>
          <p:cNvGrpSpPr>
            <a:grpSpLocks/>
          </p:cNvGrpSpPr>
          <p:nvPr/>
        </p:nvGrpSpPr>
        <p:grpSpPr bwMode="auto">
          <a:xfrm>
            <a:off x="6624229" y="1059583"/>
            <a:ext cx="525065" cy="163115"/>
            <a:chOff x="0" y="0"/>
            <a:chExt cx="700745" cy="217152"/>
          </a:xfrm>
        </p:grpSpPr>
        <p:grpSp>
          <p:nvGrpSpPr>
            <p:cNvPr id="14381" name="五角星 7"/>
            <p:cNvGrpSpPr>
              <a:grpSpLocks/>
            </p:cNvGrpSpPr>
            <p:nvPr/>
          </p:nvGrpSpPr>
          <p:grpSpPr bwMode="auto">
            <a:xfrm>
              <a:off x="-20737" y="-18312"/>
              <a:ext cx="249936" cy="249936"/>
              <a:chOff x="0" y="0"/>
              <a:chExt cx="249936" cy="249936"/>
            </a:xfrm>
          </p:grpSpPr>
          <p:pic>
            <p:nvPicPr>
              <p:cNvPr id="14388" name="五角星 7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9936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89" name="Text Box 7"/>
              <p:cNvSpPr txBox="1">
                <a:spLocks noChangeArrowheads="1"/>
              </p:cNvSpPr>
              <p:nvPr/>
            </p:nvSpPr>
            <p:spPr bwMode="auto">
              <a:xfrm>
                <a:off x="87493" y="101954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4382" name="五角星 8"/>
            <p:cNvGrpSpPr>
              <a:grpSpLocks/>
            </p:cNvGrpSpPr>
            <p:nvPr/>
          </p:nvGrpSpPr>
          <p:grpSpPr bwMode="auto">
            <a:xfrm>
              <a:off x="229199" y="-18312"/>
              <a:ext cx="243840" cy="243840"/>
              <a:chOff x="0" y="0"/>
              <a:chExt cx="243840" cy="243840"/>
            </a:xfrm>
          </p:grpSpPr>
          <p:pic>
            <p:nvPicPr>
              <p:cNvPr id="14386" name="五角星 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38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87" name="Text Box 10"/>
              <p:cNvSpPr txBox="1">
                <a:spLocks noChangeArrowheads="1"/>
              </p:cNvSpPr>
              <p:nvPr/>
            </p:nvSpPr>
            <p:spPr bwMode="auto">
              <a:xfrm>
                <a:off x="82157" y="100826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4383" name="五角星 9"/>
            <p:cNvGrpSpPr>
              <a:grpSpLocks/>
            </p:cNvGrpSpPr>
            <p:nvPr/>
          </p:nvGrpSpPr>
          <p:grpSpPr bwMode="auto">
            <a:xfrm>
              <a:off x="466943" y="-18312"/>
              <a:ext cx="243840" cy="243840"/>
              <a:chOff x="0" y="0"/>
              <a:chExt cx="243840" cy="243840"/>
            </a:xfrm>
          </p:grpSpPr>
          <p:pic>
            <p:nvPicPr>
              <p:cNvPr id="14384" name="五角星 9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38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85" name="Text Box 13"/>
              <p:cNvSpPr txBox="1">
                <a:spLocks noChangeArrowheads="1"/>
              </p:cNvSpPr>
              <p:nvPr/>
            </p:nvSpPr>
            <p:spPr bwMode="auto">
              <a:xfrm>
                <a:off x="84534" y="100826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</p:grpSp>
      <p:grpSp>
        <p:nvGrpSpPr>
          <p:cNvPr id="15374" name="组合 10"/>
          <p:cNvGrpSpPr>
            <a:grpSpLocks/>
          </p:cNvGrpSpPr>
          <p:nvPr/>
        </p:nvGrpSpPr>
        <p:grpSpPr bwMode="auto">
          <a:xfrm>
            <a:off x="6653464" y="1567826"/>
            <a:ext cx="525065" cy="163116"/>
            <a:chOff x="0" y="0"/>
            <a:chExt cx="700745" cy="217152"/>
          </a:xfrm>
        </p:grpSpPr>
        <p:grpSp>
          <p:nvGrpSpPr>
            <p:cNvPr id="14372" name="五角星 11"/>
            <p:cNvGrpSpPr>
              <a:grpSpLocks/>
            </p:cNvGrpSpPr>
            <p:nvPr/>
          </p:nvGrpSpPr>
          <p:grpSpPr bwMode="auto">
            <a:xfrm>
              <a:off x="-20737" y="-17920"/>
              <a:ext cx="249936" cy="249936"/>
              <a:chOff x="0" y="0"/>
              <a:chExt cx="249936" cy="249936"/>
            </a:xfrm>
          </p:grpSpPr>
          <p:pic>
            <p:nvPicPr>
              <p:cNvPr id="14379" name="五角星 11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9936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80" name="Text Box 17"/>
              <p:cNvSpPr txBox="1">
                <a:spLocks noChangeArrowheads="1"/>
              </p:cNvSpPr>
              <p:nvPr/>
            </p:nvSpPr>
            <p:spPr bwMode="auto">
              <a:xfrm>
                <a:off x="87493" y="101562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4373" name="五角星 12"/>
            <p:cNvGrpSpPr>
              <a:grpSpLocks/>
            </p:cNvGrpSpPr>
            <p:nvPr/>
          </p:nvGrpSpPr>
          <p:grpSpPr bwMode="auto">
            <a:xfrm>
              <a:off x="229199" y="-17920"/>
              <a:ext cx="243840" cy="243840"/>
              <a:chOff x="0" y="0"/>
              <a:chExt cx="243840" cy="243840"/>
            </a:xfrm>
          </p:grpSpPr>
          <p:pic>
            <p:nvPicPr>
              <p:cNvPr id="14377" name="五角星 12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38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78" name="Text Box 20"/>
              <p:cNvSpPr txBox="1">
                <a:spLocks noChangeArrowheads="1"/>
              </p:cNvSpPr>
              <p:nvPr/>
            </p:nvSpPr>
            <p:spPr bwMode="auto">
              <a:xfrm>
                <a:off x="82157" y="100434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4374" name="五角星 13"/>
            <p:cNvGrpSpPr>
              <a:grpSpLocks/>
            </p:cNvGrpSpPr>
            <p:nvPr/>
          </p:nvGrpSpPr>
          <p:grpSpPr bwMode="auto">
            <a:xfrm>
              <a:off x="466943" y="-17920"/>
              <a:ext cx="243840" cy="243840"/>
              <a:chOff x="0" y="0"/>
              <a:chExt cx="243840" cy="243840"/>
            </a:xfrm>
          </p:grpSpPr>
          <p:pic>
            <p:nvPicPr>
              <p:cNvPr id="14375" name="五角星 13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38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76" name="Text Box 23"/>
              <p:cNvSpPr txBox="1">
                <a:spLocks noChangeArrowheads="1"/>
              </p:cNvSpPr>
              <p:nvPr/>
            </p:nvSpPr>
            <p:spPr bwMode="auto">
              <a:xfrm>
                <a:off x="84534" y="100434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</p:grpSp>
      <p:grpSp>
        <p:nvGrpSpPr>
          <p:cNvPr id="15384" name="组合 14"/>
          <p:cNvGrpSpPr>
            <a:grpSpLocks/>
          </p:cNvGrpSpPr>
          <p:nvPr/>
        </p:nvGrpSpPr>
        <p:grpSpPr bwMode="auto">
          <a:xfrm>
            <a:off x="6662345" y="2083222"/>
            <a:ext cx="525065" cy="163116"/>
            <a:chOff x="0" y="0"/>
            <a:chExt cx="700745" cy="217152"/>
          </a:xfrm>
        </p:grpSpPr>
        <p:grpSp>
          <p:nvGrpSpPr>
            <p:cNvPr id="14363" name="五角星 15"/>
            <p:cNvGrpSpPr>
              <a:grpSpLocks/>
            </p:cNvGrpSpPr>
            <p:nvPr/>
          </p:nvGrpSpPr>
          <p:grpSpPr bwMode="auto">
            <a:xfrm>
              <a:off x="-20737" y="-18672"/>
              <a:ext cx="249936" cy="249936"/>
              <a:chOff x="0" y="0"/>
              <a:chExt cx="249936" cy="249936"/>
            </a:xfrm>
          </p:grpSpPr>
          <p:pic>
            <p:nvPicPr>
              <p:cNvPr id="14370" name="五角星 15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9936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71" name="Text Box 27"/>
              <p:cNvSpPr txBox="1">
                <a:spLocks noChangeArrowheads="1"/>
              </p:cNvSpPr>
              <p:nvPr/>
            </p:nvSpPr>
            <p:spPr bwMode="auto">
              <a:xfrm>
                <a:off x="87493" y="102314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4364" name="五角星 16"/>
            <p:cNvGrpSpPr>
              <a:grpSpLocks/>
            </p:cNvGrpSpPr>
            <p:nvPr/>
          </p:nvGrpSpPr>
          <p:grpSpPr bwMode="auto">
            <a:xfrm>
              <a:off x="229199" y="-18672"/>
              <a:ext cx="243840" cy="243840"/>
              <a:chOff x="0" y="0"/>
              <a:chExt cx="243840" cy="243840"/>
            </a:xfrm>
          </p:grpSpPr>
          <p:pic>
            <p:nvPicPr>
              <p:cNvPr id="14368" name="五角星 16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38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69" name="Text Box 30"/>
              <p:cNvSpPr txBox="1">
                <a:spLocks noChangeArrowheads="1"/>
              </p:cNvSpPr>
              <p:nvPr/>
            </p:nvSpPr>
            <p:spPr bwMode="auto">
              <a:xfrm>
                <a:off x="82157" y="101186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4365" name="五角星 17"/>
            <p:cNvGrpSpPr>
              <a:grpSpLocks/>
            </p:cNvGrpSpPr>
            <p:nvPr/>
          </p:nvGrpSpPr>
          <p:grpSpPr bwMode="auto">
            <a:xfrm>
              <a:off x="466943" y="-18672"/>
              <a:ext cx="243840" cy="243840"/>
              <a:chOff x="0" y="0"/>
              <a:chExt cx="243840" cy="243840"/>
            </a:xfrm>
          </p:grpSpPr>
          <p:pic>
            <p:nvPicPr>
              <p:cNvPr id="14366" name="五角星 17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38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67" name="Text Box 33"/>
              <p:cNvSpPr txBox="1">
                <a:spLocks noChangeArrowheads="1"/>
              </p:cNvSpPr>
              <p:nvPr/>
            </p:nvSpPr>
            <p:spPr bwMode="auto">
              <a:xfrm>
                <a:off x="84534" y="101186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</p:grpSp>
      <p:grpSp>
        <p:nvGrpSpPr>
          <p:cNvPr id="15394" name="组合 18"/>
          <p:cNvGrpSpPr>
            <a:grpSpLocks/>
          </p:cNvGrpSpPr>
          <p:nvPr/>
        </p:nvGrpSpPr>
        <p:grpSpPr bwMode="auto">
          <a:xfrm>
            <a:off x="6676525" y="2626112"/>
            <a:ext cx="525065" cy="161925"/>
            <a:chOff x="0" y="0"/>
            <a:chExt cx="700745" cy="217152"/>
          </a:xfrm>
        </p:grpSpPr>
        <p:grpSp>
          <p:nvGrpSpPr>
            <p:cNvPr id="14354" name="五角星 19"/>
            <p:cNvGrpSpPr>
              <a:grpSpLocks/>
            </p:cNvGrpSpPr>
            <p:nvPr/>
          </p:nvGrpSpPr>
          <p:grpSpPr bwMode="auto">
            <a:xfrm>
              <a:off x="-20737" y="-19424"/>
              <a:ext cx="249936" cy="249936"/>
              <a:chOff x="0" y="0"/>
              <a:chExt cx="249936" cy="249936"/>
            </a:xfrm>
          </p:grpSpPr>
          <p:pic>
            <p:nvPicPr>
              <p:cNvPr id="14361" name="五角星 19"/>
              <p:cNvPicPr>
                <a:picLocks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9936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62" name="Text Box 37"/>
              <p:cNvSpPr txBox="1">
                <a:spLocks noChangeArrowheads="1"/>
              </p:cNvSpPr>
              <p:nvPr/>
            </p:nvSpPr>
            <p:spPr bwMode="auto">
              <a:xfrm>
                <a:off x="87493" y="103066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4355" name="五角星 20"/>
            <p:cNvGrpSpPr>
              <a:grpSpLocks/>
            </p:cNvGrpSpPr>
            <p:nvPr/>
          </p:nvGrpSpPr>
          <p:grpSpPr bwMode="auto">
            <a:xfrm>
              <a:off x="229199" y="-19424"/>
              <a:ext cx="243840" cy="249936"/>
              <a:chOff x="0" y="0"/>
              <a:chExt cx="243840" cy="249936"/>
            </a:xfrm>
          </p:grpSpPr>
          <p:pic>
            <p:nvPicPr>
              <p:cNvPr id="14359" name="五角星 20"/>
              <p:cNvPicPr>
                <a:picLocks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60" name="Text Box 40"/>
              <p:cNvSpPr txBox="1">
                <a:spLocks noChangeArrowheads="1"/>
              </p:cNvSpPr>
              <p:nvPr/>
            </p:nvSpPr>
            <p:spPr bwMode="auto">
              <a:xfrm>
                <a:off x="82157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4356" name="五角星 21"/>
            <p:cNvGrpSpPr>
              <a:grpSpLocks/>
            </p:cNvGrpSpPr>
            <p:nvPr/>
          </p:nvGrpSpPr>
          <p:grpSpPr bwMode="auto">
            <a:xfrm>
              <a:off x="466943" y="-19424"/>
              <a:ext cx="243840" cy="249936"/>
              <a:chOff x="0" y="0"/>
              <a:chExt cx="243840" cy="249936"/>
            </a:xfrm>
          </p:grpSpPr>
          <p:pic>
            <p:nvPicPr>
              <p:cNvPr id="14357" name="五角星 21"/>
              <p:cNvPicPr>
                <a:picLocks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58" name="Text Box 43"/>
              <p:cNvSpPr txBox="1">
                <a:spLocks noChangeArrowheads="1"/>
              </p:cNvSpPr>
              <p:nvPr/>
            </p:nvSpPr>
            <p:spPr bwMode="auto">
              <a:xfrm>
                <a:off x="84534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</p:grpSp>
      <p:grpSp>
        <p:nvGrpSpPr>
          <p:cNvPr id="54" name="组合 18"/>
          <p:cNvGrpSpPr>
            <a:grpSpLocks/>
          </p:cNvGrpSpPr>
          <p:nvPr/>
        </p:nvGrpSpPr>
        <p:grpSpPr bwMode="auto">
          <a:xfrm>
            <a:off x="6692077" y="3090857"/>
            <a:ext cx="525065" cy="161925"/>
            <a:chOff x="0" y="0"/>
            <a:chExt cx="700745" cy="217152"/>
          </a:xfrm>
        </p:grpSpPr>
        <p:grpSp>
          <p:nvGrpSpPr>
            <p:cNvPr id="55" name="五角星 19"/>
            <p:cNvGrpSpPr>
              <a:grpSpLocks/>
            </p:cNvGrpSpPr>
            <p:nvPr/>
          </p:nvGrpSpPr>
          <p:grpSpPr bwMode="auto">
            <a:xfrm>
              <a:off x="-20737" y="-19424"/>
              <a:ext cx="249936" cy="249936"/>
              <a:chOff x="0" y="0"/>
              <a:chExt cx="249936" cy="249936"/>
            </a:xfrm>
          </p:grpSpPr>
          <p:pic>
            <p:nvPicPr>
              <p:cNvPr id="62" name="五角星 19"/>
              <p:cNvPicPr>
                <a:picLocks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9936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" name="Text Box 37"/>
              <p:cNvSpPr txBox="1">
                <a:spLocks noChangeArrowheads="1"/>
              </p:cNvSpPr>
              <p:nvPr/>
            </p:nvSpPr>
            <p:spPr bwMode="auto">
              <a:xfrm>
                <a:off x="87493" y="103066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56" name="五角星 20"/>
            <p:cNvGrpSpPr>
              <a:grpSpLocks/>
            </p:cNvGrpSpPr>
            <p:nvPr/>
          </p:nvGrpSpPr>
          <p:grpSpPr bwMode="auto">
            <a:xfrm>
              <a:off x="229199" y="-19424"/>
              <a:ext cx="243840" cy="249936"/>
              <a:chOff x="0" y="0"/>
              <a:chExt cx="243840" cy="249936"/>
            </a:xfrm>
          </p:grpSpPr>
          <p:pic>
            <p:nvPicPr>
              <p:cNvPr id="60" name="五角星 20"/>
              <p:cNvPicPr>
                <a:picLocks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Text Box 40"/>
              <p:cNvSpPr txBox="1">
                <a:spLocks noChangeArrowheads="1"/>
              </p:cNvSpPr>
              <p:nvPr/>
            </p:nvSpPr>
            <p:spPr bwMode="auto">
              <a:xfrm>
                <a:off x="82157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57" name="五角星 21"/>
            <p:cNvGrpSpPr>
              <a:grpSpLocks/>
            </p:cNvGrpSpPr>
            <p:nvPr/>
          </p:nvGrpSpPr>
          <p:grpSpPr bwMode="auto">
            <a:xfrm>
              <a:off x="466943" y="-19424"/>
              <a:ext cx="243840" cy="249936"/>
              <a:chOff x="0" y="0"/>
              <a:chExt cx="243840" cy="249936"/>
            </a:xfrm>
          </p:grpSpPr>
          <p:pic>
            <p:nvPicPr>
              <p:cNvPr id="58" name="五角星 21"/>
              <p:cNvPicPr>
                <a:picLocks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Text Box 43"/>
              <p:cNvSpPr txBox="1">
                <a:spLocks noChangeArrowheads="1"/>
              </p:cNvSpPr>
              <p:nvPr/>
            </p:nvSpPr>
            <p:spPr bwMode="auto">
              <a:xfrm>
                <a:off x="84534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占位符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277636" y="141482"/>
            <a:ext cx="4339828" cy="48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eaLnBrk="1" hangingPunct="1">
              <a:buFont typeface="Arial" charset="0"/>
              <a:buNone/>
            </a:pPr>
            <a:r>
              <a:rPr lang="zh-CN" altLang="en-US" b="1" dirty="0" smtClean="0">
                <a:solidFill>
                  <a:srgbClr val="FFC000"/>
                </a:solidFill>
                <a:latin typeface="+mj-ea"/>
                <a:ea typeface="+mj-ea"/>
              </a:rPr>
              <a:t>课程总结</a:t>
            </a:r>
          </a:p>
        </p:txBody>
      </p:sp>
      <p:sp>
        <p:nvSpPr>
          <p:cNvPr id="20483" name="文本占位符 7"/>
          <p:cNvSpPr>
            <a:spLocks noChangeArrowheads="1"/>
          </p:cNvSpPr>
          <p:nvPr/>
        </p:nvSpPr>
        <p:spPr bwMode="auto">
          <a:xfrm>
            <a:off x="1143001" y="789388"/>
            <a:ext cx="6510338" cy="369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marL="354806" indent="-342900">
              <a:spcBef>
                <a:spcPct val="20000"/>
              </a:spcBef>
              <a:buBlip>
                <a:blip r:embed="rId3"/>
              </a:buBlip>
            </a:pPr>
            <a:r>
              <a:rPr lang="zh-CN" altLang="en-US" sz="2100" dirty="0">
                <a:latin typeface="+mn-ea"/>
                <a:ea typeface="+mn-ea"/>
                <a:cs typeface="Microsoft Sans Serif" panose="020B0604020202020204" pitchFamily="34" charset="0"/>
              </a:rPr>
              <a:t>本节课程内容</a:t>
            </a:r>
          </a:p>
          <a:p>
            <a:pPr marL="557213" lvl="1" indent="-214313">
              <a:spcBef>
                <a:spcPct val="20000"/>
              </a:spcBef>
              <a:spcAft>
                <a:spcPts val="450"/>
              </a:spcAft>
              <a:buBlip>
                <a:blip r:embed="rId4"/>
              </a:buBlip>
            </a:pPr>
            <a:endParaRPr lang="en-US" altLang="zh-CN" sz="1500" dirty="0">
              <a:latin typeface="Arial Unicode MS" pitchFamily="34" charset="-122"/>
              <a:ea typeface="黑体" pitchFamily="2" charset="-122"/>
            </a:endParaRPr>
          </a:p>
          <a:p>
            <a:pPr marL="697706" lvl="1" indent="-342900">
              <a:spcBef>
                <a:spcPct val="20000"/>
              </a:spcBef>
              <a:buBlip>
                <a:blip r:embed="rId5"/>
              </a:buBlip>
            </a:pPr>
            <a:r>
              <a:rPr lang="en-US" altLang="zh-CN" sz="1500" dirty="0">
                <a:latin typeface="+mn-ea"/>
                <a:ea typeface="+mn-ea"/>
                <a:cs typeface="Microsoft Sans Serif" panose="020B0604020202020204" pitchFamily="34" charset="0"/>
              </a:rPr>
              <a:t>Linux</a:t>
            </a:r>
            <a:r>
              <a:rPr lang="zh-CN" altLang="en-US" sz="1500" dirty="0">
                <a:latin typeface="+mn-ea"/>
                <a:ea typeface="+mn-ea"/>
                <a:cs typeface="Microsoft Sans Serif" panose="020B0604020202020204" pitchFamily="34" charset="0"/>
              </a:rPr>
              <a:t>内核介绍</a:t>
            </a:r>
            <a:endParaRPr lang="en-US" altLang="zh-CN" sz="1500" dirty="0">
              <a:latin typeface="+mn-ea"/>
              <a:ea typeface="+mn-ea"/>
              <a:cs typeface="Microsoft Sans Serif" panose="020B0604020202020204" pitchFamily="34" charset="0"/>
            </a:endParaRPr>
          </a:p>
          <a:p>
            <a:pPr marL="697706" lvl="1" indent="-342900">
              <a:spcBef>
                <a:spcPct val="20000"/>
              </a:spcBef>
              <a:buBlip>
                <a:blip r:embed="rId5"/>
              </a:buBlip>
            </a:pPr>
            <a:r>
              <a:rPr lang="en-US" altLang="zh-CN" sz="1500" dirty="0">
                <a:latin typeface="+mn-ea"/>
                <a:ea typeface="+mn-ea"/>
                <a:cs typeface="Microsoft Sans Serif" panose="020B0604020202020204" pitchFamily="34" charset="0"/>
              </a:rPr>
              <a:t>Linux Makefile</a:t>
            </a:r>
            <a:r>
              <a:rPr lang="zh-CN" altLang="en-US" sz="1500" dirty="0">
                <a:latin typeface="+mn-ea"/>
                <a:ea typeface="+mn-ea"/>
                <a:cs typeface="Microsoft Sans Serif" panose="020B0604020202020204" pitchFamily="34" charset="0"/>
              </a:rPr>
              <a:t>分析</a:t>
            </a:r>
            <a:endParaRPr lang="en-US" altLang="zh-CN" sz="1500" dirty="0">
              <a:latin typeface="+mn-ea"/>
              <a:ea typeface="+mn-ea"/>
              <a:cs typeface="Microsoft Sans Serif" panose="020B0604020202020204" pitchFamily="34" charset="0"/>
            </a:endParaRPr>
          </a:p>
          <a:p>
            <a:pPr marL="697706" lvl="1" indent="-342900">
              <a:spcBef>
                <a:spcPct val="20000"/>
              </a:spcBef>
              <a:buBlip>
                <a:blip r:embed="rId5"/>
              </a:buBlip>
            </a:pPr>
            <a:r>
              <a:rPr lang="en-US" altLang="zh-CN" sz="1500" dirty="0">
                <a:latin typeface="+mn-ea"/>
                <a:ea typeface="+mn-ea"/>
                <a:cs typeface="Microsoft Sans Serif" panose="020B0604020202020204" pitchFamily="34" charset="0"/>
              </a:rPr>
              <a:t>Linux Kbuild</a:t>
            </a:r>
            <a:r>
              <a:rPr lang="zh-CN" altLang="en-US" sz="1500" dirty="0">
                <a:latin typeface="+mn-ea"/>
                <a:ea typeface="+mn-ea"/>
                <a:cs typeface="Microsoft Sans Serif" panose="020B0604020202020204" pitchFamily="34" charset="0"/>
              </a:rPr>
              <a:t>系统分析</a:t>
            </a:r>
            <a:endParaRPr lang="en-US" altLang="zh-CN" sz="1500" dirty="0">
              <a:latin typeface="+mn-ea"/>
              <a:ea typeface="+mn-ea"/>
              <a:cs typeface="Microsoft Sans Serif" panose="020B0604020202020204" pitchFamily="34" charset="0"/>
            </a:endParaRPr>
          </a:p>
          <a:p>
            <a:pPr marL="354806" lvl="1">
              <a:spcBef>
                <a:spcPct val="20000"/>
              </a:spcBef>
            </a:pPr>
            <a:endParaRPr lang="zh-CN" altLang="en-US" sz="1500" dirty="0">
              <a:latin typeface="+mn-ea"/>
              <a:ea typeface="+mn-ea"/>
              <a:cs typeface="Microsoft Sans Serif" panose="020B0604020202020204" pitchFamily="34" charset="0"/>
            </a:endParaRPr>
          </a:p>
          <a:p>
            <a:pPr marL="354806" indent="-342900">
              <a:spcBef>
                <a:spcPct val="20000"/>
              </a:spcBef>
              <a:buBlip>
                <a:blip r:embed="rId3"/>
              </a:buBlip>
            </a:pPr>
            <a:r>
              <a:rPr lang="zh-CN" altLang="en-US" sz="2100" dirty="0">
                <a:latin typeface="+mn-ea"/>
                <a:ea typeface="+mn-ea"/>
                <a:cs typeface="Microsoft Sans Serif" panose="020B0604020202020204" pitchFamily="34" charset="0"/>
              </a:rPr>
              <a:t>下节课程</a:t>
            </a:r>
          </a:p>
          <a:p>
            <a:pPr marL="697706" lvl="1" indent="-342900">
              <a:spcBef>
                <a:spcPct val="20000"/>
              </a:spcBef>
              <a:buBlip>
                <a:blip r:embed="rId5"/>
              </a:buBlip>
            </a:pPr>
            <a:r>
              <a:rPr lang="zh-CN" altLang="en-US" sz="1500" dirty="0">
                <a:latin typeface="+mn-ea"/>
                <a:ea typeface="+mn-ea"/>
                <a:cs typeface="Microsoft Sans Serif" panose="020B0604020202020204" pitchFamily="34" charset="0"/>
              </a:rPr>
              <a:t>系统调用实现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6"/>
          <p:cNvSpPr txBox="1">
            <a:spLocks noChangeArrowheads="1"/>
          </p:cNvSpPr>
          <p:nvPr/>
        </p:nvSpPr>
        <p:spPr bwMode="auto">
          <a:xfrm>
            <a:off x="1143000" y="2031693"/>
            <a:ext cx="6858000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b="1" kern="0" dirty="0">
                <a:latin typeface="+mj-ea"/>
                <a:ea typeface="+mj-ea"/>
              </a:rPr>
              <a:t>第一节</a:t>
            </a:r>
            <a:endParaRPr lang="en-US" altLang="zh-CN" b="1" kern="0" dirty="0">
              <a:latin typeface="+mj-ea"/>
              <a:ea typeface="+mj-ea"/>
            </a:endParaRPr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b="1" kern="0" dirty="0">
                <a:latin typeface="+mj-ea"/>
                <a:ea typeface="+mj-ea"/>
              </a:rPr>
              <a:t>Linux</a:t>
            </a:r>
            <a:r>
              <a:rPr lang="zh-CN" altLang="en-US" b="1" kern="0" dirty="0">
                <a:latin typeface="+mj-ea"/>
                <a:ea typeface="+mj-ea"/>
              </a:rPr>
              <a:t>内核介绍</a:t>
            </a:r>
          </a:p>
        </p:txBody>
      </p:sp>
    </p:spTree>
    <p:extLst>
      <p:ext uri="{BB962C8B-B14F-4D97-AF65-F5344CB8AC3E}">
        <p14:creationId xmlns:p14="http://schemas.microsoft.com/office/powerpoint/2010/main" val="72109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277634" y="160384"/>
            <a:ext cx="4338638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+mj-ea"/>
                <a:ea typeface="+mj-ea"/>
              </a:rPr>
              <a:t>Linux</a:t>
            </a: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内核介绍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143003" y="789552"/>
            <a:ext cx="6857999" cy="376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marL="354806" indent="-342900" eaLnBrk="1" hangingPunct="1">
              <a:buBlip>
                <a:blip r:embed="rId2"/>
              </a:buBlip>
            </a:pPr>
            <a:r>
              <a:rPr lang="en-US" altLang="zh-CN" sz="2100" kern="1200" dirty="0">
                <a:latin typeface="+mn-ea"/>
                <a:cs typeface="Microsoft Sans Serif" panose="020B0604020202020204" pitchFamily="34" charset="0"/>
              </a:rPr>
              <a:t>Linux</a:t>
            </a:r>
            <a:r>
              <a:rPr lang="zh-CN" altLang="en-US" sz="2100" kern="1200" dirty="0">
                <a:latin typeface="+mn-ea"/>
                <a:cs typeface="Microsoft Sans Serif" panose="020B0604020202020204" pitchFamily="34" charset="0"/>
              </a:rPr>
              <a:t>简介</a:t>
            </a:r>
            <a:endParaRPr lang="en-US" altLang="zh-CN" sz="1800" b="1" dirty="0">
              <a:solidFill>
                <a:srgbClr val="376092"/>
              </a:solidFill>
              <a:latin typeface="Arial Unicode MS" pitchFamily="34" charset="-122"/>
            </a:endParaRP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Unix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的历史</a:t>
            </a:r>
          </a:p>
          <a:p>
            <a:pPr marL="997744" lvl="2" indent="-342900" eaLnBrk="1" hangingPunct="1">
              <a:buBlip>
                <a:blip r:embed="rId3"/>
              </a:buBlip>
            </a:pPr>
            <a:r>
              <a:rPr lang="en-US" altLang="zh-CN" sz="1200" kern="1200" dirty="0">
                <a:latin typeface="+mn-ea"/>
                <a:cs typeface="Microsoft Sans Serif" panose="020B0604020202020204" pitchFamily="34" charset="0"/>
              </a:rPr>
              <a:t>1969</a:t>
            </a:r>
            <a:r>
              <a:rPr lang="zh-CN" altLang="en-US" sz="1200" kern="1200" dirty="0">
                <a:latin typeface="+mn-ea"/>
                <a:cs typeface="Microsoft Sans Serif" panose="020B0604020202020204" pitchFamily="34" charset="0"/>
              </a:rPr>
              <a:t>年有 贝尔实验室的 </a:t>
            </a:r>
            <a:r>
              <a:rPr lang="en-US" altLang="zh-CN" sz="1200" kern="1200" dirty="0">
                <a:latin typeface="+mn-ea"/>
                <a:cs typeface="Microsoft Sans Serif" panose="020B0604020202020204" pitchFamily="34" charset="0"/>
              </a:rPr>
              <a:t>Dennis Ritchie</a:t>
            </a:r>
            <a:r>
              <a:rPr lang="zh-CN" altLang="en-US" sz="1200" kern="1200" dirty="0">
                <a:latin typeface="+mn-ea"/>
                <a:cs typeface="Microsoft Sans Serif" panose="020B0604020202020204" pitchFamily="34" charset="0"/>
              </a:rPr>
              <a:t>和 </a:t>
            </a:r>
            <a:r>
              <a:rPr lang="en-US" altLang="zh-CN" sz="1200" kern="1200" dirty="0">
                <a:latin typeface="+mn-ea"/>
                <a:cs typeface="Microsoft Sans Serif" panose="020B0604020202020204" pitchFamily="34" charset="0"/>
              </a:rPr>
              <a:t>Ken Thompson</a:t>
            </a:r>
            <a:r>
              <a:rPr lang="zh-CN" altLang="en-US" sz="1200" kern="1200" dirty="0">
                <a:latin typeface="+mn-ea"/>
                <a:cs typeface="Microsoft Sans Serif" panose="020B0604020202020204" pitchFamily="34" charset="0"/>
              </a:rPr>
              <a:t>设计</a:t>
            </a:r>
          </a:p>
          <a:p>
            <a:pPr marL="997744" lvl="2" indent="-342900" eaLnBrk="1" hangingPunct="1">
              <a:buBlip>
                <a:blip r:embed="rId3"/>
              </a:buBlip>
            </a:pPr>
            <a:r>
              <a:rPr lang="en-US" altLang="zh-CN" sz="1200" kern="1200" dirty="0">
                <a:latin typeface="+mn-ea"/>
                <a:cs typeface="Microsoft Sans Serif" panose="020B0604020202020204" pitchFamily="34" charset="0"/>
              </a:rPr>
              <a:t>1983</a:t>
            </a:r>
            <a:r>
              <a:rPr lang="zh-CN" altLang="en-US" sz="1200" kern="1200" dirty="0">
                <a:latin typeface="+mn-ea"/>
                <a:cs typeface="Microsoft Sans Serif" panose="020B0604020202020204" pitchFamily="34" charset="0"/>
              </a:rPr>
              <a:t>年</a:t>
            </a:r>
            <a:r>
              <a:rPr lang="en-US" altLang="zh-CN" sz="1200" kern="1200" dirty="0">
                <a:latin typeface="+mn-ea"/>
                <a:cs typeface="Microsoft Sans Serif" panose="020B0604020202020204" pitchFamily="34" charset="0"/>
              </a:rPr>
              <a:t>AT&amp;T</a:t>
            </a:r>
            <a:r>
              <a:rPr lang="zh-CN" altLang="en-US" sz="1200" kern="1200" dirty="0">
                <a:latin typeface="+mn-ea"/>
                <a:cs typeface="Microsoft Sans Serif" panose="020B0604020202020204" pitchFamily="34" charset="0"/>
              </a:rPr>
              <a:t>推出</a:t>
            </a:r>
            <a:r>
              <a:rPr lang="en-US" altLang="zh-CN" sz="1200" kern="1200" dirty="0">
                <a:latin typeface="+mn-ea"/>
                <a:cs typeface="Microsoft Sans Serif" panose="020B0604020202020204" pitchFamily="34" charset="0"/>
              </a:rPr>
              <a:t>System V</a:t>
            </a:r>
          </a:p>
          <a:p>
            <a:pPr marL="997744" lvl="2" indent="-342900" eaLnBrk="1" hangingPunct="1">
              <a:buBlip>
                <a:blip r:embed="rId3"/>
              </a:buBlip>
            </a:pPr>
            <a:r>
              <a:rPr lang="en-US" altLang="zh-CN" sz="1200" kern="1200" dirty="0">
                <a:latin typeface="+mn-ea"/>
                <a:cs typeface="Microsoft Sans Serif" panose="020B0604020202020204" pitchFamily="34" charset="0"/>
              </a:rPr>
              <a:t>1994</a:t>
            </a:r>
            <a:r>
              <a:rPr lang="zh-CN" altLang="en-US" sz="1200" kern="1200" dirty="0">
                <a:latin typeface="+mn-ea"/>
                <a:cs typeface="Microsoft Sans Serif" panose="020B0604020202020204" pitchFamily="34" charset="0"/>
              </a:rPr>
              <a:t>年 伯克利分校推出了</a:t>
            </a:r>
            <a:r>
              <a:rPr lang="en-US" altLang="zh-CN" sz="1200" kern="1200" dirty="0">
                <a:latin typeface="+mn-ea"/>
                <a:cs typeface="Microsoft Sans Serif" panose="020B0604020202020204" pitchFamily="34" charset="0"/>
              </a:rPr>
              <a:t>Unix</a:t>
            </a:r>
            <a:r>
              <a:rPr lang="zh-CN" altLang="en-US" sz="1200" kern="1200" dirty="0">
                <a:latin typeface="+mn-ea"/>
                <a:cs typeface="Microsoft Sans Serif" panose="020B0604020202020204" pitchFamily="34" charset="0"/>
              </a:rPr>
              <a:t>系统的最终官方版</a:t>
            </a:r>
            <a:r>
              <a:rPr lang="en-US" altLang="zh-CN" sz="1200" kern="1200" dirty="0">
                <a:latin typeface="+mn-ea"/>
                <a:cs typeface="Microsoft Sans Serif" panose="020B0604020202020204" pitchFamily="34" charset="0"/>
              </a:rPr>
              <a:t>BSD</a:t>
            </a:r>
            <a:r>
              <a:rPr lang="zh-CN" altLang="en-US" sz="1200" kern="1200" dirty="0">
                <a:latin typeface="+mn-ea"/>
                <a:cs typeface="Microsoft Sans Serif" panose="020B0604020202020204" pitchFamily="34" charset="0"/>
              </a:rPr>
              <a:t>。最主要的特点是加入了</a:t>
            </a:r>
            <a:r>
              <a:rPr lang="en-US" altLang="zh-CN" sz="1200" kern="1200" dirty="0">
                <a:latin typeface="+mn-ea"/>
                <a:cs typeface="Microsoft Sans Serif" panose="020B0604020202020204" pitchFamily="34" charset="0"/>
              </a:rPr>
              <a:t>TCP/IP</a:t>
            </a:r>
            <a:r>
              <a:rPr lang="zh-CN" altLang="en-US" sz="1200" kern="1200" dirty="0">
                <a:latin typeface="+mn-ea"/>
                <a:cs typeface="Microsoft Sans Serif" panose="020B0604020202020204" pitchFamily="34" charset="0"/>
              </a:rPr>
              <a:t>协议栈。</a:t>
            </a:r>
          </a:p>
          <a:p>
            <a:pPr marL="697706" lvl="1" indent="-342900" eaLnBrk="1" hangingPunct="1">
              <a:buBlip>
                <a:blip r:embed="rId3"/>
              </a:buBlip>
            </a:pPr>
            <a:endParaRPr lang="zh-CN" altLang="en-US" sz="1500" kern="1200" dirty="0">
              <a:latin typeface="+mn-ea"/>
              <a:cs typeface="Microsoft Sans Serif" panose="020B0604020202020204" pitchFamily="34" charset="0"/>
            </a:endParaRP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Unix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的特点：</a:t>
            </a:r>
          </a:p>
          <a:p>
            <a:pPr marL="997744" lvl="2" indent="-342900" eaLnBrk="1" hangingPunct="1">
              <a:buBlip>
                <a:blip r:embed="rId3"/>
              </a:buBlip>
            </a:pPr>
            <a:r>
              <a:rPr lang="en-US" altLang="zh-CN" sz="1200" kern="1200" dirty="0">
                <a:latin typeface="+mn-ea"/>
                <a:cs typeface="Microsoft Sans Serif" panose="020B0604020202020204" pitchFamily="34" charset="0"/>
              </a:rPr>
              <a:t>Unix</a:t>
            </a:r>
            <a:r>
              <a:rPr lang="zh-CN" altLang="en-US" sz="1200" kern="1200" dirty="0">
                <a:latin typeface="+mn-ea"/>
                <a:cs typeface="Microsoft Sans Serif" panose="020B0604020202020204" pitchFamily="34" charset="0"/>
              </a:rPr>
              <a:t>很简洁，只有几百个系统调用。</a:t>
            </a:r>
          </a:p>
          <a:p>
            <a:pPr marL="997744" lvl="2" indent="-342900" eaLnBrk="1" hangingPunct="1">
              <a:buBlip>
                <a:blip r:embed="rId3"/>
              </a:buBlip>
            </a:pPr>
            <a:r>
              <a:rPr lang="zh-CN" altLang="en-US" sz="1200" kern="1200" dirty="0">
                <a:latin typeface="+mn-ea"/>
                <a:cs typeface="Microsoft Sans Serif" panose="020B0604020202020204" pitchFamily="34" charset="0"/>
              </a:rPr>
              <a:t>在</a:t>
            </a:r>
            <a:r>
              <a:rPr lang="en-US" altLang="zh-CN" sz="1200" kern="1200" dirty="0">
                <a:latin typeface="+mn-ea"/>
                <a:cs typeface="Microsoft Sans Serif" panose="020B0604020202020204" pitchFamily="34" charset="0"/>
              </a:rPr>
              <a:t>Unix</a:t>
            </a:r>
            <a:r>
              <a:rPr lang="zh-CN" altLang="en-US" sz="1200" kern="1200" dirty="0">
                <a:latin typeface="+mn-ea"/>
                <a:cs typeface="Microsoft Sans Serif" panose="020B0604020202020204" pitchFamily="34" charset="0"/>
              </a:rPr>
              <a:t>中，所有的东西都被当做文件对待。</a:t>
            </a:r>
          </a:p>
          <a:p>
            <a:pPr marL="997744" lvl="2" indent="-342900" eaLnBrk="1" hangingPunct="1">
              <a:buBlip>
                <a:blip r:embed="rId3"/>
              </a:buBlip>
            </a:pPr>
            <a:r>
              <a:rPr lang="en-US" altLang="zh-CN" sz="1200" kern="1200" dirty="0">
                <a:latin typeface="+mn-ea"/>
                <a:cs typeface="Microsoft Sans Serif" panose="020B0604020202020204" pitchFamily="34" charset="0"/>
              </a:rPr>
              <a:t>Unix</a:t>
            </a:r>
            <a:r>
              <a:rPr lang="zh-CN" altLang="en-US" sz="1200" kern="1200" dirty="0">
                <a:latin typeface="+mn-ea"/>
                <a:cs typeface="Microsoft Sans Serif" panose="020B0604020202020204" pitchFamily="34" charset="0"/>
              </a:rPr>
              <a:t>的内核和相关的工具是用</a:t>
            </a:r>
            <a:r>
              <a:rPr lang="en-US" altLang="zh-CN" sz="1200" kern="1200" dirty="0">
                <a:latin typeface="+mn-ea"/>
                <a:cs typeface="Microsoft Sans Serif" panose="020B0604020202020204" pitchFamily="34" charset="0"/>
              </a:rPr>
              <a:t>C</a:t>
            </a:r>
            <a:r>
              <a:rPr lang="zh-CN" altLang="en-US" sz="1200" kern="1200" dirty="0">
                <a:latin typeface="+mn-ea"/>
                <a:cs typeface="Microsoft Sans Serif" panose="020B0604020202020204" pitchFamily="34" charset="0"/>
              </a:rPr>
              <a:t>语言编写而成。</a:t>
            </a:r>
          </a:p>
          <a:p>
            <a:pPr marL="697706" lvl="1" indent="-342900" eaLnBrk="1" hangingPunct="1">
              <a:buBlip>
                <a:blip r:embed="rId3"/>
              </a:buBlip>
            </a:pPr>
            <a:endParaRPr lang="zh-CN" altLang="en-US" sz="1500" kern="1200" dirty="0">
              <a:latin typeface="+mn-ea"/>
              <a:cs typeface="Microsoft Sans Serif" panose="020B0604020202020204" pitchFamily="34" charset="0"/>
            </a:endParaRP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3.Linux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简介：</a:t>
            </a:r>
          </a:p>
          <a:p>
            <a:pPr marL="997744" lvl="2" indent="-342900" eaLnBrk="1" hangingPunct="1">
              <a:buBlip>
                <a:blip r:embed="rId3"/>
              </a:buBlip>
            </a:pPr>
            <a:r>
              <a:rPr lang="en-US" altLang="zh-CN" sz="1200" kern="1200" dirty="0">
                <a:latin typeface="+mn-ea"/>
                <a:cs typeface="Microsoft Sans Serif" panose="020B0604020202020204" pitchFamily="34" charset="0"/>
              </a:rPr>
              <a:t>1991</a:t>
            </a:r>
            <a:r>
              <a:rPr lang="zh-CN" altLang="en-US" sz="1200" kern="1200" dirty="0">
                <a:latin typeface="+mn-ea"/>
                <a:cs typeface="Microsoft Sans Serif" panose="020B0604020202020204" pitchFamily="34" charset="0"/>
              </a:rPr>
              <a:t>年</a:t>
            </a:r>
            <a:r>
              <a:rPr lang="en-US" altLang="zh-CN" sz="1200" kern="1200" dirty="0">
                <a:latin typeface="+mn-ea"/>
                <a:cs typeface="Microsoft Sans Serif" panose="020B0604020202020204" pitchFamily="34" charset="0"/>
              </a:rPr>
              <a:t>linus</a:t>
            </a:r>
            <a:r>
              <a:rPr lang="zh-CN" altLang="en-US" sz="1200" kern="1200" dirty="0">
                <a:latin typeface="+mn-ea"/>
                <a:cs typeface="Microsoft Sans Serif" panose="020B0604020202020204" pitchFamily="34" charset="0"/>
              </a:rPr>
              <a:t>模仿设计了</a:t>
            </a:r>
            <a:r>
              <a:rPr lang="en-US" altLang="zh-CN" sz="1200" kern="1200" dirty="0">
                <a:latin typeface="+mn-ea"/>
                <a:cs typeface="Microsoft Sans Serif" panose="020B0604020202020204" pitchFamily="34" charset="0"/>
              </a:rPr>
              <a:t>Unix</a:t>
            </a:r>
            <a:r>
              <a:rPr lang="zh-CN" altLang="en-US" sz="1200" kern="1200" dirty="0">
                <a:latin typeface="+mn-ea"/>
                <a:cs typeface="Microsoft Sans Serif" panose="020B0604020202020204" pitchFamily="34" charset="0"/>
              </a:rPr>
              <a:t>系统，由此</a:t>
            </a:r>
            <a:r>
              <a:rPr lang="en-US" altLang="zh-CN" sz="1200" kern="1200" dirty="0">
                <a:latin typeface="+mn-ea"/>
                <a:cs typeface="Microsoft Sans Serif" panose="020B0604020202020204" pitchFamily="34" charset="0"/>
              </a:rPr>
              <a:t>Linux</a:t>
            </a:r>
            <a:r>
              <a:rPr lang="zh-CN" altLang="en-US" sz="1200" kern="1200" dirty="0">
                <a:latin typeface="+mn-ea"/>
                <a:cs typeface="Microsoft Sans Serif" panose="020B0604020202020204" pitchFamily="34" charset="0"/>
              </a:rPr>
              <a:t>诞生了。</a:t>
            </a:r>
          </a:p>
          <a:p>
            <a:pPr marL="997744" lvl="2" indent="-342900" eaLnBrk="1" hangingPunct="1">
              <a:buBlip>
                <a:blip r:embed="rId3"/>
              </a:buBlip>
            </a:pPr>
            <a:r>
              <a:rPr lang="en-US" altLang="zh-CN" sz="1200" kern="1200" dirty="0">
                <a:latin typeface="+mn-ea"/>
                <a:cs typeface="Microsoft Sans Serif" panose="020B0604020202020204" pitchFamily="34" charset="0"/>
              </a:rPr>
              <a:t>1991</a:t>
            </a:r>
            <a:r>
              <a:rPr lang="zh-CN" altLang="en-US" sz="1200" kern="1200" dirty="0">
                <a:latin typeface="+mn-ea"/>
                <a:cs typeface="Microsoft Sans Serif" panose="020B0604020202020204" pitchFamily="34" charset="0"/>
              </a:rPr>
              <a:t>年底 </a:t>
            </a:r>
            <a:r>
              <a:rPr lang="en-US" altLang="zh-CN" sz="1200" kern="1200" dirty="0">
                <a:latin typeface="+mn-ea"/>
                <a:cs typeface="Microsoft Sans Serif" panose="020B0604020202020204" pitchFamily="34" charset="0"/>
              </a:rPr>
              <a:t>linus </a:t>
            </a:r>
            <a:r>
              <a:rPr lang="zh-CN" altLang="en-US" sz="1200" kern="1200" dirty="0">
                <a:latin typeface="+mn-ea"/>
                <a:cs typeface="Microsoft Sans Serif" panose="020B0604020202020204" pitchFamily="34" charset="0"/>
              </a:rPr>
              <a:t>在</a:t>
            </a:r>
            <a:r>
              <a:rPr lang="en-US" altLang="zh-CN" sz="1200" kern="1200" dirty="0">
                <a:latin typeface="+mn-ea"/>
                <a:cs typeface="Microsoft Sans Serif" panose="020B0604020202020204" pitchFamily="34" charset="0"/>
              </a:rPr>
              <a:t>Internet</a:t>
            </a:r>
            <a:r>
              <a:rPr lang="zh-CN" altLang="en-US" sz="1200" kern="1200" dirty="0">
                <a:latin typeface="+mn-ea"/>
                <a:cs typeface="Microsoft Sans Serif" panose="020B0604020202020204" pitchFamily="34" charset="0"/>
              </a:rPr>
              <a:t>上发布了早期版本的</a:t>
            </a:r>
            <a:r>
              <a:rPr lang="en-US" altLang="zh-CN" sz="1200" kern="1200" dirty="0">
                <a:latin typeface="+mn-ea"/>
                <a:cs typeface="Microsoft Sans Serif" panose="020B0604020202020204" pitchFamily="34" charset="0"/>
              </a:rPr>
              <a:t>Linux</a:t>
            </a:r>
            <a:r>
              <a:rPr lang="zh-CN" altLang="en-US" sz="1200" kern="1200" dirty="0">
                <a:latin typeface="+mn-ea"/>
                <a:cs typeface="Microsoft Sans Serif" panose="020B0604020202020204" pitchFamily="34" charset="0"/>
              </a:rPr>
              <a:t>。由于在</a:t>
            </a:r>
            <a:r>
              <a:rPr lang="en-US" altLang="zh-CN" sz="1200" kern="1200" dirty="0">
                <a:latin typeface="+mn-ea"/>
                <a:cs typeface="Microsoft Sans Serif" panose="020B0604020202020204" pitchFamily="34" charset="0"/>
              </a:rPr>
              <a:t>Internet</a:t>
            </a:r>
            <a:r>
              <a:rPr lang="zh-CN" altLang="en-US" sz="1200" kern="1200" dirty="0">
                <a:latin typeface="+mn-ea"/>
                <a:cs typeface="Microsoft Sans Serif" panose="020B0604020202020204" pitchFamily="34" charset="0"/>
              </a:rPr>
              <a:t>上发布，很快吸引了很多开发者，黑客对其修改完善。最终成为了成熟的现代化操作系统。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277634" y="160384"/>
            <a:ext cx="4338638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+mj-ea"/>
                <a:ea typeface="+mj-ea"/>
              </a:rPr>
              <a:t>Linux</a:t>
            </a: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内核介绍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143003" y="789552"/>
            <a:ext cx="6857999" cy="376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marL="354806" indent="-342900" eaLnBrk="1" hangingPunct="1">
              <a:buBlip>
                <a:blip r:embed="rId2"/>
              </a:buBlip>
            </a:pPr>
            <a:r>
              <a:rPr lang="zh-CN" altLang="en-US" sz="2100" kern="1200" dirty="0">
                <a:latin typeface="+mn-ea"/>
                <a:cs typeface="Microsoft Sans Serif" panose="020B0604020202020204" pitchFamily="34" charset="0"/>
              </a:rPr>
              <a:t>操作系统和内核简介</a:t>
            </a:r>
          </a:p>
          <a:p>
            <a:pPr marL="697706" lvl="1" indent="-342900" eaLnBrk="1" hangingPunct="1">
              <a:buBlip>
                <a:blip r:embed="rId3"/>
              </a:buBlip>
            </a:pPr>
            <a:endParaRPr lang="en-US" altLang="zh-CN" sz="1500" kern="1200" dirty="0">
              <a:latin typeface="+mn-ea"/>
              <a:cs typeface="Microsoft Sans Serif" panose="020B0604020202020204" pitchFamily="34" charset="0"/>
            </a:endParaRP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操作系统 指 负责管理软件 硬件的一套系统工具。它 包含 内核，引导程序，命令行</a:t>
            </a: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Shell</a:t>
            </a: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，用户界面和系统工具。</a:t>
            </a: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内核 是指 操作系统的核心。管理硬件 和 用户软件的 一个程序。</a:t>
            </a:r>
          </a:p>
        </p:txBody>
      </p:sp>
      <p:pic>
        <p:nvPicPr>
          <p:cNvPr id="1028" name="Picture 4" descr="http://img0.ph.126.net/xyES6wb1KSVD9wiLyHiMJw==/659767119951831563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032" y="2301721"/>
            <a:ext cx="1785938" cy="264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49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277634" y="160384"/>
            <a:ext cx="4338638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+mj-ea"/>
                <a:ea typeface="+mj-ea"/>
              </a:rPr>
              <a:t>Linux</a:t>
            </a: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内核介绍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143003" y="789552"/>
            <a:ext cx="6857999" cy="376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marL="354806" indent="-342900" eaLnBrk="1" hangingPunct="1">
              <a:buBlip>
                <a:blip r:embed="rId2"/>
              </a:buBlip>
            </a:pPr>
            <a:r>
              <a:rPr lang="zh-CN" altLang="en-US" sz="2100" kern="1200" dirty="0">
                <a:latin typeface="+mn-ea"/>
                <a:cs typeface="Microsoft Sans Serif" panose="020B0604020202020204" pitchFamily="34" charset="0"/>
              </a:rPr>
              <a:t>配置编译内核</a:t>
            </a:r>
          </a:p>
          <a:p>
            <a:pPr marL="354806" lvl="1" indent="0" eaLnBrk="1" hangingPunct="1">
              <a:buNone/>
            </a:pPr>
            <a:endParaRPr lang="en-US" altLang="zh-CN" sz="1500" kern="1200" dirty="0">
              <a:latin typeface="+mn-ea"/>
              <a:cs typeface="Microsoft Sans Serif" panose="020B0604020202020204" pitchFamily="34" charset="0"/>
            </a:endParaRP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tar xzvf linux-2.6.32.2-mini2440-20130614.tar.gz -C /</a:t>
            </a: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cp config_mini2440_w35 .config</a:t>
            </a: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make menuconfig</a:t>
            </a: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en-US" altLang="zh-CN" sz="1500" kern="1200" dirty="0">
                <a:latin typeface="+mn-ea"/>
                <a:cs typeface="Microsoft Sans Serif" panose="020B0604020202020204" pitchFamily="34" charset="0"/>
              </a:rPr>
              <a:t>make zImage </a:t>
            </a:r>
          </a:p>
          <a:p>
            <a:pPr marL="697706" lvl="1" indent="-342900" eaLnBrk="1" hangingPunct="1">
              <a:buBlip>
                <a:blip r:embed="rId3"/>
              </a:buBlip>
            </a:pPr>
            <a:endParaRPr lang="en-US" altLang="zh-CN" sz="1500" kern="1200" dirty="0">
              <a:latin typeface="+mn-ea"/>
              <a:cs typeface="Microsoft Sans Serif" panose="020B0604020202020204" pitchFamily="34" charset="0"/>
            </a:endParaRPr>
          </a:p>
          <a:p>
            <a:pPr marL="697706" lvl="1" indent="-342900" eaLnBrk="1" hangingPunct="1">
              <a:buBlip>
                <a:blip r:embed="rId3"/>
              </a:buBlip>
            </a:pPr>
            <a:r>
              <a:rPr lang="zh-CN" altLang="en-US" sz="1500" kern="1200" dirty="0">
                <a:latin typeface="+mn-ea"/>
                <a:cs typeface="Microsoft Sans Serif" panose="020B0604020202020204" pitchFamily="34" charset="0"/>
              </a:rPr>
              <a:t>过程分析：</a:t>
            </a:r>
          </a:p>
        </p:txBody>
      </p:sp>
    </p:spTree>
    <p:extLst>
      <p:ext uri="{BB962C8B-B14F-4D97-AF65-F5344CB8AC3E}">
        <p14:creationId xmlns:p14="http://schemas.microsoft.com/office/powerpoint/2010/main" val="164952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159432" y="195487"/>
            <a:ext cx="3253979" cy="30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+mj-ea"/>
                <a:ea typeface="+mj-ea"/>
              </a:rPr>
              <a:t>Linux</a:t>
            </a: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内核介绍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143002" y="789553"/>
            <a:ext cx="6857999" cy="282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marL="266105" eaLnBrk="1" hangingPunct="1">
              <a:buBlip>
                <a:blip r:embed="rId2"/>
              </a:buBlip>
            </a:pP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配置编译内核</a:t>
            </a:r>
          </a:p>
          <a:p>
            <a:pPr marL="266105" lvl="1" indent="0" eaLnBrk="1" hangingPunct="1">
              <a:buNone/>
            </a:pPr>
            <a:endParaRPr lang="en-US" altLang="zh-CN" sz="1100" kern="1200" dirty="0">
              <a:latin typeface="+mn-ea"/>
              <a:cs typeface="Microsoft Sans Serif" panose="020B0604020202020204" pitchFamily="34" charset="0"/>
            </a:endParaRPr>
          </a:p>
          <a:p>
            <a:pPr marL="266105" lvl="1" indent="0" eaLnBrk="1" hangingPunct="1">
              <a:buNone/>
            </a:pPr>
            <a:endParaRPr lang="en-US" altLang="zh-CN" sz="1100" kern="1200" dirty="0">
              <a:latin typeface="+mn-ea"/>
              <a:cs typeface="Microsoft Sans Serif" panose="020B0604020202020204" pitchFamily="34" charset="0"/>
            </a:endParaRPr>
          </a:p>
          <a:p>
            <a:pPr marL="266105" lvl="1" indent="0" eaLnBrk="1" hangingPunct="1">
              <a:buNone/>
            </a:pPr>
            <a:endParaRPr lang="en-US" altLang="zh-CN" sz="1100" kern="1200" dirty="0">
              <a:latin typeface="+mn-ea"/>
              <a:cs typeface="Microsoft Sans Serif" panose="020B0604020202020204" pitchFamily="34" charset="0"/>
            </a:endParaRPr>
          </a:p>
          <a:p>
            <a:pPr marL="523280" lvl="1" indent="-257175" eaLnBrk="1" hangingPunct="1">
              <a:buBlip>
                <a:blip r:embed="rId3"/>
              </a:buBlip>
            </a:pPr>
            <a:r>
              <a:rPr lang="en-US" altLang="zh-CN" sz="1100" kern="1200" dirty="0">
                <a:latin typeface="+mn-ea"/>
                <a:cs typeface="Microsoft Sans Serif" panose="020B0604020202020204" pitchFamily="34" charset="0"/>
              </a:rPr>
              <a:t>LD      vmlinux</a:t>
            </a:r>
          </a:p>
          <a:p>
            <a:pPr marL="523280" lvl="1" indent="-257175" eaLnBrk="1" hangingPunct="1">
              <a:buBlip>
                <a:blip r:embed="rId3"/>
              </a:buBlip>
            </a:pPr>
            <a:r>
              <a:rPr lang="en-US" altLang="zh-CN" sz="1100" kern="1200" dirty="0">
                <a:latin typeface="+mn-ea"/>
                <a:cs typeface="Microsoft Sans Serif" panose="020B0604020202020204" pitchFamily="34" charset="0"/>
              </a:rPr>
              <a:t>OBJCOPY arch/arm/boot/Image</a:t>
            </a:r>
          </a:p>
          <a:p>
            <a:pPr marL="523280" lvl="1" indent="-257175" eaLnBrk="1" hangingPunct="1">
              <a:buBlip>
                <a:blip r:embed="rId3"/>
              </a:buBlip>
            </a:pPr>
            <a:r>
              <a:rPr lang="en-US" altLang="zh-CN" sz="1100" kern="1200" dirty="0">
                <a:latin typeface="+mn-ea"/>
                <a:cs typeface="Microsoft Sans Serif" panose="020B0604020202020204" pitchFamily="34" charset="0"/>
              </a:rPr>
              <a:t>Kernel: arch/arm/boot/Image is ready</a:t>
            </a:r>
          </a:p>
          <a:p>
            <a:pPr marL="523280" lvl="1" indent="-257175" eaLnBrk="1" hangingPunct="1">
              <a:buBlip>
                <a:blip r:embed="rId3"/>
              </a:buBlip>
            </a:pPr>
            <a:r>
              <a:rPr lang="en-US" altLang="zh-CN" sz="1100" kern="1200" dirty="0">
                <a:latin typeface="+mn-ea"/>
                <a:cs typeface="Microsoft Sans Serif" panose="020B0604020202020204" pitchFamily="34" charset="0"/>
              </a:rPr>
              <a:t>AS      arch/arm/boot/compressed/</a:t>
            </a:r>
            <a:r>
              <a:rPr lang="en-US" altLang="zh-CN" sz="1100" kern="1200" dirty="0" err="1">
                <a:latin typeface="+mn-ea"/>
                <a:cs typeface="Microsoft Sans Serif" panose="020B0604020202020204" pitchFamily="34" charset="0"/>
              </a:rPr>
              <a:t>head.o</a:t>
            </a:r>
            <a:endParaRPr lang="en-US" altLang="zh-CN" sz="1100" kern="1200" dirty="0">
              <a:latin typeface="+mn-ea"/>
              <a:cs typeface="Microsoft Sans Serif" panose="020B0604020202020204" pitchFamily="34" charset="0"/>
            </a:endParaRPr>
          </a:p>
          <a:p>
            <a:pPr marL="523280" lvl="1" indent="-257175" eaLnBrk="1" hangingPunct="1">
              <a:buBlip>
                <a:blip r:embed="rId3"/>
              </a:buBlip>
            </a:pPr>
            <a:r>
              <a:rPr lang="en-US" altLang="zh-CN" sz="1100" kern="1200" dirty="0">
                <a:latin typeface="+mn-ea"/>
                <a:cs typeface="Microsoft Sans Serif" panose="020B0604020202020204" pitchFamily="34" charset="0"/>
              </a:rPr>
              <a:t>GZIP    arch/arm/boot/compressed/piggy.gz</a:t>
            </a:r>
          </a:p>
          <a:p>
            <a:pPr marL="523280" lvl="1" indent="-257175" eaLnBrk="1" hangingPunct="1">
              <a:buBlip>
                <a:blip r:embed="rId3"/>
              </a:buBlip>
            </a:pPr>
            <a:r>
              <a:rPr lang="en-US" altLang="zh-CN" sz="1100" kern="1200" dirty="0">
                <a:latin typeface="+mn-ea"/>
                <a:cs typeface="Microsoft Sans Serif" panose="020B0604020202020204" pitchFamily="34" charset="0"/>
              </a:rPr>
              <a:t>AS      arch/arm/boot/compressed/</a:t>
            </a:r>
            <a:r>
              <a:rPr lang="en-US" altLang="zh-CN" sz="1100" kern="1200" dirty="0" err="1">
                <a:latin typeface="+mn-ea"/>
                <a:cs typeface="Microsoft Sans Serif" panose="020B0604020202020204" pitchFamily="34" charset="0"/>
              </a:rPr>
              <a:t>piggy.o</a:t>
            </a:r>
            <a:endParaRPr lang="en-US" altLang="zh-CN" sz="1100" kern="1200" dirty="0">
              <a:latin typeface="+mn-ea"/>
              <a:cs typeface="Microsoft Sans Serif" panose="020B0604020202020204" pitchFamily="34" charset="0"/>
            </a:endParaRPr>
          </a:p>
          <a:p>
            <a:pPr marL="523280" lvl="1" indent="-257175" eaLnBrk="1" hangingPunct="1">
              <a:buBlip>
                <a:blip r:embed="rId3"/>
              </a:buBlip>
            </a:pPr>
            <a:r>
              <a:rPr lang="en-US" altLang="zh-CN" sz="1100" kern="1200" dirty="0">
                <a:latin typeface="+mn-ea"/>
                <a:cs typeface="Microsoft Sans Serif" panose="020B0604020202020204" pitchFamily="34" charset="0"/>
              </a:rPr>
              <a:t>LD      arch/arm/boot/compressed/</a:t>
            </a:r>
            <a:r>
              <a:rPr lang="en-US" altLang="zh-CN" sz="1100" kern="1200" dirty="0" err="1">
                <a:latin typeface="+mn-ea"/>
                <a:cs typeface="Microsoft Sans Serif" panose="020B0604020202020204" pitchFamily="34" charset="0"/>
              </a:rPr>
              <a:t>vmlinux</a:t>
            </a:r>
            <a:endParaRPr lang="en-US" altLang="zh-CN" sz="1100" kern="1200" dirty="0">
              <a:latin typeface="+mn-ea"/>
              <a:cs typeface="Microsoft Sans Serif" panose="020B0604020202020204" pitchFamily="34" charset="0"/>
            </a:endParaRPr>
          </a:p>
          <a:p>
            <a:pPr marL="523280" lvl="1" indent="-257175" eaLnBrk="1" hangingPunct="1">
              <a:buBlip>
                <a:blip r:embed="rId3"/>
              </a:buBlip>
            </a:pPr>
            <a:r>
              <a:rPr lang="en-US" altLang="zh-CN" sz="1100" kern="1200" dirty="0">
                <a:latin typeface="+mn-ea"/>
                <a:cs typeface="Microsoft Sans Serif" panose="020B0604020202020204" pitchFamily="34" charset="0"/>
              </a:rPr>
              <a:t>OBJCOPY arch/arm/boot/</a:t>
            </a:r>
            <a:r>
              <a:rPr lang="en-US" altLang="zh-CN" sz="1100" kern="1200" dirty="0" err="1">
                <a:latin typeface="+mn-ea"/>
                <a:cs typeface="Microsoft Sans Serif" panose="020B0604020202020204" pitchFamily="34" charset="0"/>
              </a:rPr>
              <a:t>zImage</a:t>
            </a:r>
            <a:endParaRPr lang="en-US" altLang="zh-CN" sz="1100" kern="1200" dirty="0">
              <a:latin typeface="+mn-ea"/>
              <a:cs typeface="Microsoft Sans Serif" panose="020B0604020202020204" pitchFamily="34" charset="0"/>
            </a:endParaRPr>
          </a:p>
          <a:p>
            <a:pPr marL="523280" lvl="1" indent="-257175" eaLnBrk="1" hangingPunct="1">
              <a:buBlip>
                <a:blip r:embed="rId3"/>
              </a:buBlip>
            </a:pPr>
            <a:r>
              <a:rPr lang="en-US" altLang="zh-CN" sz="1100" kern="1200" dirty="0">
                <a:latin typeface="+mn-ea"/>
                <a:cs typeface="Microsoft Sans Serif" panose="020B0604020202020204" pitchFamily="34" charset="0"/>
              </a:rPr>
              <a:t>Kernel: arch/arm/boot/</a:t>
            </a:r>
            <a:r>
              <a:rPr lang="en-US" altLang="zh-CN" sz="1100" kern="1200" dirty="0" err="1">
                <a:latin typeface="+mn-ea"/>
                <a:cs typeface="Microsoft Sans Serif" panose="020B0604020202020204" pitchFamily="34" charset="0"/>
              </a:rPr>
              <a:t>zImage</a:t>
            </a:r>
            <a:r>
              <a:rPr lang="en-US" altLang="zh-CN" sz="1100" kern="1200" dirty="0">
                <a:latin typeface="+mn-ea"/>
                <a:cs typeface="Microsoft Sans Serif" panose="020B0604020202020204" pitchFamily="34" charset="0"/>
              </a:rPr>
              <a:t> is ready</a:t>
            </a:r>
          </a:p>
        </p:txBody>
      </p:sp>
    </p:spTree>
    <p:extLst>
      <p:ext uri="{BB962C8B-B14F-4D97-AF65-F5344CB8AC3E}">
        <p14:creationId xmlns:p14="http://schemas.microsoft.com/office/powerpoint/2010/main" val="301359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277634" y="160384"/>
            <a:ext cx="4338638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+mj-ea"/>
                <a:ea typeface="+mj-ea"/>
              </a:rPr>
              <a:t>Linux</a:t>
            </a: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内核介绍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143003" y="789552"/>
            <a:ext cx="6857999" cy="376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marL="354806" indent="-342900" eaLnBrk="1" hangingPunct="1">
              <a:buBlip>
                <a:blip r:embed="rId2"/>
              </a:buBlip>
            </a:pPr>
            <a:r>
              <a:rPr lang="en-US" altLang="zh-CN" sz="2100" kern="1200" dirty="0">
                <a:latin typeface="+mn-ea"/>
                <a:cs typeface="Microsoft Sans Serif" panose="020B0604020202020204" pitchFamily="34" charset="0"/>
              </a:rPr>
              <a:t>Linux</a:t>
            </a:r>
            <a:r>
              <a:rPr lang="zh-CN" altLang="en-US" sz="2100" kern="1200" dirty="0">
                <a:latin typeface="+mn-ea"/>
                <a:cs typeface="Microsoft Sans Serif" panose="020B0604020202020204" pitchFamily="34" charset="0"/>
              </a:rPr>
              <a:t>内核的目录结构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835" y="2085697"/>
            <a:ext cx="6418333" cy="2201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110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主题​​">
  <a:themeElements>
    <a:clrScheme name="1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​​">
      <a:majorFont>
        <a:latin typeface="Franklin Gothic Medium"/>
        <a:ea typeface="宋体"/>
        <a:cs typeface=""/>
      </a:majorFont>
      <a:minorFont>
        <a:latin typeface="Franklin Gothic Boo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1000</TotalTime>
  <Pages>0</Pages>
  <Words>1076</Words>
  <Characters>0</Characters>
  <Application>Microsoft Office PowerPoint</Application>
  <DocSecurity>0</DocSecurity>
  <PresentationFormat>全屏显示(16:9)</PresentationFormat>
  <Lines>0</Lines>
  <Paragraphs>261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30</vt:i4>
      </vt:variant>
    </vt:vector>
  </HeadingPairs>
  <TitlesOfParts>
    <vt:vector size="48" baseType="lpstr">
      <vt:lpstr>Arial Unicode MS</vt:lpstr>
      <vt:lpstr>Franklin Gothic Book</vt:lpstr>
      <vt:lpstr>黑体</vt:lpstr>
      <vt:lpstr>宋体</vt:lpstr>
      <vt:lpstr>微软雅黑</vt:lpstr>
      <vt:lpstr>Arial</vt:lpstr>
      <vt:lpstr>Calibri</vt:lpstr>
      <vt:lpstr>Franklin Gothic Medium</vt:lpstr>
      <vt:lpstr>Microsoft Sans Serif</vt:lpstr>
      <vt:lpstr>Office 主题​​</vt:lpstr>
      <vt:lpstr>1_Office 主题​​</vt:lpstr>
      <vt:lpstr>2_Office 主题​​</vt:lpstr>
      <vt:lpstr>3_Office 主题​​</vt:lpstr>
      <vt:lpstr>4_Office 主题​​</vt:lpstr>
      <vt:lpstr>6_Office 主题​​</vt:lpstr>
      <vt:lpstr>7_Office 主题​​</vt:lpstr>
      <vt:lpstr>8_Office 主题​​</vt:lpstr>
      <vt:lpstr>9_Office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Windows 用户</dc:creator>
  <cp:keywords/>
  <dc:description/>
  <cp:lastModifiedBy>Liao Xiaofei</cp:lastModifiedBy>
  <cp:revision>480</cp:revision>
  <dcterms:created xsi:type="dcterms:W3CDTF">2013-05-20T02:48:50Z</dcterms:created>
  <dcterms:modified xsi:type="dcterms:W3CDTF">2015-07-26T16:58:52Z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2052-9.1.0.4842</vt:lpwstr>
  </property>
</Properties>
</file>