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61" r:id="rId4"/>
    <p:sldMasterId id="2147483653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23"/>
  </p:notesMasterIdLst>
  <p:sldIdLst>
    <p:sldId id="259" r:id="rId10"/>
    <p:sldId id="260" r:id="rId11"/>
    <p:sldId id="268" r:id="rId12"/>
    <p:sldId id="289" r:id="rId13"/>
    <p:sldId id="265" r:id="rId14"/>
    <p:sldId id="347" r:id="rId15"/>
    <p:sldId id="348" r:id="rId16"/>
    <p:sldId id="349" r:id="rId17"/>
    <p:sldId id="350" r:id="rId18"/>
    <p:sldId id="351" r:id="rId19"/>
    <p:sldId id="335" r:id="rId20"/>
    <p:sldId id="336" r:id="rId21"/>
    <p:sldId id="266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7D7D7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7" autoAdjust="0"/>
    <p:restoredTop sz="94660"/>
  </p:normalViewPr>
  <p:slideViewPr>
    <p:cSldViewPr>
      <p:cViewPr varScale="1">
        <p:scale>
          <a:sx n="111" d="100"/>
          <a:sy n="111" d="100"/>
        </p:scale>
        <p:origin x="108" y="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13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789387"/>
            <a:ext cx="9144000" cy="3240881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5002022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809627"/>
            <a:ext cx="9144000" cy="424696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809627"/>
            <a:ext cx="1588" cy="424696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809627"/>
            <a:ext cx="6350" cy="42469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809627"/>
            <a:ext cx="6624638" cy="424696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5" y="809627"/>
            <a:ext cx="2554287" cy="424696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681039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2" y="466727"/>
            <a:ext cx="662622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5" y="465535"/>
            <a:ext cx="2554287" cy="2160984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2" y="2626519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2626519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2626519"/>
            <a:ext cx="2554288" cy="221456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5" y="1550194"/>
            <a:ext cx="5565775" cy="14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508397"/>
            <a:ext cx="0" cy="414218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7" y="466727"/>
            <a:ext cx="656907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2" y="465537"/>
            <a:ext cx="2555875" cy="4355306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7" y="257175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7" y="2578894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519112"/>
            <a:ext cx="0" cy="41433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7" y="465535"/>
            <a:ext cx="656907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2" y="466727"/>
            <a:ext cx="255587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844153"/>
            <a:ext cx="9144000" cy="42993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2" y="465535"/>
            <a:ext cx="477202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7" y="466727"/>
            <a:ext cx="440372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91" y="3920728"/>
            <a:ext cx="2663697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28628" y="141687"/>
            <a:ext cx="3495675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36512" y="2139553"/>
            <a:ext cx="914400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Linux</a:t>
            </a:r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系统调用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4213" y="1090614"/>
            <a:ext cx="7772400" cy="110251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第</a:t>
            </a:r>
            <a:r>
              <a:rPr lang="zh-CN" altLang="en-US" sz="4500" b="1" dirty="0">
                <a:solidFill>
                  <a:srgbClr val="EA2504"/>
                </a:solidFill>
                <a:latin typeface="+mj-ea"/>
                <a:ea typeface="+mj-ea"/>
              </a:rPr>
              <a:t>二</a:t>
            </a:r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章</a:t>
            </a:r>
            <a:endParaRPr lang="zh-CN" altLang="en-US" sz="4500" b="1" dirty="0">
              <a:solidFill>
                <a:srgbClr val="EA250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第</a:t>
            </a:r>
            <a:r>
              <a:rPr lang="zh-CN" altLang="en-US" b="1" kern="0" dirty="0">
                <a:solidFill>
                  <a:srgbClr val="000000"/>
                </a:solidFill>
                <a:latin typeface="微软雅黑"/>
                <a:ea typeface="微软雅黑"/>
              </a:rPr>
              <a:t>二</a:t>
            </a: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节</a:t>
            </a:r>
            <a:endParaRPr lang="en-US" altLang="zh-CN" b="1" kern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kern="0" dirty="0">
                <a:solidFill>
                  <a:srgbClr val="000000"/>
                </a:solidFill>
                <a:latin typeface="微软雅黑"/>
                <a:ea typeface="微软雅黑"/>
              </a:rPr>
              <a:t>系统调用实</a:t>
            </a: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现之蜂</a:t>
            </a:r>
            <a:r>
              <a:rPr lang="zh-CN" altLang="en-US" b="1" kern="0" dirty="0">
                <a:solidFill>
                  <a:srgbClr val="000000"/>
                </a:solidFill>
                <a:latin typeface="微软雅黑"/>
                <a:ea typeface="微软雅黑"/>
              </a:rPr>
              <a:t>鸣</a:t>
            </a: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器驱</a:t>
            </a:r>
            <a:r>
              <a:rPr lang="zh-CN" altLang="en-US" b="1" kern="0" dirty="0">
                <a:solidFill>
                  <a:srgbClr val="000000"/>
                </a:solidFill>
                <a:latin typeface="微软雅黑"/>
                <a:ea typeface="微软雅黑"/>
              </a:rPr>
              <a:t>动</a:t>
            </a:r>
          </a:p>
        </p:txBody>
      </p:sp>
    </p:spTree>
    <p:extLst>
      <p:ext uri="{BB962C8B-B14F-4D97-AF65-F5344CB8AC3E}">
        <p14:creationId xmlns:p14="http://schemas.microsoft.com/office/powerpoint/2010/main" val="16860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第三节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课后练习</a:t>
            </a:r>
            <a:endParaRPr lang="zh-CN" altLang="en-US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0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课后练习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11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使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用自定义系统调用实现</a:t>
            </a: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LED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驱动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5" y="141482"/>
            <a:ext cx="5786437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1" y="789387"/>
            <a:ext cx="86804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系统调用原理</a:t>
            </a: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自定义系统调用实现</a:t>
            </a:r>
          </a:p>
          <a:p>
            <a:pPr marL="473075" lvl="1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smtClean="0">
                <a:latin typeface="+mn-ea"/>
                <a:ea typeface="+mn-ea"/>
                <a:cs typeface="Microsoft Sans Serif" panose="020B0604020202020204" pitchFamily="34" charset="0"/>
              </a:rPr>
              <a:t>模块开发</a:t>
            </a: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91" y="145256"/>
            <a:ext cx="5786437" cy="4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9554"/>
            <a:ext cx="9144000" cy="38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如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何从用户空间访问内核空间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如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何实现自定义系统调用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6061393" y="943819"/>
            <a:ext cx="700087" cy="163115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6071422" y="1480708"/>
            <a:ext cx="700087" cy="163116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70" name="组合 18"/>
          <p:cNvGrpSpPr>
            <a:grpSpLocks/>
          </p:cNvGrpSpPr>
          <p:nvPr/>
        </p:nvGrpSpPr>
        <p:grpSpPr bwMode="auto">
          <a:xfrm>
            <a:off x="6050704" y="2004433"/>
            <a:ext cx="700087" cy="161925"/>
            <a:chOff x="0" y="0"/>
            <a:chExt cx="700745" cy="217152"/>
          </a:xfrm>
        </p:grpSpPr>
        <p:grpSp>
          <p:nvGrpSpPr>
            <p:cNvPr id="13330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3337" name="五角星 19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8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1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3335" name="五角星 20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6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2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3333" name="五角星 21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4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4096"/>
            <a:ext cx="9144000" cy="26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系统调用原理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自定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义系统调用实现</a:t>
            </a: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7092280" y="1005576"/>
            <a:ext cx="700087" cy="161925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7113018" y="1470321"/>
            <a:ext cx="700087" cy="161925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latin typeface="+mj-ea"/>
                <a:ea typeface="+mj-ea"/>
              </a:rPr>
              <a:t>Linux</a:t>
            </a:r>
            <a:r>
              <a:rPr lang="zh-CN" altLang="en-US" b="1" kern="0" dirty="0">
                <a:latin typeface="+mj-ea"/>
                <a:ea typeface="+mj-ea"/>
              </a:rPr>
              <a:t>系统调</a:t>
            </a:r>
            <a:r>
              <a:rPr lang="zh-CN" altLang="en-US" b="1" kern="0" dirty="0" smtClean="0">
                <a:latin typeface="+mj-ea"/>
                <a:ea typeface="+mj-ea"/>
              </a:rPr>
              <a:t>用原理</a:t>
            </a:r>
            <a:endParaRPr lang="zh-CN" altLang="en-US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10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系统调用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系统调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用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内核提供用户进程与内核进行交互的一组接口 叫系统调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用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系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统调用的作用：</a:t>
            </a:r>
          </a:p>
          <a:p>
            <a:pPr marL="473075" lvl="1" indent="0" eaLnBrk="1" hangingPunct="1">
              <a:buNone/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1.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它为用户空间提供了一种硬件的抽象接口。</a:t>
            </a:r>
          </a:p>
          <a:p>
            <a:pPr marL="473075" lvl="1" indent="0" eaLnBrk="1" hangingPunct="1">
              <a:buNone/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2.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系统调用保证了系统的稳定和安全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系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统调用是用户空间访问内核的唯一手段；</a:t>
            </a:r>
          </a:p>
          <a:p>
            <a:pPr marL="473075" lvl="1" indent="0" eaLnBrk="1" hangingPunct="1">
              <a:buNone/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除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异常和陷入外，它们是内核唯一的合法入口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后面我们要学习的设备文件和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/proc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文件系统等方式，最终都是通过系统调用进行访问的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系统调用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系统调用过程图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：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221600"/>
            <a:ext cx="5305425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系统调用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系统调用过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程分析：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我们在写应用程序时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,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使用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printf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函数，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printf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函数是怎么实现的呢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？</a:t>
            </a: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库中的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write()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函数 是怎么访问到内核里面的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write()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函数呢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？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用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户程序 运行在用户空间，芯片处于用户模式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内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核程序 运行在内核空间，芯片处于管理模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式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ARM 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系统利用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SWI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指令来从用户空间进入内核空间。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SWI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指令用于产生软件中断，从而实现从用户模式变换到管理模式。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9" y="1815667"/>
            <a:ext cx="8594725" cy="95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系统调用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swi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指令的用法：</a:t>
            </a: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系统调用，参数传递是通过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r0,r1,r2,r3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四个寄存器传递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回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值通过</a:t>
            </a: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r0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寄存器传递。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</p:txBody>
      </p:sp>
      <p:pic>
        <p:nvPicPr>
          <p:cNvPr id="6" name="Picture 4" descr="sw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15566"/>
            <a:ext cx="3405188" cy="12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47414"/>
            <a:ext cx="5753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2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系统调用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41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系统调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用的实现：</a:t>
            </a: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可在任意位置实现函数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asmlinkage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long sys_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函数名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参数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{}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  or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#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include &lt;linux/syscalls.h&gt;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SYSCALL_DEFINEx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函数名，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type1, name1, type2, name2, ...)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x 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表示参数个数， 函数名前面会自动加上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sys_	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{}</a:t>
            </a:r>
          </a:p>
          <a:p>
            <a:pPr marL="473075" lvl="1" indent="0" eaLnBrk="1" hangingPunct="1">
              <a:buNone/>
            </a:pP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linux/arch/arm/kernel/call.S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CALL(sys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_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函数名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	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加在所有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CALL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的后面， 系统调用号为前面的调用号加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1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linux/arch/arm/include/asm/unistd.h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不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是必须的， 主要提供给应用层使用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, make headers_install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会将头文件安装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linux/usr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下</a:t>
            </a:r>
          </a:p>
          <a:p>
            <a:pPr marL="473075" lvl="1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#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define __NR_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函数名	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(__NR_SYSCALL_BASE+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系统调用号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</a:t>
            </a:r>
          </a:p>
          <a:p>
            <a:pPr marL="473075" lvl="1" indent="0" eaLnBrk="1" hangingPunct="1">
              <a:buNone/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Pages>0</Pages>
  <Words>337</Words>
  <Characters>0</Characters>
  <Application>Microsoft Office PowerPoint</Application>
  <DocSecurity>0</DocSecurity>
  <PresentationFormat>全屏显示(16:9)</PresentationFormat>
  <Lines>0</Lines>
  <Paragraphs>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473</cp:revision>
  <dcterms:created xsi:type="dcterms:W3CDTF">2013-05-20T02:48:50Z</dcterms:created>
  <dcterms:modified xsi:type="dcterms:W3CDTF">2015-07-26T16:59:15Z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