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61" r:id="rId4"/>
    <p:sldMasterId id="2147483653" r:id="rId5"/>
    <p:sldMasterId id="2147483655" r:id="rId6"/>
    <p:sldMasterId id="2147483656" r:id="rId7"/>
    <p:sldMasterId id="2147483657" r:id="rId8"/>
    <p:sldMasterId id="2147483658" r:id="rId9"/>
  </p:sldMasterIdLst>
  <p:notesMasterIdLst>
    <p:notesMasterId r:id="rId20"/>
  </p:notesMasterIdLst>
  <p:sldIdLst>
    <p:sldId id="259" r:id="rId10"/>
    <p:sldId id="260" r:id="rId11"/>
    <p:sldId id="268" r:id="rId12"/>
    <p:sldId id="289" r:id="rId13"/>
    <p:sldId id="265" r:id="rId14"/>
    <p:sldId id="360" r:id="rId15"/>
    <p:sldId id="361" r:id="rId16"/>
    <p:sldId id="362" r:id="rId17"/>
    <p:sldId id="336" r:id="rId18"/>
    <p:sldId id="266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D7D7D7"/>
    <a:srgbClr val="EA2504"/>
    <a:srgbClr val="76B531"/>
    <a:srgbClr val="A6A6A6"/>
    <a:srgbClr val="0066FF"/>
    <a:srgbClr val="FFC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97" autoAdjust="0"/>
    <p:restoredTop sz="94660"/>
  </p:normalViewPr>
  <p:slideViewPr>
    <p:cSldViewPr>
      <p:cViewPr varScale="1">
        <p:scale>
          <a:sx n="111" d="100"/>
          <a:sy n="111" d="100"/>
        </p:scale>
        <p:origin x="108" y="27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179FE8F6-778F-424B-B018-3861D587DA0A}" type="datetimeFigureOut">
              <a:rPr lang="zh-CN" altLang="en-US"/>
              <a:pPr>
                <a:defRPr/>
              </a:pPr>
              <a:t>2015/7/27</a:t>
            </a:fld>
            <a:endParaRPr lang="en-US"/>
          </a:p>
        </p:txBody>
      </p:sp>
      <p:sp>
        <p:nvSpPr>
          <p:cNvPr id="2048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41B6F562-8A5E-4D3C-97DB-BA78A0359D6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本节课程主要讲了什么？通过本节课程的学习我们掌握了什么？解决什么问题？</a:t>
            </a:r>
            <a:endParaRPr lang="en-US" smtClean="0">
              <a:solidFill>
                <a:srgbClr val="376092"/>
              </a:solidFill>
            </a:endParaRPr>
          </a:p>
          <a:p>
            <a:pPr marL="0" lvl="3"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376092"/>
                </a:solidFill>
              </a:rPr>
              <a:t>下节课程我们要学习什么？</a:t>
            </a:r>
            <a:endParaRPr lang="zh-CN" altLang="en-US" smtClean="0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fld id="{B9BED48C-A3B9-40AE-88A5-FD250C998CC7}" type="slidenum">
              <a:rPr lang="zh-CN" altLang="en-US" sz="1200">
                <a:latin typeface="Calibri" pitchFamily="34" charset="0"/>
              </a:rPr>
              <a:pPr algn="r" eaLnBrk="1" hangingPunct="1"/>
              <a:t>10</a:t>
            </a:fld>
            <a:endParaRPr lang="en-US" altLang="zh-CN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59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1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98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4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31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13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5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825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23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3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9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848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03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0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0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2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57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08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50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8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81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6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0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4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849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76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3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5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578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74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3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07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811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63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1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1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8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69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20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3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198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1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878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66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5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9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3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6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33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19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2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0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85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8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矩形 4"/>
          <p:cNvSpPr>
            <a:spLocks noChangeArrowheads="1"/>
          </p:cNvSpPr>
          <p:nvPr userDrawn="1"/>
        </p:nvSpPr>
        <p:spPr bwMode="auto">
          <a:xfrm>
            <a:off x="0" y="789387"/>
            <a:ext cx="9144000" cy="3240881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 userDrawn="1"/>
        </p:nvSpPr>
        <p:spPr bwMode="auto">
          <a:xfrm>
            <a:off x="179388" y="5002022"/>
            <a:ext cx="8818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/>
                </a:solidFill>
              </a:rPr>
              <a:t>上嵌网院                                                                                                                                                     </a:t>
            </a:r>
            <a:r>
              <a:rPr lang="zh-CN" altLang="en-US" sz="1000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altLang="zh-CN" sz="1000" dirty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2051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7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矩形 8"/>
          <p:cNvSpPr>
            <a:spLocks noChangeArrowheads="1"/>
          </p:cNvSpPr>
          <p:nvPr userDrawn="1"/>
        </p:nvSpPr>
        <p:spPr bwMode="auto">
          <a:xfrm>
            <a:off x="0" y="809627"/>
            <a:ext cx="9144000" cy="424696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4" name="直接连接符 7"/>
          <p:cNvCxnSpPr>
            <a:cxnSpLocks noChangeShapeType="1"/>
          </p:cNvCxnSpPr>
          <p:nvPr/>
        </p:nvCxnSpPr>
        <p:spPr bwMode="auto">
          <a:xfrm>
            <a:off x="6588126" y="809627"/>
            <a:ext cx="1588" cy="424696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5" name="直接连接符 8"/>
          <p:cNvCxnSpPr>
            <a:cxnSpLocks noChangeShapeType="1"/>
          </p:cNvCxnSpPr>
          <p:nvPr/>
        </p:nvCxnSpPr>
        <p:spPr bwMode="auto">
          <a:xfrm flipH="1">
            <a:off x="6573838" y="809627"/>
            <a:ext cx="6350" cy="424696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5127" name="矩形 9"/>
          <p:cNvSpPr>
            <a:spLocks noChangeArrowheads="1"/>
          </p:cNvSpPr>
          <p:nvPr userDrawn="1"/>
        </p:nvSpPr>
        <p:spPr bwMode="auto">
          <a:xfrm>
            <a:off x="1" y="809627"/>
            <a:ext cx="6624638" cy="4246960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5128" name="矩形 10"/>
          <p:cNvSpPr>
            <a:spLocks noChangeArrowheads="1"/>
          </p:cNvSpPr>
          <p:nvPr userDrawn="1"/>
        </p:nvSpPr>
        <p:spPr bwMode="auto">
          <a:xfrm>
            <a:off x="6589715" y="809627"/>
            <a:ext cx="2554287" cy="4246960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5129" name="直接连接符 17"/>
          <p:cNvCxnSpPr>
            <a:cxnSpLocks noChangeShapeType="1"/>
          </p:cNvCxnSpPr>
          <p:nvPr userDrawn="1"/>
        </p:nvCxnSpPr>
        <p:spPr bwMode="auto">
          <a:xfrm>
            <a:off x="323850" y="1168004"/>
            <a:ext cx="3600450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0" name="直接连接符 18"/>
          <p:cNvCxnSpPr>
            <a:cxnSpLocks noChangeShapeType="1"/>
          </p:cNvCxnSpPr>
          <p:nvPr userDrawn="1"/>
        </p:nvCxnSpPr>
        <p:spPr bwMode="auto">
          <a:xfrm>
            <a:off x="323850" y="1168004"/>
            <a:ext cx="36004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70" name="直接连接符 7"/>
          <p:cNvCxnSpPr>
            <a:cxnSpLocks noChangeShapeType="1"/>
          </p:cNvCxnSpPr>
          <p:nvPr/>
        </p:nvCxnSpPr>
        <p:spPr bwMode="auto">
          <a:xfrm flipH="1">
            <a:off x="6580188" y="723900"/>
            <a:ext cx="0" cy="4142185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" name="直接连接符 8"/>
          <p:cNvCxnSpPr>
            <a:cxnSpLocks noChangeShapeType="1"/>
          </p:cNvCxnSpPr>
          <p:nvPr/>
        </p:nvCxnSpPr>
        <p:spPr bwMode="auto">
          <a:xfrm>
            <a:off x="6588125" y="681039"/>
            <a:ext cx="0" cy="414218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2" name="矩形 9"/>
          <p:cNvSpPr>
            <a:spLocks noChangeArrowheads="1"/>
          </p:cNvSpPr>
          <p:nvPr userDrawn="1"/>
        </p:nvSpPr>
        <p:spPr bwMode="auto">
          <a:xfrm>
            <a:off x="2" y="466727"/>
            <a:ext cx="6626225" cy="4355306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7173" name="矩形 10"/>
          <p:cNvSpPr>
            <a:spLocks noChangeArrowheads="1"/>
          </p:cNvSpPr>
          <p:nvPr userDrawn="1"/>
        </p:nvSpPr>
        <p:spPr bwMode="auto">
          <a:xfrm>
            <a:off x="6589715" y="465535"/>
            <a:ext cx="2554287" cy="2160984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717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74" name="直接连接符 2"/>
          <p:cNvCxnSpPr>
            <a:cxnSpLocks noChangeShapeType="1"/>
          </p:cNvCxnSpPr>
          <p:nvPr userDrawn="1"/>
        </p:nvCxnSpPr>
        <p:spPr bwMode="auto">
          <a:xfrm>
            <a:off x="6940552" y="2626519"/>
            <a:ext cx="1592263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直接连接符 15"/>
          <p:cNvCxnSpPr>
            <a:cxnSpLocks noChangeShapeType="1"/>
          </p:cNvCxnSpPr>
          <p:nvPr userDrawn="1"/>
        </p:nvCxnSpPr>
        <p:spPr bwMode="auto">
          <a:xfrm>
            <a:off x="6948488" y="2626519"/>
            <a:ext cx="1592262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矩形 10"/>
          <p:cNvSpPr>
            <a:spLocks noChangeArrowheads="1"/>
          </p:cNvSpPr>
          <p:nvPr userDrawn="1"/>
        </p:nvSpPr>
        <p:spPr bwMode="auto">
          <a:xfrm>
            <a:off x="6588126" y="2626519"/>
            <a:ext cx="2554288" cy="2214563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2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TextBox 7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5" y="1550194"/>
            <a:ext cx="5565775" cy="145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8"/>
          <p:cNvSpPr>
            <a:spLocks noChangeArrowheads="1"/>
          </p:cNvSpPr>
          <p:nvPr userDrawn="1"/>
        </p:nvSpPr>
        <p:spPr bwMode="auto">
          <a:xfrm>
            <a:off x="0" y="465537"/>
            <a:ext cx="9144000" cy="467796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6" name="直接连接符 7"/>
          <p:cNvCxnSpPr>
            <a:cxnSpLocks noChangeShapeType="1"/>
          </p:cNvCxnSpPr>
          <p:nvPr/>
        </p:nvCxnSpPr>
        <p:spPr bwMode="auto">
          <a:xfrm flipH="1">
            <a:off x="2557463" y="508397"/>
            <a:ext cx="0" cy="4142184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矩形 9"/>
          <p:cNvSpPr>
            <a:spLocks noChangeArrowheads="1"/>
          </p:cNvSpPr>
          <p:nvPr userDrawn="1"/>
        </p:nvSpPr>
        <p:spPr bwMode="auto">
          <a:xfrm>
            <a:off x="2555877" y="466727"/>
            <a:ext cx="6569075" cy="4355306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8198" name="矩形 10"/>
          <p:cNvSpPr>
            <a:spLocks noChangeArrowheads="1"/>
          </p:cNvSpPr>
          <p:nvPr userDrawn="1"/>
        </p:nvSpPr>
        <p:spPr bwMode="auto">
          <a:xfrm>
            <a:off x="2" y="465537"/>
            <a:ext cx="2555875" cy="4355306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8199" name="直接连接符 2"/>
          <p:cNvCxnSpPr>
            <a:cxnSpLocks noChangeShapeType="1"/>
          </p:cNvCxnSpPr>
          <p:nvPr userDrawn="1"/>
        </p:nvCxnSpPr>
        <p:spPr bwMode="auto">
          <a:xfrm>
            <a:off x="460377" y="2571750"/>
            <a:ext cx="1590675" cy="0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直接连接符 15"/>
          <p:cNvCxnSpPr>
            <a:cxnSpLocks noChangeShapeType="1"/>
          </p:cNvCxnSpPr>
          <p:nvPr userDrawn="1"/>
        </p:nvCxnSpPr>
        <p:spPr bwMode="auto">
          <a:xfrm>
            <a:off x="460377" y="2578894"/>
            <a:ext cx="15906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直接连接符 8"/>
          <p:cNvCxnSpPr>
            <a:cxnSpLocks noChangeShapeType="1"/>
          </p:cNvCxnSpPr>
          <p:nvPr/>
        </p:nvCxnSpPr>
        <p:spPr bwMode="auto">
          <a:xfrm>
            <a:off x="2565400" y="519112"/>
            <a:ext cx="0" cy="41433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03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3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8"/>
          <p:cNvSpPr>
            <a:spLocks noChangeArrowheads="1"/>
          </p:cNvSpPr>
          <p:nvPr userDrawn="1"/>
        </p:nvSpPr>
        <p:spPr bwMode="auto">
          <a:xfrm>
            <a:off x="0" y="465537"/>
            <a:ext cx="9144000" cy="4677965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19" name="直接连接符 7"/>
          <p:cNvCxnSpPr>
            <a:cxnSpLocks noChangeShapeType="1"/>
          </p:cNvCxnSpPr>
          <p:nvPr/>
        </p:nvCxnSpPr>
        <p:spPr bwMode="auto">
          <a:xfrm flipH="1">
            <a:off x="2557463" y="723900"/>
            <a:ext cx="0" cy="4142185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0" name="矩形 9"/>
          <p:cNvSpPr>
            <a:spLocks noChangeArrowheads="1"/>
          </p:cNvSpPr>
          <p:nvPr userDrawn="1"/>
        </p:nvSpPr>
        <p:spPr bwMode="auto">
          <a:xfrm>
            <a:off x="2574927" y="465535"/>
            <a:ext cx="6569075" cy="4410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9221" name="矩形 10"/>
          <p:cNvSpPr>
            <a:spLocks noChangeArrowheads="1"/>
          </p:cNvSpPr>
          <p:nvPr userDrawn="1"/>
        </p:nvSpPr>
        <p:spPr bwMode="auto">
          <a:xfrm>
            <a:off x="2" y="466727"/>
            <a:ext cx="2555875" cy="4402931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9222" name="直接连接符 8"/>
          <p:cNvCxnSpPr>
            <a:cxnSpLocks noChangeShapeType="1"/>
          </p:cNvCxnSpPr>
          <p:nvPr/>
        </p:nvCxnSpPr>
        <p:spPr bwMode="auto">
          <a:xfrm>
            <a:off x="2565400" y="726283"/>
            <a:ext cx="0" cy="414218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2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8"/>
          <p:cNvSpPr>
            <a:spLocks noChangeArrowheads="1"/>
          </p:cNvSpPr>
          <p:nvPr userDrawn="1"/>
        </p:nvSpPr>
        <p:spPr bwMode="auto">
          <a:xfrm>
            <a:off x="0" y="844153"/>
            <a:ext cx="9144000" cy="4299347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cxnSp>
        <p:nvCxnSpPr>
          <p:cNvPr id="10243" name="直接连接符 7"/>
          <p:cNvCxnSpPr>
            <a:cxnSpLocks noChangeShapeType="1"/>
          </p:cNvCxnSpPr>
          <p:nvPr/>
        </p:nvCxnSpPr>
        <p:spPr bwMode="auto">
          <a:xfrm flipH="1">
            <a:off x="4729163" y="723900"/>
            <a:ext cx="0" cy="4142185"/>
          </a:xfrm>
          <a:prstGeom prst="line">
            <a:avLst/>
          </a:prstGeom>
          <a:noFill/>
          <a:ln w="9525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4" name="直接连接符 8"/>
          <p:cNvCxnSpPr>
            <a:cxnSpLocks noChangeShapeType="1"/>
          </p:cNvCxnSpPr>
          <p:nvPr/>
        </p:nvCxnSpPr>
        <p:spPr bwMode="auto">
          <a:xfrm>
            <a:off x="4716463" y="726283"/>
            <a:ext cx="0" cy="414218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矩形 9"/>
          <p:cNvSpPr>
            <a:spLocks noChangeArrowheads="1"/>
          </p:cNvSpPr>
          <p:nvPr userDrawn="1"/>
        </p:nvSpPr>
        <p:spPr bwMode="auto">
          <a:xfrm>
            <a:off x="2" y="465535"/>
            <a:ext cx="4772025" cy="4410075"/>
          </a:xfrm>
          <a:prstGeom prst="rect">
            <a:avLst/>
          </a:prstGeom>
          <a:solidFill>
            <a:srgbClr val="A6A6A6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0246" name="矩形 10"/>
          <p:cNvSpPr>
            <a:spLocks noChangeArrowheads="1"/>
          </p:cNvSpPr>
          <p:nvPr userDrawn="1"/>
        </p:nvSpPr>
        <p:spPr bwMode="auto">
          <a:xfrm>
            <a:off x="4740277" y="466727"/>
            <a:ext cx="4403725" cy="4402931"/>
          </a:xfrm>
          <a:prstGeom prst="rect">
            <a:avLst/>
          </a:prstGeom>
          <a:solidFill>
            <a:srgbClr val="F2F2F2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pic>
        <p:nvPicPr>
          <p:cNvPr id="10248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>
            <a:spLocks noChangeArrowheads="1"/>
          </p:cNvSpPr>
          <p:nvPr userDrawn="1"/>
        </p:nvSpPr>
        <p:spPr bwMode="auto">
          <a:xfrm>
            <a:off x="0" y="808548"/>
            <a:ext cx="9144000" cy="424748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20000" b="1" dirty="0">
                <a:ln/>
                <a:solidFill>
                  <a:srgbClr val="D3D3D3"/>
                </a:solidFill>
                <a:latin typeface="微软雅黑" pitchFamily="34" charset="-122"/>
                <a:ea typeface="微软雅黑" pitchFamily="34" charset="-122"/>
              </a:rPr>
              <a:t>上 嵌</a:t>
            </a: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0" y="789385"/>
            <a:ext cx="9144000" cy="4267200"/>
          </a:xfrm>
          <a:prstGeom prst="rect">
            <a:avLst/>
          </a:prstGeom>
          <a:solidFill>
            <a:srgbClr val="FFFFFF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Franklin Gothic Book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 userDrawn="1"/>
        </p:nvSpPr>
        <p:spPr bwMode="auto">
          <a:xfrm>
            <a:off x="7668344" y="5002022"/>
            <a:ext cx="146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</a:rPr>
              <a:t>www.qianrushi.com.cn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300791" y="3920728"/>
            <a:ext cx="273570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讲师</a:t>
            </a:r>
            <a:r>
              <a:rPr lang="zh-CN" altLang="en-US" b="1" dirty="0" smtClean="0">
                <a:latin typeface="Arial Unicode MS" pitchFamily="34" charset="-122"/>
                <a:ea typeface="微软雅黑" pitchFamily="34" charset="-122"/>
              </a:rPr>
              <a:t>：廖小飞</a:t>
            </a:r>
            <a:endParaRPr lang="zh-CN" altLang="en-US" b="1" dirty="0" smtClean="0">
              <a:latin typeface="Arial Unicode MS" pitchFamily="34" charset="-122"/>
              <a:ea typeface="微软雅黑" pitchFamily="34" charset="-122"/>
            </a:endParaRPr>
          </a:p>
        </p:txBody>
      </p:sp>
      <p:sp>
        <p:nvSpPr>
          <p:cNvPr id="12291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28628" y="141687"/>
            <a:ext cx="3495675" cy="4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系列课程</a:t>
            </a:r>
            <a:r>
              <a:rPr lang="en-US" altLang="zh-CN" b="1" dirty="0" smtClean="0">
                <a:solidFill>
                  <a:schemeClr val="bg1"/>
                </a:solidFill>
                <a:latin typeface="+mj-ea"/>
                <a:ea typeface="+mj-ea"/>
              </a:rPr>
              <a:t>—</a:t>
            </a:r>
            <a:r>
              <a:rPr lang="zh-CN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开始语</a:t>
            </a:r>
          </a:p>
        </p:txBody>
      </p:sp>
      <p:sp>
        <p:nvSpPr>
          <p:cNvPr id="12292" name="文本占位符 4"/>
          <p:cNvSpPr>
            <a:spLocks noChangeArrowheads="1"/>
          </p:cNvSpPr>
          <p:nvPr/>
        </p:nvSpPr>
        <p:spPr bwMode="auto">
          <a:xfrm>
            <a:off x="36512" y="2139553"/>
            <a:ext cx="9144000" cy="107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4000" b="1" dirty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Linux</a:t>
            </a:r>
            <a:r>
              <a:rPr lang="zh-CN" altLang="en-US" sz="4000" b="1" dirty="0">
                <a:solidFill>
                  <a:srgbClr val="EA2504"/>
                </a:solidFill>
                <a:latin typeface="+mj-ea"/>
                <a:ea typeface="+mj-ea"/>
                <a:cs typeface="Arial Unicode MS" pitchFamily="34" charset="-122"/>
              </a:rPr>
              <a:t>内核模块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4213" y="1090614"/>
            <a:ext cx="7772400" cy="1102519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zh-CN" altLang="en-US" sz="4500" b="1" dirty="0" smtClean="0">
                <a:solidFill>
                  <a:srgbClr val="EA2504"/>
                </a:solidFill>
                <a:latin typeface="+mj-ea"/>
                <a:ea typeface="+mj-ea"/>
              </a:rPr>
              <a:t>第</a:t>
            </a:r>
            <a:r>
              <a:rPr lang="zh-CN" altLang="en-US" sz="4500" b="1" dirty="0">
                <a:solidFill>
                  <a:srgbClr val="EA2504"/>
                </a:solidFill>
                <a:latin typeface="+mj-ea"/>
                <a:ea typeface="+mj-ea"/>
              </a:rPr>
              <a:t>三</a:t>
            </a:r>
            <a:r>
              <a:rPr lang="zh-CN" altLang="en-US" sz="4500" b="1" dirty="0" smtClean="0">
                <a:solidFill>
                  <a:srgbClr val="EA2504"/>
                </a:solidFill>
                <a:latin typeface="+mj-ea"/>
                <a:ea typeface="+mj-ea"/>
              </a:rPr>
              <a:t>章</a:t>
            </a:r>
            <a:endParaRPr lang="zh-CN" altLang="en-US" sz="4500" b="1" dirty="0">
              <a:solidFill>
                <a:srgbClr val="EA2504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5" y="141482"/>
            <a:ext cx="5786437" cy="4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课程总结</a:t>
            </a:r>
          </a:p>
        </p:txBody>
      </p:sp>
      <p:sp>
        <p:nvSpPr>
          <p:cNvPr id="20483" name="文本占位符 7"/>
          <p:cNvSpPr>
            <a:spLocks noChangeArrowheads="1"/>
          </p:cNvSpPr>
          <p:nvPr/>
        </p:nvSpPr>
        <p:spPr bwMode="auto">
          <a:xfrm>
            <a:off x="1" y="789387"/>
            <a:ext cx="8680450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800" dirty="0">
                <a:latin typeface="+mn-ea"/>
                <a:ea typeface="+mn-ea"/>
                <a:cs typeface="Microsoft Sans Serif" panose="020B0604020202020204" pitchFamily="34" charset="0"/>
              </a:rPr>
              <a:t>本节课程内容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Blip>
                <a:blip r:embed="rId4"/>
              </a:buBlip>
            </a:pPr>
            <a:endParaRPr lang="en-US" altLang="zh-CN" sz="2000" dirty="0">
              <a:latin typeface="Arial Unicode MS" pitchFamily="34" charset="-122"/>
              <a:ea typeface="黑体" pitchFamily="2" charset="-122"/>
            </a:endParaRP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000" dirty="0">
                <a:latin typeface="+mn-ea"/>
                <a:cs typeface="Microsoft Sans Serif" panose="020B0604020202020204" pitchFamily="34" charset="0"/>
              </a:rPr>
              <a:t>模块开发</a:t>
            </a:r>
          </a:p>
          <a:p>
            <a:pPr marL="473075" lvl="1">
              <a:spcBef>
                <a:spcPct val="20000"/>
              </a:spcBef>
            </a:pPr>
            <a:endParaRPr lang="zh-CN" altLang="en-US" sz="2000" dirty="0">
              <a:latin typeface="+mn-ea"/>
              <a:ea typeface="+mn-ea"/>
              <a:cs typeface="Microsoft Sans Serif" panose="020B0604020202020204" pitchFamily="34" charset="0"/>
            </a:endParaRPr>
          </a:p>
          <a:p>
            <a:pPr marL="473075" indent="-457200">
              <a:spcBef>
                <a:spcPct val="20000"/>
              </a:spcBef>
              <a:buBlip>
                <a:blip r:embed="rId3"/>
              </a:buBlip>
            </a:pPr>
            <a:r>
              <a:rPr lang="zh-CN" altLang="en-US" sz="2800" dirty="0">
                <a:latin typeface="+mn-ea"/>
                <a:ea typeface="+mn-ea"/>
                <a:cs typeface="Microsoft Sans Serif" panose="020B0604020202020204" pitchFamily="34" charset="0"/>
              </a:rPr>
              <a:t>下节课程</a:t>
            </a:r>
          </a:p>
          <a:p>
            <a:pPr marL="930275" lvl="1" indent="-457200">
              <a:spcBef>
                <a:spcPct val="20000"/>
              </a:spcBef>
              <a:buBlip>
                <a:blip r:embed="rId5"/>
              </a:buBlip>
            </a:pPr>
            <a:r>
              <a:rPr lang="en-US" altLang="zh-CN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000" dirty="0" smtClean="0">
                <a:latin typeface="+mn-ea"/>
                <a:ea typeface="+mn-ea"/>
                <a:cs typeface="Microsoft Sans Serif" panose="020B0604020202020204" pitchFamily="34" charset="0"/>
              </a:rPr>
              <a:t>字符驱动</a:t>
            </a:r>
            <a:endParaRPr lang="zh-CN" altLang="en-US" sz="2000" dirty="0">
              <a:latin typeface="+mn-ea"/>
              <a:ea typeface="+mn-ea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3991" y="145256"/>
            <a:ext cx="5786437" cy="48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为什么学习知识点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—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提问</a:t>
            </a:r>
            <a:endParaRPr lang="en-US" b="1" dirty="0" smtClean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4339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789554"/>
            <a:ext cx="9144000" cy="387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如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何从用户空间访问内核空间</a:t>
            </a:r>
            <a:endParaRPr lang="en-US" altLang="zh-CN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如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何实现自定义系统调用</a:t>
            </a:r>
            <a:endParaRPr 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15875" indent="0" eaLnBrk="1" hangingPunct="1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  <p:grpSp>
        <p:nvGrpSpPr>
          <p:cNvPr id="14340" name="组合 6"/>
          <p:cNvGrpSpPr>
            <a:grpSpLocks/>
          </p:cNvGrpSpPr>
          <p:nvPr/>
        </p:nvGrpSpPr>
        <p:grpSpPr bwMode="auto">
          <a:xfrm>
            <a:off x="6061393" y="943819"/>
            <a:ext cx="700087" cy="163115"/>
            <a:chOff x="0" y="0"/>
            <a:chExt cx="700745" cy="217152"/>
          </a:xfrm>
        </p:grpSpPr>
        <p:grpSp>
          <p:nvGrpSpPr>
            <p:cNvPr id="13357" name="五角星 7"/>
            <p:cNvGrpSpPr>
              <a:grpSpLocks/>
            </p:cNvGrpSpPr>
            <p:nvPr/>
          </p:nvGrpSpPr>
          <p:grpSpPr bwMode="auto">
            <a:xfrm>
              <a:off x="-20737" y="-18312"/>
              <a:ext cx="249936" cy="249936"/>
              <a:chOff x="0" y="0"/>
              <a:chExt cx="249936" cy="249936"/>
            </a:xfrm>
          </p:grpSpPr>
          <p:pic>
            <p:nvPicPr>
              <p:cNvPr id="13364" name="五角星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5" name="Text Box 7"/>
              <p:cNvSpPr txBox="1">
                <a:spLocks noChangeArrowheads="1"/>
              </p:cNvSpPr>
              <p:nvPr/>
            </p:nvSpPr>
            <p:spPr bwMode="auto">
              <a:xfrm>
                <a:off x="87493" y="10195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8" name="五角星 8"/>
            <p:cNvGrpSpPr>
              <a:grpSpLocks/>
            </p:cNvGrpSpPr>
            <p:nvPr/>
          </p:nvGrpSpPr>
          <p:grpSpPr bwMode="auto">
            <a:xfrm>
              <a:off x="229199" y="-18312"/>
              <a:ext cx="243840" cy="243840"/>
              <a:chOff x="0" y="0"/>
              <a:chExt cx="243840" cy="243840"/>
            </a:xfrm>
          </p:grpSpPr>
          <p:pic>
            <p:nvPicPr>
              <p:cNvPr id="13362" name="五角星 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3" name="Text Box 10"/>
              <p:cNvSpPr txBox="1">
                <a:spLocks noChangeArrowheads="1"/>
              </p:cNvSpPr>
              <p:nvPr/>
            </p:nvSpPr>
            <p:spPr bwMode="auto">
              <a:xfrm>
                <a:off x="82157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9" name="五角星 9"/>
            <p:cNvGrpSpPr>
              <a:grpSpLocks/>
            </p:cNvGrpSpPr>
            <p:nvPr/>
          </p:nvGrpSpPr>
          <p:grpSpPr bwMode="auto">
            <a:xfrm>
              <a:off x="466943" y="-18312"/>
              <a:ext cx="243840" cy="243840"/>
              <a:chOff x="0" y="0"/>
              <a:chExt cx="243840" cy="243840"/>
            </a:xfrm>
          </p:grpSpPr>
          <p:pic>
            <p:nvPicPr>
              <p:cNvPr id="13360" name="五角星 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61" name="Text Box 13"/>
              <p:cNvSpPr txBox="1">
                <a:spLocks noChangeArrowheads="1"/>
              </p:cNvSpPr>
              <p:nvPr/>
            </p:nvSpPr>
            <p:spPr bwMode="auto">
              <a:xfrm>
                <a:off x="84534" y="10082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4350" name="组合 10"/>
          <p:cNvGrpSpPr>
            <a:grpSpLocks/>
          </p:cNvGrpSpPr>
          <p:nvPr/>
        </p:nvGrpSpPr>
        <p:grpSpPr bwMode="auto">
          <a:xfrm>
            <a:off x="6071422" y="1480708"/>
            <a:ext cx="700087" cy="163116"/>
            <a:chOff x="0" y="0"/>
            <a:chExt cx="700745" cy="217152"/>
          </a:xfrm>
        </p:grpSpPr>
        <p:grpSp>
          <p:nvGrpSpPr>
            <p:cNvPr id="13348" name="五角星 11"/>
            <p:cNvGrpSpPr>
              <a:grpSpLocks/>
            </p:cNvGrpSpPr>
            <p:nvPr/>
          </p:nvGrpSpPr>
          <p:grpSpPr bwMode="auto">
            <a:xfrm>
              <a:off x="-20737" y="-17920"/>
              <a:ext cx="249936" cy="249936"/>
              <a:chOff x="0" y="0"/>
              <a:chExt cx="249936" cy="249936"/>
            </a:xfrm>
          </p:grpSpPr>
          <p:pic>
            <p:nvPicPr>
              <p:cNvPr id="13355" name="五角星 11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6" name="Text Box 17"/>
              <p:cNvSpPr txBox="1">
                <a:spLocks noChangeArrowheads="1"/>
              </p:cNvSpPr>
              <p:nvPr/>
            </p:nvSpPr>
            <p:spPr bwMode="auto">
              <a:xfrm>
                <a:off x="87493" y="101562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49" name="五角星 12"/>
            <p:cNvGrpSpPr>
              <a:grpSpLocks/>
            </p:cNvGrpSpPr>
            <p:nvPr/>
          </p:nvGrpSpPr>
          <p:grpSpPr bwMode="auto">
            <a:xfrm>
              <a:off x="229199" y="-17920"/>
              <a:ext cx="243840" cy="243840"/>
              <a:chOff x="0" y="0"/>
              <a:chExt cx="243840" cy="243840"/>
            </a:xfrm>
          </p:grpSpPr>
          <p:pic>
            <p:nvPicPr>
              <p:cNvPr id="13353" name="五角星 12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4" name="Text Box 20"/>
              <p:cNvSpPr txBox="1">
                <a:spLocks noChangeArrowheads="1"/>
              </p:cNvSpPr>
              <p:nvPr/>
            </p:nvSpPr>
            <p:spPr bwMode="auto">
              <a:xfrm>
                <a:off x="82157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50" name="五角星 13"/>
            <p:cNvGrpSpPr>
              <a:grpSpLocks/>
            </p:cNvGrpSpPr>
            <p:nvPr/>
          </p:nvGrpSpPr>
          <p:grpSpPr bwMode="auto">
            <a:xfrm>
              <a:off x="466943" y="-17920"/>
              <a:ext cx="243840" cy="243840"/>
              <a:chOff x="0" y="0"/>
              <a:chExt cx="243840" cy="243840"/>
            </a:xfrm>
          </p:grpSpPr>
          <p:pic>
            <p:nvPicPr>
              <p:cNvPr id="13351" name="五角星 13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52" name="Text Box 23"/>
              <p:cNvSpPr txBox="1">
                <a:spLocks noChangeArrowheads="1"/>
              </p:cNvSpPr>
              <p:nvPr/>
            </p:nvSpPr>
            <p:spPr bwMode="auto">
              <a:xfrm>
                <a:off x="84534" y="100434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4370" name="组合 18"/>
          <p:cNvGrpSpPr>
            <a:grpSpLocks/>
          </p:cNvGrpSpPr>
          <p:nvPr/>
        </p:nvGrpSpPr>
        <p:grpSpPr bwMode="auto">
          <a:xfrm>
            <a:off x="6050704" y="2004433"/>
            <a:ext cx="700087" cy="161925"/>
            <a:chOff x="0" y="0"/>
            <a:chExt cx="700745" cy="217152"/>
          </a:xfrm>
        </p:grpSpPr>
        <p:grpSp>
          <p:nvGrpSpPr>
            <p:cNvPr id="13330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3337" name="五角星 19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8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31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3335" name="五角星 20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6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3332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13333" name="五角星 21"/>
              <p:cNvPicPr>
                <a:picLocks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34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5530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课程目标</a:t>
            </a:r>
            <a:r>
              <a:rPr lang="en-US" altLang="zh-CN" b="1" dirty="0" smtClean="0">
                <a:solidFill>
                  <a:srgbClr val="FFC000"/>
                </a:solidFill>
                <a:latin typeface="+mj-ea"/>
                <a:ea typeface="+mj-ea"/>
              </a:rPr>
              <a:t>--</a:t>
            </a:r>
            <a:r>
              <a:rPr lang="zh-CN" altLang="en-US" b="1" dirty="0" smtClean="0">
                <a:solidFill>
                  <a:srgbClr val="FFC000"/>
                </a:solidFill>
                <a:latin typeface="+mj-ea"/>
                <a:ea typeface="+mj-ea"/>
              </a:rPr>
              <a:t>学习重点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endParaRPr lang="en-US" dirty="0" smtClean="0">
              <a:latin typeface="+mj-ea"/>
              <a:ea typeface="+mj-ea"/>
            </a:endParaRPr>
          </a:p>
        </p:txBody>
      </p:sp>
      <p:sp>
        <p:nvSpPr>
          <p:cNvPr id="15363" name="文本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0" y="784096"/>
            <a:ext cx="9144000" cy="265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en-US" altLang="zh-CN" sz="2800" kern="1200" dirty="0" smtClean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系统调用原理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473075" indent="-457200" eaLnBrk="1" hangingPunct="1">
              <a:lnSpc>
                <a:spcPct val="150000"/>
              </a:lnSpc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自定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义系统调用实现</a:t>
            </a:r>
          </a:p>
          <a:p>
            <a:pPr marL="15875" indent="0" eaLnBrk="1" hangingPunct="1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376092"/>
              </a:solidFill>
              <a:latin typeface="Arial Unicode MS" pitchFamily="34" charset="-122"/>
            </a:endParaRPr>
          </a:p>
        </p:txBody>
      </p:sp>
      <p:grpSp>
        <p:nvGrpSpPr>
          <p:cNvPr id="15394" name="组合 18"/>
          <p:cNvGrpSpPr>
            <a:grpSpLocks/>
          </p:cNvGrpSpPr>
          <p:nvPr/>
        </p:nvGrpSpPr>
        <p:grpSpPr bwMode="auto">
          <a:xfrm>
            <a:off x="7092280" y="1005576"/>
            <a:ext cx="700087" cy="161925"/>
            <a:chOff x="0" y="0"/>
            <a:chExt cx="700745" cy="217152"/>
          </a:xfrm>
        </p:grpSpPr>
        <p:grpSp>
          <p:nvGrpSpPr>
            <p:cNvPr id="14354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14361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2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5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14359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60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14356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14357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58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54" name="组合 18"/>
          <p:cNvGrpSpPr>
            <a:grpSpLocks/>
          </p:cNvGrpSpPr>
          <p:nvPr/>
        </p:nvGrpSpPr>
        <p:grpSpPr bwMode="auto">
          <a:xfrm>
            <a:off x="7113018" y="1470321"/>
            <a:ext cx="700087" cy="161925"/>
            <a:chOff x="0" y="0"/>
            <a:chExt cx="700745" cy="217152"/>
          </a:xfrm>
        </p:grpSpPr>
        <p:grpSp>
          <p:nvGrpSpPr>
            <p:cNvPr id="55" name="五角星 19"/>
            <p:cNvGrpSpPr>
              <a:grpSpLocks/>
            </p:cNvGrpSpPr>
            <p:nvPr/>
          </p:nvGrpSpPr>
          <p:grpSpPr bwMode="auto">
            <a:xfrm>
              <a:off x="-20737" y="-19424"/>
              <a:ext cx="249936" cy="249936"/>
              <a:chOff x="0" y="0"/>
              <a:chExt cx="249936" cy="249936"/>
            </a:xfrm>
          </p:grpSpPr>
          <p:pic>
            <p:nvPicPr>
              <p:cNvPr id="62" name="五角星 19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9936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Text Box 37"/>
              <p:cNvSpPr txBox="1">
                <a:spLocks noChangeArrowheads="1"/>
              </p:cNvSpPr>
              <p:nvPr/>
            </p:nvSpPr>
            <p:spPr bwMode="auto">
              <a:xfrm>
                <a:off x="87493" y="103066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6" name="五角星 20"/>
            <p:cNvGrpSpPr>
              <a:grpSpLocks/>
            </p:cNvGrpSpPr>
            <p:nvPr/>
          </p:nvGrpSpPr>
          <p:grpSpPr bwMode="auto">
            <a:xfrm>
              <a:off x="229199" y="-19424"/>
              <a:ext cx="243840" cy="249936"/>
              <a:chOff x="0" y="0"/>
              <a:chExt cx="243840" cy="249936"/>
            </a:xfrm>
          </p:grpSpPr>
          <p:pic>
            <p:nvPicPr>
              <p:cNvPr id="60" name="五角星 20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2157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  <p:grpSp>
          <p:nvGrpSpPr>
            <p:cNvPr id="57" name="五角星 21"/>
            <p:cNvGrpSpPr>
              <a:grpSpLocks/>
            </p:cNvGrpSpPr>
            <p:nvPr/>
          </p:nvGrpSpPr>
          <p:grpSpPr bwMode="auto">
            <a:xfrm>
              <a:off x="466943" y="-19424"/>
              <a:ext cx="243840" cy="249936"/>
              <a:chOff x="0" y="0"/>
              <a:chExt cx="243840" cy="249936"/>
            </a:xfrm>
          </p:grpSpPr>
          <p:pic>
            <p:nvPicPr>
              <p:cNvPr id="58" name="五角星 21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3840" cy="2499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Text Box 43"/>
              <p:cNvSpPr txBox="1">
                <a:spLocks noChangeArrowheads="1"/>
              </p:cNvSpPr>
              <p:nvPr/>
            </p:nvSpPr>
            <p:spPr bwMode="auto">
              <a:xfrm>
                <a:off x="84534" y="101938"/>
                <a:ext cx="82512" cy="82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Franklin Gothic Book" pitchFamily="34" charset="0"/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6"/>
          <p:cNvSpPr txBox="1">
            <a:spLocks noChangeArrowheads="1"/>
          </p:cNvSpPr>
          <p:nvPr/>
        </p:nvSpPr>
        <p:spPr bwMode="auto">
          <a:xfrm>
            <a:off x="0" y="2031692"/>
            <a:ext cx="914400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b="1" kern="0" dirty="0">
                <a:latin typeface="+mj-ea"/>
                <a:ea typeface="+mj-ea"/>
              </a:rPr>
              <a:t>第一节</a:t>
            </a:r>
            <a:endParaRPr lang="en-US" altLang="zh-CN" b="1" kern="0" dirty="0">
              <a:latin typeface="+mj-ea"/>
              <a:ea typeface="+mj-ea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b="1" kern="0" dirty="0">
                <a:latin typeface="+mj-ea"/>
                <a:ea typeface="+mj-ea"/>
              </a:rPr>
              <a:t>Linux</a:t>
            </a:r>
            <a:r>
              <a:rPr lang="zh-CN" altLang="en-US" b="1" kern="0" dirty="0">
                <a:latin typeface="+mj-ea"/>
                <a:ea typeface="+mj-ea"/>
              </a:rPr>
              <a:t>内核模块</a:t>
            </a:r>
          </a:p>
        </p:txBody>
      </p:sp>
    </p:spTree>
    <p:extLst>
      <p:ext uri="{BB962C8B-B14F-4D97-AF65-F5344CB8AC3E}">
        <p14:creationId xmlns:p14="http://schemas.microsoft.com/office/powerpoint/2010/main" val="7210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内核模块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系统调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用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内核非常大，我们通过前面学习的内容将我们的代码添加到了内核中。但是这样会产生两个问题：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1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.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生成的内核镜像文件会增大。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2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.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每次编辑代码，都不得不重新编译内核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1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内核提供了模块（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Module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）机制解决了以上问题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内核模块 是可以在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运行时添加到内核的</a:t>
            </a: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代码。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尽管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是“单块内核”的操作系统，整个内核都运行在单独的保护域中（内核空间）。但是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内核是模块化组成的，它允许内核在运行时动态地向其中插入或删除代码。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1800" kern="1200" dirty="0" smtClean="0">
                <a:latin typeface="+mn-ea"/>
                <a:cs typeface="Microsoft Sans Serif" panose="020B0604020202020204" pitchFamily="34" charset="0"/>
              </a:rPr>
              <a:t>支持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模块的优点：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1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.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基本内核镜像可以尽可能小，可选的功能可以模块式的插入。</a:t>
            </a:r>
          </a:p>
          <a:p>
            <a:pPr marL="1330325" lvl="2" indent="-457200" eaLnBrk="1" hangingPunct="1">
              <a:buBlip>
                <a:blip r:embed="rId3"/>
              </a:buBlip>
            </a:pPr>
            <a:r>
              <a:rPr lang="en-US" altLang="zh-CN" sz="1800" kern="1200" dirty="0" smtClean="0">
                <a:latin typeface="+mn-ea"/>
                <a:cs typeface="Microsoft Sans Serif" panose="020B0604020202020204" pitchFamily="34" charset="0"/>
              </a:rPr>
              <a:t>2</a:t>
            </a:r>
            <a:r>
              <a:rPr lang="en-US" altLang="zh-CN" sz="1800" kern="1200" dirty="0">
                <a:latin typeface="+mn-ea"/>
                <a:cs typeface="Microsoft Sans Serif" panose="020B0604020202020204" pitchFamily="34" charset="0"/>
              </a:rPr>
              <a:t>.</a:t>
            </a:r>
            <a:r>
              <a:rPr lang="zh-CN" altLang="en-US" sz="1800" kern="1200" dirty="0">
                <a:latin typeface="+mn-ea"/>
                <a:cs typeface="Microsoft Sans Serif" panose="020B0604020202020204" pitchFamily="34" charset="0"/>
              </a:rPr>
              <a:t>方便编译调试代码。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内核模块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4706" y="897564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编写模块</a:t>
            </a:r>
            <a:endParaRPr lang="en-US" altLang="zh-CN" sz="2800" kern="1200" dirty="0" smtClean="0">
              <a:latin typeface="+mn-ea"/>
              <a:cs typeface="Microsoft Sans Serif" panose="020B0604020202020204" pitchFamily="34" charset="0"/>
            </a:endParaRPr>
          </a:p>
          <a:p>
            <a:pPr marL="15875" indent="0" eaLnBrk="1" hangingPunct="1">
              <a:buNone/>
            </a:pP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#include &lt;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linux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/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module.h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&gt;</a:t>
            </a:r>
          </a:p>
          <a:p>
            <a:pPr marL="15875" indent="0" eaLnBrk="1" hangingPunct="1">
              <a:buNone/>
            </a:pP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static 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int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  __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init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test_init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(void)		//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初始化函数，模块加载到内核时被调用</a:t>
            </a:r>
          </a:p>
          <a:p>
            <a:pPr marL="15875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{       printk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("Hello init module.\n");</a:t>
            </a:r>
          </a:p>
          <a:p>
            <a:pPr marL="15875" indent="0" eaLnBrk="1" hangingPunct="1">
              <a:buNone/>
            </a:pP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 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       return 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0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;</a:t>
            </a:r>
          </a:p>
          <a:p>
            <a:pPr marL="15875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}</a:t>
            </a:r>
            <a:endParaRPr lang="en-US" altLang="zh-CN" sz="1600" kern="1200" dirty="0">
              <a:latin typeface="+mn-ea"/>
              <a:cs typeface="Microsoft Sans Serif" panose="020B0604020202020204" pitchFamily="34" charset="0"/>
            </a:endParaRPr>
          </a:p>
          <a:p>
            <a:pPr marL="15875" indent="0" eaLnBrk="1" hangingPunct="1">
              <a:buNone/>
            </a:pP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static void __exit 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test_cleanup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(void)	//</a:t>
            </a:r>
            <a:r>
              <a:rPr lang="zh-CN" altLang="en-US" sz="1600" kern="1200" dirty="0">
                <a:latin typeface="+mn-ea"/>
                <a:cs typeface="Microsoft Sans Serif" panose="020B0604020202020204" pitchFamily="34" charset="0"/>
              </a:rPr>
              <a:t>清理函数，模块卸载时被调用</a:t>
            </a:r>
          </a:p>
          <a:p>
            <a:pPr marL="15875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{    printk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("Bye cleanup module.\n");</a:t>
            </a:r>
          </a:p>
          <a:p>
            <a:pPr marL="15875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}</a:t>
            </a:r>
            <a:endParaRPr lang="en-US" altLang="zh-CN" sz="1600" kern="1200" dirty="0">
              <a:latin typeface="+mn-ea"/>
              <a:cs typeface="Microsoft Sans Serif" panose="020B0604020202020204" pitchFamily="34" charset="0"/>
            </a:endParaRPr>
          </a:p>
          <a:p>
            <a:pPr marL="15875" indent="0" eaLnBrk="1" hangingPunct="1">
              <a:buNone/>
            </a:pP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module_init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(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test_init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);		</a:t>
            </a:r>
          </a:p>
          <a:p>
            <a:pPr marL="15875" indent="0" eaLnBrk="1" hangingPunct="1">
              <a:buNone/>
            </a:pP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module_exit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(</a:t>
            </a:r>
            <a:r>
              <a:rPr lang="en-US" altLang="zh-CN" sz="1600" kern="1200" dirty="0" err="1">
                <a:latin typeface="+mn-ea"/>
                <a:cs typeface="Microsoft Sans Serif" panose="020B0604020202020204" pitchFamily="34" charset="0"/>
              </a:rPr>
              <a:t>test_cleanup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);</a:t>
            </a:r>
          </a:p>
          <a:p>
            <a:pPr marL="15875" indent="0" eaLnBrk="1" hangingPunct="1">
              <a:buNone/>
            </a:pP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MODULE_LICENSE</a:t>
            </a: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("GPL");</a:t>
            </a:r>
          </a:p>
          <a:p>
            <a:pPr marL="15875" indent="0" eaLnBrk="1" hangingPunct="1">
              <a:buNone/>
            </a:pP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MODULE_AUTHOR</a:t>
            </a:r>
            <a:r>
              <a:rPr lang="en-US" altLang="zh-CN" sz="1600" kern="1200" dirty="0" smtClean="0">
                <a:latin typeface="+mn-ea"/>
                <a:cs typeface="Microsoft Sans Serif" panose="020B0604020202020204" pitchFamily="34" charset="0"/>
              </a:rPr>
              <a:t>(“yanghang");</a:t>
            </a:r>
            <a:endParaRPr lang="en-US" altLang="zh-CN" sz="1600" kern="1200" dirty="0">
              <a:latin typeface="+mn-ea"/>
              <a:cs typeface="Microsoft Sans Serif" panose="020B0604020202020204" pitchFamily="34" charset="0"/>
            </a:endParaRPr>
          </a:p>
          <a:p>
            <a:pPr marL="15875" indent="0" eaLnBrk="1" hangingPunct="1">
              <a:buNone/>
            </a:pPr>
            <a:r>
              <a:rPr lang="en-US" altLang="zh-CN" sz="1600" kern="1200" dirty="0">
                <a:latin typeface="+mn-ea"/>
                <a:cs typeface="Microsoft Sans Serif" panose="020B0604020202020204" pitchFamily="34" charset="0"/>
              </a:rPr>
              <a:t>MODULE_DESCRIPTION("Class Test");</a:t>
            </a:r>
          </a:p>
          <a:p>
            <a:pPr marL="15875" indent="0" eaLnBrk="1" hangingPunct="1">
              <a:buNone/>
            </a:pPr>
            <a:endParaRPr lang="en-US" altLang="zh-CN" sz="1600" kern="1200" dirty="0" smtClean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1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内核模块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模块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编译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make -C ~/linux-2.6.32.2 M=`pwd` modules</a:t>
            </a:r>
          </a:p>
          <a:p>
            <a:pPr marL="473075" lvl="1" indent="0" eaLnBrk="1" hangingPunct="1">
              <a:buNone/>
            </a:pPr>
            <a:r>
              <a:rPr lang="en-US" altLang="zh-CN" sz="2000" kern="1200" dirty="0" smtClean="0">
                <a:latin typeface="+mn-ea"/>
                <a:cs typeface="Microsoft Sans Serif" panose="020B0604020202020204" pitchFamily="34" charset="0"/>
              </a:rPr>
              <a:t>	-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C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选项 指定内核源代码的目录，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M=`pwd`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选项使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makefile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在构造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modules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目标前，返回到模块源代码</a:t>
            </a:r>
          </a:p>
          <a:p>
            <a:pPr marL="473075" lvl="1" indent="0" eaLnBrk="1" hangingPunct="1">
              <a:buNone/>
            </a:pP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473075" lvl="1" indent="-457200" eaLnBrk="1" hangingPunct="1">
              <a:buBlip>
                <a:blip r:embed="rId2"/>
              </a:buBlip>
            </a:pPr>
            <a:r>
              <a:rPr lang="zh-CN" altLang="en-US" kern="1200" dirty="0">
                <a:latin typeface="+mn-ea"/>
                <a:cs typeface="Microsoft Sans Serif" panose="020B0604020202020204" pitchFamily="34" charset="0"/>
              </a:rPr>
              <a:t>使用模块</a:t>
            </a:r>
          </a:p>
          <a:p>
            <a:pPr marL="473075" lvl="1" indent="0" eaLnBrk="1" hangingPunct="1">
              <a:buNone/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	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 smtClean="0">
                <a:latin typeface="+mn-ea"/>
                <a:cs typeface="Microsoft Sans Serif" panose="020B0604020202020204" pitchFamily="34" charset="0"/>
              </a:rPr>
              <a:t>insmod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		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安装模块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 smtClean="0">
                <a:latin typeface="+mn-ea"/>
                <a:cs typeface="Microsoft Sans Serif" panose="020B0604020202020204" pitchFamily="34" charset="0"/>
              </a:rPr>
              <a:t>rmmod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		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卸载模块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 smtClean="0">
                <a:latin typeface="+mn-ea"/>
                <a:cs typeface="Microsoft Sans Serif" panose="020B0604020202020204" pitchFamily="34" charset="0"/>
              </a:rPr>
              <a:t>lsmod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		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列出模块</a:t>
            </a:r>
          </a:p>
          <a:p>
            <a:pPr marL="930275" lvl="1" indent="-457200" eaLnBrk="1" hangingPunct="1">
              <a:buBlip>
                <a:blip r:embed="rId3"/>
              </a:buBlip>
            </a:pP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内核模块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376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模块的应用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模块参数：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 err="1" smtClean="0">
                <a:latin typeface="+mn-ea"/>
                <a:cs typeface="Microsoft Sans Serif" panose="020B0604020202020204" pitchFamily="34" charset="0"/>
              </a:rPr>
              <a:t>module_param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(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参数名，参数类型，参数读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/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写权限</a:t>
            </a:r>
            <a:r>
              <a:rPr lang="en-US" altLang="zh-CN" sz="2000" kern="1200" dirty="0" smtClean="0">
                <a:latin typeface="+mn-ea"/>
                <a:cs typeface="Microsoft Sans Serif" panose="020B0604020202020204" pitchFamily="34" charset="0"/>
              </a:rPr>
              <a:t>)</a:t>
            </a:r>
            <a:endParaRPr lang="en-US" altLang="zh-CN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导出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模块：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模块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被载入后，就会被动态地连接到内核</a:t>
            </a: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当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被显式导出后的外部函数，才可以被动态库调用</a:t>
            </a: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。</a:t>
            </a:r>
            <a:endParaRPr lang="zh-CN" altLang="en-US" sz="2000" kern="1200" dirty="0">
              <a:latin typeface="+mn-ea"/>
              <a:cs typeface="Microsoft Sans Serif" panose="020B0604020202020204" pitchFamily="34" charset="0"/>
            </a:endParaRP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zh-CN" altLang="en-US" sz="2000" kern="1200" dirty="0" smtClean="0">
                <a:latin typeface="+mn-ea"/>
                <a:cs typeface="Microsoft Sans Serif" panose="020B0604020202020204" pitchFamily="34" charset="0"/>
              </a:rPr>
              <a:t>导出</a:t>
            </a:r>
            <a:r>
              <a:rPr lang="zh-CN" altLang="en-US" sz="2000" kern="1200" dirty="0">
                <a:latin typeface="+mn-ea"/>
                <a:cs typeface="Microsoft Sans Serif" panose="020B0604020202020204" pitchFamily="34" charset="0"/>
              </a:rPr>
              <a:t>内核函数指令：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 smtClean="0">
                <a:latin typeface="+mn-ea"/>
                <a:cs typeface="Microsoft Sans Serif" panose="020B0604020202020204" pitchFamily="34" charset="0"/>
              </a:rPr>
              <a:t>EXPORT_SYMBOL</a:t>
            </a:r>
            <a:r>
              <a:rPr lang="en-US" altLang="zh-CN" sz="2000" kern="1200" dirty="0">
                <a:latin typeface="+mn-ea"/>
                <a:cs typeface="Microsoft Sans Serif" panose="020B0604020202020204" pitchFamily="34" charset="0"/>
              </a:rPr>
              <a:t>()</a:t>
            </a:r>
          </a:p>
          <a:p>
            <a:pPr marL="930275" lvl="1" indent="-457200" eaLnBrk="1" hangingPunct="1">
              <a:buBlip>
                <a:blip r:embed="rId3"/>
              </a:buBlip>
            </a:pPr>
            <a:r>
              <a:rPr lang="en-US" altLang="zh-CN" sz="2000" kern="1200" dirty="0" smtClean="0">
                <a:latin typeface="+mn-ea"/>
                <a:cs typeface="Microsoft Sans Serif" panose="020B0604020202020204" pitchFamily="34" charset="0"/>
              </a:rPr>
              <a:t>EXPORT_SYMBOL_GPL()</a:t>
            </a:r>
            <a:endParaRPr lang="en-US" altLang="zh-CN" sz="20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7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占位符 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179512" y="160383"/>
            <a:ext cx="5784850" cy="41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C000"/>
                </a:solidFill>
                <a:latin typeface="+mj-ea"/>
                <a:ea typeface="+mj-ea"/>
              </a:rPr>
              <a:t>课后练习</a:t>
            </a:r>
          </a:p>
        </p:txBody>
      </p:sp>
      <p:sp>
        <p:nvSpPr>
          <p:cNvPr id="16387" name="文本占位符 7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3" y="789552"/>
            <a:ext cx="9143999" cy="11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73075" indent="-457200" eaLnBrk="1" hangingPunct="1">
              <a:buBlip>
                <a:blip r:embed="rId2"/>
              </a:buBlip>
            </a:pPr>
            <a:r>
              <a:rPr lang="zh-CN" altLang="en-US" sz="2800" kern="1200" dirty="0">
                <a:latin typeface="+mn-ea"/>
                <a:cs typeface="Microsoft Sans Serif" panose="020B0604020202020204" pitchFamily="34" charset="0"/>
              </a:rPr>
              <a:t>使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用自定义系统调用实现</a:t>
            </a:r>
            <a:r>
              <a:rPr lang="en-US" altLang="zh-CN" sz="2800" kern="1200" dirty="0" smtClean="0">
                <a:latin typeface="+mn-ea"/>
                <a:cs typeface="Microsoft Sans Serif" panose="020B0604020202020204" pitchFamily="34" charset="0"/>
              </a:rPr>
              <a:t>LED</a:t>
            </a:r>
            <a:r>
              <a:rPr lang="zh-CN" altLang="en-US" sz="2800" kern="1200" dirty="0" smtClean="0">
                <a:latin typeface="+mn-ea"/>
                <a:cs typeface="Microsoft Sans Serif" panose="020B0604020202020204" pitchFamily="34" charset="0"/>
              </a:rPr>
              <a:t>驱动</a:t>
            </a:r>
            <a:endParaRPr lang="zh-CN" altLang="en-US" sz="2800" kern="1200" dirty="0">
              <a:latin typeface="+mn-ea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​​">
  <a:themeElements>
    <a:clrScheme name="1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​​">
      <a:majorFont>
        <a:latin typeface="Franklin Gothic Medium"/>
        <a:ea typeface="宋体"/>
        <a:cs typeface=""/>
      </a:majorFont>
      <a:minorFont>
        <a:latin typeface="Franklin Gothic Boo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主题​​">
  <a:themeElements>
    <a:clrScheme name="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Pages>0</Pages>
  <Words>358</Words>
  <Characters>0</Characters>
  <Application>Microsoft Office PowerPoint</Application>
  <DocSecurity>0</DocSecurity>
  <PresentationFormat>全屏显示(16:9)</PresentationFormat>
  <Lines>0</Lines>
  <Paragraphs>70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 Unicode MS</vt:lpstr>
      <vt:lpstr>Franklin Gothic Book</vt:lpstr>
      <vt:lpstr>黑体</vt:lpstr>
      <vt:lpstr>宋体</vt:lpstr>
      <vt:lpstr>微软雅黑</vt:lpstr>
      <vt:lpstr>Arial</vt:lpstr>
      <vt:lpstr>Calibri</vt:lpstr>
      <vt:lpstr>Franklin Gothic Medium</vt:lpstr>
      <vt:lpstr>Microsoft Sans Serif</vt:lpstr>
      <vt:lpstr>Office 主题​​</vt:lpstr>
      <vt:lpstr>1_Office 主题​​</vt:lpstr>
      <vt:lpstr>2_Office 主题​​</vt:lpstr>
      <vt:lpstr>3_Office 主题​​</vt:lpstr>
      <vt:lpstr>4_Office 主题​​</vt:lpstr>
      <vt:lpstr>6_Office 主题​​</vt:lpstr>
      <vt:lpstr>7_Office 主题​​</vt:lpstr>
      <vt:lpstr>8_Office 主题​​</vt:lpstr>
      <vt:lpstr>9_Office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Windows 用户</dc:creator>
  <cp:keywords/>
  <dc:description/>
  <cp:lastModifiedBy>Liao Xiaofei</cp:lastModifiedBy>
  <cp:revision>488</cp:revision>
  <dcterms:created xsi:type="dcterms:W3CDTF">2013-05-20T02:48:50Z</dcterms:created>
  <dcterms:modified xsi:type="dcterms:W3CDTF">2015-07-26T16:59:49Z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