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  <p:sldMasterId id="2147483651" r:id="rId3"/>
    <p:sldMasterId id="2147483661" r:id="rId4"/>
    <p:sldMasterId id="2147483653" r:id="rId5"/>
    <p:sldMasterId id="2147483655" r:id="rId6"/>
    <p:sldMasterId id="2147483656" r:id="rId7"/>
    <p:sldMasterId id="2147483657" r:id="rId8"/>
    <p:sldMasterId id="2147483658" r:id="rId9"/>
  </p:sldMasterIdLst>
  <p:notesMasterIdLst>
    <p:notesMasterId r:id="rId33"/>
  </p:notesMasterIdLst>
  <p:sldIdLst>
    <p:sldId id="259" r:id="rId10"/>
    <p:sldId id="260" r:id="rId11"/>
    <p:sldId id="268" r:id="rId12"/>
    <p:sldId id="289" r:id="rId13"/>
    <p:sldId id="265" r:id="rId14"/>
    <p:sldId id="363" r:id="rId15"/>
    <p:sldId id="365" r:id="rId16"/>
    <p:sldId id="366" r:id="rId17"/>
    <p:sldId id="364" r:id="rId18"/>
    <p:sldId id="382" r:id="rId19"/>
    <p:sldId id="372" r:id="rId20"/>
    <p:sldId id="367" r:id="rId21"/>
    <p:sldId id="376" r:id="rId22"/>
    <p:sldId id="368" r:id="rId23"/>
    <p:sldId id="369" r:id="rId24"/>
    <p:sldId id="377" r:id="rId25"/>
    <p:sldId id="378" r:id="rId26"/>
    <p:sldId id="381" r:id="rId27"/>
    <p:sldId id="370" r:id="rId28"/>
    <p:sldId id="371" r:id="rId29"/>
    <p:sldId id="335" r:id="rId30"/>
    <p:sldId id="336" r:id="rId31"/>
    <p:sldId id="266" r:id="rId32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D7D7"/>
    <a:srgbClr val="D3D3D3"/>
    <a:srgbClr val="EA2504"/>
    <a:srgbClr val="76B531"/>
    <a:srgbClr val="A6A6A6"/>
    <a:srgbClr val="0066FF"/>
    <a:srgbClr val="FFC00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397" autoAdjust="0"/>
    <p:restoredTop sz="94660"/>
  </p:normalViewPr>
  <p:slideViewPr>
    <p:cSldViewPr>
      <p:cViewPr varScale="1">
        <p:scale>
          <a:sx n="111" d="100"/>
          <a:sy n="111" d="100"/>
        </p:scale>
        <p:origin x="108" y="276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21" Type="http://schemas.openxmlformats.org/officeDocument/2006/relationships/slide" Target="slides/slide12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theme" Target="theme/theme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179FE8F6-778F-424B-B018-3861D587DA0A}" type="datetimeFigureOut">
              <a:rPr lang="zh-CN" altLang="en-US"/>
              <a:pPr>
                <a:defRPr/>
              </a:pPr>
              <a:t>2015/7/27</a:t>
            </a:fld>
            <a:endParaRPr lang="en-US"/>
          </a:p>
        </p:txBody>
      </p:sp>
      <p:sp>
        <p:nvSpPr>
          <p:cNvPr id="20484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2293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229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41B6F562-8A5E-4D3C-97DB-BA78A0359D66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78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  <a:p>
            <a:pPr marL="0" lvl="3" eaLnBrk="1" hangingPunct="1">
              <a:spcBef>
                <a:spcPct val="0"/>
              </a:spcBef>
            </a:pPr>
            <a:r>
              <a:rPr lang="zh-CN" altLang="en-US" smtClean="0">
                <a:solidFill>
                  <a:srgbClr val="376092"/>
                </a:solidFill>
              </a:rPr>
              <a:t>本节课程主要讲了什么？通过本节课程的学习我们掌握了什么？解决什么问题？</a:t>
            </a:r>
            <a:endParaRPr lang="en-US" smtClean="0">
              <a:solidFill>
                <a:srgbClr val="376092"/>
              </a:solidFill>
            </a:endParaRPr>
          </a:p>
          <a:p>
            <a:pPr marL="0" lvl="3" eaLnBrk="1" hangingPunct="1">
              <a:spcBef>
                <a:spcPct val="0"/>
              </a:spcBef>
            </a:pPr>
            <a:r>
              <a:rPr lang="zh-CN" altLang="en-US" smtClean="0">
                <a:solidFill>
                  <a:srgbClr val="376092"/>
                </a:solidFill>
              </a:rPr>
              <a:t>下节课程我们要学习什么？</a:t>
            </a:r>
            <a:endParaRPr lang="zh-CN" altLang="en-US" smtClean="0"/>
          </a:p>
        </p:txBody>
      </p:sp>
      <p:sp>
        <p:nvSpPr>
          <p:cNvPr id="2150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B9BED48C-A3B9-40AE-88A5-FD250C998CC7}" type="slidenum">
              <a:rPr lang="zh-CN" altLang="en-US" sz="1200">
                <a:latin typeface="Calibri" pitchFamily="34" charset="0"/>
              </a:rPr>
              <a:pPr algn="r" eaLnBrk="1" hangingPunct="1"/>
              <a:t>23</a:t>
            </a:fld>
            <a:endParaRPr lang="en-US" altLang="zh-CN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3593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93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71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33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43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98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049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2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2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12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81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35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6313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1130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15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6825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55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00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44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31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233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2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2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12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635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70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9978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08482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0335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301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17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19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65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01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2709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2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2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549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02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7474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8293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2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2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02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757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40893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1506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47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227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67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38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68197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2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2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428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66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82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00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444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2849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7761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23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560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77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059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6578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2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2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747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33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038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0078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4811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8635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310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67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51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019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89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186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2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2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692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20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0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31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7198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511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013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4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04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369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9878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6633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2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2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7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583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54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653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2095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7232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41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62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92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2332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87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319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2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2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947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567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02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5506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1857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66086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02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795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image" Target="../media/image1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7" name="矩形 4"/>
          <p:cNvSpPr>
            <a:spLocks noChangeArrowheads="1"/>
          </p:cNvSpPr>
          <p:nvPr userDrawn="1"/>
        </p:nvSpPr>
        <p:spPr bwMode="auto">
          <a:xfrm>
            <a:off x="0" y="789387"/>
            <a:ext cx="9144000" cy="3240881"/>
          </a:xfrm>
          <a:prstGeom prst="rect">
            <a:avLst/>
          </a:prstGeom>
          <a:solidFill>
            <a:srgbClr val="FFFFFF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sp>
        <p:nvSpPr>
          <p:cNvPr id="5" name="矩形 7"/>
          <p:cNvSpPr>
            <a:spLocks noChangeArrowheads="1"/>
          </p:cNvSpPr>
          <p:nvPr userDrawn="1"/>
        </p:nvSpPr>
        <p:spPr bwMode="auto">
          <a:xfrm>
            <a:off x="179388" y="5002022"/>
            <a:ext cx="881844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000" dirty="0">
                <a:solidFill>
                  <a:schemeClr val="bg1"/>
                </a:solidFill>
              </a:rPr>
              <a:t>上嵌网院                                                                                                                                                     </a:t>
            </a:r>
            <a:r>
              <a:rPr lang="zh-CN" altLang="en-US" sz="1000" dirty="0" smtClean="0">
                <a:solidFill>
                  <a:schemeClr val="bg1"/>
                </a:solidFill>
              </a:rPr>
              <a:t>                                             </a:t>
            </a:r>
            <a:r>
              <a:rPr lang="en-US" altLang="zh-CN" sz="1000" dirty="0">
                <a:solidFill>
                  <a:schemeClr val="bg1"/>
                </a:solidFill>
              </a:rPr>
              <a:t>www.qianrushi.com.cn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ldLvl="0" animBg="1" autoUpdateAnimBg="0"/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8"/>
          <p:cNvSpPr>
            <a:spLocks noChangeArrowheads="1"/>
          </p:cNvSpPr>
          <p:nvPr userDrawn="1"/>
        </p:nvSpPr>
        <p:spPr bwMode="auto">
          <a:xfrm>
            <a:off x="0" y="808548"/>
            <a:ext cx="9144000" cy="4247480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20000" b="1" dirty="0">
                <a:ln/>
                <a:solidFill>
                  <a:srgbClr val="D3D3D3"/>
                </a:solidFill>
                <a:latin typeface="微软雅黑" pitchFamily="34" charset="-122"/>
                <a:ea typeface="微软雅黑" pitchFamily="34" charset="-122"/>
              </a:rPr>
              <a:t>上 嵌</a:t>
            </a:r>
          </a:p>
        </p:txBody>
      </p:sp>
      <p:sp>
        <p:nvSpPr>
          <p:cNvPr id="2051" name="矩形 4"/>
          <p:cNvSpPr>
            <a:spLocks noChangeArrowheads="1"/>
          </p:cNvSpPr>
          <p:nvPr userDrawn="1"/>
        </p:nvSpPr>
        <p:spPr bwMode="auto">
          <a:xfrm>
            <a:off x="0" y="789385"/>
            <a:ext cx="9144000" cy="4267200"/>
          </a:xfrm>
          <a:prstGeom prst="rect">
            <a:avLst/>
          </a:prstGeom>
          <a:solidFill>
            <a:srgbClr val="FFFFFF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7668344" y="5002022"/>
            <a:ext cx="146386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www.qianrushi.com.cn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ldLvl="0" animBg="1" autoUpdateAnimBg="0"/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8"/>
          <p:cNvSpPr>
            <a:spLocks noChangeArrowheads="1"/>
          </p:cNvSpPr>
          <p:nvPr userDrawn="1"/>
        </p:nvSpPr>
        <p:spPr bwMode="auto">
          <a:xfrm>
            <a:off x="0" y="808548"/>
            <a:ext cx="9144000" cy="4247480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20000" b="1" dirty="0">
                <a:ln/>
                <a:solidFill>
                  <a:srgbClr val="D3D3D3"/>
                </a:solidFill>
                <a:latin typeface="微软雅黑" pitchFamily="34" charset="-122"/>
                <a:ea typeface="微软雅黑" pitchFamily="34" charset="-122"/>
              </a:rPr>
              <a:t>上 嵌</a:t>
            </a:r>
          </a:p>
        </p:txBody>
      </p:sp>
      <p:sp>
        <p:nvSpPr>
          <p:cNvPr id="7" name="矩形 4"/>
          <p:cNvSpPr>
            <a:spLocks noChangeArrowheads="1"/>
          </p:cNvSpPr>
          <p:nvPr userDrawn="1"/>
        </p:nvSpPr>
        <p:spPr bwMode="auto">
          <a:xfrm>
            <a:off x="0" y="789385"/>
            <a:ext cx="9144000" cy="4267200"/>
          </a:xfrm>
          <a:prstGeom prst="rect">
            <a:avLst/>
          </a:prstGeom>
          <a:solidFill>
            <a:srgbClr val="FFFFFF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 userDrawn="1"/>
        </p:nvSpPr>
        <p:spPr bwMode="auto">
          <a:xfrm>
            <a:off x="7668344" y="5002022"/>
            <a:ext cx="146386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www.qianrushi.com.cn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 autoUpdateAnimBg="0"/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8"/>
          <p:cNvSpPr>
            <a:spLocks noChangeArrowheads="1"/>
          </p:cNvSpPr>
          <p:nvPr userDrawn="1"/>
        </p:nvSpPr>
        <p:spPr bwMode="auto">
          <a:xfrm>
            <a:off x="0" y="808548"/>
            <a:ext cx="9144000" cy="4247480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20000" b="1" dirty="0">
                <a:ln/>
                <a:solidFill>
                  <a:srgbClr val="D3D3D3"/>
                </a:solidFill>
                <a:latin typeface="微软雅黑" pitchFamily="34" charset="-122"/>
                <a:ea typeface="微软雅黑" pitchFamily="34" charset="-122"/>
              </a:rPr>
              <a:t>上 嵌</a:t>
            </a:r>
          </a:p>
        </p:txBody>
      </p:sp>
      <p:sp>
        <p:nvSpPr>
          <p:cNvPr id="7" name="矩形 4"/>
          <p:cNvSpPr>
            <a:spLocks noChangeArrowheads="1"/>
          </p:cNvSpPr>
          <p:nvPr userDrawn="1"/>
        </p:nvSpPr>
        <p:spPr bwMode="auto">
          <a:xfrm>
            <a:off x="0" y="789385"/>
            <a:ext cx="9144000" cy="4267200"/>
          </a:xfrm>
          <a:prstGeom prst="rect">
            <a:avLst/>
          </a:prstGeom>
          <a:solidFill>
            <a:srgbClr val="FFFFFF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 userDrawn="1"/>
        </p:nvSpPr>
        <p:spPr bwMode="auto">
          <a:xfrm>
            <a:off x="7668344" y="5002022"/>
            <a:ext cx="146386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www.qianrushi.com.cn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 autoUpdateAnimBg="0"/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3" name="矩形 8"/>
          <p:cNvSpPr>
            <a:spLocks noChangeArrowheads="1"/>
          </p:cNvSpPr>
          <p:nvPr userDrawn="1"/>
        </p:nvSpPr>
        <p:spPr bwMode="auto">
          <a:xfrm>
            <a:off x="0" y="809627"/>
            <a:ext cx="9144000" cy="4246960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cxnSp>
        <p:nvCxnSpPr>
          <p:cNvPr id="5124" name="直接连接符 7"/>
          <p:cNvCxnSpPr>
            <a:cxnSpLocks noChangeShapeType="1"/>
          </p:cNvCxnSpPr>
          <p:nvPr/>
        </p:nvCxnSpPr>
        <p:spPr bwMode="auto">
          <a:xfrm>
            <a:off x="6588126" y="809627"/>
            <a:ext cx="1588" cy="4246960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5" name="直接连接符 8"/>
          <p:cNvCxnSpPr>
            <a:cxnSpLocks noChangeShapeType="1"/>
          </p:cNvCxnSpPr>
          <p:nvPr/>
        </p:nvCxnSpPr>
        <p:spPr bwMode="auto">
          <a:xfrm flipH="1">
            <a:off x="6573838" y="809627"/>
            <a:ext cx="6350" cy="424696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矩形 8"/>
          <p:cNvSpPr>
            <a:spLocks noChangeArrowheads="1"/>
          </p:cNvSpPr>
          <p:nvPr userDrawn="1"/>
        </p:nvSpPr>
        <p:spPr bwMode="auto">
          <a:xfrm>
            <a:off x="0" y="808548"/>
            <a:ext cx="9144000" cy="4247480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20000" b="1" dirty="0">
                <a:ln/>
                <a:solidFill>
                  <a:srgbClr val="D3D3D3"/>
                </a:solidFill>
                <a:latin typeface="微软雅黑" pitchFamily="34" charset="-122"/>
                <a:ea typeface="微软雅黑" pitchFamily="34" charset="-122"/>
              </a:rPr>
              <a:t>上 嵌</a:t>
            </a:r>
          </a:p>
        </p:txBody>
      </p:sp>
      <p:sp>
        <p:nvSpPr>
          <p:cNvPr id="5127" name="矩形 9"/>
          <p:cNvSpPr>
            <a:spLocks noChangeArrowheads="1"/>
          </p:cNvSpPr>
          <p:nvPr userDrawn="1"/>
        </p:nvSpPr>
        <p:spPr bwMode="auto">
          <a:xfrm>
            <a:off x="1" y="809627"/>
            <a:ext cx="6624638" cy="4246960"/>
          </a:xfrm>
          <a:prstGeom prst="rect">
            <a:avLst/>
          </a:prstGeom>
          <a:solidFill>
            <a:srgbClr val="A6A6A6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sp>
        <p:nvSpPr>
          <p:cNvPr id="5128" name="矩形 10"/>
          <p:cNvSpPr>
            <a:spLocks noChangeArrowheads="1"/>
          </p:cNvSpPr>
          <p:nvPr userDrawn="1"/>
        </p:nvSpPr>
        <p:spPr bwMode="auto">
          <a:xfrm>
            <a:off x="6589715" y="809627"/>
            <a:ext cx="2554287" cy="4246960"/>
          </a:xfrm>
          <a:prstGeom prst="rect">
            <a:avLst/>
          </a:prstGeom>
          <a:solidFill>
            <a:srgbClr val="F2F2F2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cxnSp>
        <p:nvCxnSpPr>
          <p:cNvPr id="5129" name="直接连接符 17"/>
          <p:cNvCxnSpPr>
            <a:cxnSpLocks noChangeShapeType="1"/>
          </p:cNvCxnSpPr>
          <p:nvPr userDrawn="1"/>
        </p:nvCxnSpPr>
        <p:spPr bwMode="auto">
          <a:xfrm>
            <a:off x="323850" y="1168004"/>
            <a:ext cx="3600450" cy="0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0" name="直接连接符 18"/>
          <p:cNvCxnSpPr>
            <a:cxnSpLocks noChangeShapeType="1"/>
          </p:cNvCxnSpPr>
          <p:nvPr userDrawn="1"/>
        </p:nvCxnSpPr>
        <p:spPr bwMode="auto">
          <a:xfrm>
            <a:off x="323850" y="1168004"/>
            <a:ext cx="360045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矩形 11"/>
          <p:cNvSpPr>
            <a:spLocks noChangeArrowheads="1"/>
          </p:cNvSpPr>
          <p:nvPr userDrawn="1"/>
        </p:nvSpPr>
        <p:spPr bwMode="auto">
          <a:xfrm>
            <a:off x="7668344" y="5002022"/>
            <a:ext cx="146386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www.qianrushi.com.cn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70" name="直接连接符 7"/>
          <p:cNvCxnSpPr>
            <a:cxnSpLocks noChangeShapeType="1"/>
          </p:cNvCxnSpPr>
          <p:nvPr/>
        </p:nvCxnSpPr>
        <p:spPr bwMode="auto">
          <a:xfrm flipH="1">
            <a:off x="6580188" y="723900"/>
            <a:ext cx="0" cy="4142185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1" name="直接连接符 8"/>
          <p:cNvCxnSpPr>
            <a:cxnSpLocks noChangeShapeType="1"/>
          </p:cNvCxnSpPr>
          <p:nvPr/>
        </p:nvCxnSpPr>
        <p:spPr bwMode="auto">
          <a:xfrm>
            <a:off x="6588125" y="681039"/>
            <a:ext cx="0" cy="414218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2" name="矩形 9"/>
          <p:cNvSpPr>
            <a:spLocks noChangeArrowheads="1"/>
          </p:cNvSpPr>
          <p:nvPr userDrawn="1"/>
        </p:nvSpPr>
        <p:spPr bwMode="auto">
          <a:xfrm>
            <a:off x="2" y="466727"/>
            <a:ext cx="6626225" cy="4355306"/>
          </a:xfrm>
          <a:prstGeom prst="rect">
            <a:avLst/>
          </a:prstGeom>
          <a:solidFill>
            <a:srgbClr val="A6A6A6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sp>
        <p:nvSpPr>
          <p:cNvPr id="7173" name="矩形 10"/>
          <p:cNvSpPr>
            <a:spLocks noChangeArrowheads="1"/>
          </p:cNvSpPr>
          <p:nvPr userDrawn="1"/>
        </p:nvSpPr>
        <p:spPr bwMode="auto">
          <a:xfrm>
            <a:off x="6589715" y="465535"/>
            <a:ext cx="2554287" cy="2160984"/>
          </a:xfrm>
          <a:prstGeom prst="rect">
            <a:avLst/>
          </a:prstGeom>
          <a:solidFill>
            <a:srgbClr val="F2F2F2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pic>
        <p:nvPicPr>
          <p:cNvPr id="7178" name="Picture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174" name="直接连接符 2"/>
          <p:cNvCxnSpPr>
            <a:cxnSpLocks noChangeShapeType="1"/>
          </p:cNvCxnSpPr>
          <p:nvPr userDrawn="1"/>
        </p:nvCxnSpPr>
        <p:spPr bwMode="auto">
          <a:xfrm>
            <a:off x="6940552" y="2626519"/>
            <a:ext cx="1592263" cy="0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5" name="直接连接符 15"/>
          <p:cNvCxnSpPr>
            <a:cxnSpLocks noChangeShapeType="1"/>
          </p:cNvCxnSpPr>
          <p:nvPr userDrawn="1"/>
        </p:nvCxnSpPr>
        <p:spPr bwMode="auto">
          <a:xfrm>
            <a:off x="6948488" y="2626519"/>
            <a:ext cx="1592262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6" name="矩形 10"/>
          <p:cNvSpPr>
            <a:spLocks noChangeArrowheads="1"/>
          </p:cNvSpPr>
          <p:nvPr userDrawn="1"/>
        </p:nvSpPr>
        <p:spPr bwMode="auto">
          <a:xfrm>
            <a:off x="6588126" y="2626519"/>
            <a:ext cx="2554288" cy="2214563"/>
          </a:xfrm>
          <a:prstGeom prst="rect">
            <a:avLst/>
          </a:prstGeom>
          <a:solidFill>
            <a:srgbClr val="F2F2F2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sp>
        <p:nvSpPr>
          <p:cNvPr id="11" name="矩形 8"/>
          <p:cNvSpPr>
            <a:spLocks noChangeArrowheads="1"/>
          </p:cNvSpPr>
          <p:nvPr userDrawn="1"/>
        </p:nvSpPr>
        <p:spPr bwMode="auto">
          <a:xfrm>
            <a:off x="0" y="808548"/>
            <a:ext cx="9144000" cy="4247480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20000" b="1" dirty="0">
                <a:ln/>
                <a:solidFill>
                  <a:srgbClr val="D3D3D3"/>
                </a:solidFill>
                <a:latin typeface="微软雅黑" pitchFamily="34" charset="-122"/>
                <a:ea typeface="微软雅黑" pitchFamily="34" charset="-122"/>
              </a:rPr>
              <a:t>上 嵌</a:t>
            </a:r>
          </a:p>
        </p:txBody>
      </p:sp>
      <p:sp>
        <p:nvSpPr>
          <p:cNvPr id="12" name="矩形 4"/>
          <p:cNvSpPr>
            <a:spLocks noChangeArrowheads="1"/>
          </p:cNvSpPr>
          <p:nvPr userDrawn="1"/>
        </p:nvSpPr>
        <p:spPr bwMode="auto">
          <a:xfrm>
            <a:off x="0" y="789385"/>
            <a:ext cx="9144000" cy="4267200"/>
          </a:xfrm>
          <a:prstGeom prst="rect">
            <a:avLst/>
          </a:prstGeom>
          <a:solidFill>
            <a:srgbClr val="FFFFFF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sp>
        <p:nvSpPr>
          <p:cNvPr id="13" name="矩形 12"/>
          <p:cNvSpPr>
            <a:spLocks noChangeArrowheads="1"/>
          </p:cNvSpPr>
          <p:nvPr userDrawn="1"/>
        </p:nvSpPr>
        <p:spPr bwMode="auto">
          <a:xfrm>
            <a:off x="7668344" y="5002022"/>
            <a:ext cx="146386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www.qianrushi.com.cn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 autoUpdateAnimBg="0"/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TextBox 7"/>
          <p:cNvPicPr>
            <a:picLocks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5" y="1550194"/>
            <a:ext cx="5565775" cy="1458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矩形 8"/>
          <p:cNvSpPr>
            <a:spLocks noChangeArrowheads="1"/>
          </p:cNvSpPr>
          <p:nvPr userDrawn="1"/>
        </p:nvSpPr>
        <p:spPr bwMode="auto">
          <a:xfrm>
            <a:off x="0" y="465537"/>
            <a:ext cx="9144000" cy="4677965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cxnSp>
        <p:nvCxnSpPr>
          <p:cNvPr id="8196" name="直接连接符 7"/>
          <p:cNvCxnSpPr>
            <a:cxnSpLocks noChangeShapeType="1"/>
          </p:cNvCxnSpPr>
          <p:nvPr/>
        </p:nvCxnSpPr>
        <p:spPr bwMode="auto">
          <a:xfrm flipH="1">
            <a:off x="2557463" y="508397"/>
            <a:ext cx="0" cy="4142184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97" name="矩形 9"/>
          <p:cNvSpPr>
            <a:spLocks noChangeArrowheads="1"/>
          </p:cNvSpPr>
          <p:nvPr userDrawn="1"/>
        </p:nvSpPr>
        <p:spPr bwMode="auto">
          <a:xfrm>
            <a:off x="2555877" y="466727"/>
            <a:ext cx="6569075" cy="4355306"/>
          </a:xfrm>
          <a:prstGeom prst="rect">
            <a:avLst/>
          </a:prstGeom>
          <a:solidFill>
            <a:srgbClr val="A6A6A6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sp>
        <p:nvSpPr>
          <p:cNvPr id="8198" name="矩形 10"/>
          <p:cNvSpPr>
            <a:spLocks noChangeArrowheads="1"/>
          </p:cNvSpPr>
          <p:nvPr userDrawn="1"/>
        </p:nvSpPr>
        <p:spPr bwMode="auto">
          <a:xfrm>
            <a:off x="2" y="465537"/>
            <a:ext cx="2555875" cy="4355306"/>
          </a:xfrm>
          <a:prstGeom prst="rect">
            <a:avLst/>
          </a:prstGeom>
          <a:solidFill>
            <a:srgbClr val="F2F2F2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cxnSp>
        <p:nvCxnSpPr>
          <p:cNvPr id="8199" name="直接连接符 2"/>
          <p:cNvCxnSpPr>
            <a:cxnSpLocks noChangeShapeType="1"/>
          </p:cNvCxnSpPr>
          <p:nvPr userDrawn="1"/>
        </p:nvCxnSpPr>
        <p:spPr bwMode="auto">
          <a:xfrm>
            <a:off x="460377" y="2571750"/>
            <a:ext cx="1590675" cy="0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0" name="直接连接符 15"/>
          <p:cNvCxnSpPr>
            <a:cxnSpLocks noChangeShapeType="1"/>
          </p:cNvCxnSpPr>
          <p:nvPr userDrawn="1"/>
        </p:nvCxnSpPr>
        <p:spPr bwMode="auto">
          <a:xfrm>
            <a:off x="460377" y="2578894"/>
            <a:ext cx="159067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1" name="直接连接符 8"/>
          <p:cNvCxnSpPr>
            <a:cxnSpLocks noChangeShapeType="1"/>
          </p:cNvCxnSpPr>
          <p:nvPr/>
        </p:nvCxnSpPr>
        <p:spPr bwMode="auto">
          <a:xfrm>
            <a:off x="2565400" y="519112"/>
            <a:ext cx="0" cy="414337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8203" name="Picture 6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矩形 8"/>
          <p:cNvSpPr>
            <a:spLocks noChangeArrowheads="1"/>
          </p:cNvSpPr>
          <p:nvPr userDrawn="1"/>
        </p:nvSpPr>
        <p:spPr bwMode="auto">
          <a:xfrm>
            <a:off x="0" y="808548"/>
            <a:ext cx="9144000" cy="4247480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20000" b="1" dirty="0">
                <a:ln/>
                <a:solidFill>
                  <a:srgbClr val="D3D3D3"/>
                </a:solidFill>
                <a:latin typeface="微软雅黑" pitchFamily="34" charset="-122"/>
                <a:ea typeface="微软雅黑" pitchFamily="34" charset="-122"/>
              </a:rPr>
              <a:t>上 嵌</a:t>
            </a:r>
          </a:p>
        </p:txBody>
      </p:sp>
      <p:sp>
        <p:nvSpPr>
          <p:cNvPr id="13" name="矩形 4"/>
          <p:cNvSpPr>
            <a:spLocks noChangeArrowheads="1"/>
          </p:cNvSpPr>
          <p:nvPr userDrawn="1"/>
        </p:nvSpPr>
        <p:spPr bwMode="auto">
          <a:xfrm>
            <a:off x="0" y="789385"/>
            <a:ext cx="9144000" cy="4267200"/>
          </a:xfrm>
          <a:prstGeom prst="rect">
            <a:avLst/>
          </a:prstGeom>
          <a:solidFill>
            <a:srgbClr val="FFFFFF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7668344" y="5002022"/>
            <a:ext cx="146386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www.qianrushi.com.cn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 autoUpdateAnimBg="0"/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矩形 8"/>
          <p:cNvSpPr>
            <a:spLocks noChangeArrowheads="1"/>
          </p:cNvSpPr>
          <p:nvPr userDrawn="1"/>
        </p:nvSpPr>
        <p:spPr bwMode="auto">
          <a:xfrm>
            <a:off x="0" y="465537"/>
            <a:ext cx="9144000" cy="4677965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cxnSp>
        <p:nvCxnSpPr>
          <p:cNvPr id="9219" name="直接连接符 7"/>
          <p:cNvCxnSpPr>
            <a:cxnSpLocks noChangeShapeType="1"/>
          </p:cNvCxnSpPr>
          <p:nvPr/>
        </p:nvCxnSpPr>
        <p:spPr bwMode="auto">
          <a:xfrm flipH="1">
            <a:off x="2557463" y="723900"/>
            <a:ext cx="0" cy="4142185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20" name="矩形 9"/>
          <p:cNvSpPr>
            <a:spLocks noChangeArrowheads="1"/>
          </p:cNvSpPr>
          <p:nvPr userDrawn="1"/>
        </p:nvSpPr>
        <p:spPr bwMode="auto">
          <a:xfrm>
            <a:off x="2574927" y="465535"/>
            <a:ext cx="6569075" cy="4410075"/>
          </a:xfrm>
          <a:prstGeom prst="rect">
            <a:avLst/>
          </a:prstGeom>
          <a:solidFill>
            <a:srgbClr val="A6A6A6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sp>
        <p:nvSpPr>
          <p:cNvPr id="9221" name="矩形 10"/>
          <p:cNvSpPr>
            <a:spLocks noChangeArrowheads="1"/>
          </p:cNvSpPr>
          <p:nvPr userDrawn="1"/>
        </p:nvSpPr>
        <p:spPr bwMode="auto">
          <a:xfrm>
            <a:off x="2" y="466727"/>
            <a:ext cx="2555875" cy="4402931"/>
          </a:xfrm>
          <a:prstGeom prst="rect">
            <a:avLst/>
          </a:prstGeom>
          <a:solidFill>
            <a:srgbClr val="F2F2F2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cxnSp>
        <p:nvCxnSpPr>
          <p:cNvPr id="9222" name="直接连接符 8"/>
          <p:cNvCxnSpPr>
            <a:cxnSpLocks noChangeShapeType="1"/>
          </p:cNvCxnSpPr>
          <p:nvPr/>
        </p:nvCxnSpPr>
        <p:spPr bwMode="auto">
          <a:xfrm>
            <a:off x="2565400" y="726283"/>
            <a:ext cx="0" cy="414218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9224" name="Picture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>
            <a:spLocks noChangeArrowheads="1"/>
          </p:cNvSpPr>
          <p:nvPr userDrawn="1"/>
        </p:nvSpPr>
        <p:spPr bwMode="auto">
          <a:xfrm>
            <a:off x="0" y="808548"/>
            <a:ext cx="9144000" cy="4247480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20000" b="1" dirty="0">
                <a:ln/>
                <a:solidFill>
                  <a:srgbClr val="D3D3D3"/>
                </a:solidFill>
                <a:latin typeface="微软雅黑" pitchFamily="34" charset="-122"/>
                <a:ea typeface="微软雅黑" pitchFamily="34" charset="-122"/>
              </a:rPr>
              <a:t>上 嵌</a:t>
            </a:r>
          </a:p>
        </p:txBody>
      </p:sp>
      <p:sp>
        <p:nvSpPr>
          <p:cNvPr id="10" name="矩形 4"/>
          <p:cNvSpPr>
            <a:spLocks noChangeArrowheads="1"/>
          </p:cNvSpPr>
          <p:nvPr userDrawn="1"/>
        </p:nvSpPr>
        <p:spPr bwMode="auto">
          <a:xfrm>
            <a:off x="0" y="789385"/>
            <a:ext cx="9144000" cy="4267200"/>
          </a:xfrm>
          <a:prstGeom prst="rect">
            <a:avLst/>
          </a:prstGeom>
          <a:solidFill>
            <a:srgbClr val="FFFFFF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sp>
        <p:nvSpPr>
          <p:cNvPr id="11" name="矩形 10"/>
          <p:cNvSpPr>
            <a:spLocks noChangeArrowheads="1"/>
          </p:cNvSpPr>
          <p:nvPr userDrawn="1"/>
        </p:nvSpPr>
        <p:spPr bwMode="auto">
          <a:xfrm>
            <a:off x="7668344" y="5002022"/>
            <a:ext cx="146386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www.qianrushi.com.cn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 autoUpdateAnimBg="0"/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矩形 8"/>
          <p:cNvSpPr>
            <a:spLocks noChangeArrowheads="1"/>
          </p:cNvSpPr>
          <p:nvPr userDrawn="1"/>
        </p:nvSpPr>
        <p:spPr bwMode="auto">
          <a:xfrm>
            <a:off x="0" y="844153"/>
            <a:ext cx="9144000" cy="4299347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cxnSp>
        <p:nvCxnSpPr>
          <p:cNvPr id="10243" name="直接连接符 7"/>
          <p:cNvCxnSpPr>
            <a:cxnSpLocks noChangeShapeType="1"/>
          </p:cNvCxnSpPr>
          <p:nvPr/>
        </p:nvCxnSpPr>
        <p:spPr bwMode="auto">
          <a:xfrm flipH="1">
            <a:off x="4729163" y="723900"/>
            <a:ext cx="0" cy="4142185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44" name="直接连接符 8"/>
          <p:cNvCxnSpPr>
            <a:cxnSpLocks noChangeShapeType="1"/>
          </p:cNvCxnSpPr>
          <p:nvPr/>
        </p:nvCxnSpPr>
        <p:spPr bwMode="auto">
          <a:xfrm>
            <a:off x="4716463" y="726283"/>
            <a:ext cx="0" cy="414218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45" name="矩形 9"/>
          <p:cNvSpPr>
            <a:spLocks noChangeArrowheads="1"/>
          </p:cNvSpPr>
          <p:nvPr userDrawn="1"/>
        </p:nvSpPr>
        <p:spPr bwMode="auto">
          <a:xfrm>
            <a:off x="2" y="465535"/>
            <a:ext cx="4772025" cy="4410075"/>
          </a:xfrm>
          <a:prstGeom prst="rect">
            <a:avLst/>
          </a:prstGeom>
          <a:solidFill>
            <a:srgbClr val="A6A6A6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sp>
        <p:nvSpPr>
          <p:cNvPr id="10246" name="矩形 10"/>
          <p:cNvSpPr>
            <a:spLocks noChangeArrowheads="1"/>
          </p:cNvSpPr>
          <p:nvPr userDrawn="1"/>
        </p:nvSpPr>
        <p:spPr bwMode="auto">
          <a:xfrm>
            <a:off x="4740277" y="466727"/>
            <a:ext cx="4403725" cy="4402931"/>
          </a:xfrm>
          <a:prstGeom prst="rect">
            <a:avLst/>
          </a:prstGeom>
          <a:solidFill>
            <a:srgbClr val="F2F2F2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pic>
        <p:nvPicPr>
          <p:cNvPr id="10248" name="Picture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>
            <a:spLocks noChangeArrowheads="1"/>
          </p:cNvSpPr>
          <p:nvPr userDrawn="1"/>
        </p:nvSpPr>
        <p:spPr bwMode="auto">
          <a:xfrm>
            <a:off x="0" y="808548"/>
            <a:ext cx="9144000" cy="4247480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20000" b="1" dirty="0">
                <a:ln/>
                <a:solidFill>
                  <a:srgbClr val="D3D3D3"/>
                </a:solidFill>
                <a:latin typeface="微软雅黑" pitchFamily="34" charset="-122"/>
                <a:ea typeface="微软雅黑" pitchFamily="34" charset="-122"/>
              </a:rPr>
              <a:t>上 嵌</a:t>
            </a:r>
          </a:p>
        </p:txBody>
      </p:sp>
      <p:sp>
        <p:nvSpPr>
          <p:cNvPr id="10" name="矩形 4"/>
          <p:cNvSpPr>
            <a:spLocks noChangeArrowheads="1"/>
          </p:cNvSpPr>
          <p:nvPr userDrawn="1"/>
        </p:nvSpPr>
        <p:spPr bwMode="auto">
          <a:xfrm>
            <a:off x="0" y="789385"/>
            <a:ext cx="9144000" cy="4267200"/>
          </a:xfrm>
          <a:prstGeom prst="rect">
            <a:avLst/>
          </a:prstGeom>
          <a:solidFill>
            <a:srgbClr val="FFFFFF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sp>
        <p:nvSpPr>
          <p:cNvPr id="11" name="矩形 10"/>
          <p:cNvSpPr>
            <a:spLocks noChangeArrowheads="1"/>
          </p:cNvSpPr>
          <p:nvPr userDrawn="1"/>
        </p:nvSpPr>
        <p:spPr bwMode="auto">
          <a:xfrm>
            <a:off x="7668344" y="5002022"/>
            <a:ext cx="146386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www.qianrushi.com.cn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 autoUpdateAnimBg="0"/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文本占位符 5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300791" y="3920728"/>
            <a:ext cx="2663697" cy="43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zh-CN" altLang="en-US" dirty="0" smtClean="0">
                <a:latin typeface="Arial Unicode MS" pitchFamily="34" charset="-122"/>
                <a:ea typeface="微软雅黑" pitchFamily="34" charset="-122"/>
              </a:rPr>
              <a:t>讲师</a:t>
            </a:r>
            <a:r>
              <a:rPr lang="zh-CN" altLang="en-US" dirty="0" smtClean="0">
                <a:latin typeface="Arial Unicode MS" pitchFamily="34" charset="-122"/>
                <a:ea typeface="微软雅黑" pitchFamily="34" charset="-122"/>
              </a:rPr>
              <a:t>：廖小飞</a:t>
            </a:r>
            <a:endParaRPr lang="zh-CN" altLang="en-US" dirty="0" smtClean="0">
              <a:latin typeface="Arial Unicode MS" pitchFamily="34" charset="-122"/>
              <a:ea typeface="微软雅黑" pitchFamily="34" charset="-122"/>
            </a:endParaRPr>
          </a:p>
        </p:txBody>
      </p:sp>
      <p:sp>
        <p:nvSpPr>
          <p:cNvPr id="12291" name="文本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428628" y="141687"/>
            <a:ext cx="3495675" cy="482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zh-CN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系列课程</a:t>
            </a:r>
            <a:r>
              <a:rPr lang="en-US" altLang="zh-CN" b="1" dirty="0" smtClean="0">
                <a:solidFill>
                  <a:schemeClr val="bg1"/>
                </a:solidFill>
                <a:latin typeface="+mj-ea"/>
                <a:ea typeface="+mj-ea"/>
              </a:rPr>
              <a:t>—</a:t>
            </a:r>
            <a:r>
              <a:rPr lang="zh-CN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开始语</a:t>
            </a:r>
          </a:p>
        </p:txBody>
      </p:sp>
      <p:sp>
        <p:nvSpPr>
          <p:cNvPr id="12292" name="文本占位符 4"/>
          <p:cNvSpPr>
            <a:spLocks noChangeArrowheads="1"/>
          </p:cNvSpPr>
          <p:nvPr/>
        </p:nvSpPr>
        <p:spPr bwMode="auto">
          <a:xfrm>
            <a:off x="-1587" y="2119909"/>
            <a:ext cx="9144000" cy="1079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4000" b="1" dirty="0">
                <a:solidFill>
                  <a:srgbClr val="EA2504"/>
                </a:solidFill>
                <a:latin typeface="+mj-ea"/>
                <a:ea typeface="+mj-ea"/>
                <a:cs typeface="Arial Unicode MS" pitchFamily="34" charset="-122"/>
              </a:rPr>
              <a:t>Linux</a:t>
            </a:r>
            <a:r>
              <a:rPr lang="zh-CN" altLang="en-US" sz="4000" b="1" dirty="0" smtClean="0">
                <a:solidFill>
                  <a:srgbClr val="EA2504"/>
                </a:solidFill>
                <a:latin typeface="+mj-ea"/>
                <a:ea typeface="+mj-ea"/>
                <a:cs typeface="Arial Unicode MS" pitchFamily="34" charset="-122"/>
              </a:rPr>
              <a:t>设备驱动</a:t>
            </a:r>
            <a:r>
              <a:rPr lang="zh-CN" altLang="en-US" sz="4000" b="1" dirty="0">
                <a:solidFill>
                  <a:srgbClr val="EA2504"/>
                </a:solidFill>
                <a:latin typeface="+mj-ea"/>
                <a:ea typeface="+mj-ea"/>
                <a:cs typeface="Arial Unicode MS" pitchFamily="34" charset="-122"/>
              </a:rPr>
              <a:t>程序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684213" y="1090614"/>
            <a:ext cx="7772400" cy="1102519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A5002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sz="4500" b="1" dirty="0" smtClean="0">
                <a:solidFill>
                  <a:srgbClr val="EA2504"/>
                </a:solidFill>
                <a:latin typeface="+mj-ea"/>
                <a:ea typeface="+mj-ea"/>
              </a:rPr>
              <a:t>第</a:t>
            </a:r>
            <a:r>
              <a:rPr lang="zh-CN" altLang="en-US" sz="4500" b="1" dirty="0">
                <a:solidFill>
                  <a:srgbClr val="EA2504"/>
                </a:solidFill>
                <a:latin typeface="+mj-ea"/>
                <a:ea typeface="+mj-ea"/>
              </a:rPr>
              <a:t>四</a:t>
            </a:r>
            <a:r>
              <a:rPr lang="zh-CN" altLang="en-US" sz="4500" b="1" dirty="0" smtClean="0">
                <a:solidFill>
                  <a:srgbClr val="EA2504"/>
                </a:solidFill>
                <a:latin typeface="+mj-ea"/>
                <a:ea typeface="+mj-ea"/>
              </a:rPr>
              <a:t>章</a:t>
            </a:r>
            <a:endParaRPr lang="zh-CN" altLang="en-US" sz="4500" b="1" dirty="0">
              <a:solidFill>
                <a:srgbClr val="EA2504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administrator\local settings\application data\360chrome\chrome\User Data\temp\22152945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07654"/>
            <a:ext cx="5886450" cy="2428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339752" y="111358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cdev_add()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0359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占位符 6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179512" y="160383"/>
            <a:ext cx="5784850" cy="413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b="1" dirty="0">
                <a:solidFill>
                  <a:srgbClr val="FFC000"/>
                </a:solidFill>
                <a:latin typeface="+mj-ea"/>
                <a:ea typeface="+mj-ea"/>
              </a:rPr>
              <a:t>Linux</a:t>
            </a:r>
            <a:r>
              <a:rPr lang="zh-CN" altLang="en-US" b="1" dirty="0">
                <a:solidFill>
                  <a:srgbClr val="FFC000"/>
                </a:solidFill>
                <a:latin typeface="+mj-ea"/>
                <a:ea typeface="+mj-ea"/>
              </a:rPr>
              <a:t>设备驱动程序</a:t>
            </a:r>
          </a:p>
        </p:txBody>
      </p:sp>
      <p:sp>
        <p:nvSpPr>
          <p:cNvPr id="16387" name="文本占位符 7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3" y="789552"/>
            <a:ext cx="9143999" cy="3764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73075" indent="-457200" eaLnBrk="1" hangingPunct="1">
              <a:buBlip>
                <a:blip r:embed="rId2"/>
              </a:buBlip>
            </a:pPr>
            <a:r>
              <a:rPr lang="zh-CN" altLang="en-US" sz="2800" kern="1200" dirty="0">
                <a:latin typeface="+mn-ea"/>
                <a:cs typeface="Microsoft Sans Serif" panose="020B0604020202020204" pitchFamily="34" charset="0"/>
              </a:rPr>
              <a:t>字符设备驱动程序相关概念</a:t>
            </a:r>
          </a:p>
          <a:p>
            <a:pPr marL="930275" lvl="1" indent="-457200" eaLnBrk="1" hangingPunct="1">
              <a:buBlip>
                <a:blip r:embed="rId3"/>
              </a:buBlip>
            </a:pPr>
            <a:r>
              <a:rPr lang="zh-CN" altLang="en-US" sz="1800" kern="1200" dirty="0">
                <a:latin typeface="+mn-ea"/>
                <a:cs typeface="Microsoft Sans Serif" panose="020B0604020202020204" pitchFamily="34" charset="0"/>
              </a:rPr>
              <a:t>设备</a:t>
            </a:r>
            <a:r>
              <a:rPr lang="zh-CN" altLang="en-US" sz="1800" kern="1200" dirty="0" smtClean="0">
                <a:latin typeface="+mn-ea"/>
                <a:cs typeface="Microsoft Sans Serif" panose="020B0604020202020204" pitchFamily="34" charset="0"/>
              </a:rPr>
              <a:t>号：每个</a:t>
            </a:r>
            <a:r>
              <a:rPr lang="zh-CN" altLang="en-US" sz="1800" kern="1200" dirty="0">
                <a:latin typeface="+mn-ea"/>
                <a:cs typeface="Microsoft Sans Serif" panose="020B0604020202020204" pitchFamily="34" charset="0"/>
              </a:rPr>
              <a:t>设备在</a:t>
            </a:r>
            <a:r>
              <a:rPr lang="en-US" altLang="zh-CN" sz="1800" kern="1200" dirty="0">
                <a:latin typeface="+mn-ea"/>
                <a:cs typeface="Microsoft Sans Serif" panose="020B0604020202020204" pitchFamily="34" charset="0"/>
              </a:rPr>
              <a:t>Linux</a:t>
            </a:r>
            <a:r>
              <a:rPr lang="zh-CN" altLang="en-US" sz="1800" kern="1200" dirty="0">
                <a:latin typeface="+mn-ea"/>
                <a:cs typeface="Microsoft Sans Serif" panose="020B0604020202020204" pitchFamily="34" charset="0"/>
              </a:rPr>
              <a:t>里面都有一个唯一的设备号，设备号由主设备号和次设备号组</a:t>
            </a:r>
            <a:r>
              <a:rPr lang="zh-CN" altLang="en-US" sz="1800" kern="1200" dirty="0" smtClean="0">
                <a:latin typeface="+mn-ea"/>
                <a:cs typeface="Microsoft Sans Serif" panose="020B0604020202020204" pitchFamily="34" charset="0"/>
              </a:rPr>
              <a:t>成</a:t>
            </a:r>
            <a:endParaRPr lang="zh-CN" altLang="en-US" sz="2000" kern="1200" dirty="0">
              <a:latin typeface="+mn-ea"/>
              <a:cs typeface="Microsoft Sans Serif" panose="020B0604020202020204" pitchFamily="34" charset="0"/>
            </a:endParaRPr>
          </a:p>
          <a:p>
            <a:pPr marL="930275" lvl="1" indent="-457200" eaLnBrk="1" hangingPunct="1">
              <a:buBlip>
                <a:blip r:embed="rId3"/>
              </a:buBlip>
            </a:pPr>
            <a:r>
              <a:rPr lang="zh-CN" altLang="en-US" sz="1800" kern="1200" dirty="0">
                <a:latin typeface="+mn-ea"/>
                <a:cs typeface="Microsoft Sans Serif" panose="020B0604020202020204" pitchFamily="34" charset="0"/>
              </a:rPr>
              <a:t>主设备号是内核识别一个设备的标识。整数</a:t>
            </a:r>
            <a:r>
              <a:rPr lang="en-US" altLang="zh-CN" sz="1800" kern="1200" dirty="0">
                <a:latin typeface="+mn-ea"/>
                <a:cs typeface="Microsoft Sans Serif" panose="020B0604020202020204" pitchFamily="34" charset="0"/>
              </a:rPr>
              <a:t>(</a:t>
            </a:r>
            <a:r>
              <a:rPr lang="zh-CN" altLang="en-US" sz="1800" kern="1200" dirty="0">
                <a:latin typeface="+mn-ea"/>
                <a:cs typeface="Microsoft Sans Serif" panose="020B0604020202020204" pitchFamily="34" charset="0"/>
              </a:rPr>
              <a:t>占</a:t>
            </a:r>
            <a:r>
              <a:rPr lang="en-US" altLang="zh-CN" sz="1800" kern="1200" dirty="0">
                <a:latin typeface="+mn-ea"/>
                <a:cs typeface="Microsoft Sans Serif" panose="020B0604020202020204" pitchFamily="34" charset="0"/>
              </a:rPr>
              <a:t>12bits)</a:t>
            </a:r>
            <a:r>
              <a:rPr lang="zh-CN" altLang="en-US" sz="1800" kern="1200" dirty="0">
                <a:latin typeface="+mn-ea"/>
                <a:cs typeface="Microsoft Sans Serif" panose="020B0604020202020204" pitchFamily="34" charset="0"/>
              </a:rPr>
              <a:t>，范围从</a:t>
            </a:r>
            <a:r>
              <a:rPr lang="en-US" altLang="zh-CN" sz="1800" kern="1200" dirty="0">
                <a:latin typeface="+mn-ea"/>
                <a:cs typeface="Microsoft Sans Serif" panose="020B0604020202020204" pitchFamily="34" charset="0"/>
              </a:rPr>
              <a:t>0</a:t>
            </a:r>
            <a:r>
              <a:rPr lang="zh-CN" altLang="en-US" sz="1800" kern="1200" dirty="0">
                <a:latin typeface="+mn-ea"/>
                <a:cs typeface="Microsoft Sans Serif" panose="020B0604020202020204" pitchFamily="34" charset="0"/>
              </a:rPr>
              <a:t>到</a:t>
            </a:r>
            <a:r>
              <a:rPr lang="en-US" altLang="zh-CN" sz="1800" kern="1200" dirty="0">
                <a:latin typeface="+mn-ea"/>
                <a:cs typeface="Microsoft Sans Serif" panose="020B0604020202020204" pitchFamily="34" charset="0"/>
              </a:rPr>
              <a:t>4095</a:t>
            </a:r>
            <a:r>
              <a:rPr lang="zh-CN" altLang="en-US" sz="1800" kern="1200" dirty="0">
                <a:latin typeface="+mn-ea"/>
                <a:cs typeface="Microsoft Sans Serif" panose="020B0604020202020204" pitchFamily="34" charset="0"/>
              </a:rPr>
              <a:t>，通常使用</a:t>
            </a:r>
            <a:r>
              <a:rPr lang="en-US" altLang="zh-CN" sz="1800" kern="1200" dirty="0">
                <a:latin typeface="+mn-ea"/>
                <a:cs typeface="Microsoft Sans Serif" panose="020B0604020202020204" pitchFamily="34" charset="0"/>
              </a:rPr>
              <a:t>1</a:t>
            </a:r>
            <a:r>
              <a:rPr lang="zh-CN" altLang="en-US" sz="1800" kern="1200" dirty="0">
                <a:latin typeface="+mn-ea"/>
                <a:cs typeface="Microsoft Sans Serif" panose="020B0604020202020204" pitchFamily="34" charset="0"/>
              </a:rPr>
              <a:t>到</a:t>
            </a:r>
            <a:r>
              <a:rPr lang="en-US" altLang="zh-CN" sz="1800" kern="1200" dirty="0">
                <a:latin typeface="+mn-ea"/>
                <a:cs typeface="Microsoft Sans Serif" panose="020B0604020202020204" pitchFamily="34" charset="0"/>
              </a:rPr>
              <a:t>255</a:t>
            </a:r>
          </a:p>
          <a:p>
            <a:pPr marL="930275" lvl="1" indent="-457200" eaLnBrk="1" hangingPunct="1">
              <a:buBlip>
                <a:blip r:embed="rId3"/>
              </a:buBlip>
            </a:pPr>
            <a:r>
              <a:rPr lang="zh-CN" altLang="en-US" sz="1800" kern="1200" dirty="0">
                <a:latin typeface="+mn-ea"/>
                <a:cs typeface="Microsoft Sans Serif" panose="020B0604020202020204" pitchFamily="34" charset="0"/>
              </a:rPr>
              <a:t>次设备号由内核使用，用于正确确定设备文件所指的设备。整数</a:t>
            </a:r>
            <a:r>
              <a:rPr lang="en-US" altLang="zh-CN" sz="1800" kern="1200" dirty="0">
                <a:latin typeface="+mn-ea"/>
                <a:cs typeface="Microsoft Sans Serif" panose="020B0604020202020204" pitchFamily="34" charset="0"/>
              </a:rPr>
              <a:t>(</a:t>
            </a:r>
            <a:r>
              <a:rPr lang="zh-CN" altLang="en-US" sz="1800" kern="1200" dirty="0">
                <a:latin typeface="+mn-ea"/>
                <a:cs typeface="Microsoft Sans Serif" panose="020B0604020202020204" pitchFamily="34" charset="0"/>
              </a:rPr>
              <a:t>占</a:t>
            </a:r>
            <a:r>
              <a:rPr lang="en-US" altLang="zh-CN" sz="1800" kern="1200" dirty="0">
                <a:latin typeface="+mn-ea"/>
                <a:cs typeface="Microsoft Sans Serif" panose="020B0604020202020204" pitchFamily="34" charset="0"/>
              </a:rPr>
              <a:t>20bits)</a:t>
            </a:r>
            <a:r>
              <a:rPr lang="zh-CN" altLang="en-US" sz="1800" kern="1200" dirty="0">
                <a:latin typeface="+mn-ea"/>
                <a:cs typeface="Microsoft Sans Serif" panose="020B0604020202020204" pitchFamily="34" charset="0"/>
              </a:rPr>
              <a:t>，范围从</a:t>
            </a:r>
            <a:r>
              <a:rPr lang="en-US" altLang="zh-CN" sz="1800" kern="1200" dirty="0">
                <a:latin typeface="+mn-ea"/>
                <a:cs typeface="Microsoft Sans Serif" panose="020B0604020202020204" pitchFamily="34" charset="0"/>
              </a:rPr>
              <a:t>0</a:t>
            </a:r>
            <a:r>
              <a:rPr lang="zh-CN" altLang="en-US" sz="1800" kern="1200" dirty="0">
                <a:latin typeface="+mn-ea"/>
                <a:cs typeface="Microsoft Sans Serif" panose="020B0604020202020204" pitchFamily="34" charset="0"/>
              </a:rPr>
              <a:t>到</a:t>
            </a:r>
            <a:r>
              <a:rPr lang="en-US" altLang="zh-CN" sz="1800" kern="1200" dirty="0">
                <a:latin typeface="+mn-ea"/>
                <a:cs typeface="Microsoft Sans Serif" panose="020B0604020202020204" pitchFamily="34" charset="0"/>
              </a:rPr>
              <a:t>1048575</a:t>
            </a:r>
            <a:r>
              <a:rPr lang="zh-CN" altLang="en-US" sz="1800" kern="1200" dirty="0">
                <a:latin typeface="+mn-ea"/>
                <a:cs typeface="Microsoft Sans Serif" panose="020B0604020202020204" pitchFamily="34" charset="0"/>
              </a:rPr>
              <a:t>，一般使用</a:t>
            </a:r>
            <a:r>
              <a:rPr lang="en-US" altLang="zh-CN" sz="1800" kern="1200" dirty="0">
                <a:latin typeface="+mn-ea"/>
                <a:cs typeface="Microsoft Sans Serif" panose="020B0604020202020204" pitchFamily="34" charset="0"/>
              </a:rPr>
              <a:t>0</a:t>
            </a:r>
            <a:r>
              <a:rPr lang="zh-CN" altLang="en-US" sz="1800" kern="1200" dirty="0">
                <a:latin typeface="+mn-ea"/>
                <a:cs typeface="Microsoft Sans Serif" panose="020B0604020202020204" pitchFamily="34" charset="0"/>
              </a:rPr>
              <a:t>到</a:t>
            </a:r>
            <a:r>
              <a:rPr lang="en-US" altLang="zh-CN" sz="1800" kern="1200" dirty="0" smtClean="0">
                <a:latin typeface="+mn-ea"/>
                <a:cs typeface="Microsoft Sans Serif" panose="020B0604020202020204" pitchFamily="34" charset="0"/>
              </a:rPr>
              <a:t>255</a:t>
            </a:r>
            <a:endParaRPr lang="en-US" altLang="zh-CN" sz="1800" kern="1200" dirty="0">
              <a:latin typeface="+mn-ea"/>
              <a:cs typeface="Microsoft Sans Serif" panose="020B0604020202020204" pitchFamily="34" charset="0"/>
            </a:endParaRPr>
          </a:p>
          <a:p>
            <a:pPr marL="930275" lvl="1" indent="-457200" eaLnBrk="1" hangingPunct="1">
              <a:buBlip>
                <a:blip r:embed="rId3"/>
              </a:buBlip>
            </a:pPr>
            <a:r>
              <a:rPr lang="zh-CN" altLang="en-US" sz="1800" kern="1200" dirty="0">
                <a:latin typeface="+mn-ea"/>
                <a:cs typeface="Microsoft Sans Serif" panose="020B0604020202020204" pitchFamily="34" charset="0"/>
              </a:rPr>
              <a:t>设备编号的内部表达</a:t>
            </a:r>
          </a:p>
          <a:p>
            <a:pPr marL="930275" lvl="1" indent="-457200" eaLnBrk="1" hangingPunct="1">
              <a:buBlip>
                <a:blip r:embed="rId3"/>
              </a:buBlip>
            </a:pPr>
            <a:r>
              <a:rPr lang="en-US" altLang="zh-CN" sz="1800" kern="1200" dirty="0">
                <a:latin typeface="+mn-ea"/>
                <a:cs typeface="Microsoft Sans Serif" panose="020B0604020202020204" pitchFamily="34" charset="0"/>
              </a:rPr>
              <a:t>dev_t</a:t>
            </a:r>
            <a:r>
              <a:rPr lang="zh-CN" altLang="en-US" sz="1800" kern="1200" dirty="0">
                <a:latin typeface="+mn-ea"/>
                <a:cs typeface="Microsoft Sans Serif" panose="020B0604020202020204" pitchFamily="34" charset="0"/>
              </a:rPr>
              <a:t>类型</a:t>
            </a:r>
            <a:r>
              <a:rPr lang="en-US" altLang="zh-CN" sz="1800" kern="1200" dirty="0">
                <a:latin typeface="+mn-ea"/>
                <a:cs typeface="Microsoft Sans Serif" panose="020B0604020202020204" pitchFamily="34" charset="0"/>
              </a:rPr>
              <a:t>(32</a:t>
            </a:r>
            <a:r>
              <a:rPr lang="zh-CN" altLang="en-US" sz="1800" kern="1200" dirty="0">
                <a:latin typeface="+mn-ea"/>
                <a:cs typeface="Microsoft Sans Serif" panose="020B0604020202020204" pitchFamily="34" charset="0"/>
              </a:rPr>
              <a:t>位）</a:t>
            </a:r>
            <a:r>
              <a:rPr lang="zh-CN" altLang="en-US" sz="1800" kern="1200" dirty="0" smtClean="0">
                <a:latin typeface="+mn-ea"/>
                <a:cs typeface="Microsoft Sans Serif" panose="020B0604020202020204" pitchFamily="34" charset="0"/>
              </a:rPr>
              <a:t>：用来</a:t>
            </a:r>
            <a:r>
              <a:rPr lang="zh-CN" altLang="en-US" sz="1800" kern="1200" dirty="0">
                <a:latin typeface="+mn-ea"/>
                <a:cs typeface="Microsoft Sans Serif" panose="020B0604020202020204" pitchFamily="34" charset="0"/>
              </a:rPr>
              <a:t>保存设备编号</a:t>
            </a:r>
            <a:r>
              <a:rPr lang="en-US" altLang="zh-CN" sz="1800" kern="1200" dirty="0">
                <a:latin typeface="+mn-ea"/>
                <a:cs typeface="Microsoft Sans Serif" panose="020B0604020202020204" pitchFamily="34" charset="0"/>
              </a:rPr>
              <a:t>(</a:t>
            </a:r>
            <a:r>
              <a:rPr lang="zh-CN" altLang="en-US" sz="1800" kern="1200" dirty="0">
                <a:latin typeface="+mn-ea"/>
                <a:cs typeface="Microsoft Sans Serif" panose="020B0604020202020204" pitchFamily="34" charset="0"/>
              </a:rPr>
              <a:t>包括主设备号</a:t>
            </a:r>
            <a:r>
              <a:rPr lang="en-US" altLang="zh-CN" sz="1800" kern="1200" dirty="0">
                <a:latin typeface="+mn-ea"/>
                <a:cs typeface="Microsoft Sans Serif" panose="020B0604020202020204" pitchFamily="34" charset="0"/>
              </a:rPr>
              <a:t>(12</a:t>
            </a:r>
            <a:r>
              <a:rPr lang="zh-CN" altLang="en-US" sz="1800" kern="1200" dirty="0">
                <a:latin typeface="+mn-ea"/>
                <a:cs typeface="Microsoft Sans Serif" panose="020B0604020202020204" pitchFamily="34" charset="0"/>
              </a:rPr>
              <a:t>位</a:t>
            </a:r>
            <a:r>
              <a:rPr lang="en-US" altLang="zh-CN" sz="1800" kern="1200" dirty="0">
                <a:latin typeface="+mn-ea"/>
                <a:cs typeface="Microsoft Sans Serif" panose="020B0604020202020204" pitchFamily="34" charset="0"/>
              </a:rPr>
              <a:t>)</a:t>
            </a:r>
            <a:r>
              <a:rPr lang="zh-CN" altLang="en-US" sz="1800" kern="1200" dirty="0">
                <a:latin typeface="+mn-ea"/>
                <a:cs typeface="Microsoft Sans Serif" panose="020B0604020202020204" pitchFamily="34" charset="0"/>
              </a:rPr>
              <a:t>和次设备号</a:t>
            </a:r>
            <a:r>
              <a:rPr lang="en-US" altLang="zh-CN" sz="1800" kern="1200" dirty="0">
                <a:latin typeface="+mn-ea"/>
                <a:cs typeface="Microsoft Sans Serif" panose="020B0604020202020204" pitchFamily="34" charset="0"/>
              </a:rPr>
              <a:t>(20</a:t>
            </a:r>
            <a:r>
              <a:rPr lang="zh-CN" altLang="en-US" sz="1800" kern="1200" dirty="0">
                <a:latin typeface="+mn-ea"/>
                <a:cs typeface="Microsoft Sans Serif" panose="020B0604020202020204" pitchFamily="34" charset="0"/>
              </a:rPr>
              <a:t>位</a:t>
            </a:r>
            <a:r>
              <a:rPr lang="en-US" altLang="zh-CN" sz="1800" kern="1200" dirty="0" smtClean="0">
                <a:latin typeface="+mn-ea"/>
                <a:cs typeface="Microsoft Sans Serif" panose="020B0604020202020204" pitchFamily="34" charset="0"/>
              </a:rPr>
              <a:t>))</a:t>
            </a:r>
            <a:endParaRPr lang="en-US" altLang="zh-CN" sz="1800" kern="1200" dirty="0">
              <a:latin typeface="+mn-ea"/>
              <a:cs typeface="Microsoft Sans Serif" panose="020B0604020202020204" pitchFamily="34" charset="0"/>
            </a:endParaRPr>
          </a:p>
          <a:p>
            <a:pPr marL="930275" lvl="1" indent="-457200" eaLnBrk="1" hangingPunct="1">
              <a:buBlip>
                <a:blip r:embed="rId3"/>
              </a:buBlip>
            </a:pPr>
            <a:r>
              <a:rPr lang="zh-CN" altLang="en-US" sz="1800" kern="1200" dirty="0">
                <a:latin typeface="+mn-ea"/>
                <a:cs typeface="Microsoft Sans Serif" panose="020B0604020202020204" pitchFamily="34" charset="0"/>
              </a:rPr>
              <a:t>从</a:t>
            </a:r>
            <a:r>
              <a:rPr lang="en-US" altLang="zh-CN" sz="1800" kern="1200" dirty="0">
                <a:latin typeface="+mn-ea"/>
                <a:cs typeface="Microsoft Sans Serif" panose="020B0604020202020204" pitchFamily="34" charset="0"/>
              </a:rPr>
              <a:t>dev_t</a:t>
            </a:r>
            <a:r>
              <a:rPr lang="zh-CN" altLang="en-US" sz="1800" kern="1200" dirty="0">
                <a:latin typeface="+mn-ea"/>
                <a:cs typeface="Microsoft Sans Serif" panose="020B0604020202020204" pitchFamily="34" charset="0"/>
              </a:rPr>
              <a:t>获得主设备号和次设备号</a:t>
            </a:r>
            <a:r>
              <a:rPr lang="zh-CN" altLang="en-US" sz="1800" kern="1200" dirty="0" smtClean="0">
                <a:latin typeface="+mn-ea"/>
                <a:cs typeface="Microsoft Sans Serif" panose="020B0604020202020204" pitchFamily="34" charset="0"/>
              </a:rPr>
              <a:t>：</a:t>
            </a:r>
            <a:r>
              <a:rPr lang="en-US" altLang="zh-CN" sz="1800" kern="1200" dirty="0" smtClean="0">
                <a:latin typeface="+mn-ea"/>
                <a:cs typeface="Microsoft Sans Serif" panose="020B0604020202020204" pitchFamily="34" charset="0"/>
              </a:rPr>
              <a:t>MAJOR(dev_t);MINOR(dev_t);</a:t>
            </a:r>
            <a:endParaRPr lang="en-US" altLang="zh-CN" sz="1800" kern="1200" dirty="0">
              <a:latin typeface="+mn-ea"/>
              <a:cs typeface="Microsoft Sans Serif" panose="020B0604020202020204" pitchFamily="34" charset="0"/>
            </a:endParaRPr>
          </a:p>
          <a:p>
            <a:pPr marL="930275" lvl="1" indent="-457200" eaLnBrk="1" hangingPunct="1">
              <a:buBlip>
                <a:blip r:embed="rId3"/>
              </a:buBlip>
            </a:pPr>
            <a:r>
              <a:rPr lang="zh-CN" altLang="en-US" sz="1800" kern="1200" dirty="0">
                <a:latin typeface="+mn-ea"/>
                <a:cs typeface="Microsoft Sans Serif" panose="020B0604020202020204" pitchFamily="34" charset="0"/>
              </a:rPr>
              <a:t>将主设备号和次设备号转换成</a:t>
            </a:r>
            <a:r>
              <a:rPr lang="en-US" altLang="zh-CN" sz="1800" kern="1200" dirty="0">
                <a:latin typeface="+mn-ea"/>
                <a:cs typeface="Microsoft Sans Serif" panose="020B0604020202020204" pitchFamily="34" charset="0"/>
              </a:rPr>
              <a:t>dev_t</a:t>
            </a:r>
            <a:r>
              <a:rPr lang="zh-CN" altLang="en-US" sz="1800" kern="1200" dirty="0">
                <a:latin typeface="+mn-ea"/>
                <a:cs typeface="Microsoft Sans Serif" panose="020B0604020202020204" pitchFamily="34" charset="0"/>
              </a:rPr>
              <a:t>类型</a:t>
            </a:r>
            <a:r>
              <a:rPr lang="zh-CN" altLang="en-US" sz="1800" kern="1200" dirty="0" smtClean="0">
                <a:latin typeface="+mn-ea"/>
                <a:cs typeface="Microsoft Sans Serif" panose="020B0604020202020204" pitchFamily="34" charset="0"/>
              </a:rPr>
              <a:t>：</a:t>
            </a:r>
            <a:r>
              <a:rPr lang="en-US" altLang="zh-CN" sz="1800" kern="1200" dirty="0" smtClean="0">
                <a:latin typeface="+mn-ea"/>
                <a:cs typeface="Microsoft Sans Serif" panose="020B0604020202020204" pitchFamily="34" charset="0"/>
              </a:rPr>
              <a:t>MKDEV(int </a:t>
            </a:r>
            <a:r>
              <a:rPr lang="en-US" altLang="zh-CN" sz="1800" kern="1200" dirty="0">
                <a:latin typeface="+mn-ea"/>
                <a:cs typeface="Microsoft Sans Serif" panose="020B0604020202020204" pitchFamily="34" charset="0"/>
              </a:rPr>
              <a:t>major</a:t>
            </a:r>
            <a:r>
              <a:rPr lang="zh-CN" altLang="en-US" sz="1800" kern="1200" dirty="0">
                <a:latin typeface="+mn-ea"/>
                <a:cs typeface="Microsoft Sans Serif" panose="020B0604020202020204" pitchFamily="34" charset="0"/>
              </a:rPr>
              <a:t>，</a:t>
            </a:r>
            <a:r>
              <a:rPr lang="en-US" altLang="zh-CN" sz="1800" kern="1200" dirty="0">
                <a:latin typeface="+mn-ea"/>
                <a:cs typeface="Microsoft Sans Serif" panose="020B0604020202020204" pitchFamily="34" charset="0"/>
              </a:rPr>
              <a:t>int minor)</a:t>
            </a:r>
            <a:r>
              <a:rPr lang="zh-CN" altLang="en-US" sz="1800" kern="1200" dirty="0">
                <a:latin typeface="+mn-ea"/>
                <a:cs typeface="Microsoft Sans Serif" panose="020B0604020202020204" pitchFamily="34" charset="0"/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39970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占位符 6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179512" y="160383"/>
            <a:ext cx="5784850" cy="413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b="1" dirty="0">
                <a:solidFill>
                  <a:srgbClr val="FFC000"/>
                </a:solidFill>
                <a:latin typeface="+mj-ea"/>
                <a:ea typeface="+mj-ea"/>
              </a:rPr>
              <a:t>Linux</a:t>
            </a:r>
            <a:r>
              <a:rPr lang="zh-CN" altLang="en-US" b="1" dirty="0">
                <a:solidFill>
                  <a:srgbClr val="FFC000"/>
                </a:solidFill>
                <a:latin typeface="+mj-ea"/>
                <a:ea typeface="+mj-ea"/>
              </a:rPr>
              <a:t>设备驱动程序</a:t>
            </a:r>
          </a:p>
        </p:txBody>
      </p:sp>
      <p:sp>
        <p:nvSpPr>
          <p:cNvPr id="16387" name="文本占位符 7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3" y="789552"/>
            <a:ext cx="9143999" cy="3764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73075" indent="-457200" eaLnBrk="1" hangingPunct="1">
              <a:buBlip>
                <a:blip r:embed="rId2"/>
              </a:buBlip>
            </a:pPr>
            <a:r>
              <a:rPr lang="zh-CN" altLang="en-US" sz="2800" kern="1200" dirty="0">
                <a:latin typeface="+mn-ea"/>
                <a:cs typeface="Microsoft Sans Serif" panose="020B0604020202020204" pitchFamily="34" charset="0"/>
              </a:rPr>
              <a:t>字符设备驱动程序的基本操作</a:t>
            </a:r>
          </a:p>
          <a:p>
            <a:pPr marL="930275" lvl="1" indent="-457200" eaLnBrk="1" hangingPunct="1">
              <a:buBlip>
                <a:blip r:embed="rId3"/>
              </a:buBlip>
            </a:pPr>
            <a:r>
              <a:rPr lang="zh-CN" altLang="en-US" sz="1800" kern="1200" dirty="0">
                <a:latin typeface="+mn-ea"/>
                <a:cs typeface="Microsoft Sans Serif" panose="020B0604020202020204" pitchFamily="34" charset="0"/>
              </a:rPr>
              <a:t>字符驱动只要实现一个</a:t>
            </a:r>
            <a:r>
              <a:rPr lang="en-US" altLang="zh-CN" sz="1800" kern="1200" dirty="0">
                <a:latin typeface="+mn-ea"/>
                <a:cs typeface="Microsoft Sans Serif" panose="020B0604020202020204" pitchFamily="34" charset="0"/>
              </a:rPr>
              <a:t>file_operations</a:t>
            </a:r>
            <a:r>
              <a:rPr lang="zh-CN" altLang="en-US" sz="1800" kern="1200" dirty="0">
                <a:latin typeface="+mn-ea"/>
                <a:cs typeface="Microsoft Sans Serif" panose="020B0604020202020204" pitchFamily="34" charset="0"/>
              </a:rPr>
              <a:t>结构体并注册到内核中，内核就有了操作此设备的能力</a:t>
            </a:r>
          </a:p>
          <a:p>
            <a:pPr marL="930275" lvl="1" indent="-457200" eaLnBrk="1" hangingPunct="1">
              <a:buBlip>
                <a:blip r:embed="rId3"/>
              </a:buBlip>
            </a:pPr>
            <a:endParaRPr lang="zh-CN" altLang="en-US" sz="2000" kern="1200" dirty="0">
              <a:latin typeface="+mn-ea"/>
              <a:cs typeface="Microsoft Sans Serif" panose="020B0604020202020204" pitchFamily="34" charset="0"/>
            </a:endParaRPr>
          </a:p>
          <a:p>
            <a:pPr marL="930275" lvl="1" indent="-457200" eaLnBrk="1" hangingPunct="1">
              <a:buBlip>
                <a:blip r:embed="rId3"/>
              </a:buBlip>
            </a:pPr>
            <a:r>
              <a:rPr lang="en-US" altLang="zh-CN" sz="1800" kern="1200" dirty="0">
                <a:latin typeface="+mn-ea"/>
                <a:cs typeface="Microsoft Sans Serif" panose="020B0604020202020204" pitchFamily="34" charset="0"/>
              </a:rPr>
              <a:t>file_operations</a:t>
            </a:r>
            <a:r>
              <a:rPr lang="zh-CN" altLang="en-US" sz="1800" kern="1200" dirty="0">
                <a:latin typeface="+mn-ea"/>
                <a:cs typeface="Microsoft Sans Serif" panose="020B0604020202020204" pitchFamily="34" charset="0"/>
              </a:rPr>
              <a:t>的主要成员</a:t>
            </a:r>
            <a:r>
              <a:rPr lang="zh-CN" altLang="en-US" sz="1800" kern="1200" dirty="0" smtClean="0">
                <a:latin typeface="+mn-ea"/>
                <a:cs typeface="Microsoft Sans Serif" panose="020B0604020202020204" pitchFamily="34" charset="0"/>
              </a:rPr>
              <a:t>：</a:t>
            </a:r>
            <a:endParaRPr lang="en-US" altLang="zh-CN" sz="1800" kern="1200" dirty="0" smtClean="0">
              <a:latin typeface="+mn-ea"/>
              <a:cs typeface="Microsoft Sans Serif" panose="020B0604020202020204" pitchFamily="34" charset="0"/>
            </a:endParaRPr>
          </a:p>
          <a:p>
            <a:pPr marL="1330325" lvl="2" indent="-457200" eaLnBrk="1" hangingPunct="1">
              <a:buBlip>
                <a:blip r:embed="rId3"/>
              </a:buBlip>
            </a:pPr>
            <a:r>
              <a:rPr lang="en-US" altLang="zh-CN" sz="1400" kern="1200" dirty="0">
                <a:latin typeface="+mn-ea"/>
                <a:cs typeface="Microsoft Sans Serif" panose="020B0604020202020204" pitchFamily="34" charset="0"/>
              </a:rPr>
              <a:t>struct module *owner: </a:t>
            </a:r>
            <a:r>
              <a:rPr lang="zh-CN" altLang="en-US" sz="1400" kern="1200" dirty="0">
                <a:latin typeface="+mn-ea"/>
                <a:cs typeface="Microsoft Sans Serif" panose="020B0604020202020204" pitchFamily="34" charset="0"/>
              </a:rPr>
              <a:t>指向模块自身</a:t>
            </a:r>
          </a:p>
          <a:p>
            <a:pPr marL="1330325" lvl="2" indent="-457200" eaLnBrk="1" hangingPunct="1">
              <a:buBlip>
                <a:blip r:embed="rId3"/>
              </a:buBlip>
            </a:pPr>
            <a:r>
              <a:rPr lang="en-US" altLang="zh-CN" sz="1400" kern="1200" dirty="0">
                <a:latin typeface="+mn-ea"/>
                <a:cs typeface="Microsoft Sans Serif" panose="020B0604020202020204" pitchFamily="34" charset="0"/>
              </a:rPr>
              <a:t>open</a:t>
            </a:r>
            <a:r>
              <a:rPr lang="zh-CN" altLang="en-US" sz="1400" kern="1200" dirty="0">
                <a:latin typeface="+mn-ea"/>
                <a:cs typeface="Microsoft Sans Serif" panose="020B0604020202020204" pitchFamily="34" charset="0"/>
              </a:rPr>
              <a:t>：打开设备</a:t>
            </a:r>
          </a:p>
          <a:p>
            <a:pPr marL="1330325" lvl="2" indent="-457200" eaLnBrk="1" hangingPunct="1">
              <a:buBlip>
                <a:blip r:embed="rId3"/>
              </a:buBlip>
            </a:pPr>
            <a:r>
              <a:rPr lang="en-US" altLang="zh-CN" sz="1400" kern="1200" dirty="0">
                <a:latin typeface="+mn-ea"/>
                <a:cs typeface="Microsoft Sans Serif" panose="020B0604020202020204" pitchFamily="34" charset="0"/>
              </a:rPr>
              <a:t>release</a:t>
            </a:r>
            <a:r>
              <a:rPr lang="zh-CN" altLang="en-US" sz="1400" kern="1200" dirty="0">
                <a:latin typeface="+mn-ea"/>
                <a:cs typeface="Microsoft Sans Serif" panose="020B0604020202020204" pitchFamily="34" charset="0"/>
              </a:rPr>
              <a:t>：关闭设备</a:t>
            </a:r>
          </a:p>
          <a:p>
            <a:pPr marL="1330325" lvl="2" indent="-457200" eaLnBrk="1" hangingPunct="1">
              <a:buBlip>
                <a:blip r:embed="rId3"/>
              </a:buBlip>
            </a:pPr>
            <a:r>
              <a:rPr lang="en-US" altLang="zh-CN" sz="1400" kern="1200" dirty="0">
                <a:latin typeface="+mn-ea"/>
                <a:cs typeface="Microsoft Sans Serif" panose="020B0604020202020204" pitchFamily="34" charset="0"/>
              </a:rPr>
              <a:t>read</a:t>
            </a:r>
            <a:r>
              <a:rPr lang="zh-CN" altLang="en-US" sz="1400" kern="1200" dirty="0">
                <a:latin typeface="+mn-ea"/>
                <a:cs typeface="Microsoft Sans Serif" panose="020B0604020202020204" pitchFamily="34" charset="0"/>
              </a:rPr>
              <a:t>：从设备上读数据</a:t>
            </a:r>
          </a:p>
          <a:p>
            <a:pPr marL="1330325" lvl="2" indent="-457200" eaLnBrk="1" hangingPunct="1">
              <a:buBlip>
                <a:blip r:embed="rId3"/>
              </a:buBlip>
            </a:pPr>
            <a:r>
              <a:rPr lang="en-US" altLang="zh-CN" sz="1400" kern="1200" dirty="0">
                <a:latin typeface="+mn-ea"/>
                <a:cs typeface="Microsoft Sans Serif" panose="020B0604020202020204" pitchFamily="34" charset="0"/>
              </a:rPr>
              <a:t>write</a:t>
            </a:r>
            <a:r>
              <a:rPr lang="zh-CN" altLang="en-US" sz="1400" kern="1200" dirty="0">
                <a:latin typeface="+mn-ea"/>
                <a:cs typeface="Microsoft Sans Serif" panose="020B0604020202020204" pitchFamily="34" charset="0"/>
              </a:rPr>
              <a:t>：向设备上写数据</a:t>
            </a:r>
          </a:p>
          <a:p>
            <a:pPr marL="1330325" lvl="2" indent="-457200" eaLnBrk="1" hangingPunct="1">
              <a:buBlip>
                <a:blip r:embed="rId3"/>
              </a:buBlip>
            </a:pPr>
            <a:r>
              <a:rPr lang="en-US" altLang="zh-CN" sz="1400" kern="1200" dirty="0">
                <a:latin typeface="+mn-ea"/>
                <a:cs typeface="Microsoft Sans Serif" panose="020B0604020202020204" pitchFamily="34" charset="0"/>
              </a:rPr>
              <a:t>ioctl</a:t>
            </a:r>
            <a:r>
              <a:rPr lang="zh-CN" altLang="en-US" sz="1400" kern="1200" dirty="0">
                <a:latin typeface="+mn-ea"/>
                <a:cs typeface="Microsoft Sans Serif" panose="020B0604020202020204" pitchFamily="34" charset="0"/>
              </a:rPr>
              <a:t>：</a:t>
            </a:r>
            <a:r>
              <a:rPr lang="en-US" altLang="zh-CN" sz="1400" kern="1200" dirty="0">
                <a:latin typeface="+mn-ea"/>
                <a:cs typeface="Microsoft Sans Serif" panose="020B0604020202020204" pitchFamily="34" charset="0"/>
              </a:rPr>
              <a:t>I/O</a:t>
            </a:r>
            <a:r>
              <a:rPr lang="zh-CN" altLang="en-US" sz="1400" kern="1200" dirty="0">
                <a:latin typeface="+mn-ea"/>
                <a:cs typeface="Microsoft Sans Serif" panose="020B0604020202020204" pitchFamily="34" charset="0"/>
              </a:rPr>
              <a:t>控制函数</a:t>
            </a:r>
          </a:p>
          <a:p>
            <a:pPr marL="1330325" lvl="2" indent="-457200" eaLnBrk="1" hangingPunct="1">
              <a:buBlip>
                <a:blip r:embed="rId3"/>
              </a:buBlip>
            </a:pPr>
            <a:r>
              <a:rPr lang="en-US" altLang="zh-CN" sz="1400" kern="1200" dirty="0">
                <a:latin typeface="+mn-ea"/>
                <a:cs typeface="Microsoft Sans Serif" panose="020B0604020202020204" pitchFamily="34" charset="0"/>
              </a:rPr>
              <a:t>llseek</a:t>
            </a:r>
            <a:r>
              <a:rPr lang="zh-CN" altLang="en-US" sz="1400" kern="1200" dirty="0">
                <a:latin typeface="+mn-ea"/>
                <a:cs typeface="Microsoft Sans Serif" panose="020B0604020202020204" pitchFamily="34" charset="0"/>
              </a:rPr>
              <a:t>：定位读写指针</a:t>
            </a:r>
          </a:p>
          <a:p>
            <a:pPr marL="1330325" lvl="2" indent="-457200" eaLnBrk="1" hangingPunct="1">
              <a:buBlip>
                <a:blip r:embed="rId3"/>
              </a:buBlip>
            </a:pPr>
            <a:r>
              <a:rPr lang="en-US" altLang="zh-CN" sz="1400" kern="1200" dirty="0">
                <a:latin typeface="+mn-ea"/>
                <a:cs typeface="Microsoft Sans Serif" panose="020B0604020202020204" pitchFamily="34" charset="0"/>
              </a:rPr>
              <a:t>mmap</a:t>
            </a:r>
            <a:r>
              <a:rPr lang="zh-CN" altLang="en-US" sz="1400" kern="1200" dirty="0">
                <a:latin typeface="+mn-ea"/>
                <a:cs typeface="Microsoft Sans Serif" panose="020B0604020202020204" pitchFamily="34" charset="0"/>
              </a:rPr>
              <a:t>：映射设备空间到进程的地址空间</a:t>
            </a:r>
            <a:r>
              <a:rPr lang="zh-CN" altLang="en-US" sz="1000" kern="1200" dirty="0">
                <a:latin typeface="+mn-ea"/>
                <a:cs typeface="Microsoft Sans Serif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7841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占位符 6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179512" y="160383"/>
            <a:ext cx="5784850" cy="413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b="1" dirty="0">
                <a:solidFill>
                  <a:srgbClr val="FFC000"/>
                </a:solidFill>
                <a:latin typeface="+mj-ea"/>
                <a:ea typeface="+mj-ea"/>
              </a:rPr>
              <a:t>Linux</a:t>
            </a:r>
            <a:r>
              <a:rPr lang="zh-CN" altLang="en-US" b="1" dirty="0">
                <a:solidFill>
                  <a:srgbClr val="FFC000"/>
                </a:solidFill>
                <a:latin typeface="+mj-ea"/>
                <a:ea typeface="+mj-ea"/>
              </a:rPr>
              <a:t>设备驱动程序</a:t>
            </a:r>
          </a:p>
        </p:txBody>
      </p:sp>
      <p:sp>
        <p:nvSpPr>
          <p:cNvPr id="16387" name="文本占位符 7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3" y="789552"/>
            <a:ext cx="9143999" cy="3764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73075" indent="-457200" eaLnBrk="1" hangingPunct="1">
              <a:buBlip>
                <a:blip r:embed="rId2"/>
              </a:buBlip>
            </a:pPr>
            <a:r>
              <a:rPr lang="zh-CN" altLang="en-US" sz="2800" kern="1200" dirty="0">
                <a:latin typeface="+mn-ea"/>
                <a:cs typeface="Microsoft Sans Serif" panose="020B0604020202020204" pitchFamily="34" charset="0"/>
              </a:rPr>
              <a:t>打开</a:t>
            </a:r>
          </a:p>
          <a:p>
            <a:pPr marL="930275" lvl="1" indent="-457200" eaLnBrk="1" hangingPunct="1">
              <a:buBlip>
                <a:blip r:embed="rId3"/>
              </a:buBlip>
            </a:pPr>
            <a:r>
              <a:rPr lang="en-US" altLang="zh-CN" sz="1800" kern="1200" dirty="0">
                <a:latin typeface="+mn-ea"/>
                <a:cs typeface="Microsoft Sans Serif" panose="020B0604020202020204" pitchFamily="34" charset="0"/>
              </a:rPr>
              <a:t>int open(</a:t>
            </a:r>
            <a:r>
              <a:rPr lang="en-US" altLang="zh-CN" sz="1800" kern="1200" dirty="0" err="1">
                <a:latin typeface="+mn-ea"/>
                <a:cs typeface="Microsoft Sans Serif" panose="020B0604020202020204" pitchFamily="34" charset="0"/>
              </a:rPr>
              <a:t>struct</a:t>
            </a:r>
            <a:r>
              <a:rPr lang="en-US" altLang="zh-CN" sz="1800" kern="1200" dirty="0">
                <a:latin typeface="+mn-ea"/>
                <a:cs typeface="Microsoft Sans Serif" panose="020B0604020202020204" pitchFamily="34" charset="0"/>
              </a:rPr>
              <a:t> </a:t>
            </a:r>
            <a:r>
              <a:rPr lang="en-US" altLang="zh-CN" sz="1800" kern="1200" dirty="0" err="1">
                <a:latin typeface="+mn-ea"/>
                <a:cs typeface="Microsoft Sans Serif" panose="020B0604020202020204" pitchFamily="34" charset="0"/>
              </a:rPr>
              <a:t>inode</a:t>
            </a:r>
            <a:r>
              <a:rPr lang="en-US" altLang="zh-CN" sz="1800" kern="1200" dirty="0">
                <a:latin typeface="+mn-ea"/>
                <a:cs typeface="Microsoft Sans Serif" panose="020B0604020202020204" pitchFamily="34" charset="0"/>
              </a:rPr>
              <a:t> *</a:t>
            </a:r>
            <a:r>
              <a:rPr lang="en-US" altLang="zh-CN" sz="1800" kern="1200" dirty="0" err="1">
                <a:latin typeface="+mn-ea"/>
                <a:cs typeface="Microsoft Sans Serif" panose="020B0604020202020204" pitchFamily="34" charset="0"/>
              </a:rPr>
              <a:t>inode</a:t>
            </a:r>
            <a:r>
              <a:rPr lang="en-US" altLang="zh-CN" sz="1800" kern="1200" dirty="0">
                <a:latin typeface="+mn-ea"/>
                <a:cs typeface="Microsoft Sans Serif" panose="020B0604020202020204" pitchFamily="34" charset="0"/>
              </a:rPr>
              <a:t>, </a:t>
            </a:r>
            <a:r>
              <a:rPr lang="en-US" altLang="zh-CN" sz="1800" kern="1200" dirty="0" err="1">
                <a:latin typeface="+mn-ea"/>
                <a:cs typeface="Microsoft Sans Serif" panose="020B0604020202020204" pitchFamily="34" charset="0"/>
              </a:rPr>
              <a:t>struct</a:t>
            </a:r>
            <a:r>
              <a:rPr lang="en-US" altLang="zh-CN" sz="1800" kern="1200" dirty="0">
                <a:latin typeface="+mn-ea"/>
                <a:cs typeface="Microsoft Sans Serif" panose="020B0604020202020204" pitchFamily="34" charset="0"/>
              </a:rPr>
              <a:t> file *</a:t>
            </a:r>
            <a:r>
              <a:rPr lang="en-US" altLang="zh-CN" sz="1800" kern="1200" dirty="0" err="1">
                <a:latin typeface="+mn-ea"/>
                <a:cs typeface="Microsoft Sans Serif" panose="020B0604020202020204" pitchFamily="34" charset="0"/>
              </a:rPr>
              <a:t>filp</a:t>
            </a:r>
            <a:r>
              <a:rPr lang="en-US" altLang="zh-CN" sz="1800" kern="1200" dirty="0">
                <a:latin typeface="+mn-ea"/>
                <a:cs typeface="Microsoft Sans Serif" panose="020B0604020202020204" pitchFamily="34" charset="0"/>
              </a:rPr>
              <a:t>) ;</a:t>
            </a:r>
          </a:p>
          <a:p>
            <a:pPr marL="930275" lvl="1" indent="-457200" eaLnBrk="1" hangingPunct="1">
              <a:buBlip>
                <a:blip r:embed="rId3"/>
              </a:buBlip>
            </a:pPr>
            <a:r>
              <a:rPr lang="zh-CN" altLang="en-US" sz="1800" kern="1200" dirty="0">
                <a:latin typeface="+mn-ea"/>
                <a:cs typeface="Microsoft Sans Serif" panose="020B0604020202020204" pitchFamily="34" charset="0"/>
              </a:rPr>
              <a:t>模块使用计数加</a:t>
            </a:r>
            <a:r>
              <a:rPr lang="en-US" altLang="zh-CN" sz="1800" kern="1200" dirty="0">
                <a:latin typeface="+mn-ea"/>
                <a:cs typeface="Microsoft Sans Serif" panose="020B0604020202020204" pitchFamily="34" charset="0"/>
              </a:rPr>
              <a:t>1</a:t>
            </a:r>
          </a:p>
          <a:p>
            <a:pPr marL="930275" lvl="1" indent="-457200" eaLnBrk="1" hangingPunct="1">
              <a:buBlip>
                <a:blip r:embed="rId3"/>
              </a:buBlip>
            </a:pPr>
            <a:r>
              <a:rPr lang="zh-CN" altLang="en-US" sz="1800" kern="1200" dirty="0">
                <a:latin typeface="+mn-ea"/>
                <a:cs typeface="Microsoft Sans Serif" panose="020B0604020202020204" pitchFamily="34" charset="0"/>
              </a:rPr>
              <a:t>识别次设备号</a:t>
            </a:r>
          </a:p>
          <a:p>
            <a:pPr marL="930275" lvl="1" indent="-457200" eaLnBrk="1" hangingPunct="1">
              <a:buBlip>
                <a:blip r:embed="rId3"/>
              </a:buBlip>
            </a:pPr>
            <a:r>
              <a:rPr lang="zh-CN" altLang="en-US" sz="1800" kern="1200" dirty="0">
                <a:latin typeface="+mn-ea"/>
                <a:cs typeface="Microsoft Sans Serif" panose="020B0604020202020204" pitchFamily="34" charset="0"/>
              </a:rPr>
              <a:t>硬件操作</a:t>
            </a:r>
            <a:r>
              <a:rPr lang="zh-CN" altLang="en-US" sz="1800" kern="1200" dirty="0" smtClean="0">
                <a:latin typeface="+mn-ea"/>
                <a:cs typeface="Microsoft Sans Serif" panose="020B0604020202020204" pitchFamily="34" charset="0"/>
              </a:rPr>
              <a:t>：</a:t>
            </a:r>
            <a:endParaRPr lang="en-US" altLang="zh-CN" sz="1800" kern="1200" dirty="0" smtClean="0">
              <a:latin typeface="+mn-ea"/>
              <a:cs typeface="Microsoft Sans Serif" panose="020B0604020202020204" pitchFamily="34" charset="0"/>
            </a:endParaRPr>
          </a:p>
          <a:p>
            <a:pPr marL="1330325" lvl="2" indent="-457200" eaLnBrk="1" hangingPunct="1">
              <a:buBlip>
                <a:blip r:embed="rId3"/>
              </a:buBlip>
            </a:pPr>
            <a:r>
              <a:rPr lang="zh-CN" altLang="en-US" sz="1400" kern="1200" dirty="0">
                <a:latin typeface="+mn-ea"/>
                <a:cs typeface="Microsoft Sans Serif" panose="020B0604020202020204" pitchFamily="34" charset="0"/>
              </a:rPr>
              <a:t>检查设备相关错误（诸如设备未就绪或类似的硬件问题）；</a:t>
            </a:r>
          </a:p>
          <a:p>
            <a:pPr marL="1330325" lvl="2" indent="-457200" eaLnBrk="1" hangingPunct="1">
              <a:buBlip>
                <a:blip r:embed="rId3"/>
              </a:buBlip>
            </a:pPr>
            <a:r>
              <a:rPr lang="zh-CN" altLang="en-US" sz="1400" kern="1200" dirty="0">
                <a:latin typeface="+mn-ea"/>
                <a:cs typeface="Microsoft Sans Serif" panose="020B0604020202020204" pitchFamily="34" charset="0"/>
              </a:rPr>
              <a:t>如果设备是首次打开，则对其初始化；     </a:t>
            </a:r>
          </a:p>
          <a:p>
            <a:pPr marL="1330325" lvl="2" indent="-457200" eaLnBrk="1" hangingPunct="1">
              <a:buBlip>
                <a:blip r:embed="rId3"/>
              </a:buBlip>
            </a:pPr>
            <a:r>
              <a:rPr lang="zh-CN" altLang="en-US" sz="1400" kern="1200" dirty="0">
                <a:latin typeface="+mn-ea"/>
                <a:cs typeface="Microsoft Sans Serif" panose="020B0604020202020204" pitchFamily="34" charset="0"/>
              </a:rPr>
              <a:t>如果有中断操作，申请中断处理程序；</a:t>
            </a:r>
          </a:p>
          <a:p>
            <a:pPr marL="473075" lvl="1" indent="0" eaLnBrk="1" hangingPunct="1">
              <a:buNone/>
            </a:pPr>
            <a:endParaRPr lang="zh-CN" altLang="en-US" sz="1800" kern="1200" dirty="0">
              <a:latin typeface="+mn-ea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699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占位符 6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179512" y="160383"/>
            <a:ext cx="5784850" cy="413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b="1" dirty="0">
                <a:solidFill>
                  <a:srgbClr val="FFC000"/>
                </a:solidFill>
                <a:latin typeface="+mj-ea"/>
                <a:ea typeface="+mj-ea"/>
              </a:rPr>
              <a:t>Linux</a:t>
            </a:r>
            <a:r>
              <a:rPr lang="zh-CN" altLang="en-US" b="1" dirty="0">
                <a:solidFill>
                  <a:srgbClr val="FFC000"/>
                </a:solidFill>
                <a:latin typeface="+mj-ea"/>
                <a:ea typeface="+mj-ea"/>
              </a:rPr>
              <a:t>设备驱动程序</a:t>
            </a:r>
          </a:p>
        </p:txBody>
      </p:sp>
      <p:sp>
        <p:nvSpPr>
          <p:cNvPr id="16387" name="文本占位符 7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3" y="789552"/>
            <a:ext cx="9143999" cy="3764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73075" indent="-457200" eaLnBrk="1" hangingPunct="1">
              <a:buBlip>
                <a:blip r:embed="rId2"/>
              </a:buBlip>
            </a:pPr>
            <a:r>
              <a:rPr lang="en-US" altLang="zh-CN" sz="2800" kern="1200" dirty="0">
                <a:latin typeface="+mn-ea"/>
                <a:cs typeface="Microsoft Sans Serif" panose="020B0604020202020204" pitchFamily="34" charset="0"/>
              </a:rPr>
              <a:t>file</a:t>
            </a:r>
            <a:r>
              <a:rPr lang="zh-CN" altLang="en-US" sz="2800" kern="1200" dirty="0">
                <a:latin typeface="+mn-ea"/>
                <a:cs typeface="Microsoft Sans Serif" panose="020B0604020202020204" pitchFamily="34" charset="0"/>
              </a:rPr>
              <a:t>结构体</a:t>
            </a:r>
          </a:p>
          <a:p>
            <a:pPr marL="930275" lvl="1" indent="-457200" eaLnBrk="1" hangingPunct="1">
              <a:buBlip>
                <a:blip r:embed="rId3"/>
              </a:buBlip>
            </a:pPr>
            <a:r>
              <a:rPr lang="en-US" altLang="zh-CN" sz="1800" kern="1200" dirty="0">
                <a:latin typeface="+mn-ea"/>
                <a:cs typeface="Microsoft Sans Serif" panose="020B0604020202020204" pitchFamily="34" charset="0"/>
              </a:rPr>
              <a:t>file</a:t>
            </a:r>
            <a:r>
              <a:rPr lang="zh-CN" altLang="en-US" sz="1800" kern="1200" dirty="0">
                <a:latin typeface="+mn-ea"/>
                <a:cs typeface="Microsoft Sans Serif" panose="020B0604020202020204" pitchFamily="34" charset="0"/>
              </a:rPr>
              <a:t>结构代表一个打开的文件，它由内核在应用程序</a:t>
            </a:r>
            <a:r>
              <a:rPr lang="en-US" altLang="zh-CN" sz="1800" kern="1200" dirty="0">
                <a:latin typeface="+mn-ea"/>
                <a:cs typeface="Microsoft Sans Serif" panose="020B0604020202020204" pitchFamily="34" charset="0"/>
              </a:rPr>
              <a:t>open</a:t>
            </a:r>
            <a:r>
              <a:rPr lang="zh-CN" altLang="en-US" sz="1800" kern="1200" dirty="0">
                <a:latin typeface="+mn-ea"/>
                <a:cs typeface="Microsoft Sans Serif" panose="020B0604020202020204" pitchFamily="34" charset="0"/>
              </a:rPr>
              <a:t>时创建，并将该文件所对应的</a:t>
            </a:r>
            <a:r>
              <a:rPr lang="en-US" altLang="zh-CN" sz="1800" kern="1200" dirty="0">
                <a:latin typeface="+mn-ea"/>
                <a:cs typeface="Microsoft Sans Serif" panose="020B0604020202020204" pitchFamily="34" charset="0"/>
              </a:rPr>
              <a:t>file operations</a:t>
            </a:r>
            <a:r>
              <a:rPr lang="zh-CN" altLang="en-US" sz="1800" kern="1200" dirty="0">
                <a:latin typeface="+mn-ea"/>
                <a:cs typeface="Microsoft Sans Serif" panose="020B0604020202020204" pitchFamily="34" charset="0"/>
              </a:rPr>
              <a:t>记录在</a:t>
            </a:r>
            <a:r>
              <a:rPr lang="en-US" altLang="zh-CN" sz="1800" kern="1200" dirty="0">
                <a:latin typeface="+mn-ea"/>
                <a:cs typeface="Microsoft Sans Serif" panose="020B0604020202020204" pitchFamily="34" charset="0"/>
              </a:rPr>
              <a:t>file</a:t>
            </a:r>
            <a:r>
              <a:rPr lang="zh-CN" altLang="en-US" sz="1800" kern="1200" dirty="0">
                <a:latin typeface="+mn-ea"/>
                <a:cs typeface="Microsoft Sans Serif" panose="020B0604020202020204" pitchFamily="34" charset="0"/>
              </a:rPr>
              <a:t>结构中</a:t>
            </a:r>
            <a:r>
              <a:rPr lang="zh-CN" altLang="en-US" sz="1800" kern="1200" dirty="0" smtClean="0">
                <a:latin typeface="+mn-ea"/>
                <a:cs typeface="Microsoft Sans Serif" panose="020B0604020202020204" pitchFamily="34" charset="0"/>
              </a:rPr>
              <a:t>。在</a:t>
            </a:r>
            <a:r>
              <a:rPr lang="zh-CN" altLang="en-US" sz="1800" kern="1200" dirty="0">
                <a:latin typeface="+mn-ea"/>
                <a:cs typeface="Microsoft Sans Serif" panose="020B0604020202020204" pitchFamily="34" charset="0"/>
              </a:rPr>
              <a:t>应用程序调用</a:t>
            </a:r>
            <a:r>
              <a:rPr lang="en-US" altLang="zh-CN" sz="1800" kern="1200" dirty="0">
                <a:latin typeface="+mn-ea"/>
                <a:cs typeface="Microsoft Sans Serif" panose="020B0604020202020204" pitchFamily="34" charset="0"/>
              </a:rPr>
              <a:t>close</a:t>
            </a:r>
            <a:r>
              <a:rPr lang="zh-CN" altLang="en-US" sz="1800" kern="1200" dirty="0">
                <a:latin typeface="+mn-ea"/>
                <a:cs typeface="Microsoft Sans Serif" panose="020B0604020202020204" pitchFamily="34" charset="0"/>
              </a:rPr>
              <a:t>函数，内核会释放该数据结构</a:t>
            </a:r>
            <a:r>
              <a:rPr lang="zh-CN" altLang="en-US" sz="1800" kern="1200" dirty="0" smtClean="0">
                <a:latin typeface="+mn-ea"/>
                <a:cs typeface="Microsoft Sans Serif" panose="020B0604020202020204" pitchFamily="34" charset="0"/>
              </a:rPr>
              <a:t>。</a:t>
            </a:r>
            <a:endParaRPr lang="zh-CN" altLang="en-US" sz="2000" kern="1200" dirty="0">
              <a:latin typeface="+mn-ea"/>
              <a:cs typeface="Microsoft Sans Serif" panose="020B0604020202020204" pitchFamily="34" charset="0"/>
            </a:endParaRPr>
          </a:p>
          <a:p>
            <a:pPr marL="473075" lvl="1" indent="0" eaLnBrk="1" hangingPunct="1">
              <a:buNone/>
            </a:pPr>
            <a:r>
              <a:rPr lang="en-US" altLang="zh-CN" sz="1800" kern="1200" dirty="0">
                <a:latin typeface="+mn-ea"/>
                <a:cs typeface="Microsoft Sans Serif" panose="020B0604020202020204" pitchFamily="34" charset="0"/>
              </a:rPr>
              <a:t>struct file {</a:t>
            </a:r>
          </a:p>
          <a:p>
            <a:pPr marL="473075" lvl="1" indent="0" eaLnBrk="1" hangingPunct="1">
              <a:buNone/>
            </a:pPr>
            <a:r>
              <a:rPr lang="en-US" altLang="zh-CN" sz="1800" kern="1200" dirty="0">
                <a:latin typeface="+mn-ea"/>
                <a:cs typeface="Microsoft Sans Serif" panose="020B0604020202020204" pitchFamily="34" charset="0"/>
              </a:rPr>
              <a:t>	struct file_operations	*f_op; 	//</a:t>
            </a:r>
            <a:r>
              <a:rPr lang="zh-CN" altLang="en-US" sz="1800" kern="1200" dirty="0">
                <a:latin typeface="+mn-ea"/>
                <a:cs typeface="Microsoft Sans Serif" panose="020B0604020202020204" pitchFamily="34" charset="0"/>
              </a:rPr>
              <a:t>文件相关的操作函数</a:t>
            </a:r>
          </a:p>
          <a:p>
            <a:pPr marL="473075" lvl="1" indent="0" eaLnBrk="1" hangingPunct="1">
              <a:buNone/>
            </a:pPr>
            <a:r>
              <a:rPr lang="zh-CN" altLang="en-US" sz="1800" kern="1200" dirty="0">
                <a:latin typeface="+mn-ea"/>
                <a:cs typeface="Microsoft Sans Serif" panose="020B0604020202020204" pitchFamily="34" charset="0"/>
              </a:rPr>
              <a:t>	</a:t>
            </a:r>
            <a:r>
              <a:rPr lang="en-US" altLang="zh-CN" sz="1800" kern="1200" dirty="0">
                <a:latin typeface="+mn-ea"/>
                <a:cs typeface="Microsoft Sans Serif" panose="020B0604020202020204" pitchFamily="34" charset="0"/>
              </a:rPr>
              <a:t>unsigned int 	</a:t>
            </a:r>
            <a:r>
              <a:rPr lang="en-US" altLang="zh-CN" sz="1800" kern="1200" dirty="0" smtClean="0">
                <a:latin typeface="+mn-ea"/>
                <a:cs typeface="Microsoft Sans Serif" panose="020B0604020202020204" pitchFamily="34" charset="0"/>
              </a:rPr>
              <a:t>f_flags</a:t>
            </a:r>
            <a:r>
              <a:rPr lang="en-US" altLang="zh-CN" sz="1800" kern="1200" dirty="0">
                <a:latin typeface="+mn-ea"/>
                <a:cs typeface="Microsoft Sans Serif" panose="020B0604020202020204" pitchFamily="34" charset="0"/>
              </a:rPr>
              <a:t>;	</a:t>
            </a:r>
            <a:r>
              <a:rPr lang="en-US" altLang="zh-CN" sz="1800" kern="1200" dirty="0" smtClean="0">
                <a:latin typeface="+mn-ea"/>
                <a:cs typeface="Microsoft Sans Serif" panose="020B0604020202020204" pitchFamily="34" charset="0"/>
              </a:rPr>
              <a:t>//</a:t>
            </a:r>
            <a:r>
              <a:rPr lang="zh-CN" altLang="en-US" sz="1800" kern="1200" dirty="0">
                <a:latin typeface="+mn-ea"/>
                <a:cs typeface="Microsoft Sans Serif" panose="020B0604020202020204" pitchFamily="34" charset="0"/>
              </a:rPr>
              <a:t>标识文件打开时，是否可读或可写</a:t>
            </a:r>
          </a:p>
          <a:p>
            <a:pPr marL="473075" lvl="1" indent="0" eaLnBrk="1" hangingPunct="1">
              <a:buNone/>
            </a:pPr>
            <a:r>
              <a:rPr lang="zh-CN" altLang="en-US" sz="1800" kern="1200" dirty="0">
                <a:latin typeface="+mn-ea"/>
                <a:cs typeface="Microsoft Sans Serif" panose="020B0604020202020204" pitchFamily="34" charset="0"/>
              </a:rPr>
              <a:t>					</a:t>
            </a:r>
            <a:r>
              <a:rPr lang="en-US" altLang="zh-CN" sz="1800" kern="1200" dirty="0" smtClean="0">
                <a:latin typeface="+mn-ea"/>
                <a:cs typeface="Microsoft Sans Serif" panose="020B0604020202020204" pitchFamily="34" charset="0"/>
              </a:rPr>
              <a:t>O_RDONLY</a:t>
            </a:r>
            <a:r>
              <a:rPr lang="zh-CN" altLang="en-US" sz="1800" kern="1200" dirty="0" smtClean="0">
                <a:latin typeface="+mn-ea"/>
                <a:cs typeface="Microsoft Sans Serif" panose="020B0604020202020204" pitchFamily="34" charset="0"/>
              </a:rPr>
              <a:t>，</a:t>
            </a:r>
            <a:r>
              <a:rPr lang="en-US" altLang="zh-CN" sz="1800" kern="1200" dirty="0" smtClean="0">
                <a:latin typeface="+mn-ea"/>
                <a:cs typeface="Microsoft Sans Serif" panose="020B0604020202020204" pitchFamily="34" charset="0"/>
              </a:rPr>
              <a:t>O_NONBLOCK</a:t>
            </a:r>
            <a:r>
              <a:rPr lang="zh-CN" altLang="en-US" sz="1800" kern="1200" dirty="0" smtClean="0">
                <a:latin typeface="+mn-ea"/>
                <a:cs typeface="Microsoft Sans Serif" panose="020B0604020202020204" pitchFamily="34" charset="0"/>
              </a:rPr>
              <a:t>，</a:t>
            </a:r>
            <a:r>
              <a:rPr lang="en-US" altLang="zh-CN" sz="1800" kern="1200" dirty="0" smtClean="0">
                <a:latin typeface="+mn-ea"/>
                <a:cs typeface="Microsoft Sans Serif" panose="020B0604020202020204" pitchFamily="34" charset="0"/>
              </a:rPr>
              <a:t>O_SYNC</a:t>
            </a:r>
            <a:endParaRPr lang="en-US" altLang="zh-CN" sz="1800" kern="1200" dirty="0">
              <a:latin typeface="+mn-ea"/>
              <a:cs typeface="Microsoft Sans Serif" panose="020B0604020202020204" pitchFamily="34" charset="0"/>
            </a:endParaRPr>
          </a:p>
          <a:p>
            <a:pPr marL="473075" lvl="1" indent="0" eaLnBrk="1" hangingPunct="1">
              <a:buNone/>
            </a:pPr>
            <a:r>
              <a:rPr lang="en-US" altLang="zh-CN" sz="1800" kern="1200" dirty="0">
                <a:latin typeface="+mn-ea"/>
                <a:cs typeface="Microsoft Sans Serif" panose="020B0604020202020204" pitchFamily="34" charset="0"/>
              </a:rPr>
              <a:t>	fmode_t		</a:t>
            </a:r>
            <a:r>
              <a:rPr lang="en-US" altLang="zh-CN" sz="1800" kern="1200" dirty="0" smtClean="0">
                <a:latin typeface="+mn-ea"/>
                <a:cs typeface="Microsoft Sans Serif" panose="020B0604020202020204" pitchFamily="34" charset="0"/>
              </a:rPr>
              <a:t>f_mode</a:t>
            </a:r>
            <a:r>
              <a:rPr lang="en-US" altLang="zh-CN" sz="1800" kern="1200" dirty="0">
                <a:latin typeface="+mn-ea"/>
                <a:cs typeface="Microsoft Sans Serif" panose="020B0604020202020204" pitchFamily="34" charset="0"/>
              </a:rPr>
              <a:t>;</a:t>
            </a:r>
          </a:p>
          <a:p>
            <a:pPr marL="473075" lvl="1" indent="0" eaLnBrk="1" hangingPunct="1">
              <a:buNone/>
            </a:pPr>
            <a:r>
              <a:rPr lang="en-US" altLang="zh-CN" sz="1800" kern="1200" dirty="0">
                <a:latin typeface="+mn-ea"/>
                <a:cs typeface="Microsoft Sans Serif" panose="020B0604020202020204" pitchFamily="34" charset="0"/>
              </a:rPr>
              <a:t>	loff_t		</a:t>
            </a:r>
            <a:r>
              <a:rPr lang="en-US" altLang="zh-CN" sz="1800" kern="1200" dirty="0" smtClean="0">
                <a:latin typeface="+mn-ea"/>
                <a:cs typeface="Microsoft Sans Serif" panose="020B0604020202020204" pitchFamily="34" charset="0"/>
              </a:rPr>
              <a:t>f_pos</a:t>
            </a:r>
            <a:r>
              <a:rPr lang="en-US" altLang="zh-CN" sz="1800" kern="1200" dirty="0">
                <a:latin typeface="+mn-ea"/>
                <a:cs typeface="Microsoft Sans Serif" panose="020B0604020202020204" pitchFamily="34" charset="0"/>
              </a:rPr>
              <a:t>;		</a:t>
            </a:r>
            <a:r>
              <a:rPr lang="en-US" altLang="zh-CN" sz="1800" kern="1200" dirty="0" smtClean="0">
                <a:latin typeface="+mn-ea"/>
                <a:cs typeface="Microsoft Sans Serif" panose="020B0604020202020204" pitchFamily="34" charset="0"/>
              </a:rPr>
              <a:t>//</a:t>
            </a:r>
            <a:r>
              <a:rPr lang="zh-CN" altLang="en-US" sz="1800" kern="1200" dirty="0">
                <a:latin typeface="+mn-ea"/>
                <a:cs typeface="Microsoft Sans Serif" panose="020B0604020202020204" pitchFamily="34" charset="0"/>
              </a:rPr>
              <a:t>当前读</a:t>
            </a:r>
            <a:r>
              <a:rPr lang="en-US" altLang="zh-CN" sz="1800" kern="1200" dirty="0">
                <a:latin typeface="+mn-ea"/>
                <a:cs typeface="Microsoft Sans Serif" panose="020B0604020202020204" pitchFamily="34" charset="0"/>
              </a:rPr>
              <a:t>/</a:t>
            </a:r>
            <a:r>
              <a:rPr lang="zh-CN" altLang="en-US" sz="1800" kern="1200" dirty="0">
                <a:latin typeface="+mn-ea"/>
                <a:cs typeface="Microsoft Sans Serif" panose="020B0604020202020204" pitchFamily="34" charset="0"/>
              </a:rPr>
              <a:t>写位置</a:t>
            </a:r>
          </a:p>
          <a:p>
            <a:pPr marL="473075" lvl="1" indent="0" eaLnBrk="1" hangingPunct="1">
              <a:buNone/>
            </a:pPr>
            <a:r>
              <a:rPr lang="zh-CN" altLang="en-US" sz="1800" kern="1200" dirty="0">
                <a:latin typeface="+mn-ea"/>
                <a:cs typeface="Microsoft Sans Serif" panose="020B0604020202020204" pitchFamily="34" charset="0"/>
              </a:rPr>
              <a:t>    </a:t>
            </a:r>
            <a:r>
              <a:rPr lang="en-US" altLang="zh-CN" sz="1800" kern="1200" dirty="0" smtClean="0">
                <a:latin typeface="+mn-ea"/>
                <a:cs typeface="Microsoft Sans Serif" panose="020B0604020202020204" pitchFamily="34" charset="0"/>
              </a:rPr>
              <a:t>struct</a:t>
            </a:r>
            <a:r>
              <a:rPr lang="en-US" altLang="zh-CN" sz="1800" kern="1200" dirty="0">
                <a:latin typeface="+mn-ea"/>
                <a:cs typeface="Microsoft Sans Serif" panose="020B0604020202020204" pitchFamily="34" charset="0"/>
              </a:rPr>
              <a:t>	dentry	*f_dentry</a:t>
            </a:r>
          </a:p>
          <a:p>
            <a:pPr marL="473075" lvl="1" indent="0" eaLnBrk="1" hangingPunct="1">
              <a:buNone/>
            </a:pPr>
            <a:r>
              <a:rPr lang="en-US" altLang="zh-CN" sz="1800" kern="1200" dirty="0">
                <a:latin typeface="+mn-ea"/>
                <a:cs typeface="Microsoft Sans Serif" panose="020B0604020202020204" pitchFamily="34" charset="0"/>
              </a:rPr>
              <a:t>	void*		</a:t>
            </a:r>
            <a:r>
              <a:rPr lang="en-US" altLang="zh-CN" sz="1800" kern="1200" dirty="0" smtClean="0">
                <a:latin typeface="+mn-ea"/>
                <a:cs typeface="Microsoft Sans Serif" panose="020B0604020202020204" pitchFamily="34" charset="0"/>
              </a:rPr>
              <a:t>private_data</a:t>
            </a:r>
            <a:r>
              <a:rPr lang="en-US" altLang="zh-CN" sz="1800" kern="1200" dirty="0">
                <a:latin typeface="+mn-ea"/>
                <a:cs typeface="Microsoft Sans Serif" panose="020B0604020202020204" pitchFamily="34" charset="0"/>
              </a:rPr>
              <a:t>;	//</a:t>
            </a:r>
            <a:r>
              <a:rPr lang="zh-CN" altLang="en-US" sz="1800" kern="1200" dirty="0">
                <a:latin typeface="+mn-ea"/>
                <a:cs typeface="Microsoft Sans Serif" panose="020B0604020202020204" pitchFamily="34" charset="0"/>
              </a:rPr>
              <a:t>私有数据指针。</a:t>
            </a:r>
          </a:p>
          <a:p>
            <a:pPr marL="473075" lvl="1" indent="0" eaLnBrk="1" hangingPunct="1">
              <a:buNone/>
            </a:pPr>
            <a:r>
              <a:rPr lang="en-US" altLang="zh-CN" sz="1800" kern="1200" dirty="0">
                <a:latin typeface="+mn-ea"/>
                <a:cs typeface="Microsoft Sans Serif" panose="020B0604020202020204" pitchFamily="34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121385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占位符 6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179512" y="160383"/>
            <a:ext cx="5784850" cy="413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b="1" dirty="0">
                <a:solidFill>
                  <a:srgbClr val="FFC000"/>
                </a:solidFill>
                <a:latin typeface="+mj-ea"/>
                <a:ea typeface="+mj-ea"/>
              </a:rPr>
              <a:t>Linux</a:t>
            </a:r>
            <a:r>
              <a:rPr lang="zh-CN" altLang="en-US" b="1" dirty="0">
                <a:solidFill>
                  <a:srgbClr val="FFC000"/>
                </a:solidFill>
                <a:latin typeface="+mj-ea"/>
                <a:ea typeface="+mj-ea"/>
              </a:rPr>
              <a:t>设备驱动程序</a:t>
            </a:r>
          </a:p>
        </p:txBody>
      </p:sp>
      <p:sp>
        <p:nvSpPr>
          <p:cNvPr id="16387" name="文本占位符 7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3" y="789552"/>
            <a:ext cx="9143999" cy="3764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73075" indent="-457200" eaLnBrk="1" hangingPunct="1">
              <a:buBlip>
                <a:blip r:embed="rId2"/>
              </a:buBlip>
            </a:pPr>
            <a:r>
              <a:rPr lang="en-US" altLang="zh-CN" sz="2800" kern="1200" dirty="0">
                <a:latin typeface="+mn-ea"/>
                <a:cs typeface="Microsoft Sans Serif" panose="020B0604020202020204" pitchFamily="34" charset="0"/>
              </a:rPr>
              <a:t>inode</a:t>
            </a:r>
            <a:r>
              <a:rPr lang="zh-CN" altLang="en-US" sz="2800" kern="1200" dirty="0">
                <a:latin typeface="+mn-ea"/>
                <a:cs typeface="Microsoft Sans Serif" panose="020B0604020202020204" pitchFamily="34" charset="0"/>
              </a:rPr>
              <a:t>结构体</a:t>
            </a:r>
          </a:p>
          <a:p>
            <a:pPr marL="930275" lvl="1" indent="-457200" eaLnBrk="1" hangingPunct="1">
              <a:buBlip>
                <a:blip r:embed="rId3"/>
              </a:buBlip>
            </a:pPr>
            <a:r>
              <a:rPr lang="zh-CN" altLang="en-US" sz="1800" kern="1200" dirty="0">
                <a:latin typeface="+mn-ea"/>
                <a:cs typeface="Microsoft Sans Serif" panose="020B0604020202020204" pitchFamily="34" charset="0"/>
              </a:rPr>
              <a:t>内核用</a:t>
            </a:r>
            <a:r>
              <a:rPr lang="en-US" altLang="zh-CN" sz="1800" kern="1200" dirty="0">
                <a:latin typeface="+mn-ea"/>
                <a:cs typeface="Microsoft Sans Serif" panose="020B0604020202020204" pitchFamily="34" charset="0"/>
              </a:rPr>
              <a:t>inode</a:t>
            </a:r>
            <a:r>
              <a:rPr lang="zh-CN" altLang="en-US" sz="1800" kern="1200" dirty="0">
                <a:latin typeface="+mn-ea"/>
                <a:cs typeface="Microsoft Sans Serif" panose="020B0604020202020204" pitchFamily="34" charset="0"/>
              </a:rPr>
              <a:t>结构在内部表示文件，用于存储文件访问权限、属主、组、大小、生产时间等</a:t>
            </a:r>
            <a:r>
              <a:rPr lang="en-US" altLang="zh-CN" sz="1800" kern="1200" dirty="0">
                <a:latin typeface="+mn-ea"/>
                <a:cs typeface="Microsoft Sans Serif" panose="020B0604020202020204" pitchFamily="34" charset="0"/>
              </a:rPr>
              <a:t>VFS</a:t>
            </a:r>
            <a:r>
              <a:rPr lang="zh-CN" altLang="en-US" sz="1800" kern="1200" dirty="0">
                <a:latin typeface="+mn-ea"/>
                <a:cs typeface="Microsoft Sans Serif" panose="020B0604020202020204" pitchFamily="34" charset="0"/>
              </a:rPr>
              <a:t>关心的信息</a:t>
            </a:r>
            <a:r>
              <a:rPr lang="zh-CN" altLang="en-US" sz="1800" kern="1200" dirty="0" smtClean="0">
                <a:latin typeface="+mn-ea"/>
                <a:cs typeface="Microsoft Sans Serif" panose="020B0604020202020204" pitchFamily="34" charset="0"/>
              </a:rPr>
              <a:t>。其</a:t>
            </a:r>
            <a:r>
              <a:rPr lang="zh-CN" altLang="en-US" sz="1800" kern="1200" dirty="0">
                <a:latin typeface="+mn-ea"/>
                <a:cs typeface="Microsoft Sans Serif" panose="020B0604020202020204" pitchFamily="34" charset="0"/>
              </a:rPr>
              <a:t>字段中我们只关心</a:t>
            </a:r>
            <a:r>
              <a:rPr lang="en-US" altLang="zh-CN" sz="1800" kern="1200" dirty="0">
                <a:latin typeface="+mn-ea"/>
                <a:cs typeface="Microsoft Sans Serif" panose="020B0604020202020204" pitchFamily="34" charset="0"/>
              </a:rPr>
              <a:t>i_rdev(</a:t>
            </a:r>
            <a:r>
              <a:rPr lang="zh-CN" altLang="en-US" sz="1800" kern="1200" dirty="0">
                <a:latin typeface="+mn-ea"/>
                <a:cs typeface="Microsoft Sans Serif" panose="020B0604020202020204" pitchFamily="34" charset="0"/>
              </a:rPr>
              <a:t>设备号</a:t>
            </a:r>
            <a:r>
              <a:rPr lang="en-US" altLang="zh-CN" sz="1800" kern="1200" dirty="0">
                <a:latin typeface="+mn-ea"/>
                <a:cs typeface="Microsoft Sans Serif" panose="020B0604020202020204" pitchFamily="34" charset="0"/>
              </a:rPr>
              <a:t>)</a:t>
            </a:r>
            <a:r>
              <a:rPr lang="zh-CN" altLang="en-US" sz="1800" kern="1200" dirty="0">
                <a:latin typeface="+mn-ea"/>
                <a:cs typeface="Microsoft Sans Serif" panose="020B0604020202020204" pitchFamily="34" charset="0"/>
              </a:rPr>
              <a:t>，和</a:t>
            </a:r>
            <a:r>
              <a:rPr lang="en-US" altLang="zh-CN" sz="1800" kern="1200" dirty="0">
                <a:latin typeface="+mn-ea"/>
                <a:cs typeface="Microsoft Sans Serif" panose="020B0604020202020204" pitchFamily="34" charset="0"/>
              </a:rPr>
              <a:t>i_cdev</a:t>
            </a:r>
            <a:r>
              <a:rPr lang="zh-CN" altLang="en-US" sz="1800" kern="1200" dirty="0">
                <a:latin typeface="+mn-ea"/>
                <a:cs typeface="Microsoft Sans Serif" panose="020B0604020202020204" pitchFamily="34" charset="0"/>
              </a:rPr>
              <a:t>（和该文件所对应的</a:t>
            </a:r>
            <a:r>
              <a:rPr lang="en-US" altLang="zh-CN" sz="1800" kern="1200" dirty="0">
                <a:latin typeface="+mn-ea"/>
                <a:cs typeface="Microsoft Sans Serif" panose="020B0604020202020204" pitchFamily="34" charset="0"/>
              </a:rPr>
              <a:t>cdev</a:t>
            </a:r>
            <a:r>
              <a:rPr lang="zh-CN" altLang="en-US" sz="1800" kern="1200" dirty="0">
                <a:latin typeface="+mn-ea"/>
                <a:cs typeface="Microsoft Sans Serif" panose="020B0604020202020204" pitchFamily="34" charset="0"/>
              </a:rPr>
              <a:t>结构）</a:t>
            </a:r>
          </a:p>
          <a:p>
            <a:pPr marL="930275" lvl="1" indent="-457200" eaLnBrk="1" hangingPunct="1">
              <a:buBlip>
                <a:blip r:embed="rId3"/>
              </a:buBlip>
            </a:pPr>
            <a:r>
              <a:rPr lang="zh-CN" altLang="en-US" sz="1800" kern="1200" dirty="0">
                <a:latin typeface="+mn-ea"/>
                <a:cs typeface="Microsoft Sans Serif" panose="020B0604020202020204" pitchFamily="34" charset="0"/>
              </a:rPr>
              <a:t>我们在创建设备文件时，内核会自动创建一个对应的</a:t>
            </a:r>
            <a:r>
              <a:rPr lang="en-US" altLang="zh-CN" sz="1800" kern="1200" dirty="0">
                <a:latin typeface="+mn-ea"/>
                <a:cs typeface="Microsoft Sans Serif" panose="020B0604020202020204" pitchFamily="34" charset="0"/>
              </a:rPr>
              <a:t>inode</a:t>
            </a:r>
            <a:r>
              <a:rPr lang="zh-CN" altLang="en-US" sz="1800" kern="1200" dirty="0">
                <a:latin typeface="+mn-ea"/>
                <a:cs typeface="Microsoft Sans Serif" panose="020B0604020202020204" pitchFamily="34" charset="0"/>
              </a:rPr>
              <a:t>结构体，并将其</a:t>
            </a:r>
            <a:r>
              <a:rPr lang="en-US" altLang="zh-CN" sz="1800" kern="1200" dirty="0">
                <a:latin typeface="+mn-ea"/>
                <a:cs typeface="Microsoft Sans Serif" panose="020B0604020202020204" pitchFamily="34" charset="0"/>
              </a:rPr>
              <a:t>i_cdev</a:t>
            </a:r>
            <a:r>
              <a:rPr lang="zh-CN" altLang="en-US" sz="1800" kern="1200" dirty="0">
                <a:latin typeface="+mn-ea"/>
                <a:cs typeface="Microsoft Sans Serif" panose="020B0604020202020204" pitchFamily="34" charset="0"/>
              </a:rPr>
              <a:t>字段指向对应的字符设备结构体</a:t>
            </a:r>
            <a:r>
              <a:rPr lang="en-US" altLang="zh-CN" sz="1800" kern="1200" dirty="0">
                <a:latin typeface="+mn-ea"/>
                <a:cs typeface="Microsoft Sans Serif" panose="020B0604020202020204" pitchFamily="34" charset="0"/>
              </a:rPr>
              <a:t>cdev(</a:t>
            </a:r>
            <a:r>
              <a:rPr lang="zh-CN" altLang="en-US" sz="1800" kern="1200" dirty="0">
                <a:latin typeface="+mn-ea"/>
                <a:cs typeface="Microsoft Sans Serif" panose="020B0604020202020204" pitchFamily="34" charset="0"/>
              </a:rPr>
              <a:t>事先已经在内核中注册过</a:t>
            </a:r>
            <a:r>
              <a:rPr lang="en-US" altLang="zh-CN" sz="1800" kern="1200" dirty="0">
                <a:latin typeface="+mn-ea"/>
                <a:cs typeface="Microsoft Sans Serif" panose="020B0604020202020204" pitchFamily="34" charset="0"/>
              </a:rPr>
              <a:t>)</a:t>
            </a:r>
            <a:r>
              <a:rPr lang="zh-CN" altLang="en-US" sz="1800" kern="1200" dirty="0" smtClean="0">
                <a:latin typeface="+mn-ea"/>
                <a:cs typeface="Microsoft Sans Serif" panose="020B0604020202020204" pitchFamily="34" charset="0"/>
              </a:rPr>
              <a:t>。</a:t>
            </a:r>
            <a:endParaRPr lang="en-US" altLang="zh-CN" sz="1800" kern="1200" dirty="0" smtClean="0">
              <a:latin typeface="+mn-ea"/>
              <a:cs typeface="Microsoft Sans Serif" panose="020B0604020202020204" pitchFamily="34" charset="0"/>
            </a:endParaRPr>
          </a:p>
          <a:p>
            <a:pPr marL="930275" lvl="1" indent="-457200" eaLnBrk="1" hangingPunct="1">
              <a:buBlip>
                <a:blip r:embed="rId3"/>
              </a:buBlip>
            </a:pPr>
            <a:r>
              <a:rPr lang="zh-CN" altLang="en-US" sz="1800" kern="1200" dirty="0">
                <a:latin typeface="+mn-ea"/>
                <a:cs typeface="Microsoft Sans Serif" panose="020B0604020202020204" pitchFamily="34" charset="0"/>
              </a:rPr>
              <a:t>重点：</a:t>
            </a:r>
            <a:r>
              <a:rPr lang="en-US" altLang="zh-CN" sz="1800" kern="1200" dirty="0">
                <a:latin typeface="+mn-ea"/>
                <a:cs typeface="Microsoft Sans Serif" panose="020B0604020202020204" pitchFamily="34" charset="0"/>
              </a:rPr>
              <a:t>Inode</a:t>
            </a:r>
            <a:r>
              <a:rPr lang="zh-CN" altLang="en-US" sz="1800" kern="1200" dirty="0">
                <a:latin typeface="+mn-ea"/>
                <a:cs typeface="Microsoft Sans Serif" panose="020B0604020202020204" pitchFamily="34" charset="0"/>
              </a:rPr>
              <a:t>与</a:t>
            </a:r>
            <a:r>
              <a:rPr lang="en-US" altLang="zh-CN" sz="1800" kern="1200" dirty="0">
                <a:latin typeface="+mn-ea"/>
                <a:cs typeface="Microsoft Sans Serif" panose="020B0604020202020204" pitchFamily="34" charset="0"/>
              </a:rPr>
              <a:t>file</a:t>
            </a:r>
            <a:r>
              <a:rPr lang="zh-CN" altLang="en-US" sz="1800" kern="1200" dirty="0">
                <a:latin typeface="+mn-ea"/>
                <a:cs typeface="Microsoft Sans Serif" panose="020B0604020202020204" pitchFamily="34" charset="0"/>
              </a:rPr>
              <a:t>的区别：</a:t>
            </a:r>
            <a:r>
              <a:rPr lang="en-US" altLang="zh-CN" sz="1800" kern="1200" dirty="0">
                <a:latin typeface="+mn-ea"/>
                <a:cs typeface="Microsoft Sans Serif" panose="020B0604020202020204" pitchFamily="34" charset="0"/>
              </a:rPr>
              <a:t>file</a:t>
            </a:r>
            <a:r>
              <a:rPr lang="zh-CN" altLang="en-US" sz="1800" kern="1200" dirty="0">
                <a:latin typeface="+mn-ea"/>
                <a:cs typeface="Microsoft Sans Serif" panose="020B0604020202020204" pitchFamily="34" charset="0"/>
              </a:rPr>
              <a:t>表示打开的文件描述符，多个</a:t>
            </a:r>
            <a:r>
              <a:rPr lang="en-US" altLang="zh-CN" sz="1800" kern="1200" dirty="0">
                <a:latin typeface="+mn-ea"/>
                <a:cs typeface="Microsoft Sans Serif" panose="020B0604020202020204" pitchFamily="34" charset="0"/>
              </a:rPr>
              <a:t>file</a:t>
            </a:r>
            <a:r>
              <a:rPr lang="zh-CN" altLang="en-US" sz="1800" kern="1200" dirty="0">
                <a:latin typeface="+mn-ea"/>
                <a:cs typeface="Microsoft Sans Serif" panose="020B0604020202020204" pitchFamily="34" charset="0"/>
              </a:rPr>
              <a:t>结构，可以指向单个</a:t>
            </a:r>
            <a:r>
              <a:rPr lang="en-US" altLang="zh-CN" sz="1800" kern="1200" dirty="0">
                <a:latin typeface="+mn-ea"/>
                <a:cs typeface="Microsoft Sans Serif" panose="020B0604020202020204" pitchFamily="34" charset="0"/>
              </a:rPr>
              <a:t>inode</a:t>
            </a:r>
            <a:r>
              <a:rPr lang="zh-CN" altLang="en-US" sz="1800" kern="1200" dirty="0">
                <a:latin typeface="+mn-ea"/>
                <a:cs typeface="Microsoft Sans Serif" panose="020B0604020202020204" pitchFamily="34" charset="0"/>
              </a:rPr>
              <a:t>结构</a:t>
            </a:r>
            <a:r>
              <a:rPr lang="zh-CN" altLang="en-US" sz="1800" kern="1200" dirty="0" smtClean="0">
                <a:latin typeface="+mn-ea"/>
                <a:cs typeface="Microsoft Sans Serif" panose="020B0604020202020204" pitchFamily="34" charset="0"/>
              </a:rPr>
              <a:t>。</a:t>
            </a:r>
            <a:endParaRPr lang="zh-CN" altLang="en-US" sz="1800" kern="1200" dirty="0">
              <a:latin typeface="+mn-ea"/>
              <a:cs typeface="Microsoft Sans Serif" panose="020B0604020202020204" pitchFamily="34" charset="0"/>
            </a:endParaRPr>
          </a:p>
          <a:p>
            <a:pPr marL="473075" lvl="1" indent="0" eaLnBrk="1" hangingPunct="1">
              <a:buNone/>
            </a:pPr>
            <a:endParaRPr lang="zh-CN" altLang="en-US" sz="2000" kern="1200" dirty="0">
              <a:latin typeface="+mn-ea"/>
              <a:cs typeface="Microsoft Sans Serif" panose="020B0604020202020204" pitchFamily="34" charset="0"/>
            </a:endParaRPr>
          </a:p>
          <a:p>
            <a:pPr marL="473075" lvl="1" indent="0" eaLnBrk="1" hangingPunct="1">
              <a:buNone/>
            </a:pPr>
            <a:r>
              <a:rPr lang="en-US" altLang="zh-CN" sz="1800" kern="1200" dirty="0">
                <a:latin typeface="+mn-ea"/>
                <a:cs typeface="Microsoft Sans Serif" panose="020B0604020202020204" pitchFamily="34" charset="0"/>
              </a:rPr>
              <a:t>struct inode {</a:t>
            </a:r>
          </a:p>
          <a:p>
            <a:pPr marL="473075" lvl="1" indent="0" eaLnBrk="1" hangingPunct="1">
              <a:buNone/>
            </a:pPr>
            <a:r>
              <a:rPr lang="en-US" altLang="zh-CN" sz="1800" kern="1200" dirty="0">
                <a:latin typeface="+mn-ea"/>
                <a:cs typeface="Microsoft Sans Serif" panose="020B0604020202020204" pitchFamily="34" charset="0"/>
              </a:rPr>
              <a:t>	dev_t i_rdev;</a:t>
            </a:r>
          </a:p>
          <a:p>
            <a:pPr marL="473075" lvl="1" indent="0" eaLnBrk="1" hangingPunct="1">
              <a:buNone/>
            </a:pPr>
            <a:r>
              <a:rPr lang="en-US" altLang="zh-CN" sz="1800" kern="1200" dirty="0">
                <a:latin typeface="+mn-ea"/>
                <a:cs typeface="Microsoft Sans Serif" panose="020B0604020202020204" pitchFamily="34" charset="0"/>
              </a:rPr>
              <a:t>	struct cdev *i_cdev;          </a:t>
            </a:r>
          </a:p>
          <a:p>
            <a:pPr marL="473075" lvl="1" indent="0" eaLnBrk="1" hangingPunct="1">
              <a:buNone/>
            </a:pPr>
            <a:r>
              <a:rPr lang="en-US" altLang="zh-CN" sz="1800" kern="1200" dirty="0">
                <a:latin typeface="+mn-ea"/>
                <a:cs typeface="Microsoft Sans Serif" panose="020B0604020202020204" pitchFamily="34" charset="0"/>
              </a:rPr>
              <a:t>	// ………………………</a:t>
            </a:r>
          </a:p>
          <a:p>
            <a:pPr marL="473075" lvl="1" indent="0" eaLnBrk="1" hangingPunct="1">
              <a:buNone/>
            </a:pPr>
            <a:r>
              <a:rPr lang="en-US" altLang="zh-CN" sz="1800" kern="1200" dirty="0">
                <a:latin typeface="+mn-ea"/>
                <a:cs typeface="Microsoft Sans Serif" panose="020B0604020202020204" pitchFamily="34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481737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占位符 6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179512" y="160383"/>
            <a:ext cx="5784850" cy="413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b="1" dirty="0">
                <a:solidFill>
                  <a:srgbClr val="FFC000"/>
                </a:solidFill>
                <a:latin typeface="+mj-ea"/>
                <a:ea typeface="+mj-ea"/>
              </a:rPr>
              <a:t>Linux</a:t>
            </a:r>
            <a:r>
              <a:rPr lang="zh-CN" altLang="en-US" b="1" dirty="0">
                <a:solidFill>
                  <a:srgbClr val="FFC000"/>
                </a:solidFill>
                <a:latin typeface="+mj-ea"/>
                <a:ea typeface="+mj-ea"/>
              </a:rPr>
              <a:t>设备驱动程序</a:t>
            </a:r>
          </a:p>
        </p:txBody>
      </p:sp>
      <p:sp>
        <p:nvSpPr>
          <p:cNvPr id="16387" name="文本占位符 7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3" y="789552"/>
            <a:ext cx="9143999" cy="3764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73075" indent="-457200" eaLnBrk="1" hangingPunct="1">
              <a:buBlip>
                <a:blip r:embed="rId2"/>
              </a:buBlip>
            </a:pPr>
            <a:r>
              <a:rPr lang="zh-CN" altLang="en-US" sz="2800" kern="1200" dirty="0">
                <a:latin typeface="+mn-ea"/>
                <a:cs typeface="Microsoft Sans Serif" panose="020B0604020202020204" pitchFamily="34" charset="0"/>
              </a:rPr>
              <a:t>关闭</a:t>
            </a:r>
          </a:p>
          <a:p>
            <a:pPr marL="930275" lvl="1" indent="-457200" eaLnBrk="1" hangingPunct="1">
              <a:buBlip>
                <a:blip r:embed="rId3"/>
              </a:buBlip>
            </a:pPr>
            <a:r>
              <a:rPr lang="en-US" altLang="zh-CN" sz="1800" kern="1200" dirty="0">
                <a:latin typeface="+mn-ea"/>
                <a:cs typeface="Microsoft Sans Serif" panose="020B0604020202020204" pitchFamily="34" charset="0"/>
              </a:rPr>
              <a:t>int release(</a:t>
            </a:r>
            <a:r>
              <a:rPr lang="en-US" altLang="zh-CN" sz="1800" kern="1200" dirty="0" err="1">
                <a:latin typeface="+mn-ea"/>
                <a:cs typeface="Microsoft Sans Serif" panose="020B0604020202020204" pitchFamily="34" charset="0"/>
              </a:rPr>
              <a:t>struct</a:t>
            </a:r>
            <a:r>
              <a:rPr lang="en-US" altLang="zh-CN" sz="1800" kern="1200" dirty="0">
                <a:latin typeface="+mn-ea"/>
                <a:cs typeface="Microsoft Sans Serif" panose="020B0604020202020204" pitchFamily="34" charset="0"/>
              </a:rPr>
              <a:t> </a:t>
            </a:r>
            <a:r>
              <a:rPr lang="en-US" altLang="zh-CN" sz="1800" kern="1200" dirty="0" err="1">
                <a:latin typeface="+mn-ea"/>
                <a:cs typeface="Microsoft Sans Serif" panose="020B0604020202020204" pitchFamily="34" charset="0"/>
              </a:rPr>
              <a:t>inode</a:t>
            </a:r>
            <a:r>
              <a:rPr lang="en-US" altLang="zh-CN" sz="1800" kern="1200" dirty="0">
                <a:latin typeface="+mn-ea"/>
                <a:cs typeface="Microsoft Sans Serif" panose="020B0604020202020204" pitchFamily="34" charset="0"/>
              </a:rPr>
              <a:t> *</a:t>
            </a:r>
            <a:r>
              <a:rPr lang="en-US" altLang="zh-CN" sz="1800" kern="1200" dirty="0" err="1">
                <a:latin typeface="+mn-ea"/>
                <a:cs typeface="Microsoft Sans Serif" panose="020B0604020202020204" pitchFamily="34" charset="0"/>
              </a:rPr>
              <a:t>inode</a:t>
            </a:r>
            <a:r>
              <a:rPr lang="en-US" altLang="zh-CN" sz="1800" kern="1200" dirty="0">
                <a:latin typeface="+mn-ea"/>
                <a:cs typeface="Microsoft Sans Serif" panose="020B0604020202020204" pitchFamily="34" charset="0"/>
              </a:rPr>
              <a:t>, </a:t>
            </a:r>
            <a:r>
              <a:rPr lang="en-US" altLang="zh-CN" sz="1800" kern="1200" dirty="0" err="1">
                <a:latin typeface="+mn-ea"/>
                <a:cs typeface="Microsoft Sans Serif" panose="020B0604020202020204" pitchFamily="34" charset="0"/>
              </a:rPr>
              <a:t>struct</a:t>
            </a:r>
            <a:r>
              <a:rPr lang="en-US" altLang="zh-CN" sz="1800" kern="1200" dirty="0">
                <a:latin typeface="+mn-ea"/>
                <a:cs typeface="Microsoft Sans Serif" panose="020B0604020202020204" pitchFamily="34" charset="0"/>
              </a:rPr>
              <a:t> file *</a:t>
            </a:r>
            <a:r>
              <a:rPr lang="en-US" altLang="zh-CN" sz="1800" kern="1200" dirty="0" err="1">
                <a:latin typeface="+mn-ea"/>
                <a:cs typeface="Microsoft Sans Serif" panose="020B0604020202020204" pitchFamily="34" charset="0"/>
              </a:rPr>
              <a:t>filp</a:t>
            </a:r>
            <a:r>
              <a:rPr lang="en-US" altLang="zh-CN" sz="1800" kern="1200" dirty="0">
                <a:latin typeface="+mn-ea"/>
                <a:cs typeface="Microsoft Sans Serif" panose="020B0604020202020204" pitchFamily="34" charset="0"/>
              </a:rPr>
              <a:t>) </a:t>
            </a:r>
            <a:r>
              <a:rPr lang="en-US" altLang="zh-CN" sz="1800" kern="1200" dirty="0" smtClean="0">
                <a:latin typeface="+mn-ea"/>
                <a:cs typeface="Microsoft Sans Serif" panose="020B0604020202020204" pitchFamily="34" charset="0"/>
              </a:rPr>
              <a:t>;</a:t>
            </a:r>
          </a:p>
          <a:p>
            <a:pPr marL="930275" lvl="1" indent="-457200" eaLnBrk="1" hangingPunct="1">
              <a:buBlip>
                <a:blip r:embed="rId3"/>
              </a:buBlip>
            </a:pPr>
            <a:r>
              <a:rPr lang="zh-CN" altLang="en-US" sz="1800" kern="1200" dirty="0">
                <a:latin typeface="+mn-ea"/>
                <a:cs typeface="Microsoft Sans Serif" panose="020B0604020202020204" pitchFamily="34" charset="0"/>
              </a:rPr>
              <a:t>模块使用计数减</a:t>
            </a:r>
            <a:r>
              <a:rPr lang="en-US" altLang="zh-CN" sz="1800" kern="1200" dirty="0">
                <a:latin typeface="+mn-ea"/>
                <a:cs typeface="Microsoft Sans Serif" panose="020B0604020202020204" pitchFamily="34" charset="0"/>
              </a:rPr>
              <a:t>1</a:t>
            </a:r>
          </a:p>
          <a:p>
            <a:pPr marL="930275" lvl="1" indent="-457200" eaLnBrk="1" hangingPunct="1">
              <a:buBlip>
                <a:blip r:embed="rId3"/>
              </a:buBlip>
            </a:pPr>
            <a:r>
              <a:rPr lang="zh-CN" altLang="en-US" sz="1800" kern="1200" dirty="0">
                <a:latin typeface="+mn-ea"/>
                <a:cs typeface="Microsoft Sans Serif" panose="020B0604020202020204" pitchFamily="34" charset="0"/>
              </a:rPr>
              <a:t>释放由</a:t>
            </a:r>
            <a:r>
              <a:rPr lang="en-US" altLang="zh-CN" sz="1800" kern="1200" dirty="0">
                <a:latin typeface="+mn-ea"/>
                <a:cs typeface="Microsoft Sans Serif" panose="020B0604020202020204" pitchFamily="34" charset="0"/>
              </a:rPr>
              <a:t>open</a:t>
            </a:r>
            <a:r>
              <a:rPr lang="zh-CN" altLang="en-US" sz="1800" kern="1200" dirty="0">
                <a:latin typeface="+mn-ea"/>
                <a:cs typeface="Microsoft Sans Serif" panose="020B0604020202020204" pitchFamily="34" charset="0"/>
              </a:rPr>
              <a:t>分配的，保存在</a:t>
            </a:r>
            <a:r>
              <a:rPr lang="en-US" altLang="zh-CN" sz="1800" kern="1200" dirty="0" err="1">
                <a:latin typeface="+mn-ea"/>
                <a:cs typeface="Microsoft Sans Serif" panose="020B0604020202020204" pitchFamily="34" charset="0"/>
              </a:rPr>
              <a:t>filp</a:t>
            </a:r>
            <a:r>
              <a:rPr lang="en-US" altLang="zh-CN" sz="1800" kern="1200" dirty="0">
                <a:latin typeface="+mn-ea"/>
                <a:cs typeface="Microsoft Sans Serif" panose="020B0604020202020204" pitchFamily="34" charset="0"/>
              </a:rPr>
              <a:t>&gt;</a:t>
            </a:r>
            <a:r>
              <a:rPr lang="en-US" altLang="zh-CN" sz="1800" kern="1200" dirty="0" err="1">
                <a:latin typeface="+mn-ea"/>
                <a:cs typeface="Microsoft Sans Serif" panose="020B0604020202020204" pitchFamily="34" charset="0"/>
              </a:rPr>
              <a:t>private_data</a:t>
            </a:r>
            <a:r>
              <a:rPr lang="zh-CN" altLang="en-US" sz="1800" kern="1200" dirty="0">
                <a:latin typeface="+mn-ea"/>
                <a:cs typeface="Microsoft Sans Serif" panose="020B0604020202020204" pitchFamily="34" charset="0"/>
              </a:rPr>
              <a:t>里的所有内容。</a:t>
            </a:r>
          </a:p>
          <a:p>
            <a:pPr marL="930275" lvl="1" indent="-457200" eaLnBrk="1" hangingPunct="1">
              <a:buBlip>
                <a:blip r:embed="rId3"/>
              </a:buBlip>
            </a:pPr>
            <a:r>
              <a:rPr lang="zh-CN" altLang="en-US" sz="1800" kern="1200" dirty="0">
                <a:latin typeface="+mn-ea"/>
                <a:cs typeface="Microsoft Sans Serif" panose="020B0604020202020204" pitchFamily="34" charset="0"/>
              </a:rPr>
              <a:t>硬件操作</a:t>
            </a:r>
            <a:r>
              <a:rPr lang="en-US" altLang="zh-CN" sz="1800" kern="1200" dirty="0">
                <a:latin typeface="+mn-ea"/>
                <a:cs typeface="Microsoft Sans Serif" panose="020B0604020202020204" pitchFamily="34" charset="0"/>
              </a:rPr>
              <a:t>:</a:t>
            </a:r>
          </a:p>
          <a:p>
            <a:pPr marL="1330325" lvl="2" indent="-457200" eaLnBrk="1" hangingPunct="1">
              <a:buBlip>
                <a:blip r:embed="rId3"/>
              </a:buBlip>
            </a:pPr>
            <a:r>
              <a:rPr lang="zh-CN" altLang="en-US" sz="1400" kern="1200" dirty="0">
                <a:latin typeface="+mn-ea"/>
                <a:cs typeface="Microsoft Sans Serif" panose="020B0604020202020204" pitchFamily="34" charset="0"/>
              </a:rPr>
              <a:t>如果申请了中断，则释放中断处理程序。     </a:t>
            </a:r>
          </a:p>
          <a:p>
            <a:pPr marL="1330325" lvl="2" indent="-457200" eaLnBrk="1" hangingPunct="1">
              <a:buBlip>
                <a:blip r:embed="rId3"/>
              </a:buBlip>
            </a:pPr>
            <a:r>
              <a:rPr lang="zh-CN" altLang="en-US" sz="1400" kern="1200" dirty="0">
                <a:latin typeface="+mn-ea"/>
                <a:cs typeface="Microsoft Sans Serif" panose="020B0604020202020204" pitchFamily="34" charset="0"/>
              </a:rPr>
              <a:t>在最后一次关闭操作时关闭设备。</a:t>
            </a:r>
          </a:p>
        </p:txBody>
      </p:sp>
    </p:spTree>
    <p:extLst>
      <p:ext uri="{BB962C8B-B14F-4D97-AF65-F5344CB8AC3E}">
        <p14:creationId xmlns:p14="http://schemas.microsoft.com/office/powerpoint/2010/main" val="117171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占位符 6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179512" y="160383"/>
            <a:ext cx="5784850" cy="413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b="1" dirty="0">
                <a:solidFill>
                  <a:srgbClr val="FFC000"/>
                </a:solidFill>
                <a:latin typeface="+mj-ea"/>
                <a:ea typeface="+mj-ea"/>
              </a:rPr>
              <a:t>Linux</a:t>
            </a:r>
            <a:r>
              <a:rPr lang="zh-CN" altLang="en-US" b="1" dirty="0">
                <a:solidFill>
                  <a:srgbClr val="FFC000"/>
                </a:solidFill>
                <a:latin typeface="+mj-ea"/>
                <a:ea typeface="+mj-ea"/>
              </a:rPr>
              <a:t>设备驱动程序</a:t>
            </a:r>
          </a:p>
        </p:txBody>
      </p:sp>
      <p:sp>
        <p:nvSpPr>
          <p:cNvPr id="16387" name="文本占位符 7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3" y="789552"/>
            <a:ext cx="9143999" cy="3764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73075" indent="-457200" eaLnBrk="1" hangingPunct="1">
              <a:buBlip>
                <a:blip r:embed="rId2"/>
              </a:buBlip>
            </a:pPr>
            <a:r>
              <a:rPr lang="en-US" altLang="zh-CN" sz="2800" kern="1200" dirty="0">
                <a:latin typeface="+mn-ea"/>
                <a:cs typeface="Microsoft Sans Serif" panose="020B0604020202020204" pitchFamily="34" charset="0"/>
              </a:rPr>
              <a:t>read/write</a:t>
            </a:r>
          </a:p>
          <a:p>
            <a:pPr marL="930275" lvl="1" indent="-457200" eaLnBrk="1" hangingPunct="1">
              <a:buBlip>
                <a:blip r:embed="rId3"/>
              </a:buBlip>
            </a:pPr>
            <a:r>
              <a:rPr lang="en-US" altLang="zh-CN" sz="1600" kern="1200" dirty="0">
                <a:latin typeface="+mn-ea"/>
                <a:cs typeface="Microsoft Sans Serif" panose="020B0604020202020204" pitchFamily="34" charset="0"/>
              </a:rPr>
              <a:t>ssize_t read(</a:t>
            </a:r>
            <a:r>
              <a:rPr lang="en-US" altLang="zh-CN" sz="1600" kern="1200" dirty="0" err="1">
                <a:latin typeface="+mn-ea"/>
                <a:cs typeface="Microsoft Sans Serif" panose="020B0604020202020204" pitchFamily="34" charset="0"/>
              </a:rPr>
              <a:t>struct</a:t>
            </a:r>
            <a:r>
              <a:rPr lang="en-US" altLang="zh-CN" sz="1600" kern="1200" dirty="0">
                <a:latin typeface="+mn-ea"/>
                <a:cs typeface="Microsoft Sans Serif" panose="020B0604020202020204" pitchFamily="34" charset="0"/>
              </a:rPr>
              <a:t> file *</a:t>
            </a:r>
            <a:r>
              <a:rPr lang="en-US" altLang="zh-CN" sz="1600" kern="1200" dirty="0" err="1">
                <a:latin typeface="+mn-ea"/>
                <a:cs typeface="Microsoft Sans Serif" panose="020B0604020202020204" pitchFamily="34" charset="0"/>
              </a:rPr>
              <a:t>filp</a:t>
            </a:r>
            <a:r>
              <a:rPr lang="en-US" altLang="zh-CN" sz="1600" kern="1200" dirty="0">
                <a:latin typeface="+mn-ea"/>
                <a:cs typeface="Microsoft Sans Serif" panose="020B0604020202020204" pitchFamily="34" charset="0"/>
              </a:rPr>
              <a:t>, char __user *buff, size_t  count, </a:t>
            </a:r>
            <a:r>
              <a:rPr lang="en-US" altLang="zh-CN" sz="1600" kern="1200" dirty="0" smtClean="0">
                <a:latin typeface="+mn-ea"/>
                <a:cs typeface="Microsoft Sans Serif" panose="020B0604020202020204" pitchFamily="34" charset="0"/>
              </a:rPr>
              <a:t>loff_t </a:t>
            </a:r>
            <a:r>
              <a:rPr lang="en-US" altLang="zh-CN" sz="1600" kern="1200" dirty="0">
                <a:latin typeface="+mn-ea"/>
                <a:cs typeface="Microsoft Sans Serif" panose="020B0604020202020204" pitchFamily="34" charset="0"/>
              </a:rPr>
              <a:t>*</a:t>
            </a:r>
            <a:r>
              <a:rPr lang="en-US" altLang="zh-CN" sz="1600" kern="1200" dirty="0" err="1">
                <a:latin typeface="+mn-ea"/>
                <a:cs typeface="Microsoft Sans Serif" panose="020B0604020202020204" pitchFamily="34" charset="0"/>
              </a:rPr>
              <a:t>offp</a:t>
            </a:r>
            <a:r>
              <a:rPr lang="en-US" altLang="zh-CN" sz="1600" kern="1200" dirty="0">
                <a:latin typeface="+mn-ea"/>
                <a:cs typeface="Microsoft Sans Serif" panose="020B0604020202020204" pitchFamily="34" charset="0"/>
              </a:rPr>
              <a:t>); </a:t>
            </a:r>
            <a:endParaRPr lang="en-US" altLang="zh-CN" sz="1600" kern="1200" dirty="0" smtClean="0">
              <a:latin typeface="+mn-ea"/>
              <a:cs typeface="Microsoft Sans Serif" panose="020B0604020202020204" pitchFamily="34" charset="0"/>
            </a:endParaRPr>
          </a:p>
          <a:p>
            <a:pPr marL="930275" lvl="1" indent="-457200" eaLnBrk="1" hangingPunct="1">
              <a:buBlip>
                <a:blip r:embed="rId3"/>
              </a:buBlip>
            </a:pPr>
            <a:endParaRPr lang="en-US" altLang="zh-CN" sz="1600" kern="1200" dirty="0">
              <a:latin typeface="+mn-ea"/>
              <a:cs typeface="Microsoft Sans Serif" panose="020B0604020202020204" pitchFamily="34" charset="0"/>
            </a:endParaRPr>
          </a:p>
          <a:p>
            <a:pPr marL="930275" lvl="1" indent="-457200" eaLnBrk="1" hangingPunct="1">
              <a:buBlip>
                <a:blip r:embed="rId3"/>
              </a:buBlip>
            </a:pPr>
            <a:r>
              <a:rPr lang="en-US" altLang="zh-CN" sz="1600" kern="1200" dirty="0" smtClean="0">
                <a:latin typeface="+mn-ea"/>
                <a:cs typeface="Microsoft Sans Serif" panose="020B0604020202020204" pitchFamily="34" charset="0"/>
              </a:rPr>
              <a:t>ssize_t </a:t>
            </a:r>
            <a:r>
              <a:rPr lang="en-US" altLang="zh-CN" sz="1600" kern="1200" dirty="0">
                <a:latin typeface="+mn-ea"/>
                <a:cs typeface="Microsoft Sans Serif" panose="020B0604020202020204" pitchFamily="34" charset="0"/>
              </a:rPr>
              <a:t>write(</a:t>
            </a:r>
            <a:r>
              <a:rPr lang="en-US" altLang="zh-CN" sz="1600" kern="1200" dirty="0" err="1">
                <a:latin typeface="+mn-ea"/>
                <a:cs typeface="Microsoft Sans Serif" panose="020B0604020202020204" pitchFamily="34" charset="0"/>
              </a:rPr>
              <a:t>struct</a:t>
            </a:r>
            <a:r>
              <a:rPr lang="en-US" altLang="zh-CN" sz="1600" kern="1200" dirty="0">
                <a:latin typeface="+mn-ea"/>
                <a:cs typeface="Microsoft Sans Serif" panose="020B0604020202020204" pitchFamily="34" charset="0"/>
              </a:rPr>
              <a:t> file *</a:t>
            </a:r>
            <a:r>
              <a:rPr lang="en-US" altLang="zh-CN" sz="1600" kern="1200" dirty="0" smtClean="0">
                <a:latin typeface="+mn-ea"/>
                <a:cs typeface="Microsoft Sans Serif" panose="020B0604020202020204" pitchFamily="34" charset="0"/>
              </a:rPr>
              <a:t>filp,const </a:t>
            </a:r>
            <a:r>
              <a:rPr lang="en-US" altLang="zh-CN" sz="1600" kern="1200" dirty="0">
                <a:latin typeface="+mn-ea"/>
                <a:cs typeface="Microsoft Sans Serif" panose="020B0604020202020204" pitchFamily="34" charset="0"/>
              </a:rPr>
              <a:t>char __user *buff, size_t </a:t>
            </a:r>
            <a:r>
              <a:rPr lang="en-US" altLang="zh-CN" sz="1600" kern="1200" dirty="0" err="1" smtClean="0">
                <a:latin typeface="+mn-ea"/>
                <a:cs typeface="Microsoft Sans Serif" panose="020B0604020202020204" pitchFamily="34" charset="0"/>
              </a:rPr>
              <a:t>count,loff_t</a:t>
            </a:r>
            <a:r>
              <a:rPr lang="en-US" altLang="zh-CN" sz="1600" kern="1200" dirty="0" smtClean="0">
                <a:latin typeface="+mn-ea"/>
                <a:cs typeface="Microsoft Sans Serif" panose="020B0604020202020204" pitchFamily="34" charset="0"/>
              </a:rPr>
              <a:t> </a:t>
            </a:r>
            <a:r>
              <a:rPr lang="en-US" altLang="zh-CN" sz="1600" kern="1200" dirty="0">
                <a:latin typeface="+mn-ea"/>
                <a:cs typeface="Microsoft Sans Serif" panose="020B0604020202020204" pitchFamily="34" charset="0"/>
              </a:rPr>
              <a:t>*</a:t>
            </a:r>
            <a:r>
              <a:rPr lang="en-US" altLang="zh-CN" sz="1600" kern="1200" dirty="0" err="1">
                <a:latin typeface="+mn-ea"/>
                <a:cs typeface="Microsoft Sans Serif" panose="020B0604020202020204" pitchFamily="34" charset="0"/>
              </a:rPr>
              <a:t>offp</a:t>
            </a:r>
            <a:r>
              <a:rPr lang="en-US" altLang="zh-CN" sz="1600" kern="1200" dirty="0" smtClean="0">
                <a:latin typeface="+mn-ea"/>
                <a:cs typeface="Microsoft Sans Serif" panose="020B0604020202020204" pitchFamily="34" charset="0"/>
              </a:rPr>
              <a:t>);</a:t>
            </a:r>
          </a:p>
          <a:p>
            <a:pPr marL="930275" lvl="1" indent="-457200" eaLnBrk="1" hangingPunct="1">
              <a:buBlip>
                <a:blip r:embed="rId3"/>
              </a:buBlip>
            </a:pPr>
            <a:endParaRPr lang="en-US" altLang="zh-CN" sz="1800" kern="1200" smtClean="0">
              <a:latin typeface="+mn-ea"/>
              <a:cs typeface="Microsoft Sans Serif" panose="020B0604020202020204" pitchFamily="34" charset="0"/>
            </a:endParaRPr>
          </a:p>
          <a:p>
            <a:pPr marL="930275" lvl="1" indent="-457200" eaLnBrk="1" hangingPunct="1">
              <a:buBlip>
                <a:blip r:embed="rId3"/>
              </a:buBlip>
            </a:pPr>
            <a:endParaRPr lang="en-US" altLang="zh-CN" sz="1800" kern="1200" dirty="0">
              <a:latin typeface="+mn-ea"/>
              <a:cs typeface="Microsoft Sans Serif" panose="020B0604020202020204" pitchFamily="34" charset="0"/>
            </a:endParaRPr>
          </a:p>
          <a:p>
            <a:pPr marL="930275" lvl="1" indent="-457200" eaLnBrk="1" hangingPunct="1">
              <a:buBlip>
                <a:blip r:embed="rId3"/>
              </a:buBlip>
            </a:pPr>
            <a:r>
              <a:rPr lang="zh-CN" altLang="en-US" sz="1800" kern="1200" dirty="0" smtClean="0">
                <a:latin typeface="+mn-ea"/>
                <a:cs typeface="Microsoft Sans Serif" panose="020B0604020202020204" pitchFamily="34" charset="0"/>
              </a:rPr>
              <a:t>用户</a:t>
            </a:r>
            <a:r>
              <a:rPr lang="zh-CN" altLang="en-US" sz="1800" kern="1200" dirty="0">
                <a:latin typeface="+mn-ea"/>
                <a:cs typeface="Microsoft Sans Serif" panose="020B0604020202020204" pitchFamily="34" charset="0"/>
              </a:rPr>
              <a:t>空间和内核空间之间进行数据拷贝的函数：</a:t>
            </a:r>
          </a:p>
          <a:p>
            <a:pPr marL="1330325" lvl="2" indent="-457200" eaLnBrk="1" hangingPunct="1">
              <a:buBlip>
                <a:blip r:embed="rId3"/>
              </a:buBlip>
            </a:pPr>
            <a:r>
              <a:rPr lang="en-US" altLang="zh-CN" sz="1400" kern="1200" dirty="0">
                <a:latin typeface="+mn-ea"/>
                <a:cs typeface="Microsoft Sans Serif" panose="020B0604020202020204" pitchFamily="34" charset="0"/>
              </a:rPr>
              <a:t>unsigned long copy_from_user(void *</a:t>
            </a:r>
            <a:r>
              <a:rPr lang="en-US" altLang="zh-CN" sz="1400" kern="1200" dirty="0" smtClean="0">
                <a:latin typeface="+mn-ea"/>
                <a:cs typeface="Microsoft Sans Serif" panose="020B0604020202020204" pitchFamily="34" charset="0"/>
              </a:rPr>
              <a:t>to, </a:t>
            </a:r>
            <a:r>
              <a:rPr lang="en-US" altLang="zh-CN" sz="1400" kern="1200" dirty="0" err="1" smtClean="0">
                <a:latin typeface="+mn-ea"/>
                <a:cs typeface="Microsoft Sans Serif" panose="020B0604020202020204" pitchFamily="34" charset="0"/>
              </a:rPr>
              <a:t>const</a:t>
            </a:r>
            <a:r>
              <a:rPr lang="en-US" altLang="zh-CN" sz="1400" kern="1200" dirty="0" smtClean="0">
                <a:latin typeface="+mn-ea"/>
                <a:cs typeface="Microsoft Sans Serif" panose="020B0604020202020204" pitchFamily="34" charset="0"/>
              </a:rPr>
              <a:t> </a:t>
            </a:r>
            <a:r>
              <a:rPr lang="en-US" altLang="zh-CN" sz="1400" kern="1200" dirty="0">
                <a:latin typeface="+mn-ea"/>
                <a:cs typeface="Microsoft Sans Serif" panose="020B0604020202020204" pitchFamily="34" charset="0"/>
              </a:rPr>
              <a:t>void __user *</a:t>
            </a:r>
            <a:r>
              <a:rPr lang="en-US" altLang="zh-CN" sz="1400" kern="1200" dirty="0" smtClean="0">
                <a:latin typeface="+mn-ea"/>
                <a:cs typeface="Microsoft Sans Serif" panose="020B0604020202020204" pitchFamily="34" charset="0"/>
              </a:rPr>
              <a:t>from, unsigned </a:t>
            </a:r>
            <a:r>
              <a:rPr lang="en-US" altLang="zh-CN" sz="1400" kern="1200" dirty="0">
                <a:latin typeface="+mn-ea"/>
                <a:cs typeface="Microsoft Sans Serif" panose="020B0604020202020204" pitchFamily="34" charset="0"/>
              </a:rPr>
              <a:t>long count</a:t>
            </a:r>
            <a:r>
              <a:rPr lang="en-US" altLang="zh-CN" sz="1400" kern="1200" dirty="0" smtClean="0">
                <a:latin typeface="+mn-ea"/>
                <a:cs typeface="Microsoft Sans Serif" panose="020B0604020202020204" pitchFamily="34" charset="0"/>
              </a:rPr>
              <a:t>);</a:t>
            </a:r>
            <a:endParaRPr lang="en-US" altLang="zh-CN" sz="1400" kern="1200" dirty="0">
              <a:latin typeface="+mn-ea"/>
              <a:cs typeface="Microsoft Sans Serif" panose="020B0604020202020204" pitchFamily="34" charset="0"/>
            </a:endParaRPr>
          </a:p>
          <a:p>
            <a:pPr marL="1330325" lvl="2" indent="-457200" eaLnBrk="1" hangingPunct="1">
              <a:buBlip>
                <a:blip r:embed="rId3"/>
              </a:buBlip>
            </a:pPr>
            <a:r>
              <a:rPr lang="en-US" altLang="zh-CN" sz="1400" kern="1200" dirty="0">
                <a:latin typeface="+mn-ea"/>
                <a:cs typeface="Microsoft Sans Serif" panose="020B0604020202020204" pitchFamily="34" charset="0"/>
              </a:rPr>
              <a:t>unsigned long copy_to_user(void __user *to,  const void *from</a:t>
            </a:r>
            <a:r>
              <a:rPr lang="en-US" altLang="zh-CN" sz="1400" kern="1200" dirty="0" smtClean="0">
                <a:latin typeface="+mn-ea"/>
                <a:cs typeface="Microsoft Sans Serif" panose="020B0604020202020204" pitchFamily="34" charset="0"/>
              </a:rPr>
              <a:t>, </a:t>
            </a:r>
            <a:r>
              <a:rPr lang="en-US" altLang="zh-CN" sz="1400" kern="1200" dirty="0">
                <a:latin typeface="+mn-ea"/>
                <a:cs typeface="Microsoft Sans Serif" panose="020B0604020202020204" pitchFamily="34" charset="0"/>
              </a:rPr>
              <a:t>unsigned long count </a:t>
            </a:r>
            <a:r>
              <a:rPr lang="en-US" altLang="zh-CN" sz="1400" kern="1200" dirty="0" smtClean="0">
                <a:latin typeface="+mn-ea"/>
                <a:cs typeface="Microsoft Sans Serif" panose="020B0604020202020204" pitchFamily="34" charset="0"/>
              </a:rPr>
              <a:t>);</a:t>
            </a:r>
          </a:p>
          <a:p>
            <a:pPr marL="930275" lvl="1" indent="-457200" eaLnBrk="1" hangingPunct="1">
              <a:buBlip>
                <a:blip r:embed="rId3"/>
              </a:buBlip>
            </a:pPr>
            <a:r>
              <a:rPr lang="zh-CN" altLang="en-US" sz="1800" kern="1200" dirty="0">
                <a:latin typeface="+mn-ea"/>
                <a:cs typeface="Microsoft Sans Serif" panose="020B0604020202020204" pitchFamily="34" charset="0"/>
              </a:rPr>
              <a:t>如果要复制的内存是简单类型，如</a:t>
            </a:r>
            <a:r>
              <a:rPr lang="en-US" altLang="zh-CN" sz="1800" kern="1200" dirty="0">
                <a:latin typeface="+mn-ea"/>
                <a:cs typeface="Microsoft Sans Serif" panose="020B0604020202020204" pitchFamily="34" charset="0"/>
              </a:rPr>
              <a:t>char</a:t>
            </a:r>
            <a:r>
              <a:rPr lang="zh-CN" altLang="en-US" sz="1800" kern="1200" dirty="0">
                <a:latin typeface="+mn-ea"/>
                <a:cs typeface="Microsoft Sans Serif" panose="020B0604020202020204" pitchFamily="34" charset="0"/>
              </a:rPr>
              <a:t>、</a:t>
            </a:r>
            <a:r>
              <a:rPr lang="en-US" altLang="zh-CN" sz="1800" kern="1200" dirty="0">
                <a:latin typeface="+mn-ea"/>
                <a:cs typeface="Microsoft Sans Serif" panose="020B0604020202020204" pitchFamily="34" charset="0"/>
              </a:rPr>
              <a:t>int</a:t>
            </a:r>
            <a:r>
              <a:rPr lang="zh-CN" altLang="en-US" sz="1800" kern="1200" dirty="0">
                <a:latin typeface="+mn-ea"/>
                <a:cs typeface="Microsoft Sans Serif" panose="020B0604020202020204" pitchFamily="34" charset="0"/>
              </a:rPr>
              <a:t>、</a:t>
            </a:r>
            <a:r>
              <a:rPr lang="en-US" altLang="zh-CN" sz="1800" kern="1200" dirty="0">
                <a:latin typeface="+mn-ea"/>
                <a:cs typeface="Microsoft Sans Serif" panose="020B0604020202020204" pitchFamily="34" charset="0"/>
              </a:rPr>
              <a:t>long </a:t>
            </a:r>
            <a:r>
              <a:rPr lang="zh-CN" altLang="en-US" sz="1800" kern="1200" dirty="0">
                <a:latin typeface="+mn-ea"/>
                <a:cs typeface="Microsoft Sans Serif" panose="020B0604020202020204" pitchFamily="34" charset="0"/>
              </a:rPr>
              <a:t>等，</a:t>
            </a:r>
          </a:p>
          <a:p>
            <a:pPr marL="1330325" lvl="2" indent="-457200" eaLnBrk="1" hangingPunct="1">
              <a:buBlip>
                <a:blip r:embed="rId3"/>
              </a:buBlip>
            </a:pPr>
            <a:r>
              <a:rPr lang="en-US" altLang="zh-CN" sz="1400" kern="1200" dirty="0">
                <a:latin typeface="+mn-ea"/>
                <a:cs typeface="Microsoft Sans Serif" panose="020B0604020202020204" pitchFamily="34" charset="0"/>
              </a:rPr>
              <a:t>put_user()</a:t>
            </a:r>
            <a:r>
              <a:rPr lang="zh-CN" altLang="en-US" sz="1400" kern="1200" dirty="0">
                <a:latin typeface="+mn-ea"/>
                <a:cs typeface="Microsoft Sans Serif" panose="020B0604020202020204" pitchFamily="34" charset="0"/>
              </a:rPr>
              <a:t>和</a:t>
            </a:r>
            <a:r>
              <a:rPr lang="en-US" altLang="zh-CN" sz="1400" kern="1200" dirty="0">
                <a:latin typeface="+mn-ea"/>
                <a:cs typeface="Microsoft Sans Serif" panose="020B0604020202020204" pitchFamily="34" charset="0"/>
              </a:rPr>
              <a:t>get_user()</a:t>
            </a:r>
          </a:p>
          <a:p>
            <a:pPr marL="1330325" lvl="2" indent="-457200" eaLnBrk="1" hangingPunct="1">
              <a:buBlip>
                <a:blip r:embed="rId3"/>
              </a:buBlip>
            </a:pPr>
            <a:endParaRPr lang="en-US" altLang="zh-CN" sz="1400" kern="1200" dirty="0">
              <a:latin typeface="+mn-ea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42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占位符 6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179512" y="160383"/>
            <a:ext cx="5784850" cy="413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b="1" dirty="0">
                <a:solidFill>
                  <a:srgbClr val="FFC000"/>
                </a:solidFill>
                <a:latin typeface="+mj-ea"/>
                <a:ea typeface="+mj-ea"/>
              </a:rPr>
              <a:t>Linux</a:t>
            </a:r>
            <a:r>
              <a:rPr lang="zh-CN" altLang="en-US" b="1" dirty="0">
                <a:solidFill>
                  <a:srgbClr val="FFC000"/>
                </a:solidFill>
                <a:latin typeface="+mj-ea"/>
                <a:ea typeface="+mj-ea"/>
              </a:rPr>
              <a:t>设备驱动程序</a:t>
            </a:r>
          </a:p>
        </p:txBody>
      </p:sp>
      <p:sp>
        <p:nvSpPr>
          <p:cNvPr id="16387" name="文本占位符 7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3" y="789552"/>
            <a:ext cx="9143999" cy="2646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73075" indent="-457200" eaLnBrk="1" hangingPunct="1">
              <a:buBlip>
                <a:blip r:embed="rId2"/>
              </a:buBlip>
            </a:pPr>
            <a:r>
              <a:rPr lang="en-US" altLang="zh-CN" sz="2800" kern="1200" dirty="0">
                <a:latin typeface="+mn-ea"/>
                <a:cs typeface="Microsoft Sans Serif" panose="020B0604020202020204" pitchFamily="34" charset="0"/>
              </a:rPr>
              <a:t>ioctl</a:t>
            </a:r>
            <a:r>
              <a:rPr lang="zh-CN" altLang="en-US" sz="2800" kern="1200" dirty="0">
                <a:latin typeface="+mn-ea"/>
                <a:cs typeface="Microsoft Sans Serif" panose="020B0604020202020204" pitchFamily="34" charset="0"/>
              </a:rPr>
              <a:t>函数</a:t>
            </a:r>
          </a:p>
          <a:p>
            <a:pPr marL="930275" lvl="1" indent="-457200" eaLnBrk="1" hangingPunct="1">
              <a:buBlip>
                <a:blip r:embed="rId3"/>
              </a:buBlip>
            </a:pPr>
            <a:r>
              <a:rPr lang="zh-CN" altLang="en-US" sz="1600" kern="1200" dirty="0">
                <a:latin typeface="+mn-ea"/>
                <a:cs typeface="Microsoft Sans Serif" panose="020B0604020202020204" pitchFamily="34" charset="0"/>
              </a:rPr>
              <a:t>为设备驱动程序执行“命令”提供了一个特有的入口点</a:t>
            </a:r>
          </a:p>
          <a:p>
            <a:pPr marL="930275" lvl="1" indent="-457200" eaLnBrk="1" hangingPunct="1">
              <a:buBlip>
                <a:blip r:embed="rId3"/>
              </a:buBlip>
            </a:pPr>
            <a:r>
              <a:rPr lang="zh-CN" altLang="en-US" sz="1600" kern="1200" dirty="0">
                <a:latin typeface="+mn-ea"/>
                <a:cs typeface="Microsoft Sans Serif" panose="020B0604020202020204" pitchFamily="34" charset="0"/>
              </a:rPr>
              <a:t>用来设置或者读取设备的属性信息</a:t>
            </a:r>
            <a:r>
              <a:rPr lang="zh-CN" altLang="en-US" sz="1600" kern="1200" dirty="0" smtClean="0">
                <a:latin typeface="+mn-ea"/>
                <a:cs typeface="Microsoft Sans Serif" panose="020B0604020202020204" pitchFamily="34" charset="0"/>
              </a:rPr>
              <a:t>。</a:t>
            </a:r>
            <a:endParaRPr lang="en-US" altLang="zh-CN" sz="1600" kern="1200" dirty="0" smtClean="0">
              <a:latin typeface="+mn-ea"/>
              <a:cs typeface="Microsoft Sans Serif" panose="020B0604020202020204" pitchFamily="34" charset="0"/>
            </a:endParaRPr>
          </a:p>
          <a:p>
            <a:pPr marL="930275" lvl="1" indent="-457200" eaLnBrk="1" hangingPunct="1">
              <a:buBlip>
                <a:blip r:embed="rId3"/>
              </a:buBlip>
            </a:pPr>
            <a:r>
              <a:rPr lang="en-US" altLang="zh-CN" sz="1600" kern="1200" dirty="0" smtClean="0">
                <a:latin typeface="+mn-ea"/>
                <a:cs typeface="Microsoft Sans Serif" panose="020B0604020202020204" pitchFamily="34" charset="0"/>
              </a:rPr>
              <a:t>Int ioctl </a:t>
            </a:r>
            <a:r>
              <a:rPr lang="en-US" altLang="zh-CN" sz="1600" kern="1200" dirty="0">
                <a:latin typeface="+mn-ea"/>
                <a:cs typeface="Microsoft Sans Serif" panose="020B0604020202020204" pitchFamily="34" charset="0"/>
              </a:rPr>
              <a:t>(</a:t>
            </a:r>
            <a:r>
              <a:rPr lang="en-US" altLang="zh-CN" sz="1600" kern="1200" dirty="0" err="1">
                <a:latin typeface="+mn-ea"/>
                <a:cs typeface="Microsoft Sans Serif" panose="020B0604020202020204" pitchFamily="34" charset="0"/>
              </a:rPr>
              <a:t>struct</a:t>
            </a:r>
            <a:r>
              <a:rPr lang="en-US" altLang="zh-CN" sz="1600" kern="1200" dirty="0">
                <a:latin typeface="+mn-ea"/>
                <a:cs typeface="Microsoft Sans Serif" panose="020B0604020202020204" pitchFamily="34" charset="0"/>
              </a:rPr>
              <a:t> </a:t>
            </a:r>
            <a:r>
              <a:rPr lang="en-US" altLang="zh-CN" sz="1600" kern="1200" dirty="0" err="1">
                <a:latin typeface="+mn-ea"/>
                <a:cs typeface="Microsoft Sans Serif" panose="020B0604020202020204" pitchFamily="34" charset="0"/>
              </a:rPr>
              <a:t>inode</a:t>
            </a:r>
            <a:r>
              <a:rPr lang="en-US" altLang="zh-CN" sz="1600" kern="1200" dirty="0">
                <a:latin typeface="+mn-ea"/>
                <a:cs typeface="Microsoft Sans Serif" panose="020B0604020202020204" pitchFamily="34" charset="0"/>
              </a:rPr>
              <a:t> *</a:t>
            </a:r>
            <a:r>
              <a:rPr lang="en-US" altLang="zh-CN" sz="1600" kern="1200" dirty="0" err="1">
                <a:latin typeface="+mn-ea"/>
                <a:cs typeface="Microsoft Sans Serif" panose="020B0604020202020204" pitchFamily="34" charset="0"/>
              </a:rPr>
              <a:t>inode</a:t>
            </a:r>
            <a:r>
              <a:rPr lang="en-US" altLang="zh-CN" sz="1600" kern="1200" dirty="0">
                <a:latin typeface="+mn-ea"/>
                <a:cs typeface="Microsoft Sans Serif" panose="020B0604020202020204" pitchFamily="34" charset="0"/>
              </a:rPr>
              <a:t>, </a:t>
            </a:r>
            <a:r>
              <a:rPr lang="en-US" altLang="zh-CN" sz="1600" kern="1200" dirty="0" err="1">
                <a:latin typeface="+mn-ea"/>
                <a:cs typeface="Microsoft Sans Serif" panose="020B0604020202020204" pitchFamily="34" charset="0"/>
              </a:rPr>
              <a:t>struct</a:t>
            </a:r>
            <a:r>
              <a:rPr lang="en-US" altLang="zh-CN" sz="1600" kern="1200" dirty="0">
                <a:latin typeface="+mn-ea"/>
                <a:cs typeface="Microsoft Sans Serif" panose="020B0604020202020204" pitchFamily="34" charset="0"/>
              </a:rPr>
              <a:t> file *</a:t>
            </a:r>
            <a:r>
              <a:rPr lang="en-US" altLang="zh-CN" sz="1600" kern="1200" dirty="0" err="1">
                <a:latin typeface="+mn-ea"/>
                <a:cs typeface="Microsoft Sans Serif" panose="020B0604020202020204" pitchFamily="34" charset="0"/>
              </a:rPr>
              <a:t>filp</a:t>
            </a:r>
            <a:r>
              <a:rPr lang="en-US" altLang="zh-CN" sz="1600" kern="1200" dirty="0">
                <a:latin typeface="+mn-ea"/>
                <a:cs typeface="Microsoft Sans Serif" panose="020B0604020202020204" pitchFamily="34" charset="0"/>
              </a:rPr>
              <a:t>, </a:t>
            </a:r>
            <a:endParaRPr lang="en-US" altLang="zh-CN" sz="1600" kern="1200" dirty="0" smtClean="0">
              <a:latin typeface="+mn-ea"/>
              <a:cs typeface="Microsoft Sans Serif" panose="020B0604020202020204" pitchFamily="34" charset="0"/>
            </a:endParaRPr>
          </a:p>
          <a:p>
            <a:pPr marL="473075" lvl="1" indent="0" eaLnBrk="1" hangingPunct="1">
              <a:buNone/>
            </a:pPr>
            <a:r>
              <a:rPr lang="en-US" altLang="zh-CN" sz="1600" kern="1200" dirty="0">
                <a:latin typeface="+mn-ea"/>
                <a:cs typeface="Microsoft Sans Serif" panose="020B0604020202020204" pitchFamily="34" charset="0"/>
              </a:rPr>
              <a:t>	</a:t>
            </a:r>
            <a:r>
              <a:rPr lang="en-US" altLang="zh-CN" sz="1600" kern="1200" dirty="0" smtClean="0">
                <a:latin typeface="+mn-ea"/>
                <a:cs typeface="Microsoft Sans Serif" panose="020B0604020202020204" pitchFamily="34" charset="0"/>
              </a:rPr>
              <a:t>				unsigned </a:t>
            </a:r>
            <a:r>
              <a:rPr lang="en-US" altLang="zh-CN" sz="1600" kern="1200" dirty="0">
                <a:latin typeface="+mn-ea"/>
                <a:cs typeface="Microsoft Sans Serif" panose="020B0604020202020204" pitchFamily="34" charset="0"/>
              </a:rPr>
              <a:t>int cmd, unsigned long </a:t>
            </a:r>
            <a:r>
              <a:rPr lang="en-US" altLang="zh-CN" sz="1600" kern="1200" dirty="0" err="1">
                <a:latin typeface="+mn-ea"/>
                <a:cs typeface="Microsoft Sans Serif" panose="020B0604020202020204" pitchFamily="34" charset="0"/>
              </a:rPr>
              <a:t>arg</a:t>
            </a:r>
            <a:r>
              <a:rPr lang="en-US" altLang="zh-CN" sz="1600" kern="1200" dirty="0" smtClean="0">
                <a:latin typeface="+mn-ea"/>
                <a:cs typeface="Microsoft Sans Serif" panose="020B0604020202020204" pitchFamily="34" charset="0"/>
              </a:rPr>
              <a:t>);</a:t>
            </a:r>
          </a:p>
          <a:p>
            <a:pPr marL="473075" lvl="1" indent="0" eaLnBrk="1" hangingPunct="1">
              <a:buNone/>
            </a:pPr>
            <a:endParaRPr lang="en-US" altLang="zh-CN" sz="1600" kern="1200" dirty="0" smtClean="0">
              <a:latin typeface="+mn-ea"/>
              <a:cs typeface="Microsoft Sans Serif" panose="020B0604020202020204" pitchFamily="34" charset="0"/>
            </a:endParaRPr>
          </a:p>
          <a:p>
            <a:pPr marL="930275" lvl="1" indent="-457200" eaLnBrk="1" hangingPunct="1">
              <a:buBlip>
                <a:blip r:embed="rId3"/>
              </a:buBlip>
            </a:pPr>
            <a:r>
              <a:rPr lang="en-US" altLang="zh-CN" sz="1600" kern="1200" dirty="0" smtClean="0">
                <a:latin typeface="+mn-ea"/>
                <a:cs typeface="Microsoft Sans Serif" panose="020B0604020202020204" pitchFamily="34" charset="0"/>
              </a:rPr>
              <a:t>cmd </a:t>
            </a:r>
            <a:r>
              <a:rPr lang="zh-CN" altLang="en-US" sz="1600" kern="1200" dirty="0">
                <a:latin typeface="+mn-ea"/>
                <a:cs typeface="Microsoft Sans Serif" panose="020B0604020202020204" pitchFamily="34" charset="0"/>
              </a:rPr>
              <a:t>参数的</a:t>
            </a:r>
            <a:r>
              <a:rPr lang="zh-CN" altLang="en-US" sz="1600" kern="1200" dirty="0" smtClean="0">
                <a:latin typeface="+mn-ea"/>
                <a:cs typeface="Microsoft Sans Serif" panose="020B0604020202020204" pitchFamily="34" charset="0"/>
              </a:rPr>
              <a:t>定义</a:t>
            </a:r>
            <a:r>
              <a:rPr lang="en-US" altLang="zh-CN" sz="1600" kern="1200" dirty="0" smtClean="0">
                <a:latin typeface="+mn-ea"/>
                <a:cs typeface="Microsoft Sans Serif" panose="020B0604020202020204" pitchFamily="34" charset="0"/>
              </a:rPr>
              <a:t>,</a:t>
            </a:r>
            <a:r>
              <a:rPr lang="zh-CN" altLang="en-US" sz="1600" kern="1200" dirty="0" smtClean="0">
                <a:latin typeface="+mn-ea"/>
                <a:cs typeface="Microsoft Sans Serif" panose="020B0604020202020204" pitchFamily="34" charset="0"/>
              </a:rPr>
              <a:t>不</a:t>
            </a:r>
            <a:r>
              <a:rPr lang="zh-CN" altLang="en-US" sz="1600" kern="1200" dirty="0">
                <a:latin typeface="+mn-ea"/>
                <a:cs typeface="Microsoft Sans Serif" panose="020B0604020202020204" pitchFamily="34" charset="0"/>
              </a:rPr>
              <a:t>推荐用</a:t>
            </a:r>
            <a:r>
              <a:rPr lang="en-US" altLang="zh-CN" sz="1600" kern="1200" dirty="0">
                <a:latin typeface="+mn-ea"/>
                <a:cs typeface="Microsoft Sans Serif" panose="020B0604020202020204" pitchFamily="34" charset="0"/>
              </a:rPr>
              <a:t>0x1</a:t>
            </a:r>
            <a:r>
              <a:rPr lang="zh-CN" altLang="en-US" sz="1600" kern="1200" dirty="0">
                <a:latin typeface="+mn-ea"/>
                <a:cs typeface="Microsoft Sans Serif" panose="020B0604020202020204" pitchFamily="34" charset="0"/>
              </a:rPr>
              <a:t>，</a:t>
            </a:r>
            <a:r>
              <a:rPr lang="en-US" altLang="zh-CN" sz="1600" kern="1200" dirty="0" smtClean="0">
                <a:latin typeface="+mn-ea"/>
                <a:cs typeface="Microsoft Sans Serif" panose="020B0604020202020204" pitchFamily="34" charset="0"/>
              </a:rPr>
              <a:t>0x2</a:t>
            </a:r>
            <a:r>
              <a:rPr lang="zh-CN" altLang="en-US" sz="1600" kern="1200" dirty="0" smtClean="0">
                <a:latin typeface="+mn-ea"/>
                <a:cs typeface="Microsoft Sans Serif" panose="020B0604020202020204" pitchFamily="34" charset="0"/>
              </a:rPr>
              <a:t>之类</a:t>
            </a:r>
            <a:r>
              <a:rPr lang="zh-CN" altLang="en-US" sz="1600" kern="1200" dirty="0">
                <a:latin typeface="+mn-ea"/>
                <a:cs typeface="Microsoft Sans Serif" panose="020B0604020202020204" pitchFamily="34" charset="0"/>
              </a:rPr>
              <a:t>的</a:t>
            </a:r>
            <a:r>
              <a:rPr lang="zh-CN" altLang="en-US" sz="1600" kern="1200" dirty="0" smtClean="0">
                <a:latin typeface="+mn-ea"/>
                <a:cs typeface="Microsoft Sans Serif" panose="020B0604020202020204" pitchFamily="34" charset="0"/>
              </a:rPr>
              <a:t>值</a:t>
            </a:r>
            <a:r>
              <a:rPr lang="en-US" altLang="zh-CN" sz="1600" kern="1200" dirty="0">
                <a:latin typeface="+mn-ea"/>
                <a:cs typeface="Microsoft Sans Serif" panose="020B0604020202020204" pitchFamily="34" charset="0"/>
              </a:rPr>
              <a:t>,</a:t>
            </a:r>
            <a:r>
              <a:rPr lang="en-US" altLang="zh-CN" sz="1600" kern="1200" dirty="0" smtClean="0">
                <a:latin typeface="+mn-ea"/>
                <a:cs typeface="Microsoft Sans Serif" panose="020B0604020202020204" pitchFamily="34" charset="0"/>
              </a:rPr>
              <a:t>Linux</a:t>
            </a:r>
            <a:r>
              <a:rPr lang="zh-CN" altLang="en-US" sz="1600" kern="1200" dirty="0">
                <a:latin typeface="+mn-ea"/>
                <a:cs typeface="Microsoft Sans Serif" panose="020B0604020202020204" pitchFamily="34" charset="0"/>
              </a:rPr>
              <a:t>对</a:t>
            </a:r>
            <a:r>
              <a:rPr lang="en-US" altLang="zh-CN" sz="1600" kern="1200" dirty="0">
                <a:latin typeface="+mn-ea"/>
                <a:cs typeface="Microsoft Sans Serif" panose="020B0604020202020204" pitchFamily="34" charset="0"/>
              </a:rPr>
              <a:t>ioctl()</a:t>
            </a:r>
            <a:r>
              <a:rPr lang="zh-CN" altLang="en-US" sz="1600" kern="1200" dirty="0">
                <a:latin typeface="+mn-ea"/>
                <a:cs typeface="Microsoft Sans Serif" panose="020B0604020202020204" pitchFamily="34" charset="0"/>
              </a:rPr>
              <a:t>的</a:t>
            </a:r>
            <a:r>
              <a:rPr lang="en-US" altLang="zh-CN" sz="1600" kern="1200" dirty="0">
                <a:latin typeface="+mn-ea"/>
                <a:cs typeface="Microsoft Sans Serif" panose="020B0604020202020204" pitchFamily="34" charset="0"/>
              </a:rPr>
              <a:t>cmd</a:t>
            </a:r>
            <a:r>
              <a:rPr lang="zh-CN" altLang="en-US" sz="1600" kern="1200" dirty="0">
                <a:latin typeface="+mn-ea"/>
                <a:cs typeface="Microsoft Sans Serif" panose="020B0604020202020204" pitchFamily="34" charset="0"/>
              </a:rPr>
              <a:t>参数有特殊的定</a:t>
            </a:r>
            <a:r>
              <a:rPr lang="zh-CN" altLang="en-US" sz="1600" kern="1200" dirty="0" smtClean="0">
                <a:latin typeface="+mn-ea"/>
                <a:cs typeface="Microsoft Sans Serif" panose="020B0604020202020204" pitchFamily="34" charset="0"/>
              </a:rPr>
              <a:t>义</a:t>
            </a:r>
            <a:endParaRPr lang="en-US" altLang="zh-CN" sz="1800" kern="1200" dirty="0">
              <a:latin typeface="+mn-ea"/>
              <a:cs typeface="Microsoft Sans Serif" panose="020B0604020202020204" pitchFamily="34" charset="0"/>
            </a:endParaRPr>
          </a:p>
          <a:p>
            <a:pPr marL="930275" lvl="1" indent="-457200" eaLnBrk="1" hangingPunct="1">
              <a:buBlip>
                <a:blip r:embed="rId3"/>
              </a:buBlip>
            </a:pPr>
            <a:r>
              <a:rPr lang="zh-CN" altLang="en-US" sz="1800" kern="1200" dirty="0">
                <a:latin typeface="+mn-ea"/>
                <a:cs typeface="Microsoft Sans Serif" panose="020B0604020202020204" pitchFamily="34" charset="0"/>
              </a:rPr>
              <a:t>构造命令编号的宏：</a:t>
            </a:r>
          </a:p>
          <a:p>
            <a:pPr marL="1330325" lvl="2" indent="-457200" eaLnBrk="1" hangingPunct="1">
              <a:buBlip>
                <a:blip r:embed="rId3"/>
              </a:buBlip>
            </a:pPr>
            <a:r>
              <a:rPr lang="en-US" altLang="zh-CN" sz="1400" kern="1200" dirty="0">
                <a:latin typeface="+mn-ea"/>
                <a:cs typeface="Microsoft Sans Serif" panose="020B0604020202020204" pitchFamily="34" charset="0"/>
              </a:rPr>
              <a:t>_IO(type</a:t>
            </a:r>
            <a:r>
              <a:rPr lang="zh-CN" altLang="en-US" sz="1400" kern="1200" dirty="0">
                <a:latin typeface="+mn-ea"/>
                <a:cs typeface="Microsoft Sans Serif" panose="020B0604020202020204" pitchFamily="34" charset="0"/>
              </a:rPr>
              <a:t>，</a:t>
            </a:r>
            <a:r>
              <a:rPr lang="en-US" altLang="zh-CN" sz="1400" kern="1200" dirty="0">
                <a:latin typeface="+mn-ea"/>
                <a:cs typeface="Microsoft Sans Serif" panose="020B0604020202020204" pitchFamily="34" charset="0"/>
              </a:rPr>
              <a:t>nr)</a:t>
            </a:r>
            <a:r>
              <a:rPr lang="zh-CN" altLang="en-US" sz="1400" kern="1200" dirty="0">
                <a:latin typeface="+mn-ea"/>
                <a:cs typeface="Microsoft Sans Serif" panose="020B0604020202020204" pitchFamily="34" charset="0"/>
              </a:rPr>
              <a:t>用于构造无参数的命令编号；</a:t>
            </a:r>
          </a:p>
          <a:p>
            <a:pPr marL="1330325" lvl="2" indent="-457200" eaLnBrk="1" hangingPunct="1">
              <a:buBlip>
                <a:blip r:embed="rId3"/>
              </a:buBlip>
            </a:pPr>
            <a:r>
              <a:rPr lang="en-US" altLang="zh-CN" sz="1400" kern="1200" dirty="0">
                <a:latin typeface="+mn-ea"/>
                <a:cs typeface="Microsoft Sans Serif" panose="020B0604020202020204" pitchFamily="34" charset="0"/>
              </a:rPr>
              <a:t>_IOR(type</a:t>
            </a:r>
            <a:r>
              <a:rPr lang="zh-CN" altLang="en-US" sz="1400" kern="1200" dirty="0">
                <a:latin typeface="+mn-ea"/>
                <a:cs typeface="Microsoft Sans Serif" panose="020B0604020202020204" pitchFamily="34" charset="0"/>
              </a:rPr>
              <a:t>，</a:t>
            </a:r>
            <a:r>
              <a:rPr lang="en-US" altLang="zh-CN" sz="1400" kern="1200" dirty="0">
                <a:latin typeface="+mn-ea"/>
                <a:cs typeface="Microsoft Sans Serif" panose="020B0604020202020204" pitchFamily="34" charset="0"/>
              </a:rPr>
              <a:t>nr</a:t>
            </a:r>
            <a:r>
              <a:rPr lang="zh-CN" altLang="en-US" sz="1400" kern="1200" dirty="0">
                <a:latin typeface="+mn-ea"/>
                <a:cs typeface="Microsoft Sans Serif" panose="020B0604020202020204" pitchFamily="34" charset="0"/>
              </a:rPr>
              <a:t>，</a:t>
            </a:r>
            <a:r>
              <a:rPr lang="en-US" altLang="zh-CN" sz="1400" kern="1200" dirty="0">
                <a:latin typeface="+mn-ea"/>
                <a:cs typeface="Microsoft Sans Serif" panose="020B0604020202020204" pitchFamily="34" charset="0"/>
              </a:rPr>
              <a:t>datatype)</a:t>
            </a:r>
            <a:r>
              <a:rPr lang="zh-CN" altLang="en-US" sz="1400" kern="1200" dirty="0">
                <a:latin typeface="+mn-ea"/>
                <a:cs typeface="Microsoft Sans Serif" panose="020B0604020202020204" pitchFamily="34" charset="0"/>
              </a:rPr>
              <a:t>用于构造从驱动程序中读取数据的命令编号；</a:t>
            </a:r>
          </a:p>
          <a:p>
            <a:pPr marL="1330325" lvl="2" indent="-457200" eaLnBrk="1" hangingPunct="1">
              <a:buBlip>
                <a:blip r:embed="rId3"/>
              </a:buBlip>
            </a:pPr>
            <a:r>
              <a:rPr lang="en-US" altLang="zh-CN" sz="1400" kern="1200" dirty="0">
                <a:latin typeface="+mn-ea"/>
                <a:cs typeface="Microsoft Sans Serif" panose="020B0604020202020204" pitchFamily="34" charset="0"/>
              </a:rPr>
              <a:t>_IOW(type</a:t>
            </a:r>
            <a:r>
              <a:rPr lang="zh-CN" altLang="en-US" sz="1400" kern="1200" dirty="0">
                <a:latin typeface="+mn-ea"/>
                <a:cs typeface="Microsoft Sans Serif" panose="020B0604020202020204" pitchFamily="34" charset="0"/>
              </a:rPr>
              <a:t>，</a:t>
            </a:r>
            <a:r>
              <a:rPr lang="en-US" altLang="zh-CN" sz="1400" kern="1200" dirty="0">
                <a:latin typeface="+mn-ea"/>
                <a:cs typeface="Microsoft Sans Serif" panose="020B0604020202020204" pitchFamily="34" charset="0"/>
              </a:rPr>
              <a:t>nr</a:t>
            </a:r>
            <a:r>
              <a:rPr lang="zh-CN" altLang="en-US" sz="1400" kern="1200" dirty="0">
                <a:latin typeface="+mn-ea"/>
                <a:cs typeface="Microsoft Sans Serif" panose="020B0604020202020204" pitchFamily="34" charset="0"/>
              </a:rPr>
              <a:t>，</a:t>
            </a:r>
            <a:r>
              <a:rPr lang="en-US" altLang="zh-CN" sz="1400" kern="1200" dirty="0">
                <a:latin typeface="+mn-ea"/>
                <a:cs typeface="Microsoft Sans Serif" panose="020B0604020202020204" pitchFamily="34" charset="0"/>
              </a:rPr>
              <a:t>datatype)</a:t>
            </a:r>
            <a:r>
              <a:rPr lang="zh-CN" altLang="en-US" sz="1400" kern="1200" dirty="0">
                <a:latin typeface="+mn-ea"/>
                <a:cs typeface="Microsoft Sans Serif" panose="020B0604020202020204" pitchFamily="34" charset="0"/>
              </a:rPr>
              <a:t>用于写入数据的命令；</a:t>
            </a:r>
          </a:p>
          <a:p>
            <a:pPr marL="1330325" lvl="2" indent="-457200" eaLnBrk="1" hangingPunct="1">
              <a:buBlip>
                <a:blip r:embed="rId3"/>
              </a:buBlip>
            </a:pPr>
            <a:r>
              <a:rPr lang="en-US" altLang="zh-CN" sz="1400" kern="1200" dirty="0">
                <a:latin typeface="+mn-ea"/>
                <a:cs typeface="Microsoft Sans Serif" panose="020B0604020202020204" pitchFamily="34" charset="0"/>
              </a:rPr>
              <a:t>_IOWR(type</a:t>
            </a:r>
            <a:r>
              <a:rPr lang="zh-CN" altLang="en-US" sz="1400" kern="1200" dirty="0">
                <a:latin typeface="+mn-ea"/>
                <a:cs typeface="Microsoft Sans Serif" panose="020B0604020202020204" pitchFamily="34" charset="0"/>
              </a:rPr>
              <a:t>，</a:t>
            </a:r>
            <a:r>
              <a:rPr lang="en-US" altLang="zh-CN" sz="1400" kern="1200" dirty="0">
                <a:latin typeface="+mn-ea"/>
                <a:cs typeface="Microsoft Sans Serif" panose="020B0604020202020204" pitchFamily="34" charset="0"/>
              </a:rPr>
              <a:t>nr</a:t>
            </a:r>
            <a:r>
              <a:rPr lang="zh-CN" altLang="en-US" sz="1400" kern="1200" dirty="0">
                <a:latin typeface="+mn-ea"/>
                <a:cs typeface="Microsoft Sans Serif" panose="020B0604020202020204" pitchFamily="34" charset="0"/>
              </a:rPr>
              <a:t>，</a:t>
            </a:r>
            <a:r>
              <a:rPr lang="en-US" altLang="zh-CN" sz="1400" kern="1200" dirty="0">
                <a:latin typeface="+mn-ea"/>
                <a:cs typeface="Microsoft Sans Serif" panose="020B0604020202020204" pitchFamily="34" charset="0"/>
              </a:rPr>
              <a:t>datatype)</a:t>
            </a:r>
            <a:r>
              <a:rPr lang="zh-CN" altLang="en-US" sz="1400" kern="1200" dirty="0">
                <a:latin typeface="+mn-ea"/>
                <a:cs typeface="Microsoft Sans Serif" panose="020B0604020202020204" pitchFamily="34" charset="0"/>
              </a:rPr>
              <a:t>用于双向传输</a:t>
            </a:r>
            <a:r>
              <a:rPr lang="zh-CN" altLang="en-US" sz="1400" kern="1200" dirty="0" smtClean="0">
                <a:latin typeface="+mn-ea"/>
                <a:cs typeface="Microsoft Sans Serif" panose="020B0604020202020204" pitchFamily="34" charset="0"/>
              </a:rPr>
              <a:t>。</a:t>
            </a:r>
            <a:endParaRPr lang="en-US" altLang="zh-CN" sz="1400" kern="1200" dirty="0" smtClean="0">
              <a:latin typeface="+mn-ea"/>
              <a:cs typeface="Microsoft Sans Serif" panose="020B0604020202020204" pitchFamily="34" charset="0"/>
            </a:endParaRPr>
          </a:p>
          <a:p>
            <a:pPr marL="1330325" lvl="2" indent="-457200" eaLnBrk="1" hangingPunct="1">
              <a:buBlip>
                <a:blip r:embed="rId3"/>
              </a:buBlip>
            </a:pPr>
            <a:endParaRPr lang="en-US" altLang="zh-CN" sz="1400" kern="1200" dirty="0" smtClean="0">
              <a:latin typeface="+mn-ea"/>
              <a:cs typeface="Microsoft Sans Serif" panose="020B0604020202020204" pitchFamily="34" charset="0"/>
            </a:endParaRPr>
          </a:p>
          <a:p>
            <a:pPr marL="1330325" lvl="2" indent="-457200" eaLnBrk="1" hangingPunct="1">
              <a:buBlip>
                <a:blip r:embed="rId3"/>
              </a:buBlip>
            </a:pPr>
            <a:r>
              <a:rPr lang="en-US" altLang="zh-CN" sz="1400" kern="1200" dirty="0">
                <a:latin typeface="+mn-ea"/>
                <a:cs typeface="Microsoft Sans Serif" panose="020B0604020202020204" pitchFamily="34" charset="0"/>
              </a:rPr>
              <a:t>type</a:t>
            </a:r>
            <a:r>
              <a:rPr lang="zh-CN" altLang="en-US" sz="1400" kern="1200" dirty="0">
                <a:latin typeface="+mn-ea"/>
                <a:cs typeface="Microsoft Sans Serif" panose="020B0604020202020204" pitchFamily="34" charset="0"/>
              </a:rPr>
              <a:t>和</a:t>
            </a:r>
            <a:r>
              <a:rPr lang="en-US" altLang="zh-CN" sz="1400" kern="1200" dirty="0">
                <a:latin typeface="+mn-ea"/>
                <a:cs typeface="Microsoft Sans Serif" panose="020B0604020202020204" pitchFamily="34" charset="0"/>
              </a:rPr>
              <a:t>number</a:t>
            </a:r>
            <a:r>
              <a:rPr lang="zh-CN" altLang="en-US" sz="1400" kern="1200" dirty="0">
                <a:latin typeface="+mn-ea"/>
                <a:cs typeface="Microsoft Sans Serif" panose="020B0604020202020204" pitchFamily="34" charset="0"/>
              </a:rPr>
              <a:t>位字段通过参数传入，而</a:t>
            </a:r>
            <a:r>
              <a:rPr lang="en-US" altLang="zh-CN" sz="1400" kern="1200" dirty="0">
                <a:latin typeface="+mn-ea"/>
                <a:cs typeface="Microsoft Sans Serif" panose="020B0604020202020204" pitchFamily="34" charset="0"/>
              </a:rPr>
              <a:t>size</a:t>
            </a:r>
            <a:r>
              <a:rPr lang="zh-CN" altLang="en-US" sz="1400" kern="1200" dirty="0">
                <a:latin typeface="+mn-ea"/>
                <a:cs typeface="Microsoft Sans Serif" panose="020B0604020202020204" pitchFamily="34" charset="0"/>
              </a:rPr>
              <a:t>位字段通过对</a:t>
            </a:r>
            <a:r>
              <a:rPr lang="en-US" altLang="zh-CN" sz="1400" kern="1200" dirty="0">
                <a:latin typeface="+mn-ea"/>
                <a:cs typeface="Microsoft Sans Serif" panose="020B0604020202020204" pitchFamily="34" charset="0"/>
              </a:rPr>
              <a:t>datatype</a:t>
            </a:r>
            <a:r>
              <a:rPr lang="zh-CN" altLang="en-US" sz="1400" kern="1200" dirty="0">
                <a:latin typeface="+mn-ea"/>
                <a:cs typeface="Microsoft Sans Serif" panose="020B0604020202020204" pitchFamily="34" charset="0"/>
              </a:rPr>
              <a:t>参数取</a:t>
            </a:r>
            <a:r>
              <a:rPr lang="en-US" altLang="zh-CN" sz="1400" kern="1200" dirty="0" err="1">
                <a:latin typeface="+mn-ea"/>
                <a:cs typeface="Microsoft Sans Serif" panose="020B0604020202020204" pitchFamily="34" charset="0"/>
              </a:rPr>
              <a:t>sizeof</a:t>
            </a:r>
            <a:r>
              <a:rPr lang="zh-CN" altLang="en-US" sz="1400" kern="1200" dirty="0">
                <a:latin typeface="+mn-ea"/>
                <a:cs typeface="Microsoft Sans Serif" panose="020B0604020202020204" pitchFamily="34" charset="0"/>
              </a:rPr>
              <a:t>获得。 </a:t>
            </a:r>
          </a:p>
          <a:p>
            <a:pPr marL="1330325" lvl="2" indent="-457200" eaLnBrk="1" hangingPunct="1">
              <a:buBlip>
                <a:blip r:embed="rId3"/>
              </a:buBlip>
            </a:pPr>
            <a:endParaRPr lang="zh-CN" altLang="en-US" sz="1400" kern="1200" dirty="0">
              <a:latin typeface="+mn-ea"/>
              <a:cs typeface="Microsoft Sans Serif" panose="020B0604020202020204" pitchFamily="34" charset="0"/>
            </a:endParaRPr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1115417" y="2571750"/>
            <a:ext cx="6913169" cy="503406"/>
            <a:chOff x="0" y="-5"/>
            <a:chExt cx="4221" cy="422"/>
          </a:xfrm>
          <a:solidFill>
            <a:srgbClr val="D7D7D7"/>
          </a:solidFill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1011" cy="22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53604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163794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163794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163794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163794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163794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defTabSz="449263" fontAlgn="base">
                <a:spcBef>
                  <a:spcPts val="50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163794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defTabSz="449263" fontAlgn="base">
                <a:spcBef>
                  <a:spcPts val="50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163794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defTabSz="449263" fontAlgn="base">
                <a:spcBef>
                  <a:spcPts val="50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163794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defTabSz="449263" fontAlgn="base">
                <a:spcBef>
                  <a:spcPts val="50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163794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defTabSz="449263" eaLnBrk="0" hangingPunct="0">
                <a:lnSpc>
                  <a:spcPct val="97000"/>
                </a:lnSpc>
                <a:spcBef>
                  <a:spcPts val="450"/>
                </a:spcBef>
                <a:buSzPct val="100000"/>
                <a:buFont typeface="Times New Roman" panose="02020603050405020304" pitchFamily="18" charset="0"/>
                <a:buNone/>
              </a:pPr>
              <a:r>
                <a:rPr lang="zh-CN" altLang="en-US" sz="14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设备类型（</a:t>
              </a:r>
              <a:r>
                <a:rPr lang="en-US" sz="14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type</a:t>
              </a:r>
              <a:r>
                <a:rPr lang="zh-CN" altLang="en-US" sz="14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）</a:t>
              </a:r>
              <a:r>
                <a:rPr lang="en-US" sz="1400" dirty="0" smtClean="0"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1013" y="0"/>
              <a:ext cx="1105" cy="21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62675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163794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163794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163794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163794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163794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defTabSz="449263" fontAlgn="base">
                <a:spcBef>
                  <a:spcPts val="50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163794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defTabSz="449263" fontAlgn="base">
                <a:spcBef>
                  <a:spcPts val="50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163794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defTabSz="449263" fontAlgn="base">
                <a:spcBef>
                  <a:spcPts val="50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163794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defTabSz="449263" fontAlgn="base">
                <a:spcBef>
                  <a:spcPts val="50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163794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defTabSz="449263" eaLnBrk="0" hangingPunct="0">
                <a:lnSpc>
                  <a:spcPct val="93000"/>
                </a:lnSpc>
                <a:spcBef>
                  <a:spcPts val="450"/>
                </a:spcBef>
                <a:buSzPct val="100000"/>
                <a:buFont typeface="Times New Roman" panose="02020603050405020304" pitchFamily="18" charset="0"/>
                <a:buNone/>
              </a:pPr>
              <a:r>
                <a:rPr lang="zh-CN" altLang="en-US" sz="1400" dirty="0" smtClean="0">
                  <a:ea typeface="宋体" panose="02010600030101010101" pitchFamily="2" charset="-122"/>
                </a:rPr>
                <a:t>序列号（</a:t>
              </a:r>
              <a:r>
                <a:rPr lang="en-US" sz="1400" dirty="0" smtClean="0">
                  <a:ea typeface="宋体" panose="02010600030101010101" pitchFamily="2" charset="-122"/>
                </a:rPr>
                <a:t>number</a:t>
              </a:r>
              <a:r>
                <a:rPr lang="zh-CN" altLang="en-US" sz="1400" dirty="0" smtClean="0">
                  <a:ea typeface="宋体" panose="02010600030101010101" pitchFamily="2" charset="-122"/>
                </a:rPr>
                <a:t>） </a:t>
              </a:r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2118" y="-5"/>
              <a:ext cx="1078" cy="22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62675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163794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163794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163794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163794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163794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defTabSz="449263" fontAlgn="base">
                <a:spcBef>
                  <a:spcPts val="50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163794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defTabSz="449263" fontAlgn="base">
                <a:spcBef>
                  <a:spcPts val="50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163794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defTabSz="449263" fontAlgn="base">
                <a:spcBef>
                  <a:spcPts val="50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163794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defTabSz="449263" fontAlgn="base">
                <a:spcBef>
                  <a:spcPts val="50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163794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defTabSz="449263" eaLnBrk="0" hangingPunct="0">
                <a:lnSpc>
                  <a:spcPct val="93000"/>
                </a:lnSpc>
                <a:spcBef>
                  <a:spcPts val="600"/>
                </a:spcBef>
                <a:buSzPct val="100000"/>
                <a:buFont typeface="Times New Roman" panose="02020603050405020304" pitchFamily="18" charset="0"/>
                <a:buNone/>
              </a:pPr>
              <a:r>
                <a:rPr lang="zh-CN" altLang="en-US" sz="1400" dirty="0" smtClean="0">
                  <a:ea typeface="宋体" panose="02010600030101010101" pitchFamily="2" charset="-122"/>
                </a:rPr>
                <a:t>方向（</a:t>
              </a:r>
              <a:r>
                <a:rPr lang="en-US" sz="1400" dirty="0" smtClean="0">
                  <a:ea typeface="宋体" panose="02010600030101010101" pitchFamily="2" charset="-122"/>
                </a:rPr>
                <a:t>direction</a:t>
              </a:r>
              <a:r>
                <a:rPr lang="zh-CN" altLang="en-US" sz="1400" dirty="0" smtClean="0">
                  <a:ea typeface="宋体" panose="02010600030101010101" pitchFamily="2" charset="-122"/>
                </a:rPr>
                <a:t>）</a:t>
              </a:r>
              <a:r>
                <a:rPr lang="en-US" sz="1400" dirty="0" smtClean="0"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3187" y="-1"/>
              <a:ext cx="1017" cy="2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62675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163794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163794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163794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163794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163794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defTabSz="449263" fontAlgn="base">
                <a:spcBef>
                  <a:spcPts val="50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163794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defTabSz="449263" fontAlgn="base">
                <a:spcBef>
                  <a:spcPts val="50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163794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defTabSz="449263" fontAlgn="base">
                <a:spcBef>
                  <a:spcPts val="50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163794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defTabSz="449263" fontAlgn="base">
                <a:spcBef>
                  <a:spcPts val="50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163794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defTabSz="449263" eaLnBrk="0" hangingPunct="0">
                <a:lnSpc>
                  <a:spcPct val="93000"/>
                </a:lnSpc>
                <a:spcBef>
                  <a:spcPts val="600"/>
                </a:spcBef>
                <a:buSzPct val="100000"/>
                <a:buFont typeface="Times New Roman" panose="02020603050405020304" pitchFamily="18" charset="0"/>
                <a:buNone/>
              </a:pPr>
              <a:r>
                <a:rPr lang="zh-CN" altLang="en-US" sz="1400" dirty="0" smtClean="0">
                  <a:ea typeface="宋体" panose="02010600030101010101" pitchFamily="2" charset="-122"/>
                </a:rPr>
                <a:t>数据尺寸（</a:t>
              </a:r>
              <a:r>
                <a:rPr lang="en-US" sz="1400" dirty="0" smtClean="0">
                  <a:ea typeface="宋体" panose="02010600030101010101" pitchFamily="2" charset="-122"/>
                </a:rPr>
                <a:t>size</a:t>
              </a:r>
              <a:r>
                <a:rPr lang="zh-CN" altLang="en-US" sz="1400" dirty="0" smtClean="0">
                  <a:ea typeface="宋体" panose="02010600030101010101" pitchFamily="2" charset="-122"/>
                </a:rPr>
                <a:t>）</a:t>
              </a:r>
              <a:r>
                <a:rPr lang="en-US" sz="1400" dirty="0" smtClean="0"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6" y="214"/>
              <a:ext cx="1011" cy="19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62675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163794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163794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163794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163794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163794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defTabSz="449263" fontAlgn="base">
                <a:spcBef>
                  <a:spcPts val="50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163794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defTabSz="449263" fontAlgn="base">
                <a:spcBef>
                  <a:spcPts val="50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163794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defTabSz="449263" fontAlgn="base">
                <a:spcBef>
                  <a:spcPts val="50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163794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defTabSz="449263" fontAlgn="base">
                <a:spcBef>
                  <a:spcPts val="50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163794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defTabSz="449263" eaLnBrk="0" hangingPunct="0">
                <a:lnSpc>
                  <a:spcPct val="93000"/>
                </a:lnSpc>
                <a:spcBef>
                  <a:spcPts val="450"/>
                </a:spcBef>
                <a:buSzPct val="100000"/>
                <a:buFont typeface="Times New Roman" panose="02020603050405020304" pitchFamily="18" charset="0"/>
                <a:buNone/>
              </a:pPr>
              <a:r>
                <a:rPr lang="en-US" sz="1400" smtClean="0">
                  <a:ea typeface="宋体" panose="02010600030101010101" pitchFamily="2" charset="-122"/>
                </a:rPr>
                <a:t>        8bit </a:t>
              </a:r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1017" y="215"/>
              <a:ext cx="1101" cy="20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67968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163794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163794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163794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163794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163794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defTabSz="449263" fontAlgn="base">
                <a:spcBef>
                  <a:spcPts val="50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163794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defTabSz="449263" fontAlgn="base">
                <a:spcBef>
                  <a:spcPts val="50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163794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defTabSz="449263" fontAlgn="base">
                <a:spcBef>
                  <a:spcPts val="50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163794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defTabSz="449263" fontAlgn="base">
                <a:spcBef>
                  <a:spcPts val="50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163794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defTabSz="449263" eaLnBrk="0" hangingPunct="0">
                <a:lnSpc>
                  <a:spcPct val="93000"/>
                </a:lnSpc>
                <a:spcBef>
                  <a:spcPts val="450"/>
                </a:spcBef>
                <a:buSzPct val="100000"/>
                <a:buFont typeface="Times New Roman" panose="02020603050405020304" pitchFamily="18" charset="0"/>
                <a:buNone/>
              </a:pPr>
              <a:r>
                <a:rPr lang="en-US" sz="1400" dirty="0" smtClean="0">
                  <a:ea typeface="宋体" panose="02010600030101010101" pitchFamily="2" charset="-122"/>
                </a:rPr>
                <a:t>         8bit </a:t>
              </a:r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2118" y="214"/>
              <a:ext cx="1078" cy="20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67968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163794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163794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163794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163794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163794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defTabSz="449263" fontAlgn="base">
                <a:spcBef>
                  <a:spcPts val="50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163794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defTabSz="449263" fontAlgn="base">
                <a:spcBef>
                  <a:spcPts val="50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163794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defTabSz="449263" fontAlgn="base">
                <a:spcBef>
                  <a:spcPts val="50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163794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defTabSz="449263" fontAlgn="base">
                <a:spcBef>
                  <a:spcPts val="50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163794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defTabSz="449263" eaLnBrk="0" hangingPunct="0">
                <a:lnSpc>
                  <a:spcPct val="93000"/>
                </a:lnSpc>
                <a:spcBef>
                  <a:spcPts val="450"/>
                </a:spcBef>
                <a:buSzPct val="100000"/>
                <a:buFont typeface="Times New Roman" panose="02020603050405020304" pitchFamily="18" charset="0"/>
                <a:buNone/>
              </a:pPr>
              <a:r>
                <a:rPr lang="en-US" sz="1400" dirty="0" smtClean="0">
                  <a:ea typeface="宋体" panose="02010600030101010101" pitchFamily="2" charset="-122"/>
                </a:rPr>
                <a:t>         2bit </a:t>
              </a:r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3196" y="214"/>
              <a:ext cx="1025" cy="1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62675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163794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163794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163794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163794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163794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defTabSz="449263" fontAlgn="base">
                <a:spcBef>
                  <a:spcPts val="50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163794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defTabSz="449263" fontAlgn="base">
                <a:spcBef>
                  <a:spcPts val="50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163794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defTabSz="449263" fontAlgn="base">
                <a:spcBef>
                  <a:spcPts val="50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163794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defTabSz="449263" fontAlgn="base">
                <a:spcBef>
                  <a:spcPts val="50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163794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defTabSz="449263" eaLnBrk="0" hangingPunct="0">
                <a:lnSpc>
                  <a:spcPct val="93000"/>
                </a:lnSpc>
                <a:spcBef>
                  <a:spcPts val="450"/>
                </a:spcBef>
                <a:buSzPct val="100000"/>
                <a:buFont typeface="Times New Roman" panose="02020603050405020304" pitchFamily="18" charset="0"/>
                <a:buNone/>
              </a:pPr>
              <a:r>
                <a:rPr lang="en-US" sz="1400" smtClean="0">
                  <a:ea typeface="宋体" panose="02010600030101010101" pitchFamily="2" charset="-122"/>
                </a:rPr>
                <a:t>      13/14bit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143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占位符 6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179512" y="160383"/>
            <a:ext cx="5784850" cy="413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b="1" dirty="0">
                <a:solidFill>
                  <a:srgbClr val="FFC000"/>
                </a:solidFill>
                <a:latin typeface="+mj-ea"/>
                <a:ea typeface="+mj-ea"/>
              </a:rPr>
              <a:t>Linux</a:t>
            </a:r>
            <a:r>
              <a:rPr lang="zh-CN" altLang="en-US" b="1" dirty="0">
                <a:solidFill>
                  <a:srgbClr val="FFC000"/>
                </a:solidFill>
                <a:latin typeface="+mj-ea"/>
                <a:ea typeface="+mj-ea"/>
              </a:rPr>
              <a:t>设备驱动程序</a:t>
            </a:r>
          </a:p>
        </p:txBody>
      </p:sp>
      <p:sp>
        <p:nvSpPr>
          <p:cNvPr id="16387" name="文本占位符 7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3" y="789552"/>
            <a:ext cx="9143999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73075" indent="-457200" eaLnBrk="1" hangingPunct="1">
              <a:buBlip>
                <a:blip r:embed="rId2"/>
              </a:buBlip>
            </a:pPr>
            <a:r>
              <a:rPr lang="zh-CN" altLang="en-US" sz="2800" kern="1200" dirty="0">
                <a:latin typeface="+mn-ea"/>
                <a:cs typeface="Microsoft Sans Serif" panose="020B0604020202020204" pitchFamily="34" charset="0"/>
              </a:rPr>
              <a:t>小结：</a:t>
            </a:r>
            <a:r>
              <a:rPr lang="en-US" altLang="zh-CN" sz="2800" kern="1200" dirty="0">
                <a:latin typeface="+mn-ea"/>
                <a:cs typeface="Microsoft Sans Serif" panose="020B0604020202020204" pitchFamily="34" charset="0"/>
              </a:rPr>
              <a:t>Linux</a:t>
            </a:r>
            <a:r>
              <a:rPr lang="zh-CN" altLang="en-US" sz="2800" kern="1200" dirty="0">
                <a:latin typeface="+mn-ea"/>
                <a:cs typeface="Microsoft Sans Serif" panose="020B0604020202020204" pitchFamily="34" charset="0"/>
              </a:rPr>
              <a:t>驱动程序特点</a:t>
            </a:r>
          </a:p>
          <a:p>
            <a:pPr marL="930275" lvl="1" indent="-457200" eaLnBrk="1" hangingPunct="1">
              <a:buBlip>
                <a:blip r:embed="rId3"/>
              </a:buBlip>
            </a:pPr>
            <a:r>
              <a:rPr lang="en-US" altLang="zh-CN" sz="1800" kern="1200" dirty="0">
                <a:latin typeface="+mn-ea"/>
                <a:cs typeface="Microsoft Sans Serif" panose="020B0604020202020204" pitchFamily="34" charset="0"/>
              </a:rPr>
              <a:t>1.</a:t>
            </a:r>
            <a:r>
              <a:rPr lang="zh-CN" altLang="en-US" sz="1800" kern="1200" dirty="0">
                <a:latin typeface="+mn-ea"/>
                <a:cs typeface="Microsoft Sans Serif" panose="020B0604020202020204" pitchFamily="34" charset="0"/>
              </a:rPr>
              <a:t>为了体现“一切都是文件”的设计思想，</a:t>
            </a:r>
            <a:r>
              <a:rPr lang="en-US" altLang="zh-CN" sz="1800" kern="1200" dirty="0">
                <a:latin typeface="+mn-ea"/>
                <a:cs typeface="Microsoft Sans Serif" panose="020B0604020202020204" pitchFamily="34" charset="0"/>
              </a:rPr>
              <a:t>linux</a:t>
            </a:r>
            <a:r>
              <a:rPr lang="zh-CN" altLang="en-US" sz="1800" kern="1200" dirty="0">
                <a:latin typeface="+mn-ea"/>
                <a:cs typeface="Microsoft Sans Serif" panose="020B0604020202020204" pitchFamily="34" charset="0"/>
              </a:rPr>
              <a:t>将每个已安装的设备都表示为一个设备文件</a:t>
            </a:r>
            <a:r>
              <a:rPr lang="zh-CN" altLang="en-US" sz="1800" kern="1200" dirty="0" smtClean="0">
                <a:latin typeface="+mn-ea"/>
                <a:cs typeface="Microsoft Sans Serif" panose="020B0604020202020204" pitchFamily="34" charset="0"/>
              </a:rPr>
              <a:t>。</a:t>
            </a:r>
            <a:endParaRPr lang="zh-CN" altLang="en-US" sz="1800" kern="1200" dirty="0">
              <a:latin typeface="+mn-ea"/>
              <a:cs typeface="Microsoft Sans Serif" panose="020B0604020202020204" pitchFamily="34" charset="0"/>
            </a:endParaRPr>
          </a:p>
          <a:p>
            <a:pPr marL="930275" lvl="1" indent="-457200" eaLnBrk="1" hangingPunct="1">
              <a:buBlip>
                <a:blip r:embed="rId3"/>
              </a:buBlip>
            </a:pPr>
            <a:r>
              <a:rPr lang="en-US" altLang="zh-CN" sz="1800" kern="1200" dirty="0">
                <a:latin typeface="+mn-ea"/>
                <a:cs typeface="Microsoft Sans Serif" panose="020B0604020202020204" pitchFamily="34" charset="0"/>
              </a:rPr>
              <a:t>2.</a:t>
            </a:r>
            <a:r>
              <a:rPr lang="zh-CN" altLang="en-US" sz="1800" kern="1200" dirty="0">
                <a:latin typeface="+mn-ea"/>
                <a:cs typeface="Microsoft Sans Serif" panose="020B0604020202020204" pitchFamily="34" charset="0"/>
              </a:rPr>
              <a:t>设备文件通常位于</a:t>
            </a:r>
            <a:r>
              <a:rPr lang="en-US" altLang="zh-CN" sz="1800" kern="1200" dirty="0">
                <a:latin typeface="+mn-ea"/>
                <a:cs typeface="Microsoft Sans Serif" panose="020B0604020202020204" pitchFamily="34" charset="0"/>
              </a:rPr>
              <a:t>/dev</a:t>
            </a:r>
            <a:r>
              <a:rPr lang="zh-CN" altLang="en-US" sz="1800" kern="1200" dirty="0">
                <a:latin typeface="+mn-ea"/>
                <a:cs typeface="Microsoft Sans Serif" panose="020B0604020202020204" pitchFamily="34" charset="0"/>
              </a:rPr>
              <a:t>子目录</a:t>
            </a:r>
            <a:r>
              <a:rPr lang="zh-CN" altLang="en-US" sz="1800" kern="1200" dirty="0" smtClean="0">
                <a:latin typeface="+mn-ea"/>
                <a:cs typeface="Microsoft Sans Serif" panose="020B0604020202020204" pitchFamily="34" charset="0"/>
              </a:rPr>
              <a:t>。</a:t>
            </a:r>
            <a:endParaRPr lang="zh-CN" altLang="en-US" sz="1800" kern="1200" dirty="0">
              <a:latin typeface="+mn-ea"/>
              <a:cs typeface="Microsoft Sans Serif" panose="020B0604020202020204" pitchFamily="34" charset="0"/>
            </a:endParaRPr>
          </a:p>
          <a:p>
            <a:pPr marL="930275" lvl="1" indent="-457200" eaLnBrk="1" hangingPunct="1">
              <a:buBlip>
                <a:blip r:embed="rId3"/>
              </a:buBlip>
            </a:pPr>
            <a:r>
              <a:rPr lang="en-US" altLang="zh-CN" sz="1800" kern="1200" dirty="0">
                <a:latin typeface="+mn-ea"/>
                <a:cs typeface="Microsoft Sans Serif" panose="020B0604020202020204" pitchFamily="34" charset="0"/>
              </a:rPr>
              <a:t>3.</a:t>
            </a:r>
            <a:r>
              <a:rPr lang="zh-CN" altLang="en-US" sz="1800" kern="1200" dirty="0">
                <a:latin typeface="+mn-ea"/>
                <a:cs typeface="Microsoft Sans Serif" panose="020B0604020202020204" pitchFamily="34" charset="0"/>
              </a:rPr>
              <a:t>对于字符设备，应用程序可以利用</a:t>
            </a:r>
            <a:r>
              <a:rPr lang="en-US" altLang="zh-CN" sz="1800" kern="1200" dirty="0">
                <a:latin typeface="+mn-ea"/>
                <a:cs typeface="Microsoft Sans Serif" panose="020B0604020202020204" pitchFamily="34" charset="0"/>
              </a:rPr>
              <a:t>open</a:t>
            </a:r>
            <a:r>
              <a:rPr lang="zh-CN" altLang="en-US" sz="1800" kern="1200" dirty="0">
                <a:latin typeface="+mn-ea"/>
                <a:cs typeface="Microsoft Sans Serif" panose="020B0604020202020204" pitchFamily="34" charset="0"/>
              </a:rPr>
              <a:t>、</a:t>
            </a:r>
            <a:r>
              <a:rPr lang="en-US" altLang="zh-CN" sz="1800" kern="1200" dirty="0">
                <a:latin typeface="+mn-ea"/>
                <a:cs typeface="Microsoft Sans Serif" panose="020B0604020202020204" pitchFamily="34" charset="0"/>
              </a:rPr>
              <a:t>close</a:t>
            </a:r>
            <a:r>
              <a:rPr lang="zh-CN" altLang="en-US" sz="1800" kern="1200" dirty="0">
                <a:latin typeface="+mn-ea"/>
                <a:cs typeface="Microsoft Sans Serif" panose="020B0604020202020204" pitchFamily="34" charset="0"/>
              </a:rPr>
              <a:t>、</a:t>
            </a:r>
            <a:r>
              <a:rPr lang="en-US" altLang="zh-CN" sz="1800" kern="1200" dirty="0">
                <a:latin typeface="+mn-ea"/>
                <a:cs typeface="Microsoft Sans Serif" panose="020B0604020202020204" pitchFamily="34" charset="0"/>
              </a:rPr>
              <a:t>read</a:t>
            </a:r>
            <a:r>
              <a:rPr lang="zh-CN" altLang="en-US" sz="1800" kern="1200" dirty="0">
                <a:latin typeface="+mn-ea"/>
                <a:cs typeface="Microsoft Sans Serif" panose="020B0604020202020204" pitchFamily="34" charset="0"/>
              </a:rPr>
              <a:t>、</a:t>
            </a:r>
            <a:r>
              <a:rPr lang="en-US" altLang="zh-CN" sz="1800" kern="1200" dirty="0">
                <a:latin typeface="+mn-ea"/>
                <a:cs typeface="Microsoft Sans Serif" panose="020B0604020202020204" pitchFamily="34" charset="0"/>
              </a:rPr>
              <a:t>write</a:t>
            </a:r>
            <a:r>
              <a:rPr lang="zh-CN" altLang="en-US" sz="1800" kern="1200" dirty="0">
                <a:latin typeface="+mn-ea"/>
                <a:cs typeface="Microsoft Sans Serif" panose="020B0604020202020204" pitchFamily="34" charset="0"/>
              </a:rPr>
              <a:t>等系统调用访问其设备文件，这些</a:t>
            </a:r>
            <a:r>
              <a:rPr lang="en-US" altLang="zh-CN" sz="1800" kern="1200" dirty="0">
                <a:latin typeface="+mn-ea"/>
                <a:cs typeface="Microsoft Sans Serif" panose="020B0604020202020204" pitchFamily="34" charset="0"/>
              </a:rPr>
              <a:t>I/O</a:t>
            </a:r>
            <a:r>
              <a:rPr lang="zh-CN" altLang="en-US" sz="1800" kern="1200" dirty="0">
                <a:latin typeface="+mn-ea"/>
                <a:cs typeface="Microsoft Sans Serif" panose="020B0604020202020204" pitchFamily="34" charset="0"/>
              </a:rPr>
              <a:t>操作都被直接传递给该设备文件所对应的设备</a:t>
            </a:r>
            <a:r>
              <a:rPr lang="zh-CN" altLang="en-US" sz="1800" kern="1200" dirty="0" smtClean="0">
                <a:latin typeface="+mn-ea"/>
                <a:cs typeface="Microsoft Sans Serif" panose="020B0604020202020204" pitchFamily="34" charset="0"/>
              </a:rPr>
              <a:t>。</a:t>
            </a:r>
            <a:endParaRPr lang="zh-CN" altLang="en-US" sz="1800" kern="1200" dirty="0">
              <a:latin typeface="+mn-ea"/>
              <a:cs typeface="Microsoft Sans Serif" panose="020B0604020202020204" pitchFamily="34" charset="0"/>
            </a:endParaRPr>
          </a:p>
          <a:p>
            <a:pPr marL="930275" lvl="1" indent="-457200" eaLnBrk="1" hangingPunct="1">
              <a:buBlip>
                <a:blip r:embed="rId3"/>
              </a:buBlip>
            </a:pPr>
            <a:r>
              <a:rPr lang="en-US" altLang="zh-CN" sz="1800" kern="1200" dirty="0">
                <a:latin typeface="+mn-ea"/>
                <a:cs typeface="Microsoft Sans Serif" panose="020B0604020202020204" pitchFamily="34" charset="0"/>
              </a:rPr>
              <a:t>4.</a:t>
            </a:r>
            <a:r>
              <a:rPr lang="zh-CN" altLang="en-US" sz="1800" kern="1200" dirty="0">
                <a:latin typeface="+mn-ea"/>
                <a:cs typeface="Microsoft Sans Serif" panose="020B0604020202020204" pitchFamily="34" charset="0"/>
              </a:rPr>
              <a:t>每个设备文件中都存储了该设备的“主设备号”和“次设备号”</a:t>
            </a:r>
            <a:r>
              <a:rPr lang="zh-CN" altLang="en-US" sz="1800" kern="1200" dirty="0" smtClean="0">
                <a:latin typeface="+mn-ea"/>
                <a:cs typeface="Microsoft Sans Serif" panose="020B0604020202020204" pitchFamily="34" charset="0"/>
              </a:rPr>
              <a:t>。</a:t>
            </a:r>
            <a:endParaRPr lang="zh-CN" altLang="en-US" sz="1800" kern="1200" dirty="0">
              <a:latin typeface="+mn-ea"/>
              <a:cs typeface="Microsoft Sans Serif" panose="020B0604020202020204" pitchFamily="34" charset="0"/>
            </a:endParaRPr>
          </a:p>
          <a:p>
            <a:pPr marL="930275" lvl="1" indent="-457200" eaLnBrk="1" hangingPunct="1">
              <a:buBlip>
                <a:blip r:embed="rId3"/>
              </a:buBlip>
            </a:pPr>
            <a:r>
              <a:rPr lang="en-US" altLang="zh-CN" sz="1800" kern="1200" dirty="0">
                <a:latin typeface="+mn-ea"/>
                <a:cs typeface="Microsoft Sans Serif" panose="020B0604020202020204" pitchFamily="34" charset="0"/>
              </a:rPr>
              <a:t>5.</a:t>
            </a:r>
            <a:r>
              <a:rPr lang="zh-CN" altLang="en-US" sz="1800" kern="1200" dirty="0">
                <a:latin typeface="+mn-ea"/>
                <a:cs typeface="Microsoft Sans Serif" panose="020B0604020202020204" pitchFamily="34" charset="0"/>
              </a:rPr>
              <a:t>一般由同一个内核模块管理的多个设备占用同一个主设备号，具体设备用次设备号标识</a:t>
            </a:r>
            <a:r>
              <a:rPr lang="zh-CN" altLang="en-US" sz="1800" kern="1200" dirty="0" smtClean="0">
                <a:latin typeface="+mn-ea"/>
                <a:cs typeface="Microsoft Sans Serif" panose="020B0604020202020204" pitchFamily="34" charset="0"/>
              </a:rPr>
              <a:t>。</a:t>
            </a:r>
            <a:endParaRPr lang="zh-CN" altLang="en-US" sz="1800" kern="1200" dirty="0">
              <a:latin typeface="+mn-ea"/>
              <a:cs typeface="Microsoft Sans Serif" panose="020B0604020202020204" pitchFamily="34" charset="0"/>
            </a:endParaRPr>
          </a:p>
          <a:p>
            <a:pPr marL="930275" lvl="1" indent="-457200" eaLnBrk="1" hangingPunct="1">
              <a:buBlip>
                <a:blip r:embed="rId3"/>
              </a:buBlip>
            </a:pPr>
            <a:r>
              <a:rPr lang="en-US" altLang="zh-CN" sz="1800" kern="1200" dirty="0">
                <a:latin typeface="+mn-ea"/>
                <a:cs typeface="Microsoft Sans Serif" panose="020B0604020202020204" pitchFamily="34" charset="0"/>
              </a:rPr>
              <a:t>6.</a:t>
            </a:r>
            <a:r>
              <a:rPr lang="zh-CN" altLang="en-US" sz="1800" kern="1200" dirty="0">
                <a:latin typeface="+mn-ea"/>
                <a:cs typeface="Microsoft Sans Serif" panose="020B0604020202020204" pitchFamily="34" charset="0"/>
              </a:rPr>
              <a:t>用</a:t>
            </a:r>
            <a:r>
              <a:rPr lang="en-US" altLang="zh-CN" sz="1800" kern="1200" dirty="0">
                <a:latin typeface="+mn-ea"/>
                <a:cs typeface="Microsoft Sans Serif" panose="020B0604020202020204" pitchFamily="34" charset="0"/>
              </a:rPr>
              <a:t>mknod filename c major minor</a:t>
            </a:r>
            <a:r>
              <a:rPr lang="zh-CN" altLang="en-US" sz="1800" kern="1200" dirty="0">
                <a:latin typeface="+mn-ea"/>
                <a:cs typeface="Microsoft Sans Serif" panose="020B0604020202020204" pitchFamily="34" charset="0"/>
              </a:rPr>
              <a:t>命令创建设备</a:t>
            </a:r>
            <a:r>
              <a:rPr lang="zh-CN" altLang="en-US" sz="1800" kern="1200" dirty="0" smtClean="0">
                <a:latin typeface="+mn-ea"/>
                <a:cs typeface="Microsoft Sans Serif" panose="020B0604020202020204" pitchFamily="34" charset="0"/>
              </a:rPr>
              <a:t>文件</a:t>
            </a:r>
            <a:endParaRPr lang="zh-CN" altLang="en-US" sz="1800" kern="1200" dirty="0">
              <a:latin typeface="+mn-ea"/>
              <a:cs typeface="Microsoft Sans Serif" panose="020B0604020202020204" pitchFamily="34" charset="0"/>
            </a:endParaRPr>
          </a:p>
          <a:p>
            <a:pPr marL="930275" lvl="1" indent="-457200" eaLnBrk="1" hangingPunct="1">
              <a:buBlip>
                <a:blip r:embed="rId3"/>
              </a:buBlip>
            </a:pPr>
            <a:r>
              <a:rPr lang="en-US" altLang="zh-CN" sz="1800" kern="1200" dirty="0">
                <a:latin typeface="+mn-ea"/>
                <a:cs typeface="Microsoft Sans Serif" panose="020B0604020202020204" pitchFamily="34" charset="0"/>
              </a:rPr>
              <a:t>7.</a:t>
            </a:r>
            <a:r>
              <a:rPr lang="zh-CN" altLang="en-US" sz="1800" kern="1200" dirty="0">
                <a:latin typeface="+mn-ea"/>
                <a:cs typeface="Microsoft Sans Serif" panose="020B0604020202020204" pitchFamily="34" charset="0"/>
              </a:rPr>
              <a:t>用</a:t>
            </a:r>
            <a:r>
              <a:rPr lang="en-US" altLang="zh-CN" sz="1800" kern="1200" dirty="0">
                <a:latin typeface="+mn-ea"/>
                <a:cs typeface="Microsoft Sans Serif" panose="020B0604020202020204" pitchFamily="34" charset="0"/>
              </a:rPr>
              <a:t>rm filename</a:t>
            </a:r>
            <a:r>
              <a:rPr lang="zh-CN" altLang="en-US" sz="1800" kern="1200" dirty="0">
                <a:latin typeface="+mn-ea"/>
                <a:cs typeface="Microsoft Sans Serif" panose="020B0604020202020204" pitchFamily="34" charset="0"/>
              </a:rPr>
              <a:t>命令删除设备文件。注意删除设备文件并不会影响驱动模块。</a:t>
            </a:r>
          </a:p>
          <a:p>
            <a:pPr marL="473075" lvl="1" indent="0" eaLnBrk="1" hangingPunct="1">
              <a:buNone/>
            </a:pPr>
            <a:endParaRPr lang="en-US" altLang="zh-CN" sz="1800" kern="1200" dirty="0">
              <a:latin typeface="+mn-ea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50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本占位符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153991" y="145256"/>
            <a:ext cx="5786437" cy="482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zh-CN" altLang="en-US" b="1" dirty="0" smtClean="0">
                <a:solidFill>
                  <a:srgbClr val="FFC000"/>
                </a:solidFill>
                <a:latin typeface="+mj-ea"/>
                <a:ea typeface="+mj-ea"/>
              </a:rPr>
              <a:t>为什么学习知识点</a:t>
            </a:r>
            <a:r>
              <a:rPr lang="en-US" altLang="zh-CN" b="1" dirty="0" smtClean="0">
                <a:solidFill>
                  <a:srgbClr val="FFC000"/>
                </a:solidFill>
                <a:latin typeface="+mj-ea"/>
                <a:ea typeface="+mj-ea"/>
              </a:rPr>
              <a:t>—</a:t>
            </a:r>
            <a:r>
              <a:rPr lang="zh-CN" altLang="en-US" b="1" dirty="0" smtClean="0">
                <a:solidFill>
                  <a:srgbClr val="FFC000"/>
                </a:solidFill>
                <a:latin typeface="+mj-ea"/>
                <a:ea typeface="+mj-ea"/>
              </a:rPr>
              <a:t>提问</a:t>
            </a:r>
            <a:endParaRPr lang="en-US" b="1" dirty="0" smtClean="0">
              <a:solidFill>
                <a:srgbClr val="FFC000"/>
              </a:solidFill>
              <a:latin typeface="+mj-ea"/>
              <a:ea typeface="+mj-ea"/>
            </a:endParaRPr>
          </a:p>
        </p:txBody>
      </p:sp>
      <p:sp>
        <p:nvSpPr>
          <p:cNvPr id="14339" name="文本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0" y="789554"/>
            <a:ext cx="9144000" cy="387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73075" indent="-457200" eaLnBrk="1" hangingPunct="1">
              <a:lnSpc>
                <a:spcPct val="150000"/>
              </a:lnSpc>
              <a:buBlip>
                <a:blip r:embed="rId2"/>
              </a:buBlip>
            </a:pPr>
            <a:r>
              <a:rPr lang="zh-CN" altLang="en-US" sz="2800" kern="1200" dirty="0" smtClean="0">
                <a:latin typeface="+mn-ea"/>
                <a:cs typeface="Microsoft Sans Serif" panose="020B0604020202020204" pitchFamily="34" charset="0"/>
              </a:rPr>
              <a:t>什么是</a:t>
            </a:r>
            <a:r>
              <a:rPr lang="en-US" altLang="zh-CN" sz="2800" kern="1200" dirty="0" smtClean="0">
                <a:latin typeface="+mn-ea"/>
                <a:cs typeface="Microsoft Sans Serif" panose="020B0604020202020204" pitchFamily="34" charset="0"/>
              </a:rPr>
              <a:t>Linux</a:t>
            </a:r>
            <a:r>
              <a:rPr lang="zh-CN" altLang="en-US" sz="2800" kern="1200" dirty="0" smtClean="0">
                <a:latin typeface="+mn-ea"/>
                <a:cs typeface="Microsoft Sans Serif" panose="020B0604020202020204" pitchFamily="34" charset="0"/>
              </a:rPr>
              <a:t>设备模型</a:t>
            </a:r>
            <a:endParaRPr lang="en-US" altLang="zh-CN" sz="2800" kern="1200" dirty="0" smtClean="0">
              <a:latin typeface="+mn-ea"/>
              <a:cs typeface="Microsoft Sans Serif" panose="020B0604020202020204" pitchFamily="34" charset="0"/>
            </a:endParaRPr>
          </a:p>
          <a:p>
            <a:pPr marL="473075" indent="-457200" eaLnBrk="1" hangingPunct="1">
              <a:lnSpc>
                <a:spcPct val="150000"/>
              </a:lnSpc>
              <a:buBlip>
                <a:blip r:embed="rId2"/>
              </a:buBlip>
            </a:pPr>
            <a:r>
              <a:rPr lang="en-US" altLang="zh-CN" sz="2800" kern="1200" dirty="0" smtClean="0">
                <a:latin typeface="+mn-ea"/>
                <a:cs typeface="Microsoft Sans Serif" panose="020B0604020202020204" pitchFamily="34" charset="0"/>
              </a:rPr>
              <a:t>Linux</a:t>
            </a:r>
            <a:r>
              <a:rPr lang="zh-CN" altLang="en-US" sz="2800" kern="1200" dirty="0" smtClean="0">
                <a:latin typeface="+mn-ea"/>
                <a:cs typeface="Microsoft Sans Serif" panose="020B0604020202020204" pitchFamily="34" charset="0"/>
              </a:rPr>
              <a:t>设备如何分类</a:t>
            </a:r>
            <a:endParaRPr lang="en-US" sz="2800" kern="1200" dirty="0">
              <a:latin typeface="+mn-ea"/>
              <a:cs typeface="Microsoft Sans Serif" panose="020B0604020202020204" pitchFamily="34" charset="0"/>
            </a:endParaRPr>
          </a:p>
          <a:p>
            <a:pPr marL="15875" indent="0" eaLnBrk="1" hangingPunct="1">
              <a:lnSpc>
                <a:spcPct val="150000"/>
              </a:lnSpc>
              <a:buNone/>
            </a:pPr>
            <a:endParaRPr lang="zh-CN" altLang="en-US" sz="2800" b="1" dirty="0">
              <a:solidFill>
                <a:srgbClr val="376092"/>
              </a:solidFill>
              <a:latin typeface="Arial Unicode MS" pitchFamily="34" charset="-122"/>
            </a:endParaRPr>
          </a:p>
        </p:txBody>
      </p:sp>
      <p:grpSp>
        <p:nvGrpSpPr>
          <p:cNvPr id="14350" name="组合 10"/>
          <p:cNvGrpSpPr>
            <a:grpSpLocks/>
          </p:cNvGrpSpPr>
          <p:nvPr/>
        </p:nvGrpSpPr>
        <p:grpSpPr bwMode="auto">
          <a:xfrm>
            <a:off x="6156177" y="1005576"/>
            <a:ext cx="700087" cy="163116"/>
            <a:chOff x="0" y="0"/>
            <a:chExt cx="700745" cy="217152"/>
          </a:xfrm>
        </p:grpSpPr>
        <p:grpSp>
          <p:nvGrpSpPr>
            <p:cNvPr id="13348" name="五角星 11"/>
            <p:cNvGrpSpPr>
              <a:grpSpLocks/>
            </p:cNvGrpSpPr>
            <p:nvPr/>
          </p:nvGrpSpPr>
          <p:grpSpPr bwMode="auto">
            <a:xfrm>
              <a:off x="-20737" y="-17920"/>
              <a:ext cx="249936" cy="249936"/>
              <a:chOff x="0" y="0"/>
              <a:chExt cx="249936" cy="249936"/>
            </a:xfrm>
          </p:grpSpPr>
          <p:pic>
            <p:nvPicPr>
              <p:cNvPr id="13355" name="五角星 11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49936" cy="2499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356" name="Text Box 17"/>
              <p:cNvSpPr txBox="1">
                <a:spLocks noChangeArrowheads="1"/>
              </p:cNvSpPr>
              <p:nvPr/>
            </p:nvSpPr>
            <p:spPr bwMode="auto">
              <a:xfrm>
                <a:off x="87493" y="101562"/>
                <a:ext cx="82512" cy="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Franklin Gothic Book" pitchFamily="34" charset="0"/>
                  <a:ea typeface="黑体" pitchFamily="2" charset="-122"/>
                </a:endParaRPr>
              </a:p>
            </p:txBody>
          </p:sp>
        </p:grpSp>
        <p:grpSp>
          <p:nvGrpSpPr>
            <p:cNvPr id="13349" name="五角星 12"/>
            <p:cNvGrpSpPr>
              <a:grpSpLocks/>
            </p:cNvGrpSpPr>
            <p:nvPr/>
          </p:nvGrpSpPr>
          <p:grpSpPr bwMode="auto">
            <a:xfrm>
              <a:off x="229199" y="-17920"/>
              <a:ext cx="243840" cy="243840"/>
              <a:chOff x="0" y="0"/>
              <a:chExt cx="243840" cy="243840"/>
            </a:xfrm>
          </p:grpSpPr>
          <p:pic>
            <p:nvPicPr>
              <p:cNvPr id="13353" name="五角星 12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43840" cy="2438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354" name="Text Box 20"/>
              <p:cNvSpPr txBox="1">
                <a:spLocks noChangeArrowheads="1"/>
              </p:cNvSpPr>
              <p:nvPr/>
            </p:nvSpPr>
            <p:spPr bwMode="auto">
              <a:xfrm>
                <a:off x="82157" y="100434"/>
                <a:ext cx="82512" cy="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Franklin Gothic Book" pitchFamily="34" charset="0"/>
                  <a:ea typeface="黑体" pitchFamily="2" charset="-122"/>
                </a:endParaRPr>
              </a:p>
            </p:txBody>
          </p:sp>
        </p:grpSp>
        <p:grpSp>
          <p:nvGrpSpPr>
            <p:cNvPr id="13350" name="五角星 13"/>
            <p:cNvGrpSpPr>
              <a:grpSpLocks/>
            </p:cNvGrpSpPr>
            <p:nvPr/>
          </p:nvGrpSpPr>
          <p:grpSpPr bwMode="auto">
            <a:xfrm>
              <a:off x="466943" y="-17920"/>
              <a:ext cx="243840" cy="243840"/>
              <a:chOff x="0" y="0"/>
              <a:chExt cx="243840" cy="243840"/>
            </a:xfrm>
          </p:grpSpPr>
          <p:pic>
            <p:nvPicPr>
              <p:cNvPr id="13351" name="五角星 13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43840" cy="2438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352" name="Text Box 23"/>
              <p:cNvSpPr txBox="1">
                <a:spLocks noChangeArrowheads="1"/>
              </p:cNvSpPr>
              <p:nvPr/>
            </p:nvSpPr>
            <p:spPr bwMode="auto">
              <a:xfrm>
                <a:off x="84534" y="100434"/>
                <a:ext cx="82512" cy="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Franklin Gothic Book" pitchFamily="34" charset="0"/>
                  <a:ea typeface="黑体" pitchFamily="2" charset="-122"/>
                </a:endParaRPr>
              </a:p>
            </p:txBody>
          </p:sp>
        </p:grpSp>
      </p:grpSp>
      <p:grpSp>
        <p:nvGrpSpPr>
          <p:cNvPr id="14370" name="组合 18"/>
          <p:cNvGrpSpPr>
            <a:grpSpLocks/>
          </p:cNvGrpSpPr>
          <p:nvPr/>
        </p:nvGrpSpPr>
        <p:grpSpPr bwMode="auto">
          <a:xfrm>
            <a:off x="6135459" y="1529301"/>
            <a:ext cx="700087" cy="161925"/>
            <a:chOff x="0" y="0"/>
            <a:chExt cx="700745" cy="217152"/>
          </a:xfrm>
        </p:grpSpPr>
        <p:grpSp>
          <p:nvGrpSpPr>
            <p:cNvPr id="13330" name="五角星 19"/>
            <p:cNvGrpSpPr>
              <a:grpSpLocks/>
            </p:cNvGrpSpPr>
            <p:nvPr/>
          </p:nvGrpSpPr>
          <p:grpSpPr bwMode="auto">
            <a:xfrm>
              <a:off x="-20737" y="-19424"/>
              <a:ext cx="249936" cy="249936"/>
              <a:chOff x="0" y="0"/>
              <a:chExt cx="249936" cy="249936"/>
            </a:xfrm>
          </p:grpSpPr>
          <p:pic>
            <p:nvPicPr>
              <p:cNvPr id="13337" name="五角星 19"/>
              <p:cNvPicPr>
                <a:picLocks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49936" cy="2499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338" name="Text Box 37"/>
              <p:cNvSpPr txBox="1">
                <a:spLocks noChangeArrowheads="1"/>
              </p:cNvSpPr>
              <p:nvPr/>
            </p:nvSpPr>
            <p:spPr bwMode="auto">
              <a:xfrm>
                <a:off x="87493" y="103066"/>
                <a:ext cx="82512" cy="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Franklin Gothic Book" pitchFamily="34" charset="0"/>
                  <a:ea typeface="黑体" pitchFamily="2" charset="-122"/>
                </a:endParaRPr>
              </a:p>
            </p:txBody>
          </p:sp>
        </p:grpSp>
        <p:grpSp>
          <p:nvGrpSpPr>
            <p:cNvPr id="13331" name="五角星 20"/>
            <p:cNvGrpSpPr>
              <a:grpSpLocks/>
            </p:cNvGrpSpPr>
            <p:nvPr/>
          </p:nvGrpSpPr>
          <p:grpSpPr bwMode="auto">
            <a:xfrm>
              <a:off x="229199" y="-19424"/>
              <a:ext cx="243840" cy="249936"/>
              <a:chOff x="0" y="0"/>
              <a:chExt cx="243840" cy="249936"/>
            </a:xfrm>
          </p:grpSpPr>
          <p:pic>
            <p:nvPicPr>
              <p:cNvPr id="13335" name="五角星 20"/>
              <p:cNvPicPr>
                <a:picLocks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43840" cy="2499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336" name="Text Box 40"/>
              <p:cNvSpPr txBox="1">
                <a:spLocks noChangeArrowheads="1"/>
              </p:cNvSpPr>
              <p:nvPr/>
            </p:nvSpPr>
            <p:spPr bwMode="auto">
              <a:xfrm>
                <a:off x="82157" y="101938"/>
                <a:ext cx="82512" cy="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Franklin Gothic Book" pitchFamily="34" charset="0"/>
                  <a:ea typeface="黑体" pitchFamily="2" charset="-122"/>
                </a:endParaRPr>
              </a:p>
            </p:txBody>
          </p:sp>
        </p:grpSp>
        <p:grpSp>
          <p:nvGrpSpPr>
            <p:cNvPr id="13332" name="五角星 21"/>
            <p:cNvGrpSpPr>
              <a:grpSpLocks/>
            </p:cNvGrpSpPr>
            <p:nvPr/>
          </p:nvGrpSpPr>
          <p:grpSpPr bwMode="auto">
            <a:xfrm>
              <a:off x="466943" y="-19424"/>
              <a:ext cx="243840" cy="249936"/>
              <a:chOff x="0" y="0"/>
              <a:chExt cx="243840" cy="249936"/>
            </a:xfrm>
          </p:grpSpPr>
          <p:pic>
            <p:nvPicPr>
              <p:cNvPr id="13333" name="五角星 21"/>
              <p:cNvPicPr>
                <a:picLocks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43840" cy="2499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334" name="Text Box 43"/>
              <p:cNvSpPr txBox="1">
                <a:spLocks noChangeArrowheads="1"/>
              </p:cNvSpPr>
              <p:nvPr/>
            </p:nvSpPr>
            <p:spPr bwMode="auto">
              <a:xfrm>
                <a:off x="84534" y="101938"/>
                <a:ext cx="82512" cy="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Franklin Gothic Book" pitchFamily="34" charset="0"/>
                  <a:ea typeface="黑体" pitchFamily="2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6"/>
          <p:cNvSpPr txBox="1">
            <a:spLocks noChangeArrowheads="1"/>
          </p:cNvSpPr>
          <p:nvPr/>
        </p:nvSpPr>
        <p:spPr bwMode="auto">
          <a:xfrm>
            <a:off x="0" y="2031692"/>
            <a:ext cx="9144000" cy="413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r>
              <a:rPr lang="zh-CN" altLang="en-US" b="1" kern="0" dirty="0" smtClean="0">
                <a:solidFill>
                  <a:srgbClr val="000000"/>
                </a:solidFill>
                <a:latin typeface="微软雅黑"/>
                <a:ea typeface="微软雅黑"/>
              </a:rPr>
              <a:t>第三节</a:t>
            </a:r>
            <a:endParaRPr lang="en-US" altLang="zh-CN" b="1" kern="0" dirty="0">
              <a:solidFill>
                <a:srgbClr val="000000"/>
              </a:solidFill>
              <a:latin typeface="微软雅黑"/>
              <a:ea typeface="微软雅黑"/>
            </a:endParaRPr>
          </a:p>
          <a:p>
            <a:pPr algn="ctr" eaLnBrk="1" hangingPunct="1">
              <a:lnSpc>
                <a:spcPct val="90000"/>
              </a:lnSpc>
              <a:buNone/>
            </a:pPr>
            <a:r>
              <a:rPr lang="zh-CN" altLang="en-US" b="1" kern="0" dirty="0" smtClean="0">
                <a:solidFill>
                  <a:srgbClr val="000000"/>
                </a:solidFill>
                <a:latin typeface="微软雅黑"/>
                <a:ea typeface="微软雅黑"/>
              </a:rPr>
              <a:t>字符设备</a:t>
            </a:r>
            <a:r>
              <a:rPr lang="en-US" altLang="zh-CN" b="1" kern="0" dirty="0" smtClean="0">
                <a:solidFill>
                  <a:srgbClr val="000000"/>
                </a:solidFill>
                <a:latin typeface="微软雅黑"/>
                <a:ea typeface="微软雅黑"/>
              </a:rPr>
              <a:t>LED</a:t>
            </a:r>
            <a:r>
              <a:rPr lang="zh-CN" altLang="en-US" b="1" kern="0" dirty="0" smtClean="0">
                <a:solidFill>
                  <a:srgbClr val="000000"/>
                </a:solidFill>
                <a:latin typeface="微软雅黑"/>
                <a:ea typeface="微软雅黑"/>
              </a:rPr>
              <a:t>驱动程序实战</a:t>
            </a:r>
            <a:endParaRPr lang="zh-CN" altLang="en-US" b="1" kern="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116610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6"/>
          <p:cNvSpPr txBox="1">
            <a:spLocks noChangeArrowheads="1"/>
          </p:cNvSpPr>
          <p:nvPr/>
        </p:nvSpPr>
        <p:spPr bwMode="auto">
          <a:xfrm>
            <a:off x="0" y="2031692"/>
            <a:ext cx="9144000" cy="413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r>
              <a:rPr lang="zh-CN" altLang="en-US" b="1" kern="0" dirty="0" smtClean="0">
                <a:latin typeface="+mj-ea"/>
                <a:ea typeface="+mj-ea"/>
              </a:rPr>
              <a:t>第四节</a:t>
            </a:r>
            <a:endParaRPr lang="en-US" altLang="zh-CN" b="1" kern="0" dirty="0">
              <a:latin typeface="+mj-ea"/>
              <a:ea typeface="+mj-ea"/>
            </a:endParaRPr>
          </a:p>
          <a:p>
            <a:pPr algn="ctr" eaLnBrk="1" hangingPunct="1">
              <a:lnSpc>
                <a:spcPct val="90000"/>
              </a:lnSpc>
              <a:buNone/>
            </a:pPr>
            <a:r>
              <a:rPr lang="zh-CN" altLang="en-US" b="1" kern="0" dirty="0" smtClean="0">
                <a:latin typeface="+mj-ea"/>
                <a:ea typeface="+mj-ea"/>
              </a:rPr>
              <a:t>课后练习</a:t>
            </a:r>
            <a:endParaRPr lang="zh-CN" altLang="en-US" b="1" kern="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7104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占位符 6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179512" y="160383"/>
            <a:ext cx="5784850" cy="413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FFC000"/>
                </a:solidFill>
                <a:latin typeface="+mj-ea"/>
                <a:ea typeface="+mj-ea"/>
              </a:rPr>
              <a:t>课后练习</a:t>
            </a:r>
          </a:p>
        </p:txBody>
      </p:sp>
      <p:sp>
        <p:nvSpPr>
          <p:cNvPr id="16387" name="文本占位符 7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3" y="789552"/>
            <a:ext cx="9143999" cy="113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73075" indent="-457200" eaLnBrk="1" hangingPunct="1">
              <a:buBlip>
                <a:blip r:embed="rId2"/>
              </a:buBlip>
            </a:pPr>
            <a:r>
              <a:rPr lang="zh-CN" altLang="en-US" sz="2800" kern="1200" dirty="0" smtClean="0">
                <a:latin typeface="+mn-ea"/>
                <a:cs typeface="Microsoft Sans Serif" panose="020B0604020202020204" pitchFamily="34" charset="0"/>
              </a:rPr>
              <a:t>使用字符设备驱动框架实现蜂鸣器驱动</a:t>
            </a:r>
            <a:endParaRPr lang="zh-CN" altLang="en-US" sz="2800" kern="1200" dirty="0">
              <a:latin typeface="+mn-ea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439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文本占位符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179515" y="141482"/>
            <a:ext cx="5786437" cy="482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zh-CN" altLang="en-US" b="1" dirty="0" smtClean="0">
                <a:solidFill>
                  <a:srgbClr val="FFC000"/>
                </a:solidFill>
                <a:latin typeface="+mj-ea"/>
                <a:ea typeface="+mj-ea"/>
              </a:rPr>
              <a:t>课程总结</a:t>
            </a:r>
          </a:p>
        </p:txBody>
      </p:sp>
      <p:sp>
        <p:nvSpPr>
          <p:cNvPr id="20483" name="文本占位符 7"/>
          <p:cNvSpPr>
            <a:spLocks noChangeArrowheads="1"/>
          </p:cNvSpPr>
          <p:nvPr/>
        </p:nvSpPr>
        <p:spPr bwMode="auto">
          <a:xfrm>
            <a:off x="1" y="789387"/>
            <a:ext cx="8680450" cy="3696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73075" indent="-457200">
              <a:spcBef>
                <a:spcPct val="20000"/>
              </a:spcBef>
              <a:buBlip>
                <a:blip r:embed="rId3"/>
              </a:buBlip>
            </a:pPr>
            <a:r>
              <a:rPr lang="zh-CN" altLang="en-US" sz="2800" dirty="0">
                <a:latin typeface="+mn-ea"/>
                <a:ea typeface="+mn-ea"/>
                <a:cs typeface="Microsoft Sans Serif" panose="020B0604020202020204" pitchFamily="34" charset="0"/>
              </a:rPr>
              <a:t>本节课程内容</a:t>
            </a: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Blip>
                <a:blip r:embed="rId4"/>
              </a:buBlip>
            </a:pPr>
            <a:endParaRPr lang="en-US" altLang="zh-CN" sz="2000" dirty="0">
              <a:latin typeface="Arial Unicode MS" pitchFamily="34" charset="-122"/>
              <a:ea typeface="黑体" pitchFamily="2" charset="-122"/>
            </a:endParaRPr>
          </a:p>
          <a:p>
            <a:pPr marL="930275" lvl="1" indent="-457200">
              <a:spcBef>
                <a:spcPct val="20000"/>
              </a:spcBef>
              <a:buBlip>
                <a:blip r:embed="rId5"/>
              </a:buBlip>
            </a:pPr>
            <a:r>
              <a:rPr lang="en-US" altLang="zh-CN" sz="2000" dirty="0" smtClean="0">
                <a:latin typeface="+mn-ea"/>
                <a:ea typeface="+mn-ea"/>
                <a:cs typeface="Microsoft Sans Serif" panose="020B0604020202020204" pitchFamily="34" charset="0"/>
              </a:rPr>
              <a:t>Linux</a:t>
            </a:r>
            <a:r>
              <a:rPr lang="zh-CN" altLang="en-US" sz="2000" dirty="0" smtClean="0">
                <a:latin typeface="+mn-ea"/>
                <a:ea typeface="+mn-ea"/>
                <a:cs typeface="Microsoft Sans Serif" panose="020B0604020202020204" pitchFamily="34" charset="0"/>
              </a:rPr>
              <a:t>设备驱动程序</a:t>
            </a:r>
            <a:endParaRPr lang="en-US" altLang="zh-CN" sz="2000" dirty="0" smtClean="0">
              <a:latin typeface="+mn-ea"/>
              <a:ea typeface="+mn-ea"/>
              <a:cs typeface="Microsoft Sans Serif" panose="020B0604020202020204" pitchFamily="34" charset="0"/>
            </a:endParaRPr>
          </a:p>
          <a:p>
            <a:pPr marL="930275" lvl="1" indent="-457200">
              <a:spcBef>
                <a:spcPct val="20000"/>
              </a:spcBef>
              <a:buBlip>
                <a:blip r:embed="rId5"/>
              </a:buBlip>
            </a:pPr>
            <a:r>
              <a:rPr lang="en-US" altLang="zh-CN" sz="2000" dirty="0" smtClean="0">
                <a:latin typeface="+mn-ea"/>
                <a:ea typeface="+mn-ea"/>
                <a:cs typeface="Microsoft Sans Serif" panose="020B0604020202020204" pitchFamily="34" charset="0"/>
              </a:rPr>
              <a:t>Linux</a:t>
            </a:r>
            <a:r>
              <a:rPr lang="zh-CN" altLang="en-US" sz="2000" dirty="0" smtClean="0">
                <a:latin typeface="+mn-ea"/>
                <a:ea typeface="+mn-ea"/>
                <a:cs typeface="Microsoft Sans Serif" panose="020B0604020202020204" pitchFamily="34" charset="0"/>
              </a:rPr>
              <a:t>字符设备程序实现</a:t>
            </a:r>
            <a:endParaRPr lang="zh-CN" altLang="en-US" sz="2000" dirty="0">
              <a:latin typeface="+mn-ea"/>
              <a:ea typeface="+mn-ea"/>
              <a:cs typeface="Microsoft Sans Serif" panose="020B0604020202020204" pitchFamily="34" charset="0"/>
            </a:endParaRPr>
          </a:p>
          <a:p>
            <a:pPr marL="473075" lvl="1">
              <a:spcBef>
                <a:spcPct val="20000"/>
              </a:spcBef>
            </a:pPr>
            <a:endParaRPr lang="zh-CN" altLang="en-US" sz="2000" dirty="0">
              <a:latin typeface="+mn-ea"/>
              <a:ea typeface="+mn-ea"/>
              <a:cs typeface="Microsoft Sans Serif" panose="020B0604020202020204" pitchFamily="34" charset="0"/>
            </a:endParaRPr>
          </a:p>
          <a:p>
            <a:pPr marL="473075" indent="-457200">
              <a:spcBef>
                <a:spcPct val="20000"/>
              </a:spcBef>
              <a:buBlip>
                <a:blip r:embed="rId3"/>
              </a:buBlip>
            </a:pPr>
            <a:r>
              <a:rPr lang="zh-CN" altLang="en-US" sz="2800" dirty="0">
                <a:latin typeface="+mn-ea"/>
                <a:ea typeface="+mn-ea"/>
                <a:cs typeface="Microsoft Sans Serif" panose="020B0604020202020204" pitchFamily="34" charset="0"/>
              </a:rPr>
              <a:t>下节课程</a:t>
            </a:r>
          </a:p>
          <a:p>
            <a:pPr marL="930275" lvl="1" indent="-457200">
              <a:spcBef>
                <a:spcPct val="20000"/>
              </a:spcBef>
              <a:buBlip>
                <a:blip r:embed="rId5"/>
              </a:buBlip>
            </a:pPr>
            <a:r>
              <a:rPr lang="en-US" altLang="zh-CN" sz="2000" dirty="0" smtClean="0">
                <a:latin typeface="+mn-ea"/>
                <a:ea typeface="+mn-ea"/>
                <a:cs typeface="Microsoft Sans Serif" panose="020B0604020202020204" pitchFamily="34" charset="0"/>
              </a:rPr>
              <a:t>Linux</a:t>
            </a:r>
            <a:r>
              <a:rPr lang="zh-CN" altLang="en-US" sz="2000">
                <a:latin typeface="+mn-ea"/>
                <a:ea typeface="+mn-ea"/>
                <a:cs typeface="Microsoft Sans Serif" panose="020B0604020202020204" pitchFamily="34" charset="0"/>
              </a:rPr>
              <a:t>中断</a:t>
            </a:r>
            <a:endParaRPr lang="zh-CN" altLang="en-US" sz="2000" dirty="0">
              <a:latin typeface="+mn-ea"/>
              <a:ea typeface="+mn-ea"/>
              <a:cs typeface="Microsoft Sans Serif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本占位符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155302" y="160383"/>
            <a:ext cx="5784850" cy="413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zh-CN" altLang="en-US" b="1" dirty="0" smtClean="0">
                <a:solidFill>
                  <a:srgbClr val="FFC000"/>
                </a:solidFill>
                <a:latin typeface="+mj-ea"/>
                <a:ea typeface="+mj-ea"/>
              </a:rPr>
              <a:t>课程目标</a:t>
            </a:r>
            <a:r>
              <a:rPr lang="en-US" altLang="zh-CN" b="1" dirty="0" smtClean="0">
                <a:solidFill>
                  <a:srgbClr val="FFC000"/>
                </a:solidFill>
                <a:latin typeface="+mj-ea"/>
                <a:ea typeface="+mj-ea"/>
              </a:rPr>
              <a:t>--</a:t>
            </a:r>
            <a:r>
              <a:rPr lang="zh-CN" altLang="en-US" b="1" dirty="0" smtClean="0">
                <a:solidFill>
                  <a:srgbClr val="FFC000"/>
                </a:solidFill>
                <a:latin typeface="+mj-ea"/>
                <a:ea typeface="+mj-ea"/>
              </a:rPr>
              <a:t>学习重点</a:t>
            </a:r>
            <a:r>
              <a:rPr lang="zh-CN" altLang="en-US" dirty="0" smtClean="0">
                <a:latin typeface="+mj-ea"/>
                <a:ea typeface="+mj-ea"/>
              </a:rPr>
              <a:t> </a:t>
            </a:r>
            <a:endParaRPr lang="en-US" dirty="0" smtClean="0">
              <a:latin typeface="+mj-ea"/>
              <a:ea typeface="+mj-ea"/>
            </a:endParaRPr>
          </a:p>
        </p:txBody>
      </p:sp>
      <p:sp>
        <p:nvSpPr>
          <p:cNvPr id="15363" name="文本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0" y="784096"/>
            <a:ext cx="9144000" cy="265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73075" indent="-457200" eaLnBrk="1" hangingPunct="1">
              <a:lnSpc>
                <a:spcPct val="150000"/>
              </a:lnSpc>
              <a:buBlip>
                <a:blip r:embed="rId2"/>
              </a:buBlip>
            </a:pPr>
            <a:r>
              <a:rPr lang="en-US" altLang="zh-CN" sz="2800" kern="1200" dirty="0">
                <a:latin typeface="+mn-ea"/>
                <a:cs typeface="Microsoft Sans Serif" panose="020B0604020202020204" pitchFamily="34" charset="0"/>
              </a:rPr>
              <a:t>Linux</a:t>
            </a:r>
            <a:r>
              <a:rPr lang="zh-CN" altLang="en-US" sz="2800" kern="1200" dirty="0">
                <a:latin typeface="+mn-ea"/>
                <a:cs typeface="Microsoft Sans Serif" panose="020B0604020202020204" pitchFamily="34" charset="0"/>
              </a:rPr>
              <a:t>设备驱动程序</a:t>
            </a:r>
            <a:r>
              <a:rPr lang="zh-CN" altLang="en-US" sz="2800" kern="1200" dirty="0" smtClean="0">
                <a:latin typeface="+mn-ea"/>
                <a:cs typeface="Microsoft Sans Serif" panose="020B0604020202020204" pitchFamily="34" charset="0"/>
              </a:rPr>
              <a:t>介绍</a:t>
            </a:r>
            <a:endParaRPr lang="zh-CN" altLang="en-US" sz="2800" kern="1200" dirty="0">
              <a:latin typeface="+mn-ea"/>
              <a:cs typeface="Microsoft Sans Serif" panose="020B0604020202020204" pitchFamily="34" charset="0"/>
            </a:endParaRPr>
          </a:p>
          <a:p>
            <a:pPr marL="473075" indent="-457200" eaLnBrk="1" hangingPunct="1">
              <a:lnSpc>
                <a:spcPct val="150000"/>
              </a:lnSpc>
              <a:buBlip>
                <a:blip r:embed="rId2"/>
              </a:buBlip>
            </a:pPr>
            <a:r>
              <a:rPr lang="en-US" altLang="zh-CN" sz="2800" kern="1200" dirty="0" smtClean="0">
                <a:latin typeface="+mn-ea"/>
                <a:cs typeface="Microsoft Sans Serif" panose="020B0604020202020204" pitchFamily="34" charset="0"/>
              </a:rPr>
              <a:t>Linux</a:t>
            </a:r>
            <a:r>
              <a:rPr lang="zh-CN" altLang="en-US" sz="2800" kern="1200" dirty="0">
                <a:latin typeface="+mn-ea"/>
                <a:cs typeface="Microsoft Sans Serif" panose="020B0604020202020204" pitchFamily="34" charset="0"/>
              </a:rPr>
              <a:t>驱动程序</a:t>
            </a:r>
            <a:r>
              <a:rPr lang="zh-CN" altLang="en-US" sz="2800" kern="1200" dirty="0" smtClean="0">
                <a:latin typeface="+mn-ea"/>
                <a:cs typeface="Microsoft Sans Serif" panose="020B0604020202020204" pitchFamily="34" charset="0"/>
              </a:rPr>
              <a:t>特点</a:t>
            </a:r>
            <a:endParaRPr lang="zh-CN" altLang="en-US" sz="2800" kern="1200" dirty="0">
              <a:latin typeface="+mn-ea"/>
              <a:cs typeface="Microsoft Sans Serif" panose="020B0604020202020204" pitchFamily="34" charset="0"/>
            </a:endParaRPr>
          </a:p>
          <a:p>
            <a:pPr marL="473075" indent="-457200" eaLnBrk="1" hangingPunct="1">
              <a:lnSpc>
                <a:spcPct val="150000"/>
              </a:lnSpc>
              <a:buBlip>
                <a:blip r:embed="rId2"/>
              </a:buBlip>
            </a:pPr>
            <a:r>
              <a:rPr lang="zh-CN" altLang="en-US" sz="2800" kern="1200" dirty="0" smtClean="0">
                <a:latin typeface="+mn-ea"/>
                <a:cs typeface="Microsoft Sans Serif" panose="020B0604020202020204" pitchFamily="34" charset="0"/>
              </a:rPr>
              <a:t>字符</a:t>
            </a:r>
            <a:r>
              <a:rPr lang="zh-CN" altLang="en-US" sz="2800" kern="1200" dirty="0">
                <a:latin typeface="+mn-ea"/>
                <a:cs typeface="Microsoft Sans Serif" panose="020B0604020202020204" pitchFamily="34" charset="0"/>
              </a:rPr>
              <a:t>设备驱动程序的基本结构和开发</a:t>
            </a:r>
            <a:r>
              <a:rPr lang="zh-CN" altLang="en-US" sz="2800" kern="1200" dirty="0" smtClean="0">
                <a:latin typeface="+mn-ea"/>
                <a:cs typeface="Microsoft Sans Serif" panose="020B0604020202020204" pitchFamily="34" charset="0"/>
              </a:rPr>
              <a:t>方法</a:t>
            </a:r>
            <a:endParaRPr lang="zh-CN" altLang="en-US" sz="2800" kern="1200" dirty="0">
              <a:latin typeface="+mn-ea"/>
              <a:cs typeface="Microsoft Sans Serif" panose="020B0604020202020204" pitchFamily="34" charset="0"/>
            </a:endParaRPr>
          </a:p>
          <a:p>
            <a:pPr marL="473075" indent="-457200" eaLnBrk="1" hangingPunct="1">
              <a:lnSpc>
                <a:spcPct val="150000"/>
              </a:lnSpc>
              <a:buBlip>
                <a:blip r:embed="rId2"/>
              </a:buBlip>
            </a:pPr>
            <a:r>
              <a:rPr lang="zh-CN" altLang="en-US" sz="2800" kern="1200" dirty="0" smtClean="0">
                <a:latin typeface="+mn-ea"/>
                <a:cs typeface="Microsoft Sans Serif" panose="020B0604020202020204" pitchFamily="34" charset="0"/>
              </a:rPr>
              <a:t>字符</a:t>
            </a:r>
            <a:r>
              <a:rPr lang="zh-CN" altLang="en-US" sz="2800" kern="1200" dirty="0">
                <a:latin typeface="+mn-ea"/>
                <a:cs typeface="Microsoft Sans Serif" panose="020B0604020202020204" pitchFamily="34" charset="0"/>
              </a:rPr>
              <a:t>设备驱动相关</a:t>
            </a:r>
            <a:r>
              <a:rPr lang="zh-CN" altLang="en-US" sz="2800" kern="1200" dirty="0" smtClean="0">
                <a:latin typeface="+mn-ea"/>
                <a:cs typeface="Microsoft Sans Serif" panose="020B0604020202020204" pitchFamily="34" charset="0"/>
              </a:rPr>
              <a:t>概念</a:t>
            </a:r>
            <a:endParaRPr lang="zh-CN" altLang="en-US" sz="2800" kern="1200" dirty="0">
              <a:latin typeface="+mn-ea"/>
              <a:cs typeface="Microsoft Sans Serif" panose="020B0604020202020204" pitchFamily="34" charset="0"/>
            </a:endParaRPr>
          </a:p>
          <a:p>
            <a:pPr marL="473075" indent="-457200" eaLnBrk="1" hangingPunct="1">
              <a:lnSpc>
                <a:spcPct val="150000"/>
              </a:lnSpc>
              <a:buBlip>
                <a:blip r:embed="rId2"/>
              </a:buBlip>
            </a:pPr>
            <a:r>
              <a:rPr lang="zh-CN" altLang="en-US" sz="2800" kern="1200" dirty="0" smtClean="0">
                <a:latin typeface="+mn-ea"/>
                <a:cs typeface="Microsoft Sans Serif" panose="020B0604020202020204" pitchFamily="34" charset="0"/>
              </a:rPr>
              <a:t>字符</a:t>
            </a:r>
            <a:r>
              <a:rPr lang="zh-CN" altLang="en-US" sz="2800" kern="1200" dirty="0">
                <a:latin typeface="+mn-ea"/>
                <a:cs typeface="Microsoft Sans Serif" panose="020B0604020202020204" pitchFamily="34" charset="0"/>
              </a:rPr>
              <a:t>设备驱动程序的基本操作</a:t>
            </a:r>
            <a:r>
              <a:rPr lang="zh-CN" altLang="en-US" sz="2800" kern="1200" dirty="0" smtClean="0">
                <a:latin typeface="+mn-ea"/>
                <a:cs typeface="Microsoft Sans Serif" panose="020B0604020202020204" pitchFamily="34" charset="0"/>
              </a:rPr>
              <a:t>函数</a:t>
            </a:r>
            <a:endParaRPr lang="zh-CN" altLang="en-US" sz="2800" kern="1200" dirty="0">
              <a:latin typeface="+mn-ea"/>
              <a:cs typeface="Microsoft Sans Serif" panose="020B0604020202020204" pitchFamily="34" charset="0"/>
            </a:endParaRPr>
          </a:p>
          <a:p>
            <a:pPr marL="473075" indent="-457200" eaLnBrk="1" hangingPunct="1">
              <a:lnSpc>
                <a:spcPct val="150000"/>
              </a:lnSpc>
              <a:buBlip>
                <a:blip r:embed="rId2"/>
              </a:buBlip>
            </a:pPr>
            <a:r>
              <a:rPr lang="zh-CN" altLang="en-US" sz="2800" kern="1200" dirty="0" smtClean="0">
                <a:latin typeface="+mn-ea"/>
                <a:cs typeface="Microsoft Sans Serif" panose="020B0604020202020204" pitchFamily="34" charset="0"/>
              </a:rPr>
              <a:t>掌握</a:t>
            </a:r>
            <a:r>
              <a:rPr lang="zh-CN" altLang="en-US" sz="2800" kern="1200" dirty="0">
                <a:latin typeface="+mn-ea"/>
                <a:cs typeface="Microsoft Sans Serif" panose="020B0604020202020204" pitchFamily="34" charset="0"/>
              </a:rPr>
              <a:t>用户空间调用设备驱动程序的方法 </a:t>
            </a:r>
          </a:p>
          <a:p>
            <a:pPr marL="15875" indent="0" eaLnBrk="1" hangingPunct="1">
              <a:lnSpc>
                <a:spcPct val="150000"/>
              </a:lnSpc>
              <a:buNone/>
            </a:pPr>
            <a:endParaRPr lang="zh-CN" altLang="en-US" sz="2800" b="1" dirty="0">
              <a:solidFill>
                <a:srgbClr val="376092"/>
              </a:solidFill>
              <a:latin typeface="Arial Unicode MS" pitchFamily="34" charset="-122"/>
            </a:endParaRPr>
          </a:p>
        </p:txBody>
      </p:sp>
      <p:grpSp>
        <p:nvGrpSpPr>
          <p:cNvPr id="15394" name="组合 18"/>
          <p:cNvGrpSpPr>
            <a:grpSpLocks/>
          </p:cNvGrpSpPr>
          <p:nvPr/>
        </p:nvGrpSpPr>
        <p:grpSpPr bwMode="auto">
          <a:xfrm>
            <a:off x="8028385" y="951570"/>
            <a:ext cx="700087" cy="161925"/>
            <a:chOff x="0" y="0"/>
            <a:chExt cx="700745" cy="217152"/>
          </a:xfrm>
        </p:grpSpPr>
        <p:grpSp>
          <p:nvGrpSpPr>
            <p:cNvPr id="14354" name="五角星 19"/>
            <p:cNvGrpSpPr>
              <a:grpSpLocks/>
            </p:cNvGrpSpPr>
            <p:nvPr/>
          </p:nvGrpSpPr>
          <p:grpSpPr bwMode="auto">
            <a:xfrm>
              <a:off x="-20737" y="-19424"/>
              <a:ext cx="249936" cy="249936"/>
              <a:chOff x="0" y="0"/>
              <a:chExt cx="249936" cy="249936"/>
            </a:xfrm>
          </p:grpSpPr>
          <p:pic>
            <p:nvPicPr>
              <p:cNvPr id="14361" name="五角星 19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49936" cy="2499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362" name="Text Box 37"/>
              <p:cNvSpPr txBox="1">
                <a:spLocks noChangeArrowheads="1"/>
              </p:cNvSpPr>
              <p:nvPr/>
            </p:nvSpPr>
            <p:spPr bwMode="auto">
              <a:xfrm>
                <a:off x="87493" y="103066"/>
                <a:ext cx="82512" cy="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Franklin Gothic Book" pitchFamily="34" charset="0"/>
                  <a:ea typeface="黑体" pitchFamily="2" charset="-122"/>
                </a:endParaRPr>
              </a:p>
            </p:txBody>
          </p:sp>
        </p:grpSp>
        <p:grpSp>
          <p:nvGrpSpPr>
            <p:cNvPr id="14355" name="五角星 20"/>
            <p:cNvGrpSpPr>
              <a:grpSpLocks/>
            </p:cNvGrpSpPr>
            <p:nvPr/>
          </p:nvGrpSpPr>
          <p:grpSpPr bwMode="auto">
            <a:xfrm>
              <a:off x="229199" y="-19424"/>
              <a:ext cx="243840" cy="249936"/>
              <a:chOff x="0" y="0"/>
              <a:chExt cx="243840" cy="249936"/>
            </a:xfrm>
          </p:grpSpPr>
          <p:pic>
            <p:nvPicPr>
              <p:cNvPr id="14359" name="五角星 20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43840" cy="2499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360" name="Text Box 40"/>
              <p:cNvSpPr txBox="1">
                <a:spLocks noChangeArrowheads="1"/>
              </p:cNvSpPr>
              <p:nvPr/>
            </p:nvSpPr>
            <p:spPr bwMode="auto">
              <a:xfrm>
                <a:off x="82157" y="101938"/>
                <a:ext cx="82512" cy="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Franklin Gothic Book" pitchFamily="34" charset="0"/>
                  <a:ea typeface="黑体" pitchFamily="2" charset="-122"/>
                </a:endParaRPr>
              </a:p>
            </p:txBody>
          </p:sp>
        </p:grpSp>
        <p:grpSp>
          <p:nvGrpSpPr>
            <p:cNvPr id="14356" name="五角星 21"/>
            <p:cNvGrpSpPr>
              <a:grpSpLocks/>
            </p:cNvGrpSpPr>
            <p:nvPr/>
          </p:nvGrpSpPr>
          <p:grpSpPr bwMode="auto">
            <a:xfrm>
              <a:off x="466943" y="-19424"/>
              <a:ext cx="243840" cy="249936"/>
              <a:chOff x="0" y="0"/>
              <a:chExt cx="243840" cy="249936"/>
            </a:xfrm>
          </p:grpSpPr>
          <p:pic>
            <p:nvPicPr>
              <p:cNvPr id="14357" name="五角星 21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43840" cy="2499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358" name="Text Box 43"/>
              <p:cNvSpPr txBox="1">
                <a:spLocks noChangeArrowheads="1"/>
              </p:cNvSpPr>
              <p:nvPr/>
            </p:nvSpPr>
            <p:spPr bwMode="auto">
              <a:xfrm>
                <a:off x="84534" y="101938"/>
                <a:ext cx="82512" cy="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Franklin Gothic Book" pitchFamily="34" charset="0"/>
                  <a:ea typeface="黑体" pitchFamily="2" charset="-122"/>
                </a:endParaRPr>
              </a:p>
            </p:txBody>
          </p:sp>
        </p:grpSp>
      </p:grpSp>
      <p:grpSp>
        <p:nvGrpSpPr>
          <p:cNvPr id="54" name="组合 18"/>
          <p:cNvGrpSpPr>
            <a:grpSpLocks/>
          </p:cNvGrpSpPr>
          <p:nvPr/>
        </p:nvGrpSpPr>
        <p:grpSpPr bwMode="auto">
          <a:xfrm>
            <a:off x="8050612" y="1435075"/>
            <a:ext cx="700087" cy="161925"/>
            <a:chOff x="0" y="0"/>
            <a:chExt cx="700745" cy="217152"/>
          </a:xfrm>
        </p:grpSpPr>
        <p:grpSp>
          <p:nvGrpSpPr>
            <p:cNvPr id="55" name="五角星 19"/>
            <p:cNvGrpSpPr>
              <a:grpSpLocks/>
            </p:cNvGrpSpPr>
            <p:nvPr/>
          </p:nvGrpSpPr>
          <p:grpSpPr bwMode="auto">
            <a:xfrm>
              <a:off x="-20737" y="-19424"/>
              <a:ext cx="249936" cy="249936"/>
              <a:chOff x="0" y="0"/>
              <a:chExt cx="249936" cy="249936"/>
            </a:xfrm>
          </p:grpSpPr>
          <p:pic>
            <p:nvPicPr>
              <p:cNvPr id="62" name="五角星 19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49936" cy="2499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3" name="Text Box 37"/>
              <p:cNvSpPr txBox="1">
                <a:spLocks noChangeArrowheads="1"/>
              </p:cNvSpPr>
              <p:nvPr/>
            </p:nvSpPr>
            <p:spPr bwMode="auto">
              <a:xfrm>
                <a:off x="87493" y="103066"/>
                <a:ext cx="82512" cy="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Franklin Gothic Book" pitchFamily="34" charset="0"/>
                  <a:ea typeface="黑体" pitchFamily="2" charset="-122"/>
                </a:endParaRPr>
              </a:p>
            </p:txBody>
          </p:sp>
        </p:grpSp>
        <p:grpSp>
          <p:nvGrpSpPr>
            <p:cNvPr id="56" name="五角星 20"/>
            <p:cNvGrpSpPr>
              <a:grpSpLocks/>
            </p:cNvGrpSpPr>
            <p:nvPr/>
          </p:nvGrpSpPr>
          <p:grpSpPr bwMode="auto">
            <a:xfrm>
              <a:off x="229199" y="-19424"/>
              <a:ext cx="243840" cy="249936"/>
              <a:chOff x="0" y="0"/>
              <a:chExt cx="243840" cy="249936"/>
            </a:xfrm>
          </p:grpSpPr>
          <p:pic>
            <p:nvPicPr>
              <p:cNvPr id="60" name="五角星 20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43840" cy="2499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1" name="Text Box 40"/>
              <p:cNvSpPr txBox="1">
                <a:spLocks noChangeArrowheads="1"/>
              </p:cNvSpPr>
              <p:nvPr/>
            </p:nvSpPr>
            <p:spPr bwMode="auto">
              <a:xfrm>
                <a:off x="82157" y="101938"/>
                <a:ext cx="82512" cy="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Franklin Gothic Book" pitchFamily="34" charset="0"/>
                  <a:ea typeface="黑体" pitchFamily="2" charset="-122"/>
                </a:endParaRPr>
              </a:p>
            </p:txBody>
          </p:sp>
        </p:grpSp>
        <p:grpSp>
          <p:nvGrpSpPr>
            <p:cNvPr id="57" name="五角星 21"/>
            <p:cNvGrpSpPr>
              <a:grpSpLocks/>
            </p:cNvGrpSpPr>
            <p:nvPr/>
          </p:nvGrpSpPr>
          <p:grpSpPr bwMode="auto">
            <a:xfrm>
              <a:off x="466943" y="-19424"/>
              <a:ext cx="243840" cy="249936"/>
              <a:chOff x="0" y="0"/>
              <a:chExt cx="243840" cy="249936"/>
            </a:xfrm>
          </p:grpSpPr>
          <p:pic>
            <p:nvPicPr>
              <p:cNvPr id="58" name="五角星 21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43840" cy="2499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9" name="Text Box 43"/>
              <p:cNvSpPr txBox="1">
                <a:spLocks noChangeArrowheads="1"/>
              </p:cNvSpPr>
              <p:nvPr/>
            </p:nvSpPr>
            <p:spPr bwMode="auto">
              <a:xfrm>
                <a:off x="84534" y="101938"/>
                <a:ext cx="82512" cy="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Franklin Gothic Book" pitchFamily="34" charset="0"/>
                  <a:ea typeface="黑体" pitchFamily="2" charset="-122"/>
                </a:endParaRPr>
              </a:p>
            </p:txBody>
          </p:sp>
        </p:grpSp>
      </p:grpSp>
      <p:grpSp>
        <p:nvGrpSpPr>
          <p:cNvPr id="24" name="组合 18"/>
          <p:cNvGrpSpPr>
            <a:grpSpLocks/>
          </p:cNvGrpSpPr>
          <p:nvPr/>
        </p:nvGrpSpPr>
        <p:grpSpPr bwMode="auto">
          <a:xfrm>
            <a:off x="8028404" y="1966316"/>
            <a:ext cx="700087" cy="161925"/>
            <a:chOff x="0" y="0"/>
            <a:chExt cx="700745" cy="217152"/>
          </a:xfrm>
        </p:grpSpPr>
        <p:grpSp>
          <p:nvGrpSpPr>
            <p:cNvPr id="25" name="五角星 19"/>
            <p:cNvGrpSpPr>
              <a:grpSpLocks/>
            </p:cNvGrpSpPr>
            <p:nvPr/>
          </p:nvGrpSpPr>
          <p:grpSpPr bwMode="auto">
            <a:xfrm>
              <a:off x="-20737" y="-19424"/>
              <a:ext cx="249936" cy="249936"/>
              <a:chOff x="0" y="0"/>
              <a:chExt cx="249936" cy="249936"/>
            </a:xfrm>
          </p:grpSpPr>
          <p:pic>
            <p:nvPicPr>
              <p:cNvPr id="32" name="五角星 19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49936" cy="2499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" name="Text Box 37"/>
              <p:cNvSpPr txBox="1">
                <a:spLocks noChangeArrowheads="1"/>
              </p:cNvSpPr>
              <p:nvPr/>
            </p:nvSpPr>
            <p:spPr bwMode="auto">
              <a:xfrm>
                <a:off x="87493" y="103066"/>
                <a:ext cx="82512" cy="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Franklin Gothic Book" pitchFamily="34" charset="0"/>
                  <a:ea typeface="黑体" pitchFamily="2" charset="-122"/>
                </a:endParaRPr>
              </a:p>
            </p:txBody>
          </p:sp>
        </p:grpSp>
        <p:grpSp>
          <p:nvGrpSpPr>
            <p:cNvPr id="26" name="五角星 20"/>
            <p:cNvGrpSpPr>
              <a:grpSpLocks/>
            </p:cNvGrpSpPr>
            <p:nvPr/>
          </p:nvGrpSpPr>
          <p:grpSpPr bwMode="auto">
            <a:xfrm>
              <a:off x="229199" y="-19424"/>
              <a:ext cx="243840" cy="249936"/>
              <a:chOff x="0" y="0"/>
              <a:chExt cx="243840" cy="249936"/>
            </a:xfrm>
          </p:grpSpPr>
          <p:pic>
            <p:nvPicPr>
              <p:cNvPr id="30" name="五角星 20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43840" cy="2499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1" name="Text Box 40"/>
              <p:cNvSpPr txBox="1">
                <a:spLocks noChangeArrowheads="1"/>
              </p:cNvSpPr>
              <p:nvPr/>
            </p:nvSpPr>
            <p:spPr bwMode="auto">
              <a:xfrm>
                <a:off x="82157" y="101938"/>
                <a:ext cx="82512" cy="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Franklin Gothic Book" pitchFamily="34" charset="0"/>
                  <a:ea typeface="黑体" pitchFamily="2" charset="-122"/>
                </a:endParaRPr>
              </a:p>
            </p:txBody>
          </p:sp>
        </p:grpSp>
        <p:grpSp>
          <p:nvGrpSpPr>
            <p:cNvPr id="27" name="五角星 21"/>
            <p:cNvGrpSpPr>
              <a:grpSpLocks/>
            </p:cNvGrpSpPr>
            <p:nvPr/>
          </p:nvGrpSpPr>
          <p:grpSpPr bwMode="auto">
            <a:xfrm>
              <a:off x="466943" y="-19424"/>
              <a:ext cx="243840" cy="249936"/>
              <a:chOff x="0" y="0"/>
              <a:chExt cx="243840" cy="249936"/>
            </a:xfrm>
          </p:grpSpPr>
          <p:pic>
            <p:nvPicPr>
              <p:cNvPr id="28" name="五角星 21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43840" cy="2499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" name="Text Box 43"/>
              <p:cNvSpPr txBox="1">
                <a:spLocks noChangeArrowheads="1"/>
              </p:cNvSpPr>
              <p:nvPr/>
            </p:nvSpPr>
            <p:spPr bwMode="auto">
              <a:xfrm>
                <a:off x="84534" y="101938"/>
                <a:ext cx="82512" cy="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Franklin Gothic Book" pitchFamily="34" charset="0"/>
                  <a:ea typeface="黑体" pitchFamily="2" charset="-122"/>
                </a:endParaRPr>
              </a:p>
            </p:txBody>
          </p:sp>
        </p:grpSp>
      </p:grpSp>
      <p:grpSp>
        <p:nvGrpSpPr>
          <p:cNvPr id="34" name="组合 18"/>
          <p:cNvGrpSpPr>
            <a:grpSpLocks/>
          </p:cNvGrpSpPr>
          <p:nvPr/>
        </p:nvGrpSpPr>
        <p:grpSpPr bwMode="auto">
          <a:xfrm>
            <a:off x="8049867" y="2571713"/>
            <a:ext cx="700087" cy="161925"/>
            <a:chOff x="0" y="0"/>
            <a:chExt cx="700745" cy="217152"/>
          </a:xfrm>
        </p:grpSpPr>
        <p:grpSp>
          <p:nvGrpSpPr>
            <p:cNvPr id="35" name="五角星 19"/>
            <p:cNvGrpSpPr>
              <a:grpSpLocks/>
            </p:cNvGrpSpPr>
            <p:nvPr/>
          </p:nvGrpSpPr>
          <p:grpSpPr bwMode="auto">
            <a:xfrm>
              <a:off x="-20737" y="-19424"/>
              <a:ext cx="249936" cy="249936"/>
              <a:chOff x="0" y="0"/>
              <a:chExt cx="249936" cy="249936"/>
            </a:xfrm>
          </p:grpSpPr>
          <p:pic>
            <p:nvPicPr>
              <p:cNvPr id="42" name="五角星 19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49936" cy="2499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3" name="Text Box 37"/>
              <p:cNvSpPr txBox="1">
                <a:spLocks noChangeArrowheads="1"/>
              </p:cNvSpPr>
              <p:nvPr/>
            </p:nvSpPr>
            <p:spPr bwMode="auto">
              <a:xfrm>
                <a:off x="87493" y="103066"/>
                <a:ext cx="82512" cy="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Franklin Gothic Book" pitchFamily="34" charset="0"/>
                  <a:ea typeface="黑体" pitchFamily="2" charset="-122"/>
                </a:endParaRPr>
              </a:p>
            </p:txBody>
          </p:sp>
        </p:grpSp>
        <p:grpSp>
          <p:nvGrpSpPr>
            <p:cNvPr id="36" name="五角星 20"/>
            <p:cNvGrpSpPr>
              <a:grpSpLocks/>
            </p:cNvGrpSpPr>
            <p:nvPr/>
          </p:nvGrpSpPr>
          <p:grpSpPr bwMode="auto">
            <a:xfrm>
              <a:off x="229199" y="-19424"/>
              <a:ext cx="243840" cy="249936"/>
              <a:chOff x="0" y="0"/>
              <a:chExt cx="243840" cy="249936"/>
            </a:xfrm>
          </p:grpSpPr>
          <p:pic>
            <p:nvPicPr>
              <p:cNvPr id="40" name="五角星 20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43840" cy="2499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" name="Text Box 40"/>
              <p:cNvSpPr txBox="1">
                <a:spLocks noChangeArrowheads="1"/>
              </p:cNvSpPr>
              <p:nvPr/>
            </p:nvSpPr>
            <p:spPr bwMode="auto">
              <a:xfrm>
                <a:off x="82157" y="101938"/>
                <a:ext cx="82512" cy="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Franklin Gothic Book" pitchFamily="34" charset="0"/>
                  <a:ea typeface="黑体" pitchFamily="2" charset="-122"/>
                </a:endParaRPr>
              </a:p>
            </p:txBody>
          </p:sp>
        </p:grpSp>
        <p:grpSp>
          <p:nvGrpSpPr>
            <p:cNvPr id="37" name="五角星 21"/>
            <p:cNvGrpSpPr>
              <a:grpSpLocks/>
            </p:cNvGrpSpPr>
            <p:nvPr/>
          </p:nvGrpSpPr>
          <p:grpSpPr bwMode="auto">
            <a:xfrm>
              <a:off x="466943" y="-19424"/>
              <a:ext cx="243840" cy="249936"/>
              <a:chOff x="0" y="0"/>
              <a:chExt cx="243840" cy="249936"/>
            </a:xfrm>
          </p:grpSpPr>
          <p:pic>
            <p:nvPicPr>
              <p:cNvPr id="38" name="五角星 21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43840" cy="2499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9" name="Text Box 43"/>
              <p:cNvSpPr txBox="1">
                <a:spLocks noChangeArrowheads="1"/>
              </p:cNvSpPr>
              <p:nvPr/>
            </p:nvSpPr>
            <p:spPr bwMode="auto">
              <a:xfrm>
                <a:off x="84534" y="101938"/>
                <a:ext cx="82512" cy="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Franklin Gothic Book" pitchFamily="34" charset="0"/>
                  <a:ea typeface="黑体" pitchFamily="2" charset="-122"/>
                </a:endParaRPr>
              </a:p>
            </p:txBody>
          </p:sp>
        </p:grpSp>
      </p:grpSp>
      <p:grpSp>
        <p:nvGrpSpPr>
          <p:cNvPr id="44" name="组合 18"/>
          <p:cNvGrpSpPr>
            <a:grpSpLocks/>
          </p:cNvGrpSpPr>
          <p:nvPr/>
        </p:nvGrpSpPr>
        <p:grpSpPr bwMode="auto">
          <a:xfrm>
            <a:off x="8028404" y="3099773"/>
            <a:ext cx="700087" cy="161925"/>
            <a:chOff x="0" y="0"/>
            <a:chExt cx="700745" cy="217152"/>
          </a:xfrm>
        </p:grpSpPr>
        <p:grpSp>
          <p:nvGrpSpPr>
            <p:cNvPr id="45" name="五角星 19"/>
            <p:cNvGrpSpPr>
              <a:grpSpLocks/>
            </p:cNvGrpSpPr>
            <p:nvPr/>
          </p:nvGrpSpPr>
          <p:grpSpPr bwMode="auto">
            <a:xfrm>
              <a:off x="-20737" y="-19424"/>
              <a:ext cx="249936" cy="249936"/>
              <a:chOff x="0" y="0"/>
              <a:chExt cx="249936" cy="249936"/>
            </a:xfrm>
          </p:grpSpPr>
          <p:pic>
            <p:nvPicPr>
              <p:cNvPr id="52" name="五角星 19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49936" cy="2499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3" name="Text Box 37"/>
              <p:cNvSpPr txBox="1">
                <a:spLocks noChangeArrowheads="1"/>
              </p:cNvSpPr>
              <p:nvPr/>
            </p:nvSpPr>
            <p:spPr bwMode="auto">
              <a:xfrm>
                <a:off x="87493" y="103066"/>
                <a:ext cx="82512" cy="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Franklin Gothic Book" pitchFamily="34" charset="0"/>
                  <a:ea typeface="黑体" pitchFamily="2" charset="-122"/>
                </a:endParaRPr>
              </a:p>
            </p:txBody>
          </p:sp>
        </p:grpSp>
        <p:grpSp>
          <p:nvGrpSpPr>
            <p:cNvPr id="46" name="五角星 20"/>
            <p:cNvGrpSpPr>
              <a:grpSpLocks/>
            </p:cNvGrpSpPr>
            <p:nvPr/>
          </p:nvGrpSpPr>
          <p:grpSpPr bwMode="auto">
            <a:xfrm>
              <a:off x="229199" y="-19424"/>
              <a:ext cx="243840" cy="249936"/>
              <a:chOff x="0" y="0"/>
              <a:chExt cx="243840" cy="249936"/>
            </a:xfrm>
          </p:grpSpPr>
          <p:pic>
            <p:nvPicPr>
              <p:cNvPr id="50" name="五角星 20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43840" cy="2499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" name="Text Box 40"/>
              <p:cNvSpPr txBox="1">
                <a:spLocks noChangeArrowheads="1"/>
              </p:cNvSpPr>
              <p:nvPr/>
            </p:nvSpPr>
            <p:spPr bwMode="auto">
              <a:xfrm>
                <a:off x="82157" y="101938"/>
                <a:ext cx="82512" cy="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Franklin Gothic Book" pitchFamily="34" charset="0"/>
                  <a:ea typeface="黑体" pitchFamily="2" charset="-122"/>
                </a:endParaRPr>
              </a:p>
            </p:txBody>
          </p:sp>
        </p:grpSp>
        <p:grpSp>
          <p:nvGrpSpPr>
            <p:cNvPr id="47" name="五角星 21"/>
            <p:cNvGrpSpPr>
              <a:grpSpLocks/>
            </p:cNvGrpSpPr>
            <p:nvPr/>
          </p:nvGrpSpPr>
          <p:grpSpPr bwMode="auto">
            <a:xfrm>
              <a:off x="466943" y="-19424"/>
              <a:ext cx="243840" cy="249936"/>
              <a:chOff x="0" y="0"/>
              <a:chExt cx="243840" cy="249936"/>
            </a:xfrm>
          </p:grpSpPr>
          <p:pic>
            <p:nvPicPr>
              <p:cNvPr id="48" name="五角星 21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43840" cy="2499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9" name="Text Box 43"/>
              <p:cNvSpPr txBox="1">
                <a:spLocks noChangeArrowheads="1"/>
              </p:cNvSpPr>
              <p:nvPr/>
            </p:nvSpPr>
            <p:spPr bwMode="auto">
              <a:xfrm>
                <a:off x="84534" y="101938"/>
                <a:ext cx="82512" cy="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Franklin Gothic Book" pitchFamily="34" charset="0"/>
                  <a:ea typeface="黑体" pitchFamily="2" charset="-122"/>
                </a:endParaRPr>
              </a:p>
            </p:txBody>
          </p:sp>
        </p:grpSp>
      </p:grpSp>
      <p:grpSp>
        <p:nvGrpSpPr>
          <p:cNvPr id="64" name="组合 18"/>
          <p:cNvGrpSpPr>
            <a:grpSpLocks/>
          </p:cNvGrpSpPr>
          <p:nvPr/>
        </p:nvGrpSpPr>
        <p:grpSpPr bwMode="auto">
          <a:xfrm>
            <a:off x="8049867" y="3677472"/>
            <a:ext cx="700087" cy="161925"/>
            <a:chOff x="0" y="0"/>
            <a:chExt cx="700745" cy="217152"/>
          </a:xfrm>
        </p:grpSpPr>
        <p:grpSp>
          <p:nvGrpSpPr>
            <p:cNvPr id="65" name="五角星 19"/>
            <p:cNvGrpSpPr>
              <a:grpSpLocks/>
            </p:cNvGrpSpPr>
            <p:nvPr/>
          </p:nvGrpSpPr>
          <p:grpSpPr bwMode="auto">
            <a:xfrm>
              <a:off x="-20737" y="-19424"/>
              <a:ext cx="249936" cy="249936"/>
              <a:chOff x="0" y="0"/>
              <a:chExt cx="249936" cy="249936"/>
            </a:xfrm>
          </p:grpSpPr>
          <p:pic>
            <p:nvPicPr>
              <p:cNvPr id="72" name="五角星 19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49936" cy="2499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3" name="Text Box 37"/>
              <p:cNvSpPr txBox="1">
                <a:spLocks noChangeArrowheads="1"/>
              </p:cNvSpPr>
              <p:nvPr/>
            </p:nvSpPr>
            <p:spPr bwMode="auto">
              <a:xfrm>
                <a:off x="87493" y="103066"/>
                <a:ext cx="82512" cy="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Franklin Gothic Book" pitchFamily="34" charset="0"/>
                  <a:ea typeface="黑体" pitchFamily="2" charset="-122"/>
                </a:endParaRPr>
              </a:p>
            </p:txBody>
          </p:sp>
        </p:grpSp>
        <p:grpSp>
          <p:nvGrpSpPr>
            <p:cNvPr id="66" name="五角星 20"/>
            <p:cNvGrpSpPr>
              <a:grpSpLocks/>
            </p:cNvGrpSpPr>
            <p:nvPr/>
          </p:nvGrpSpPr>
          <p:grpSpPr bwMode="auto">
            <a:xfrm>
              <a:off x="229199" y="-19424"/>
              <a:ext cx="243840" cy="249936"/>
              <a:chOff x="0" y="0"/>
              <a:chExt cx="243840" cy="249936"/>
            </a:xfrm>
          </p:grpSpPr>
          <p:pic>
            <p:nvPicPr>
              <p:cNvPr id="70" name="五角星 20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43840" cy="2499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1" name="Text Box 40"/>
              <p:cNvSpPr txBox="1">
                <a:spLocks noChangeArrowheads="1"/>
              </p:cNvSpPr>
              <p:nvPr/>
            </p:nvSpPr>
            <p:spPr bwMode="auto">
              <a:xfrm>
                <a:off x="82157" y="101938"/>
                <a:ext cx="82512" cy="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Franklin Gothic Book" pitchFamily="34" charset="0"/>
                  <a:ea typeface="黑体" pitchFamily="2" charset="-122"/>
                </a:endParaRPr>
              </a:p>
            </p:txBody>
          </p:sp>
        </p:grpSp>
        <p:grpSp>
          <p:nvGrpSpPr>
            <p:cNvPr id="67" name="五角星 21"/>
            <p:cNvGrpSpPr>
              <a:grpSpLocks/>
            </p:cNvGrpSpPr>
            <p:nvPr/>
          </p:nvGrpSpPr>
          <p:grpSpPr bwMode="auto">
            <a:xfrm>
              <a:off x="466943" y="-19424"/>
              <a:ext cx="243840" cy="249936"/>
              <a:chOff x="0" y="0"/>
              <a:chExt cx="243840" cy="249936"/>
            </a:xfrm>
          </p:grpSpPr>
          <p:pic>
            <p:nvPicPr>
              <p:cNvPr id="68" name="五角星 21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43840" cy="2499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9" name="Text Box 43"/>
              <p:cNvSpPr txBox="1">
                <a:spLocks noChangeArrowheads="1"/>
              </p:cNvSpPr>
              <p:nvPr/>
            </p:nvSpPr>
            <p:spPr bwMode="auto">
              <a:xfrm>
                <a:off x="84534" y="101938"/>
                <a:ext cx="82512" cy="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Franklin Gothic Book" pitchFamily="34" charset="0"/>
                  <a:ea typeface="黑体" pitchFamily="2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6"/>
          <p:cNvSpPr txBox="1">
            <a:spLocks noChangeArrowheads="1"/>
          </p:cNvSpPr>
          <p:nvPr/>
        </p:nvSpPr>
        <p:spPr bwMode="auto">
          <a:xfrm>
            <a:off x="0" y="2031692"/>
            <a:ext cx="9144000" cy="413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r>
              <a:rPr lang="zh-CN" altLang="en-US" b="1" kern="0" dirty="0">
                <a:latin typeface="+mj-ea"/>
                <a:ea typeface="+mj-ea"/>
              </a:rPr>
              <a:t>第一节</a:t>
            </a:r>
            <a:endParaRPr lang="en-US" altLang="zh-CN" b="1" kern="0" dirty="0">
              <a:latin typeface="+mj-ea"/>
              <a:ea typeface="+mj-ea"/>
            </a:endParaRPr>
          </a:p>
          <a:p>
            <a:pPr algn="ctr" eaLnBrk="1" hangingPunct="1">
              <a:lnSpc>
                <a:spcPct val="90000"/>
              </a:lnSpc>
              <a:buNone/>
            </a:pPr>
            <a:r>
              <a:rPr lang="en-US" altLang="zh-CN" b="1" kern="0" dirty="0" smtClean="0">
                <a:latin typeface="+mj-ea"/>
                <a:ea typeface="+mj-ea"/>
              </a:rPr>
              <a:t>Linux</a:t>
            </a:r>
            <a:r>
              <a:rPr lang="zh-CN" altLang="en-US" b="1" kern="0" dirty="0" smtClean="0">
                <a:latin typeface="+mj-ea"/>
                <a:ea typeface="+mj-ea"/>
              </a:rPr>
              <a:t>设备驱动程序开发</a:t>
            </a:r>
            <a:endParaRPr lang="zh-CN" altLang="en-US" b="1" kern="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2109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占位符 6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179512" y="160383"/>
            <a:ext cx="5784850" cy="413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b="1" dirty="0">
                <a:solidFill>
                  <a:srgbClr val="FFC000"/>
                </a:solidFill>
                <a:latin typeface="+mj-ea"/>
                <a:ea typeface="+mj-ea"/>
              </a:rPr>
              <a:t>Linux</a:t>
            </a:r>
            <a:r>
              <a:rPr lang="zh-CN" altLang="en-US" b="1" dirty="0">
                <a:solidFill>
                  <a:srgbClr val="FFC000"/>
                </a:solidFill>
                <a:latin typeface="+mj-ea"/>
                <a:ea typeface="+mj-ea"/>
              </a:rPr>
              <a:t>设备驱动程序</a:t>
            </a:r>
          </a:p>
        </p:txBody>
      </p:sp>
      <p:sp>
        <p:nvSpPr>
          <p:cNvPr id="16387" name="文本占位符 7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3" y="789552"/>
            <a:ext cx="9143999" cy="3764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73075" indent="-457200" eaLnBrk="1" hangingPunct="1">
              <a:buBlip>
                <a:blip r:embed="rId2"/>
              </a:buBlip>
            </a:pPr>
            <a:r>
              <a:rPr lang="en-US" altLang="zh-CN" sz="2800" kern="1200" dirty="0">
                <a:latin typeface="+mn-ea"/>
                <a:cs typeface="Microsoft Sans Serif" panose="020B0604020202020204" pitchFamily="34" charset="0"/>
              </a:rPr>
              <a:t>Linux</a:t>
            </a:r>
            <a:r>
              <a:rPr lang="zh-CN" altLang="en-US" sz="2800" kern="1200" dirty="0">
                <a:latin typeface="+mn-ea"/>
                <a:cs typeface="Microsoft Sans Serif" panose="020B0604020202020204" pitchFamily="34" charset="0"/>
              </a:rPr>
              <a:t>驱动程序的分类</a:t>
            </a:r>
          </a:p>
          <a:p>
            <a:pPr marL="930275" lvl="1" indent="-457200" eaLnBrk="1" hangingPunct="1">
              <a:buBlip>
                <a:blip r:embed="rId3"/>
              </a:buBlip>
            </a:pPr>
            <a:r>
              <a:rPr lang="zh-CN" altLang="en-US" sz="2000" kern="1200" dirty="0" smtClean="0">
                <a:latin typeface="+mn-ea"/>
                <a:cs typeface="Microsoft Sans Serif" panose="020B0604020202020204" pitchFamily="34" charset="0"/>
              </a:rPr>
              <a:t>字符</a:t>
            </a:r>
            <a:r>
              <a:rPr lang="zh-CN" altLang="en-US" sz="2000" kern="1200" dirty="0">
                <a:latin typeface="+mn-ea"/>
                <a:cs typeface="Microsoft Sans Serif" panose="020B0604020202020204" pitchFamily="34" charset="0"/>
              </a:rPr>
              <a:t>设备</a:t>
            </a:r>
            <a:r>
              <a:rPr lang="en-US" altLang="zh-CN" sz="2000" kern="1200" dirty="0">
                <a:latin typeface="+mn-ea"/>
                <a:cs typeface="Microsoft Sans Serif" panose="020B0604020202020204" pitchFamily="34" charset="0"/>
              </a:rPr>
              <a:t>(char device)</a:t>
            </a:r>
          </a:p>
          <a:p>
            <a:pPr marL="1330325" lvl="2" indent="-457200" eaLnBrk="1" hangingPunct="1">
              <a:buBlip>
                <a:blip r:embed="rId3"/>
              </a:buBlip>
            </a:pPr>
            <a:r>
              <a:rPr lang="zh-CN" altLang="en-US" sz="1600" kern="1200" dirty="0" smtClean="0">
                <a:latin typeface="+mn-ea"/>
                <a:cs typeface="Microsoft Sans Serif" panose="020B0604020202020204" pitchFamily="34" charset="0"/>
              </a:rPr>
              <a:t>顺序</a:t>
            </a:r>
            <a:r>
              <a:rPr lang="zh-CN" altLang="en-US" sz="1600" kern="1200" dirty="0">
                <a:latin typeface="+mn-ea"/>
                <a:cs typeface="Microsoft Sans Serif" panose="020B0604020202020204" pitchFamily="34" charset="0"/>
              </a:rPr>
              <a:t>的以字节为单位读写数据。</a:t>
            </a:r>
          </a:p>
          <a:p>
            <a:pPr marL="1330325" lvl="2" indent="-457200" eaLnBrk="1" hangingPunct="1">
              <a:buBlip>
                <a:blip r:embed="rId3"/>
              </a:buBlip>
            </a:pPr>
            <a:r>
              <a:rPr lang="zh-CN" altLang="en-US" sz="1600" kern="1200" dirty="0" smtClean="0">
                <a:latin typeface="+mn-ea"/>
                <a:cs typeface="Microsoft Sans Serif" panose="020B0604020202020204" pitchFamily="34" charset="0"/>
              </a:rPr>
              <a:t>通过</a:t>
            </a:r>
            <a:r>
              <a:rPr lang="en-US" altLang="zh-CN" sz="1600" kern="1200" dirty="0">
                <a:latin typeface="+mn-ea"/>
                <a:cs typeface="Microsoft Sans Serif" panose="020B0604020202020204" pitchFamily="34" charset="0"/>
              </a:rPr>
              <a:t>VFS</a:t>
            </a:r>
            <a:r>
              <a:rPr lang="zh-CN" altLang="en-US" sz="1600" kern="1200" dirty="0">
                <a:latin typeface="+mn-ea"/>
                <a:cs typeface="Microsoft Sans Serif" panose="020B0604020202020204" pitchFamily="34" charset="0"/>
              </a:rPr>
              <a:t>，以通用</a:t>
            </a:r>
            <a:r>
              <a:rPr lang="en-US" altLang="zh-CN" sz="1600" kern="1200" dirty="0">
                <a:latin typeface="+mn-ea"/>
                <a:cs typeface="Microsoft Sans Serif" panose="020B0604020202020204" pitchFamily="34" charset="0"/>
              </a:rPr>
              <a:t>IO</a:t>
            </a:r>
            <a:r>
              <a:rPr lang="zh-CN" altLang="en-US" sz="1600" kern="1200" dirty="0">
                <a:latin typeface="+mn-ea"/>
                <a:cs typeface="Microsoft Sans Serif" panose="020B0604020202020204" pitchFamily="34" charset="0"/>
              </a:rPr>
              <a:t>操作函数读</a:t>
            </a:r>
            <a:r>
              <a:rPr lang="zh-CN" altLang="en-US" sz="1600" kern="1200" dirty="0" smtClean="0">
                <a:latin typeface="+mn-ea"/>
                <a:cs typeface="Microsoft Sans Serif" panose="020B0604020202020204" pitchFamily="34" charset="0"/>
              </a:rPr>
              <a:t>写。</a:t>
            </a:r>
          </a:p>
          <a:p>
            <a:pPr marL="930275" lvl="1" indent="-457200" eaLnBrk="1" hangingPunct="1">
              <a:buBlip>
                <a:blip r:embed="rId3"/>
              </a:buBlip>
            </a:pPr>
            <a:r>
              <a:rPr lang="zh-CN" altLang="en-US" sz="2000" kern="1200" dirty="0" smtClean="0">
                <a:latin typeface="+mn-ea"/>
                <a:cs typeface="Microsoft Sans Serif" panose="020B0604020202020204" pitchFamily="34" charset="0"/>
              </a:rPr>
              <a:t>块</a:t>
            </a:r>
            <a:r>
              <a:rPr lang="zh-CN" altLang="en-US" sz="2000" kern="1200" dirty="0">
                <a:latin typeface="+mn-ea"/>
                <a:cs typeface="Microsoft Sans Serif" panose="020B0604020202020204" pitchFamily="34" charset="0"/>
              </a:rPr>
              <a:t>设备</a:t>
            </a:r>
            <a:r>
              <a:rPr lang="en-US" altLang="zh-CN" sz="2000" kern="1200" dirty="0">
                <a:latin typeface="+mn-ea"/>
                <a:cs typeface="Microsoft Sans Serif" panose="020B0604020202020204" pitchFamily="34" charset="0"/>
              </a:rPr>
              <a:t>(block device)</a:t>
            </a:r>
          </a:p>
          <a:p>
            <a:pPr marL="1330325" lvl="2" indent="-457200" eaLnBrk="1" hangingPunct="1">
              <a:buBlip>
                <a:blip r:embed="rId3"/>
              </a:buBlip>
            </a:pPr>
            <a:r>
              <a:rPr lang="zh-CN" altLang="en-US" sz="1600" kern="1200" dirty="0" smtClean="0">
                <a:latin typeface="+mn-ea"/>
                <a:cs typeface="Microsoft Sans Serif" panose="020B0604020202020204" pitchFamily="34" charset="0"/>
              </a:rPr>
              <a:t>随机的</a:t>
            </a:r>
            <a:r>
              <a:rPr lang="zh-CN" altLang="en-US" sz="1600" kern="1200" dirty="0">
                <a:latin typeface="+mn-ea"/>
                <a:cs typeface="Microsoft Sans Serif" panose="020B0604020202020204" pitchFamily="34" charset="0"/>
              </a:rPr>
              <a:t>以块为单位读写数据。</a:t>
            </a:r>
          </a:p>
          <a:p>
            <a:pPr marL="1330325" lvl="2" indent="-457200" eaLnBrk="1" hangingPunct="1">
              <a:buBlip>
                <a:blip r:embed="rId3"/>
              </a:buBlip>
            </a:pPr>
            <a:r>
              <a:rPr lang="zh-CN" altLang="en-US" sz="1600" kern="1200" dirty="0" smtClean="0">
                <a:latin typeface="+mn-ea"/>
                <a:cs typeface="Microsoft Sans Serif" panose="020B0604020202020204" pitchFamily="34" charset="0"/>
              </a:rPr>
              <a:t>通过</a:t>
            </a:r>
            <a:r>
              <a:rPr lang="en-US" altLang="zh-CN" sz="1600" kern="1200" dirty="0">
                <a:latin typeface="+mn-ea"/>
                <a:cs typeface="Microsoft Sans Serif" panose="020B0604020202020204" pitchFamily="34" charset="0"/>
              </a:rPr>
              <a:t>VFS</a:t>
            </a:r>
            <a:r>
              <a:rPr lang="zh-CN" altLang="en-US" sz="1600" kern="1200" dirty="0">
                <a:latin typeface="+mn-ea"/>
                <a:cs typeface="Microsoft Sans Serif" panose="020B0604020202020204" pitchFamily="34" charset="0"/>
              </a:rPr>
              <a:t>，以通用</a:t>
            </a:r>
            <a:r>
              <a:rPr lang="en-US" altLang="zh-CN" sz="1600" kern="1200" dirty="0">
                <a:latin typeface="+mn-ea"/>
                <a:cs typeface="Microsoft Sans Serif" panose="020B0604020202020204" pitchFamily="34" charset="0"/>
              </a:rPr>
              <a:t>IO</a:t>
            </a:r>
            <a:r>
              <a:rPr lang="zh-CN" altLang="en-US" sz="1600" kern="1200" dirty="0">
                <a:latin typeface="+mn-ea"/>
                <a:cs typeface="Microsoft Sans Serif" panose="020B0604020202020204" pitchFamily="34" charset="0"/>
              </a:rPr>
              <a:t>操作函数读写。</a:t>
            </a:r>
          </a:p>
          <a:p>
            <a:pPr marL="1330325" lvl="2" indent="-457200" eaLnBrk="1" hangingPunct="1">
              <a:buBlip>
                <a:blip r:embed="rId3"/>
              </a:buBlip>
            </a:pPr>
            <a:r>
              <a:rPr lang="zh-CN" altLang="en-US" sz="1600" kern="1200" dirty="0" smtClean="0">
                <a:latin typeface="+mn-ea"/>
                <a:cs typeface="Microsoft Sans Serif" panose="020B0604020202020204" pitchFamily="34" charset="0"/>
              </a:rPr>
              <a:t>需要</a:t>
            </a:r>
            <a:r>
              <a:rPr lang="zh-CN" altLang="en-US" sz="1600" kern="1200" dirty="0">
                <a:latin typeface="+mn-ea"/>
                <a:cs typeface="Microsoft Sans Serif" panose="020B0604020202020204" pitchFamily="34" charset="0"/>
              </a:rPr>
              <a:t>文件系统支持。</a:t>
            </a:r>
          </a:p>
          <a:p>
            <a:pPr marL="1330325" lvl="2" indent="-457200" eaLnBrk="1" hangingPunct="1">
              <a:buBlip>
                <a:blip r:embed="rId3"/>
              </a:buBlip>
            </a:pPr>
            <a:r>
              <a:rPr lang="zh-CN" altLang="en-US" sz="1600" kern="1200" dirty="0" smtClean="0">
                <a:latin typeface="+mn-ea"/>
                <a:cs typeface="Microsoft Sans Serif" panose="020B0604020202020204" pitchFamily="34" charset="0"/>
              </a:rPr>
              <a:t>通过</a:t>
            </a:r>
            <a:r>
              <a:rPr lang="zh-CN" altLang="en-US" sz="1600" kern="1200" dirty="0">
                <a:latin typeface="+mn-ea"/>
                <a:cs typeface="Microsoft Sans Serif" panose="020B0604020202020204" pitchFamily="34" charset="0"/>
              </a:rPr>
              <a:t>文件系统来访问块设备上的数据。</a:t>
            </a:r>
          </a:p>
          <a:p>
            <a:pPr marL="1330325" lvl="2" indent="-457200" eaLnBrk="1" hangingPunct="1">
              <a:buBlip>
                <a:blip r:embed="rId3"/>
              </a:buBlip>
            </a:pPr>
            <a:r>
              <a:rPr lang="zh-CN" altLang="en-US" sz="1600" kern="1200" dirty="0" smtClean="0">
                <a:latin typeface="+mn-ea"/>
                <a:cs typeface="Microsoft Sans Serif" panose="020B0604020202020204" pitchFamily="34" charset="0"/>
              </a:rPr>
              <a:t>读写</a:t>
            </a:r>
            <a:r>
              <a:rPr lang="zh-CN" altLang="en-US" sz="1600" kern="1200" dirty="0">
                <a:latin typeface="+mn-ea"/>
                <a:cs typeface="Microsoft Sans Serif" panose="020B0604020202020204" pitchFamily="34" charset="0"/>
              </a:rPr>
              <a:t>数据时，有专用算法优化读写效率。</a:t>
            </a:r>
            <a:r>
              <a:rPr lang="en-US" altLang="zh-CN" sz="1600" kern="1200" dirty="0">
                <a:latin typeface="+mn-ea"/>
                <a:cs typeface="Microsoft Sans Serif" panose="020B0604020202020204" pitchFamily="34" charset="0"/>
              </a:rPr>
              <a:t>(</a:t>
            </a:r>
            <a:r>
              <a:rPr lang="zh-CN" altLang="en-US" sz="1600" kern="1200" dirty="0">
                <a:latin typeface="+mn-ea"/>
                <a:cs typeface="Microsoft Sans Serif" panose="020B0604020202020204" pitchFamily="34" charset="0"/>
              </a:rPr>
              <a:t>电梯调度算法</a:t>
            </a:r>
            <a:r>
              <a:rPr lang="en-US" altLang="zh-CN" sz="1600" kern="1200" dirty="0" smtClean="0">
                <a:latin typeface="+mn-ea"/>
                <a:cs typeface="Microsoft Sans Serif" panose="020B0604020202020204" pitchFamily="34" charset="0"/>
              </a:rPr>
              <a:t>)</a:t>
            </a:r>
            <a:endParaRPr lang="en-US" altLang="zh-CN" sz="2000" kern="1200" dirty="0" smtClean="0">
              <a:latin typeface="+mn-ea"/>
              <a:cs typeface="Microsoft Sans Serif" panose="020B0604020202020204" pitchFamily="34" charset="0"/>
            </a:endParaRPr>
          </a:p>
          <a:p>
            <a:pPr marL="930275" lvl="1" indent="-457200" eaLnBrk="1" hangingPunct="1">
              <a:buBlip>
                <a:blip r:embed="rId3"/>
              </a:buBlip>
            </a:pPr>
            <a:r>
              <a:rPr lang="zh-CN" altLang="en-US" sz="2000" kern="1200" dirty="0" smtClean="0">
                <a:latin typeface="+mn-ea"/>
                <a:cs typeface="Microsoft Sans Serif" panose="020B0604020202020204" pitchFamily="34" charset="0"/>
              </a:rPr>
              <a:t>网络</a:t>
            </a:r>
            <a:r>
              <a:rPr lang="zh-CN" altLang="en-US" sz="2000" kern="1200" dirty="0">
                <a:latin typeface="+mn-ea"/>
                <a:cs typeface="Microsoft Sans Serif" panose="020B0604020202020204" pitchFamily="34" charset="0"/>
              </a:rPr>
              <a:t>设备</a:t>
            </a:r>
            <a:r>
              <a:rPr lang="en-US" altLang="zh-CN" sz="2000" kern="1200" dirty="0">
                <a:latin typeface="+mn-ea"/>
                <a:cs typeface="Microsoft Sans Serif" panose="020B0604020202020204" pitchFamily="34" charset="0"/>
              </a:rPr>
              <a:t>(network device)</a:t>
            </a:r>
          </a:p>
          <a:p>
            <a:pPr marL="1330325" lvl="2" indent="-457200" eaLnBrk="1" hangingPunct="1">
              <a:buBlip>
                <a:blip r:embed="rId3"/>
              </a:buBlip>
            </a:pPr>
            <a:r>
              <a:rPr lang="zh-CN" altLang="en-US" sz="1600" kern="1200" dirty="0" smtClean="0">
                <a:latin typeface="+mn-ea"/>
                <a:cs typeface="Microsoft Sans Serif" panose="020B0604020202020204" pitchFamily="34" charset="0"/>
              </a:rPr>
              <a:t>有</a:t>
            </a:r>
            <a:r>
              <a:rPr lang="zh-CN" altLang="en-US" sz="1600" kern="1200" dirty="0">
                <a:latin typeface="+mn-ea"/>
                <a:cs typeface="Microsoft Sans Serif" panose="020B0604020202020204" pitchFamily="34" charset="0"/>
              </a:rPr>
              <a:t>强大的</a:t>
            </a:r>
            <a:r>
              <a:rPr lang="en-US" altLang="zh-CN" sz="1600" kern="1200" dirty="0">
                <a:latin typeface="+mn-ea"/>
                <a:cs typeface="Microsoft Sans Serif" panose="020B0604020202020204" pitchFamily="34" charset="0"/>
              </a:rPr>
              <a:t>TCP/IP</a:t>
            </a:r>
            <a:r>
              <a:rPr lang="zh-CN" altLang="en-US" sz="1600" kern="1200" dirty="0">
                <a:latin typeface="+mn-ea"/>
                <a:cs typeface="Microsoft Sans Serif" panose="020B0604020202020204" pitchFamily="34" charset="0"/>
              </a:rPr>
              <a:t>协议栈支撑。</a:t>
            </a:r>
          </a:p>
          <a:p>
            <a:pPr marL="1330325" lvl="2" indent="-457200" eaLnBrk="1" hangingPunct="1">
              <a:buBlip>
                <a:blip r:embed="rId3"/>
              </a:buBlip>
            </a:pPr>
            <a:r>
              <a:rPr lang="zh-CN" altLang="en-US" sz="1600" kern="1200" dirty="0" smtClean="0">
                <a:latin typeface="+mn-ea"/>
                <a:cs typeface="Microsoft Sans Serif" panose="020B0604020202020204" pitchFamily="34" charset="0"/>
              </a:rPr>
              <a:t>使用</a:t>
            </a:r>
            <a:r>
              <a:rPr lang="zh-CN" altLang="en-US" sz="1600" kern="1200" dirty="0">
                <a:latin typeface="+mn-ea"/>
                <a:cs typeface="Microsoft Sans Serif" panose="020B0604020202020204" pitchFamily="34" charset="0"/>
              </a:rPr>
              <a:t>专用</a:t>
            </a:r>
            <a:r>
              <a:rPr lang="en-US" altLang="zh-CN" sz="1600" kern="1200" dirty="0">
                <a:latin typeface="+mn-ea"/>
                <a:cs typeface="Microsoft Sans Serif" panose="020B0604020202020204" pitchFamily="34" charset="0"/>
              </a:rPr>
              <a:t>Socket</a:t>
            </a:r>
            <a:r>
              <a:rPr lang="zh-CN" altLang="en-US" sz="1600" kern="1200" dirty="0">
                <a:latin typeface="+mn-ea"/>
                <a:cs typeface="Microsoft Sans Serif" panose="020B0604020202020204" pitchFamily="34" charset="0"/>
              </a:rPr>
              <a:t>函数读写。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占位符 6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179512" y="160383"/>
            <a:ext cx="5784850" cy="413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b="1" dirty="0">
                <a:solidFill>
                  <a:srgbClr val="FFC000"/>
                </a:solidFill>
                <a:latin typeface="+mj-ea"/>
                <a:ea typeface="+mj-ea"/>
              </a:rPr>
              <a:t>Linux</a:t>
            </a:r>
            <a:r>
              <a:rPr lang="zh-CN" altLang="en-US" b="1" dirty="0">
                <a:solidFill>
                  <a:srgbClr val="FFC000"/>
                </a:solidFill>
                <a:latin typeface="+mj-ea"/>
                <a:ea typeface="+mj-ea"/>
              </a:rPr>
              <a:t>设备驱动程序</a:t>
            </a:r>
          </a:p>
        </p:txBody>
      </p:sp>
      <p:sp>
        <p:nvSpPr>
          <p:cNvPr id="16387" name="文本占位符 7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3" y="789552"/>
            <a:ext cx="9143999" cy="3764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73075" indent="-457200" eaLnBrk="1" hangingPunct="1">
              <a:buBlip>
                <a:blip r:embed="rId2"/>
              </a:buBlip>
            </a:pPr>
            <a:r>
              <a:rPr lang="en-US" altLang="zh-CN" sz="1600" kern="1200" dirty="0">
                <a:latin typeface="+mn-ea"/>
                <a:cs typeface="Microsoft Sans Serif" panose="020B0604020202020204" pitchFamily="34" charset="0"/>
              </a:rPr>
              <a:t>Linux</a:t>
            </a:r>
            <a:r>
              <a:rPr lang="zh-CN" altLang="en-US" sz="1600" kern="1200" dirty="0">
                <a:latin typeface="+mn-ea"/>
                <a:cs typeface="Microsoft Sans Serif" panose="020B0604020202020204" pitchFamily="34" charset="0"/>
              </a:rPr>
              <a:t>将所有的设备</a:t>
            </a:r>
            <a:r>
              <a:rPr lang="en-US" altLang="zh-CN" sz="1600" kern="1200" dirty="0">
                <a:latin typeface="+mn-ea"/>
                <a:cs typeface="Microsoft Sans Serif" panose="020B0604020202020204" pitchFamily="34" charset="0"/>
              </a:rPr>
              <a:t>(</a:t>
            </a:r>
            <a:r>
              <a:rPr lang="zh-CN" altLang="en-US" sz="1600" kern="1200" dirty="0">
                <a:latin typeface="+mn-ea"/>
                <a:cs typeface="Microsoft Sans Serif" panose="020B0604020202020204" pitchFamily="34" charset="0"/>
              </a:rPr>
              <a:t>不仅是存储器里的文件</a:t>
            </a:r>
            <a:r>
              <a:rPr lang="en-US" altLang="zh-CN" sz="1600" kern="1200" dirty="0">
                <a:latin typeface="+mn-ea"/>
                <a:cs typeface="Microsoft Sans Serif" panose="020B0604020202020204" pitchFamily="34" charset="0"/>
              </a:rPr>
              <a:t>)</a:t>
            </a:r>
            <a:r>
              <a:rPr lang="zh-CN" altLang="en-US" sz="1600" kern="1200" dirty="0">
                <a:latin typeface="+mn-ea"/>
                <a:cs typeface="Microsoft Sans Serif" panose="020B0604020202020204" pitchFamily="34" charset="0"/>
              </a:rPr>
              <a:t>都看成文件。以操作文件的方式访问设备。应用程序不能直接操作硬件，而是通过一个设备在文件系统中对应的一个文件来访问它。</a:t>
            </a:r>
          </a:p>
          <a:p>
            <a:pPr marL="473075" indent="-457200" eaLnBrk="1" hangingPunct="1">
              <a:buBlip>
                <a:blip r:embed="rId2"/>
              </a:buBlip>
            </a:pPr>
            <a:endParaRPr lang="zh-CN" altLang="en-US" sz="1600" kern="1200" dirty="0">
              <a:latin typeface="+mn-ea"/>
              <a:cs typeface="Microsoft Sans Serif" panose="020B0604020202020204" pitchFamily="34" charset="0"/>
            </a:endParaRPr>
          </a:p>
          <a:p>
            <a:pPr marL="473075" indent="-457200" eaLnBrk="1" hangingPunct="1">
              <a:buBlip>
                <a:blip r:embed="rId2"/>
              </a:buBlip>
            </a:pPr>
            <a:r>
              <a:rPr lang="zh-CN" altLang="en-US" sz="1600" kern="1200" dirty="0">
                <a:latin typeface="+mn-ea"/>
                <a:cs typeface="Microsoft Sans Serif" panose="020B0604020202020204" pitchFamily="34" charset="0"/>
              </a:rPr>
              <a:t>重点：每一个文件可以读写操作的函数，在与之对应的设备驱动程序中都有一个对应的函数。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036427"/>
            <a:ext cx="4932363" cy="3136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189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6"/>
          <p:cNvSpPr txBox="1">
            <a:spLocks noChangeArrowheads="1"/>
          </p:cNvSpPr>
          <p:nvPr/>
        </p:nvSpPr>
        <p:spPr bwMode="auto">
          <a:xfrm>
            <a:off x="0" y="2031692"/>
            <a:ext cx="9144000" cy="413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r>
              <a:rPr lang="zh-CN" altLang="en-US" b="1" kern="0" dirty="0" smtClean="0">
                <a:solidFill>
                  <a:srgbClr val="000000"/>
                </a:solidFill>
                <a:latin typeface="微软雅黑"/>
                <a:ea typeface="微软雅黑"/>
              </a:rPr>
              <a:t>第二节</a:t>
            </a:r>
            <a:endParaRPr lang="en-US" altLang="zh-CN" b="1" kern="0" dirty="0">
              <a:solidFill>
                <a:srgbClr val="000000"/>
              </a:solidFill>
              <a:latin typeface="微软雅黑"/>
              <a:ea typeface="微软雅黑"/>
            </a:endParaRPr>
          </a:p>
          <a:p>
            <a:pPr algn="ctr" eaLnBrk="1" hangingPunct="1">
              <a:lnSpc>
                <a:spcPct val="90000"/>
              </a:lnSpc>
              <a:buNone/>
            </a:pPr>
            <a:r>
              <a:rPr lang="en-US" altLang="zh-CN" b="1" kern="0" dirty="0" smtClean="0">
                <a:solidFill>
                  <a:srgbClr val="000000"/>
                </a:solidFill>
                <a:latin typeface="微软雅黑"/>
                <a:ea typeface="微软雅黑"/>
              </a:rPr>
              <a:t>Linux</a:t>
            </a:r>
            <a:r>
              <a:rPr lang="zh-CN" altLang="en-US" b="1" kern="0" dirty="0">
                <a:solidFill>
                  <a:srgbClr val="000000"/>
                </a:solidFill>
                <a:latin typeface="微软雅黑"/>
                <a:ea typeface="微软雅黑"/>
              </a:rPr>
              <a:t>字符设备驱动程序开发</a:t>
            </a:r>
          </a:p>
        </p:txBody>
      </p:sp>
    </p:spTree>
    <p:extLst>
      <p:ext uri="{BB962C8B-B14F-4D97-AF65-F5344CB8AC3E}">
        <p14:creationId xmlns:p14="http://schemas.microsoft.com/office/powerpoint/2010/main" val="132340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占位符 6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179512" y="160383"/>
            <a:ext cx="5784850" cy="413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b="1" dirty="0">
                <a:solidFill>
                  <a:srgbClr val="FFC000"/>
                </a:solidFill>
                <a:latin typeface="+mj-ea"/>
                <a:ea typeface="+mj-ea"/>
              </a:rPr>
              <a:t>Linux</a:t>
            </a:r>
            <a:r>
              <a:rPr lang="zh-CN" altLang="en-US" b="1" dirty="0">
                <a:solidFill>
                  <a:srgbClr val="FFC000"/>
                </a:solidFill>
                <a:latin typeface="+mj-ea"/>
                <a:ea typeface="+mj-ea"/>
              </a:rPr>
              <a:t>设备驱动程序</a:t>
            </a:r>
          </a:p>
        </p:txBody>
      </p:sp>
      <p:sp>
        <p:nvSpPr>
          <p:cNvPr id="16387" name="文本占位符 7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3" y="789552"/>
            <a:ext cx="9143999" cy="3764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73075" lvl="1" indent="-457200" eaLnBrk="1" hangingPunct="1">
              <a:buBlip>
                <a:blip r:embed="rId2"/>
              </a:buBlip>
            </a:pPr>
            <a:r>
              <a:rPr lang="zh-CN" altLang="en-US" kern="1200" dirty="0" smtClean="0">
                <a:latin typeface="+mn-ea"/>
                <a:cs typeface="Microsoft Sans Serif" panose="020B0604020202020204" pitchFamily="34" charset="0"/>
              </a:rPr>
              <a:t>字符</a:t>
            </a:r>
            <a:r>
              <a:rPr lang="zh-CN" altLang="en-US" kern="1200" dirty="0">
                <a:latin typeface="+mn-ea"/>
                <a:cs typeface="Microsoft Sans Serif" panose="020B0604020202020204" pitchFamily="34" charset="0"/>
              </a:rPr>
              <a:t>设备开发的基本步骤</a:t>
            </a:r>
          </a:p>
          <a:p>
            <a:pPr marL="930275" lvl="1" indent="-457200" eaLnBrk="1" hangingPunct="1">
              <a:buBlip>
                <a:blip r:embed="rId3"/>
              </a:buBlip>
            </a:pPr>
            <a:r>
              <a:rPr lang="zh-CN" altLang="en-US" sz="1800" kern="1200" dirty="0">
                <a:latin typeface="+mn-ea"/>
                <a:cs typeface="Microsoft Sans Serif" panose="020B0604020202020204" pitchFamily="34" charset="0"/>
              </a:rPr>
              <a:t>确定主设备号和次设备</a:t>
            </a:r>
            <a:r>
              <a:rPr lang="zh-CN" altLang="en-US" sz="1800" kern="1200" dirty="0" smtClean="0">
                <a:latin typeface="+mn-ea"/>
                <a:cs typeface="Microsoft Sans Serif" panose="020B0604020202020204" pitchFamily="34" charset="0"/>
              </a:rPr>
              <a:t>号</a:t>
            </a:r>
            <a:endParaRPr lang="zh-CN" altLang="en-US" sz="1800" kern="1200" dirty="0">
              <a:latin typeface="+mn-ea"/>
              <a:cs typeface="Microsoft Sans Serif" panose="020B0604020202020204" pitchFamily="34" charset="0"/>
            </a:endParaRPr>
          </a:p>
          <a:p>
            <a:pPr marL="930275" lvl="1" indent="-457200" eaLnBrk="1" hangingPunct="1">
              <a:buBlip>
                <a:blip r:embed="rId3"/>
              </a:buBlip>
            </a:pPr>
            <a:r>
              <a:rPr lang="zh-CN" altLang="en-US" sz="1800" kern="1200" dirty="0">
                <a:latin typeface="+mn-ea"/>
                <a:cs typeface="Microsoft Sans Serif" panose="020B0604020202020204" pitchFamily="34" charset="0"/>
              </a:rPr>
              <a:t>实现字符</a:t>
            </a:r>
            <a:r>
              <a:rPr lang="zh-CN" altLang="en-US" sz="1800" kern="1200" dirty="0" smtClean="0">
                <a:latin typeface="+mn-ea"/>
                <a:cs typeface="Microsoft Sans Serif" panose="020B0604020202020204" pitchFamily="34" charset="0"/>
              </a:rPr>
              <a:t>驱动程序</a:t>
            </a:r>
            <a:endParaRPr lang="en-US" altLang="zh-CN" sz="1800" kern="1200" dirty="0" smtClean="0">
              <a:latin typeface="+mn-ea"/>
              <a:cs typeface="Microsoft Sans Serif" panose="020B0604020202020204" pitchFamily="34" charset="0"/>
            </a:endParaRPr>
          </a:p>
          <a:p>
            <a:pPr marL="1330325" lvl="2" indent="-457200" eaLnBrk="1" hangingPunct="1">
              <a:buBlip>
                <a:blip r:embed="rId3"/>
              </a:buBlip>
            </a:pPr>
            <a:r>
              <a:rPr lang="zh-CN" altLang="en-US" sz="1400" kern="1200" dirty="0" smtClean="0">
                <a:latin typeface="+mn-ea"/>
                <a:cs typeface="Microsoft Sans Serif" panose="020B0604020202020204" pitchFamily="34" charset="0"/>
              </a:rPr>
              <a:t>实现</a:t>
            </a:r>
            <a:r>
              <a:rPr lang="en-US" altLang="zh-CN" sz="1400" kern="1200" dirty="0">
                <a:latin typeface="+mn-ea"/>
                <a:cs typeface="Microsoft Sans Serif" panose="020B0604020202020204" pitchFamily="34" charset="0"/>
              </a:rPr>
              <a:t>file_operations</a:t>
            </a:r>
            <a:r>
              <a:rPr lang="zh-CN" altLang="en-US" sz="1400" kern="1200" dirty="0" smtClean="0">
                <a:latin typeface="+mn-ea"/>
                <a:cs typeface="Microsoft Sans Serif" panose="020B0604020202020204" pitchFamily="34" charset="0"/>
              </a:rPr>
              <a:t>结构体</a:t>
            </a:r>
            <a:endParaRPr lang="en-US" altLang="zh-CN" sz="1400" kern="1200" dirty="0" smtClean="0">
              <a:latin typeface="+mn-ea"/>
              <a:cs typeface="Microsoft Sans Serif" panose="020B0604020202020204" pitchFamily="34" charset="0"/>
            </a:endParaRPr>
          </a:p>
          <a:p>
            <a:pPr marL="1330325" lvl="2" indent="-457200" eaLnBrk="1" hangingPunct="1">
              <a:buBlip>
                <a:blip r:embed="rId3"/>
              </a:buBlip>
            </a:pPr>
            <a:r>
              <a:rPr lang="zh-CN" altLang="en-US" sz="1400" kern="1200" dirty="0" smtClean="0">
                <a:latin typeface="+mn-ea"/>
                <a:cs typeface="Microsoft Sans Serif" panose="020B0604020202020204" pitchFamily="34" charset="0"/>
              </a:rPr>
              <a:t>实现</a:t>
            </a:r>
            <a:r>
              <a:rPr lang="zh-CN" altLang="en-US" sz="1400" kern="1200" dirty="0">
                <a:latin typeface="+mn-ea"/>
                <a:cs typeface="Microsoft Sans Serif" panose="020B0604020202020204" pitchFamily="34" charset="0"/>
              </a:rPr>
              <a:t>初始化函数，注册字符设备</a:t>
            </a:r>
          </a:p>
          <a:p>
            <a:pPr marL="1330325" lvl="2" indent="-457200" eaLnBrk="1" hangingPunct="1">
              <a:buBlip>
                <a:blip r:embed="rId3"/>
              </a:buBlip>
            </a:pPr>
            <a:r>
              <a:rPr lang="zh-CN" altLang="en-US" sz="1400" kern="1200" dirty="0">
                <a:latin typeface="+mn-ea"/>
                <a:cs typeface="Microsoft Sans Serif" panose="020B0604020202020204" pitchFamily="34" charset="0"/>
              </a:rPr>
              <a:t>实现销毁函数，释放字符设备</a:t>
            </a:r>
          </a:p>
          <a:p>
            <a:pPr marL="930275" lvl="1" indent="-457200" eaLnBrk="1" hangingPunct="1">
              <a:buBlip>
                <a:blip r:embed="rId3"/>
              </a:buBlip>
            </a:pPr>
            <a:r>
              <a:rPr lang="zh-CN" altLang="en-US" sz="1800" kern="1200" dirty="0">
                <a:latin typeface="+mn-ea"/>
                <a:cs typeface="Microsoft Sans Serif" panose="020B0604020202020204" pitchFamily="34" charset="0"/>
              </a:rPr>
              <a:t>创建设备文件节点</a:t>
            </a:r>
          </a:p>
        </p:txBody>
      </p:sp>
    </p:spTree>
    <p:extLst>
      <p:ext uri="{BB962C8B-B14F-4D97-AF65-F5344CB8AC3E}">
        <p14:creationId xmlns:p14="http://schemas.microsoft.com/office/powerpoint/2010/main" val="1256626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占位符 6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179512" y="160383"/>
            <a:ext cx="5784850" cy="413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FFC000"/>
                </a:solidFill>
                <a:latin typeface="+mj-ea"/>
                <a:ea typeface="+mj-ea"/>
              </a:rPr>
              <a:t>字符设备驱动程序开发步骤</a:t>
            </a:r>
          </a:p>
        </p:txBody>
      </p:sp>
      <p:sp>
        <p:nvSpPr>
          <p:cNvPr id="16387" name="文本占位符 7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3" y="789552"/>
            <a:ext cx="9143999" cy="3764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73075" indent="-457200" eaLnBrk="1" hangingPunct="1">
              <a:buBlip>
                <a:blip r:embed="rId2"/>
              </a:buBlip>
            </a:pPr>
            <a:r>
              <a:rPr lang="zh-CN" altLang="en-US" sz="1600" kern="1200" dirty="0">
                <a:latin typeface="+mn-ea"/>
                <a:cs typeface="Microsoft Sans Serif" panose="020B0604020202020204" pitchFamily="34" charset="0"/>
              </a:rPr>
              <a:t>字符设备驱动程序开发步骤：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1464469"/>
            <a:ext cx="9143998" cy="3039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769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Franklin Gothic Medium"/>
        <a:ea typeface="微软雅黑"/>
        <a:cs typeface=""/>
      </a:majorFont>
      <a:minorFont>
        <a:latin typeface="Franklin Gothic Boo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​​">
  <a:themeElements>
    <a:clrScheme name="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Franklin Gothic Medium"/>
        <a:ea typeface="微软雅黑"/>
        <a:cs typeface=""/>
      </a:majorFont>
      <a:minorFont>
        <a:latin typeface="Franklin Gothic Boo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主题​​">
  <a:themeElements>
    <a:clrScheme name="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Franklin Gothic Medium"/>
        <a:ea typeface="微软雅黑"/>
        <a:cs typeface=""/>
      </a:majorFont>
      <a:minorFont>
        <a:latin typeface="Franklin Gothic Boo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ffice 主题​​">
  <a:themeElements>
    <a:clrScheme name="1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主题​​">
      <a:majorFont>
        <a:latin typeface="Franklin Gothic Medium"/>
        <a:ea typeface="宋体"/>
        <a:cs typeface=""/>
      </a:majorFont>
      <a:minorFont>
        <a:latin typeface="Franklin Gothic Book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1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Office 主题​​">
  <a:themeElements>
    <a:clrScheme name="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Franklin Gothic Medium"/>
        <a:ea typeface="微软雅黑"/>
        <a:cs typeface=""/>
      </a:majorFont>
      <a:minorFont>
        <a:latin typeface="Franklin Gothic Boo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6_Office 主题​​">
  <a:themeElements>
    <a:clrScheme name="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Franklin Gothic Medium"/>
        <a:ea typeface="微软雅黑"/>
        <a:cs typeface=""/>
      </a:majorFont>
      <a:minorFont>
        <a:latin typeface="Franklin Gothic Boo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7_Office 主题​​">
  <a:themeElements>
    <a:clrScheme name="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Franklin Gothic Medium"/>
        <a:ea typeface="微软雅黑"/>
        <a:cs typeface=""/>
      </a:majorFont>
      <a:minorFont>
        <a:latin typeface="Franklin Gothic Boo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8_Office 主题​​">
  <a:themeElements>
    <a:clrScheme name="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Franklin Gothic Medium"/>
        <a:ea typeface="微软雅黑"/>
        <a:cs typeface=""/>
      </a:majorFont>
      <a:minorFont>
        <a:latin typeface="Franklin Gothic Boo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9_Office 主题​​">
  <a:themeElements>
    <a:clrScheme name="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Franklin Gothic Medium"/>
        <a:ea typeface="微软雅黑"/>
        <a:cs typeface=""/>
      </a:majorFont>
      <a:minorFont>
        <a:latin typeface="Franklin Gothic Boo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945</TotalTime>
  <Pages>0</Pages>
  <Words>1243</Words>
  <Characters>0</Characters>
  <Application>Microsoft Office PowerPoint</Application>
  <DocSecurity>0</DocSecurity>
  <PresentationFormat>全屏显示(16:9)</PresentationFormat>
  <Lines>0</Lines>
  <Paragraphs>171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9</vt:i4>
      </vt:variant>
      <vt:variant>
        <vt:lpstr>幻灯片标题</vt:lpstr>
      </vt:variant>
      <vt:variant>
        <vt:i4>23</vt:i4>
      </vt:variant>
    </vt:vector>
  </HeadingPairs>
  <TitlesOfParts>
    <vt:vector size="42" baseType="lpstr">
      <vt:lpstr>Arial Unicode MS</vt:lpstr>
      <vt:lpstr>Franklin Gothic Book</vt:lpstr>
      <vt:lpstr>黑体</vt:lpstr>
      <vt:lpstr>宋体</vt:lpstr>
      <vt:lpstr>微软雅黑</vt:lpstr>
      <vt:lpstr>Arial</vt:lpstr>
      <vt:lpstr>Calibri</vt:lpstr>
      <vt:lpstr>Franklin Gothic Medium</vt:lpstr>
      <vt:lpstr>Microsoft Sans Serif</vt:lpstr>
      <vt:lpstr>Times New Roman</vt:lpstr>
      <vt:lpstr>Office 主题​​</vt:lpstr>
      <vt:lpstr>1_Office 主题​​</vt:lpstr>
      <vt:lpstr>2_Office 主题​​</vt:lpstr>
      <vt:lpstr>3_Office 主题​​</vt:lpstr>
      <vt:lpstr>4_Office 主题​​</vt:lpstr>
      <vt:lpstr>6_Office 主题​​</vt:lpstr>
      <vt:lpstr>7_Office 主题​​</vt:lpstr>
      <vt:lpstr>8_Office 主题​​</vt:lpstr>
      <vt:lpstr>9_Office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Windows 用户</dc:creator>
  <cp:keywords/>
  <dc:description/>
  <cp:lastModifiedBy>Liao Xiaofei</cp:lastModifiedBy>
  <cp:revision>533</cp:revision>
  <dcterms:created xsi:type="dcterms:W3CDTF">2013-05-20T02:48:50Z</dcterms:created>
  <dcterms:modified xsi:type="dcterms:W3CDTF">2015-07-26T17:00:11Z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2052-9.1.0.4842</vt:lpwstr>
  </property>
</Properties>
</file>