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0.xml.rels" ContentType="application/vnd.openxmlformats-package.relationships+xml"/>
  <Override PartName="/ppt/notesSlides/notesSlide20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8.png" ContentType="image/png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86.jpeg" ContentType="image/jpeg"/>
  <Override PartName="/ppt/media/image78.png" ContentType="image/png"/>
  <Override PartName="/ppt/media/image58.png" ContentType="image/png"/>
  <Override PartName="/ppt/media/image57.png" ContentType="image/png"/>
  <Override PartName="/ppt/media/image90.png" ContentType="image/png"/>
  <Override PartName="/ppt/media/image54.jpeg" ContentType="image/jpeg"/>
  <Override PartName="/ppt/media/image53.png" ContentType="image/png"/>
  <Override PartName="/ppt/media/image52.jpeg" ContentType="image/jpeg"/>
  <Override PartName="/ppt/media/image56.png" ContentType="image/png"/>
  <Override PartName="/ppt/media/image51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77.jpeg" ContentType="image/jpeg"/>
  <Override PartName="/ppt/media/image24.png" ContentType="image/png"/>
  <Override PartName="/ppt/media/image21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50.jpeg" ContentType="image/jpeg"/>
  <Override PartName="/ppt/media/image7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762937E-EA36-49FA-9455-F3271952420E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76092"/>
                </a:solidFill>
                <a:latin typeface="Arial"/>
              </a:rPr>
              <a:t>本节课程主要讲了什么？通过本节课程的学习我们掌握了什么？解决什么问题？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76092"/>
                </a:solidFill>
                <a:latin typeface="Arial"/>
              </a:rPr>
              <a:t>下节课程我们要学习什么？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9B8845-FA8E-4AC0-813C-294F5A456B7F}" type="slidenum">
              <a:rPr lang="en-US" sz="1200">
                <a:solidFill>
                  <a:srgbClr val="000000"/>
                </a:solidFill>
                <a:latin typeface="Calibri"/>
                <a:ea typeface="宋体"/>
              </a:rPr>
              <a:t>&lt;编号&gt;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789480"/>
            <a:ext cx="9143640" cy="324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CustomShape 2"/>
          <p:cNvSpPr/>
          <p:nvPr/>
        </p:nvSpPr>
        <p:spPr>
          <a:xfrm>
            <a:off x="-129600" y="5002200"/>
            <a:ext cx="7793280" cy="190440"/>
          </a:xfrm>
          <a:prstGeom prst="rect">
            <a:avLst/>
          </a:prstGeom>
          <a:noFill/>
          <a:ln>
            <a:noFill/>
          </a:ln>
        </p:spPr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宋体"/>
              </a:rPr>
              <a:t>上嵌网院                                                                                                                                                                                      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宋体"/>
              </a:rPr>
              <a:t>www.qianrushi.com.cn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33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400">
                <a:latin typeface="Franklin Gothic Book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Franklin Gothic Book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500">
                <a:latin typeface="Franklin Gothic Book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500">
                <a:latin typeface="Franklin Gothic Book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808560"/>
            <a:ext cx="9143640" cy="42472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1" lang="en-US" sz="15000">
                <a:solidFill>
                  <a:srgbClr val="d3d3d3"/>
                </a:solidFill>
                <a:latin typeface="微软雅黑"/>
                <a:ea typeface="微软雅黑"/>
              </a:rPr>
              <a:t>上 嵌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0" y="789480"/>
            <a:ext cx="9143640" cy="426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3"/>
          <p:cNvSpPr/>
          <p:nvPr/>
        </p:nvSpPr>
        <p:spPr>
          <a:xfrm>
            <a:off x="7675200" y="5002200"/>
            <a:ext cx="1153440" cy="190440"/>
          </a:xfrm>
          <a:prstGeom prst="rect">
            <a:avLst/>
          </a:prstGeom>
          <a:noFill/>
          <a:ln>
            <a:noFill/>
          </a:ln>
        </p:spPr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宋体"/>
              </a:rPr>
              <a:t>www.qianrushi.com.cn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33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400">
                <a:latin typeface="Franklin Gothic Book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Franklin Gothic Book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500">
                <a:latin typeface="Franklin Gothic Book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500">
                <a:latin typeface="Franklin Gothic Book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808560"/>
            <a:ext cx="9143640" cy="42472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1" lang="en-US" sz="15000">
                <a:solidFill>
                  <a:srgbClr val="d3d3d3"/>
                </a:solidFill>
                <a:latin typeface="微软雅黑"/>
                <a:ea typeface="微软雅黑"/>
              </a:rPr>
              <a:t>上 嵌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0" y="789480"/>
            <a:ext cx="9143640" cy="426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2" name="CustomShape 3"/>
          <p:cNvSpPr/>
          <p:nvPr/>
        </p:nvSpPr>
        <p:spPr>
          <a:xfrm>
            <a:off x="7675200" y="5002200"/>
            <a:ext cx="1153440" cy="190440"/>
          </a:xfrm>
          <a:prstGeom prst="rect">
            <a:avLst/>
          </a:prstGeom>
          <a:noFill/>
          <a:ln>
            <a:noFill/>
          </a:ln>
        </p:spPr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宋体"/>
              </a:rPr>
              <a:t>www.qianrushi.com.cn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33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400">
                <a:latin typeface="Franklin Gothic Book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Franklin Gothic Book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500">
                <a:latin typeface="Franklin Gothic Book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500">
                <a:latin typeface="Franklin Gothic Book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jpe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jpe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868720" y="3920760"/>
            <a:ext cx="2159280" cy="43308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Arial Unicode MS"/>
                <a:ea typeface="微软雅黑"/>
              </a:rPr>
              <a:t>讲师：廖小飞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464480" y="141840"/>
            <a:ext cx="2621520" cy="48168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zh-CN" sz="2400">
                <a:solidFill>
                  <a:srgbClr val="ffffff"/>
                </a:solidFill>
                <a:latin typeface="微软雅黑"/>
                <a:ea typeface="微软雅黑"/>
              </a:rPr>
              <a:t>系列课程—开始语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141920" y="2120040"/>
            <a:ext cx="6857640" cy="10796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ea2504"/>
                </a:solidFill>
                <a:latin typeface="微软雅黑"/>
                <a:ea typeface="微软雅黑"/>
              </a:rPr>
              <a:t>Linux</a:t>
            </a:r>
            <a:r>
              <a:rPr b="1" lang="en-US" sz="3000">
                <a:solidFill>
                  <a:srgbClr val="ea2504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1656000" y="1090440"/>
            <a:ext cx="5829120" cy="110232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1" lang="en-US" sz="3400">
                <a:solidFill>
                  <a:srgbClr val="ea2504"/>
                </a:solidFill>
                <a:latin typeface="微软雅黑"/>
                <a:ea typeface="微软雅黑"/>
              </a:rPr>
              <a:t>第五章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Linux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中断共享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共享中断的多个设备在申请中断时都应使用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SA_SHIRQ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标志 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设备结构指针可以作为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request_irq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（…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, void *dev_id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）的最后一个参数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dev_id 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传入。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在中断到来时，所有共享该中断的中断处理程序都会被执行，它们会根据硬件中断寄存器中的信息判断是否是本设备的中断，若不是，应迅速返回。</a:t>
            </a:r>
            <a:endParaRPr/>
          </a:p>
        </p:txBody>
      </p:sp>
    </p:spTree>
  </p:cSld>
  <p:transition spd="slow">
    <p:fade/>
  </p:transition>
  <p:timing>
    <p:tnLst>
      <p:par>
        <p:cTn id="178" dur="indefinite" restart="never" nodeType="tmRoot">
          <p:childTnLst>
            <p:seq>
              <p:cTn id="1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143000" y="2031840"/>
            <a:ext cx="6857640" cy="41292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algn="ctr">
              <a:lnSpc>
                <a:spcPct val="9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第二节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</p:spTree>
  </p:cSld>
  <p:transition spd="slow">
    <p:fade/>
  </p:transition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概念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又想中断处理程序运行得快，又想中断处理程序完成的工作量多，这两个目的显然有所抵触。鉴于两个目的之间存在此消彼长的矛盾关系，所以我们一般把中断处理切为两个部分或两半。</a:t>
            </a:r>
            <a:endParaRPr/>
          </a:p>
          <a:p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	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	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	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中断处理程序是上半部。接受到一个中断，他就立即开始执行，但只做严格时限的工作。例如对接受的中断进行应答或复位硬件，这些工作都是在所有中断被禁止的情况下完成的。能够被允许稍后完成的工作会推迟到下半部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(bottom half)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去。此后，在合适的时机，下半部会被开中断执行。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提供了实现下半部的各种机制。</a:t>
            </a:r>
            <a:endParaRPr/>
          </a:p>
        </p:txBody>
      </p:sp>
    </p:spTree>
  </p:cSld>
  <p:transition spd="slow">
    <p:fade/>
  </p:transition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上半部：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是实际响应中断的例程，用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request_irq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注册的中断例程，它在很短的时间内完成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下半部：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被顶半部调度，并在稍后更安全的时间内执行的例程。 </a:t>
            </a:r>
            <a:endParaRPr/>
          </a:p>
          <a:p>
            <a:endParaRPr/>
          </a:p>
        </p:txBody>
      </p:sp>
    </p:spTree>
  </p:cSld>
  <p:transition spd="slow">
    <p:fade/>
  </p:transition>
  <p:timing>
    <p:tnLst>
      <p:par>
        <p:cTn id="184" dur="indefinite" restart="never" nodeType="tmRoot">
          <p:childTnLst>
            <p:seq>
              <p:cTn id="1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实现底半部的机制：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tasklet(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任务队列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workqueue(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工作队列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)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二者的区别：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tasklet</a:t>
            </a:r>
            <a:endParaRPr/>
          </a:p>
          <a:p>
            <a:pPr lvl="2">
              <a:lnSpc>
                <a:spcPct val="100000"/>
              </a:lnSpc>
              <a:buBlip>
                <a:blip r:embed="rId6"/>
              </a:buBlip>
            </a:pPr>
            <a:r>
              <a:rPr lang="zh-CN" sz="1200">
                <a:solidFill>
                  <a:srgbClr val="000000"/>
                </a:solidFill>
                <a:latin typeface="黑体"/>
                <a:ea typeface="宋体"/>
              </a:rPr>
              <a:t>速度快，优先选择</a:t>
            </a:r>
            <a:endParaRPr/>
          </a:p>
          <a:p>
            <a:pPr lvl="2">
              <a:lnSpc>
                <a:spcPct val="100000"/>
              </a:lnSpc>
              <a:buBlip>
                <a:blip r:embed="rId7"/>
              </a:buBlip>
            </a:pPr>
            <a:r>
              <a:rPr lang="zh-CN" sz="1200">
                <a:solidFill>
                  <a:srgbClr val="000000"/>
                </a:solidFill>
                <a:latin typeface="黑体"/>
                <a:ea typeface="宋体"/>
              </a:rPr>
              <a:t>原子操作，运行于中断上下文，基于软中断的机制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工作队列</a:t>
            </a:r>
            <a:endParaRPr/>
          </a:p>
          <a:p>
            <a:pPr lvl="2">
              <a:lnSpc>
                <a:spcPct val="100000"/>
              </a:lnSpc>
              <a:buBlip>
                <a:blip r:embed="rId9"/>
              </a:buBlip>
            </a:pPr>
            <a:r>
              <a:rPr lang="zh-CN" sz="1200">
                <a:solidFill>
                  <a:srgbClr val="000000"/>
                </a:solidFill>
                <a:latin typeface="黑体"/>
                <a:ea typeface="宋体"/>
              </a:rPr>
              <a:t>高延迟</a:t>
            </a:r>
            <a:endParaRPr/>
          </a:p>
          <a:p>
            <a:pPr lvl="2">
              <a:lnSpc>
                <a:spcPct val="100000"/>
              </a:lnSpc>
              <a:buBlip>
                <a:blip r:embed="rId10"/>
              </a:buBlip>
            </a:pPr>
            <a:r>
              <a:rPr lang="zh-CN" sz="1200">
                <a:solidFill>
                  <a:srgbClr val="000000"/>
                </a:solidFill>
                <a:latin typeface="黑体"/>
                <a:ea typeface="宋体"/>
              </a:rPr>
              <a:t>允许休眠，运行于进程上下文</a:t>
            </a:r>
            <a:endParaRPr/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1143000" y="789480"/>
            <a:ext cx="6857640" cy="59364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Tasklet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使用：</a:t>
            </a:r>
            <a:endParaRPr/>
          </a:p>
        </p:txBody>
      </p:sp>
      <p:pic>
        <p:nvPicPr>
          <p:cNvPr id="22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96320" y="1167480"/>
            <a:ext cx="5751000" cy="3855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1143000" y="789480"/>
            <a:ext cx="6857640" cy="59364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Workqueue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使用：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使用共享队列：</a:t>
            </a:r>
            <a:endParaRPr/>
          </a:p>
        </p:txBody>
      </p:sp>
      <p:pic>
        <p:nvPicPr>
          <p:cNvPr id="231" name="图片 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707480"/>
            <a:ext cx="6857280" cy="2754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1143000" y="789480"/>
            <a:ext cx="6857640" cy="59364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Workqueue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使用：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使用独立队列：</a:t>
            </a:r>
            <a:endParaRPr/>
          </a:p>
        </p:txBody>
      </p:sp>
      <p:pic>
        <p:nvPicPr>
          <p:cNvPr id="234" name="图片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057840"/>
            <a:ext cx="6858000" cy="1810440"/>
          </a:xfrm>
          <a:prstGeom prst="rect">
            <a:avLst/>
          </a:prstGeom>
          <a:ln>
            <a:noFill/>
          </a:ln>
        </p:spPr>
      </p:pic>
      <p:pic>
        <p:nvPicPr>
          <p:cNvPr id="235" name="图片 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44440" y="1491480"/>
            <a:ext cx="6856200" cy="14234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上半部和下半部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1143000" y="789480"/>
            <a:ext cx="6857640" cy="59364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小结：</a:t>
            </a:r>
            <a:endParaRPr/>
          </a:p>
        </p:txBody>
      </p:sp>
      <p:pic>
        <p:nvPicPr>
          <p:cNvPr id="23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640" y="1329480"/>
            <a:ext cx="5905080" cy="32248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143000" y="2031840"/>
            <a:ext cx="6857640" cy="41292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algn="ctr">
              <a:lnSpc>
                <a:spcPct val="9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第三节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中断实现按键驱动实战</a:t>
            </a:r>
            <a:endParaRPr/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258560" y="145080"/>
            <a:ext cx="4339440" cy="48168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为什么学习知识点—提问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143000" y="789480"/>
            <a:ext cx="6857640" cy="387144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在操作系统之上如何使用中断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中断效率如何</a:t>
            </a:r>
            <a:endParaRPr/>
          </a:p>
        </p:txBody>
      </p:sp>
      <p:pic>
        <p:nvPicPr>
          <p:cNvPr id="130" name="五角星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44520" y="992160"/>
            <a:ext cx="186840" cy="18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5810040" y="1068480"/>
            <a:ext cx="61560" cy="61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五角星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931720" y="992160"/>
            <a:ext cx="182520" cy="18288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5993280" y="1067400"/>
            <a:ext cx="61560" cy="61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五角星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09920" y="992160"/>
            <a:ext cx="182520" cy="18288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6173280" y="1067400"/>
            <a:ext cx="61560" cy="61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五角星 1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729040" y="151488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37" name="CustomShape 6"/>
          <p:cNvSpPr/>
          <p:nvPr/>
        </p:nvSpPr>
        <p:spPr>
          <a:xfrm>
            <a:off x="5794560" y="159156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五角星 2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16240" y="151488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39" name="CustomShape 7"/>
          <p:cNvSpPr/>
          <p:nvPr/>
        </p:nvSpPr>
        <p:spPr>
          <a:xfrm>
            <a:off x="5977800" y="159084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0" name="五角星 21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094440" y="151488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41" name="CustomShape 8"/>
          <p:cNvSpPr/>
          <p:nvPr/>
        </p:nvSpPr>
        <p:spPr>
          <a:xfrm>
            <a:off x="6157800" y="1590840"/>
            <a:ext cx="61560" cy="61200"/>
          </a:xfrm>
          <a:prstGeom prst="rect">
            <a:avLst/>
          </a:prstGeom>
          <a:noFill/>
          <a:ln>
            <a:noFill/>
          </a:ln>
        </p:spPr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indefinite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1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277640" y="141480"/>
            <a:ext cx="4339440" cy="48168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课程总结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1143000" y="789480"/>
            <a:ext cx="6509880" cy="36964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100">
                <a:solidFill>
                  <a:srgbClr val="000000"/>
                </a:solidFill>
                <a:latin typeface="黑体"/>
                <a:ea typeface="黑体"/>
              </a:rPr>
              <a:t>本节课程内容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1500">
                <a:solidFill>
                  <a:srgbClr val="000000"/>
                </a:solidFill>
                <a:latin typeface="黑体"/>
                <a:ea typeface="黑体"/>
              </a:rPr>
              <a:t>Linux</a:t>
            </a:r>
            <a:r>
              <a:rPr lang="en-US" sz="1500">
                <a:solidFill>
                  <a:srgbClr val="000000"/>
                </a:solidFill>
                <a:latin typeface="黑体"/>
                <a:ea typeface="黑体"/>
              </a:rPr>
              <a:t>内核中断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500">
                <a:solidFill>
                  <a:srgbClr val="000000"/>
                </a:solidFill>
                <a:latin typeface="黑体"/>
                <a:ea typeface="黑体"/>
              </a:rPr>
              <a:t>上半部与下半部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1500">
                <a:solidFill>
                  <a:srgbClr val="000000"/>
                </a:solidFill>
                <a:latin typeface="黑体"/>
                <a:ea typeface="黑体"/>
              </a:rPr>
              <a:t>中断实现按键驱动实战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nodeType="clickEffect" fill="hold">
                      <p:stCondLst>
                        <p:cond delay="indefinite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59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课程目标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--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学习重点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143000" y="784080"/>
            <a:ext cx="6857640" cy="265140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中断介绍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中断流程</a:t>
            </a:r>
            <a:endParaRPr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中断申请</a:t>
            </a:r>
            <a:endParaRPr/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中断共享</a:t>
            </a:r>
            <a:endParaRPr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上半部与下半部</a:t>
            </a:r>
            <a:endParaRPr/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tasklet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使用</a:t>
            </a:r>
            <a:endParaRPr/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workqueue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使用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44" name="五角星 1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148880" y="93708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7214400" y="101376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五角星 20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336080" y="93708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7397640" y="101304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五角星 21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514280" y="93708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7577640" y="101304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0" name="五角星 19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165440" y="142056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7230960" y="149760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五角星 20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352640" y="142056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53" name="CustomShape 7"/>
          <p:cNvSpPr/>
          <p:nvPr/>
        </p:nvSpPr>
        <p:spPr>
          <a:xfrm>
            <a:off x="7414200" y="149652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4" name="五角星 21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7530840" y="142056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55" name="CustomShape 8"/>
          <p:cNvSpPr/>
          <p:nvPr/>
        </p:nvSpPr>
        <p:spPr>
          <a:xfrm>
            <a:off x="7594200" y="149652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6" name="五角星 19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7148880" y="195192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57" name="CustomShape 9"/>
          <p:cNvSpPr/>
          <p:nvPr/>
        </p:nvSpPr>
        <p:spPr>
          <a:xfrm>
            <a:off x="7214400" y="202860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8" name="五角星 20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7336080" y="195192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59" name="CustomShape 10"/>
          <p:cNvSpPr/>
          <p:nvPr/>
        </p:nvSpPr>
        <p:spPr>
          <a:xfrm>
            <a:off x="7397640" y="202788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五角星 21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7514280" y="195192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61" name="CustomShape 11"/>
          <p:cNvSpPr/>
          <p:nvPr/>
        </p:nvSpPr>
        <p:spPr>
          <a:xfrm>
            <a:off x="7577640" y="202788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2" name="五角星 19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7164720" y="255708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63" name="CustomShape 12"/>
          <p:cNvSpPr/>
          <p:nvPr/>
        </p:nvSpPr>
        <p:spPr>
          <a:xfrm>
            <a:off x="7230600" y="263412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五角星 20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7352280" y="255708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65" name="CustomShape 13"/>
          <p:cNvSpPr/>
          <p:nvPr/>
        </p:nvSpPr>
        <p:spPr>
          <a:xfrm>
            <a:off x="7413840" y="263340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五角星 21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7530120" y="255708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67" name="CustomShape 14"/>
          <p:cNvSpPr/>
          <p:nvPr/>
        </p:nvSpPr>
        <p:spPr>
          <a:xfrm>
            <a:off x="7593480" y="263340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五角星 19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7148880" y="308520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69" name="CustomShape 15"/>
          <p:cNvSpPr/>
          <p:nvPr/>
        </p:nvSpPr>
        <p:spPr>
          <a:xfrm>
            <a:off x="7214400" y="316224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0" name="五角星 20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7336080" y="308520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71" name="CustomShape 16"/>
          <p:cNvSpPr/>
          <p:nvPr/>
        </p:nvSpPr>
        <p:spPr>
          <a:xfrm>
            <a:off x="7397640" y="316116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2" name="五角星 21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7514280" y="308520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73" name="CustomShape 17"/>
          <p:cNvSpPr/>
          <p:nvPr/>
        </p:nvSpPr>
        <p:spPr>
          <a:xfrm>
            <a:off x="7577640" y="316116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五角星 19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7164720" y="366300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75" name="CustomShape 18"/>
          <p:cNvSpPr/>
          <p:nvPr/>
        </p:nvSpPr>
        <p:spPr>
          <a:xfrm>
            <a:off x="7230600" y="373968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6" name="五角星 20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7352280" y="366300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77" name="CustomShape 19"/>
          <p:cNvSpPr/>
          <p:nvPr/>
        </p:nvSpPr>
        <p:spPr>
          <a:xfrm>
            <a:off x="7413840" y="373896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五角星 21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7530120" y="366300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79" name="CustomShape 20"/>
          <p:cNvSpPr/>
          <p:nvPr/>
        </p:nvSpPr>
        <p:spPr>
          <a:xfrm>
            <a:off x="7593480" y="373896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0" name="五角星 19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7197480" y="4159440"/>
            <a:ext cx="186840" cy="186120"/>
          </a:xfrm>
          <a:prstGeom prst="rect">
            <a:avLst/>
          </a:prstGeom>
          <a:ln>
            <a:noFill/>
          </a:ln>
        </p:spPr>
      </p:pic>
      <p:sp>
        <p:nvSpPr>
          <p:cNvPr id="181" name="CustomShape 21"/>
          <p:cNvSpPr/>
          <p:nvPr/>
        </p:nvSpPr>
        <p:spPr>
          <a:xfrm>
            <a:off x="7263000" y="423612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2" name="五角星 20" descr=""/>
          <p:cNvPicPr/>
          <p:nvPr/>
        </p:nvPicPr>
        <p:blipFill>
          <a:blip r:embed="rId27"/>
          <a:stretch>
            <a:fillRect/>
          </a:stretch>
        </p:blipFill>
        <p:spPr>
          <a:xfrm>
            <a:off x="7384680" y="415944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83" name="CustomShape 22"/>
          <p:cNvSpPr/>
          <p:nvPr/>
        </p:nvSpPr>
        <p:spPr>
          <a:xfrm>
            <a:off x="7446240" y="4235400"/>
            <a:ext cx="61560" cy="61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五角星 21" descr=""/>
          <p:cNvPicPr/>
          <p:nvPr/>
        </p:nvPicPr>
        <p:blipFill>
          <a:blip r:embed="rId28"/>
          <a:stretch>
            <a:fillRect/>
          </a:stretch>
        </p:blipFill>
        <p:spPr>
          <a:xfrm>
            <a:off x="7562880" y="4159440"/>
            <a:ext cx="182520" cy="186120"/>
          </a:xfrm>
          <a:prstGeom prst="rect">
            <a:avLst/>
          </a:prstGeom>
          <a:ln>
            <a:noFill/>
          </a:ln>
        </p:spPr>
      </p:pic>
      <p:sp>
        <p:nvSpPr>
          <p:cNvPr id="185" name="CustomShape 23"/>
          <p:cNvSpPr/>
          <p:nvPr/>
        </p:nvSpPr>
        <p:spPr>
          <a:xfrm>
            <a:off x="7626240" y="4235400"/>
            <a:ext cx="61560" cy="61200"/>
          </a:xfrm>
          <a:prstGeom prst="rect">
            <a:avLst/>
          </a:prstGeom>
          <a:noFill/>
          <a:ln>
            <a:noFill/>
          </a:ln>
        </p:spPr>
      </p:sp>
    </p:spTree>
  </p:cSld>
  <p:transition spd="slow">
    <p:fade/>
  </p:transition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nodeType="clickEffect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4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143">
                                            <p:txEl>
                                              <p:p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43">
                                            <p:txEl>
                                              <p:pRg st="2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43">
                                            <p:txEl>
                                              <p:pRg st="3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43">
                                            <p:txEl>
                                              <p:pRg st="3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43">
                                            <p:txEl>
                                              <p:pRg st="4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43">
                                            <p:txEl>
                                              <p:pRg st="5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43000" y="2031840"/>
            <a:ext cx="6857640" cy="41292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algn="ctr">
              <a:lnSpc>
                <a:spcPct val="9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第一节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Linux</a:t>
            </a: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中断介绍</a:t>
            </a:r>
            <a:endParaRPr/>
          </a:p>
        </p:txBody>
      </p:sp>
    </p:spTree>
  </p:cSld>
  <p:transition spd="slow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Linux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中断概念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中断是指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CPU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在执行程序的过程中，出现了某些突发事件，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CPU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必须暂停执行当前程序，转去处理突发事件，处理完毕后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CPU</a:t>
            </a:r>
            <a:r>
              <a:rPr lang="zh-CN" sz="1500">
                <a:solidFill>
                  <a:srgbClr val="000000"/>
                </a:solidFill>
                <a:latin typeface="黑体"/>
                <a:ea typeface="宋体"/>
              </a:rPr>
              <a:t>又返回原程序被中断的位置并继续执行。</a:t>
            </a:r>
            <a:endParaRPr/>
          </a:p>
        </p:txBody>
      </p:sp>
    </p:spTree>
  </p:cSld>
  <p:transition spd="slow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Linux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中断处理流程 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3600000" y="1316160"/>
            <a:ext cx="1025640" cy="211320"/>
          </a:xfrm>
          <a:prstGeom prst="flowChartAlternateProcess">
            <a:avLst/>
          </a:prstGeom>
          <a:solidFill>
            <a:srgbClr val="00ffff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产生中断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3569040" y="1803600"/>
            <a:ext cx="1112400" cy="434520"/>
          </a:xfrm>
          <a:prstGeom prst="flowChartAlternateProcess">
            <a:avLst/>
          </a:prstGeom>
          <a:solidFill>
            <a:srgbClr val="00ff00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跳转到中断向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量表入口地址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5210280" y="1329480"/>
            <a:ext cx="2605320" cy="498240"/>
          </a:xfrm>
          <a:prstGeom prst="wedgeRoundRectCallout">
            <a:avLst>
              <a:gd name="adj1" fmla="val -71115"/>
              <a:gd name="adj2" fmla="val 60314"/>
              <a:gd name="adj3" fmla="val 16667"/>
            </a:avLst>
          </a:prstGeom>
          <a:solidFill>
            <a:srgbClr val="ff0000"/>
          </a:solidFill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arch/arm/kernel/entry-armv.S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汇编级的工作，主要保存上下文状态 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3376800" y="2486520"/>
            <a:ext cx="1462680" cy="398520"/>
          </a:xfrm>
          <a:prstGeom prst="flowChartAlternateProcess">
            <a:avLst/>
          </a:prstGeom>
          <a:solidFill>
            <a:srgbClr val="00ff00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asm_do_IRQ()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（中断处理公共段）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5210280" y="2005920"/>
            <a:ext cx="2493720" cy="840960"/>
          </a:xfrm>
          <a:prstGeom prst="wedgeRoundRectCallout">
            <a:avLst>
              <a:gd name="adj1" fmla="val -65759"/>
              <a:gd name="adj2" fmla="val 40403"/>
              <a:gd name="adj3" fmla="val 16667"/>
            </a:avLst>
          </a:prstGeom>
          <a:solidFill>
            <a:srgbClr val="ff0000"/>
          </a:solidFill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arch/arm/kernel/irq.c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根据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irq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编号从已申请的中断（通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过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request_irq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）找到该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irq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编号对应的中断处理函数 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3459960" y="3147480"/>
            <a:ext cx="1273680" cy="385200"/>
          </a:xfrm>
          <a:prstGeom prst="flowChartAlternateProcess">
            <a:avLst/>
          </a:prstGeom>
          <a:solidFill>
            <a:srgbClr val="00ff00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执行对应的中断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处理函数</a:t>
            </a: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5189040" y="3124080"/>
            <a:ext cx="2492280" cy="270720"/>
          </a:xfrm>
          <a:prstGeom prst="wedgeRoundRectCallout">
            <a:avLst>
              <a:gd name="adj1" fmla="val -70109"/>
              <a:gd name="adj2" fmla="val 44586"/>
              <a:gd name="adj3" fmla="val 16667"/>
            </a:avLst>
          </a:prstGeom>
          <a:solidFill>
            <a:srgbClr val="ff0000"/>
          </a:solidFill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你自己的中断处理函数</a:t>
            </a:r>
            <a:endParaRPr/>
          </a:p>
        </p:txBody>
      </p:sp>
      <p:sp>
        <p:nvSpPr>
          <p:cNvPr id="198" name="CustomShape 10"/>
          <p:cNvSpPr/>
          <p:nvPr/>
        </p:nvSpPr>
        <p:spPr>
          <a:xfrm>
            <a:off x="3254040" y="3798000"/>
            <a:ext cx="1672920" cy="219240"/>
          </a:xfrm>
          <a:prstGeom prst="flowChartAlternateProcess">
            <a:avLst/>
          </a:prstGeom>
          <a:solidFill>
            <a:srgbClr val="00ff00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返回到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asm_do_IRQ()</a:t>
            </a:r>
            <a:endParaRPr/>
          </a:p>
        </p:txBody>
      </p:sp>
      <p:sp>
        <p:nvSpPr>
          <p:cNvPr id="199" name="CustomShape 11"/>
          <p:cNvSpPr/>
          <p:nvPr/>
        </p:nvSpPr>
        <p:spPr>
          <a:xfrm>
            <a:off x="3353760" y="4215600"/>
            <a:ext cx="1500840" cy="217800"/>
          </a:xfrm>
          <a:prstGeom prst="flowChartAlternateProcess">
            <a:avLst/>
          </a:prstGeom>
          <a:solidFill>
            <a:srgbClr val="00ff00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返回到</a:t>
            </a: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entry-armv.S</a:t>
            </a:r>
            <a:endParaRPr/>
          </a:p>
        </p:txBody>
      </p:sp>
      <p:sp>
        <p:nvSpPr>
          <p:cNvPr id="200" name="CustomShape 12"/>
          <p:cNvSpPr/>
          <p:nvPr/>
        </p:nvSpPr>
        <p:spPr>
          <a:xfrm>
            <a:off x="5436000" y="3790800"/>
            <a:ext cx="2379600" cy="621360"/>
          </a:xfrm>
          <a:prstGeom prst="wedgeRoundRectCallout">
            <a:avLst>
              <a:gd name="adj1" fmla="val -72255"/>
              <a:gd name="adj2" fmla="val -27564"/>
              <a:gd name="adj3" fmla="val 16667"/>
            </a:avLst>
          </a:prstGeom>
          <a:solidFill>
            <a:srgbClr val="ff0000"/>
          </a:solidFill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恢复到中断前的上下文状态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，结束中断处理，继续执行中断发生前的程序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3126600" y="4613040"/>
            <a:ext cx="2160720" cy="270000"/>
          </a:xfrm>
          <a:prstGeom prst="flowChartAlternateProcess">
            <a:avLst/>
          </a:prstGeom>
          <a:solidFill>
            <a:srgbClr val="00ff00"/>
          </a:solidFill>
          <a:ln>
            <a:noFill/>
          </a:ln>
        </p:spPr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163794"/>
                </a:solidFill>
                <a:latin typeface="Arial"/>
                <a:ea typeface="MS PGothic"/>
              </a:rPr>
              <a:t>继续执行中断发生前的程序</a:t>
            </a:r>
            <a:endParaRPr/>
          </a:p>
        </p:txBody>
      </p:sp>
      <p:sp>
        <p:nvSpPr>
          <p:cNvPr id="202" name="CustomShape 14"/>
          <p:cNvSpPr/>
          <p:nvPr/>
        </p:nvSpPr>
        <p:spPr>
          <a:xfrm>
            <a:off x="4085640" y="1558440"/>
            <a:ext cx="54360" cy="215280"/>
          </a:xfrm>
          <a:prstGeom prst="downArrow">
            <a:avLst>
              <a:gd name="adj1" fmla="val 50000"/>
              <a:gd name="adj2" fmla="val 98369"/>
            </a:avLst>
          </a:prstGeom>
          <a:solidFill>
            <a:srgbClr val="000000"/>
          </a:solidFill>
          <a:ln>
            <a:noFill/>
          </a:ln>
        </p:spPr>
      </p:sp>
      <p:sp>
        <p:nvSpPr>
          <p:cNvPr id="203" name="CustomShape 15"/>
          <p:cNvSpPr/>
          <p:nvPr/>
        </p:nvSpPr>
        <p:spPr>
          <a:xfrm>
            <a:off x="4085640" y="2251440"/>
            <a:ext cx="54360" cy="215280"/>
          </a:xfrm>
          <a:prstGeom prst="downArrow">
            <a:avLst>
              <a:gd name="adj1" fmla="val 50000"/>
              <a:gd name="adj2" fmla="val 98370"/>
            </a:avLst>
          </a:prstGeom>
          <a:solidFill>
            <a:srgbClr val="000000"/>
          </a:solidFill>
          <a:ln>
            <a:noFill/>
          </a:ln>
        </p:spPr>
      </p:sp>
      <p:sp>
        <p:nvSpPr>
          <p:cNvPr id="204" name="CustomShape 16"/>
          <p:cNvSpPr/>
          <p:nvPr/>
        </p:nvSpPr>
        <p:spPr>
          <a:xfrm>
            <a:off x="4085640" y="2916000"/>
            <a:ext cx="54360" cy="215280"/>
          </a:xfrm>
          <a:prstGeom prst="downArrow">
            <a:avLst>
              <a:gd name="adj1" fmla="val 50000"/>
              <a:gd name="adj2" fmla="val 98370"/>
            </a:avLst>
          </a:prstGeom>
          <a:solidFill>
            <a:srgbClr val="000000"/>
          </a:solidFill>
          <a:ln>
            <a:noFill/>
          </a:ln>
        </p:spPr>
      </p:sp>
      <p:sp>
        <p:nvSpPr>
          <p:cNvPr id="205" name="CustomShape 17"/>
          <p:cNvSpPr/>
          <p:nvPr/>
        </p:nvSpPr>
        <p:spPr>
          <a:xfrm>
            <a:off x="4076640" y="3566520"/>
            <a:ext cx="54360" cy="215280"/>
          </a:xfrm>
          <a:prstGeom prst="downArrow">
            <a:avLst>
              <a:gd name="adj1" fmla="val 50000"/>
              <a:gd name="adj2" fmla="val 98370"/>
            </a:avLst>
          </a:prstGeom>
          <a:solidFill>
            <a:srgbClr val="000000"/>
          </a:solidFill>
          <a:ln>
            <a:noFill/>
          </a:ln>
        </p:spPr>
      </p:sp>
      <p:sp>
        <p:nvSpPr>
          <p:cNvPr id="206" name="CustomShape 18"/>
          <p:cNvSpPr/>
          <p:nvPr/>
        </p:nvSpPr>
        <p:spPr>
          <a:xfrm>
            <a:off x="4076640" y="4018680"/>
            <a:ext cx="54360" cy="161640"/>
          </a:xfrm>
          <a:prstGeom prst="downArrow">
            <a:avLst>
              <a:gd name="adj1" fmla="val 50000"/>
              <a:gd name="adj2" fmla="val 73913"/>
            </a:avLst>
          </a:prstGeom>
          <a:solidFill>
            <a:srgbClr val="000000"/>
          </a:solidFill>
          <a:ln>
            <a:noFill/>
          </a:ln>
        </p:spPr>
      </p:sp>
      <p:sp>
        <p:nvSpPr>
          <p:cNvPr id="207" name="CustomShape 19"/>
          <p:cNvSpPr/>
          <p:nvPr/>
        </p:nvSpPr>
        <p:spPr>
          <a:xfrm>
            <a:off x="4076640" y="4451040"/>
            <a:ext cx="54360" cy="161640"/>
          </a:xfrm>
          <a:prstGeom prst="downArrow">
            <a:avLst>
              <a:gd name="adj1" fmla="val 50000"/>
              <a:gd name="adj2" fmla="val 73913"/>
            </a:avLst>
          </a:prstGeom>
          <a:solidFill>
            <a:srgbClr val="000000"/>
          </a:solidFill>
          <a:ln>
            <a:noFill/>
          </a:ln>
        </p:spPr>
      </p:sp>
    </p:spTree>
  </p:cSld>
  <p:transition spd="slow">
    <p:fade/>
  </p:transition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Linux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中断申请函数</a:t>
            </a:r>
            <a:endParaRPr/>
          </a:p>
        </p:txBody>
      </p:sp>
      <p:pic>
        <p:nvPicPr>
          <p:cNvPr id="21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1640" y="1167480"/>
            <a:ext cx="5832360" cy="3807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2" dur="indefinite" restart="never" nodeType="tmRoot">
          <p:childTnLst>
            <p:seq>
              <p:cTn id="1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Linux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Linux</a:t>
            </a: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中断释放函数</a:t>
            </a:r>
            <a:endParaRPr/>
          </a:p>
        </p:txBody>
      </p:sp>
      <p:pic>
        <p:nvPicPr>
          <p:cNvPr id="21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240" y="1491480"/>
            <a:ext cx="6599160" cy="573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4" dur="indefinite" restart="never" nodeType="tmRoot">
          <p:childTnLst>
            <p:seq>
              <p:cTn id="1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277640" y="160560"/>
            <a:ext cx="4338360" cy="41292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90000"/>
              </a:lnSpc>
            </a:pP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Linux</a:t>
            </a:r>
            <a:r>
              <a:rPr b="1" lang="zh-CN" sz="2400">
                <a:solidFill>
                  <a:srgbClr val="ffc000"/>
                </a:solidFill>
                <a:latin typeface="微软雅黑"/>
                <a:ea typeface="微软雅黑"/>
              </a:rPr>
              <a:t>中断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1143000" y="789480"/>
            <a:ext cx="6857640" cy="3764160"/>
          </a:xfrm>
          <a:prstGeom prst="rect">
            <a:avLst/>
          </a:prstGeom>
        </p:spPr>
        <p:txBody>
          <a:bodyPr lIns="68760" rIns="68760" tIns="34200" bIns="34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CN" sz="2100">
                <a:solidFill>
                  <a:srgbClr val="000000"/>
                </a:solidFill>
                <a:latin typeface="黑体"/>
                <a:ea typeface="宋体"/>
              </a:rPr>
              <a:t>使能和屏蔽中断</a:t>
            </a:r>
            <a:endParaRPr/>
          </a:p>
        </p:txBody>
      </p:sp>
      <p:pic>
        <p:nvPicPr>
          <p:cNvPr id="21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92080" y="1275480"/>
            <a:ext cx="5559480" cy="3674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6" dur="indefinite" restart="never" nodeType="tmRoot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