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61" r:id="rId3"/>
    <p:sldMasterId id="2147483653" r:id="rId4"/>
    <p:sldMasterId id="2147483655" r:id="rId5"/>
    <p:sldMasterId id="2147483656" r:id="rId6"/>
    <p:sldMasterId id="2147483657" r:id="rId7"/>
    <p:sldMasterId id="2147483658" r:id="rId8"/>
  </p:sldMasterIdLst>
  <p:notesMasterIdLst>
    <p:notesMasterId r:id="rId28"/>
  </p:notesMasterIdLst>
  <p:sldIdLst>
    <p:sldId id="259" r:id="rId9"/>
    <p:sldId id="267" r:id="rId10"/>
    <p:sldId id="268" r:id="rId11"/>
    <p:sldId id="269" r:id="rId12"/>
    <p:sldId id="270" r:id="rId13"/>
    <p:sldId id="265" r:id="rId14"/>
    <p:sldId id="271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5" r:id="rId24"/>
    <p:sldId id="283" r:id="rId25"/>
    <p:sldId id="284" r:id="rId26"/>
    <p:sldId id="28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7D7D7"/>
    <a:srgbClr val="EA2504"/>
    <a:srgbClr val="76B531"/>
    <a:srgbClr val="A6A6A6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7" autoAdjust="0"/>
    <p:restoredTop sz="94660"/>
  </p:normalViewPr>
  <p:slideViewPr>
    <p:cSldViewPr>
      <p:cViewPr varScale="1">
        <p:scale>
          <a:sx n="92" d="100"/>
          <a:sy n="92" d="100"/>
        </p:scale>
        <p:origin x="6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2015/7/10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19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6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432117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6669360"/>
            <a:ext cx="8747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1079500"/>
            <a:ext cx="9144000" cy="56626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5" y="1079500"/>
            <a:ext cx="1588" cy="56626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1079500"/>
            <a:ext cx="6350" cy="5662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0" y="1079500"/>
            <a:ext cx="6624638" cy="5662613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3" y="1079500"/>
            <a:ext cx="2554287" cy="566261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557338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557338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908050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0" y="622300"/>
            <a:ext cx="6626225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3" y="620713"/>
            <a:ext cx="2554287" cy="2881312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0" y="3502025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3502025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5" y="3502025"/>
            <a:ext cx="2554288" cy="295275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066925"/>
            <a:ext cx="55657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620713"/>
            <a:ext cx="9144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677863"/>
            <a:ext cx="0" cy="5522912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5" y="622300"/>
            <a:ext cx="6569075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0" y="620713"/>
            <a:ext cx="2555875" cy="58070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5" y="342900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5" y="3438525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692150"/>
            <a:ext cx="0" cy="5524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620713"/>
            <a:ext cx="9144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5" y="620713"/>
            <a:ext cx="6569075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0" y="622300"/>
            <a:ext cx="2555875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968375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1125538"/>
            <a:ext cx="9144000" cy="57324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968375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0" y="620713"/>
            <a:ext cx="4772025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5" y="622300"/>
            <a:ext cx="4403725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1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6669360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300788" y="5227638"/>
            <a:ext cx="266370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28625" y="188913"/>
            <a:ext cx="3495675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开始语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36512" y="3212976"/>
            <a:ext cx="9144000" cy="107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 dirty="0" smtClean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GPIO</a:t>
            </a:r>
            <a:r>
              <a:rPr lang="zh-CN" altLang="en-US" sz="4000" b="1" dirty="0" smtClean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控制器</a:t>
            </a:r>
            <a:endParaRPr lang="zh-CN" altLang="en-US" sz="4000" b="1" dirty="0">
              <a:solidFill>
                <a:srgbClr val="EA2504"/>
              </a:solidFill>
              <a:latin typeface="+mj-ea"/>
              <a:ea typeface="+mj-ea"/>
              <a:cs typeface="Arial Unicode MS" pitchFamily="34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3568" y="1729263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 smtClean="0">
                <a:solidFill>
                  <a:srgbClr val="EA2504"/>
                </a:solidFill>
                <a:latin typeface="+mj-ea"/>
                <a:ea typeface="+mj-ea"/>
              </a:rPr>
              <a:t>第三章</a:t>
            </a:r>
            <a:endParaRPr lang="zh-CN" altLang="en-US" sz="4000" b="1" dirty="0">
              <a:solidFill>
                <a:srgbClr val="EA250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总线与总线地址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</a:rPr>
              <a:t>总线地址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S3C2440A</a:t>
            </a:r>
            <a:r>
              <a:rPr lang="zh-CN" altLang="en-US" sz="1800" dirty="0" smtClean="0">
                <a:latin typeface="Arial Unicode MS" pitchFamily="34" charset="-122"/>
                <a:cs typeface="+mn-cs"/>
              </a:rPr>
              <a:t>芯片为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32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位芯片，其地址总线也为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32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位</a:t>
            </a:r>
            <a:r>
              <a:rPr lang="zh-CN" altLang="en-US" sz="1800" dirty="0" smtClean="0">
                <a:latin typeface="Arial Unicode MS" pitchFamily="34" charset="-122"/>
                <a:cs typeface="+mn-cs"/>
              </a:rPr>
              <a:t>，地址达到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4G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（及从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0x00000000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到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0xFFFFFFFF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范围）</a:t>
            </a:r>
            <a:r>
              <a:rPr lang="zh-CN" altLang="en-US" sz="1800" dirty="0" smtClean="0">
                <a:latin typeface="Arial Unicode MS" pitchFamily="34" charset="-122"/>
                <a:cs typeface="+mn-cs"/>
              </a:rPr>
              <a:t>。</a:t>
            </a:r>
            <a:endParaRPr lang="en-US" altLang="zh-CN" sz="18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 smtClean="0">
                <a:latin typeface="Arial Unicode MS" pitchFamily="34" charset="-122"/>
                <a:cs typeface="+mn-cs"/>
              </a:rPr>
              <a:t>S3C2440A</a:t>
            </a:r>
            <a:r>
              <a:rPr lang="zh-CN" altLang="en-US" sz="1800" dirty="0" smtClean="0">
                <a:latin typeface="Arial Unicode MS" pitchFamily="34" charset="-122"/>
                <a:cs typeface="+mn-cs"/>
              </a:rPr>
              <a:t>芯片提供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了从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0x00000000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到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0x40000000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的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1G</a:t>
            </a:r>
            <a:r>
              <a:rPr lang="zh-CN" altLang="en-US" sz="1800" dirty="0" smtClean="0">
                <a:latin typeface="Arial Unicode MS" pitchFamily="34" charset="-122"/>
                <a:cs typeface="+mn-cs"/>
              </a:rPr>
              <a:t>空间用于内存连接。</a:t>
            </a:r>
            <a:endParaRPr lang="zh-CN" altLang="en-US" sz="1800" dirty="0">
              <a:latin typeface="Arial Unicode MS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5038844" cy="40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总线与总线地址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</a:rPr>
              <a:t>总线地址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800" dirty="0">
                <a:latin typeface="Arial Unicode MS" pitchFamily="34" charset="-122"/>
                <a:cs typeface="+mn-cs"/>
              </a:rPr>
              <a:t>一、分成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8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个块管理，其中第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6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和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7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块可以支持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SDRAM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内存，可达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256M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字节空间。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800" dirty="0">
                <a:latin typeface="Arial Unicode MS" pitchFamily="34" charset="-122"/>
                <a:cs typeface="+mn-cs"/>
              </a:rPr>
              <a:t>二、从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到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5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块为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SROM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区，达到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768M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字节空间，可接</a:t>
            </a:r>
            <a:r>
              <a:rPr lang="en-US" altLang="zh-CN" sz="1800" dirty="0" err="1">
                <a:latin typeface="Arial Unicode MS" pitchFamily="34" charset="-122"/>
                <a:cs typeface="+mn-cs"/>
              </a:rPr>
              <a:t>nand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 flash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内存。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800" dirty="0">
                <a:latin typeface="Arial Unicode MS" pitchFamily="34" charset="-122"/>
                <a:cs typeface="+mn-cs"/>
              </a:rPr>
              <a:t>三、而其中从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0x50000000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开始归属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SFR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区域，此图中没有给出。另外有一部分为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Nor flash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空间在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0x40000000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之上。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zh-CN" altLang="en-US" sz="1800" dirty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800" dirty="0" smtClean="0">
                <a:latin typeface="Arial Unicode MS" pitchFamily="34" charset="-122"/>
                <a:cs typeface="+mn-cs"/>
              </a:rPr>
              <a:t>启动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方式提供两种：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NAND flash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启动和非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NAND flash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启动，使用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OM[1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：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0]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的外部两引脚状态决定，当两引脚全部为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时未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NAND flash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启动（从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0x00000000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地址），否则从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0x40000000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地址启动。</a:t>
            </a:r>
          </a:p>
        </p:txBody>
      </p:sp>
    </p:spTree>
    <p:extLst>
      <p:ext uri="{BB962C8B-B14F-4D97-AF65-F5344CB8AC3E}">
        <p14:creationId xmlns:p14="http://schemas.microsoft.com/office/powerpoint/2010/main" val="36627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28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latin typeface="+mj-ea"/>
                <a:ea typeface="+mj-ea"/>
              </a:rPr>
              <a:t>第</a:t>
            </a:r>
            <a:r>
              <a:rPr lang="zh-CN" altLang="en-US" b="1" kern="0" dirty="0">
                <a:latin typeface="+mj-ea"/>
                <a:ea typeface="+mj-ea"/>
              </a:rPr>
              <a:t>二</a:t>
            </a:r>
            <a:r>
              <a:rPr lang="zh-CN" altLang="en-US" b="1" kern="0" dirty="0" smtClean="0">
                <a:latin typeface="+mj-ea"/>
                <a:ea typeface="+mj-ea"/>
              </a:rPr>
              <a:t>节</a:t>
            </a:r>
            <a:endParaRPr lang="en-US" altLang="zh-CN" b="1" kern="0" dirty="0" smtClean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kern="0" dirty="0" smtClean="0">
                <a:latin typeface="+mj-ea"/>
                <a:ea typeface="+mj-ea"/>
              </a:rPr>
              <a:t>GPIO</a:t>
            </a:r>
            <a:r>
              <a:rPr lang="zh-CN" altLang="en-US" b="1" kern="0" dirty="0" smtClean="0">
                <a:latin typeface="+mj-ea"/>
                <a:ea typeface="+mj-ea"/>
              </a:rPr>
              <a:t>控制器</a:t>
            </a:r>
            <a:endParaRPr lang="en-US" altLang="zh-CN" b="1" kern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86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 txBox="1">
            <a:spLocks noChangeArrowheads="1"/>
          </p:cNvSpPr>
          <p:nvPr/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solidFill>
                  <a:srgbClr val="FFC000"/>
                </a:solidFill>
                <a:latin typeface="+mj-ea"/>
                <a:ea typeface="+mj-ea"/>
              </a:rPr>
              <a:t>如何通过芯片控制电路</a:t>
            </a:r>
            <a:endParaRPr lang="zh-CN" altLang="en-US" b="1" kern="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86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GPIO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控制器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376092"/>
                </a:solidFill>
                <a:latin typeface="Arial Unicode MS" pitchFamily="34" charset="-122"/>
              </a:rPr>
              <a:t>GPIO(General purpose I/O ports)</a:t>
            </a:r>
            <a:r>
              <a:rPr lang="zh-CN" altLang="en-US" sz="2400" b="1" dirty="0" smtClean="0">
                <a:solidFill>
                  <a:srgbClr val="376092"/>
                </a:solidFill>
                <a:latin typeface="Arial Unicode MS" pitchFamily="34" charset="-122"/>
              </a:rPr>
              <a:t>意思为通用输入输出端口</a:t>
            </a:r>
            <a:endParaRPr lang="en-US" altLang="zh-CN" sz="2400" b="1" dirty="0" smtClean="0">
              <a:solidFill>
                <a:srgbClr val="376092"/>
              </a:solidFill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400" b="1" dirty="0" smtClean="0">
                <a:latin typeface="Arial Unicode MS" pitchFamily="34" charset="-122"/>
              </a:rPr>
              <a:t>通俗的讲，通过芯片的管脚输出高低电平，或者通过他们读取引脚的状态，是高电平还是低电平</a:t>
            </a:r>
            <a:endParaRPr lang="en-US" altLang="zh-CN" sz="2400" b="1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6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GPIO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控制器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800" b="1" dirty="0">
                <a:solidFill>
                  <a:srgbClr val="376092"/>
                </a:solidFill>
                <a:latin typeface="Arial Unicode MS" pitchFamily="34" charset="-122"/>
              </a:rPr>
              <a:t>S3C2440A </a:t>
            </a:r>
            <a:r>
              <a:rPr lang="zh-CN" altLang="en-US" sz="2800" b="1" dirty="0" smtClean="0">
                <a:solidFill>
                  <a:srgbClr val="376092"/>
                </a:solidFill>
                <a:latin typeface="Arial Unicode MS" pitchFamily="34" charset="-122"/>
              </a:rPr>
              <a:t>总共有</a:t>
            </a:r>
            <a:r>
              <a:rPr lang="en-US" altLang="zh-CN" sz="2800" b="1" dirty="0" smtClean="0">
                <a:solidFill>
                  <a:srgbClr val="376092"/>
                </a:solidFill>
                <a:latin typeface="Arial Unicode MS" pitchFamily="34" charset="-122"/>
              </a:rPr>
              <a:t>130</a:t>
            </a:r>
            <a:r>
              <a:rPr lang="zh-CN" altLang="en-US" sz="2800" b="1" dirty="0" smtClean="0">
                <a:solidFill>
                  <a:srgbClr val="376092"/>
                </a:solidFill>
                <a:latin typeface="Arial Unicode MS" pitchFamily="34" charset="-122"/>
              </a:rPr>
              <a:t>个多功能输入输出端口，分为</a:t>
            </a:r>
            <a:r>
              <a:rPr lang="en-US" altLang="zh-CN" sz="2800" b="1" dirty="0" smtClean="0">
                <a:solidFill>
                  <a:srgbClr val="376092"/>
                </a:solidFill>
                <a:latin typeface="Arial Unicode MS" pitchFamily="34" charset="-122"/>
              </a:rPr>
              <a:t>8</a:t>
            </a:r>
            <a:r>
              <a:rPr lang="zh-CN" altLang="en-US" sz="2800" b="1" dirty="0" smtClean="0">
                <a:solidFill>
                  <a:srgbClr val="376092"/>
                </a:solidFill>
                <a:latin typeface="Arial Unicode MS" pitchFamily="34" charset="-122"/>
              </a:rPr>
              <a:t>组：</a:t>
            </a:r>
            <a:endParaRPr lang="en-US" altLang="zh-CN" sz="2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 smtClean="0">
                <a:latin typeface="Arial Unicode MS" pitchFamily="34" charset="-122"/>
                <a:cs typeface="+mn-cs"/>
              </a:rPr>
              <a:t>— 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Port A(GPA): 25-output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B(GPB): 11-input/out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C(GPC): 16-input/output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D(GPD): 16-input/output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E(GPE): 16-input/output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F(GPF): 8-input/output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G(GPG): 16-input/output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H(GPH): 9-input/output port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— Port J(GPJ): 13-input/output port</a:t>
            </a:r>
            <a:endParaRPr lang="zh-CN" altLang="en-US" sz="1800" dirty="0">
              <a:latin typeface="Arial Unicode MS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4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1247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76092"/>
                </a:solidFill>
                <a:latin typeface="Arial Unicode MS" pitchFamily="34" charset="-122"/>
                <a:ea typeface="+mn-ea"/>
              </a:rPr>
              <a:t>LED </a:t>
            </a: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  <a:ea typeface="+mn-ea"/>
              </a:rPr>
              <a:t>电路图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63" y="2462971"/>
            <a:ext cx="32766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3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057525" cy="348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8" y="2225970"/>
            <a:ext cx="3960440" cy="34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5856" y="14972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76092"/>
                </a:solidFill>
                <a:latin typeface="Arial Unicode MS" pitchFamily="34" charset="-122"/>
                <a:ea typeface="+mn-ea"/>
              </a:rPr>
              <a:t>LED </a:t>
            </a: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  <a:ea typeface="+mn-ea"/>
              </a:rPr>
              <a:t>电路图</a:t>
            </a:r>
          </a:p>
        </p:txBody>
      </p:sp>
    </p:spTree>
    <p:extLst>
      <p:ext uri="{BB962C8B-B14F-4D97-AF65-F5344CB8AC3E}">
        <p14:creationId xmlns:p14="http://schemas.microsoft.com/office/powerpoint/2010/main" val="32712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6176" y="142514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  <a:ea typeface="+mn-ea"/>
              </a:rPr>
              <a:t>按</a:t>
            </a:r>
            <a:r>
              <a:rPr lang="zh-CN" altLang="en-US" sz="2800" b="1" dirty="0" smtClean="0">
                <a:solidFill>
                  <a:srgbClr val="376092"/>
                </a:solidFill>
                <a:latin typeface="Arial Unicode MS" pitchFamily="34" charset="-122"/>
                <a:ea typeface="+mn-ea"/>
              </a:rPr>
              <a:t>键电路图</a:t>
            </a: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  <a:ea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42767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15" y="4376446"/>
            <a:ext cx="43719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9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4" y="188642"/>
            <a:ext cx="5786437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2" y="1052515"/>
            <a:ext cx="9143999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4"/>
              </a:buBlip>
            </a:pPr>
            <a:endParaRPr lang="en-US" altLang="zh-CN" sz="2000" dirty="0">
              <a:latin typeface="Arial Unicode MS" pitchFamily="34" charset="-122"/>
              <a:ea typeface="黑体" pitchFamily="2" charset="-122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SOC</a:t>
            </a: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介绍</a:t>
            </a:r>
            <a:endParaRPr lang="en-US" altLang="zh-CN" sz="2000" dirty="0" smtClean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总线地址介绍</a:t>
            </a:r>
            <a:endParaRPr lang="en-US" altLang="zh-CN" sz="2000" dirty="0" smtClean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GPIO</a:t>
            </a: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控制器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lvl="1">
              <a:spcBef>
                <a:spcPct val="20000"/>
              </a:spcBef>
            </a:pP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  <a:endParaRPr lang="en-US" altLang="zh-CN" sz="28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15875">
              <a:spcBef>
                <a:spcPct val="20000"/>
              </a:spcBef>
            </a:pP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体系结构</a:t>
            </a:r>
            <a:endParaRPr lang="en-US" altLang="zh-CN" sz="2000" dirty="0" smtClean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中断控制器</a:t>
            </a:r>
            <a:endParaRPr lang="en-US" altLang="zh-CN" sz="2000" dirty="0" smtClean="0">
              <a:latin typeface="+mn-ea"/>
              <a:ea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3988" y="193675"/>
            <a:ext cx="5786437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94" y="1052736"/>
            <a:ext cx="9143506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什么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是</a:t>
            </a: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SOC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如何通过芯片来控制外部电路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5940425" y="1268760"/>
            <a:ext cx="700087" cy="217487"/>
            <a:chOff x="0" y="0"/>
            <a:chExt cx="700745" cy="217152"/>
          </a:xfrm>
        </p:grpSpPr>
        <p:grpSp>
          <p:nvGrpSpPr>
            <p:cNvPr id="13357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3364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5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8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3362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3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9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3360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1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5940425" y="2060922"/>
            <a:ext cx="700087" cy="217488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5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302" y="213841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4000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S3C2440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介绍</a:t>
            </a: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总线地址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GPIO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控制器</a:t>
            </a:r>
            <a:endParaRPr lang="en-US" altLang="zh-CN" sz="2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LED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驱动</a:t>
            </a:r>
            <a:endParaRPr lang="en-US" altLang="zh-CN" sz="2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蜂鸣器驱动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5940152" y="1340768"/>
            <a:ext cx="700087" cy="215900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54" name="组合 18"/>
          <p:cNvGrpSpPr>
            <a:grpSpLocks/>
          </p:cNvGrpSpPr>
          <p:nvPr/>
        </p:nvGrpSpPr>
        <p:grpSpPr bwMode="auto">
          <a:xfrm>
            <a:off x="6043720" y="3539547"/>
            <a:ext cx="700087" cy="215900"/>
            <a:chOff x="0" y="0"/>
            <a:chExt cx="700745" cy="217152"/>
          </a:xfrm>
        </p:grpSpPr>
        <p:grpSp>
          <p:nvGrpSpPr>
            <p:cNvPr id="5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6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6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5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74" name="组合 18"/>
          <p:cNvGrpSpPr>
            <a:grpSpLocks/>
          </p:cNvGrpSpPr>
          <p:nvPr/>
        </p:nvGrpSpPr>
        <p:grpSpPr bwMode="auto">
          <a:xfrm>
            <a:off x="5995275" y="2694402"/>
            <a:ext cx="700087" cy="215900"/>
            <a:chOff x="0" y="0"/>
            <a:chExt cx="700745" cy="217152"/>
          </a:xfrm>
        </p:grpSpPr>
        <p:grpSp>
          <p:nvGrpSpPr>
            <p:cNvPr id="7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8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7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8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7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7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84" name="组合 18"/>
          <p:cNvGrpSpPr>
            <a:grpSpLocks/>
          </p:cNvGrpSpPr>
          <p:nvPr/>
        </p:nvGrpSpPr>
        <p:grpSpPr bwMode="auto">
          <a:xfrm>
            <a:off x="6006845" y="4273367"/>
            <a:ext cx="700087" cy="215900"/>
            <a:chOff x="0" y="0"/>
            <a:chExt cx="700745" cy="217152"/>
          </a:xfrm>
        </p:grpSpPr>
        <p:grpSp>
          <p:nvGrpSpPr>
            <p:cNvPr id="8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9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8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9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8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8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94" name="组合 18"/>
          <p:cNvGrpSpPr>
            <a:grpSpLocks/>
          </p:cNvGrpSpPr>
          <p:nvPr/>
        </p:nvGrpSpPr>
        <p:grpSpPr bwMode="auto">
          <a:xfrm>
            <a:off x="5930123" y="1993543"/>
            <a:ext cx="700087" cy="215900"/>
            <a:chOff x="0" y="0"/>
            <a:chExt cx="700745" cy="217152"/>
          </a:xfrm>
        </p:grpSpPr>
        <p:grpSp>
          <p:nvGrpSpPr>
            <p:cNvPr id="9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0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9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0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9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9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2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28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latin typeface="+mj-ea"/>
                <a:ea typeface="+mj-ea"/>
              </a:rPr>
              <a:t>第一节</a:t>
            </a:r>
            <a:endParaRPr lang="en-US" altLang="zh-CN" b="1" kern="0" dirty="0" smtClean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kern="0" dirty="0" smtClean="0">
                <a:latin typeface="+mj-ea"/>
                <a:ea typeface="+mj-ea"/>
              </a:rPr>
              <a:t>S3C2440</a:t>
            </a:r>
            <a:r>
              <a:rPr lang="zh-CN" altLang="en-US" b="1" kern="0" dirty="0" smtClean="0">
                <a:latin typeface="+mj-ea"/>
                <a:ea typeface="+mj-ea"/>
              </a:rPr>
              <a:t>介绍</a:t>
            </a:r>
            <a:endParaRPr lang="en-US" altLang="zh-CN" b="1" kern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06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213841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历史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公司因为历史发展等原因，它仅仅只设计</a:t>
            </a: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IP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核芯片，</a:t>
            </a: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公司本身不生产芯片，转让芯片设计许可，由合作公司生产各具特色的芯片</a:t>
            </a:r>
            <a:r>
              <a:rPr lang="zh-CN" altLang="en-US" sz="24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en-US" altLang="zh-CN" sz="2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endParaRPr lang="en-US" altLang="zh-CN" sz="2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IP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核设计非常复杂</a:t>
            </a:r>
            <a:r>
              <a:rPr lang="zh-CN" altLang="en-US" sz="2400" kern="1200" dirty="0" smtClean="0">
                <a:latin typeface="+mn-ea"/>
                <a:cs typeface="Microsoft Sans Serif" panose="020B0604020202020204" pitchFamily="34" charset="0"/>
              </a:rPr>
              <a:t>！</a:t>
            </a:r>
            <a:endParaRPr lang="en-US" altLang="zh-CN" sz="2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endParaRPr lang="en-US" altLang="zh-CN" sz="2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三星公司就和</a:t>
            </a: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公司合作，购买</a:t>
            </a: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公司的设计，然后由自己的工厂生产</a:t>
            </a: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芯片。</a:t>
            </a:r>
          </a:p>
          <a:p>
            <a:pPr marL="473075" indent="-457200" eaLnBrk="1" hangingPunct="1">
              <a:buBlip>
                <a:blip r:embed="rId2"/>
              </a:buBlip>
            </a:pPr>
            <a:endParaRPr lang="zh-CN" altLang="en-US" sz="24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400" kern="1200" dirty="0">
                <a:latin typeface="+mn-ea"/>
                <a:cs typeface="Microsoft Sans Serif" panose="020B0604020202020204" pitchFamily="34" charset="0"/>
              </a:rPr>
              <a:t>三星公司不仅仅只代工生产，还会设计外围的芯片模块，把他们设计生产到同一块芯片里面去。这样的芯片称作</a:t>
            </a:r>
            <a:r>
              <a:rPr lang="en-US" altLang="zh-CN" sz="2400" kern="1200" dirty="0">
                <a:latin typeface="+mn-ea"/>
                <a:cs typeface="Microsoft Sans Serif" panose="020B0604020202020204" pitchFamily="34" charset="0"/>
              </a:rPr>
              <a:t>SoC</a:t>
            </a:r>
            <a:r>
              <a:rPr lang="zh-CN" altLang="en-US" sz="24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4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SOC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介绍</a:t>
            </a:r>
            <a:endParaRPr lang="zh-CN" alt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800" b="1" dirty="0">
                <a:solidFill>
                  <a:srgbClr val="376092"/>
                </a:solidFill>
                <a:latin typeface="Arial Unicode MS" pitchFamily="34" charset="-122"/>
              </a:rPr>
              <a:t>SoC</a:t>
            </a: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</a:rPr>
              <a:t>：</a:t>
            </a:r>
            <a:r>
              <a:rPr lang="en-US" altLang="zh-CN" sz="2800" b="1" dirty="0">
                <a:solidFill>
                  <a:srgbClr val="376092"/>
                </a:solidFill>
                <a:latin typeface="Arial Unicode MS" pitchFamily="34" charset="-122"/>
              </a:rPr>
              <a:t>System on Chip</a:t>
            </a: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</a:rPr>
              <a:t>的缩写，称为片上系统</a:t>
            </a:r>
            <a:r>
              <a:rPr lang="zh-CN" altLang="en-US" sz="2800" b="1" dirty="0" smtClean="0">
                <a:solidFill>
                  <a:srgbClr val="376092"/>
                </a:solidFill>
                <a:latin typeface="Arial Unicode MS" pitchFamily="34" charset="-122"/>
              </a:rPr>
              <a:t>。</a:t>
            </a:r>
            <a:endParaRPr lang="en-US" altLang="zh-CN" sz="2400" b="1" dirty="0" smtClean="0">
              <a:solidFill>
                <a:srgbClr val="376092"/>
              </a:solidFill>
              <a:latin typeface="Arial Unicode MS" pitchFamily="34" charset="-122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SoC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概念为：在单芯片中集成大量模块，使其形成一个相当完整的一个系统，称之为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SoC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。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2000" dirty="0">
                <a:latin typeface="Arial Unicode MS" pitchFamily="34" charset="-122"/>
                <a:cs typeface="+mn-cs"/>
              </a:rPr>
              <a:t>例如：它结合了许多功能区块，将功能做在一个芯片上，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ARM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核心、加上通信的接口单元，例如通用串行端口（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USB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）、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TCP/IP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通信单元、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GPRS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通信接口、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GSM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通信接口、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IEEE1394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、蓝牙模块接口等等，这些单元以往都是依照各单元的功能做成一个个独立的处理芯片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。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marL="457200" lvl="1" indent="0" eaLnBrk="1" hangingPunct="1">
              <a:spcAft>
                <a:spcPts val="600"/>
              </a:spcAft>
              <a:buNone/>
            </a:pPr>
            <a:endParaRPr lang="zh-CN" altLang="en-US" sz="2000" dirty="0">
              <a:latin typeface="Arial Unicode MS" pitchFamily="34" charset="-122"/>
              <a:cs typeface="+mn-cs"/>
            </a:endParaRPr>
          </a:p>
          <a:p>
            <a:pPr marL="342900" lvl="1" indent="-342900"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b="1" dirty="0">
                <a:solidFill>
                  <a:srgbClr val="376092"/>
                </a:solidFill>
                <a:latin typeface="Arial Unicode MS" pitchFamily="34" charset="-122"/>
                <a:cs typeface="+mn-cs"/>
              </a:rPr>
              <a:t>SoC</a:t>
            </a:r>
            <a:r>
              <a:rPr lang="zh-CN" altLang="en-US" b="1" dirty="0">
                <a:solidFill>
                  <a:srgbClr val="376092"/>
                </a:solidFill>
                <a:latin typeface="Arial Unicode MS" pitchFamily="34" charset="-122"/>
                <a:cs typeface="+mn-cs"/>
              </a:rPr>
              <a:t>的优点：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SOC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（片上系统）是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IC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设计的发展趋势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。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2000" dirty="0" smtClean="0">
                <a:latin typeface="Arial Unicode MS" pitchFamily="34" charset="-122"/>
                <a:cs typeface="+mn-cs"/>
              </a:rPr>
              <a:t>大幅度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地提高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系统的可靠性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2000" dirty="0" smtClean="0">
                <a:latin typeface="Arial Unicode MS" pitchFamily="34" charset="-122"/>
                <a:cs typeface="+mn-cs"/>
              </a:rPr>
              <a:t>减少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系统的面积和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功耗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2000" dirty="0" smtClean="0">
                <a:latin typeface="Arial Unicode MS" pitchFamily="34" charset="-122"/>
                <a:cs typeface="+mn-cs"/>
              </a:rPr>
              <a:t>降低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系统成本，极大地提高系统的性能价格比。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介绍</a:t>
            </a:r>
            <a:endParaRPr lang="zh-CN" alt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1600" b="1" dirty="0">
                <a:solidFill>
                  <a:srgbClr val="376092"/>
                </a:solidFill>
                <a:latin typeface="Arial Unicode MS" pitchFamily="34" charset="-122"/>
              </a:rPr>
              <a:t>S3C2440</a:t>
            </a:r>
            <a:r>
              <a:rPr lang="zh-CN" altLang="en-US" sz="1600" b="1" dirty="0">
                <a:solidFill>
                  <a:srgbClr val="376092"/>
                </a:solidFill>
                <a:latin typeface="Arial Unicode MS" pitchFamily="34" charset="-122"/>
              </a:rPr>
              <a:t>是三星公司设计的一款</a:t>
            </a:r>
            <a:r>
              <a:rPr lang="en-US" altLang="zh-CN" sz="1600" b="1" dirty="0">
                <a:solidFill>
                  <a:srgbClr val="376092"/>
                </a:solidFill>
                <a:latin typeface="Arial Unicode MS" pitchFamily="34" charset="-122"/>
              </a:rPr>
              <a:t>SOC</a:t>
            </a:r>
            <a:r>
              <a:rPr lang="zh-CN" altLang="en-US" sz="1600" b="1" dirty="0">
                <a:solidFill>
                  <a:srgbClr val="376092"/>
                </a:solidFill>
                <a:latin typeface="Arial Unicode MS" pitchFamily="34" charset="-122"/>
              </a:rPr>
              <a:t>芯片，它包含</a:t>
            </a:r>
            <a:r>
              <a:rPr lang="en-US" altLang="zh-CN" sz="1600" b="1" dirty="0">
                <a:solidFill>
                  <a:srgbClr val="376092"/>
                </a:solidFill>
                <a:latin typeface="Arial Unicode MS" pitchFamily="34" charset="-122"/>
              </a:rPr>
              <a:t>ARM920T</a:t>
            </a:r>
            <a:r>
              <a:rPr lang="zh-CN" altLang="en-US" sz="1600" b="1" dirty="0">
                <a:solidFill>
                  <a:srgbClr val="376092"/>
                </a:solidFill>
                <a:latin typeface="Arial Unicode MS" pitchFamily="34" charset="-122"/>
              </a:rPr>
              <a:t>核心，和许多外围功能模块</a:t>
            </a:r>
            <a:r>
              <a:rPr lang="zh-CN" altLang="en-US" sz="1600" b="1" dirty="0" smtClean="0">
                <a:solidFill>
                  <a:srgbClr val="376092"/>
                </a:solidFill>
                <a:latin typeface="Arial Unicode MS" pitchFamily="34" charset="-122"/>
              </a:rPr>
              <a:t>。</a:t>
            </a:r>
            <a:endParaRPr lang="zh-CN" altLang="en-US" sz="16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08" y="1412776"/>
            <a:ext cx="6857780" cy="52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</a:rPr>
              <a:t>外围功能模块：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UART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为通用异步收发模块，全双工，用于点对点通讯。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ADC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为模拟转换成数字模块。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RTC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日期时间发生器，如年月日时分秒等。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WDT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看门狗定时器，在系统死机后，可重新启动系统工作的一种机制。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USB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通用串行总线，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Intel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公司组织开发。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AC97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一种音频总线。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LCD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显示设备驱动模块。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Camera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摄像设备。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err="1" smtClean="0">
                <a:latin typeface="Arial Unicode MS" pitchFamily="34" charset="-122"/>
                <a:cs typeface="+mn-cs"/>
              </a:rPr>
              <a:t>Nand</a:t>
            </a:r>
            <a:r>
              <a:rPr lang="en-US" altLang="zh-CN" sz="2000" dirty="0" smtClean="0">
                <a:latin typeface="Arial Unicode MS" pitchFamily="34" charset="-122"/>
                <a:cs typeface="+mn-cs"/>
              </a:rPr>
              <a:t> 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flash 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一种闪存。写入数据时，先擦除，容易产生坏块。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Memory 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Control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一般对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DRAM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内存进行控制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。</a:t>
            </a:r>
            <a:endParaRPr lang="zh-CN" altLang="en-US" sz="2000" dirty="0">
              <a:latin typeface="Arial Unicode MS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-1" y="21384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总线与总线地址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800" b="1" dirty="0">
                <a:solidFill>
                  <a:srgbClr val="376092"/>
                </a:solidFill>
                <a:latin typeface="Arial Unicode MS" pitchFamily="34" charset="-122"/>
              </a:rPr>
              <a:t>ARM920T</a:t>
            </a:r>
            <a:r>
              <a:rPr lang="zh-CN" altLang="en-US" sz="2800" b="1" dirty="0">
                <a:solidFill>
                  <a:srgbClr val="376092"/>
                </a:solidFill>
                <a:latin typeface="Arial Unicode MS" pitchFamily="34" charset="-122"/>
              </a:rPr>
              <a:t>核心与外围功能模块是如何连接的呢？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2000" dirty="0">
                <a:latin typeface="Arial Unicode MS" pitchFamily="34" charset="-122"/>
                <a:cs typeface="+mn-cs"/>
              </a:rPr>
              <a:t>为了让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ARM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核能有效与各大芯片厂商的芯片电路中各个模块有机融合，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ARM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提供了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AMBA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总线架构（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AHB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和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APB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）。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AHB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负责高速模块的数据</a:t>
            </a:r>
            <a:r>
              <a:rPr lang="zh-CN" altLang="en-US" sz="2000" dirty="0" smtClean="0">
                <a:latin typeface="Arial Unicode MS" pitchFamily="34" charset="-122"/>
                <a:cs typeface="+mn-cs"/>
              </a:rPr>
              <a:t>交换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。</a:t>
            </a:r>
            <a:endParaRPr lang="en-US" altLang="zh-CN" sz="2000" dirty="0" smtClean="0">
              <a:latin typeface="Arial Unicode MS" pitchFamily="34" charset="-122"/>
              <a:cs typeface="+mn-cs"/>
            </a:endParaRP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2000" dirty="0" smtClean="0">
                <a:latin typeface="Arial Unicode MS" pitchFamily="34" charset="-122"/>
                <a:cs typeface="+mn-cs"/>
              </a:rPr>
              <a:t>APB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负责中低速模块的数据交换。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zh-CN" altLang="en-US" sz="2000" dirty="0">
              <a:latin typeface="Arial Unicode MS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Pages>0</Pages>
  <Words>850</Words>
  <Characters>0</Characters>
  <Application>Microsoft Office PowerPoint</Application>
  <DocSecurity>0</DocSecurity>
  <PresentationFormat>全屏显示(4:3)</PresentationFormat>
  <Lines>0</Lines>
  <Paragraphs>98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Microsoft Sans Serif</vt:lpstr>
      <vt:lpstr>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380</cp:revision>
  <dcterms:created xsi:type="dcterms:W3CDTF">2013-05-20T02:48:50Z</dcterms:created>
  <dcterms:modified xsi:type="dcterms:W3CDTF">2015-07-10T06:07:51Z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