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61" r:id="rId3"/>
    <p:sldMasterId id="2147483653" r:id="rId4"/>
    <p:sldMasterId id="2147483655" r:id="rId5"/>
    <p:sldMasterId id="2147483656" r:id="rId6"/>
    <p:sldMasterId id="2147483657" r:id="rId7"/>
    <p:sldMasterId id="2147483658" r:id="rId8"/>
  </p:sldMasterIdLst>
  <p:notesMasterIdLst>
    <p:notesMasterId r:id="rId26"/>
  </p:notesMasterIdLst>
  <p:sldIdLst>
    <p:sldId id="259" r:id="rId9"/>
    <p:sldId id="267" r:id="rId10"/>
    <p:sldId id="268" r:id="rId11"/>
    <p:sldId id="269" r:id="rId12"/>
    <p:sldId id="282" r:id="rId13"/>
    <p:sldId id="265" r:id="rId14"/>
    <p:sldId id="285" r:id="rId15"/>
    <p:sldId id="284" r:id="rId16"/>
    <p:sldId id="283" r:id="rId17"/>
    <p:sldId id="287" r:id="rId18"/>
    <p:sldId id="286" r:id="rId19"/>
    <p:sldId id="292" r:id="rId20"/>
    <p:sldId id="293" r:id="rId21"/>
    <p:sldId id="294" r:id="rId22"/>
    <p:sldId id="295" r:id="rId23"/>
    <p:sldId id="296" r:id="rId24"/>
    <p:sldId id="281" r:id="rId25"/>
  </p:sldIdLst>
  <p:sldSz cx="12192000" cy="6858000"/>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D7D7D7"/>
    <a:srgbClr val="EA2504"/>
    <a:srgbClr val="76B531"/>
    <a:srgbClr val="A6A6A6"/>
    <a:srgbClr val="0066FF"/>
    <a:srgbClr val="FFC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7" autoAdjust="0"/>
    <p:restoredTop sz="94660"/>
  </p:normalViewPr>
  <p:slideViewPr>
    <p:cSldViewPr>
      <p:cViewPr varScale="1">
        <p:scale>
          <a:sx n="84" d="100"/>
          <a:sy n="84" d="100"/>
        </p:scale>
        <p:origin x="90"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smtClean="0">
                <a:latin typeface="Calibri" pitchFamily="34" charset="0"/>
              </a:defRPr>
            </a:lvl1pPr>
          </a:lstStyle>
          <a:p>
            <a:pPr>
              <a:defRPr/>
            </a:pPr>
            <a:endParaRPr lang="zh-CN" altLang="en-US"/>
          </a:p>
        </p:txBody>
      </p:sp>
      <p:sp>
        <p:nvSpPr>
          <p:cNvPr id="1229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smtClean="0">
                <a:latin typeface="Calibri" pitchFamily="34" charset="0"/>
              </a:defRPr>
            </a:lvl1pPr>
          </a:lstStyle>
          <a:p>
            <a:pPr>
              <a:defRPr/>
            </a:pPr>
            <a:fld id="{179FE8F6-778F-424B-B018-3861D587DA0A}" type="datetimeFigureOut">
              <a:rPr lang="zh-CN" altLang="en-US"/>
              <a:pPr>
                <a:defRPr/>
              </a:pPr>
              <a:t>2015/7/27</a:t>
            </a:fld>
            <a:endParaRPr lang="en-US"/>
          </a:p>
        </p:txBody>
      </p:sp>
      <p:sp>
        <p:nvSpPr>
          <p:cNvPr id="20484"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2293"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smtClean="0">
                <a:latin typeface="Calibri" pitchFamily="34" charset="0"/>
              </a:defRPr>
            </a:lvl1pPr>
          </a:lstStyle>
          <a:p>
            <a:pPr>
              <a:defRPr/>
            </a:pPr>
            <a:endParaRPr lang="zh-CN" altLang="en-US"/>
          </a:p>
        </p:txBody>
      </p:sp>
      <p:sp>
        <p:nvSpPr>
          <p:cNvPr id="1229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smtClean="0">
                <a:latin typeface="Calibri" pitchFamily="34" charset="0"/>
              </a:defRPr>
            </a:lvl1pPr>
          </a:lstStyle>
          <a:p>
            <a:pPr>
              <a:defRPr/>
            </a:pPr>
            <a:fld id="{41B6F562-8A5E-4D3C-97DB-BA78A0359D66}" type="slidenum">
              <a:rPr lang="zh-CN" altLang="en-US"/>
              <a:pPr>
                <a:defRPr/>
              </a:pPr>
              <a:t>‹#›</a:t>
            </a:fld>
            <a:endParaRPr lang="en-US"/>
          </a:p>
        </p:txBody>
      </p:sp>
    </p:spTree>
    <p:extLst>
      <p:ext uri="{BB962C8B-B14F-4D97-AF65-F5344CB8AC3E}">
        <p14:creationId xmlns:p14="http://schemas.microsoft.com/office/powerpoint/2010/main" val="60807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381000" y="685800"/>
            <a:ext cx="6096000" cy="3429000"/>
          </a:xfrm>
        </p:spPr>
      </p:sp>
      <p:sp>
        <p:nvSpPr>
          <p:cNvPr id="2150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en-US" altLang="zh-CN" smtClean="0"/>
          </a:p>
          <a:p>
            <a:pPr marL="0" lvl="3" eaLnBrk="1" hangingPunct="1">
              <a:spcBef>
                <a:spcPct val="0"/>
              </a:spcBef>
            </a:pPr>
            <a:r>
              <a:rPr lang="zh-CN" altLang="en-US" smtClean="0">
                <a:solidFill>
                  <a:srgbClr val="376092"/>
                </a:solidFill>
              </a:rPr>
              <a:t>本节课程主要讲了什么？通过本节课程的学习我们掌握了什么？解决什么问题？</a:t>
            </a:r>
            <a:endParaRPr lang="en-US" smtClean="0">
              <a:solidFill>
                <a:srgbClr val="376092"/>
              </a:solidFill>
            </a:endParaRPr>
          </a:p>
          <a:p>
            <a:pPr marL="0" lvl="3" eaLnBrk="1" hangingPunct="1">
              <a:spcBef>
                <a:spcPct val="0"/>
              </a:spcBef>
            </a:pPr>
            <a:r>
              <a:rPr lang="zh-CN" altLang="en-US" smtClean="0">
                <a:solidFill>
                  <a:srgbClr val="376092"/>
                </a:solidFill>
              </a:rPr>
              <a:t>下节课程我们要学习什么？</a:t>
            </a:r>
            <a:endParaRPr lang="zh-CN" altLang="en-US" smtClean="0"/>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r" eaLnBrk="1" hangingPunct="1"/>
            <a:fld id="{B9BED48C-A3B9-40AE-88A5-FD250C998CC7}" type="slidenum">
              <a:rPr lang="zh-CN" altLang="en-US" sz="1200">
                <a:latin typeface="Calibri" pitchFamily="34" charset="0"/>
              </a:rPr>
              <a:pPr algn="r" eaLnBrk="1" hangingPunct="1"/>
              <a:t>17</a:t>
            </a:fld>
            <a:endParaRPr lang="en-US" altLang="zh-CN" sz="1200">
              <a:latin typeface="Calibri" pitchFamily="34" charset="0"/>
            </a:endParaRPr>
          </a:p>
        </p:txBody>
      </p:sp>
    </p:spTree>
    <p:extLst>
      <p:ext uri="{BB962C8B-B14F-4D97-AF65-F5344CB8AC3E}">
        <p14:creationId xmlns:p14="http://schemas.microsoft.com/office/powerpoint/2010/main" val="369286916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639308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17131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03330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224482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7313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22330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401257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8635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687089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9787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33597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71590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30194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0171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71984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946523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50151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270960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8549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023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6632"/>
            <a:ext cx="10972800" cy="1143000"/>
          </a:xfrm>
          <a:prstGeom prst="rect">
            <a:avLst/>
          </a:prstGeo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282933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573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084820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408933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5065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1470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2227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35671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1388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68197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8428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066639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160072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30299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447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8499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77615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1239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85604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1377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20596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65789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534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3338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8239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14038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0785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48110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86354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33310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4679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925101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20191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898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0692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987473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42075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203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319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71987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51103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3013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9452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010423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9369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06633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1869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6745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3583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91548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388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20959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723232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3415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2622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60929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48700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987822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31946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7947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4567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380286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5066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8576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660865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6026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0795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33298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矩形 4"/>
          <p:cNvSpPr>
            <a:spLocks noChangeArrowheads="1"/>
          </p:cNvSpPr>
          <p:nvPr userDrawn="1"/>
        </p:nvSpPr>
        <p:spPr bwMode="auto">
          <a:xfrm>
            <a:off x="0" y="1052514"/>
            <a:ext cx="12192000" cy="4321175"/>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5" name="矩形 7"/>
          <p:cNvSpPr>
            <a:spLocks noChangeArrowheads="1"/>
          </p:cNvSpPr>
          <p:nvPr userDrawn="1"/>
        </p:nvSpPr>
        <p:spPr bwMode="auto">
          <a:xfrm>
            <a:off x="239184" y="6669361"/>
            <a:ext cx="88184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000" dirty="0">
                <a:solidFill>
                  <a:schemeClr val="bg1"/>
                </a:solidFill>
              </a:rPr>
              <a:t>上嵌网院                                                                                                                                                     </a:t>
            </a:r>
            <a:r>
              <a:rPr lang="zh-CN" altLang="en-US" sz="1000" dirty="0" smtClean="0">
                <a:solidFill>
                  <a:schemeClr val="bg1"/>
                </a:solidFill>
              </a:rPr>
              <a:t>                                             </a:t>
            </a:r>
            <a:r>
              <a:rPr lang="en-US" altLang="zh-CN" sz="1000" dirty="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7"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8" name="矩形 7"/>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7"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8" name="矩形 7"/>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宋体" pitchFamily="2" charset="-122"/>
        </a:defRPr>
      </a:lvl2pPr>
      <a:lvl3pPr algn="ctr" rtl="0" eaLnBrk="0" fontAlgn="base" hangingPunct="0">
        <a:spcBef>
          <a:spcPct val="0"/>
        </a:spcBef>
        <a:spcAft>
          <a:spcPct val="0"/>
        </a:spcAft>
        <a:defRPr sz="4400">
          <a:solidFill>
            <a:schemeClr val="tx1"/>
          </a:solidFill>
          <a:latin typeface="Franklin Gothic Medium" pitchFamily="34" charset="0"/>
          <a:ea typeface="宋体" pitchFamily="2" charset="-122"/>
        </a:defRPr>
      </a:lvl3pPr>
      <a:lvl4pPr algn="ctr" rtl="0" eaLnBrk="0" fontAlgn="base" hangingPunct="0">
        <a:spcBef>
          <a:spcPct val="0"/>
        </a:spcBef>
        <a:spcAft>
          <a:spcPct val="0"/>
        </a:spcAft>
        <a:defRPr sz="4400">
          <a:solidFill>
            <a:schemeClr val="tx1"/>
          </a:solidFill>
          <a:latin typeface="Franklin Gothic Medium" pitchFamily="34" charset="0"/>
          <a:ea typeface="宋体" pitchFamily="2" charset="-122"/>
        </a:defRPr>
      </a:lvl4pPr>
      <a:lvl5pPr algn="ctr" rtl="0" eaLnBrk="0" fontAlgn="base" hangingPunct="0">
        <a:spcBef>
          <a:spcPct val="0"/>
        </a:spcBef>
        <a:spcAft>
          <a:spcPct val="0"/>
        </a:spcAft>
        <a:defRPr sz="4400">
          <a:solidFill>
            <a:schemeClr val="tx1"/>
          </a:solidFill>
          <a:latin typeface="Franklin Gothic Medium" pitchFamily="34" charset="0"/>
          <a:ea typeface="宋体" pitchFamily="2" charset="-122"/>
        </a:defRPr>
      </a:lvl5pPr>
      <a:lvl6pPr marL="457200" algn="ctr" rtl="0" fontAlgn="base">
        <a:spcBef>
          <a:spcPct val="0"/>
        </a:spcBef>
        <a:spcAft>
          <a:spcPct val="0"/>
        </a:spcAft>
        <a:defRPr sz="4400">
          <a:solidFill>
            <a:schemeClr val="tx1"/>
          </a:solidFill>
          <a:latin typeface="Franklin Gothic Medium" pitchFamily="34" charset="0"/>
          <a:ea typeface="宋体" pitchFamily="2" charset="-122"/>
        </a:defRPr>
      </a:lvl6pPr>
      <a:lvl7pPr marL="914400" algn="ctr" rtl="0" fontAlgn="base">
        <a:spcBef>
          <a:spcPct val="0"/>
        </a:spcBef>
        <a:spcAft>
          <a:spcPct val="0"/>
        </a:spcAft>
        <a:defRPr sz="4400">
          <a:solidFill>
            <a:schemeClr val="tx1"/>
          </a:solidFill>
          <a:latin typeface="Franklin Gothic Medium" pitchFamily="34" charset="0"/>
          <a:ea typeface="宋体" pitchFamily="2" charset="-122"/>
        </a:defRPr>
      </a:lvl7pPr>
      <a:lvl8pPr marL="1371600" algn="ctr" rtl="0" fontAlgn="base">
        <a:spcBef>
          <a:spcPct val="0"/>
        </a:spcBef>
        <a:spcAft>
          <a:spcPct val="0"/>
        </a:spcAft>
        <a:defRPr sz="4400">
          <a:solidFill>
            <a:schemeClr val="tx1"/>
          </a:solidFill>
          <a:latin typeface="Franklin Gothic Medium" pitchFamily="34" charset="0"/>
          <a:ea typeface="宋体" pitchFamily="2" charset="-122"/>
        </a:defRPr>
      </a:lvl8pPr>
      <a:lvl9pPr marL="1828800" algn="ctr" rtl="0" fontAlgn="base">
        <a:spcBef>
          <a:spcPct val="0"/>
        </a:spcBef>
        <a:spcAft>
          <a:spcPct val="0"/>
        </a:spcAft>
        <a:defRPr sz="4400">
          <a:solidFill>
            <a:schemeClr val="tx1"/>
          </a:solidFill>
          <a:latin typeface="Franklin Gothic Medium"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矩形 8"/>
          <p:cNvSpPr>
            <a:spLocks noChangeArrowheads="1"/>
          </p:cNvSpPr>
          <p:nvPr userDrawn="1"/>
        </p:nvSpPr>
        <p:spPr bwMode="auto">
          <a:xfrm>
            <a:off x="0" y="1079501"/>
            <a:ext cx="12192000" cy="566261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5124" name="直接连接符 7"/>
          <p:cNvCxnSpPr>
            <a:cxnSpLocks noChangeShapeType="1"/>
          </p:cNvCxnSpPr>
          <p:nvPr/>
        </p:nvCxnSpPr>
        <p:spPr bwMode="auto">
          <a:xfrm>
            <a:off x="8784167" y="1079501"/>
            <a:ext cx="2117" cy="566261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25" name="直接连接符 8"/>
          <p:cNvCxnSpPr>
            <a:cxnSpLocks noChangeShapeType="1"/>
          </p:cNvCxnSpPr>
          <p:nvPr/>
        </p:nvCxnSpPr>
        <p:spPr bwMode="auto">
          <a:xfrm flipH="1">
            <a:off x="8765117" y="1079501"/>
            <a:ext cx="8467" cy="56626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18"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5127" name="矩形 9"/>
          <p:cNvSpPr>
            <a:spLocks noChangeArrowheads="1"/>
          </p:cNvSpPr>
          <p:nvPr userDrawn="1"/>
        </p:nvSpPr>
        <p:spPr bwMode="auto">
          <a:xfrm>
            <a:off x="0" y="1079501"/>
            <a:ext cx="8832851" cy="5662613"/>
          </a:xfrm>
          <a:prstGeom prst="rect">
            <a:avLst/>
          </a:prstGeom>
          <a:solidFill>
            <a:srgbClr val="A6A6A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5128" name="矩形 10"/>
          <p:cNvSpPr>
            <a:spLocks noChangeArrowheads="1"/>
          </p:cNvSpPr>
          <p:nvPr userDrawn="1"/>
        </p:nvSpPr>
        <p:spPr bwMode="auto">
          <a:xfrm>
            <a:off x="8786285" y="1079501"/>
            <a:ext cx="3405716" cy="5662613"/>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5129" name="直接连接符 17"/>
          <p:cNvCxnSpPr>
            <a:cxnSpLocks noChangeShapeType="1"/>
          </p:cNvCxnSpPr>
          <p:nvPr userDrawn="1"/>
        </p:nvCxnSpPr>
        <p:spPr bwMode="auto">
          <a:xfrm>
            <a:off x="431800" y="1557338"/>
            <a:ext cx="4800600" cy="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5130" name="直接连接符 18"/>
          <p:cNvCxnSpPr>
            <a:cxnSpLocks noChangeShapeType="1"/>
          </p:cNvCxnSpPr>
          <p:nvPr userDrawn="1"/>
        </p:nvCxnSpPr>
        <p:spPr bwMode="auto">
          <a:xfrm>
            <a:off x="431800" y="1557338"/>
            <a:ext cx="4800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12" name="矩形 11"/>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7170" name="直接连接符 7"/>
          <p:cNvCxnSpPr>
            <a:cxnSpLocks noChangeShapeType="1"/>
          </p:cNvCxnSpPr>
          <p:nvPr/>
        </p:nvCxnSpPr>
        <p:spPr bwMode="auto">
          <a:xfrm flipH="1">
            <a:off x="8773584" y="965200"/>
            <a:ext cx="0" cy="552291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171" name="直接连接符 8"/>
          <p:cNvCxnSpPr>
            <a:cxnSpLocks noChangeShapeType="1"/>
          </p:cNvCxnSpPr>
          <p:nvPr/>
        </p:nvCxnSpPr>
        <p:spPr bwMode="auto">
          <a:xfrm>
            <a:off x="8784167" y="908051"/>
            <a:ext cx="0" cy="55229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7172" name="矩形 9"/>
          <p:cNvSpPr>
            <a:spLocks noChangeArrowheads="1"/>
          </p:cNvSpPr>
          <p:nvPr userDrawn="1"/>
        </p:nvSpPr>
        <p:spPr bwMode="auto">
          <a:xfrm>
            <a:off x="1" y="622301"/>
            <a:ext cx="8834967" cy="5807075"/>
          </a:xfrm>
          <a:prstGeom prst="rect">
            <a:avLst/>
          </a:prstGeom>
          <a:solidFill>
            <a:srgbClr val="A6A6A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7173" name="矩形 10"/>
          <p:cNvSpPr>
            <a:spLocks noChangeArrowheads="1"/>
          </p:cNvSpPr>
          <p:nvPr userDrawn="1"/>
        </p:nvSpPr>
        <p:spPr bwMode="auto">
          <a:xfrm>
            <a:off x="8786285" y="620713"/>
            <a:ext cx="3405716" cy="2881312"/>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pic>
        <p:nvPicPr>
          <p:cNvPr id="7178"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4" name="直接连接符 2"/>
          <p:cNvCxnSpPr>
            <a:cxnSpLocks noChangeShapeType="1"/>
          </p:cNvCxnSpPr>
          <p:nvPr userDrawn="1"/>
        </p:nvCxnSpPr>
        <p:spPr bwMode="auto">
          <a:xfrm>
            <a:off x="9254068" y="3502025"/>
            <a:ext cx="2123017" cy="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7175" name="直接连接符 15"/>
          <p:cNvCxnSpPr>
            <a:cxnSpLocks noChangeShapeType="1"/>
          </p:cNvCxnSpPr>
          <p:nvPr userDrawn="1"/>
        </p:nvCxnSpPr>
        <p:spPr bwMode="auto">
          <a:xfrm>
            <a:off x="9264651" y="3502025"/>
            <a:ext cx="212301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7176" name="矩形 10"/>
          <p:cNvSpPr>
            <a:spLocks noChangeArrowheads="1"/>
          </p:cNvSpPr>
          <p:nvPr userDrawn="1"/>
        </p:nvSpPr>
        <p:spPr bwMode="auto">
          <a:xfrm>
            <a:off x="8784167" y="3502025"/>
            <a:ext cx="3405717" cy="2952750"/>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1"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12"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3" name="矩形 12"/>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TextBox 7"/>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70152" y="2066925"/>
            <a:ext cx="742103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8"/>
          <p:cNvSpPr>
            <a:spLocks noChangeArrowheads="1"/>
          </p:cNvSpPr>
          <p:nvPr userDrawn="1"/>
        </p:nvSpPr>
        <p:spPr bwMode="auto">
          <a:xfrm>
            <a:off x="0" y="620714"/>
            <a:ext cx="12192000" cy="623728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8196" name="直接连接符 7"/>
          <p:cNvCxnSpPr>
            <a:cxnSpLocks noChangeShapeType="1"/>
          </p:cNvCxnSpPr>
          <p:nvPr/>
        </p:nvCxnSpPr>
        <p:spPr bwMode="auto">
          <a:xfrm flipH="1">
            <a:off x="3409951" y="677863"/>
            <a:ext cx="0" cy="5522912"/>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8197" name="矩形 9"/>
          <p:cNvSpPr>
            <a:spLocks noChangeArrowheads="1"/>
          </p:cNvSpPr>
          <p:nvPr userDrawn="1"/>
        </p:nvSpPr>
        <p:spPr bwMode="auto">
          <a:xfrm>
            <a:off x="3407834" y="622301"/>
            <a:ext cx="8758767" cy="5807075"/>
          </a:xfrm>
          <a:prstGeom prst="rect">
            <a:avLst/>
          </a:prstGeom>
          <a:solidFill>
            <a:srgbClr val="A6A6A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8198" name="矩形 10"/>
          <p:cNvSpPr>
            <a:spLocks noChangeArrowheads="1"/>
          </p:cNvSpPr>
          <p:nvPr userDrawn="1"/>
        </p:nvSpPr>
        <p:spPr bwMode="auto">
          <a:xfrm>
            <a:off x="1" y="620714"/>
            <a:ext cx="3407833" cy="5807075"/>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8199" name="直接连接符 2"/>
          <p:cNvCxnSpPr>
            <a:cxnSpLocks noChangeShapeType="1"/>
          </p:cNvCxnSpPr>
          <p:nvPr userDrawn="1"/>
        </p:nvCxnSpPr>
        <p:spPr bwMode="auto">
          <a:xfrm>
            <a:off x="613834" y="3429000"/>
            <a:ext cx="2120900" cy="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8200" name="直接连接符 15"/>
          <p:cNvCxnSpPr>
            <a:cxnSpLocks noChangeShapeType="1"/>
          </p:cNvCxnSpPr>
          <p:nvPr userDrawn="1"/>
        </p:nvCxnSpPr>
        <p:spPr bwMode="auto">
          <a:xfrm>
            <a:off x="613834" y="3438525"/>
            <a:ext cx="21209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cxnSp>
        <p:nvCxnSpPr>
          <p:cNvPr id="8201" name="直接连接符 8"/>
          <p:cNvCxnSpPr>
            <a:cxnSpLocks noChangeShapeType="1"/>
          </p:cNvCxnSpPr>
          <p:nvPr/>
        </p:nvCxnSpPr>
        <p:spPr bwMode="auto">
          <a:xfrm>
            <a:off x="3420533" y="692150"/>
            <a:ext cx="0" cy="5524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pic>
        <p:nvPicPr>
          <p:cNvPr id="8203" name="Picture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13"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4" name="矩形 13"/>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矩形 8"/>
          <p:cNvSpPr>
            <a:spLocks noChangeArrowheads="1"/>
          </p:cNvSpPr>
          <p:nvPr userDrawn="1"/>
        </p:nvSpPr>
        <p:spPr bwMode="auto">
          <a:xfrm>
            <a:off x="0" y="620714"/>
            <a:ext cx="12192000" cy="623728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9219" name="直接连接符 7"/>
          <p:cNvCxnSpPr>
            <a:cxnSpLocks noChangeShapeType="1"/>
          </p:cNvCxnSpPr>
          <p:nvPr/>
        </p:nvCxnSpPr>
        <p:spPr bwMode="auto">
          <a:xfrm flipH="1">
            <a:off x="3409951" y="965200"/>
            <a:ext cx="0" cy="552291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sp>
        <p:nvSpPr>
          <p:cNvPr id="9220" name="矩形 9"/>
          <p:cNvSpPr>
            <a:spLocks noChangeArrowheads="1"/>
          </p:cNvSpPr>
          <p:nvPr userDrawn="1"/>
        </p:nvSpPr>
        <p:spPr bwMode="auto">
          <a:xfrm>
            <a:off x="3433234" y="620713"/>
            <a:ext cx="8758767" cy="5880100"/>
          </a:xfrm>
          <a:prstGeom prst="rect">
            <a:avLst/>
          </a:prstGeom>
          <a:solidFill>
            <a:srgbClr val="A6A6A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9221" name="矩形 10"/>
          <p:cNvSpPr>
            <a:spLocks noChangeArrowheads="1"/>
          </p:cNvSpPr>
          <p:nvPr userDrawn="1"/>
        </p:nvSpPr>
        <p:spPr bwMode="auto">
          <a:xfrm>
            <a:off x="1" y="622301"/>
            <a:ext cx="3407833" cy="5870575"/>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9222" name="直接连接符 8"/>
          <p:cNvCxnSpPr>
            <a:cxnSpLocks noChangeShapeType="1"/>
          </p:cNvCxnSpPr>
          <p:nvPr/>
        </p:nvCxnSpPr>
        <p:spPr bwMode="auto">
          <a:xfrm>
            <a:off x="3420533" y="968376"/>
            <a:ext cx="0" cy="55229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pic>
        <p:nvPicPr>
          <p:cNvPr id="9224"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10"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1" name="矩形 10"/>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矩形 8"/>
          <p:cNvSpPr>
            <a:spLocks noChangeArrowheads="1"/>
          </p:cNvSpPr>
          <p:nvPr userDrawn="1"/>
        </p:nvSpPr>
        <p:spPr bwMode="auto">
          <a:xfrm>
            <a:off x="0" y="1125538"/>
            <a:ext cx="12192000" cy="5732462"/>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cxnSp>
        <p:nvCxnSpPr>
          <p:cNvPr id="10243" name="直接连接符 7"/>
          <p:cNvCxnSpPr>
            <a:cxnSpLocks noChangeShapeType="1"/>
          </p:cNvCxnSpPr>
          <p:nvPr/>
        </p:nvCxnSpPr>
        <p:spPr bwMode="auto">
          <a:xfrm flipH="1">
            <a:off x="6305551" y="965200"/>
            <a:ext cx="0" cy="5522913"/>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cxnSp>
      <p:cxnSp>
        <p:nvCxnSpPr>
          <p:cNvPr id="10244" name="直接连接符 8"/>
          <p:cNvCxnSpPr>
            <a:cxnSpLocks noChangeShapeType="1"/>
          </p:cNvCxnSpPr>
          <p:nvPr/>
        </p:nvCxnSpPr>
        <p:spPr bwMode="auto">
          <a:xfrm>
            <a:off x="6288617" y="968376"/>
            <a:ext cx="0" cy="55229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
        <p:nvSpPr>
          <p:cNvPr id="10245" name="矩形 9"/>
          <p:cNvSpPr>
            <a:spLocks noChangeArrowheads="1"/>
          </p:cNvSpPr>
          <p:nvPr userDrawn="1"/>
        </p:nvSpPr>
        <p:spPr bwMode="auto">
          <a:xfrm>
            <a:off x="1" y="620713"/>
            <a:ext cx="6362700" cy="5880100"/>
          </a:xfrm>
          <a:prstGeom prst="rect">
            <a:avLst/>
          </a:prstGeom>
          <a:solidFill>
            <a:srgbClr val="A6A6A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0246" name="矩形 10"/>
          <p:cNvSpPr>
            <a:spLocks noChangeArrowheads="1"/>
          </p:cNvSpPr>
          <p:nvPr userDrawn="1"/>
        </p:nvSpPr>
        <p:spPr bwMode="auto">
          <a:xfrm>
            <a:off x="6320368" y="622301"/>
            <a:ext cx="5871633" cy="5870575"/>
          </a:xfrm>
          <a:prstGeom prst="rect">
            <a:avLst/>
          </a:prstGeom>
          <a:solidFill>
            <a:srgbClr val="F2F2F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pic>
        <p:nvPicPr>
          <p:cNvPr id="10248"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a:spLocks noChangeArrowheads="1"/>
          </p:cNvSpPr>
          <p:nvPr userDrawn="1"/>
        </p:nvSpPr>
        <p:spPr bwMode="auto">
          <a:xfrm>
            <a:off x="0" y="1078062"/>
            <a:ext cx="12192000" cy="566330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buFont typeface="Arial" pitchFamily="34" charset="0"/>
              <a:buNone/>
              <a:defRPr/>
            </a:pPr>
            <a:r>
              <a:rPr lang="zh-CN" altLang="en-US" sz="20000" b="1" dirty="0">
                <a:ln/>
                <a:solidFill>
                  <a:srgbClr val="D3D3D3"/>
                </a:solidFill>
                <a:latin typeface="微软雅黑" pitchFamily="34" charset="-122"/>
                <a:ea typeface="微软雅黑" pitchFamily="34" charset="-122"/>
              </a:rPr>
              <a:t>上 嵌</a:t>
            </a:r>
          </a:p>
        </p:txBody>
      </p:sp>
      <p:sp>
        <p:nvSpPr>
          <p:cNvPr id="10" name="矩形 4"/>
          <p:cNvSpPr>
            <a:spLocks noChangeArrowheads="1"/>
          </p:cNvSpPr>
          <p:nvPr userDrawn="1"/>
        </p:nvSpPr>
        <p:spPr bwMode="auto">
          <a:xfrm>
            <a:off x="0" y="1052513"/>
            <a:ext cx="12192000" cy="5689600"/>
          </a:xfrm>
          <a:prstGeom prst="rect">
            <a:avLst/>
          </a:prstGeom>
          <a:solidFill>
            <a:srgbClr val="FF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latin typeface="Franklin Gothic Book" pitchFamily="34" charset="0"/>
              <a:ea typeface="黑体" pitchFamily="2" charset="-122"/>
            </a:endParaRPr>
          </a:p>
        </p:txBody>
      </p:sp>
      <p:sp>
        <p:nvSpPr>
          <p:cNvPr id="11" name="矩形 10"/>
          <p:cNvSpPr>
            <a:spLocks noChangeArrowheads="1"/>
          </p:cNvSpPr>
          <p:nvPr userDrawn="1"/>
        </p:nvSpPr>
        <p:spPr bwMode="auto">
          <a:xfrm>
            <a:off x="10224459" y="6669361"/>
            <a:ext cx="14638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dirty="0" smtClean="0">
                <a:solidFill>
                  <a:schemeClr val="bg1"/>
                </a:solidFill>
              </a:rPr>
              <a:t>www.qianrushi.com.cn</a:t>
            </a:r>
            <a:endParaRPr lang="zh-CN" altLang="en-US"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noChangeArrowheads="1"/>
          </p:cNvSpPr>
          <p:nvPr>
            <p:ph type="body" sz="quarter" idx="4294967295"/>
          </p:nvPr>
        </p:nvSpPr>
        <p:spPr bwMode="auto">
          <a:xfrm>
            <a:off x="7824789" y="5227638"/>
            <a:ext cx="2879723"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charset="0"/>
              <a:buNone/>
            </a:pPr>
            <a:r>
              <a:rPr lang="zh-CN" altLang="en-US" b="1" dirty="0" smtClean="0">
                <a:latin typeface="Arial Unicode MS" pitchFamily="34" charset="-122"/>
                <a:ea typeface="微软雅黑" pitchFamily="34" charset="-122"/>
              </a:rPr>
              <a:t>讲师</a:t>
            </a:r>
            <a:r>
              <a:rPr lang="zh-CN" altLang="en-US" b="1" dirty="0" smtClean="0">
                <a:latin typeface="Arial Unicode MS" pitchFamily="34" charset="-122"/>
                <a:ea typeface="微软雅黑" pitchFamily="34" charset="-122"/>
              </a:rPr>
              <a:t>：</a:t>
            </a:r>
            <a:r>
              <a:rPr lang="zh-CN" altLang="en-US" b="1" dirty="0">
                <a:latin typeface="Arial Unicode MS" pitchFamily="34" charset="-122"/>
                <a:ea typeface="微软雅黑" pitchFamily="34" charset="-122"/>
              </a:rPr>
              <a:t>廖小飞</a:t>
            </a:r>
            <a:endParaRPr lang="zh-CN" altLang="en-US" b="1" dirty="0" smtClean="0">
              <a:latin typeface="Arial Unicode MS" pitchFamily="34" charset="-122"/>
              <a:ea typeface="微软雅黑" pitchFamily="34" charset="-122"/>
            </a:endParaRPr>
          </a:p>
        </p:txBody>
      </p:sp>
      <p:sp>
        <p:nvSpPr>
          <p:cNvPr id="12291" name="文本占位符 4"/>
          <p:cNvSpPr>
            <a:spLocks noGrp="1" noChangeArrowheads="1"/>
          </p:cNvSpPr>
          <p:nvPr>
            <p:ph type="body" sz="quarter" idx="4294967295"/>
          </p:nvPr>
        </p:nvSpPr>
        <p:spPr bwMode="auto">
          <a:xfrm>
            <a:off x="1952626" y="188914"/>
            <a:ext cx="3495675" cy="642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charset="0"/>
              <a:buNone/>
            </a:pPr>
            <a:r>
              <a:rPr lang="zh-CN" altLang="en-US" b="1" dirty="0" smtClean="0">
                <a:solidFill>
                  <a:schemeClr val="bg1"/>
                </a:solidFill>
                <a:latin typeface="+mj-ea"/>
                <a:ea typeface="+mj-ea"/>
              </a:rPr>
              <a:t>系列课程</a:t>
            </a:r>
            <a:r>
              <a:rPr lang="en-US" altLang="zh-CN" b="1" dirty="0" smtClean="0">
                <a:solidFill>
                  <a:schemeClr val="bg1"/>
                </a:solidFill>
                <a:latin typeface="+mj-ea"/>
                <a:ea typeface="+mj-ea"/>
              </a:rPr>
              <a:t>—</a:t>
            </a:r>
            <a:r>
              <a:rPr lang="zh-CN" altLang="en-US" b="1" dirty="0" smtClean="0">
                <a:solidFill>
                  <a:schemeClr val="bg1"/>
                </a:solidFill>
                <a:latin typeface="+mj-ea"/>
                <a:ea typeface="+mj-ea"/>
              </a:rPr>
              <a:t>开始语</a:t>
            </a:r>
          </a:p>
        </p:txBody>
      </p:sp>
      <p:sp>
        <p:nvSpPr>
          <p:cNvPr id="12292" name="文本占位符 4"/>
          <p:cNvSpPr>
            <a:spLocks noChangeArrowheads="1"/>
          </p:cNvSpPr>
          <p:nvPr/>
        </p:nvSpPr>
        <p:spPr bwMode="auto">
          <a:xfrm>
            <a:off x="1560512" y="3212976"/>
            <a:ext cx="9144000" cy="10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en-US" altLang="zh-CN" sz="4000" b="1" dirty="0">
                <a:solidFill>
                  <a:srgbClr val="EA2504"/>
                </a:solidFill>
                <a:latin typeface="+mj-ea"/>
                <a:ea typeface="+mj-ea"/>
                <a:cs typeface="Arial Unicode MS" pitchFamily="34" charset="-122"/>
              </a:rPr>
              <a:t>ARM</a:t>
            </a:r>
            <a:r>
              <a:rPr lang="zh-CN" altLang="en-US" sz="4000" b="1" dirty="0">
                <a:solidFill>
                  <a:srgbClr val="EA2504"/>
                </a:solidFill>
                <a:latin typeface="+mj-ea"/>
                <a:ea typeface="+mj-ea"/>
                <a:cs typeface="Arial Unicode MS" pitchFamily="34" charset="-122"/>
              </a:rPr>
              <a:t>体系结构</a:t>
            </a:r>
          </a:p>
        </p:txBody>
      </p:sp>
      <p:sp>
        <p:nvSpPr>
          <p:cNvPr id="12293" name="Rectangle 5"/>
          <p:cNvSpPr>
            <a:spLocks noChangeArrowheads="1"/>
          </p:cNvSpPr>
          <p:nvPr/>
        </p:nvSpPr>
        <p:spPr bwMode="auto">
          <a:xfrm>
            <a:off x="2207568" y="1729264"/>
            <a:ext cx="7772400" cy="1470025"/>
          </a:xfrm>
          <a:prstGeom prst="rect">
            <a:avLst/>
          </a:prstGeom>
          <a:noFill/>
          <a:ln>
            <a:noFill/>
          </a:ln>
          <a:effectLst>
            <a:outerShdw dist="28398" dir="1593903" algn="ctr" rotWithShape="0">
              <a:schemeClr val="tx1"/>
            </a:outerShdw>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b="1" dirty="0">
                <a:solidFill>
                  <a:srgbClr val="EA2504"/>
                </a:solidFill>
                <a:latin typeface="+mj-ea"/>
                <a:ea typeface="+mj-ea"/>
              </a:rPr>
              <a:t>第四章</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6"/>
          <p:cNvSpPr txBox="1">
            <a:spLocks noChangeArrowheads="1"/>
          </p:cNvSpPr>
          <p:nvPr/>
        </p:nvSpPr>
        <p:spPr bwMode="auto">
          <a:xfrm>
            <a:off x="1524000" y="2780929"/>
            <a:ext cx="9144000"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algn="ctr" eaLnBrk="1" hangingPunct="1">
              <a:lnSpc>
                <a:spcPct val="90000"/>
              </a:lnSpc>
              <a:buFont typeface="Arial" charset="0"/>
              <a:buNone/>
            </a:pPr>
            <a:r>
              <a:rPr lang="zh-CN" altLang="en-US" b="1" kern="0" dirty="0">
                <a:latin typeface="+mj-ea"/>
                <a:ea typeface="+mj-ea"/>
              </a:rPr>
              <a:t>第二节</a:t>
            </a:r>
            <a:endParaRPr lang="en-US" altLang="zh-CN" b="1" kern="0" dirty="0">
              <a:latin typeface="+mj-ea"/>
              <a:ea typeface="+mj-ea"/>
            </a:endParaRPr>
          </a:p>
          <a:p>
            <a:pPr algn="ctr" eaLnBrk="1" hangingPunct="1">
              <a:lnSpc>
                <a:spcPct val="90000"/>
              </a:lnSpc>
              <a:buNone/>
            </a:pPr>
            <a:r>
              <a:rPr lang="zh-CN" altLang="en-US" b="1" kern="0" dirty="0">
                <a:latin typeface="+mj-ea"/>
                <a:ea typeface="+mj-ea"/>
              </a:rPr>
              <a:t>异常进入和退出</a:t>
            </a:r>
            <a:endParaRPr lang="en-US" altLang="zh-CN" b="1" kern="0" dirty="0">
              <a:latin typeface="+mj-ea"/>
              <a:ea typeface="+mj-ea"/>
            </a:endParaRPr>
          </a:p>
        </p:txBody>
      </p:sp>
    </p:spTree>
    <p:extLst>
      <p:ext uri="{BB962C8B-B14F-4D97-AF65-F5344CB8AC3E}">
        <p14:creationId xmlns:p14="http://schemas.microsoft.com/office/powerpoint/2010/main" val="2058365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zh-CN" altLang="en-US" b="1" dirty="0">
                <a:solidFill>
                  <a:srgbClr val="FFC000"/>
                </a:solidFill>
                <a:latin typeface="+mj-ea"/>
                <a:ea typeface="+mj-ea"/>
              </a:rPr>
              <a:t>处理器对异常的反应</a:t>
            </a: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产生异常时，处理器采取如下动作：</a:t>
            </a:r>
            <a:endParaRPr lang="en-US" altLang="zh-CN" sz="2000" b="1" dirty="0">
              <a:solidFill>
                <a:srgbClr val="376092"/>
              </a:solidFill>
              <a:latin typeface="Arial Unicode MS" pitchFamily="34" charset="-122"/>
            </a:endParaRPr>
          </a:p>
          <a:p>
            <a:pPr lvl="1" eaLnBrk="1" hangingPunct="1">
              <a:spcAft>
                <a:spcPts val="600"/>
              </a:spcAft>
              <a:buBlip>
                <a:blip r:embed="rId3"/>
              </a:buBlip>
            </a:pPr>
            <a:r>
              <a:rPr lang="en-US" altLang="zh-CN" sz="1800" dirty="0">
                <a:latin typeface="Arial Unicode MS" pitchFamily="34" charset="-122"/>
                <a:cs typeface="+mn-cs"/>
              </a:rPr>
              <a:t>1.</a:t>
            </a:r>
            <a:r>
              <a:rPr lang="zh-CN" altLang="en-US" sz="1800" dirty="0">
                <a:latin typeface="Arial Unicode MS" pitchFamily="34" charset="-122"/>
                <a:cs typeface="+mn-cs"/>
              </a:rPr>
              <a:t>将 </a:t>
            </a:r>
            <a:r>
              <a:rPr lang="en-US" altLang="zh-CN" sz="1800" dirty="0">
                <a:latin typeface="Arial Unicode MS" pitchFamily="34" charset="-122"/>
                <a:cs typeface="+mn-cs"/>
              </a:rPr>
              <a:t>CPSR </a:t>
            </a:r>
            <a:r>
              <a:rPr lang="zh-CN" altLang="en-US" sz="1800" dirty="0">
                <a:latin typeface="Arial Unicode MS" pitchFamily="34" charset="-122"/>
                <a:cs typeface="+mn-cs"/>
              </a:rPr>
              <a:t>复制到相应的 </a:t>
            </a:r>
            <a:r>
              <a:rPr lang="en-US" altLang="zh-CN" sz="1800" dirty="0">
                <a:latin typeface="Arial Unicode MS" pitchFamily="34" charset="-122"/>
                <a:cs typeface="+mn-cs"/>
              </a:rPr>
              <a:t>SPSR </a:t>
            </a:r>
            <a:r>
              <a:rPr lang="zh-CN" altLang="en-US" sz="1800" dirty="0">
                <a:latin typeface="Arial Unicode MS" pitchFamily="34" charset="-122"/>
                <a:cs typeface="+mn-cs"/>
              </a:rPr>
              <a:t>中。 这会保存当前模式、中断屏蔽和条件标记。</a:t>
            </a:r>
          </a:p>
          <a:p>
            <a:pPr lvl="1" eaLnBrk="1" hangingPunct="1">
              <a:spcAft>
                <a:spcPts val="600"/>
              </a:spcAft>
              <a:buBlip>
                <a:blip r:embed="rId3"/>
              </a:buBlip>
            </a:pPr>
            <a:r>
              <a:rPr lang="en-US" altLang="zh-CN" sz="1800" dirty="0">
                <a:latin typeface="Arial Unicode MS" pitchFamily="34" charset="-122"/>
                <a:cs typeface="+mn-cs"/>
              </a:rPr>
              <a:t>2.</a:t>
            </a:r>
            <a:r>
              <a:rPr lang="zh-CN" altLang="en-US" sz="1800" dirty="0">
                <a:latin typeface="Arial Unicode MS" pitchFamily="34" charset="-122"/>
                <a:cs typeface="+mn-cs"/>
              </a:rPr>
              <a:t>转至</a:t>
            </a:r>
            <a:r>
              <a:rPr lang="en-US" altLang="zh-CN" sz="1800" dirty="0">
                <a:latin typeface="Arial Unicode MS" pitchFamily="34" charset="-122"/>
                <a:cs typeface="+mn-cs"/>
              </a:rPr>
              <a:t>ARM</a:t>
            </a:r>
            <a:r>
              <a:rPr lang="zh-CN" altLang="en-US" sz="1800" dirty="0">
                <a:latin typeface="Arial Unicode MS" pitchFamily="34" charset="-122"/>
                <a:cs typeface="+mn-cs"/>
              </a:rPr>
              <a:t>状态。</a:t>
            </a:r>
          </a:p>
          <a:p>
            <a:pPr lvl="1" eaLnBrk="1" hangingPunct="1">
              <a:spcAft>
                <a:spcPts val="600"/>
              </a:spcAft>
              <a:buBlip>
                <a:blip r:embed="rId3"/>
              </a:buBlip>
            </a:pPr>
            <a:r>
              <a:rPr lang="en-US" altLang="zh-CN" sz="1800" dirty="0">
                <a:latin typeface="Arial Unicode MS" pitchFamily="34" charset="-122"/>
                <a:cs typeface="+mn-cs"/>
              </a:rPr>
              <a:t>3.</a:t>
            </a:r>
            <a:r>
              <a:rPr lang="zh-CN" altLang="en-US" sz="1800" dirty="0">
                <a:latin typeface="Arial Unicode MS" pitchFamily="34" charset="-122"/>
                <a:cs typeface="+mn-cs"/>
              </a:rPr>
              <a:t>更改相应的 </a:t>
            </a:r>
            <a:r>
              <a:rPr lang="en-US" altLang="zh-CN" sz="1800" dirty="0">
                <a:latin typeface="Arial Unicode MS" pitchFamily="34" charset="-122"/>
                <a:cs typeface="+mn-cs"/>
              </a:rPr>
              <a:t>CPSR </a:t>
            </a:r>
            <a:r>
              <a:rPr lang="zh-CN" altLang="en-US" sz="1800" dirty="0">
                <a:latin typeface="Arial Unicode MS" pitchFamily="34" charset="-122"/>
                <a:cs typeface="+mn-cs"/>
              </a:rPr>
              <a:t>模式位，以便：</a:t>
            </a:r>
          </a:p>
          <a:p>
            <a:pPr lvl="2" eaLnBrk="1" hangingPunct="1">
              <a:spcAft>
                <a:spcPts val="600"/>
              </a:spcAft>
              <a:buBlip>
                <a:blip r:embed="rId3"/>
              </a:buBlip>
            </a:pPr>
            <a:r>
              <a:rPr lang="zh-CN" altLang="en-US" sz="1400" dirty="0">
                <a:latin typeface="Arial Unicode MS" pitchFamily="34" charset="-122"/>
                <a:cs typeface="+mn-cs"/>
              </a:rPr>
              <a:t>更改为适当的模式，并在该模式的相应编组寄存器中进行映射。</a:t>
            </a:r>
          </a:p>
          <a:p>
            <a:pPr lvl="2" eaLnBrk="1" hangingPunct="1">
              <a:spcAft>
                <a:spcPts val="600"/>
              </a:spcAft>
              <a:buBlip>
                <a:blip r:embed="rId3"/>
              </a:buBlip>
            </a:pPr>
            <a:r>
              <a:rPr lang="zh-CN" altLang="en-US" sz="1400" dirty="0">
                <a:latin typeface="Arial Unicode MS" pitchFamily="34" charset="-122"/>
                <a:cs typeface="+mn-cs"/>
              </a:rPr>
              <a:t>禁用中断。发生任何异常时，都会禁用 </a:t>
            </a:r>
            <a:r>
              <a:rPr lang="en-US" altLang="zh-CN" sz="1400" dirty="0">
                <a:latin typeface="Arial Unicode MS" pitchFamily="34" charset="-122"/>
                <a:cs typeface="+mn-cs"/>
              </a:rPr>
              <a:t>IRQ</a:t>
            </a:r>
            <a:r>
              <a:rPr lang="zh-CN" altLang="en-US" sz="1400" dirty="0">
                <a:latin typeface="Arial Unicode MS" pitchFamily="34" charset="-122"/>
                <a:cs typeface="+mn-cs"/>
              </a:rPr>
              <a:t>。 在复位时发生 </a:t>
            </a:r>
            <a:r>
              <a:rPr lang="en-US" altLang="zh-CN" sz="1400" dirty="0">
                <a:latin typeface="Arial Unicode MS" pitchFamily="34" charset="-122"/>
                <a:cs typeface="+mn-cs"/>
              </a:rPr>
              <a:t>FIQ</a:t>
            </a:r>
            <a:r>
              <a:rPr lang="zh-CN" altLang="en-US" sz="1400" dirty="0">
                <a:latin typeface="Arial Unicode MS" pitchFamily="34" charset="-122"/>
                <a:cs typeface="+mn-cs"/>
              </a:rPr>
              <a:t>，会禁用 </a:t>
            </a:r>
            <a:r>
              <a:rPr lang="en-US" altLang="zh-CN" sz="1400" dirty="0">
                <a:latin typeface="Arial Unicode MS" pitchFamily="34" charset="-122"/>
                <a:cs typeface="+mn-cs"/>
              </a:rPr>
              <a:t>FIQ</a:t>
            </a:r>
            <a:r>
              <a:rPr lang="zh-CN" altLang="en-US" sz="1400" dirty="0">
                <a:latin typeface="Arial Unicode MS" pitchFamily="34" charset="-122"/>
                <a:cs typeface="+mn-cs"/>
              </a:rPr>
              <a:t>。</a:t>
            </a:r>
            <a:endParaRPr lang="en-US" altLang="zh-CN" sz="1400" dirty="0">
              <a:latin typeface="Arial Unicode MS" pitchFamily="34" charset="-122"/>
              <a:cs typeface="+mn-cs"/>
            </a:endParaRPr>
          </a:p>
          <a:p>
            <a:pPr marL="914400" lvl="2" indent="0" eaLnBrk="1" hangingPunct="1">
              <a:spcAft>
                <a:spcPts val="600"/>
              </a:spcAft>
              <a:buNone/>
            </a:pPr>
            <a:endParaRPr lang="zh-CN" altLang="en-US" sz="1400" dirty="0">
              <a:latin typeface="Arial Unicode MS" pitchFamily="34" charset="-122"/>
              <a:cs typeface="+mn-cs"/>
            </a:endParaRPr>
          </a:p>
          <a:p>
            <a:pPr lvl="1" eaLnBrk="1" hangingPunct="1">
              <a:spcAft>
                <a:spcPts val="600"/>
              </a:spcAft>
              <a:buBlip>
                <a:blip r:embed="rId3"/>
              </a:buBlip>
            </a:pPr>
            <a:r>
              <a:rPr lang="en-US" altLang="zh-CN" sz="1800" dirty="0">
                <a:latin typeface="Arial Unicode MS" pitchFamily="34" charset="-122"/>
                <a:cs typeface="+mn-cs"/>
              </a:rPr>
              <a:t>4.</a:t>
            </a:r>
            <a:r>
              <a:rPr lang="zh-CN" altLang="en-US" sz="1800" dirty="0">
                <a:latin typeface="Arial Unicode MS" pitchFamily="34" charset="-122"/>
                <a:cs typeface="+mn-cs"/>
              </a:rPr>
              <a:t>将相应 </a:t>
            </a:r>
            <a:r>
              <a:rPr lang="en-US" altLang="zh-CN" sz="1800" dirty="0">
                <a:latin typeface="Arial Unicode MS" pitchFamily="34" charset="-122"/>
                <a:cs typeface="+mn-cs"/>
              </a:rPr>
              <a:t>LR </a:t>
            </a:r>
            <a:r>
              <a:rPr lang="zh-CN" altLang="en-US" sz="1800" dirty="0">
                <a:latin typeface="Arial Unicode MS" pitchFamily="34" charset="-122"/>
                <a:cs typeface="+mn-cs"/>
              </a:rPr>
              <a:t>设置为返回地址。</a:t>
            </a:r>
          </a:p>
          <a:p>
            <a:pPr lvl="1" eaLnBrk="1" hangingPunct="1">
              <a:spcAft>
                <a:spcPts val="600"/>
              </a:spcAft>
              <a:buBlip>
                <a:blip r:embed="rId3"/>
              </a:buBlip>
            </a:pPr>
            <a:r>
              <a:rPr lang="en-US" altLang="zh-CN" sz="1800" dirty="0">
                <a:latin typeface="Arial Unicode MS" pitchFamily="34" charset="-122"/>
                <a:cs typeface="+mn-cs"/>
              </a:rPr>
              <a:t>5.</a:t>
            </a:r>
            <a:r>
              <a:rPr lang="zh-CN" altLang="en-US" sz="1800" dirty="0">
                <a:latin typeface="Arial Unicode MS" pitchFamily="34" charset="-122"/>
                <a:cs typeface="+mn-cs"/>
              </a:rPr>
              <a:t>将 </a:t>
            </a:r>
            <a:r>
              <a:rPr lang="en-US" altLang="zh-CN" sz="1800" dirty="0">
                <a:latin typeface="Arial Unicode MS" pitchFamily="34" charset="-122"/>
                <a:cs typeface="+mn-cs"/>
              </a:rPr>
              <a:t>PC </a:t>
            </a:r>
            <a:r>
              <a:rPr lang="zh-CN" altLang="en-US" sz="1800" dirty="0">
                <a:latin typeface="Arial Unicode MS" pitchFamily="34" charset="-122"/>
                <a:cs typeface="+mn-cs"/>
              </a:rPr>
              <a:t>设置为异常的向量地址。</a:t>
            </a:r>
          </a:p>
        </p:txBody>
      </p:sp>
    </p:spTree>
    <p:extLst>
      <p:ext uri="{BB962C8B-B14F-4D97-AF65-F5344CB8AC3E}">
        <p14:creationId xmlns:p14="http://schemas.microsoft.com/office/powerpoint/2010/main" val="692275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smtClean="0">
                <a:solidFill>
                  <a:srgbClr val="FFC000"/>
                </a:solidFill>
                <a:latin typeface="+mj-ea"/>
                <a:ea typeface="+mj-ea"/>
              </a:rPr>
              <a:t>S3C2440</a:t>
            </a:r>
            <a:r>
              <a:rPr lang="zh-CN" altLang="en-US" b="1" dirty="0" smtClean="0">
                <a:solidFill>
                  <a:srgbClr val="FFC000"/>
                </a:solidFill>
                <a:latin typeface="+mj-ea"/>
                <a:ea typeface="+mj-ea"/>
              </a:rPr>
              <a:t>从异常退出</a:t>
            </a:r>
            <a:endParaRPr lang="zh-CN" altLang="en-US" b="1" dirty="0">
              <a:solidFill>
                <a:srgbClr val="FFC000"/>
              </a:solidFill>
              <a:latin typeface="+mj-ea"/>
              <a:ea typeface="+mj-ea"/>
            </a:endParaRP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从</a:t>
            </a:r>
            <a:r>
              <a:rPr lang="en-US" altLang="zh-CN" sz="2800" b="1" dirty="0">
                <a:solidFill>
                  <a:srgbClr val="376092"/>
                </a:solidFill>
                <a:latin typeface="Arial Unicode MS" pitchFamily="34" charset="-122"/>
              </a:rPr>
              <a:t>SWI </a:t>
            </a:r>
            <a:r>
              <a:rPr lang="zh-CN" altLang="en-US" sz="2800" b="1" dirty="0">
                <a:solidFill>
                  <a:srgbClr val="376092"/>
                </a:solidFill>
                <a:latin typeface="Arial Unicode MS" pitchFamily="34" charset="-122"/>
              </a:rPr>
              <a:t>和 未定义指令处理程序返回</a:t>
            </a:r>
          </a:p>
          <a:p>
            <a:pPr lvl="1" eaLnBrk="1" hangingPunct="1">
              <a:spcAft>
                <a:spcPts val="600"/>
              </a:spcAft>
              <a:buBlip>
                <a:blip r:embed="rId3"/>
              </a:buBlip>
            </a:pPr>
            <a:r>
              <a:rPr lang="en-US" altLang="zh-CN" sz="1800" dirty="0">
                <a:latin typeface="Arial Unicode MS" pitchFamily="34" charset="-122"/>
                <a:cs typeface="+mn-cs"/>
              </a:rPr>
              <a:t>SWI </a:t>
            </a:r>
            <a:r>
              <a:rPr lang="zh-CN" altLang="en-US" sz="1800" dirty="0">
                <a:latin typeface="Arial Unicode MS" pitchFamily="34" charset="-122"/>
                <a:cs typeface="+mn-cs"/>
              </a:rPr>
              <a:t>和未定义指令异常是由指令本身造成的，因此，处理异常时，程序计数器保持不变</a:t>
            </a:r>
            <a:r>
              <a:rPr lang="en-US" altLang="zh-CN" sz="1800" dirty="0">
                <a:latin typeface="Arial Unicode MS" pitchFamily="34" charset="-122"/>
                <a:cs typeface="+mn-cs"/>
              </a:rPr>
              <a:t>(</a:t>
            </a:r>
            <a:r>
              <a:rPr lang="zh-CN" altLang="en-US" sz="1800" dirty="0">
                <a:latin typeface="Arial Unicode MS" pitchFamily="34" charset="-122"/>
                <a:cs typeface="+mn-cs"/>
              </a:rPr>
              <a:t>预取指就失败了</a:t>
            </a:r>
            <a:r>
              <a:rPr lang="en-US" altLang="zh-CN" sz="1800" dirty="0">
                <a:latin typeface="Arial Unicode MS" pitchFamily="34" charset="-122"/>
                <a:cs typeface="+mn-cs"/>
              </a:rPr>
              <a:t>)</a:t>
            </a:r>
            <a:r>
              <a:rPr lang="zh-CN" altLang="en-US" sz="1800" dirty="0">
                <a:latin typeface="Arial Unicode MS" pitchFamily="34" charset="-122"/>
                <a:cs typeface="+mn-cs"/>
              </a:rPr>
              <a:t>。处理器将 </a:t>
            </a:r>
            <a:r>
              <a:rPr lang="en-US" altLang="zh-CN" sz="1800" dirty="0">
                <a:latin typeface="Arial Unicode MS" pitchFamily="34" charset="-122"/>
                <a:cs typeface="+mn-cs"/>
              </a:rPr>
              <a:t>(PC+4) </a:t>
            </a:r>
            <a:r>
              <a:rPr lang="zh-CN" altLang="en-US" sz="1800" dirty="0">
                <a:latin typeface="Arial Unicode MS" pitchFamily="34" charset="-122"/>
                <a:cs typeface="+mn-cs"/>
              </a:rPr>
              <a:t>存储在 </a:t>
            </a:r>
            <a:r>
              <a:rPr lang="en-US" altLang="zh-CN" sz="1800" dirty="0">
                <a:latin typeface="Arial Unicode MS" pitchFamily="34" charset="-122"/>
                <a:cs typeface="+mn-cs"/>
              </a:rPr>
              <a:t>lr_ mode </a:t>
            </a:r>
            <a:r>
              <a:rPr lang="zh-CN" altLang="en-US" sz="1800" dirty="0">
                <a:latin typeface="Arial Unicode MS" pitchFamily="34" charset="-122"/>
                <a:cs typeface="+mn-cs"/>
              </a:rPr>
              <a:t>中。因而使 </a:t>
            </a:r>
            <a:r>
              <a:rPr lang="en-US" altLang="zh-CN" sz="1800" dirty="0">
                <a:latin typeface="Arial Unicode MS" pitchFamily="34" charset="-122"/>
                <a:cs typeface="+mn-cs"/>
              </a:rPr>
              <a:t>lr_mode </a:t>
            </a:r>
            <a:r>
              <a:rPr lang="zh-CN" altLang="en-US" sz="1800" dirty="0">
                <a:latin typeface="Arial Unicode MS" pitchFamily="34" charset="-122"/>
                <a:cs typeface="+mn-cs"/>
              </a:rPr>
              <a:t>指向下一条要执行的指令。要从 </a:t>
            </a:r>
            <a:r>
              <a:rPr lang="en-US" altLang="zh-CN" sz="1800" dirty="0">
                <a:latin typeface="Arial Unicode MS" pitchFamily="34" charset="-122"/>
                <a:cs typeface="+mn-cs"/>
              </a:rPr>
              <a:t>lr </a:t>
            </a:r>
            <a:r>
              <a:rPr lang="zh-CN" altLang="en-US" sz="1800" dirty="0">
                <a:latin typeface="Arial Unicode MS" pitchFamily="34" charset="-122"/>
                <a:cs typeface="+mn-cs"/>
              </a:rPr>
              <a:t>中恢复程序计数器，则使用：</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MOVS pc, lr</a:t>
            </a:r>
          </a:p>
          <a:p>
            <a:pPr lvl="1" eaLnBrk="1" hangingPunct="1">
              <a:spcAft>
                <a:spcPts val="600"/>
              </a:spcAft>
              <a:buBlip>
                <a:blip r:embed="rId3"/>
              </a:buBlip>
            </a:pPr>
            <a:r>
              <a:rPr lang="en-US" altLang="zh-CN" sz="1800" dirty="0">
                <a:latin typeface="Arial Unicode MS" pitchFamily="34" charset="-122"/>
                <a:cs typeface="+mn-cs"/>
              </a:rPr>
              <a:t>	</a:t>
            </a:r>
            <a:r>
              <a:rPr lang="zh-CN" altLang="en-US" sz="1800" dirty="0">
                <a:latin typeface="Arial Unicode MS" pitchFamily="34" charset="-122"/>
                <a:cs typeface="+mn-cs"/>
              </a:rPr>
              <a:t>从处理程序返回控制权。</a:t>
            </a:r>
            <a:endParaRPr lang="en-US" altLang="zh-CN" sz="1800" dirty="0">
              <a:latin typeface="Arial Unicode MS" pitchFamily="34" charset="-122"/>
              <a:cs typeface="+mn-cs"/>
            </a:endParaRPr>
          </a:p>
          <a:p>
            <a:pPr marL="457200" lvl="1" indent="0" eaLnBrk="1" hangingPunct="1">
              <a:spcAft>
                <a:spcPts val="600"/>
              </a:spcAft>
              <a:buNone/>
            </a:pPr>
            <a:endParaRPr lang="zh-CN" altLang="en-US" sz="1800" dirty="0">
              <a:latin typeface="Arial Unicode MS" pitchFamily="34" charset="-122"/>
              <a:cs typeface="+mn-cs"/>
            </a:endParaRPr>
          </a:p>
          <a:p>
            <a:pPr lvl="1" eaLnBrk="1" hangingPunct="1">
              <a:spcAft>
                <a:spcPts val="600"/>
              </a:spcAft>
              <a:buBlip>
                <a:blip r:embed="rId3"/>
              </a:buBlip>
            </a:pPr>
            <a:r>
              <a:rPr lang="zh-CN" altLang="en-US" sz="1800" dirty="0">
                <a:latin typeface="Arial Unicode MS" pitchFamily="34" charset="-122"/>
                <a:cs typeface="+mn-cs"/>
              </a:rPr>
              <a:t>将返回地址推入堆中并在返回时将其弹出的处理程序入口和出口代码为：</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STMFD sp! , {reglist , lr}</a:t>
            </a:r>
          </a:p>
          <a:p>
            <a:pPr lvl="1" eaLnBrk="1" hangingPunct="1">
              <a:spcAft>
                <a:spcPts val="600"/>
              </a:spcAft>
              <a:buBlip>
                <a:blip r:embed="rId3"/>
              </a:buBlip>
            </a:pPr>
            <a:r>
              <a:rPr lang="en-US" altLang="zh-CN" sz="1800" dirty="0">
                <a:latin typeface="Arial Unicode MS" pitchFamily="34" charset="-122"/>
                <a:cs typeface="+mn-cs"/>
              </a:rPr>
              <a:t>	...</a:t>
            </a:r>
          </a:p>
          <a:p>
            <a:pPr lvl="1" eaLnBrk="1" hangingPunct="1">
              <a:spcAft>
                <a:spcPts val="600"/>
              </a:spcAft>
              <a:buBlip>
                <a:blip r:embed="rId3"/>
              </a:buBlip>
            </a:pPr>
            <a:r>
              <a:rPr lang="en-US" altLang="zh-CN" sz="1800" dirty="0">
                <a:latin typeface="Arial Unicode MS" pitchFamily="34" charset="-122"/>
                <a:cs typeface="+mn-cs"/>
              </a:rPr>
              <a:t>	LDMFD sp! , {reglist , pc}^ </a:t>
            </a:r>
          </a:p>
        </p:txBody>
      </p:sp>
    </p:spTree>
    <p:extLst>
      <p:ext uri="{BB962C8B-B14F-4D97-AF65-F5344CB8AC3E}">
        <p14:creationId xmlns:p14="http://schemas.microsoft.com/office/powerpoint/2010/main" val="3239671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smtClean="0">
                <a:solidFill>
                  <a:srgbClr val="FFC000"/>
                </a:solidFill>
                <a:latin typeface="+mj-ea"/>
                <a:ea typeface="+mj-ea"/>
              </a:rPr>
              <a:t>S3C2440</a:t>
            </a:r>
            <a:r>
              <a:rPr lang="zh-CN" altLang="en-US" b="1" dirty="0" smtClean="0">
                <a:solidFill>
                  <a:srgbClr val="FFC000"/>
                </a:solidFill>
                <a:latin typeface="+mj-ea"/>
                <a:ea typeface="+mj-ea"/>
              </a:rPr>
              <a:t>从异常退出</a:t>
            </a:r>
            <a:endParaRPr lang="zh-CN" altLang="en-US" b="1" dirty="0">
              <a:solidFill>
                <a:srgbClr val="FFC000"/>
              </a:solidFill>
              <a:latin typeface="+mj-ea"/>
              <a:ea typeface="+mj-ea"/>
            </a:endParaRP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从 </a:t>
            </a:r>
            <a:r>
              <a:rPr lang="en-US" altLang="zh-CN" sz="2800" b="1" dirty="0">
                <a:solidFill>
                  <a:srgbClr val="376092"/>
                </a:solidFill>
                <a:latin typeface="Arial Unicode MS" pitchFamily="34" charset="-122"/>
              </a:rPr>
              <a:t>FIQ </a:t>
            </a:r>
            <a:r>
              <a:rPr lang="zh-CN" altLang="en-US" sz="2800" b="1" dirty="0">
                <a:solidFill>
                  <a:srgbClr val="376092"/>
                </a:solidFill>
                <a:latin typeface="Arial Unicode MS" pitchFamily="34" charset="-122"/>
              </a:rPr>
              <a:t>和 </a:t>
            </a:r>
            <a:r>
              <a:rPr lang="en-US" altLang="zh-CN" sz="2800" b="1" dirty="0">
                <a:solidFill>
                  <a:srgbClr val="376092"/>
                </a:solidFill>
                <a:latin typeface="Arial Unicode MS" pitchFamily="34" charset="-122"/>
              </a:rPr>
              <a:t>IRQ </a:t>
            </a:r>
            <a:r>
              <a:rPr lang="zh-CN" altLang="en-US" sz="2800" b="1" dirty="0">
                <a:solidFill>
                  <a:srgbClr val="376092"/>
                </a:solidFill>
                <a:latin typeface="Arial Unicode MS" pitchFamily="34" charset="-122"/>
              </a:rPr>
              <a:t>处理程序返回</a:t>
            </a:r>
          </a:p>
          <a:p>
            <a:pPr lvl="1" eaLnBrk="1" hangingPunct="1">
              <a:spcAft>
                <a:spcPts val="600"/>
              </a:spcAft>
              <a:buBlip>
                <a:blip r:embed="rId3"/>
              </a:buBlip>
            </a:pPr>
            <a:r>
              <a:rPr lang="zh-CN" altLang="en-US" sz="1800" dirty="0">
                <a:latin typeface="Arial Unicode MS" pitchFamily="34" charset="-122"/>
                <a:cs typeface="+mn-cs"/>
              </a:rPr>
              <a:t>执行完每一条指令后，处理器检测中断管脚是否为 </a:t>
            </a:r>
            <a:r>
              <a:rPr lang="en-US" altLang="zh-CN" sz="1800" dirty="0">
                <a:latin typeface="Arial Unicode MS" pitchFamily="34" charset="-122"/>
                <a:cs typeface="+mn-cs"/>
              </a:rPr>
              <a:t>LOW</a:t>
            </a:r>
            <a:r>
              <a:rPr lang="zh-CN" altLang="en-US" sz="1800" dirty="0">
                <a:latin typeface="Arial Unicode MS" pitchFamily="34" charset="-122"/>
                <a:cs typeface="+mn-cs"/>
              </a:rPr>
              <a:t>（电平），以及 </a:t>
            </a:r>
            <a:r>
              <a:rPr lang="en-US" altLang="zh-CN" sz="1800" dirty="0">
                <a:latin typeface="Arial Unicode MS" pitchFamily="34" charset="-122"/>
                <a:cs typeface="+mn-cs"/>
              </a:rPr>
              <a:t>CPSR</a:t>
            </a:r>
            <a:r>
              <a:rPr lang="zh-CN" altLang="en-US" sz="1800" dirty="0">
                <a:latin typeface="Arial Unicode MS" pitchFamily="34" charset="-122"/>
                <a:cs typeface="+mn-cs"/>
              </a:rPr>
              <a:t>中断禁用位是否为清除。结果，仅在程序计数器被更新后才发生 </a:t>
            </a:r>
            <a:r>
              <a:rPr lang="en-US" altLang="zh-CN" sz="1800" dirty="0">
                <a:latin typeface="Arial Unicode MS" pitchFamily="34" charset="-122"/>
                <a:cs typeface="+mn-cs"/>
              </a:rPr>
              <a:t>IRQ </a:t>
            </a:r>
            <a:r>
              <a:rPr lang="zh-CN" altLang="en-US" sz="1800" dirty="0">
                <a:latin typeface="Arial Unicode MS" pitchFamily="34" charset="-122"/>
                <a:cs typeface="+mn-cs"/>
              </a:rPr>
              <a:t>或 </a:t>
            </a:r>
            <a:r>
              <a:rPr lang="en-US" altLang="zh-CN" sz="1800" dirty="0">
                <a:latin typeface="Arial Unicode MS" pitchFamily="34" charset="-122"/>
                <a:cs typeface="+mn-cs"/>
              </a:rPr>
              <a:t>FIQ </a:t>
            </a:r>
            <a:r>
              <a:rPr lang="zh-CN" altLang="en-US" sz="1800" dirty="0">
                <a:latin typeface="Arial Unicode MS" pitchFamily="34" charset="-122"/>
                <a:cs typeface="+mn-cs"/>
              </a:rPr>
              <a:t>异常。处理器将 </a:t>
            </a:r>
            <a:r>
              <a:rPr lang="en-US" altLang="zh-CN" sz="1800" dirty="0">
                <a:latin typeface="Arial Unicode MS" pitchFamily="34" charset="-122"/>
                <a:cs typeface="+mn-cs"/>
              </a:rPr>
              <a:t>(PC+4) </a:t>
            </a:r>
            <a:r>
              <a:rPr lang="zh-CN" altLang="en-US" sz="1800" dirty="0">
                <a:latin typeface="Arial Unicode MS" pitchFamily="34" charset="-122"/>
                <a:cs typeface="+mn-cs"/>
              </a:rPr>
              <a:t>存储在 </a:t>
            </a:r>
            <a:r>
              <a:rPr lang="en-US" altLang="zh-CN" sz="1800" dirty="0">
                <a:latin typeface="Arial Unicode MS" pitchFamily="34" charset="-122"/>
                <a:cs typeface="+mn-cs"/>
              </a:rPr>
              <a:t>lr_mode </a:t>
            </a:r>
            <a:r>
              <a:rPr lang="zh-CN" altLang="en-US" sz="1800" dirty="0">
                <a:latin typeface="Arial Unicode MS" pitchFamily="34" charset="-122"/>
                <a:cs typeface="+mn-cs"/>
              </a:rPr>
              <a:t>中。使 </a:t>
            </a:r>
            <a:r>
              <a:rPr lang="en-US" altLang="zh-CN" sz="1800" dirty="0">
                <a:latin typeface="Arial Unicode MS" pitchFamily="34" charset="-122"/>
                <a:cs typeface="+mn-cs"/>
              </a:rPr>
              <a:t>lr_mode </a:t>
            </a:r>
            <a:r>
              <a:rPr lang="zh-CN" altLang="en-US" sz="1800" dirty="0">
                <a:latin typeface="Arial Unicode MS" pitchFamily="34" charset="-122"/>
                <a:cs typeface="+mn-cs"/>
              </a:rPr>
              <a:t>指向发生异常时尚未执行的指令的下一条指令。处理程序完成后，必须从 </a:t>
            </a:r>
            <a:r>
              <a:rPr lang="en-US" altLang="zh-CN" sz="1800" dirty="0">
                <a:latin typeface="Arial Unicode MS" pitchFamily="34" charset="-122"/>
                <a:cs typeface="+mn-cs"/>
              </a:rPr>
              <a:t>lr_mode </a:t>
            </a:r>
            <a:r>
              <a:rPr lang="zh-CN" altLang="en-US" sz="1800" dirty="0">
                <a:latin typeface="Arial Unicode MS" pitchFamily="34" charset="-122"/>
                <a:cs typeface="+mn-cs"/>
              </a:rPr>
              <a:t>指向发生异常时尚未执行的指令处继续运行。该继续执行地址较 </a:t>
            </a:r>
            <a:r>
              <a:rPr lang="en-US" altLang="zh-CN" sz="1800" dirty="0">
                <a:latin typeface="Arial Unicode MS" pitchFamily="34" charset="-122"/>
                <a:cs typeface="+mn-cs"/>
              </a:rPr>
              <a:t>lr_mode </a:t>
            </a:r>
            <a:r>
              <a:rPr lang="zh-CN" altLang="en-US" sz="1800" dirty="0">
                <a:latin typeface="Arial Unicode MS" pitchFamily="34" charset="-122"/>
                <a:cs typeface="+mn-cs"/>
              </a:rPr>
              <a:t>中的地址少一个字（四个字节），因此，其返回指令为：</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SUBS pc, lr, #4</a:t>
            </a:r>
          </a:p>
          <a:p>
            <a:pPr lvl="1" eaLnBrk="1" hangingPunct="1">
              <a:spcAft>
                <a:spcPts val="600"/>
              </a:spcAft>
              <a:buBlip>
                <a:blip r:embed="rId3"/>
              </a:buBlip>
            </a:pPr>
            <a:endParaRPr lang="en-US" altLang="zh-CN" sz="1800" dirty="0">
              <a:latin typeface="Arial Unicode MS" pitchFamily="34" charset="-122"/>
              <a:cs typeface="+mn-cs"/>
            </a:endParaRPr>
          </a:p>
          <a:p>
            <a:pPr lvl="1" eaLnBrk="1" hangingPunct="1">
              <a:spcAft>
                <a:spcPts val="600"/>
              </a:spcAft>
              <a:buBlip>
                <a:blip r:embed="rId3"/>
              </a:buBlip>
            </a:pPr>
            <a:r>
              <a:rPr lang="zh-CN" altLang="en-US" sz="1800" dirty="0">
                <a:latin typeface="Arial Unicode MS" pitchFamily="34" charset="-122"/>
                <a:cs typeface="+mn-cs"/>
              </a:rPr>
              <a:t>将返回地址推入堆中并在返回时将其弹出的处理程序入口和出口代码为：</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 lr,lr,#4</a:t>
            </a:r>
          </a:p>
          <a:p>
            <a:pPr lvl="1" eaLnBrk="1" hangingPunct="1">
              <a:spcAft>
                <a:spcPts val="600"/>
              </a:spcAft>
              <a:buBlip>
                <a:blip r:embed="rId3"/>
              </a:buBlip>
            </a:pPr>
            <a:r>
              <a:rPr lang="en-US" altLang="zh-CN" sz="1800" dirty="0">
                <a:latin typeface="Arial Unicode MS" pitchFamily="34" charset="-122"/>
                <a:cs typeface="+mn-cs"/>
              </a:rPr>
              <a:t>	STMFD sp!,{reglist,lr}</a:t>
            </a:r>
          </a:p>
          <a:p>
            <a:pPr lvl="1" eaLnBrk="1" hangingPunct="1">
              <a:spcAft>
                <a:spcPts val="600"/>
              </a:spcAft>
              <a:buBlip>
                <a:blip r:embed="rId3"/>
              </a:buBlip>
            </a:pPr>
            <a:r>
              <a:rPr lang="en-US" altLang="zh-CN" sz="1800" dirty="0">
                <a:latin typeface="Arial Unicode MS" pitchFamily="34" charset="-122"/>
                <a:cs typeface="+mn-cs"/>
              </a:rPr>
              <a:t>	...</a:t>
            </a:r>
          </a:p>
          <a:p>
            <a:pPr lvl="1" eaLnBrk="1" hangingPunct="1">
              <a:spcAft>
                <a:spcPts val="600"/>
              </a:spcAft>
              <a:buBlip>
                <a:blip r:embed="rId3"/>
              </a:buBlip>
            </a:pPr>
            <a:r>
              <a:rPr lang="en-US" altLang="zh-CN" sz="1800" dirty="0">
                <a:latin typeface="Arial Unicode MS" pitchFamily="34" charset="-122"/>
                <a:cs typeface="+mn-cs"/>
              </a:rPr>
              <a:t>	LDMFD sp!,{reglist,pc}^</a:t>
            </a:r>
          </a:p>
        </p:txBody>
      </p:sp>
    </p:spTree>
    <p:extLst>
      <p:ext uri="{BB962C8B-B14F-4D97-AF65-F5344CB8AC3E}">
        <p14:creationId xmlns:p14="http://schemas.microsoft.com/office/powerpoint/2010/main" val="24281634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smtClean="0">
                <a:solidFill>
                  <a:srgbClr val="FFC000"/>
                </a:solidFill>
                <a:latin typeface="+mj-ea"/>
                <a:ea typeface="+mj-ea"/>
              </a:rPr>
              <a:t>S3C2440</a:t>
            </a:r>
            <a:r>
              <a:rPr lang="zh-CN" altLang="en-US" b="1" dirty="0" smtClean="0">
                <a:solidFill>
                  <a:srgbClr val="FFC000"/>
                </a:solidFill>
                <a:latin typeface="+mj-ea"/>
                <a:ea typeface="+mj-ea"/>
              </a:rPr>
              <a:t>从异常退出</a:t>
            </a:r>
            <a:endParaRPr lang="zh-CN" altLang="en-US" b="1" dirty="0">
              <a:solidFill>
                <a:srgbClr val="FFC000"/>
              </a:solidFill>
              <a:latin typeface="+mj-ea"/>
              <a:ea typeface="+mj-ea"/>
            </a:endParaRP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从预取中断处理程序返回</a:t>
            </a:r>
          </a:p>
          <a:p>
            <a:pPr lvl="1" eaLnBrk="1" hangingPunct="1">
              <a:spcAft>
                <a:spcPts val="600"/>
              </a:spcAft>
              <a:buBlip>
                <a:blip r:embed="rId3"/>
              </a:buBlip>
            </a:pPr>
            <a:r>
              <a:rPr lang="zh-CN" altLang="en-US" sz="1800" dirty="0">
                <a:latin typeface="Arial Unicode MS" pitchFamily="34" charset="-122"/>
                <a:cs typeface="+mn-cs"/>
              </a:rPr>
              <a:t>如果处理器试图在非法地址取指令，则该指令被标志为无效。继续执行已经在流水线中的指令至遇到产生“预取中断”处的无效指令为止。如有将虚拟存储器位置映射到该物理存储器的指令，异常处理程序将无映射关系的指令装入物理存储器并使用 </a:t>
            </a:r>
            <a:r>
              <a:rPr lang="en-US" altLang="zh-CN" sz="1800" dirty="0">
                <a:latin typeface="Arial Unicode MS" pitchFamily="34" charset="-122"/>
                <a:cs typeface="+mn-cs"/>
              </a:rPr>
              <a:t>MMU</a:t>
            </a:r>
            <a:r>
              <a:rPr lang="zh-CN" altLang="en-US" sz="1800" dirty="0">
                <a:latin typeface="Arial Unicode MS" pitchFamily="34" charset="-122"/>
                <a:cs typeface="+mn-cs"/>
              </a:rPr>
              <a:t>。然后，处理程序必须返回，再次使着运行产生异常的指令。现在装入并执行指令。</a:t>
            </a:r>
          </a:p>
          <a:p>
            <a:pPr lvl="1" eaLnBrk="1" hangingPunct="1">
              <a:spcAft>
                <a:spcPts val="600"/>
              </a:spcAft>
              <a:buBlip>
                <a:blip r:embed="rId3"/>
              </a:buBlip>
            </a:pPr>
            <a:r>
              <a:rPr lang="zh-CN" altLang="en-US" sz="1800" dirty="0">
                <a:latin typeface="Arial Unicode MS" pitchFamily="34" charset="-122"/>
                <a:cs typeface="+mn-cs"/>
              </a:rPr>
              <a:t>因为发出预取中断时程序计数器还没有被更新，所以 </a:t>
            </a:r>
            <a:r>
              <a:rPr lang="en-US" altLang="zh-CN" sz="1800" dirty="0" err="1">
                <a:latin typeface="Arial Unicode MS" pitchFamily="34" charset="-122"/>
                <a:cs typeface="+mn-cs"/>
              </a:rPr>
              <a:t>lr_abt</a:t>
            </a:r>
            <a:r>
              <a:rPr lang="en-US" altLang="zh-CN" sz="1800" dirty="0">
                <a:latin typeface="Arial Unicode MS" pitchFamily="34" charset="-122"/>
                <a:cs typeface="+mn-cs"/>
              </a:rPr>
              <a:t> </a:t>
            </a:r>
            <a:r>
              <a:rPr lang="zh-CN" altLang="en-US" sz="1800" dirty="0">
                <a:latin typeface="Arial Unicode MS" pitchFamily="34" charset="-122"/>
                <a:cs typeface="+mn-cs"/>
              </a:rPr>
              <a:t>指向产生异常的下一条指令。处理程序必须返回至 </a:t>
            </a:r>
            <a:r>
              <a:rPr lang="en-US" altLang="zh-CN" sz="1800" dirty="0">
                <a:latin typeface="Arial Unicode MS" pitchFamily="34" charset="-122"/>
                <a:cs typeface="+mn-cs"/>
              </a:rPr>
              <a:t>lr_ABT-4 </a:t>
            </a:r>
            <a:r>
              <a:rPr lang="zh-CN" altLang="en-US" sz="1800" dirty="0">
                <a:latin typeface="Arial Unicode MS" pitchFamily="34" charset="-122"/>
                <a:cs typeface="+mn-cs"/>
              </a:rPr>
              <a:t>的指令，请使用下列指令：</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SUBS </a:t>
            </a:r>
            <a:r>
              <a:rPr lang="en-US" altLang="zh-CN" sz="1800" dirty="0" err="1">
                <a:latin typeface="Arial Unicode MS" pitchFamily="34" charset="-122"/>
                <a:cs typeface="+mn-cs"/>
              </a:rPr>
              <a:t>pc,lr</a:t>
            </a:r>
            <a:r>
              <a:rPr lang="en-US" altLang="zh-CN" sz="1800" dirty="0">
                <a:latin typeface="Arial Unicode MS" pitchFamily="34" charset="-122"/>
                <a:cs typeface="+mn-cs"/>
              </a:rPr>
              <a:t>, #4</a:t>
            </a:r>
          </a:p>
          <a:p>
            <a:pPr lvl="1" eaLnBrk="1" hangingPunct="1">
              <a:spcAft>
                <a:spcPts val="600"/>
              </a:spcAft>
              <a:buBlip>
                <a:blip r:embed="rId3"/>
              </a:buBlip>
            </a:pPr>
            <a:endParaRPr lang="en-US" altLang="zh-CN" sz="1800" dirty="0">
              <a:latin typeface="Arial Unicode MS" pitchFamily="34" charset="-122"/>
              <a:cs typeface="+mn-cs"/>
            </a:endParaRPr>
          </a:p>
          <a:p>
            <a:pPr lvl="1" eaLnBrk="1" hangingPunct="1">
              <a:spcAft>
                <a:spcPts val="600"/>
              </a:spcAft>
              <a:buBlip>
                <a:blip r:embed="rId3"/>
              </a:buBlip>
            </a:pPr>
            <a:r>
              <a:rPr lang="zh-CN" altLang="en-US" sz="1800" dirty="0">
                <a:latin typeface="Arial Unicode MS" pitchFamily="34" charset="-122"/>
                <a:cs typeface="+mn-cs"/>
              </a:rPr>
              <a:t>将返回地址推入堆中并在返回时将其弹出的处理程序入口和出口代码为：</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 lr,lr,#4</a:t>
            </a:r>
          </a:p>
          <a:p>
            <a:pPr lvl="1" eaLnBrk="1" hangingPunct="1">
              <a:spcAft>
                <a:spcPts val="600"/>
              </a:spcAft>
              <a:buBlip>
                <a:blip r:embed="rId3"/>
              </a:buBlip>
            </a:pPr>
            <a:r>
              <a:rPr lang="en-US" altLang="zh-CN" sz="1800" dirty="0">
                <a:latin typeface="Arial Unicode MS" pitchFamily="34" charset="-122"/>
                <a:cs typeface="+mn-cs"/>
              </a:rPr>
              <a:t>	STMFD sp!,{reglist,lr}</a:t>
            </a:r>
          </a:p>
          <a:p>
            <a:pPr lvl="1" eaLnBrk="1" hangingPunct="1">
              <a:spcAft>
                <a:spcPts val="600"/>
              </a:spcAft>
              <a:buBlip>
                <a:blip r:embed="rId3"/>
              </a:buBlip>
            </a:pPr>
            <a:r>
              <a:rPr lang="en-US" altLang="zh-CN" sz="1800" dirty="0">
                <a:latin typeface="Arial Unicode MS" pitchFamily="34" charset="-122"/>
                <a:cs typeface="+mn-cs"/>
              </a:rPr>
              <a:t>	;...</a:t>
            </a:r>
          </a:p>
          <a:p>
            <a:pPr lvl="1" eaLnBrk="1" hangingPunct="1">
              <a:spcAft>
                <a:spcPts val="600"/>
              </a:spcAft>
              <a:buBlip>
                <a:blip r:embed="rId3"/>
              </a:buBlip>
            </a:pPr>
            <a:r>
              <a:rPr lang="en-US" altLang="zh-CN" sz="1800" dirty="0">
                <a:latin typeface="Arial Unicode MS" pitchFamily="34" charset="-122"/>
                <a:cs typeface="+mn-cs"/>
              </a:rPr>
              <a:t>	LDMFD sp!,{reglist,pc}^</a:t>
            </a:r>
          </a:p>
        </p:txBody>
      </p:sp>
    </p:spTree>
    <p:extLst>
      <p:ext uri="{BB962C8B-B14F-4D97-AF65-F5344CB8AC3E}">
        <p14:creationId xmlns:p14="http://schemas.microsoft.com/office/powerpoint/2010/main" val="18858184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smtClean="0">
                <a:solidFill>
                  <a:srgbClr val="FFC000"/>
                </a:solidFill>
                <a:latin typeface="+mj-ea"/>
                <a:ea typeface="+mj-ea"/>
              </a:rPr>
              <a:t>S3C2440</a:t>
            </a:r>
            <a:r>
              <a:rPr lang="zh-CN" altLang="en-US" b="1" dirty="0" smtClean="0">
                <a:solidFill>
                  <a:srgbClr val="FFC000"/>
                </a:solidFill>
                <a:latin typeface="+mj-ea"/>
                <a:ea typeface="+mj-ea"/>
              </a:rPr>
              <a:t>从异常退出</a:t>
            </a:r>
            <a:endParaRPr lang="zh-CN" altLang="en-US" b="1" dirty="0">
              <a:solidFill>
                <a:srgbClr val="FFC000"/>
              </a:solidFill>
              <a:latin typeface="+mj-ea"/>
              <a:ea typeface="+mj-ea"/>
            </a:endParaRP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从数据中断处理程序返回</a:t>
            </a:r>
          </a:p>
          <a:p>
            <a:pPr lvl="1" eaLnBrk="1" hangingPunct="1">
              <a:spcAft>
                <a:spcPts val="600"/>
              </a:spcAft>
              <a:buBlip>
                <a:blip r:embed="rId3"/>
              </a:buBlip>
            </a:pPr>
            <a:r>
              <a:rPr lang="zh-CN" altLang="en-US" sz="1800" dirty="0">
                <a:latin typeface="Arial Unicode MS" pitchFamily="34" charset="-122"/>
                <a:cs typeface="+mn-cs"/>
              </a:rPr>
              <a:t>当装入或存储指令试图访问存储器时，程序计数器被更新。</a:t>
            </a:r>
            <a:r>
              <a:rPr lang="en-US" altLang="zh-CN" sz="1800" dirty="0">
                <a:latin typeface="Arial Unicode MS" pitchFamily="34" charset="-122"/>
                <a:cs typeface="+mn-cs"/>
              </a:rPr>
              <a:t>(PC+4) </a:t>
            </a:r>
            <a:r>
              <a:rPr lang="zh-CN" altLang="en-US" sz="1800" dirty="0">
                <a:latin typeface="Arial Unicode MS" pitchFamily="34" charset="-122"/>
                <a:cs typeface="+mn-cs"/>
              </a:rPr>
              <a:t>的存储值指向产生异常地址处的第二条指令。</a:t>
            </a:r>
            <a:r>
              <a:rPr lang="en-US" altLang="zh-CN" sz="1800" dirty="0">
                <a:latin typeface="Arial Unicode MS" pitchFamily="34" charset="-122"/>
                <a:cs typeface="+mn-cs"/>
              </a:rPr>
              <a:t>MMU</a:t>
            </a:r>
            <a:r>
              <a:rPr lang="zh-CN" altLang="en-US" sz="1800" dirty="0">
                <a:latin typeface="Arial Unicode MS" pitchFamily="34" charset="-122"/>
                <a:cs typeface="+mn-cs"/>
              </a:rPr>
              <a:t>（如果有）将相应地址映射至物理存储器，处理程序必须返回到原来中断的指令，以便进行第二次执行尝试。因此，返回地址较 </a:t>
            </a:r>
            <a:r>
              <a:rPr lang="en-US" altLang="zh-CN" sz="1800" dirty="0" err="1">
                <a:latin typeface="Arial Unicode MS" pitchFamily="34" charset="-122"/>
                <a:cs typeface="+mn-cs"/>
              </a:rPr>
              <a:t>lr_abt</a:t>
            </a:r>
            <a:r>
              <a:rPr lang="en-US" altLang="zh-CN" sz="1800" dirty="0">
                <a:latin typeface="Arial Unicode MS" pitchFamily="34" charset="-122"/>
                <a:cs typeface="+mn-cs"/>
              </a:rPr>
              <a:t> </a:t>
            </a:r>
            <a:r>
              <a:rPr lang="zh-CN" altLang="en-US" sz="1800" dirty="0">
                <a:latin typeface="Arial Unicode MS" pitchFamily="34" charset="-122"/>
                <a:cs typeface="+mn-cs"/>
              </a:rPr>
              <a:t>中少两个字（八个字节），使用如下返回指令：</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SUBS pc, lr, #8</a:t>
            </a:r>
          </a:p>
          <a:p>
            <a:pPr lvl="1" eaLnBrk="1" hangingPunct="1">
              <a:spcAft>
                <a:spcPts val="600"/>
              </a:spcAft>
              <a:buBlip>
                <a:blip r:embed="rId3"/>
              </a:buBlip>
            </a:pPr>
            <a:endParaRPr lang="en-US" altLang="zh-CN" sz="1800" dirty="0">
              <a:latin typeface="Arial Unicode MS" pitchFamily="34" charset="-122"/>
              <a:cs typeface="+mn-cs"/>
            </a:endParaRPr>
          </a:p>
          <a:p>
            <a:pPr lvl="1" eaLnBrk="1" hangingPunct="1">
              <a:spcAft>
                <a:spcPts val="600"/>
              </a:spcAft>
              <a:buBlip>
                <a:blip r:embed="rId3"/>
              </a:buBlip>
            </a:pPr>
            <a:r>
              <a:rPr lang="zh-CN" altLang="en-US" sz="1800" dirty="0">
                <a:latin typeface="Arial Unicode MS" pitchFamily="34" charset="-122"/>
                <a:cs typeface="+mn-cs"/>
              </a:rPr>
              <a:t>将返回地址推入堆中并在返回时将其弹出的处理程序入口和出口代码为：</a:t>
            </a:r>
          </a:p>
          <a:p>
            <a:pPr lvl="1" eaLnBrk="1" hangingPunct="1">
              <a:spcAft>
                <a:spcPts val="600"/>
              </a:spcAft>
              <a:buBlip>
                <a:blip r:embed="rId3"/>
              </a:buBlip>
            </a:pPr>
            <a:r>
              <a:rPr lang="zh-CN" altLang="en-US" sz="1800" dirty="0">
                <a:latin typeface="Arial Unicode MS" pitchFamily="34" charset="-122"/>
                <a:cs typeface="+mn-cs"/>
              </a:rPr>
              <a:t>	</a:t>
            </a:r>
            <a:r>
              <a:rPr lang="en-US" altLang="zh-CN" sz="1800" dirty="0">
                <a:latin typeface="Arial Unicode MS" pitchFamily="34" charset="-122"/>
                <a:cs typeface="+mn-cs"/>
              </a:rPr>
              <a:t>SUB lr,lr,#8</a:t>
            </a:r>
          </a:p>
          <a:p>
            <a:pPr lvl="1" eaLnBrk="1" hangingPunct="1">
              <a:spcAft>
                <a:spcPts val="600"/>
              </a:spcAft>
              <a:buBlip>
                <a:blip r:embed="rId3"/>
              </a:buBlip>
            </a:pPr>
            <a:r>
              <a:rPr lang="en-US" altLang="zh-CN" sz="1800" dirty="0">
                <a:latin typeface="Arial Unicode MS" pitchFamily="34" charset="-122"/>
                <a:cs typeface="+mn-cs"/>
              </a:rPr>
              <a:t>	STMFD sp!,{reglist,lr}</a:t>
            </a:r>
          </a:p>
          <a:p>
            <a:pPr lvl="1" eaLnBrk="1" hangingPunct="1">
              <a:spcAft>
                <a:spcPts val="600"/>
              </a:spcAft>
              <a:buBlip>
                <a:blip r:embed="rId3"/>
              </a:buBlip>
            </a:pPr>
            <a:r>
              <a:rPr lang="en-US" altLang="zh-CN" sz="1800" dirty="0">
                <a:latin typeface="Arial Unicode MS" pitchFamily="34" charset="-122"/>
                <a:cs typeface="+mn-cs"/>
              </a:rPr>
              <a:t>	;...</a:t>
            </a:r>
          </a:p>
          <a:p>
            <a:pPr lvl="1" eaLnBrk="1" hangingPunct="1">
              <a:spcAft>
                <a:spcPts val="600"/>
              </a:spcAft>
              <a:buBlip>
                <a:blip r:embed="rId3"/>
              </a:buBlip>
            </a:pPr>
            <a:r>
              <a:rPr lang="en-US" altLang="zh-CN" sz="1800" dirty="0">
                <a:latin typeface="Arial Unicode MS" pitchFamily="34" charset="-122"/>
                <a:cs typeface="+mn-cs"/>
              </a:rPr>
              <a:t>	LDMFD sp!,{reglist,pc}^</a:t>
            </a:r>
          </a:p>
        </p:txBody>
      </p:sp>
    </p:spTree>
    <p:extLst>
      <p:ext uri="{BB962C8B-B14F-4D97-AF65-F5344CB8AC3E}">
        <p14:creationId xmlns:p14="http://schemas.microsoft.com/office/powerpoint/2010/main" val="3260593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6"/>
          <p:cNvSpPr txBox="1">
            <a:spLocks noChangeArrowheads="1"/>
          </p:cNvSpPr>
          <p:nvPr/>
        </p:nvSpPr>
        <p:spPr bwMode="auto">
          <a:xfrm>
            <a:off x="1524000" y="2780929"/>
            <a:ext cx="9144000"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algn="ctr" eaLnBrk="1" hangingPunct="1">
              <a:lnSpc>
                <a:spcPct val="90000"/>
              </a:lnSpc>
              <a:buFont typeface="Arial" charset="0"/>
              <a:buNone/>
            </a:pPr>
            <a:r>
              <a:rPr lang="zh-CN" altLang="en-US" b="1" kern="0" dirty="0" smtClean="0">
                <a:latin typeface="+mj-ea"/>
                <a:ea typeface="+mj-ea"/>
              </a:rPr>
              <a:t>第</a:t>
            </a:r>
            <a:r>
              <a:rPr lang="zh-CN" altLang="en-US" b="1" kern="0" dirty="0">
                <a:latin typeface="+mj-ea"/>
                <a:ea typeface="+mj-ea"/>
              </a:rPr>
              <a:t>三</a:t>
            </a:r>
            <a:r>
              <a:rPr lang="zh-CN" altLang="en-US" b="1" kern="0" dirty="0" smtClean="0">
                <a:latin typeface="+mj-ea"/>
                <a:ea typeface="+mj-ea"/>
              </a:rPr>
              <a:t>节</a:t>
            </a:r>
            <a:endParaRPr lang="en-US" altLang="zh-CN" b="1" kern="0" dirty="0">
              <a:latin typeface="+mj-ea"/>
              <a:ea typeface="+mj-ea"/>
            </a:endParaRPr>
          </a:p>
          <a:p>
            <a:pPr algn="ctr" eaLnBrk="1" hangingPunct="1">
              <a:lnSpc>
                <a:spcPct val="90000"/>
              </a:lnSpc>
              <a:buNone/>
            </a:pPr>
            <a:r>
              <a:rPr lang="en-US" altLang="zh-CN" b="1" kern="0" dirty="0" smtClean="0">
                <a:latin typeface="+mj-ea"/>
                <a:ea typeface="+mj-ea"/>
              </a:rPr>
              <a:t>ARM</a:t>
            </a:r>
            <a:r>
              <a:rPr lang="zh-CN" altLang="en-US" b="1" kern="0" smtClean="0">
                <a:latin typeface="+mj-ea"/>
                <a:ea typeface="+mj-ea"/>
              </a:rPr>
              <a:t>异常向量表实现</a:t>
            </a:r>
            <a:endParaRPr lang="en-US" altLang="zh-CN" b="1" kern="0" dirty="0">
              <a:latin typeface="+mj-ea"/>
              <a:ea typeface="+mj-ea"/>
            </a:endParaRPr>
          </a:p>
        </p:txBody>
      </p:sp>
    </p:spTree>
    <p:extLst>
      <p:ext uri="{BB962C8B-B14F-4D97-AF65-F5344CB8AC3E}">
        <p14:creationId xmlns:p14="http://schemas.microsoft.com/office/powerpoint/2010/main" val="1394816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3"/>
          <p:cNvSpPr>
            <a:spLocks noGrp="1" noChangeArrowheads="1"/>
          </p:cNvSpPr>
          <p:nvPr>
            <p:ph type="body" sz="quarter" idx="4294967295"/>
          </p:nvPr>
        </p:nvSpPr>
        <p:spPr bwMode="auto">
          <a:xfrm>
            <a:off x="1703515" y="188643"/>
            <a:ext cx="5786437" cy="642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charset="0"/>
              <a:buNone/>
            </a:pPr>
            <a:r>
              <a:rPr lang="zh-CN" altLang="en-US" b="1" dirty="0" smtClean="0">
                <a:solidFill>
                  <a:srgbClr val="FFC000"/>
                </a:solidFill>
                <a:latin typeface="+mj-ea"/>
                <a:ea typeface="+mj-ea"/>
              </a:rPr>
              <a:t>课程总结</a:t>
            </a:r>
          </a:p>
        </p:txBody>
      </p:sp>
      <p:sp>
        <p:nvSpPr>
          <p:cNvPr id="20483" name="文本占位符 7"/>
          <p:cNvSpPr>
            <a:spLocks noChangeArrowheads="1"/>
          </p:cNvSpPr>
          <p:nvPr/>
        </p:nvSpPr>
        <p:spPr bwMode="auto">
          <a:xfrm>
            <a:off x="1524003" y="1052516"/>
            <a:ext cx="9143999"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3075" indent="-457200">
              <a:spcBef>
                <a:spcPct val="20000"/>
              </a:spcBef>
              <a:buBlip>
                <a:blip r:embed="rId3"/>
              </a:buBlip>
            </a:pPr>
            <a:r>
              <a:rPr lang="zh-CN" altLang="en-US" sz="2800" dirty="0">
                <a:latin typeface="+mn-ea"/>
                <a:ea typeface="+mn-ea"/>
                <a:cs typeface="Microsoft Sans Serif" panose="020B0604020202020204" pitchFamily="34" charset="0"/>
              </a:rPr>
              <a:t>本节课程内容</a:t>
            </a:r>
          </a:p>
          <a:p>
            <a:pPr marL="742950" lvl="1" indent="-285750">
              <a:spcBef>
                <a:spcPct val="20000"/>
              </a:spcBef>
              <a:spcAft>
                <a:spcPts val="600"/>
              </a:spcAft>
              <a:buBlip>
                <a:blip r:embed="rId4"/>
              </a:buBlip>
            </a:pPr>
            <a:endParaRPr lang="en-US" altLang="zh-CN" sz="2000" dirty="0">
              <a:latin typeface="Arial Unicode MS" pitchFamily="34" charset="-122"/>
              <a:ea typeface="黑体" pitchFamily="2" charset="-122"/>
            </a:endParaRPr>
          </a:p>
          <a:p>
            <a:pPr marL="930275" lvl="1" indent="-457200">
              <a:spcBef>
                <a:spcPct val="20000"/>
              </a:spcBef>
              <a:buBlip>
                <a:blip r:embed="rId5"/>
              </a:buBlip>
            </a:pPr>
            <a:r>
              <a:rPr lang="en-US" altLang="zh-CN" sz="2000" dirty="0">
                <a:latin typeface="+mn-ea"/>
                <a:ea typeface="+mn-ea"/>
                <a:cs typeface="Microsoft Sans Serif" panose="020B0604020202020204" pitchFamily="34" charset="0"/>
              </a:rPr>
              <a:t>ARM</a:t>
            </a:r>
            <a:r>
              <a:rPr lang="zh-CN" altLang="en-US" sz="2000" dirty="0">
                <a:latin typeface="+mn-ea"/>
                <a:ea typeface="+mn-ea"/>
                <a:cs typeface="Microsoft Sans Serif" panose="020B0604020202020204" pitchFamily="34" charset="0"/>
              </a:rPr>
              <a:t>体系结构</a:t>
            </a:r>
          </a:p>
          <a:p>
            <a:pPr marL="930275" lvl="1" indent="-457200">
              <a:spcBef>
                <a:spcPct val="20000"/>
              </a:spcBef>
              <a:buBlip>
                <a:blip r:embed="rId5"/>
              </a:buBlip>
            </a:pPr>
            <a:r>
              <a:rPr lang="zh-CN" altLang="en-US" sz="2000" dirty="0">
                <a:latin typeface="+mn-ea"/>
                <a:ea typeface="+mn-ea"/>
                <a:cs typeface="Microsoft Sans Serif" panose="020B0604020202020204" pitchFamily="34" charset="0"/>
              </a:rPr>
              <a:t>异常进入和退出</a:t>
            </a:r>
          </a:p>
          <a:p>
            <a:pPr marL="473075" lvl="1">
              <a:spcBef>
                <a:spcPct val="20000"/>
              </a:spcBef>
            </a:pPr>
            <a:endParaRPr lang="en-US" altLang="zh-CN" sz="2000" dirty="0">
              <a:latin typeface="+mn-ea"/>
              <a:ea typeface="+mn-ea"/>
              <a:cs typeface="Microsoft Sans Serif" panose="020B0604020202020204" pitchFamily="34" charset="0"/>
            </a:endParaRPr>
          </a:p>
          <a:p>
            <a:pPr marL="473075" indent="-457200">
              <a:spcBef>
                <a:spcPct val="20000"/>
              </a:spcBef>
              <a:buBlip>
                <a:blip r:embed="rId3"/>
              </a:buBlip>
            </a:pPr>
            <a:r>
              <a:rPr lang="zh-CN" altLang="en-US" sz="2800" dirty="0">
                <a:latin typeface="+mn-ea"/>
                <a:ea typeface="+mn-ea"/>
                <a:cs typeface="Microsoft Sans Serif" panose="020B0604020202020204" pitchFamily="34" charset="0"/>
              </a:rPr>
              <a:t>下节课程</a:t>
            </a:r>
            <a:endParaRPr lang="en-US" altLang="zh-CN" sz="2800" dirty="0">
              <a:latin typeface="+mn-ea"/>
              <a:ea typeface="+mn-ea"/>
              <a:cs typeface="Microsoft Sans Serif" panose="020B0604020202020204" pitchFamily="34" charset="0"/>
            </a:endParaRPr>
          </a:p>
          <a:p>
            <a:pPr marL="15875">
              <a:spcBef>
                <a:spcPct val="20000"/>
              </a:spcBef>
            </a:pPr>
            <a:endParaRPr lang="zh-CN" altLang="en-US" sz="2000" dirty="0">
              <a:latin typeface="+mn-ea"/>
              <a:ea typeface="+mn-ea"/>
              <a:cs typeface="Microsoft Sans Serif" panose="020B0604020202020204" pitchFamily="34" charset="0"/>
            </a:endParaRPr>
          </a:p>
          <a:p>
            <a:pPr marL="930275" lvl="1" indent="-457200">
              <a:spcBef>
                <a:spcPct val="20000"/>
              </a:spcBef>
              <a:buBlip>
                <a:blip r:embed="rId5"/>
              </a:buBlip>
            </a:pPr>
            <a:r>
              <a:rPr lang="zh-CN" altLang="en-US" sz="2000" dirty="0">
                <a:latin typeface="+mn-ea"/>
                <a:ea typeface="+mn-ea"/>
                <a:cs typeface="Microsoft Sans Serif" panose="020B0604020202020204" pitchFamily="34" charset="0"/>
              </a:rPr>
              <a:t>中断控制器</a:t>
            </a:r>
            <a:endParaRPr lang="en-US" altLang="zh-CN" sz="2000" dirty="0">
              <a:latin typeface="+mn-ea"/>
              <a:ea typeface="+mn-ea"/>
              <a:cs typeface="Microsoft Sans Serif" panose="020B0604020202020204" pitchFamily="34" charset="0"/>
            </a:endParaRPr>
          </a:p>
        </p:txBody>
      </p:sp>
    </p:spTree>
    <p:extLst>
      <p:ext uri="{BB962C8B-B14F-4D97-AF65-F5344CB8AC3E}">
        <p14:creationId xmlns:p14="http://schemas.microsoft.com/office/powerpoint/2010/main" val="4230925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10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3"/>
          <p:cNvSpPr>
            <a:spLocks noGrp="1" noChangeArrowheads="1"/>
          </p:cNvSpPr>
          <p:nvPr>
            <p:ph type="body" sz="quarter" idx="4294967295"/>
          </p:nvPr>
        </p:nvSpPr>
        <p:spPr bwMode="auto">
          <a:xfrm>
            <a:off x="1677989" y="193675"/>
            <a:ext cx="5786437" cy="642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charset="0"/>
              <a:buNone/>
            </a:pPr>
            <a:r>
              <a:rPr lang="zh-CN" altLang="en-US" b="1" dirty="0" smtClean="0">
                <a:solidFill>
                  <a:srgbClr val="FFC000"/>
                </a:solidFill>
                <a:latin typeface="+mj-ea"/>
                <a:ea typeface="+mj-ea"/>
              </a:rPr>
              <a:t>为什么学习知识点</a:t>
            </a:r>
            <a:r>
              <a:rPr lang="en-US" altLang="zh-CN" b="1" dirty="0" smtClean="0">
                <a:solidFill>
                  <a:srgbClr val="FFC000"/>
                </a:solidFill>
                <a:latin typeface="+mj-ea"/>
                <a:ea typeface="+mj-ea"/>
              </a:rPr>
              <a:t>—</a:t>
            </a:r>
            <a:r>
              <a:rPr lang="zh-CN" altLang="en-US" b="1" dirty="0" smtClean="0">
                <a:solidFill>
                  <a:srgbClr val="FFC000"/>
                </a:solidFill>
                <a:latin typeface="+mj-ea"/>
                <a:ea typeface="+mj-ea"/>
              </a:rPr>
              <a:t>提问</a:t>
            </a:r>
            <a:endParaRPr lang="en-US" b="1" dirty="0" smtClean="0">
              <a:solidFill>
                <a:srgbClr val="FFC000"/>
              </a:solidFill>
              <a:latin typeface="+mj-ea"/>
              <a:ea typeface="+mj-ea"/>
            </a:endParaRPr>
          </a:p>
        </p:txBody>
      </p:sp>
      <p:sp>
        <p:nvSpPr>
          <p:cNvPr id="14339" name="文本占位符 4"/>
          <p:cNvSpPr>
            <a:spLocks noGrp="1" noChangeArrowheads="1"/>
          </p:cNvSpPr>
          <p:nvPr>
            <p:ph type="body" sz="quarter" idx="4294967295"/>
          </p:nvPr>
        </p:nvSpPr>
        <p:spPr bwMode="auto">
          <a:xfrm>
            <a:off x="1524494" y="1052737"/>
            <a:ext cx="9143506" cy="4786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3075" indent="-457200" eaLnBrk="1" hangingPunct="1">
              <a:lnSpc>
                <a:spcPct val="150000"/>
              </a:lnSpc>
              <a:buBlip>
                <a:blip r:embed="rId2"/>
              </a:buBlip>
            </a:pPr>
            <a:r>
              <a:rPr lang="en-US" altLang="zh-CN" sz="2800" kern="1200" dirty="0">
                <a:latin typeface="+mn-ea"/>
                <a:cs typeface="Microsoft Sans Serif" panose="020B0604020202020204" pitchFamily="34" charset="0"/>
              </a:rPr>
              <a:t>ARM</a:t>
            </a:r>
            <a:r>
              <a:rPr lang="zh-CN" altLang="en-US" sz="2800" kern="1200" dirty="0">
                <a:latin typeface="+mn-ea"/>
                <a:cs typeface="Microsoft Sans Serif" panose="020B0604020202020204" pitchFamily="34" charset="0"/>
              </a:rPr>
              <a:t>工作模式有几种</a:t>
            </a:r>
            <a:endParaRPr lang="en-US" altLang="zh-CN" sz="2800" kern="1200" dirty="0">
              <a:latin typeface="+mn-ea"/>
              <a:cs typeface="Microsoft Sans Serif" panose="020B0604020202020204" pitchFamily="34" charset="0"/>
            </a:endParaRPr>
          </a:p>
          <a:p>
            <a:pPr marL="473075" indent="-457200" eaLnBrk="1" hangingPunct="1">
              <a:lnSpc>
                <a:spcPct val="150000"/>
              </a:lnSpc>
              <a:buBlip>
                <a:blip r:embed="rId2"/>
              </a:buBlip>
            </a:pPr>
            <a:r>
              <a:rPr lang="zh-CN" altLang="en-US" sz="2800" kern="1200" dirty="0">
                <a:latin typeface="+mn-ea"/>
                <a:cs typeface="Microsoft Sans Serif" panose="020B0604020202020204" pitchFamily="34" charset="0"/>
              </a:rPr>
              <a:t>如何切换工作模式</a:t>
            </a:r>
            <a:endParaRPr lang="en-US" sz="2800" kern="1200" dirty="0">
              <a:latin typeface="+mn-ea"/>
              <a:cs typeface="Microsoft Sans Serif" panose="020B0604020202020204" pitchFamily="34" charset="0"/>
            </a:endParaRPr>
          </a:p>
        </p:txBody>
      </p:sp>
      <p:grpSp>
        <p:nvGrpSpPr>
          <p:cNvPr id="14340" name="组合 6"/>
          <p:cNvGrpSpPr>
            <a:grpSpLocks/>
          </p:cNvGrpSpPr>
          <p:nvPr/>
        </p:nvGrpSpPr>
        <p:grpSpPr bwMode="auto">
          <a:xfrm>
            <a:off x="7464426" y="1268761"/>
            <a:ext cx="700087" cy="217487"/>
            <a:chOff x="0" y="0"/>
            <a:chExt cx="700745" cy="217152"/>
          </a:xfrm>
        </p:grpSpPr>
        <p:grpSp>
          <p:nvGrpSpPr>
            <p:cNvPr id="13357" name="五角星 7"/>
            <p:cNvGrpSpPr>
              <a:grpSpLocks/>
            </p:cNvGrpSpPr>
            <p:nvPr/>
          </p:nvGrpSpPr>
          <p:grpSpPr bwMode="auto">
            <a:xfrm>
              <a:off x="-20737" y="-18312"/>
              <a:ext cx="249936" cy="249936"/>
              <a:chOff x="0" y="0"/>
              <a:chExt cx="249936" cy="249936"/>
            </a:xfrm>
          </p:grpSpPr>
          <p:pic>
            <p:nvPicPr>
              <p:cNvPr id="13364" name="五角星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5" name="Text Box 7"/>
              <p:cNvSpPr txBox="1">
                <a:spLocks noChangeArrowheads="1"/>
              </p:cNvSpPr>
              <p:nvPr/>
            </p:nvSpPr>
            <p:spPr bwMode="auto">
              <a:xfrm>
                <a:off x="87493" y="101954"/>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3358" name="五角星 8"/>
            <p:cNvGrpSpPr>
              <a:grpSpLocks/>
            </p:cNvGrpSpPr>
            <p:nvPr/>
          </p:nvGrpSpPr>
          <p:grpSpPr bwMode="auto">
            <a:xfrm>
              <a:off x="229199" y="-18312"/>
              <a:ext cx="243840" cy="243840"/>
              <a:chOff x="0" y="0"/>
              <a:chExt cx="243840" cy="243840"/>
            </a:xfrm>
          </p:grpSpPr>
          <p:pic>
            <p:nvPicPr>
              <p:cNvPr id="13362" name="五角星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3840"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3" name="Text Box 10"/>
              <p:cNvSpPr txBox="1">
                <a:spLocks noChangeArrowheads="1"/>
              </p:cNvSpPr>
              <p:nvPr/>
            </p:nvSpPr>
            <p:spPr bwMode="auto">
              <a:xfrm>
                <a:off x="82157" y="100826"/>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3359" name="五角星 9"/>
            <p:cNvGrpSpPr>
              <a:grpSpLocks/>
            </p:cNvGrpSpPr>
            <p:nvPr/>
          </p:nvGrpSpPr>
          <p:grpSpPr bwMode="auto">
            <a:xfrm>
              <a:off x="466943" y="-18312"/>
              <a:ext cx="243840" cy="243840"/>
              <a:chOff x="0" y="0"/>
              <a:chExt cx="243840" cy="243840"/>
            </a:xfrm>
          </p:grpSpPr>
          <p:pic>
            <p:nvPicPr>
              <p:cNvPr id="13360" name="五角星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3840"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1" name="Text Box 13"/>
              <p:cNvSpPr txBox="1">
                <a:spLocks noChangeArrowheads="1"/>
              </p:cNvSpPr>
              <p:nvPr/>
            </p:nvSpPr>
            <p:spPr bwMode="auto">
              <a:xfrm>
                <a:off x="84534" y="100826"/>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grpSp>
        <p:nvGrpSpPr>
          <p:cNvPr id="14350" name="组合 10"/>
          <p:cNvGrpSpPr>
            <a:grpSpLocks/>
          </p:cNvGrpSpPr>
          <p:nvPr/>
        </p:nvGrpSpPr>
        <p:grpSpPr bwMode="auto">
          <a:xfrm>
            <a:off x="7464426" y="2060922"/>
            <a:ext cx="700087" cy="217488"/>
            <a:chOff x="0" y="0"/>
            <a:chExt cx="700745" cy="217152"/>
          </a:xfrm>
        </p:grpSpPr>
        <p:grpSp>
          <p:nvGrpSpPr>
            <p:cNvPr id="13348" name="五角星 11"/>
            <p:cNvGrpSpPr>
              <a:grpSpLocks/>
            </p:cNvGrpSpPr>
            <p:nvPr/>
          </p:nvGrpSpPr>
          <p:grpSpPr bwMode="auto">
            <a:xfrm>
              <a:off x="-20737" y="-17920"/>
              <a:ext cx="249936" cy="249936"/>
              <a:chOff x="0" y="0"/>
              <a:chExt cx="249936" cy="249936"/>
            </a:xfrm>
          </p:grpSpPr>
          <p:pic>
            <p:nvPicPr>
              <p:cNvPr id="13355" name="五角星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6" name="Text Box 17"/>
              <p:cNvSpPr txBox="1">
                <a:spLocks noChangeArrowheads="1"/>
              </p:cNvSpPr>
              <p:nvPr/>
            </p:nvSpPr>
            <p:spPr bwMode="auto">
              <a:xfrm>
                <a:off x="87493" y="101562"/>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3349" name="五角星 12"/>
            <p:cNvGrpSpPr>
              <a:grpSpLocks/>
            </p:cNvGrpSpPr>
            <p:nvPr/>
          </p:nvGrpSpPr>
          <p:grpSpPr bwMode="auto">
            <a:xfrm>
              <a:off x="229199" y="-17920"/>
              <a:ext cx="243840" cy="243840"/>
              <a:chOff x="0" y="0"/>
              <a:chExt cx="243840" cy="243840"/>
            </a:xfrm>
          </p:grpSpPr>
          <p:pic>
            <p:nvPicPr>
              <p:cNvPr id="13353" name="五角星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43840"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 Box 20"/>
              <p:cNvSpPr txBox="1">
                <a:spLocks noChangeArrowheads="1"/>
              </p:cNvSpPr>
              <p:nvPr/>
            </p:nvSpPr>
            <p:spPr bwMode="auto">
              <a:xfrm>
                <a:off x="82157" y="100434"/>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3350" name="五角星 13"/>
            <p:cNvGrpSpPr>
              <a:grpSpLocks/>
            </p:cNvGrpSpPr>
            <p:nvPr/>
          </p:nvGrpSpPr>
          <p:grpSpPr bwMode="auto">
            <a:xfrm>
              <a:off x="466943" y="-17920"/>
              <a:ext cx="243840" cy="243840"/>
              <a:chOff x="0" y="0"/>
              <a:chExt cx="243840" cy="243840"/>
            </a:xfrm>
          </p:grpSpPr>
          <p:pic>
            <p:nvPicPr>
              <p:cNvPr id="13351" name="五角星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43840"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2" name="Text Box 23"/>
              <p:cNvSpPr txBox="1">
                <a:spLocks noChangeArrowheads="1"/>
              </p:cNvSpPr>
              <p:nvPr/>
            </p:nvSpPr>
            <p:spPr bwMode="auto">
              <a:xfrm>
                <a:off x="84534" y="100434"/>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spTree>
    <p:extLst>
      <p:ext uri="{BB962C8B-B14F-4D97-AF65-F5344CB8AC3E}">
        <p14:creationId xmlns:p14="http://schemas.microsoft.com/office/powerpoint/2010/main" val="3780556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fade">
                                      <p:cBhvr>
                                        <p:cTn id="11" dur="500"/>
                                        <p:tgtEl>
                                          <p:spTgt spid="1433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339">
                                            <p:txEl>
                                              <p:pRg st="1" end="1"/>
                                            </p:txEl>
                                          </p:spTgt>
                                        </p:tgtEl>
                                        <p:attrNameLst>
                                          <p:attrName>style.visibility</p:attrName>
                                        </p:attrNameLst>
                                      </p:cBhvr>
                                      <p:to>
                                        <p:strVal val="visible"/>
                                      </p:to>
                                    </p:set>
                                    <p:animEffect transition="in" filter="fade">
                                      <p:cBhvr>
                                        <p:cTn id="16" dur="500"/>
                                        <p:tgtEl>
                                          <p:spTgt spid="14339">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50"/>
                                        </p:tgtEl>
                                        <p:attrNameLst>
                                          <p:attrName>style.visibility</p:attrName>
                                        </p:attrNameLst>
                                      </p:cBhvr>
                                      <p:to>
                                        <p:strVal val="visible"/>
                                      </p:to>
                                    </p:set>
                                    <p:animEffect transition="in" filter="fade">
                                      <p:cBhvr>
                                        <p:cTn id="19" dur="500"/>
                                        <p:tgtEl>
                                          <p:spTgt spid="1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3"/>
          <p:cNvSpPr>
            <a:spLocks noGrp="1" noChangeArrowheads="1"/>
          </p:cNvSpPr>
          <p:nvPr>
            <p:ph type="body" sz="quarter" idx="4294967295"/>
          </p:nvPr>
        </p:nvSpPr>
        <p:spPr bwMode="auto">
          <a:xfrm>
            <a:off x="1679302" y="213842"/>
            <a:ext cx="5784850"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charset="0"/>
              <a:buNone/>
            </a:pPr>
            <a:r>
              <a:rPr lang="zh-CN" altLang="en-US" b="1" dirty="0" smtClean="0">
                <a:solidFill>
                  <a:srgbClr val="FFC000"/>
                </a:solidFill>
                <a:latin typeface="+mj-ea"/>
                <a:ea typeface="+mj-ea"/>
              </a:rPr>
              <a:t>课程目标</a:t>
            </a:r>
            <a:r>
              <a:rPr lang="en-US" altLang="zh-CN" b="1" dirty="0" smtClean="0">
                <a:solidFill>
                  <a:srgbClr val="FFC000"/>
                </a:solidFill>
                <a:latin typeface="+mj-ea"/>
                <a:ea typeface="+mj-ea"/>
              </a:rPr>
              <a:t>--</a:t>
            </a:r>
            <a:r>
              <a:rPr lang="zh-CN" altLang="en-US" b="1" dirty="0" smtClean="0">
                <a:solidFill>
                  <a:srgbClr val="FFC000"/>
                </a:solidFill>
                <a:latin typeface="+mj-ea"/>
                <a:ea typeface="+mj-ea"/>
              </a:rPr>
              <a:t>学习重点</a:t>
            </a:r>
            <a:r>
              <a:rPr lang="zh-CN" altLang="en-US" dirty="0" smtClean="0">
                <a:latin typeface="+mj-ea"/>
                <a:ea typeface="+mj-ea"/>
              </a:rPr>
              <a:t> </a:t>
            </a:r>
            <a:endParaRPr lang="en-US" dirty="0" smtClean="0">
              <a:latin typeface="+mj-ea"/>
              <a:ea typeface="+mj-ea"/>
            </a:endParaRPr>
          </a:p>
        </p:txBody>
      </p:sp>
      <p:sp>
        <p:nvSpPr>
          <p:cNvPr id="15363" name="文本占位符 4"/>
          <p:cNvSpPr>
            <a:spLocks noGrp="1" noChangeArrowheads="1"/>
          </p:cNvSpPr>
          <p:nvPr>
            <p:ph type="body" sz="quarter" idx="4294967295"/>
          </p:nvPr>
        </p:nvSpPr>
        <p:spPr bwMode="auto">
          <a:xfrm>
            <a:off x="1524000" y="1052737"/>
            <a:ext cx="9144000" cy="4786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3075" indent="-457200" eaLnBrk="1" hangingPunct="1">
              <a:lnSpc>
                <a:spcPct val="150000"/>
              </a:lnSpc>
              <a:buBlip>
                <a:blip r:embed="rId2"/>
              </a:buBlip>
            </a:pPr>
            <a:r>
              <a:rPr lang="en-US" altLang="zh-CN" sz="2800" kern="1200" dirty="0">
                <a:latin typeface="+mn-ea"/>
                <a:cs typeface="Microsoft Sans Serif" panose="020B0604020202020204" pitchFamily="34" charset="0"/>
              </a:rPr>
              <a:t>ARM</a:t>
            </a:r>
            <a:r>
              <a:rPr lang="zh-CN" altLang="en-US" sz="2800" kern="1200" dirty="0">
                <a:latin typeface="+mn-ea"/>
                <a:cs typeface="Microsoft Sans Serif" panose="020B0604020202020204" pitchFamily="34" charset="0"/>
              </a:rPr>
              <a:t>工作模式介绍</a:t>
            </a:r>
          </a:p>
          <a:p>
            <a:pPr marL="473075" indent="-457200" eaLnBrk="1" hangingPunct="1">
              <a:lnSpc>
                <a:spcPct val="150000"/>
              </a:lnSpc>
              <a:buBlip>
                <a:blip r:embed="rId2"/>
              </a:buBlip>
            </a:pPr>
            <a:r>
              <a:rPr lang="zh-CN" altLang="en-US" sz="2800" kern="1200" dirty="0">
                <a:latin typeface="+mn-ea"/>
                <a:cs typeface="Microsoft Sans Serif" panose="020B0604020202020204" pitchFamily="34" charset="0"/>
              </a:rPr>
              <a:t>异常向量表</a:t>
            </a:r>
            <a:endParaRPr lang="en-US" altLang="zh-CN" sz="2800" kern="1200" dirty="0">
              <a:latin typeface="+mn-ea"/>
              <a:cs typeface="Microsoft Sans Serif" panose="020B0604020202020204" pitchFamily="34" charset="0"/>
            </a:endParaRPr>
          </a:p>
          <a:p>
            <a:pPr marL="473075" indent="-457200" eaLnBrk="1" hangingPunct="1">
              <a:lnSpc>
                <a:spcPct val="150000"/>
              </a:lnSpc>
              <a:buBlip>
                <a:blip r:embed="rId2"/>
              </a:buBlip>
            </a:pPr>
            <a:r>
              <a:rPr lang="zh-CN" altLang="en-US" sz="2800" kern="1200" dirty="0">
                <a:latin typeface="+mn-ea"/>
                <a:cs typeface="Microsoft Sans Serif" panose="020B0604020202020204" pitchFamily="34" charset="0"/>
              </a:rPr>
              <a:t>工作模式切换</a:t>
            </a:r>
            <a:endParaRPr lang="en-US" altLang="zh-CN" sz="2800" kern="1200" dirty="0">
              <a:latin typeface="+mn-ea"/>
              <a:cs typeface="Microsoft Sans Serif" panose="020B0604020202020204" pitchFamily="34" charset="0"/>
            </a:endParaRPr>
          </a:p>
        </p:txBody>
      </p:sp>
      <p:grpSp>
        <p:nvGrpSpPr>
          <p:cNvPr id="15394" name="组合 18"/>
          <p:cNvGrpSpPr>
            <a:grpSpLocks/>
          </p:cNvGrpSpPr>
          <p:nvPr/>
        </p:nvGrpSpPr>
        <p:grpSpPr bwMode="auto">
          <a:xfrm>
            <a:off x="7464153" y="1340768"/>
            <a:ext cx="700087" cy="215900"/>
            <a:chOff x="0" y="0"/>
            <a:chExt cx="700745" cy="217152"/>
          </a:xfrm>
        </p:grpSpPr>
        <p:grpSp>
          <p:nvGrpSpPr>
            <p:cNvPr id="14354" name="五角星 19"/>
            <p:cNvGrpSpPr>
              <a:grpSpLocks/>
            </p:cNvGrpSpPr>
            <p:nvPr/>
          </p:nvGrpSpPr>
          <p:grpSpPr bwMode="auto">
            <a:xfrm>
              <a:off x="-20737" y="-19424"/>
              <a:ext cx="249936" cy="249936"/>
              <a:chOff x="0" y="0"/>
              <a:chExt cx="249936" cy="249936"/>
            </a:xfrm>
          </p:grpSpPr>
          <p:pic>
            <p:nvPicPr>
              <p:cNvPr id="14361" name="五角星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2" name="Text Box 37"/>
              <p:cNvSpPr txBox="1">
                <a:spLocks noChangeArrowheads="1"/>
              </p:cNvSpPr>
              <p:nvPr/>
            </p:nvSpPr>
            <p:spPr bwMode="auto">
              <a:xfrm>
                <a:off x="87493" y="103066"/>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4355" name="五角星 20"/>
            <p:cNvGrpSpPr>
              <a:grpSpLocks/>
            </p:cNvGrpSpPr>
            <p:nvPr/>
          </p:nvGrpSpPr>
          <p:grpSpPr bwMode="auto">
            <a:xfrm>
              <a:off x="229199" y="-19424"/>
              <a:ext cx="243840" cy="249936"/>
              <a:chOff x="0" y="0"/>
              <a:chExt cx="243840" cy="249936"/>
            </a:xfrm>
          </p:grpSpPr>
          <p:pic>
            <p:nvPicPr>
              <p:cNvPr id="14359" name="五角星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0" name="Text Box 40"/>
              <p:cNvSpPr txBox="1">
                <a:spLocks noChangeArrowheads="1"/>
              </p:cNvSpPr>
              <p:nvPr/>
            </p:nvSpPr>
            <p:spPr bwMode="auto">
              <a:xfrm>
                <a:off x="82157"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14356" name="五角星 21"/>
            <p:cNvGrpSpPr>
              <a:grpSpLocks/>
            </p:cNvGrpSpPr>
            <p:nvPr/>
          </p:nvGrpSpPr>
          <p:grpSpPr bwMode="auto">
            <a:xfrm>
              <a:off x="466943" y="-19424"/>
              <a:ext cx="243840" cy="249936"/>
              <a:chOff x="0" y="0"/>
              <a:chExt cx="243840" cy="249936"/>
            </a:xfrm>
          </p:grpSpPr>
          <p:pic>
            <p:nvPicPr>
              <p:cNvPr id="14357" name="五角星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Text Box 43"/>
              <p:cNvSpPr txBox="1">
                <a:spLocks noChangeArrowheads="1"/>
              </p:cNvSpPr>
              <p:nvPr/>
            </p:nvSpPr>
            <p:spPr bwMode="auto">
              <a:xfrm>
                <a:off x="84534"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dirty="0">
                  <a:solidFill>
                    <a:srgbClr val="FFFFFF"/>
                  </a:solidFill>
                  <a:latin typeface="Franklin Gothic Book" pitchFamily="34" charset="0"/>
                  <a:ea typeface="黑体" pitchFamily="2" charset="-122"/>
                </a:endParaRPr>
              </a:p>
            </p:txBody>
          </p:sp>
        </p:grpSp>
      </p:grpSp>
      <p:grpSp>
        <p:nvGrpSpPr>
          <p:cNvPr id="74" name="组合 18"/>
          <p:cNvGrpSpPr>
            <a:grpSpLocks/>
          </p:cNvGrpSpPr>
          <p:nvPr/>
        </p:nvGrpSpPr>
        <p:grpSpPr bwMode="auto">
          <a:xfrm>
            <a:off x="7519276" y="2694402"/>
            <a:ext cx="700087" cy="215900"/>
            <a:chOff x="0" y="0"/>
            <a:chExt cx="700745" cy="217152"/>
          </a:xfrm>
        </p:grpSpPr>
        <p:grpSp>
          <p:nvGrpSpPr>
            <p:cNvPr id="75" name="五角星 19"/>
            <p:cNvGrpSpPr>
              <a:grpSpLocks/>
            </p:cNvGrpSpPr>
            <p:nvPr/>
          </p:nvGrpSpPr>
          <p:grpSpPr bwMode="auto">
            <a:xfrm>
              <a:off x="-20737" y="-19424"/>
              <a:ext cx="249936" cy="249936"/>
              <a:chOff x="0" y="0"/>
              <a:chExt cx="249936" cy="249936"/>
            </a:xfrm>
          </p:grpSpPr>
          <p:pic>
            <p:nvPicPr>
              <p:cNvPr id="82" name="五角星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 Box 37"/>
              <p:cNvSpPr txBox="1">
                <a:spLocks noChangeArrowheads="1"/>
              </p:cNvSpPr>
              <p:nvPr/>
            </p:nvSpPr>
            <p:spPr bwMode="auto">
              <a:xfrm>
                <a:off x="87493" y="103066"/>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76" name="五角星 20"/>
            <p:cNvGrpSpPr>
              <a:grpSpLocks/>
            </p:cNvGrpSpPr>
            <p:nvPr/>
          </p:nvGrpSpPr>
          <p:grpSpPr bwMode="auto">
            <a:xfrm>
              <a:off x="229199" y="-19424"/>
              <a:ext cx="243840" cy="249936"/>
              <a:chOff x="0" y="0"/>
              <a:chExt cx="243840" cy="249936"/>
            </a:xfrm>
          </p:grpSpPr>
          <p:pic>
            <p:nvPicPr>
              <p:cNvPr id="80" name="五角星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40"/>
              <p:cNvSpPr txBox="1">
                <a:spLocks noChangeArrowheads="1"/>
              </p:cNvSpPr>
              <p:nvPr/>
            </p:nvSpPr>
            <p:spPr bwMode="auto">
              <a:xfrm>
                <a:off x="82157"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77" name="五角星 21"/>
            <p:cNvGrpSpPr>
              <a:grpSpLocks/>
            </p:cNvGrpSpPr>
            <p:nvPr/>
          </p:nvGrpSpPr>
          <p:grpSpPr bwMode="auto">
            <a:xfrm>
              <a:off x="466943" y="-19424"/>
              <a:ext cx="243840" cy="249936"/>
              <a:chOff x="0" y="0"/>
              <a:chExt cx="243840" cy="249936"/>
            </a:xfrm>
          </p:grpSpPr>
          <p:pic>
            <p:nvPicPr>
              <p:cNvPr id="78" name="五角星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43"/>
              <p:cNvSpPr txBox="1">
                <a:spLocks noChangeArrowheads="1"/>
              </p:cNvSpPr>
              <p:nvPr/>
            </p:nvSpPr>
            <p:spPr bwMode="auto">
              <a:xfrm>
                <a:off x="84534"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dirty="0">
                  <a:solidFill>
                    <a:srgbClr val="FFFFFF"/>
                  </a:solidFill>
                  <a:latin typeface="Franklin Gothic Book" pitchFamily="34" charset="0"/>
                  <a:ea typeface="黑体" pitchFamily="2" charset="-122"/>
                </a:endParaRPr>
              </a:p>
            </p:txBody>
          </p:sp>
        </p:grpSp>
      </p:grpSp>
      <p:grpSp>
        <p:nvGrpSpPr>
          <p:cNvPr id="94" name="组合 18"/>
          <p:cNvGrpSpPr>
            <a:grpSpLocks/>
          </p:cNvGrpSpPr>
          <p:nvPr/>
        </p:nvGrpSpPr>
        <p:grpSpPr bwMode="auto">
          <a:xfrm>
            <a:off x="7454124" y="1993543"/>
            <a:ext cx="700087" cy="215900"/>
            <a:chOff x="0" y="0"/>
            <a:chExt cx="700745" cy="217152"/>
          </a:xfrm>
        </p:grpSpPr>
        <p:grpSp>
          <p:nvGrpSpPr>
            <p:cNvPr id="95" name="五角星 19"/>
            <p:cNvGrpSpPr>
              <a:grpSpLocks/>
            </p:cNvGrpSpPr>
            <p:nvPr/>
          </p:nvGrpSpPr>
          <p:grpSpPr bwMode="auto">
            <a:xfrm>
              <a:off x="-20737" y="-19424"/>
              <a:ext cx="249936" cy="249936"/>
              <a:chOff x="0" y="0"/>
              <a:chExt cx="249936" cy="249936"/>
            </a:xfrm>
          </p:grpSpPr>
          <p:pic>
            <p:nvPicPr>
              <p:cNvPr id="102" name="五角星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 Box 37"/>
              <p:cNvSpPr txBox="1">
                <a:spLocks noChangeArrowheads="1"/>
              </p:cNvSpPr>
              <p:nvPr/>
            </p:nvSpPr>
            <p:spPr bwMode="auto">
              <a:xfrm>
                <a:off x="87493" y="103066"/>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96" name="五角星 20"/>
            <p:cNvGrpSpPr>
              <a:grpSpLocks/>
            </p:cNvGrpSpPr>
            <p:nvPr/>
          </p:nvGrpSpPr>
          <p:grpSpPr bwMode="auto">
            <a:xfrm>
              <a:off x="229199" y="-19424"/>
              <a:ext cx="243840" cy="249936"/>
              <a:chOff x="0" y="0"/>
              <a:chExt cx="243840" cy="249936"/>
            </a:xfrm>
          </p:grpSpPr>
          <p:pic>
            <p:nvPicPr>
              <p:cNvPr id="100" name="五角星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 Box 40"/>
              <p:cNvSpPr txBox="1">
                <a:spLocks noChangeArrowheads="1"/>
              </p:cNvSpPr>
              <p:nvPr/>
            </p:nvSpPr>
            <p:spPr bwMode="auto">
              <a:xfrm>
                <a:off x="82157"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a:solidFill>
                    <a:srgbClr val="FFFFFF"/>
                  </a:solidFill>
                  <a:latin typeface="Franklin Gothic Book" pitchFamily="34" charset="0"/>
                  <a:ea typeface="黑体" pitchFamily="2" charset="-122"/>
                </a:endParaRPr>
              </a:p>
            </p:txBody>
          </p:sp>
        </p:grpSp>
        <p:grpSp>
          <p:nvGrpSpPr>
            <p:cNvPr id="97" name="五角星 21"/>
            <p:cNvGrpSpPr>
              <a:grpSpLocks/>
            </p:cNvGrpSpPr>
            <p:nvPr/>
          </p:nvGrpSpPr>
          <p:grpSpPr bwMode="auto">
            <a:xfrm>
              <a:off x="466943" y="-19424"/>
              <a:ext cx="243840" cy="249936"/>
              <a:chOff x="0" y="0"/>
              <a:chExt cx="243840" cy="249936"/>
            </a:xfrm>
          </p:grpSpPr>
          <p:pic>
            <p:nvPicPr>
              <p:cNvPr id="98" name="五角星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3840" cy="2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43"/>
              <p:cNvSpPr txBox="1">
                <a:spLocks noChangeArrowheads="1"/>
              </p:cNvSpPr>
              <p:nvPr/>
            </p:nvSpPr>
            <p:spPr bwMode="auto">
              <a:xfrm>
                <a:off x="84534" y="101938"/>
                <a:ext cx="82512" cy="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dirty="0">
                  <a:solidFill>
                    <a:srgbClr val="FFFFFF"/>
                  </a:solidFill>
                  <a:latin typeface="Franklin Gothic Book" pitchFamily="34" charset="0"/>
                  <a:ea typeface="黑体" pitchFamily="2" charset="-122"/>
                </a:endParaRPr>
              </a:p>
            </p:txBody>
          </p:sp>
        </p:grpSp>
      </p:grpSp>
    </p:spTree>
    <p:extLst>
      <p:ext uri="{BB962C8B-B14F-4D97-AF65-F5344CB8AC3E}">
        <p14:creationId xmlns:p14="http://schemas.microsoft.com/office/powerpoint/2010/main" val="6132355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500"/>
                                        <p:tgtEl>
                                          <p:spTgt spid="15363">
                                            <p:txEl>
                                              <p:pRg st="2" end="2"/>
                                            </p:txEl>
                                          </p:spTgt>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15394"/>
                                        </p:tgtEl>
                                        <p:attrNameLst>
                                          <p:attrName>style.visibility</p:attrName>
                                        </p:attrNameLst>
                                      </p:cBhvr>
                                      <p:to>
                                        <p:strVal val="visible"/>
                                      </p:to>
                                    </p:set>
                                    <p:animEffect transition="in" filter="fade">
                                      <p:cBhvr>
                                        <p:cTn id="21" dur="500"/>
                                        <p:tgtEl>
                                          <p:spTgt spid="1539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6"/>
          <p:cNvSpPr txBox="1">
            <a:spLocks noChangeArrowheads="1"/>
          </p:cNvSpPr>
          <p:nvPr/>
        </p:nvSpPr>
        <p:spPr bwMode="auto">
          <a:xfrm>
            <a:off x="1524000" y="2780929"/>
            <a:ext cx="9144000"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a:lstStyle>
          <a:p>
            <a:pPr algn="ctr" eaLnBrk="1" hangingPunct="1">
              <a:lnSpc>
                <a:spcPct val="90000"/>
              </a:lnSpc>
              <a:buFont typeface="Arial" charset="0"/>
              <a:buNone/>
            </a:pPr>
            <a:r>
              <a:rPr lang="zh-CN" altLang="en-US" b="1" kern="0" dirty="0">
                <a:latin typeface="+mj-ea"/>
                <a:ea typeface="+mj-ea"/>
              </a:rPr>
              <a:t>第一节</a:t>
            </a:r>
            <a:endParaRPr lang="en-US" altLang="zh-CN" b="1" kern="0" dirty="0">
              <a:latin typeface="+mj-ea"/>
              <a:ea typeface="+mj-ea"/>
            </a:endParaRPr>
          </a:p>
          <a:p>
            <a:pPr algn="ctr" eaLnBrk="1" hangingPunct="1">
              <a:lnSpc>
                <a:spcPct val="90000"/>
              </a:lnSpc>
              <a:buNone/>
            </a:pPr>
            <a:r>
              <a:rPr lang="en-US" altLang="zh-CN" b="1" kern="0" dirty="0">
                <a:latin typeface="+mj-ea"/>
                <a:ea typeface="+mj-ea"/>
              </a:rPr>
              <a:t>ARM</a:t>
            </a:r>
            <a:r>
              <a:rPr lang="zh-CN" altLang="en-US" b="1" kern="0" dirty="0">
                <a:latin typeface="+mj-ea"/>
                <a:ea typeface="+mj-ea"/>
              </a:rPr>
              <a:t>工作模式</a:t>
            </a:r>
            <a:endParaRPr lang="en-US" altLang="zh-CN" b="1" kern="0" dirty="0">
              <a:latin typeface="+mj-ea"/>
              <a:ea typeface="+mj-ea"/>
            </a:endParaRPr>
          </a:p>
        </p:txBody>
      </p:sp>
    </p:spTree>
    <p:extLst>
      <p:ext uri="{BB962C8B-B14F-4D97-AF65-F5344CB8AC3E}">
        <p14:creationId xmlns:p14="http://schemas.microsoft.com/office/powerpoint/2010/main" val="30506887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a:solidFill>
                  <a:srgbClr val="FFC000"/>
                </a:solidFill>
                <a:latin typeface="+mj-ea"/>
                <a:ea typeface="+mj-ea"/>
              </a:rPr>
              <a:t>ARM</a:t>
            </a:r>
            <a:r>
              <a:rPr lang="zh-CN" altLang="en-US" b="1" dirty="0">
                <a:solidFill>
                  <a:srgbClr val="FFC000"/>
                </a:solidFill>
                <a:latin typeface="+mj-ea"/>
                <a:ea typeface="+mj-ea"/>
              </a:rPr>
              <a:t>工作模式</a:t>
            </a:r>
          </a:p>
        </p:txBody>
      </p:sp>
      <p:sp>
        <p:nvSpPr>
          <p:cNvPr id="16387" name="文本占位符 7"/>
          <p:cNvSpPr>
            <a:spLocks noGrp="1" noChangeArrowheads="1"/>
          </p:cNvSpPr>
          <p:nvPr>
            <p:ph type="body" sz="quarter" idx="4294967295"/>
          </p:nvPr>
        </p:nvSpPr>
        <p:spPr bwMode="auto">
          <a:xfrm>
            <a:off x="1524001" y="1052736"/>
            <a:ext cx="9143999" cy="1080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en-US" altLang="zh-CN" sz="2800" b="1" dirty="0">
                <a:solidFill>
                  <a:srgbClr val="376092"/>
                </a:solidFill>
                <a:latin typeface="Arial Unicode MS" pitchFamily="34" charset="-122"/>
              </a:rPr>
              <a:t>ARM</a:t>
            </a:r>
            <a:r>
              <a:rPr lang="zh-CN" altLang="en-US" sz="2800" b="1" dirty="0">
                <a:solidFill>
                  <a:srgbClr val="376092"/>
                </a:solidFill>
                <a:latin typeface="Arial Unicode MS" pitchFamily="34" charset="-122"/>
              </a:rPr>
              <a:t>工作模式</a:t>
            </a:r>
          </a:p>
          <a:p>
            <a:pPr marL="0" indent="0" eaLnBrk="1" hangingPunct="1">
              <a:spcAft>
                <a:spcPts val="600"/>
              </a:spcAft>
              <a:buNone/>
            </a:pP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p:txBody>
      </p:sp>
      <p:pic>
        <p:nvPicPr>
          <p:cNvPr id="7" name="Picture 2" descr="Abort_M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867" y="1564915"/>
            <a:ext cx="8082262" cy="505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568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a:solidFill>
                  <a:srgbClr val="FFC000"/>
                </a:solidFill>
                <a:latin typeface="+mj-ea"/>
                <a:ea typeface="+mj-ea"/>
              </a:rPr>
              <a:t>ARM</a:t>
            </a:r>
            <a:r>
              <a:rPr lang="zh-CN" altLang="en-US" b="1" dirty="0">
                <a:solidFill>
                  <a:srgbClr val="FFC000"/>
                </a:solidFill>
                <a:latin typeface="+mj-ea"/>
                <a:ea typeface="+mj-ea"/>
              </a:rPr>
              <a:t>工作模式</a:t>
            </a: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en-US" altLang="zh-CN" sz="2800" b="1" dirty="0">
                <a:solidFill>
                  <a:srgbClr val="376092"/>
                </a:solidFill>
                <a:latin typeface="Arial Unicode MS" pitchFamily="34" charset="-122"/>
              </a:rPr>
              <a:t>ARM</a:t>
            </a:r>
            <a:r>
              <a:rPr lang="zh-CN" altLang="en-US" sz="2800" b="1" dirty="0">
                <a:solidFill>
                  <a:srgbClr val="376092"/>
                </a:solidFill>
                <a:latin typeface="Arial Unicode MS" pitchFamily="34" charset="-122"/>
              </a:rPr>
              <a:t>微处理器的工作模式</a:t>
            </a: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000" b="1" dirty="0">
              <a:solidFill>
                <a:srgbClr val="376092"/>
              </a:solidFill>
              <a:latin typeface="Arial Unicode MS" pitchFamily="34" charset="-122"/>
            </a:endParaRPr>
          </a:p>
          <a:p>
            <a:pPr lvl="1" eaLnBrk="1" hangingPunct="1">
              <a:spcAft>
                <a:spcPts val="600"/>
              </a:spcAft>
              <a:buBlip>
                <a:blip r:embed="rId3"/>
              </a:buBlip>
            </a:pPr>
            <a:r>
              <a:rPr lang="zh-CN" altLang="en-US" sz="2000" dirty="0">
                <a:latin typeface="Arial Unicode MS" pitchFamily="34" charset="-122"/>
                <a:cs typeface="+mn-cs"/>
              </a:rPr>
              <a:t>其中</a:t>
            </a:r>
            <a:r>
              <a:rPr lang="en-US" altLang="zh-CN" sz="2000" dirty="0">
                <a:latin typeface="Arial Unicode MS" pitchFamily="34" charset="-122"/>
                <a:cs typeface="+mn-cs"/>
              </a:rPr>
              <a:t>M[4:0]</a:t>
            </a:r>
            <a:r>
              <a:rPr lang="zh-CN" altLang="en-US" sz="2000" dirty="0">
                <a:latin typeface="Arial Unicode MS" pitchFamily="34" charset="-122"/>
                <a:cs typeface="+mn-cs"/>
              </a:rPr>
              <a:t>不同值值分别代表下面</a:t>
            </a:r>
            <a:r>
              <a:rPr lang="en-US" altLang="zh-CN" sz="2000" dirty="0">
                <a:latin typeface="Arial Unicode MS" pitchFamily="34" charset="-122"/>
                <a:cs typeface="+mn-cs"/>
              </a:rPr>
              <a:t>8</a:t>
            </a:r>
            <a:r>
              <a:rPr lang="zh-CN" altLang="en-US" sz="2000" dirty="0">
                <a:latin typeface="Arial Unicode MS" pitchFamily="34" charset="-122"/>
                <a:cs typeface="+mn-cs"/>
              </a:rPr>
              <a:t>种工作模式：</a:t>
            </a:r>
          </a:p>
          <a:p>
            <a:pPr lvl="2" eaLnBrk="1" hangingPunct="1">
              <a:spcAft>
                <a:spcPts val="600"/>
              </a:spcAft>
              <a:buBlip>
                <a:blip r:embed="rId3"/>
              </a:buBlip>
            </a:pPr>
            <a:r>
              <a:rPr lang="en-US" altLang="zh-CN" sz="1600" dirty="0">
                <a:latin typeface="Arial Unicode MS" pitchFamily="34" charset="-122"/>
                <a:cs typeface="+mn-cs"/>
              </a:rPr>
              <a:t>10000</a:t>
            </a:r>
            <a:r>
              <a:rPr lang="zh-CN" altLang="en-US" sz="1600" dirty="0">
                <a:latin typeface="Arial Unicode MS" pitchFamily="34" charset="-122"/>
                <a:cs typeface="+mn-cs"/>
              </a:rPr>
              <a:t>（</a:t>
            </a:r>
            <a:r>
              <a:rPr lang="en-US" altLang="zh-CN" sz="1600" dirty="0">
                <a:latin typeface="Arial Unicode MS" pitchFamily="34" charset="-122"/>
                <a:cs typeface="+mn-cs"/>
              </a:rPr>
              <a:t>0x10</a:t>
            </a:r>
            <a:r>
              <a:rPr lang="zh-CN" altLang="en-US" sz="1600" dirty="0">
                <a:latin typeface="Arial Unicode MS" pitchFamily="34" charset="-122"/>
                <a:cs typeface="+mn-cs"/>
              </a:rPr>
              <a:t>）用户模式（</a:t>
            </a:r>
            <a:r>
              <a:rPr lang="en-US" altLang="zh-CN" sz="1600" dirty="0">
                <a:latin typeface="Arial Unicode MS" pitchFamily="34" charset="-122"/>
                <a:cs typeface="+mn-cs"/>
              </a:rPr>
              <a:t>User</a:t>
            </a:r>
            <a:r>
              <a:rPr lang="zh-CN" altLang="en-US" sz="1600" dirty="0">
                <a:latin typeface="Arial Unicode MS" pitchFamily="34" charset="-122"/>
                <a:cs typeface="+mn-cs"/>
              </a:rPr>
              <a:t>）； </a:t>
            </a:r>
          </a:p>
          <a:p>
            <a:pPr lvl="2" eaLnBrk="1" hangingPunct="1">
              <a:spcAft>
                <a:spcPts val="600"/>
              </a:spcAft>
              <a:buBlip>
                <a:blip r:embed="rId3"/>
              </a:buBlip>
            </a:pPr>
            <a:r>
              <a:rPr lang="en-US" altLang="zh-CN" sz="1600" dirty="0">
                <a:latin typeface="Arial Unicode MS" pitchFamily="34" charset="-122"/>
                <a:cs typeface="+mn-cs"/>
              </a:rPr>
              <a:t>10001</a:t>
            </a:r>
            <a:r>
              <a:rPr lang="zh-CN" altLang="en-US" sz="1600" dirty="0">
                <a:latin typeface="Arial Unicode MS" pitchFamily="34" charset="-122"/>
                <a:cs typeface="+mn-cs"/>
              </a:rPr>
              <a:t>（</a:t>
            </a:r>
            <a:r>
              <a:rPr lang="en-US" altLang="zh-CN" sz="1600" dirty="0">
                <a:latin typeface="Arial Unicode MS" pitchFamily="34" charset="-122"/>
                <a:cs typeface="+mn-cs"/>
              </a:rPr>
              <a:t>0x11</a:t>
            </a:r>
            <a:r>
              <a:rPr lang="zh-CN" altLang="en-US" sz="1600" dirty="0">
                <a:latin typeface="Arial Unicode MS" pitchFamily="34" charset="-122"/>
                <a:cs typeface="+mn-cs"/>
              </a:rPr>
              <a:t>）快速中断模式（</a:t>
            </a:r>
            <a:r>
              <a:rPr lang="en-US" altLang="zh-CN" sz="1600" dirty="0">
                <a:latin typeface="Arial Unicode MS" pitchFamily="34" charset="-122"/>
                <a:cs typeface="+mn-cs"/>
              </a:rPr>
              <a:t>FIQ</a:t>
            </a:r>
            <a:r>
              <a:rPr lang="zh-CN" altLang="en-US" sz="1600" dirty="0">
                <a:latin typeface="Arial Unicode MS" pitchFamily="34" charset="-122"/>
                <a:cs typeface="+mn-cs"/>
              </a:rPr>
              <a:t>）； </a:t>
            </a:r>
          </a:p>
          <a:p>
            <a:pPr lvl="2" eaLnBrk="1" hangingPunct="1">
              <a:spcAft>
                <a:spcPts val="600"/>
              </a:spcAft>
              <a:buBlip>
                <a:blip r:embed="rId3"/>
              </a:buBlip>
            </a:pPr>
            <a:r>
              <a:rPr lang="en-US" altLang="zh-CN" sz="1600" dirty="0">
                <a:latin typeface="Arial Unicode MS" pitchFamily="34" charset="-122"/>
                <a:cs typeface="+mn-cs"/>
              </a:rPr>
              <a:t>10010</a:t>
            </a:r>
            <a:r>
              <a:rPr lang="zh-CN" altLang="en-US" sz="1600" dirty="0">
                <a:latin typeface="Arial Unicode MS" pitchFamily="34" charset="-122"/>
                <a:cs typeface="+mn-cs"/>
              </a:rPr>
              <a:t>（</a:t>
            </a:r>
            <a:r>
              <a:rPr lang="en-US" altLang="zh-CN" sz="1600" dirty="0">
                <a:latin typeface="Arial Unicode MS" pitchFamily="34" charset="-122"/>
                <a:cs typeface="+mn-cs"/>
              </a:rPr>
              <a:t>0x12</a:t>
            </a:r>
            <a:r>
              <a:rPr lang="zh-CN" altLang="en-US" sz="1600" dirty="0">
                <a:latin typeface="Arial Unicode MS" pitchFamily="34" charset="-122"/>
                <a:cs typeface="+mn-cs"/>
              </a:rPr>
              <a:t>）向量中断模式（</a:t>
            </a:r>
            <a:r>
              <a:rPr lang="en-US" altLang="zh-CN" sz="1600" dirty="0">
                <a:latin typeface="Arial Unicode MS" pitchFamily="34" charset="-122"/>
                <a:cs typeface="+mn-cs"/>
              </a:rPr>
              <a:t>IRQ</a:t>
            </a:r>
            <a:r>
              <a:rPr lang="zh-CN" altLang="en-US" sz="1600" dirty="0">
                <a:latin typeface="Arial Unicode MS" pitchFamily="34" charset="-122"/>
                <a:cs typeface="+mn-cs"/>
              </a:rPr>
              <a:t>）； </a:t>
            </a:r>
          </a:p>
          <a:p>
            <a:pPr lvl="2" eaLnBrk="1" hangingPunct="1">
              <a:spcAft>
                <a:spcPts val="600"/>
              </a:spcAft>
              <a:buBlip>
                <a:blip r:embed="rId3"/>
              </a:buBlip>
            </a:pPr>
            <a:r>
              <a:rPr lang="en-US" altLang="zh-CN" sz="1600" dirty="0">
                <a:latin typeface="Arial Unicode MS" pitchFamily="34" charset="-122"/>
                <a:cs typeface="+mn-cs"/>
              </a:rPr>
              <a:t>10011</a:t>
            </a:r>
            <a:r>
              <a:rPr lang="zh-CN" altLang="en-US" sz="1600" dirty="0">
                <a:latin typeface="Arial Unicode MS" pitchFamily="34" charset="-122"/>
                <a:cs typeface="+mn-cs"/>
              </a:rPr>
              <a:t>（</a:t>
            </a:r>
            <a:r>
              <a:rPr lang="en-US" altLang="zh-CN" sz="1600" dirty="0">
                <a:latin typeface="Arial Unicode MS" pitchFamily="34" charset="-122"/>
                <a:cs typeface="+mn-cs"/>
              </a:rPr>
              <a:t>0x13</a:t>
            </a:r>
            <a:r>
              <a:rPr lang="zh-CN" altLang="en-US" sz="1600" dirty="0">
                <a:latin typeface="Arial Unicode MS" pitchFamily="34" charset="-122"/>
                <a:cs typeface="+mn-cs"/>
              </a:rPr>
              <a:t>）管理模式（</a:t>
            </a:r>
            <a:r>
              <a:rPr lang="en-US" altLang="zh-CN" sz="1600" dirty="0">
                <a:latin typeface="Arial Unicode MS" pitchFamily="34" charset="-122"/>
                <a:cs typeface="+mn-cs"/>
              </a:rPr>
              <a:t>Supervisor</a:t>
            </a:r>
            <a:r>
              <a:rPr lang="zh-CN" altLang="en-US" sz="1600" dirty="0">
                <a:latin typeface="Arial Unicode MS" pitchFamily="34" charset="-122"/>
                <a:cs typeface="+mn-cs"/>
              </a:rPr>
              <a:t>）； </a:t>
            </a:r>
          </a:p>
          <a:p>
            <a:pPr lvl="2" eaLnBrk="1" hangingPunct="1">
              <a:spcAft>
                <a:spcPts val="600"/>
              </a:spcAft>
              <a:buBlip>
                <a:blip r:embed="rId3"/>
              </a:buBlip>
            </a:pPr>
            <a:r>
              <a:rPr lang="en-US" altLang="zh-CN" sz="1600" dirty="0">
                <a:latin typeface="Arial Unicode MS" pitchFamily="34" charset="-122"/>
                <a:cs typeface="+mn-cs"/>
              </a:rPr>
              <a:t>10111</a:t>
            </a:r>
            <a:r>
              <a:rPr lang="zh-CN" altLang="en-US" sz="1600" dirty="0">
                <a:latin typeface="Arial Unicode MS" pitchFamily="34" charset="-122"/>
                <a:cs typeface="+mn-cs"/>
              </a:rPr>
              <a:t>（</a:t>
            </a:r>
            <a:r>
              <a:rPr lang="en-US" altLang="zh-CN" sz="1600" dirty="0">
                <a:latin typeface="Arial Unicode MS" pitchFamily="34" charset="-122"/>
                <a:cs typeface="+mn-cs"/>
              </a:rPr>
              <a:t>0x17</a:t>
            </a:r>
            <a:r>
              <a:rPr lang="zh-CN" altLang="en-US" sz="1600" dirty="0">
                <a:latin typeface="Arial Unicode MS" pitchFamily="34" charset="-122"/>
                <a:cs typeface="+mn-cs"/>
              </a:rPr>
              <a:t>）异常模式（</a:t>
            </a:r>
            <a:r>
              <a:rPr lang="en-US" altLang="zh-CN" sz="1600" dirty="0">
                <a:latin typeface="Arial Unicode MS" pitchFamily="34" charset="-122"/>
                <a:cs typeface="+mn-cs"/>
              </a:rPr>
              <a:t>Abort</a:t>
            </a:r>
            <a:r>
              <a:rPr lang="zh-CN" altLang="en-US" sz="1600" dirty="0">
                <a:latin typeface="Arial Unicode MS" pitchFamily="34" charset="-122"/>
                <a:cs typeface="+mn-cs"/>
              </a:rPr>
              <a:t>），取数据失败时发生； </a:t>
            </a:r>
          </a:p>
          <a:p>
            <a:pPr lvl="2" eaLnBrk="1" hangingPunct="1">
              <a:spcAft>
                <a:spcPts val="600"/>
              </a:spcAft>
              <a:buBlip>
                <a:blip r:embed="rId3"/>
              </a:buBlip>
            </a:pPr>
            <a:r>
              <a:rPr lang="en-US" altLang="zh-CN" sz="1600" dirty="0">
                <a:latin typeface="Arial Unicode MS" pitchFamily="34" charset="-122"/>
                <a:cs typeface="+mn-cs"/>
              </a:rPr>
              <a:t>11011</a:t>
            </a:r>
            <a:r>
              <a:rPr lang="zh-CN" altLang="en-US" sz="1600" dirty="0">
                <a:latin typeface="Arial Unicode MS" pitchFamily="34" charset="-122"/>
                <a:cs typeface="+mn-cs"/>
              </a:rPr>
              <a:t>（</a:t>
            </a:r>
            <a:r>
              <a:rPr lang="en-US" altLang="zh-CN" sz="1600" dirty="0">
                <a:latin typeface="Arial Unicode MS" pitchFamily="34" charset="-122"/>
                <a:cs typeface="+mn-cs"/>
              </a:rPr>
              <a:t>0x1B</a:t>
            </a:r>
            <a:r>
              <a:rPr lang="zh-CN" altLang="en-US" sz="1600" dirty="0">
                <a:latin typeface="Arial Unicode MS" pitchFamily="34" charset="-122"/>
                <a:cs typeface="+mn-cs"/>
              </a:rPr>
              <a:t>）未定义模式（</a:t>
            </a:r>
            <a:r>
              <a:rPr lang="en-US" altLang="zh-CN" sz="1600" dirty="0">
                <a:latin typeface="Arial Unicode MS" pitchFamily="34" charset="-122"/>
                <a:cs typeface="+mn-cs"/>
              </a:rPr>
              <a:t>Undefined</a:t>
            </a:r>
            <a:r>
              <a:rPr lang="zh-CN" altLang="en-US" sz="1600" dirty="0">
                <a:latin typeface="Arial Unicode MS" pitchFamily="34" charset="-122"/>
                <a:cs typeface="+mn-cs"/>
              </a:rPr>
              <a:t>），指令解码出错时发生； </a:t>
            </a:r>
          </a:p>
          <a:p>
            <a:pPr lvl="2" eaLnBrk="1" hangingPunct="1">
              <a:spcAft>
                <a:spcPts val="600"/>
              </a:spcAft>
              <a:buBlip>
                <a:blip r:embed="rId3"/>
              </a:buBlip>
            </a:pPr>
            <a:r>
              <a:rPr lang="en-US" altLang="zh-CN" sz="1600" dirty="0">
                <a:latin typeface="Arial Unicode MS" pitchFamily="34" charset="-122"/>
                <a:cs typeface="+mn-cs"/>
              </a:rPr>
              <a:t>11111</a:t>
            </a:r>
            <a:r>
              <a:rPr lang="zh-CN" altLang="en-US" sz="1600" dirty="0">
                <a:latin typeface="Arial Unicode MS" pitchFamily="34" charset="-122"/>
                <a:cs typeface="+mn-cs"/>
              </a:rPr>
              <a:t>（</a:t>
            </a:r>
            <a:r>
              <a:rPr lang="en-US" altLang="zh-CN" sz="1600" dirty="0">
                <a:latin typeface="Arial Unicode MS" pitchFamily="34" charset="-122"/>
                <a:cs typeface="+mn-cs"/>
              </a:rPr>
              <a:t>0x1F</a:t>
            </a:r>
            <a:r>
              <a:rPr lang="zh-CN" altLang="en-US" sz="1600" dirty="0">
                <a:latin typeface="Arial Unicode MS" pitchFamily="34" charset="-122"/>
                <a:cs typeface="+mn-cs"/>
              </a:rPr>
              <a:t>）系统模式（</a:t>
            </a:r>
            <a:r>
              <a:rPr lang="en-US" altLang="zh-CN" sz="1600" dirty="0">
                <a:latin typeface="Arial Unicode MS" pitchFamily="34" charset="-122"/>
                <a:cs typeface="+mn-cs"/>
              </a:rPr>
              <a:t>System</a:t>
            </a:r>
            <a:r>
              <a:rPr lang="zh-CN" altLang="en-US" sz="1600" dirty="0">
                <a:latin typeface="Arial Unicode MS" pitchFamily="34" charset="-122"/>
                <a:cs typeface="+mn-cs"/>
              </a:rPr>
              <a:t>）；</a:t>
            </a:r>
          </a:p>
          <a:p>
            <a:pPr lvl="2" eaLnBrk="1" hangingPunct="1">
              <a:spcAft>
                <a:spcPts val="600"/>
              </a:spcAft>
              <a:buBlip>
                <a:blip r:embed="rId3"/>
              </a:buBlip>
            </a:pPr>
            <a:r>
              <a:rPr lang="en-US" altLang="zh-CN" sz="1600" dirty="0">
                <a:latin typeface="Arial Unicode MS" pitchFamily="34" charset="-122"/>
                <a:cs typeface="+mn-cs"/>
              </a:rPr>
              <a:t>10110</a:t>
            </a:r>
            <a:r>
              <a:rPr lang="zh-CN" altLang="en-US" sz="1600" dirty="0">
                <a:latin typeface="Arial Unicode MS" pitchFamily="34" charset="-122"/>
                <a:cs typeface="+mn-cs"/>
              </a:rPr>
              <a:t>（</a:t>
            </a:r>
            <a:r>
              <a:rPr lang="en-US" altLang="zh-CN" sz="1600" dirty="0">
                <a:latin typeface="Arial Unicode MS" pitchFamily="34" charset="-122"/>
                <a:cs typeface="+mn-cs"/>
              </a:rPr>
              <a:t>0x16</a:t>
            </a:r>
            <a:r>
              <a:rPr lang="zh-CN" altLang="en-US" sz="1600" dirty="0">
                <a:latin typeface="Arial Unicode MS" pitchFamily="34" charset="-122"/>
                <a:cs typeface="+mn-cs"/>
              </a:rPr>
              <a:t>）安全监视模式（</a:t>
            </a:r>
            <a:r>
              <a:rPr lang="en-US" altLang="zh-CN" sz="1600" dirty="0">
                <a:latin typeface="Arial Unicode MS" pitchFamily="34" charset="-122"/>
                <a:cs typeface="+mn-cs"/>
              </a:rPr>
              <a:t>Secure Monitor</a:t>
            </a:r>
            <a:r>
              <a:rPr lang="zh-CN" altLang="en-US" sz="1600" dirty="0">
                <a:latin typeface="Arial Unicode MS" pitchFamily="34" charset="-122"/>
                <a:cs typeface="+mn-cs"/>
              </a:rPr>
              <a:t>），主要用于安全交易。　</a:t>
            </a:r>
          </a:p>
        </p:txBody>
      </p:sp>
      <p:pic>
        <p:nvPicPr>
          <p:cNvPr id="4" name="Picture 3" descr="CPS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942" y="1556792"/>
            <a:ext cx="6742113"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4" end="4"/>
                                            </p:txEl>
                                          </p:spTgt>
                                        </p:tgtEl>
                                        <p:attrNameLst>
                                          <p:attrName>style.visibility</p:attrName>
                                        </p:attrNameLst>
                                      </p:cBhvr>
                                      <p:to>
                                        <p:strVal val="visible"/>
                                      </p:to>
                                    </p:set>
                                    <p:animEffect transition="in" filter="fade">
                                      <p:cBhvr>
                                        <p:cTn id="10" dur="1000"/>
                                        <p:tgtEl>
                                          <p:spTgt spid="16387">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animEffect transition="in" filter="fade">
                                      <p:cBhvr>
                                        <p:cTn id="13" dur="1000"/>
                                        <p:tgtEl>
                                          <p:spTgt spid="16387">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7">
                                            <p:txEl>
                                              <p:pRg st="6" end="6"/>
                                            </p:txEl>
                                          </p:spTgt>
                                        </p:tgtEl>
                                        <p:attrNameLst>
                                          <p:attrName>style.visibility</p:attrName>
                                        </p:attrNameLst>
                                      </p:cBhvr>
                                      <p:to>
                                        <p:strVal val="visible"/>
                                      </p:to>
                                    </p:set>
                                    <p:animEffect transition="in" filter="fade">
                                      <p:cBhvr>
                                        <p:cTn id="16" dur="1000"/>
                                        <p:tgtEl>
                                          <p:spTgt spid="16387">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87">
                                            <p:txEl>
                                              <p:pRg st="7" end="7"/>
                                            </p:txEl>
                                          </p:spTgt>
                                        </p:tgtEl>
                                        <p:attrNameLst>
                                          <p:attrName>style.visibility</p:attrName>
                                        </p:attrNameLst>
                                      </p:cBhvr>
                                      <p:to>
                                        <p:strVal val="visible"/>
                                      </p:to>
                                    </p:set>
                                    <p:animEffect transition="in" filter="fade">
                                      <p:cBhvr>
                                        <p:cTn id="19" dur="1000"/>
                                        <p:tgtEl>
                                          <p:spTgt spid="16387">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387">
                                            <p:txEl>
                                              <p:pRg st="8" end="8"/>
                                            </p:txEl>
                                          </p:spTgt>
                                        </p:tgtEl>
                                        <p:attrNameLst>
                                          <p:attrName>style.visibility</p:attrName>
                                        </p:attrNameLst>
                                      </p:cBhvr>
                                      <p:to>
                                        <p:strVal val="visible"/>
                                      </p:to>
                                    </p:set>
                                    <p:animEffect transition="in" filter="fade">
                                      <p:cBhvr>
                                        <p:cTn id="22" dur="1000"/>
                                        <p:tgtEl>
                                          <p:spTgt spid="16387">
                                            <p:txEl>
                                              <p:pRg st="8" end="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animEffect transition="in" filter="fade">
                                      <p:cBhvr>
                                        <p:cTn id="25" dur="1000"/>
                                        <p:tgtEl>
                                          <p:spTgt spid="16387">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87">
                                            <p:txEl>
                                              <p:pRg st="10" end="10"/>
                                            </p:txEl>
                                          </p:spTgt>
                                        </p:tgtEl>
                                        <p:attrNameLst>
                                          <p:attrName>style.visibility</p:attrName>
                                        </p:attrNameLst>
                                      </p:cBhvr>
                                      <p:to>
                                        <p:strVal val="visible"/>
                                      </p:to>
                                    </p:set>
                                    <p:animEffect transition="in" filter="fade">
                                      <p:cBhvr>
                                        <p:cTn id="28" dur="1000"/>
                                        <p:tgtEl>
                                          <p:spTgt spid="16387">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387">
                                            <p:txEl>
                                              <p:pRg st="11" end="11"/>
                                            </p:txEl>
                                          </p:spTgt>
                                        </p:tgtEl>
                                        <p:attrNameLst>
                                          <p:attrName>style.visibility</p:attrName>
                                        </p:attrNameLst>
                                      </p:cBhvr>
                                      <p:to>
                                        <p:strVal val="visible"/>
                                      </p:to>
                                    </p:set>
                                    <p:animEffect transition="in" filter="fade">
                                      <p:cBhvr>
                                        <p:cTn id="31" dur="1000"/>
                                        <p:tgtEl>
                                          <p:spTgt spid="16387">
                                            <p:txEl>
                                              <p:pRg st="11" end="1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387">
                                            <p:txEl>
                                              <p:pRg st="12" end="12"/>
                                            </p:txEl>
                                          </p:spTgt>
                                        </p:tgtEl>
                                        <p:attrNameLst>
                                          <p:attrName>style.visibility</p:attrName>
                                        </p:attrNameLst>
                                      </p:cBhvr>
                                      <p:to>
                                        <p:strVal val="visible"/>
                                      </p:to>
                                    </p:set>
                                    <p:animEffect transition="in" filter="fade">
                                      <p:cBhvr>
                                        <p:cTn id="34" dur="1000"/>
                                        <p:tgtEl>
                                          <p:spTgt spid="1638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a:solidFill>
                  <a:srgbClr val="FFC000"/>
                </a:solidFill>
                <a:latin typeface="+mj-ea"/>
                <a:ea typeface="+mj-ea"/>
              </a:rPr>
              <a:t>ARM</a:t>
            </a:r>
            <a:r>
              <a:rPr lang="zh-CN" altLang="en-US" b="1" dirty="0">
                <a:solidFill>
                  <a:srgbClr val="FFC000"/>
                </a:solidFill>
                <a:latin typeface="+mj-ea"/>
                <a:ea typeface="+mj-ea"/>
              </a:rPr>
              <a:t>工作模式</a:t>
            </a:r>
          </a:p>
        </p:txBody>
      </p:sp>
      <p:sp>
        <p:nvSpPr>
          <p:cNvPr id="16387" name="文本占位符 7"/>
          <p:cNvSpPr>
            <a:spLocks noGrp="1" noChangeArrowheads="1"/>
          </p:cNvSpPr>
          <p:nvPr>
            <p:ph type="body" sz="quarter" idx="4294967295"/>
          </p:nvPr>
        </p:nvSpPr>
        <p:spPr bwMode="auto">
          <a:xfrm>
            <a:off x="1524001" y="1052736"/>
            <a:ext cx="9143999" cy="5019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en-US" altLang="zh-CN" sz="2800" b="1" dirty="0">
                <a:solidFill>
                  <a:srgbClr val="376092"/>
                </a:solidFill>
                <a:latin typeface="Arial Unicode MS" pitchFamily="34" charset="-122"/>
              </a:rPr>
              <a:t>ARM9</a:t>
            </a:r>
            <a:r>
              <a:rPr lang="zh-CN" altLang="en-US" sz="2800" b="1" dirty="0">
                <a:solidFill>
                  <a:srgbClr val="376092"/>
                </a:solidFill>
                <a:latin typeface="Arial Unicode MS" pitchFamily="34" charset="-122"/>
              </a:rPr>
              <a:t>处理器支持的</a:t>
            </a:r>
            <a:r>
              <a:rPr lang="en-US" altLang="zh-CN" sz="2800" b="1" dirty="0">
                <a:solidFill>
                  <a:srgbClr val="376092"/>
                </a:solidFill>
                <a:latin typeface="Arial Unicode MS" pitchFamily="34" charset="-122"/>
              </a:rPr>
              <a:t>7</a:t>
            </a:r>
            <a:r>
              <a:rPr lang="zh-CN" altLang="en-US" sz="2800" b="1" dirty="0">
                <a:solidFill>
                  <a:srgbClr val="376092"/>
                </a:solidFill>
                <a:latin typeface="Arial Unicode MS" pitchFamily="34" charset="-122"/>
              </a:rPr>
              <a:t>种寄存器工作模式</a:t>
            </a:r>
            <a:endParaRPr lang="en-US" altLang="zh-CN" sz="2000" b="1" dirty="0">
              <a:solidFill>
                <a:srgbClr val="376092"/>
              </a:solidFill>
              <a:latin typeface="Arial Unicode MS" pitchFamily="34" charset="-122"/>
            </a:endParaRPr>
          </a:p>
          <a:p>
            <a:pPr lvl="1" eaLnBrk="1" hangingPunct="1">
              <a:spcAft>
                <a:spcPts val="600"/>
              </a:spcAft>
              <a:buBlip>
                <a:blip r:embed="rId3"/>
              </a:buBlip>
            </a:pPr>
            <a:r>
              <a:rPr lang="zh-CN" altLang="zh-CN" sz="1400" dirty="0">
                <a:latin typeface="Arial Unicode MS" pitchFamily="34" charset="-122"/>
                <a:cs typeface="+mn-cs"/>
              </a:rPr>
              <a:t>用户模式（usr</a:t>
            </a:r>
            <a:r>
              <a:rPr lang="zh-CN" altLang="en-US" sz="1400" dirty="0">
                <a:latin typeface="Arial Unicode MS" pitchFamily="34" charset="-122"/>
                <a:cs typeface="+mn-cs"/>
              </a:rPr>
              <a:t>）：</a:t>
            </a:r>
            <a:r>
              <a:rPr lang="zh-CN" altLang="zh-CN" sz="1400" dirty="0">
                <a:latin typeface="Arial Unicode MS" pitchFamily="34" charset="-122"/>
                <a:cs typeface="+mn-cs"/>
              </a:rPr>
              <a:t>正常的程序执行状态</a:t>
            </a:r>
            <a:endParaRPr lang="en-US" altLang="zh-CN" sz="1400" dirty="0">
              <a:latin typeface="Arial Unicode MS" pitchFamily="34" charset="-122"/>
              <a:cs typeface="+mn-cs"/>
            </a:endParaRPr>
          </a:p>
          <a:p>
            <a:pPr lvl="1" eaLnBrk="1" hangingPunct="1">
              <a:spcAft>
                <a:spcPts val="600"/>
              </a:spcAft>
              <a:buBlip>
                <a:blip r:embed="rId3"/>
              </a:buBlip>
            </a:pPr>
            <a:r>
              <a:rPr lang="zh-CN" altLang="zh-CN" sz="1400" dirty="0">
                <a:latin typeface="Arial Unicode MS" pitchFamily="34" charset="-122"/>
              </a:rPr>
              <a:t>系统模式（sys）</a:t>
            </a:r>
            <a:r>
              <a:rPr lang="zh-CN" altLang="en-US" sz="1400" dirty="0">
                <a:latin typeface="Arial Unicode MS" pitchFamily="34" charset="-122"/>
              </a:rPr>
              <a:t>：</a:t>
            </a:r>
            <a:r>
              <a:rPr lang="zh-CN" altLang="zh-CN" sz="1400" dirty="0">
                <a:latin typeface="Arial Unicode MS" pitchFamily="34" charset="-122"/>
              </a:rPr>
              <a:t>运行具有特权的操作系统任务</a:t>
            </a:r>
            <a:endParaRPr lang="en-US" altLang="zh-CN" sz="1400" dirty="0">
              <a:latin typeface="Arial Unicode MS" pitchFamily="34" charset="-122"/>
            </a:endParaRPr>
          </a:p>
          <a:p>
            <a:pPr marL="457200" lvl="1" indent="0" eaLnBrk="1" hangingPunct="1">
              <a:spcAft>
                <a:spcPts val="600"/>
              </a:spcAft>
              <a:buNone/>
            </a:pPr>
            <a:endParaRPr lang="zh-CN" altLang="zh-CN" sz="1400" dirty="0">
              <a:latin typeface="Arial Unicode MS" pitchFamily="34" charset="-122"/>
              <a:cs typeface="+mn-cs"/>
            </a:endParaRPr>
          </a:p>
          <a:p>
            <a:pPr lvl="1" eaLnBrk="1" hangingPunct="1">
              <a:spcAft>
                <a:spcPts val="600"/>
              </a:spcAft>
              <a:buBlip>
                <a:blip r:embed="rId3"/>
              </a:buBlip>
            </a:pPr>
            <a:r>
              <a:rPr lang="zh-CN" altLang="zh-CN" sz="1400" dirty="0">
                <a:latin typeface="Arial Unicode MS" pitchFamily="34" charset="-122"/>
                <a:cs typeface="+mn-cs"/>
              </a:rPr>
              <a:t>快速中断模式（fiq）</a:t>
            </a:r>
            <a:r>
              <a:rPr lang="zh-CN" altLang="en-US" sz="1400" dirty="0">
                <a:latin typeface="Arial Unicode MS" pitchFamily="34" charset="-122"/>
                <a:cs typeface="+mn-cs"/>
              </a:rPr>
              <a:t>：</a:t>
            </a:r>
            <a:r>
              <a:rPr lang="en-US" altLang="zh-CN" sz="1400" dirty="0">
                <a:latin typeface="Arial Unicode MS" pitchFamily="34" charset="-122"/>
                <a:cs typeface="+mn-cs"/>
              </a:rPr>
              <a:t>  </a:t>
            </a:r>
            <a:r>
              <a:rPr lang="zh-CN" altLang="zh-CN" sz="1400" dirty="0">
                <a:latin typeface="Arial Unicode MS" pitchFamily="34" charset="-122"/>
                <a:cs typeface="+mn-cs"/>
              </a:rPr>
              <a:t>用于高速数据传输或通道处理</a:t>
            </a:r>
          </a:p>
          <a:p>
            <a:pPr lvl="1" eaLnBrk="1" hangingPunct="1">
              <a:spcAft>
                <a:spcPts val="600"/>
              </a:spcAft>
              <a:buBlip>
                <a:blip r:embed="rId3"/>
              </a:buBlip>
            </a:pPr>
            <a:r>
              <a:rPr lang="zh-CN" altLang="zh-CN" sz="1400" dirty="0">
                <a:latin typeface="Arial Unicode MS" pitchFamily="34" charset="-122"/>
                <a:cs typeface="+mn-cs"/>
              </a:rPr>
              <a:t>外部中断模式（irq</a:t>
            </a:r>
            <a:r>
              <a:rPr lang="zh-CN" altLang="en-US" sz="1400" dirty="0">
                <a:latin typeface="Arial Unicode MS" pitchFamily="34" charset="-122"/>
                <a:cs typeface="+mn-cs"/>
              </a:rPr>
              <a:t>）：</a:t>
            </a:r>
            <a:r>
              <a:rPr lang="zh-CN" altLang="zh-CN" sz="1400" dirty="0">
                <a:latin typeface="Arial Unicode MS" pitchFamily="34" charset="-122"/>
                <a:cs typeface="+mn-cs"/>
              </a:rPr>
              <a:t>用于通用的中断处理</a:t>
            </a:r>
          </a:p>
          <a:p>
            <a:pPr lvl="1" eaLnBrk="1" hangingPunct="1">
              <a:spcAft>
                <a:spcPts val="600"/>
              </a:spcAft>
              <a:buBlip>
                <a:blip r:embed="rId3"/>
              </a:buBlip>
            </a:pPr>
            <a:r>
              <a:rPr lang="zh-CN" altLang="zh-CN" sz="1400" dirty="0">
                <a:latin typeface="Arial Unicode MS" pitchFamily="34" charset="-122"/>
                <a:cs typeface="+mn-cs"/>
              </a:rPr>
              <a:t>特权模式（svc）</a:t>
            </a:r>
            <a:r>
              <a:rPr lang="zh-CN" altLang="en-US" sz="1400" dirty="0">
                <a:latin typeface="Arial Unicode MS" pitchFamily="34" charset="-122"/>
                <a:cs typeface="+mn-cs"/>
              </a:rPr>
              <a:t>：</a:t>
            </a:r>
            <a:r>
              <a:rPr lang="zh-CN" altLang="zh-CN" sz="1400" dirty="0">
                <a:latin typeface="Arial Unicode MS" pitchFamily="34" charset="-122"/>
                <a:cs typeface="+mn-cs"/>
              </a:rPr>
              <a:t>供操作系统使用的保护模式</a:t>
            </a:r>
          </a:p>
          <a:p>
            <a:pPr lvl="1" eaLnBrk="1" hangingPunct="1">
              <a:spcAft>
                <a:spcPts val="600"/>
              </a:spcAft>
              <a:buBlip>
                <a:blip r:embed="rId3"/>
              </a:buBlip>
            </a:pPr>
            <a:r>
              <a:rPr lang="zh-CN" altLang="zh-CN" sz="1400" dirty="0">
                <a:latin typeface="Arial Unicode MS" pitchFamily="34" charset="-122"/>
                <a:cs typeface="+mn-cs"/>
              </a:rPr>
              <a:t>数据访问终止模式(abt)</a:t>
            </a:r>
            <a:r>
              <a:rPr lang="zh-CN" altLang="en-US" sz="1400" dirty="0">
                <a:latin typeface="Arial Unicode MS" pitchFamily="34" charset="-122"/>
                <a:cs typeface="+mn-cs"/>
              </a:rPr>
              <a:t>：</a:t>
            </a:r>
            <a:r>
              <a:rPr lang="zh-CN" altLang="zh-CN" sz="1400" dirty="0">
                <a:latin typeface="Arial Unicode MS" pitchFamily="34" charset="-122"/>
                <a:cs typeface="+mn-cs"/>
              </a:rPr>
              <a:t>当数据或指令预取终止时进入该模式，可用于虚拟存储及存储保护</a:t>
            </a:r>
          </a:p>
          <a:p>
            <a:pPr lvl="1" eaLnBrk="1" hangingPunct="1">
              <a:spcAft>
                <a:spcPts val="600"/>
              </a:spcAft>
              <a:buBlip>
                <a:blip r:embed="rId3"/>
              </a:buBlip>
            </a:pPr>
            <a:r>
              <a:rPr lang="zh-CN" altLang="zh-CN" sz="1400" dirty="0">
                <a:latin typeface="Arial Unicode MS" pitchFamily="34" charset="-122"/>
                <a:cs typeface="+mn-cs"/>
              </a:rPr>
              <a:t>未定义指令中止模式（und）</a:t>
            </a:r>
            <a:r>
              <a:rPr lang="zh-CN" altLang="en-US" sz="1400" dirty="0">
                <a:latin typeface="Arial Unicode MS" pitchFamily="34" charset="-122"/>
                <a:cs typeface="+mn-cs"/>
              </a:rPr>
              <a:t>：</a:t>
            </a:r>
            <a:r>
              <a:rPr lang="zh-CN" altLang="zh-CN" sz="1400" dirty="0">
                <a:latin typeface="Arial Unicode MS" pitchFamily="34" charset="-122"/>
                <a:cs typeface="+mn-cs"/>
              </a:rPr>
              <a:t>当未定义的指令执行时进入该模式，可用于支持通过软件仿真硬件的协处理器</a:t>
            </a:r>
          </a:p>
        </p:txBody>
      </p:sp>
    </p:spTree>
    <p:extLst>
      <p:ext uri="{BB962C8B-B14F-4D97-AF65-F5344CB8AC3E}">
        <p14:creationId xmlns:p14="http://schemas.microsoft.com/office/powerpoint/2010/main" val="344862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a:solidFill>
                  <a:srgbClr val="FFC000"/>
                </a:solidFill>
                <a:latin typeface="+mj-ea"/>
                <a:ea typeface="+mj-ea"/>
              </a:rPr>
              <a:t>ARM</a:t>
            </a:r>
            <a:r>
              <a:rPr lang="zh-CN" altLang="en-US" b="1" dirty="0">
                <a:solidFill>
                  <a:srgbClr val="FFC000"/>
                </a:solidFill>
                <a:latin typeface="+mj-ea"/>
                <a:ea typeface="+mj-ea"/>
              </a:rPr>
              <a:t>工作模式</a:t>
            </a:r>
          </a:p>
        </p:txBody>
      </p:sp>
      <p:sp>
        <p:nvSpPr>
          <p:cNvPr id="16387" name="文本占位符 7"/>
          <p:cNvSpPr>
            <a:spLocks noGrp="1" noChangeArrowheads="1"/>
          </p:cNvSpPr>
          <p:nvPr>
            <p:ph type="body" sz="quarter" idx="4294967295"/>
          </p:nvPr>
        </p:nvSpPr>
        <p:spPr bwMode="auto">
          <a:xfrm>
            <a:off x="1524001" y="1052736"/>
            <a:ext cx="9143999" cy="1080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en-US" altLang="zh-CN" sz="2800" b="1" dirty="0">
                <a:solidFill>
                  <a:srgbClr val="376092"/>
                </a:solidFill>
                <a:latin typeface="Arial Unicode MS" pitchFamily="34" charset="-122"/>
              </a:rPr>
              <a:t>ARM</a:t>
            </a:r>
            <a:r>
              <a:rPr lang="zh-CN" altLang="en-US" sz="2800" b="1" dirty="0">
                <a:solidFill>
                  <a:srgbClr val="376092"/>
                </a:solidFill>
                <a:latin typeface="Arial Unicode MS" pitchFamily="34" charset="-122"/>
              </a:rPr>
              <a:t>不同工作模式的寄存器</a:t>
            </a: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700808"/>
            <a:ext cx="7335952" cy="4990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96943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6"/>
          <p:cNvSpPr>
            <a:spLocks noGrp="1" noChangeArrowheads="1"/>
          </p:cNvSpPr>
          <p:nvPr>
            <p:ph type="body" sz="quarter" idx="4294967295"/>
          </p:nvPr>
        </p:nvSpPr>
        <p:spPr bwMode="auto">
          <a:xfrm>
            <a:off x="1524000" y="213842"/>
            <a:ext cx="9143999" cy="550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None/>
            </a:pPr>
            <a:r>
              <a:rPr lang="en-US" altLang="zh-CN" b="1" dirty="0">
                <a:solidFill>
                  <a:srgbClr val="FFC000"/>
                </a:solidFill>
                <a:latin typeface="+mj-ea"/>
                <a:ea typeface="+mj-ea"/>
              </a:rPr>
              <a:t>ARM</a:t>
            </a:r>
            <a:r>
              <a:rPr lang="zh-CN" altLang="en-US" b="1" dirty="0">
                <a:solidFill>
                  <a:srgbClr val="FFC000"/>
                </a:solidFill>
                <a:latin typeface="+mj-ea"/>
                <a:ea typeface="+mj-ea"/>
              </a:rPr>
              <a:t>工作模式</a:t>
            </a:r>
          </a:p>
        </p:txBody>
      </p:sp>
      <p:sp>
        <p:nvSpPr>
          <p:cNvPr id="16387" name="文本占位符 7"/>
          <p:cNvSpPr>
            <a:spLocks noGrp="1" noChangeArrowheads="1"/>
          </p:cNvSpPr>
          <p:nvPr>
            <p:ph type="body" sz="quarter" idx="4294967295"/>
          </p:nvPr>
        </p:nvSpPr>
        <p:spPr bwMode="auto">
          <a:xfrm>
            <a:off x="1524001" y="1052736"/>
            <a:ext cx="9143999" cy="1080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600"/>
              </a:spcAft>
              <a:buBlip>
                <a:blip r:embed="rId2"/>
              </a:buBlip>
            </a:pPr>
            <a:r>
              <a:rPr lang="zh-CN" altLang="en-US" sz="2800" b="1" dirty="0">
                <a:solidFill>
                  <a:srgbClr val="376092"/>
                </a:solidFill>
                <a:latin typeface="Arial Unicode MS" pitchFamily="34" charset="-122"/>
              </a:rPr>
              <a:t>异常向量表</a:t>
            </a: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a:p>
            <a:pPr marL="0" indent="0" eaLnBrk="1" hangingPunct="1">
              <a:spcAft>
                <a:spcPts val="600"/>
              </a:spcAft>
              <a:buNone/>
            </a:pPr>
            <a:endParaRPr lang="en-US" altLang="zh-CN" sz="2800" b="1" dirty="0">
              <a:solidFill>
                <a:srgbClr val="376092"/>
              </a:solidFill>
              <a:latin typeface="Arial Unicode MS"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167" y="2143607"/>
            <a:ext cx="8475662"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8114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TotalTime>
  <Pages>0</Pages>
  <Words>898</Words>
  <Characters>0</Characters>
  <Application>Microsoft Office PowerPoint</Application>
  <DocSecurity>0</DocSecurity>
  <PresentationFormat>宽屏</PresentationFormat>
  <Lines>0</Lines>
  <Paragraphs>111</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8</vt:i4>
      </vt:variant>
      <vt:variant>
        <vt:lpstr>幻灯片标题</vt:lpstr>
      </vt:variant>
      <vt:variant>
        <vt:i4>17</vt:i4>
      </vt:variant>
    </vt:vector>
  </HeadingPairs>
  <TitlesOfParts>
    <vt:vector size="34" baseType="lpstr">
      <vt:lpstr>Arial Unicode MS</vt:lpstr>
      <vt:lpstr>Franklin Gothic Book</vt:lpstr>
      <vt:lpstr>黑体</vt:lpstr>
      <vt:lpstr>宋体</vt:lpstr>
      <vt:lpstr>微软雅黑</vt:lpstr>
      <vt:lpstr>Arial</vt:lpstr>
      <vt:lpstr>Calibri</vt:lpstr>
      <vt:lpstr>Franklin Gothic Medium</vt:lpstr>
      <vt:lpstr>Microsoft Sans Serif</vt:lpstr>
      <vt:lpstr>Office 主题​​</vt:lpstr>
      <vt:lpstr>2_Office 主题​​</vt:lpstr>
      <vt:lpstr>3_Office 主题​​</vt:lpstr>
      <vt:lpstr>4_Office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Windows 用户</dc:creator>
  <cp:keywords/>
  <dc:description/>
  <cp:lastModifiedBy>Liao Xiaofei</cp:lastModifiedBy>
  <cp:revision>405</cp:revision>
  <dcterms:created xsi:type="dcterms:W3CDTF">2013-05-20T02:48:50Z</dcterms:created>
  <dcterms:modified xsi:type="dcterms:W3CDTF">2015-07-26T16:56:04Z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