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61" r:id="rId3"/>
    <p:sldMasterId id="2147483653" r:id="rId4"/>
    <p:sldMasterId id="2147483655" r:id="rId5"/>
    <p:sldMasterId id="2147483656" r:id="rId6"/>
    <p:sldMasterId id="2147483657" r:id="rId7"/>
    <p:sldMasterId id="2147483658" r:id="rId8"/>
  </p:sldMasterIdLst>
  <p:notesMasterIdLst>
    <p:notesMasterId r:id="rId25"/>
  </p:notesMasterIdLst>
  <p:sldIdLst>
    <p:sldId id="259" r:id="rId9"/>
    <p:sldId id="267" r:id="rId10"/>
    <p:sldId id="268" r:id="rId11"/>
    <p:sldId id="269" r:id="rId12"/>
    <p:sldId id="307" r:id="rId13"/>
    <p:sldId id="308" r:id="rId14"/>
    <p:sldId id="310" r:id="rId15"/>
    <p:sldId id="311" r:id="rId16"/>
    <p:sldId id="312" r:id="rId17"/>
    <p:sldId id="314" r:id="rId18"/>
    <p:sldId id="313" r:id="rId19"/>
    <p:sldId id="304" r:id="rId20"/>
    <p:sldId id="305" r:id="rId21"/>
    <p:sldId id="306" r:id="rId22"/>
    <p:sldId id="287" r:id="rId23"/>
    <p:sldId id="281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D7D7D7"/>
    <a:srgbClr val="EA2504"/>
    <a:srgbClr val="76B531"/>
    <a:srgbClr val="A6A6A6"/>
    <a:srgbClr val="0066FF"/>
    <a:srgbClr val="FFC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97" autoAdjust="0"/>
    <p:restoredTop sz="94660"/>
  </p:normalViewPr>
  <p:slideViewPr>
    <p:cSldViewPr>
      <p:cViewPr varScale="1">
        <p:scale>
          <a:sx n="92" d="100"/>
          <a:sy n="92" d="100"/>
        </p:scale>
        <p:origin x="4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179FE8F6-778F-424B-B018-3861D587DA0A}" type="datetimeFigureOut">
              <a:rPr lang="zh-CN" altLang="en-US"/>
              <a:pPr>
                <a:defRPr/>
              </a:pPr>
              <a:t>2015/7/27</a:t>
            </a:fld>
            <a:endParaRPr lang="en-US"/>
          </a:p>
        </p:txBody>
      </p:sp>
      <p:sp>
        <p:nvSpPr>
          <p:cNvPr id="204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1B6F562-8A5E-4D3C-97DB-BA78A0359D6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本节课程主要讲了什么？通过本节课程的学习我们掌握了什么？解决什么问题？</a:t>
            </a:r>
            <a:endParaRPr lang="en-US" smtClean="0">
              <a:solidFill>
                <a:srgbClr val="376092"/>
              </a:solidFill>
            </a:endParaRPr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下节课程我们要学习什么？</a:t>
            </a:r>
            <a:endParaRPr lang="zh-CN" altLang="en-US" smtClean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9BED48C-A3B9-40AE-88A5-FD250C998CC7}" type="slidenum">
              <a:rPr lang="zh-CN" altLang="en-US" sz="1200">
                <a:latin typeface="Calibri" pitchFamily="34" charset="0"/>
              </a:rPr>
              <a:pPr algn="r" eaLnBrk="1" hangingPunct="1"/>
              <a:t>16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69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3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9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3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0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0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84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8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50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81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4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76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57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81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63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1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9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98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6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8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5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9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3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878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1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8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33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矩形 4"/>
          <p:cNvSpPr>
            <a:spLocks noChangeArrowheads="1"/>
          </p:cNvSpPr>
          <p:nvPr userDrawn="1"/>
        </p:nvSpPr>
        <p:spPr bwMode="auto">
          <a:xfrm>
            <a:off x="0" y="1052515"/>
            <a:ext cx="9144000" cy="432117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179388" y="6669362"/>
            <a:ext cx="8818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上嵌网院                                                                                                             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altLang="zh-CN" sz="1000" dirty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矩形 8"/>
          <p:cNvSpPr>
            <a:spLocks noChangeArrowheads="1"/>
          </p:cNvSpPr>
          <p:nvPr userDrawn="1"/>
        </p:nvSpPr>
        <p:spPr bwMode="auto">
          <a:xfrm>
            <a:off x="0" y="1079502"/>
            <a:ext cx="9144000" cy="56626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4" name="直接连接符 7"/>
          <p:cNvCxnSpPr>
            <a:cxnSpLocks noChangeShapeType="1"/>
          </p:cNvCxnSpPr>
          <p:nvPr/>
        </p:nvCxnSpPr>
        <p:spPr bwMode="auto">
          <a:xfrm>
            <a:off x="6588126" y="1079502"/>
            <a:ext cx="1588" cy="56626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直接连接符 8"/>
          <p:cNvCxnSpPr>
            <a:cxnSpLocks noChangeShapeType="1"/>
          </p:cNvCxnSpPr>
          <p:nvPr/>
        </p:nvCxnSpPr>
        <p:spPr bwMode="auto">
          <a:xfrm flipH="1">
            <a:off x="6573838" y="1079502"/>
            <a:ext cx="6350" cy="56626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5127" name="矩形 9"/>
          <p:cNvSpPr>
            <a:spLocks noChangeArrowheads="1"/>
          </p:cNvSpPr>
          <p:nvPr userDrawn="1"/>
        </p:nvSpPr>
        <p:spPr bwMode="auto">
          <a:xfrm>
            <a:off x="1" y="1079502"/>
            <a:ext cx="6624638" cy="5662613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128" name="矩形 10"/>
          <p:cNvSpPr>
            <a:spLocks noChangeArrowheads="1"/>
          </p:cNvSpPr>
          <p:nvPr userDrawn="1"/>
        </p:nvSpPr>
        <p:spPr bwMode="auto">
          <a:xfrm>
            <a:off x="6589714" y="1079502"/>
            <a:ext cx="2554287" cy="5662613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9" name="直接连接符 17"/>
          <p:cNvCxnSpPr>
            <a:cxnSpLocks noChangeShapeType="1"/>
          </p:cNvCxnSpPr>
          <p:nvPr userDrawn="1"/>
        </p:nvCxnSpPr>
        <p:spPr bwMode="auto">
          <a:xfrm>
            <a:off x="323850" y="1557338"/>
            <a:ext cx="3600450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直接连接符 18"/>
          <p:cNvCxnSpPr>
            <a:cxnSpLocks noChangeShapeType="1"/>
          </p:cNvCxnSpPr>
          <p:nvPr userDrawn="1"/>
        </p:nvCxnSpPr>
        <p:spPr bwMode="auto">
          <a:xfrm>
            <a:off x="323850" y="1557338"/>
            <a:ext cx="3600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7"/>
          <p:cNvCxnSpPr>
            <a:cxnSpLocks noChangeShapeType="1"/>
          </p:cNvCxnSpPr>
          <p:nvPr/>
        </p:nvCxnSpPr>
        <p:spPr bwMode="auto">
          <a:xfrm flipH="1">
            <a:off x="6580188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直接连接符 8"/>
          <p:cNvCxnSpPr>
            <a:cxnSpLocks noChangeShapeType="1"/>
          </p:cNvCxnSpPr>
          <p:nvPr/>
        </p:nvCxnSpPr>
        <p:spPr bwMode="auto">
          <a:xfrm>
            <a:off x="6588125" y="908052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" name="矩形 9"/>
          <p:cNvSpPr>
            <a:spLocks noChangeArrowheads="1"/>
          </p:cNvSpPr>
          <p:nvPr userDrawn="1"/>
        </p:nvSpPr>
        <p:spPr bwMode="auto">
          <a:xfrm>
            <a:off x="1" y="622302"/>
            <a:ext cx="6626225" cy="5807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7173" name="矩形 10"/>
          <p:cNvSpPr>
            <a:spLocks noChangeArrowheads="1"/>
          </p:cNvSpPr>
          <p:nvPr userDrawn="1"/>
        </p:nvSpPr>
        <p:spPr bwMode="auto">
          <a:xfrm>
            <a:off x="6589714" y="620713"/>
            <a:ext cx="2554287" cy="2881312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717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4" name="直接连接符 2"/>
          <p:cNvCxnSpPr>
            <a:cxnSpLocks noChangeShapeType="1"/>
          </p:cNvCxnSpPr>
          <p:nvPr userDrawn="1"/>
        </p:nvCxnSpPr>
        <p:spPr bwMode="auto">
          <a:xfrm>
            <a:off x="6940551" y="3502025"/>
            <a:ext cx="1592263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直接连接符 15"/>
          <p:cNvCxnSpPr>
            <a:cxnSpLocks noChangeShapeType="1"/>
          </p:cNvCxnSpPr>
          <p:nvPr userDrawn="1"/>
        </p:nvCxnSpPr>
        <p:spPr bwMode="auto">
          <a:xfrm>
            <a:off x="6948488" y="3502025"/>
            <a:ext cx="1592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矩形 10"/>
          <p:cNvSpPr>
            <a:spLocks noChangeArrowheads="1"/>
          </p:cNvSpPr>
          <p:nvPr userDrawn="1"/>
        </p:nvSpPr>
        <p:spPr bwMode="auto">
          <a:xfrm>
            <a:off x="6588126" y="3502025"/>
            <a:ext cx="2554288" cy="2952750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2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TextBox 7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4" y="2066925"/>
            <a:ext cx="55657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8"/>
          <p:cNvSpPr>
            <a:spLocks noChangeArrowheads="1"/>
          </p:cNvSpPr>
          <p:nvPr userDrawn="1"/>
        </p:nvSpPr>
        <p:spPr bwMode="auto">
          <a:xfrm>
            <a:off x="0" y="620715"/>
            <a:ext cx="9144000" cy="6237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6" name="直接连接符 7"/>
          <p:cNvCxnSpPr>
            <a:cxnSpLocks noChangeShapeType="1"/>
          </p:cNvCxnSpPr>
          <p:nvPr/>
        </p:nvCxnSpPr>
        <p:spPr bwMode="auto">
          <a:xfrm flipH="1">
            <a:off x="2557463" y="677863"/>
            <a:ext cx="0" cy="5522912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矩形 9"/>
          <p:cNvSpPr>
            <a:spLocks noChangeArrowheads="1"/>
          </p:cNvSpPr>
          <p:nvPr userDrawn="1"/>
        </p:nvSpPr>
        <p:spPr bwMode="auto">
          <a:xfrm>
            <a:off x="2555876" y="622302"/>
            <a:ext cx="6569075" cy="5807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198" name="矩形 10"/>
          <p:cNvSpPr>
            <a:spLocks noChangeArrowheads="1"/>
          </p:cNvSpPr>
          <p:nvPr userDrawn="1"/>
        </p:nvSpPr>
        <p:spPr bwMode="auto">
          <a:xfrm>
            <a:off x="1" y="620715"/>
            <a:ext cx="2555875" cy="58070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9" name="直接连接符 2"/>
          <p:cNvCxnSpPr>
            <a:cxnSpLocks noChangeShapeType="1"/>
          </p:cNvCxnSpPr>
          <p:nvPr userDrawn="1"/>
        </p:nvCxnSpPr>
        <p:spPr bwMode="auto">
          <a:xfrm>
            <a:off x="460376" y="3429000"/>
            <a:ext cx="1590675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直接连接符 15"/>
          <p:cNvCxnSpPr>
            <a:cxnSpLocks noChangeShapeType="1"/>
          </p:cNvCxnSpPr>
          <p:nvPr userDrawn="1"/>
        </p:nvCxnSpPr>
        <p:spPr bwMode="auto">
          <a:xfrm>
            <a:off x="460376" y="3438525"/>
            <a:ext cx="15906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直接连接符 8"/>
          <p:cNvCxnSpPr>
            <a:cxnSpLocks noChangeShapeType="1"/>
          </p:cNvCxnSpPr>
          <p:nvPr/>
        </p:nvCxnSpPr>
        <p:spPr bwMode="auto">
          <a:xfrm>
            <a:off x="2565400" y="692150"/>
            <a:ext cx="0" cy="5524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3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3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8"/>
          <p:cNvSpPr>
            <a:spLocks noChangeArrowheads="1"/>
          </p:cNvSpPr>
          <p:nvPr userDrawn="1"/>
        </p:nvSpPr>
        <p:spPr bwMode="auto">
          <a:xfrm>
            <a:off x="0" y="620715"/>
            <a:ext cx="9144000" cy="6237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19" name="直接连接符 7"/>
          <p:cNvCxnSpPr>
            <a:cxnSpLocks noChangeShapeType="1"/>
          </p:cNvCxnSpPr>
          <p:nvPr/>
        </p:nvCxnSpPr>
        <p:spPr bwMode="auto">
          <a:xfrm flipH="1">
            <a:off x="2557463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0" name="矩形 9"/>
          <p:cNvSpPr>
            <a:spLocks noChangeArrowheads="1"/>
          </p:cNvSpPr>
          <p:nvPr userDrawn="1"/>
        </p:nvSpPr>
        <p:spPr bwMode="auto">
          <a:xfrm>
            <a:off x="2574926" y="620713"/>
            <a:ext cx="6569075" cy="588010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9221" name="矩形 10"/>
          <p:cNvSpPr>
            <a:spLocks noChangeArrowheads="1"/>
          </p:cNvSpPr>
          <p:nvPr userDrawn="1"/>
        </p:nvSpPr>
        <p:spPr bwMode="auto">
          <a:xfrm>
            <a:off x="1" y="622302"/>
            <a:ext cx="2555875" cy="58705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22" name="直接连接符 8"/>
          <p:cNvCxnSpPr>
            <a:cxnSpLocks noChangeShapeType="1"/>
          </p:cNvCxnSpPr>
          <p:nvPr/>
        </p:nvCxnSpPr>
        <p:spPr bwMode="auto">
          <a:xfrm>
            <a:off x="2565400" y="968377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2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8"/>
          <p:cNvSpPr>
            <a:spLocks noChangeArrowheads="1"/>
          </p:cNvSpPr>
          <p:nvPr userDrawn="1"/>
        </p:nvSpPr>
        <p:spPr bwMode="auto">
          <a:xfrm>
            <a:off x="0" y="1125538"/>
            <a:ext cx="9144000" cy="57324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10243" name="直接连接符 7"/>
          <p:cNvCxnSpPr>
            <a:cxnSpLocks noChangeShapeType="1"/>
          </p:cNvCxnSpPr>
          <p:nvPr/>
        </p:nvCxnSpPr>
        <p:spPr bwMode="auto">
          <a:xfrm flipH="1">
            <a:off x="4729163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4" name="直接连接符 8"/>
          <p:cNvCxnSpPr>
            <a:cxnSpLocks noChangeShapeType="1"/>
          </p:cNvCxnSpPr>
          <p:nvPr/>
        </p:nvCxnSpPr>
        <p:spPr bwMode="auto">
          <a:xfrm>
            <a:off x="4716463" y="968377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矩形 9"/>
          <p:cNvSpPr>
            <a:spLocks noChangeArrowheads="1"/>
          </p:cNvSpPr>
          <p:nvPr userDrawn="1"/>
        </p:nvSpPr>
        <p:spPr bwMode="auto">
          <a:xfrm>
            <a:off x="1" y="620713"/>
            <a:ext cx="4772025" cy="588010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0246" name="矩形 10"/>
          <p:cNvSpPr>
            <a:spLocks noChangeArrowheads="1"/>
          </p:cNvSpPr>
          <p:nvPr userDrawn="1"/>
        </p:nvSpPr>
        <p:spPr bwMode="auto">
          <a:xfrm>
            <a:off x="4740276" y="622302"/>
            <a:ext cx="4403725" cy="58705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1024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1078063"/>
            <a:ext cx="9144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1052513"/>
            <a:ext cx="9144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666936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300790" y="5227638"/>
            <a:ext cx="284321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讲师</a:t>
            </a: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：廖小飞</a:t>
            </a:r>
            <a:endParaRPr lang="zh-CN" altLang="en-US" b="1" dirty="0" smtClean="0">
              <a:latin typeface="Arial Unicode MS" pitchFamily="34" charset="-122"/>
              <a:ea typeface="微软雅黑" pitchFamily="34" charset="-122"/>
            </a:endParaRPr>
          </a:p>
        </p:txBody>
      </p:sp>
      <p:sp>
        <p:nvSpPr>
          <p:cNvPr id="12291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28627" y="188915"/>
            <a:ext cx="3495675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系列课程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开始语</a:t>
            </a:r>
          </a:p>
        </p:txBody>
      </p:sp>
      <p:sp>
        <p:nvSpPr>
          <p:cNvPr id="12292" name="文本占位符 4"/>
          <p:cNvSpPr>
            <a:spLocks noChangeArrowheads="1"/>
          </p:cNvSpPr>
          <p:nvPr/>
        </p:nvSpPr>
        <p:spPr bwMode="auto">
          <a:xfrm>
            <a:off x="36512" y="3212976"/>
            <a:ext cx="9144000" cy="107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4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ARM</a:t>
            </a:r>
            <a:r>
              <a:rPr lang="zh-CN" altLang="en-US" sz="4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中断处理机制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3568" y="1729265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rgbClr val="EA2504"/>
                </a:solidFill>
                <a:latin typeface="+mj-ea"/>
                <a:ea typeface="+mj-ea"/>
              </a:rPr>
              <a:t>第五章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213845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S3C2440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中断源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" y="1052736"/>
            <a:ext cx="914399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1800" dirty="0">
                <a:latin typeface="Arial Unicode MS" pitchFamily="34" charset="-122"/>
              </a:rPr>
              <a:t>S3C2440A</a:t>
            </a:r>
            <a:r>
              <a:rPr lang="zh-CN" altLang="en-US" sz="1800" dirty="0">
                <a:latin typeface="Arial Unicode MS" pitchFamily="34" charset="-122"/>
              </a:rPr>
              <a:t>将中断源分为两级：中断源和子中断</a:t>
            </a:r>
            <a:r>
              <a:rPr lang="zh-CN" altLang="en-US" sz="1800" dirty="0" smtClean="0">
                <a:latin typeface="Arial Unicode MS" pitchFamily="34" charset="-122"/>
              </a:rPr>
              <a:t>源</a:t>
            </a:r>
            <a:endParaRPr lang="en-US" altLang="zh-CN" sz="1800" dirty="0" smtClean="0"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zh-CN" altLang="en-US" sz="1800" dirty="0" smtClean="0">
                <a:latin typeface="Arial Unicode MS" pitchFamily="34" charset="-122"/>
              </a:rPr>
              <a:t>中断</a:t>
            </a:r>
            <a:r>
              <a:rPr lang="zh-CN" altLang="en-US" sz="1800" dirty="0">
                <a:latin typeface="Arial Unicode MS" pitchFamily="34" charset="-122"/>
              </a:rPr>
              <a:t>源里包含单一中断源和复合中断</a:t>
            </a:r>
            <a:r>
              <a:rPr lang="zh-CN" altLang="en-US" sz="1800" dirty="0" smtClean="0">
                <a:latin typeface="Arial Unicode MS" pitchFamily="34" charset="-122"/>
              </a:rPr>
              <a:t>源</a:t>
            </a:r>
            <a:endParaRPr lang="en-US" altLang="zh-CN" sz="1800" dirty="0" smtClean="0"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zh-CN" altLang="en-US" sz="1800" dirty="0" smtClean="0">
                <a:latin typeface="Arial Unicode MS" pitchFamily="34" charset="-122"/>
              </a:rPr>
              <a:t>复合</a:t>
            </a:r>
            <a:r>
              <a:rPr lang="zh-CN" altLang="en-US" sz="1800" dirty="0">
                <a:latin typeface="Arial Unicode MS" pitchFamily="34" charset="-122"/>
              </a:rPr>
              <a:t>中断源是子中断源的复合信号</a:t>
            </a:r>
            <a:r>
              <a:rPr lang="zh-CN" altLang="en-US" sz="1800" dirty="0" smtClean="0">
                <a:latin typeface="Arial Unicode MS" pitchFamily="34" charset="-122"/>
              </a:rPr>
              <a:t>。</a:t>
            </a:r>
            <a:endParaRPr lang="en-US" altLang="zh-CN" sz="1800" dirty="0" smtClean="0"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zh-CN" altLang="en-US" sz="1800" dirty="0" smtClean="0">
                <a:latin typeface="Arial Unicode MS" pitchFamily="34" charset="-122"/>
              </a:rPr>
              <a:t>如</a:t>
            </a:r>
            <a:r>
              <a:rPr lang="zh-CN" altLang="en-US" sz="1800" dirty="0">
                <a:latin typeface="Arial Unicode MS" pitchFamily="34" charset="-122"/>
              </a:rPr>
              <a:t>实时时钟中断，该硬件只会产生一种中断，它是单一中断源，直接将其中断信号线连接到中断源寄存器上</a:t>
            </a:r>
            <a:r>
              <a:rPr lang="zh-CN" altLang="en-US" sz="1800" dirty="0" smtClean="0">
                <a:latin typeface="Arial Unicode MS" pitchFamily="34" charset="-122"/>
              </a:rPr>
              <a:t>。</a:t>
            </a:r>
            <a:endParaRPr lang="en-US" altLang="zh-CN" sz="1800" dirty="0" smtClean="0"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zh-CN" altLang="en-US" sz="1800" dirty="0" smtClean="0">
                <a:latin typeface="Arial Unicode MS" pitchFamily="34" charset="-122"/>
              </a:rPr>
              <a:t>对于</a:t>
            </a:r>
            <a:r>
              <a:rPr lang="zh-CN" altLang="en-US" sz="1800" dirty="0">
                <a:latin typeface="Arial Unicode MS" pitchFamily="34" charset="-122"/>
              </a:rPr>
              <a:t>复合中断源，以</a:t>
            </a:r>
            <a:r>
              <a:rPr lang="en-US" altLang="zh-CN" sz="1800" dirty="0">
                <a:latin typeface="Arial Unicode MS" pitchFamily="34" charset="-122"/>
              </a:rPr>
              <a:t>UART</a:t>
            </a:r>
            <a:r>
              <a:rPr lang="zh-CN" altLang="en-US" sz="1800" dirty="0">
                <a:latin typeface="Arial Unicode MS" pitchFamily="34" charset="-122"/>
              </a:rPr>
              <a:t>串口为例进行说明</a:t>
            </a:r>
            <a:r>
              <a:rPr lang="zh-CN" altLang="en-US" sz="1800" dirty="0" smtClean="0">
                <a:latin typeface="Arial Unicode MS" pitchFamily="34" charset="-122"/>
              </a:rPr>
              <a:t>，每个</a:t>
            </a:r>
            <a:r>
              <a:rPr lang="zh-CN" altLang="en-US" sz="1800" dirty="0">
                <a:latin typeface="Arial Unicode MS" pitchFamily="34" charset="-122"/>
              </a:rPr>
              <a:t>串口对应一个复合中断源信号</a:t>
            </a:r>
            <a:r>
              <a:rPr lang="en-US" altLang="zh-CN" sz="1800" dirty="0">
                <a:latin typeface="Arial Unicode MS" pitchFamily="34" charset="-122"/>
              </a:rPr>
              <a:t>INT_UARTn</a:t>
            </a:r>
            <a:r>
              <a:rPr lang="zh-CN" altLang="en-US" sz="1800" dirty="0">
                <a:latin typeface="Arial Unicode MS" pitchFamily="34" charset="-122"/>
              </a:rPr>
              <a:t>，每个串口可以产生三种中断，也就是三个子中断：接收数据中断</a:t>
            </a:r>
            <a:r>
              <a:rPr lang="en-US" altLang="zh-CN" sz="1800" dirty="0">
                <a:latin typeface="Arial Unicode MS" pitchFamily="34" charset="-122"/>
              </a:rPr>
              <a:t>INT_RXDn</a:t>
            </a:r>
            <a:r>
              <a:rPr lang="zh-CN" altLang="en-US" sz="1800" dirty="0">
                <a:latin typeface="Arial Unicode MS" pitchFamily="34" charset="-122"/>
              </a:rPr>
              <a:t>，发送数据中断</a:t>
            </a:r>
            <a:r>
              <a:rPr lang="en-US" altLang="zh-CN" sz="1800" dirty="0">
                <a:latin typeface="Arial Unicode MS" pitchFamily="34" charset="-122"/>
              </a:rPr>
              <a:t>INT_TXDn</a:t>
            </a:r>
            <a:r>
              <a:rPr lang="zh-CN" altLang="en-US" sz="1800" dirty="0">
                <a:latin typeface="Arial Unicode MS" pitchFamily="34" charset="-122"/>
              </a:rPr>
              <a:t>，数据错误中断</a:t>
            </a:r>
            <a:r>
              <a:rPr lang="en-US" altLang="zh-CN" sz="1800" dirty="0">
                <a:latin typeface="Arial Unicode MS" pitchFamily="34" charset="-122"/>
              </a:rPr>
              <a:t>INT_ERRn</a:t>
            </a:r>
            <a:r>
              <a:rPr lang="zh-CN" altLang="en-US" sz="1800" dirty="0">
                <a:latin typeface="Arial Unicode MS" pitchFamily="34" charset="-122"/>
              </a:rPr>
              <a:t>，这三个子中断信号在中断源寄存器复合为一个中断信号，三种中断任何一个产生都会将中断信号传递给对应的中断源</a:t>
            </a:r>
            <a:r>
              <a:rPr lang="en-US" altLang="zh-CN" sz="1800" dirty="0">
                <a:latin typeface="Arial Unicode MS" pitchFamily="34" charset="-122"/>
              </a:rPr>
              <a:t>INT_UARTn</a:t>
            </a:r>
            <a:r>
              <a:rPr lang="zh-CN" altLang="en-US" sz="1800" dirty="0">
                <a:latin typeface="Arial Unicode MS" pitchFamily="34" charset="-122"/>
              </a:rPr>
              <a:t>，然后通过中断信号线传递给</a:t>
            </a:r>
            <a:r>
              <a:rPr lang="en-US" altLang="zh-CN" sz="1800" dirty="0">
                <a:latin typeface="Arial Unicode MS" pitchFamily="34" charset="-122"/>
              </a:rPr>
              <a:t>ARM</a:t>
            </a:r>
            <a:r>
              <a:rPr lang="zh-CN" altLang="en-US" sz="1800" dirty="0">
                <a:latin typeface="Arial Unicode MS" pitchFamily="34" charset="-122"/>
              </a:rPr>
              <a:t>内核。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8" y="4509120"/>
            <a:ext cx="4392488" cy="208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9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213845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S3C2440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中断控制寄存器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spcAft>
                <a:spcPts val="600"/>
              </a:spcAft>
              <a:buBlip>
                <a:blip r:embed="rId2"/>
              </a:buBlip>
            </a:pPr>
            <a:endParaRPr lang="en-US" altLang="zh-CN" sz="1600" dirty="0">
              <a:latin typeface="Arial Unicode MS" pitchFamily="34" charset="-122"/>
              <a:cs typeface="+mn-cs"/>
            </a:endParaRPr>
          </a:p>
          <a:p>
            <a:pPr marL="342900" lvl="2" indent="-342900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SUBSRCPND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寄存器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		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子中断记录寄存器</a:t>
            </a:r>
          </a:p>
          <a:p>
            <a:pPr marL="342900" lvl="2" indent="-342900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INTSUBMSK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寄存器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	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	子中断屏蔽寄存器</a:t>
            </a:r>
          </a:p>
          <a:p>
            <a:pPr marL="342900" lvl="2" indent="-342900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SRCPND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寄存器	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	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中断记录寄存器</a:t>
            </a:r>
          </a:p>
          <a:p>
            <a:pPr marL="342900" lvl="2" indent="-342900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INTMSK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寄存器	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	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中断屏蔽寄存器</a:t>
            </a:r>
          </a:p>
          <a:p>
            <a:pPr marL="342900" lvl="2" indent="-342900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INTMOD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寄存器	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	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快速中断模式寄存器，只能有一位被设置为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FIQ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模式</a:t>
            </a:r>
          </a:p>
          <a:p>
            <a:pPr marL="342900" lvl="2" indent="-342900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PRIORITY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寄存器	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	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优先级仲裁寄存器</a:t>
            </a:r>
          </a:p>
          <a:p>
            <a:pPr marL="342900" lvl="2" indent="-342900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INTOFFSET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寄存器	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	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中断号偏移量寄存器，用来保存当前处理的中断号</a:t>
            </a:r>
          </a:p>
          <a:p>
            <a:pPr marL="342900" lvl="2" indent="-342900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800" dirty="0">
                <a:latin typeface="Arial Unicode MS" pitchFamily="34" charset="-122"/>
                <a:cs typeface="+mn-cs"/>
              </a:rPr>
              <a:t>INTPND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寄存器	</a:t>
            </a:r>
            <a:r>
              <a:rPr lang="en-US" altLang="zh-CN" sz="1800" dirty="0">
                <a:latin typeface="Arial Unicode MS" pitchFamily="34" charset="-122"/>
                <a:cs typeface="+mn-cs"/>
              </a:rPr>
              <a:t>	</a:t>
            </a:r>
            <a:r>
              <a:rPr lang="zh-CN" altLang="en-US" sz="1800" dirty="0">
                <a:latin typeface="Arial Unicode MS" pitchFamily="34" charset="-122"/>
                <a:cs typeface="+mn-cs"/>
              </a:rPr>
              <a:t>最高优先级中断暂存寄存器，保存经过优先级仲裁的结果</a:t>
            </a:r>
          </a:p>
        </p:txBody>
      </p:sp>
    </p:spTree>
    <p:extLst>
      <p:ext uri="{BB962C8B-B14F-4D97-AF65-F5344CB8AC3E}">
        <p14:creationId xmlns:p14="http://schemas.microsoft.com/office/powerpoint/2010/main" val="37424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 txBox="1">
            <a:spLocks noGrp="1" noChangeArrowheads="1"/>
          </p:cNvSpPr>
          <p:nvPr/>
        </p:nvSpPr>
        <p:spPr bwMode="auto">
          <a:xfrm>
            <a:off x="3505200" y="6461129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pPr eaLnBrk="1" hangingPunct="1"/>
            <a:fld id="{7284815C-FCD1-4738-94F8-C7E52DE39437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标题 1"/>
          <p:cNvSpPr>
            <a:spLocks noGrp="1"/>
          </p:cNvSpPr>
          <p:nvPr>
            <p:ph type="title" idx="4294967295"/>
          </p:nvPr>
        </p:nvSpPr>
        <p:spPr>
          <a:xfrm>
            <a:off x="304800" y="152404"/>
            <a:ext cx="8458200" cy="563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中断优先级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60338" y="1160463"/>
            <a:ext cx="87677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3317" name="文本框 1"/>
          <p:cNvSpPr txBox="1">
            <a:spLocks noChangeArrowheads="1"/>
          </p:cNvSpPr>
          <p:nvPr/>
        </p:nvSpPr>
        <p:spPr bwMode="auto">
          <a:xfrm>
            <a:off x="304800" y="1160463"/>
            <a:ext cx="86233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>
                <a:ea typeface="宋体" panose="02010600030101010101" pitchFamily="2" charset="-122"/>
                <a:sym typeface="Arial" panose="020B0604020202020204" pitchFamily="34" charset="0"/>
              </a:rPr>
              <a:t>	S3C2440A支持60种中断，多个硬件可能同时产生中断请求，由于CPU只能处理一个中断，中断控制器怎么选择出一个最佳的中断，交给ARM内核进行处理呢？</a:t>
            </a:r>
          </a:p>
          <a:p>
            <a:pPr algn="l" eaLnBrk="1" hangingPunct="1"/>
            <a:endParaRPr lang="zh-CN" altLang="en-US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/>
            <a:r>
              <a:rPr lang="zh-CN" altLang="en-US">
                <a:ea typeface="宋体" panose="02010600030101010101" pitchFamily="2" charset="-122"/>
                <a:sym typeface="Arial" panose="020B0604020202020204" pitchFamily="34" charset="0"/>
              </a:rPr>
              <a:t>	中断控制器采用优先级仲裁比较的方式进行选择，找出优先级最高的中断源。中断控制器将60种中断源分成7组，如下图所示，它类似体育赛事里的比赛方式，所有参赛选手在小组赛PK，选择出小组赛最优秀选手，然后进入决赛阶段和其它小组最优先选择再PK，最后优胜者就是总冠军。其中ARBITER0~ARBITER5为“小组赛”阶段，中断源信号在各自小组里进行优先级仲裁，选择出最高优先级中断信号，每小组选出的中断信号送到ARBITER6，也就是决赛阶段，选择出最高优先级中断信号，交给ARM内核。</a:t>
            </a:r>
          </a:p>
          <a:p>
            <a:pPr algn="l" eaLnBrk="1" hangingPunct="1"/>
            <a:endParaRPr lang="zh-CN" altLang="en-US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/>
            <a:r>
              <a:rPr lang="zh-CN" altLang="en-US">
                <a:ea typeface="宋体" panose="02010600030101010101" pitchFamily="2" charset="-122"/>
                <a:sym typeface="Arial" panose="020B0604020202020204" pitchFamily="34" charset="0"/>
              </a:rPr>
              <a:t>	中断信号在7个分组里PK时的优先级是可编程的，通过PRIORITY寄存器进行优先级设置。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9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 txBox="1">
            <a:spLocks noGrp="1" noChangeArrowheads="1"/>
          </p:cNvSpPr>
          <p:nvPr/>
        </p:nvSpPr>
        <p:spPr bwMode="auto">
          <a:xfrm>
            <a:off x="3505200" y="6461129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pPr eaLnBrk="1" hangingPunct="1"/>
            <a:fld id="{0008DD16-8C36-4149-B53D-FAAFFD8C203D}" type="slidenum">
              <a:rPr lang="zh-CN" altLang="en-US" sz="1200"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089025"/>
            <a:ext cx="7453312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文本占位符 6"/>
          <p:cNvSpPr txBox="1">
            <a:spLocks noChangeArrowheads="1"/>
          </p:cNvSpPr>
          <p:nvPr/>
        </p:nvSpPr>
        <p:spPr bwMode="auto">
          <a:xfrm>
            <a:off x="2" y="241301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b="1" kern="0" dirty="0">
                <a:solidFill>
                  <a:srgbClr val="FFC000"/>
                </a:solidFill>
                <a:latin typeface="+mj-ea"/>
                <a:ea typeface="+mj-ea"/>
              </a:rPr>
              <a:t>中断优先级</a:t>
            </a:r>
          </a:p>
        </p:txBody>
      </p:sp>
    </p:spTree>
    <p:extLst>
      <p:ext uri="{BB962C8B-B14F-4D97-AF65-F5344CB8AC3E}">
        <p14:creationId xmlns:p14="http://schemas.microsoft.com/office/powerpoint/2010/main" val="23042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4" y="1125542"/>
            <a:ext cx="8893175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1115616" y="5145285"/>
            <a:ext cx="3564336" cy="369332"/>
          </a:xfrm>
          <a:prstGeom prst="flowChartProcess">
            <a:avLst/>
          </a:prstGeom>
          <a:solidFill>
            <a:srgbClr val="92D050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17961" dir="2700000" algn="ctr" rotWithShape="0">
              <a:srgbClr val="4B688B"/>
            </a:outerShdw>
          </a:effec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203575" y="5913438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GPIO模块</a:t>
            </a:r>
            <a:endParaRPr lang="zh-CN" altLang="en-US"/>
          </a:p>
        </p:txBody>
      </p:sp>
      <p:sp>
        <p:nvSpPr>
          <p:cNvPr id="15367" name="箭头 125"/>
          <p:cNvSpPr>
            <a:spLocks noChangeShapeType="1"/>
          </p:cNvSpPr>
          <p:nvPr/>
        </p:nvSpPr>
        <p:spPr bwMode="auto">
          <a:xfrm flipH="1">
            <a:off x="4679954" y="5121275"/>
            <a:ext cx="1476375" cy="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68" name="箭头 125"/>
          <p:cNvSpPr>
            <a:spLocks noChangeShapeType="1"/>
          </p:cNvSpPr>
          <p:nvPr/>
        </p:nvSpPr>
        <p:spPr bwMode="auto">
          <a:xfrm flipH="1">
            <a:off x="4679954" y="5518150"/>
            <a:ext cx="1476375" cy="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69" name="箭头 125"/>
          <p:cNvSpPr>
            <a:spLocks noChangeShapeType="1"/>
          </p:cNvSpPr>
          <p:nvPr/>
        </p:nvSpPr>
        <p:spPr bwMode="auto">
          <a:xfrm flipH="1">
            <a:off x="4679954" y="5876925"/>
            <a:ext cx="1476375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70" name="箭头 125"/>
          <p:cNvSpPr>
            <a:spLocks noChangeShapeType="1"/>
          </p:cNvSpPr>
          <p:nvPr/>
        </p:nvSpPr>
        <p:spPr bwMode="auto">
          <a:xfrm flipH="1">
            <a:off x="4679954" y="4725988"/>
            <a:ext cx="1476375" cy="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6194425" y="4511676"/>
            <a:ext cx="1798638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Key1——INT8</a:t>
            </a:r>
            <a:endParaRPr lang="zh-CN" altLang="en-US" dirty="0"/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192842" y="4905376"/>
            <a:ext cx="1800225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Key2——INT11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6194425" y="5337176"/>
            <a:ext cx="1798638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Key3——INT13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6194429" y="5734051"/>
            <a:ext cx="180335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Key4——INT14</a:t>
            </a:r>
          </a:p>
        </p:txBody>
      </p:sp>
      <p:sp>
        <p:nvSpPr>
          <p:cNvPr id="15375" name="AutoShape 14"/>
          <p:cNvSpPr>
            <a:spLocks noChangeArrowheads="1"/>
          </p:cNvSpPr>
          <p:nvPr/>
        </p:nvSpPr>
        <p:spPr bwMode="auto">
          <a:xfrm>
            <a:off x="1547817" y="5661025"/>
            <a:ext cx="1296987" cy="374650"/>
          </a:xfrm>
          <a:prstGeom prst="flowChartProcess">
            <a:avLst/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17961" dir="2700000" algn="ctr" rotWithShape="0">
              <a:srgbClr val="4B688B"/>
            </a:outerShdw>
          </a:effec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en-US"/>
              <a:t>EINTPEND</a:t>
            </a:r>
          </a:p>
        </p:txBody>
      </p:sp>
      <p:sp>
        <p:nvSpPr>
          <p:cNvPr id="15376" name="AutoShape 15"/>
          <p:cNvSpPr>
            <a:spLocks noChangeArrowheads="1"/>
          </p:cNvSpPr>
          <p:nvPr/>
        </p:nvSpPr>
        <p:spPr bwMode="auto">
          <a:xfrm>
            <a:off x="1547817" y="5121275"/>
            <a:ext cx="1284287" cy="374650"/>
          </a:xfrm>
          <a:prstGeom prst="flowChartProcess">
            <a:avLst/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17961" dir="2700000" algn="ctr" rotWithShape="0">
              <a:srgbClr val="4B688B"/>
            </a:outerShdw>
          </a:effec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en-US"/>
              <a:t>EINTMASK</a:t>
            </a:r>
          </a:p>
        </p:txBody>
      </p:sp>
      <p:sp>
        <p:nvSpPr>
          <p:cNvPr id="15377" name="AutoShape 16"/>
          <p:cNvSpPr>
            <a:spLocks noChangeArrowheads="1"/>
          </p:cNvSpPr>
          <p:nvPr/>
        </p:nvSpPr>
        <p:spPr bwMode="auto">
          <a:xfrm>
            <a:off x="1547817" y="4545013"/>
            <a:ext cx="1296987" cy="374650"/>
          </a:xfrm>
          <a:prstGeom prst="flowChartProcess">
            <a:avLst/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17961" dir="2700000" algn="ctr" rotWithShape="0">
              <a:srgbClr val="4B688B"/>
            </a:outerShdw>
          </a:effec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/>
              <a:t>EXTINT</a:t>
            </a:r>
            <a:r>
              <a:rPr lang="zh-CN" altLang="en-US">
                <a:ea typeface="宋体" panose="02010600030101010101" pitchFamily="2" charset="-122"/>
              </a:rPr>
              <a:t>n</a:t>
            </a:r>
            <a:endParaRPr lang="zh-CN" altLang="en-US"/>
          </a:p>
        </p:txBody>
      </p:sp>
      <p:sp>
        <p:nvSpPr>
          <p:cNvPr id="15378" name="AutoShape 17"/>
          <p:cNvSpPr>
            <a:spLocks noChangeArrowheads="1"/>
          </p:cNvSpPr>
          <p:nvPr/>
        </p:nvSpPr>
        <p:spPr bwMode="auto">
          <a:xfrm>
            <a:off x="3168650" y="5229225"/>
            <a:ext cx="1295400" cy="374650"/>
          </a:xfrm>
          <a:prstGeom prst="flowChartProcess">
            <a:avLst/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17961" dir="2700000" algn="ctr" rotWithShape="0">
              <a:srgbClr val="4B688B"/>
            </a:outerShdw>
          </a:effec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GPGDAT</a:t>
            </a:r>
            <a:endParaRPr lang="zh-CN" altLang="en-US"/>
          </a:p>
        </p:txBody>
      </p:sp>
      <p:sp>
        <p:nvSpPr>
          <p:cNvPr id="15379" name="AutoShape 18"/>
          <p:cNvSpPr>
            <a:spLocks noChangeArrowheads="1"/>
          </p:cNvSpPr>
          <p:nvPr/>
        </p:nvSpPr>
        <p:spPr bwMode="auto">
          <a:xfrm>
            <a:off x="3168650" y="4689475"/>
            <a:ext cx="1295400" cy="374650"/>
          </a:xfrm>
          <a:prstGeom prst="flowChartProcess">
            <a:avLst/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17961" dir="2700000" algn="ctr" rotWithShape="0">
              <a:srgbClr val="4B688B"/>
            </a:outerShdw>
          </a:effec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GPGCON</a:t>
            </a:r>
            <a:endParaRPr lang="zh-CN" altLang="en-US"/>
          </a:p>
        </p:txBody>
      </p:sp>
      <p:sp>
        <p:nvSpPr>
          <p:cNvPr id="15380" name="箭头 141"/>
          <p:cNvSpPr>
            <a:spLocks noChangeShapeType="1"/>
          </p:cNvSpPr>
          <p:nvPr/>
        </p:nvSpPr>
        <p:spPr bwMode="auto">
          <a:xfrm flipV="1">
            <a:off x="1943100" y="2528892"/>
            <a:ext cx="1588" cy="1836737"/>
          </a:xfrm>
          <a:prstGeom prst="line">
            <a:avLst/>
          </a:prstGeom>
          <a:noFill/>
          <a:ln w="19050" cmpd="sng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2016125" y="3141664"/>
            <a:ext cx="1284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外部中断</a:t>
            </a:r>
            <a:endParaRPr lang="zh-CN" altLang="en-US"/>
          </a:p>
        </p:txBody>
      </p:sp>
      <p:sp>
        <p:nvSpPr>
          <p:cNvPr id="22" name="文本占位符 6"/>
          <p:cNvSpPr txBox="1">
            <a:spLocks noChangeArrowheads="1"/>
          </p:cNvSpPr>
          <p:nvPr/>
        </p:nvSpPr>
        <p:spPr bwMode="auto">
          <a:xfrm>
            <a:off x="3" y="228663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altLang="zh-CN" b="1" kern="0" dirty="0">
                <a:solidFill>
                  <a:srgbClr val="FFC000"/>
                </a:solidFill>
                <a:latin typeface="+mj-ea"/>
                <a:ea typeface="+mj-ea"/>
              </a:rPr>
              <a:t>S3C2440</a:t>
            </a:r>
            <a:r>
              <a:rPr lang="zh-CN" altLang="en-US" b="1" kern="0" dirty="0">
                <a:solidFill>
                  <a:srgbClr val="FFC000"/>
                </a:solidFill>
                <a:latin typeface="+mj-ea"/>
                <a:ea typeface="+mj-ea"/>
              </a:rPr>
              <a:t>按键中断流程分析</a:t>
            </a:r>
          </a:p>
        </p:txBody>
      </p:sp>
    </p:spTree>
    <p:extLst>
      <p:ext uri="{BB962C8B-B14F-4D97-AF65-F5344CB8AC3E}">
        <p14:creationId xmlns:p14="http://schemas.microsoft.com/office/powerpoint/2010/main" val="11174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780930"/>
            <a:ext cx="914400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第二节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kern="0" dirty="0">
                <a:latin typeface="+mj-ea"/>
                <a:ea typeface="+mj-ea"/>
              </a:rPr>
              <a:t>ARM</a:t>
            </a:r>
            <a:r>
              <a:rPr lang="zh-CN" altLang="en-US" b="1" kern="0" dirty="0">
                <a:latin typeface="+mj-ea"/>
                <a:ea typeface="+mj-ea"/>
              </a:rPr>
              <a:t>中断实现</a:t>
            </a:r>
            <a:endParaRPr lang="en-US" altLang="zh-CN" b="1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836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6" y="188644"/>
            <a:ext cx="5786437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课程总结</a:t>
            </a:r>
          </a:p>
        </p:txBody>
      </p:sp>
      <p:sp>
        <p:nvSpPr>
          <p:cNvPr id="20483" name="文本占位符 7"/>
          <p:cNvSpPr>
            <a:spLocks noChangeArrowheads="1"/>
          </p:cNvSpPr>
          <p:nvPr/>
        </p:nvSpPr>
        <p:spPr bwMode="auto">
          <a:xfrm>
            <a:off x="4" y="1052517"/>
            <a:ext cx="9143999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本节课程内容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Blip>
                <a:blip r:embed="rId4"/>
              </a:buBlip>
            </a:pPr>
            <a:endParaRPr lang="en-US" altLang="zh-CN" sz="2000" dirty="0">
              <a:latin typeface="Arial Unicode MS" pitchFamily="34" charset="-122"/>
              <a:ea typeface="黑体" pitchFamily="2" charset="-122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>
                <a:latin typeface="+mn-ea"/>
                <a:ea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中断原理</a:t>
            </a: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>
                <a:latin typeface="+mn-ea"/>
                <a:ea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中断实现</a:t>
            </a:r>
          </a:p>
          <a:p>
            <a:pPr marL="473075" lvl="1">
              <a:spcBef>
                <a:spcPct val="20000"/>
              </a:spcBef>
            </a:pPr>
            <a:endParaRPr lang="en-US" altLang="zh-CN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下节课程</a:t>
            </a:r>
            <a:endParaRPr lang="en-US" altLang="zh-CN" sz="28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15875">
              <a:spcBef>
                <a:spcPct val="20000"/>
              </a:spcBef>
            </a:pPr>
            <a:endParaRPr lang="zh-CN" altLang="en-US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zh-CN" altLang="en-US" sz="2000" dirty="0">
                <a:latin typeface="+mn-ea"/>
                <a:ea typeface="+mn-ea"/>
                <a:cs typeface="Microsoft Sans Serif" panose="020B0604020202020204" pitchFamily="34" charset="0"/>
              </a:rPr>
              <a:t>串口控制器</a:t>
            </a:r>
            <a:endParaRPr lang="en-US" altLang="zh-CN" sz="2000" dirty="0">
              <a:latin typeface="+mn-ea"/>
              <a:ea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9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3990" y="193675"/>
            <a:ext cx="5786437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为什么学习知识点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提问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4339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94" y="1052738"/>
            <a:ext cx="9143506" cy="47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中断机制原理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中断处理实现</a:t>
            </a:r>
            <a:endParaRPr lang="en-US" sz="2800" kern="1200" dirty="0">
              <a:latin typeface="+mn-ea"/>
              <a:cs typeface="Microsoft Sans Serif" panose="020B0604020202020204" pitchFamily="34" charset="0"/>
            </a:endParaRPr>
          </a:p>
        </p:txBody>
      </p:sp>
      <p:grpSp>
        <p:nvGrpSpPr>
          <p:cNvPr id="14340" name="组合 6"/>
          <p:cNvGrpSpPr>
            <a:grpSpLocks/>
          </p:cNvGrpSpPr>
          <p:nvPr/>
        </p:nvGrpSpPr>
        <p:grpSpPr bwMode="auto">
          <a:xfrm>
            <a:off x="5940427" y="1268762"/>
            <a:ext cx="700087" cy="217487"/>
            <a:chOff x="0" y="0"/>
            <a:chExt cx="700745" cy="217152"/>
          </a:xfrm>
        </p:grpSpPr>
        <p:grpSp>
          <p:nvGrpSpPr>
            <p:cNvPr id="13357" name="五角星 7"/>
            <p:cNvGrpSpPr>
              <a:grpSpLocks/>
            </p:cNvGrpSpPr>
            <p:nvPr/>
          </p:nvGrpSpPr>
          <p:grpSpPr bwMode="auto">
            <a:xfrm>
              <a:off x="-20737" y="-18312"/>
              <a:ext cx="249936" cy="249936"/>
              <a:chOff x="0" y="0"/>
              <a:chExt cx="249936" cy="249936"/>
            </a:xfrm>
          </p:grpSpPr>
          <p:pic>
            <p:nvPicPr>
              <p:cNvPr id="13364" name="五角星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5" name="Text Box 7"/>
              <p:cNvSpPr txBox="1">
                <a:spLocks noChangeArrowheads="1"/>
              </p:cNvSpPr>
              <p:nvPr/>
            </p:nvSpPr>
            <p:spPr bwMode="auto">
              <a:xfrm>
                <a:off x="87493" y="10195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8" name="五角星 8"/>
            <p:cNvGrpSpPr>
              <a:grpSpLocks/>
            </p:cNvGrpSpPr>
            <p:nvPr/>
          </p:nvGrpSpPr>
          <p:grpSpPr bwMode="auto">
            <a:xfrm>
              <a:off x="229199" y="-18312"/>
              <a:ext cx="243840" cy="243840"/>
              <a:chOff x="0" y="0"/>
              <a:chExt cx="243840" cy="243840"/>
            </a:xfrm>
          </p:grpSpPr>
          <p:pic>
            <p:nvPicPr>
              <p:cNvPr id="13362" name="五角星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3" name="Text Box 10"/>
              <p:cNvSpPr txBox="1">
                <a:spLocks noChangeArrowheads="1"/>
              </p:cNvSpPr>
              <p:nvPr/>
            </p:nvSpPr>
            <p:spPr bwMode="auto">
              <a:xfrm>
                <a:off x="82157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9" name="五角星 9"/>
            <p:cNvGrpSpPr>
              <a:grpSpLocks/>
            </p:cNvGrpSpPr>
            <p:nvPr/>
          </p:nvGrpSpPr>
          <p:grpSpPr bwMode="auto">
            <a:xfrm>
              <a:off x="466943" y="-18312"/>
              <a:ext cx="243840" cy="243840"/>
              <a:chOff x="0" y="0"/>
              <a:chExt cx="243840" cy="243840"/>
            </a:xfrm>
          </p:grpSpPr>
          <p:pic>
            <p:nvPicPr>
              <p:cNvPr id="13360" name="五角星 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1" name="Text Box 13"/>
              <p:cNvSpPr txBox="1">
                <a:spLocks noChangeArrowheads="1"/>
              </p:cNvSpPr>
              <p:nvPr/>
            </p:nvSpPr>
            <p:spPr bwMode="auto">
              <a:xfrm>
                <a:off x="84534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4350" name="组合 10"/>
          <p:cNvGrpSpPr>
            <a:grpSpLocks/>
          </p:cNvGrpSpPr>
          <p:nvPr/>
        </p:nvGrpSpPr>
        <p:grpSpPr bwMode="auto">
          <a:xfrm>
            <a:off x="5940427" y="2060922"/>
            <a:ext cx="700087" cy="217488"/>
            <a:chOff x="0" y="0"/>
            <a:chExt cx="700745" cy="217152"/>
          </a:xfrm>
        </p:grpSpPr>
        <p:grpSp>
          <p:nvGrpSpPr>
            <p:cNvPr id="13348" name="五角星 11"/>
            <p:cNvGrpSpPr>
              <a:grpSpLocks/>
            </p:cNvGrpSpPr>
            <p:nvPr/>
          </p:nvGrpSpPr>
          <p:grpSpPr bwMode="auto">
            <a:xfrm>
              <a:off x="-20737" y="-17920"/>
              <a:ext cx="249936" cy="249936"/>
              <a:chOff x="0" y="0"/>
              <a:chExt cx="249936" cy="249936"/>
            </a:xfrm>
          </p:grpSpPr>
          <p:pic>
            <p:nvPicPr>
              <p:cNvPr id="13355" name="五角星 11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6" name="Text Box 17"/>
              <p:cNvSpPr txBox="1">
                <a:spLocks noChangeArrowheads="1"/>
              </p:cNvSpPr>
              <p:nvPr/>
            </p:nvSpPr>
            <p:spPr bwMode="auto">
              <a:xfrm>
                <a:off x="87493" y="101562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49" name="五角星 12"/>
            <p:cNvGrpSpPr>
              <a:grpSpLocks/>
            </p:cNvGrpSpPr>
            <p:nvPr/>
          </p:nvGrpSpPr>
          <p:grpSpPr bwMode="auto">
            <a:xfrm>
              <a:off x="229199" y="-17920"/>
              <a:ext cx="243840" cy="243840"/>
              <a:chOff x="0" y="0"/>
              <a:chExt cx="243840" cy="243840"/>
            </a:xfrm>
          </p:grpSpPr>
          <p:pic>
            <p:nvPicPr>
              <p:cNvPr id="13353" name="五角星 1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4" name="Text Box 20"/>
              <p:cNvSpPr txBox="1">
                <a:spLocks noChangeArrowheads="1"/>
              </p:cNvSpPr>
              <p:nvPr/>
            </p:nvSpPr>
            <p:spPr bwMode="auto">
              <a:xfrm>
                <a:off x="82157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0" name="五角星 13"/>
            <p:cNvGrpSpPr>
              <a:grpSpLocks/>
            </p:cNvGrpSpPr>
            <p:nvPr/>
          </p:nvGrpSpPr>
          <p:grpSpPr bwMode="auto">
            <a:xfrm>
              <a:off x="466943" y="-17920"/>
              <a:ext cx="243840" cy="243840"/>
              <a:chOff x="0" y="0"/>
              <a:chExt cx="243840" cy="243840"/>
            </a:xfrm>
          </p:grpSpPr>
          <p:pic>
            <p:nvPicPr>
              <p:cNvPr id="13351" name="五角星 13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2" name="Text Box 23"/>
              <p:cNvSpPr txBox="1">
                <a:spLocks noChangeArrowheads="1"/>
              </p:cNvSpPr>
              <p:nvPr/>
            </p:nvSpPr>
            <p:spPr bwMode="auto">
              <a:xfrm>
                <a:off x="84534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55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5302" y="213843"/>
            <a:ext cx="578485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课程目标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--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学习重点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15363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1052738"/>
            <a:ext cx="9144000" cy="47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中断原理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S3C2440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按键中断分析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ARM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中断实现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</p:txBody>
      </p:sp>
      <p:grpSp>
        <p:nvGrpSpPr>
          <p:cNvPr id="15394" name="组合 18"/>
          <p:cNvGrpSpPr>
            <a:grpSpLocks/>
          </p:cNvGrpSpPr>
          <p:nvPr/>
        </p:nvGrpSpPr>
        <p:grpSpPr bwMode="auto">
          <a:xfrm>
            <a:off x="5940154" y="1340768"/>
            <a:ext cx="700087" cy="215900"/>
            <a:chOff x="0" y="0"/>
            <a:chExt cx="700745" cy="217152"/>
          </a:xfrm>
        </p:grpSpPr>
        <p:grpSp>
          <p:nvGrpSpPr>
            <p:cNvPr id="14354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4361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2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5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4359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0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6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14357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8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74" name="组合 18"/>
          <p:cNvGrpSpPr>
            <a:grpSpLocks/>
          </p:cNvGrpSpPr>
          <p:nvPr/>
        </p:nvGrpSpPr>
        <p:grpSpPr bwMode="auto">
          <a:xfrm>
            <a:off x="5995277" y="2694402"/>
            <a:ext cx="700087" cy="215900"/>
            <a:chOff x="0" y="0"/>
            <a:chExt cx="700745" cy="217152"/>
          </a:xfrm>
        </p:grpSpPr>
        <p:grpSp>
          <p:nvGrpSpPr>
            <p:cNvPr id="7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8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7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8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7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7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94" name="组合 18"/>
          <p:cNvGrpSpPr>
            <a:grpSpLocks/>
          </p:cNvGrpSpPr>
          <p:nvPr/>
        </p:nvGrpSpPr>
        <p:grpSpPr bwMode="auto">
          <a:xfrm>
            <a:off x="5930125" y="1993543"/>
            <a:ext cx="700087" cy="215900"/>
            <a:chOff x="0" y="0"/>
            <a:chExt cx="700745" cy="217152"/>
          </a:xfrm>
        </p:grpSpPr>
        <p:grpSp>
          <p:nvGrpSpPr>
            <p:cNvPr id="9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0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9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0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9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9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2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780930"/>
            <a:ext cx="9144000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第一节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b="1" kern="0" dirty="0">
                <a:latin typeface="+mj-ea"/>
                <a:ea typeface="+mj-ea"/>
              </a:rPr>
              <a:t>ARM</a:t>
            </a:r>
            <a:r>
              <a:rPr lang="zh-CN" altLang="en-US" b="1" kern="0" dirty="0">
                <a:latin typeface="+mj-ea"/>
                <a:ea typeface="+mj-ea"/>
              </a:rPr>
              <a:t>中断处理机制原理</a:t>
            </a:r>
            <a:endParaRPr lang="en-US" altLang="zh-CN" b="1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06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213845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ARM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中断处理机制原理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2400" dirty="0">
                <a:latin typeface="Arial Unicode MS" pitchFamily="34" charset="-122"/>
              </a:rPr>
              <a:t>ARM</a:t>
            </a:r>
            <a:r>
              <a:rPr lang="zh-CN" altLang="en-US" sz="2400" dirty="0">
                <a:latin typeface="Arial Unicode MS" pitchFamily="34" charset="-122"/>
              </a:rPr>
              <a:t>微处理器的工作模式</a:t>
            </a:r>
            <a:r>
              <a:rPr lang="en-US" altLang="zh-CN" sz="2400" dirty="0">
                <a:latin typeface="Arial Unicode MS" pitchFamily="34" charset="-122"/>
              </a:rPr>
              <a:t>CPU</a:t>
            </a:r>
            <a:r>
              <a:rPr lang="zh-CN" altLang="en-US" sz="2400" dirty="0">
                <a:latin typeface="Arial Unicode MS" pitchFamily="34" charset="-122"/>
              </a:rPr>
              <a:t>在运行中，如何知道各类外设发生了某些不预期的事件呢，比如按键按下，串口接收到了数据，</a:t>
            </a:r>
            <a:r>
              <a:rPr lang="en-US" altLang="zh-CN" sz="2400" dirty="0">
                <a:latin typeface="Arial Unicode MS" pitchFamily="34" charset="-122"/>
              </a:rPr>
              <a:t>USB</a:t>
            </a:r>
            <a:r>
              <a:rPr lang="zh-CN" altLang="en-US" sz="2400" dirty="0">
                <a:latin typeface="Arial Unicode MS" pitchFamily="34" charset="-122"/>
              </a:rPr>
              <a:t>接口中插入了设备等。</a:t>
            </a:r>
            <a:endParaRPr lang="en-US" altLang="zh-CN" sz="2400" dirty="0">
              <a:latin typeface="Arial Unicode MS" pitchFamily="34" charset="-122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sz="2400" dirty="0"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zh-CN" altLang="en-US" sz="2400" dirty="0">
                <a:latin typeface="Arial Unicode MS" pitchFamily="34" charset="-122"/>
              </a:rPr>
              <a:t>主要有一下两种方法：</a:t>
            </a:r>
          </a:p>
          <a:p>
            <a:pPr lvl="2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600" dirty="0">
                <a:latin typeface="Arial Unicode MS" pitchFamily="34" charset="-122"/>
                <a:cs typeface="+mn-cs"/>
              </a:rPr>
              <a:t>1.</a:t>
            </a:r>
            <a:r>
              <a:rPr lang="zh-CN" altLang="en-US" sz="1600" dirty="0">
                <a:latin typeface="Arial Unicode MS" pitchFamily="34" charset="-122"/>
                <a:cs typeface="+mn-cs"/>
              </a:rPr>
              <a:t>查询方式：程序循环地查询各设备的状态并作出相应反应。</a:t>
            </a:r>
          </a:p>
          <a:p>
            <a:pPr lvl="2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1600" dirty="0">
                <a:latin typeface="Arial Unicode MS" pitchFamily="34" charset="-122"/>
                <a:cs typeface="+mn-cs"/>
              </a:rPr>
              <a:t>优点是，它实现简单，常用在功能相对单一的</a:t>
            </a:r>
            <a:r>
              <a:rPr lang="en-US" altLang="zh-CN" sz="1600" dirty="0">
                <a:latin typeface="Arial Unicode MS" pitchFamily="34" charset="-122"/>
                <a:cs typeface="+mn-cs"/>
              </a:rPr>
              <a:t>CPU</a:t>
            </a:r>
            <a:r>
              <a:rPr lang="zh-CN" altLang="en-US" sz="1600" dirty="0">
                <a:latin typeface="Arial Unicode MS" pitchFamily="34" charset="-122"/>
                <a:cs typeface="+mn-cs"/>
              </a:rPr>
              <a:t>在运行中，如何知道各类外设发生了某些不预期的事件呢，比如按键按下，串口接收到了数据，</a:t>
            </a:r>
            <a:r>
              <a:rPr lang="en-US" altLang="zh-CN" sz="1600" dirty="0">
                <a:latin typeface="Arial Unicode MS" pitchFamily="34" charset="-122"/>
                <a:cs typeface="+mn-cs"/>
              </a:rPr>
              <a:t>USB</a:t>
            </a:r>
            <a:r>
              <a:rPr lang="zh-CN" altLang="en-US" sz="1600" dirty="0">
                <a:latin typeface="Arial Unicode MS" pitchFamily="34" charset="-122"/>
                <a:cs typeface="+mn-cs"/>
              </a:rPr>
              <a:t>接口中插入了设备等。</a:t>
            </a:r>
          </a:p>
          <a:p>
            <a:pPr lvl="1" eaLnBrk="1" hangingPunct="1">
              <a:spcAft>
                <a:spcPts val="600"/>
              </a:spcAft>
              <a:buBlip>
                <a:blip r:embed="rId3"/>
              </a:buBlip>
            </a:pPr>
            <a:endParaRPr lang="zh-CN" altLang="en-US" sz="2000" dirty="0">
              <a:latin typeface="Arial Unicode MS" pitchFamily="34" charset="-122"/>
              <a:cs typeface="+mn-cs"/>
            </a:endParaRPr>
          </a:p>
          <a:p>
            <a:pPr lvl="2" eaLnBrk="1" hangingPunct="1">
              <a:spcAft>
                <a:spcPts val="600"/>
              </a:spcAft>
              <a:buBlip>
                <a:blip r:embed="rId3"/>
              </a:buBlip>
            </a:pPr>
            <a:r>
              <a:rPr lang="en-US" altLang="zh-CN" sz="1600" dirty="0">
                <a:latin typeface="Arial Unicode MS" pitchFamily="34" charset="-122"/>
                <a:cs typeface="+mn-cs"/>
              </a:rPr>
              <a:t>2.</a:t>
            </a:r>
            <a:r>
              <a:rPr lang="zh-CN" altLang="en-US" sz="1600" dirty="0">
                <a:latin typeface="Arial Unicode MS" pitchFamily="34" charset="-122"/>
                <a:cs typeface="+mn-cs"/>
              </a:rPr>
              <a:t>中断方式：当某事件发生时，硬件会设置某个寄存器；</a:t>
            </a:r>
            <a:r>
              <a:rPr lang="en-US" altLang="zh-CN" sz="1600" dirty="0">
                <a:latin typeface="Arial Unicode MS" pitchFamily="34" charset="-122"/>
                <a:cs typeface="+mn-cs"/>
              </a:rPr>
              <a:t>CPU</a:t>
            </a:r>
            <a:r>
              <a:rPr lang="zh-CN" altLang="en-US" sz="1600" dirty="0">
                <a:latin typeface="Arial Unicode MS" pitchFamily="34" charset="-122"/>
                <a:cs typeface="+mn-cs"/>
              </a:rPr>
              <a:t>在每执行完一个指令时，通过查看这个寄存器，如果发现所关注的事件发生了，则中断当前程序流程，跳转到一个固定的地址处理这个事件，最后返回继续执行被中断的程序。</a:t>
            </a:r>
          </a:p>
          <a:p>
            <a:pPr lvl="2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1600" dirty="0">
                <a:latin typeface="Arial Unicode MS" pitchFamily="34" charset="-122"/>
                <a:cs typeface="+mn-cs"/>
              </a:rPr>
              <a:t>优点：效率高</a:t>
            </a:r>
          </a:p>
          <a:p>
            <a:pPr lvl="2" eaLnBrk="1" hangingPunct="1">
              <a:spcAft>
                <a:spcPts val="600"/>
              </a:spcAft>
              <a:buBlip>
                <a:blip r:embed="rId3"/>
              </a:buBlip>
            </a:pPr>
            <a:r>
              <a:rPr lang="zh-CN" altLang="en-US" sz="1600" dirty="0">
                <a:latin typeface="Arial Unicode MS" pitchFamily="34" charset="-122"/>
                <a:cs typeface="+mn-cs"/>
              </a:rPr>
              <a:t>缺点：实现复杂</a:t>
            </a:r>
          </a:p>
        </p:txBody>
      </p:sp>
    </p:spTree>
    <p:extLst>
      <p:ext uri="{BB962C8B-B14F-4D97-AF65-F5344CB8AC3E}">
        <p14:creationId xmlns:p14="http://schemas.microsoft.com/office/powerpoint/2010/main" val="14264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213845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中断处理的步骤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" y="1052736"/>
            <a:ext cx="9143999" cy="5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14400" lvl="2" indent="0" eaLnBrk="1" hangingPunct="1">
              <a:spcAft>
                <a:spcPts val="600"/>
              </a:spcAft>
              <a:buNone/>
            </a:pPr>
            <a:endParaRPr lang="en-US" altLang="zh-CN" sz="1600" dirty="0">
              <a:latin typeface="Arial Unicode MS" pitchFamily="34" charset="-122"/>
              <a:cs typeface="+mn-cs"/>
            </a:endParaRPr>
          </a:p>
          <a:p>
            <a:pPr lvl="2"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2000" dirty="0">
                <a:latin typeface="Arial Unicode MS" pitchFamily="34" charset="-122"/>
                <a:cs typeface="+mn-cs"/>
              </a:rPr>
              <a:t>1.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中断控制器汇集各类外设发出的中断信号，然后告诉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CPU</a:t>
            </a:r>
          </a:p>
          <a:p>
            <a:pPr lvl="2"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2000" dirty="0">
                <a:latin typeface="Arial Unicode MS" pitchFamily="34" charset="-122"/>
                <a:cs typeface="+mn-cs"/>
              </a:rPr>
              <a:t>2.CPU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保存当前程序的运行环境（各个寄存器），调用中断服务程序（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ISR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）来处理这些中断。</a:t>
            </a:r>
          </a:p>
          <a:p>
            <a:pPr lvl="2"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2000" dirty="0">
                <a:latin typeface="Arial Unicode MS" pitchFamily="34" charset="-122"/>
                <a:cs typeface="+mn-cs"/>
              </a:rPr>
              <a:t>3.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在</a:t>
            </a:r>
            <a:r>
              <a:rPr lang="en-US" altLang="zh-CN" sz="2000" dirty="0">
                <a:latin typeface="Arial Unicode MS" pitchFamily="34" charset="-122"/>
                <a:cs typeface="+mn-cs"/>
              </a:rPr>
              <a:t>ISR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中，通过读取中断控制器，外设相关的寄存器来识别这是哪个中断，并进行相应的处理。</a:t>
            </a:r>
          </a:p>
          <a:p>
            <a:pPr lvl="2"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2000" dirty="0">
                <a:latin typeface="Arial Unicode MS" pitchFamily="34" charset="-122"/>
                <a:cs typeface="+mn-cs"/>
              </a:rPr>
              <a:t>4.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清除中断：通过读写中断控制器和外设相关的寄存器来实现。</a:t>
            </a:r>
          </a:p>
          <a:p>
            <a:pPr lvl="2"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2000" dirty="0">
                <a:latin typeface="Arial Unicode MS" pitchFamily="34" charset="-122"/>
                <a:cs typeface="+mn-cs"/>
              </a:rPr>
              <a:t>5</a:t>
            </a:r>
            <a:r>
              <a:rPr lang="zh-CN" altLang="en-US" sz="2000" dirty="0">
                <a:latin typeface="Arial Unicode MS" pitchFamily="34" charset="-122"/>
                <a:cs typeface="+mn-cs"/>
              </a:rPr>
              <a:t>最后恢复被中断程序的运行环境（即上面保存的各个寄存器等），继续执行。</a:t>
            </a:r>
          </a:p>
        </p:txBody>
      </p:sp>
    </p:spTree>
    <p:extLst>
      <p:ext uri="{BB962C8B-B14F-4D97-AF65-F5344CB8AC3E}">
        <p14:creationId xmlns:p14="http://schemas.microsoft.com/office/powerpoint/2010/main" val="320329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148066" y="2700580"/>
            <a:ext cx="2873191" cy="30966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213845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S3C2440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中断控制器介绍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" y="1052736"/>
            <a:ext cx="914399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zh-CN" altLang="en-US" sz="2400" b="1" dirty="0">
                <a:latin typeface="Arial Unicode MS" pitchFamily="34" charset="-122"/>
              </a:rPr>
              <a:t>外部外设，内部外设和中断控制器，</a:t>
            </a:r>
            <a:r>
              <a:rPr lang="en-US" altLang="zh-CN" sz="2400" b="1" dirty="0">
                <a:latin typeface="Arial Unicode MS" pitchFamily="34" charset="-122"/>
              </a:rPr>
              <a:t>CPU</a:t>
            </a:r>
            <a:r>
              <a:rPr lang="zh-CN" altLang="en-US" sz="2400" b="1" dirty="0">
                <a:latin typeface="Arial Unicode MS" pitchFamily="34" charset="-122"/>
              </a:rPr>
              <a:t>的关系框图：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413167" y="4075907"/>
            <a:ext cx="184730" cy="369332"/>
          </a:xfrm>
          <a:prstGeom prst="flowChartProcess">
            <a:avLst/>
          </a:prstGeom>
          <a:solidFill>
            <a:schemeClr val="folHlink"/>
          </a:solidFill>
          <a:ln>
            <a:noFill/>
          </a:ln>
          <a:effectLst>
            <a:outerShdw dist="17961" dir="2700000" algn="ctr" rotWithShape="0">
              <a:srgbClr val="4B688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84747" y="3999191"/>
            <a:ext cx="654209" cy="369332"/>
          </a:xfrm>
          <a:prstGeom prst="flowChartProcess">
            <a:avLst/>
          </a:prstGeom>
          <a:solidFill>
            <a:srgbClr val="7DADE7"/>
          </a:solidFill>
          <a:ln>
            <a:noFill/>
          </a:ln>
          <a:effectLst>
            <a:outerShdw dist="17961" dir="2700000" algn="ctr" rotWithShape="0">
              <a:srgbClr val="4B688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Key</a:t>
            </a:r>
            <a:endParaRPr lang="zh-CN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684747" y="4451630"/>
            <a:ext cx="654209" cy="381118"/>
          </a:xfrm>
          <a:prstGeom prst="flowChartProcess">
            <a:avLst/>
          </a:prstGeom>
          <a:solidFill>
            <a:srgbClr val="7DADE7"/>
          </a:solidFill>
          <a:ln>
            <a:noFill/>
          </a:ln>
          <a:effectLst>
            <a:outerShdw dist="17961" dir="2700000" algn="ctr" rotWithShape="0">
              <a:srgbClr val="4B688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Key</a:t>
            </a:r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684747" y="4923791"/>
            <a:ext cx="654209" cy="369332"/>
          </a:xfrm>
          <a:prstGeom prst="flowChartProcess">
            <a:avLst/>
          </a:prstGeom>
          <a:solidFill>
            <a:srgbClr val="7DADE7"/>
          </a:solidFill>
          <a:ln>
            <a:noFill/>
          </a:ln>
          <a:effectLst>
            <a:outerShdw dist="17961" dir="2700000" algn="ctr" rotWithShape="0">
              <a:srgbClr val="4B688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Key</a:t>
            </a:r>
            <a:endParaRPr lang="zh-CN" altLang="en-US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684745" y="5384166"/>
            <a:ext cx="655796" cy="369332"/>
          </a:xfrm>
          <a:prstGeom prst="flowChartProcess">
            <a:avLst/>
          </a:prstGeom>
          <a:solidFill>
            <a:srgbClr val="7DADE7"/>
          </a:solidFill>
          <a:ln>
            <a:noFill/>
          </a:ln>
          <a:effectLst>
            <a:outerShdw dist="17961" dir="2700000" algn="ctr" rotWithShape="0">
              <a:srgbClr val="4B688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Key</a:t>
            </a:r>
            <a:endParaRPr lang="zh-CN" altLang="en-US" dirty="0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567573" y="3840722"/>
            <a:ext cx="1180087" cy="81147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rgbClr val="4B688B"/>
            </a:outerShdw>
          </a:effec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790466" y="4040982"/>
            <a:ext cx="695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CPU</a:t>
            </a:r>
            <a:endParaRPr lang="zh-CN" altLang="en-US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413168" y="3414409"/>
            <a:ext cx="614647" cy="1883198"/>
          </a:xfrm>
          <a:prstGeom prst="flowChartProcess">
            <a:avLst/>
          </a:prstGeom>
          <a:solidFill>
            <a:srgbClr val="7DADE7"/>
          </a:solidFill>
          <a:ln>
            <a:noFill/>
          </a:ln>
          <a:effectLst>
            <a:outerShdw dist="17961" dir="2700000" algn="ctr" rotWithShape="0">
              <a:srgbClr val="4B688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580102" y="3585191"/>
            <a:ext cx="3238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中断控制器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479871" y="2813385"/>
            <a:ext cx="2456528" cy="799018"/>
          </a:xfrm>
          <a:prstGeom prst="flowChartProcess">
            <a:avLst/>
          </a:prstGeom>
          <a:solidFill>
            <a:srgbClr val="7DADE7"/>
          </a:solidFill>
          <a:ln>
            <a:noFill/>
          </a:ln>
          <a:effectLst>
            <a:outerShdw dist="17961" dir="2700000" algn="ctr" rotWithShape="0">
              <a:srgbClr val="4B688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068187" y="3045077"/>
            <a:ext cx="12361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片内外设</a:t>
            </a:r>
          </a:p>
        </p:txBody>
      </p:sp>
      <p:sp>
        <p:nvSpPr>
          <p:cNvPr id="15" name="箭头 107"/>
          <p:cNvSpPr>
            <a:spLocks noChangeShapeType="1"/>
          </p:cNvSpPr>
          <p:nvPr/>
        </p:nvSpPr>
        <p:spPr bwMode="auto">
          <a:xfrm>
            <a:off x="4019866" y="3143956"/>
            <a:ext cx="696150" cy="2644"/>
          </a:xfrm>
          <a:prstGeom prst="line">
            <a:avLst/>
          </a:prstGeom>
          <a:noFill/>
          <a:ln w="9525" cmpd="sng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6" name="箭头 108"/>
          <p:cNvSpPr>
            <a:spLocks noChangeShapeType="1"/>
          </p:cNvSpPr>
          <p:nvPr/>
        </p:nvSpPr>
        <p:spPr bwMode="auto">
          <a:xfrm flipV="1">
            <a:off x="4019866" y="3390347"/>
            <a:ext cx="696150" cy="4486"/>
          </a:xfrm>
          <a:prstGeom prst="line">
            <a:avLst/>
          </a:prstGeom>
          <a:noFill/>
          <a:ln w="9525" cmpd="sng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cxnSp>
        <p:nvCxnSpPr>
          <p:cNvPr id="17" name="AutoShape 17"/>
          <p:cNvCxnSpPr>
            <a:cxnSpLocks noChangeShapeType="1"/>
            <a:stCxn id="4" idx="3"/>
            <a:endCxn id="4" idx="3"/>
          </p:cNvCxnSpPr>
          <p:nvPr/>
        </p:nvCxnSpPr>
        <p:spPr bwMode="auto">
          <a:xfrm>
            <a:off x="5597897" y="4260573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箭头 110"/>
          <p:cNvSpPr>
            <a:spLocks noChangeShapeType="1"/>
          </p:cNvSpPr>
          <p:nvPr/>
        </p:nvSpPr>
        <p:spPr bwMode="auto">
          <a:xfrm>
            <a:off x="6135769" y="4188341"/>
            <a:ext cx="323850" cy="1588"/>
          </a:xfrm>
          <a:prstGeom prst="line">
            <a:avLst/>
          </a:prstGeom>
          <a:noFill/>
          <a:ln w="9525" cmpd="sng">
            <a:solidFill>
              <a:schemeClr val="accent2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" name="箭头 111"/>
          <p:cNvSpPr>
            <a:spLocks noChangeShapeType="1"/>
          </p:cNvSpPr>
          <p:nvPr/>
        </p:nvSpPr>
        <p:spPr bwMode="auto">
          <a:xfrm flipV="1">
            <a:off x="2555775" y="4163977"/>
            <a:ext cx="2182385" cy="19880"/>
          </a:xfrm>
          <a:prstGeom prst="line">
            <a:avLst/>
          </a:prstGeom>
          <a:noFill/>
          <a:ln w="9525" cmpd="sng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0" name="箭头 111"/>
          <p:cNvSpPr>
            <a:spLocks noChangeShapeType="1"/>
          </p:cNvSpPr>
          <p:nvPr/>
        </p:nvSpPr>
        <p:spPr bwMode="auto">
          <a:xfrm flipV="1">
            <a:off x="2555776" y="4603948"/>
            <a:ext cx="2182384" cy="48222"/>
          </a:xfrm>
          <a:prstGeom prst="line">
            <a:avLst/>
          </a:prstGeom>
          <a:noFill/>
          <a:ln w="9525" cmpd="sng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1" name="箭头 111"/>
          <p:cNvSpPr>
            <a:spLocks noChangeShapeType="1"/>
          </p:cNvSpPr>
          <p:nvPr/>
        </p:nvSpPr>
        <p:spPr bwMode="auto">
          <a:xfrm>
            <a:off x="2555775" y="5072259"/>
            <a:ext cx="2160242" cy="1"/>
          </a:xfrm>
          <a:prstGeom prst="line">
            <a:avLst/>
          </a:prstGeom>
          <a:noFill/>
          <a:ln w="9525" cmpd="sng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2" name="箭头 111"/>
          <p:cNvSpPr>
            <a:spLocks noChangeShapeType="1"/>
          </p:cNvSpPr>
          <p:nvPr/>
        </p:nvSpPr>
        <p:spPr bwMode="auto">
          <a:xfrm>
            <a:off x="2555775" y="5537761"/>
            <a:ext cx="2194414" cy="2658"/>
          </a:xfrm>
          <a:prstGeom prst="line">
            <a:avLst/>
          </a:prstGeom>
          <a:noFill/>
          <a:ln w="9525" cmpd="sng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4B688B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213845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S3C2440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中断控制器介绍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" y="1052736"/>
            <a:ext cx="914399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zh-CN" altLang="en-US" sz="2400" b="1" dirty="0">
                <a:latin typeface="Arial Unicode MS" pitchFamily="34" charset="-122"/>
              </a:rPr>
              <a:t>外部外设，内部外设和中断控制器，</a:t>
            </a:r>
            <a:r>
              <a:rPr lang="en-US" altLang="zh-CN" sz="2400" b="1" dirty="0">
                <a:latin typeface="Arial Unicode MS" pitchFamily="34" charset="-122"/>
              </a:rPr>
              <a:t>CPU</a:t>
            </a:r>
            <a:r>
              <a:rPr lang="zh-CN" altLang="en-US" sz="2400" b="1" dirty="0">
                <a:latin typeface="Arial Unicode MS" pitchFamily="34" charset="-122"/>
              </a:rPr>
              <a:t>的关系框图：</a:t>
            </a:r>
            <a:endParaRPr lang="en-US" altLang="zh-CN" sz="2400" b="1" dirty="0"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endParaRPr lang="en-US" altLang="zh-CN" sz="2400" b="1" dirty="0"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endParaRPr lang="en-US" altLang="zh-CN" sz="2400" b="1" dirty="0"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endParaRPr lang="en-US" altLang="zh-CN" sz="2400" b="1" dirty="0"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endParaRPr lang="en-US" altLang="zh-CN" sz="2400" b="1" dirty="0">
              <a:latin typeface="Arial Unicode MS" pitchFamily="34" charset="-122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sz="2400" b="1" dirty="0">
              <a:latin typeface="Arial Unicode MS" pitchFamily="34" charset="-122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endParaRPr lang="en-US" altLang="zh-CN" sz="1800" b="1" dirty="0">
              <a:latin typeface="Arial Unicode MS" pitchFamily="34" charset="-122"/>
            </a:endParaRP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1800" dirty="0">
                <a:latin typeface="Arial Unicode MS" pitchFamily="34" charset="-122"/>
              </a:rPr>
              <a:t>1.Request sources</a:t>
            </a:r>
            <a:r>
              <a:rPr lang="zh-CN" altLang="en-US" sz="1800" dirty="0">
                <a:latin typeface="Arial Unicode MS" pitchFamily="34" charset="-122"/>
              </a:rPr>
              <a:t>（</a:t>
            </a:r>
            <a:r>
              <a:rPr lang="en-US" altLang="zh-CN" sz="1800" dirty="0">
                <a:latin typeface="Arial Unicode MS" pitchFamily="34" charset="-122"/>
              </a:rPr>
              <a:t>without sub-register</a:t>
            </a:r>
            <a:r>
              <a:rPr lang="zh-CN" altLang="en-US" sz="1800" dirty="0">
                <a:latin typeface="Arial Unicode MS" pitchFamily="34" charset="-122"/>
              </a:rPr>
              <a:t>）中的中断源被触发之后，</a:t>
            </a:r>
            <a:r>
              <a:rPr lang="en-US" altLang="zh-CN" sz="1800" dirty="0">
                <a:latin typeface="Arial Unicode MS" pitchFamily="34" charset="-122"/>
              </a:rPr>
              <a:t>SRCPND</a:t>
            </a:r>
            <a:r>
              <a:rPr lang="zh-CN" altLang="en-US" sz="1800" dirty="0">
                <a:latin typeface="Arial Unicode MS" pitchFamily="34" charset="-122"/>
              </a:rPr>
              <a:t>寄存器中相应的位被置</a:t>
            </a:r>
            <a:r>
              <a:rPr lang="en-US" altLang="zh-CN" sz="1800" dirty="0">
                <a:latin typeface="Arial Unicode MS" pitchFamily="34" charset="-122"/>
              </a:rPr>
              <a:t>1</a:t>
            </a:r>
            <a:r>
              <a:rPr lang="zh-CN" altLang="en-US" sz="1800" dirty="0">
                <a:latin typeface="Arial Unicode MS" pitchFamily="34" charset="-122"/>
              </a:rPr>
              <a:t>，如果此中断没有被</a:t>
            </a:r>
            <a:r>
              <a:rPr lang="en-US" altLang="zh-CN" sz="1800" dirty="0">
                <a:latin typeface="Arial Unicode MS" pitchFamily="34" charset="-122"/>
              </a:rPr>
              <a:t>INTMSK</a:t>
            </a:r>
            <a:r>
              <a:rPr lang="zh-CN" altLang="en-US" sz="1800" dirty="0">
                <a:latin typeface="Arial Unicode MS" pitchFamily="34" charset="-122"/>
              </a:rPr>
              <a:t>寄存器屏蔽或者快速中断的话，它将进一步处理。</a:t>
            </a:r>
          </a:p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1800" dirty="0">
                <a:latin typeface="Arial Unicode MS" pitchFamily="34" charset="-122"/>
              </a:rPr>
              <a:t>2.Request sources</a:t>
            </a:r>
            <a:r>
              <a:rPr lang="zh-CN" altLang="en-US" sz="1800" dirty="0">
                <a:latin typeface="Arial Unicode MS" pitchFamily="34" charset="-122"/>
              </a:rPr>
              <a:t>（</a:t>
            </a:r>
            <a:r>
              <a:rPr lang="en-US" altLang="zh-CN" sz="1800" dirty="0">
                <a:latin typeface="Arial Unicode MS" pitchFamily="34" charset="-122"/>
              </a:rPr>
              <a:t>with sub-register</a:t>
            </a:r>
            <a:r>
              <a:rPr lang="zh-CN" altLang="en-US" sz="1800" dirty="0">
                <a:latin typeface="Arial Unicode MS" pitchFamily="34" charset="-122"/>
              </a:rPr>
              <a:t>）中的中断源被触发之后，</a:t>
            </a:r>
            <a:r>
              <a:rPr lang="en-US" altLang="zh-CN" sz="1800" dirty="0">
                <a:latin typeface="Arial Unicode MS" pitchFamily="34" charset="-122"/>
              </a:rPr>
              <a:t>SUBSRCPND</a:t>
            </a:r>
            <a:r>
              <a:rPr lang="zh-CN" altLang="en-US" sz="1800" dirty="0">
                <a:latin typeface="Arial Unicode MS" pitchFamily="34" charset="-122"/>
              </a:rPr>
              <a:t>寄存器中的相应位被置</a:t>
            </a:r>
            <a:r>
              <a:rPr lang="en-US" altLang="zh-CN" sz="1800" dirty="0">
                <a:latin typeface="Arial Unicode MS" pitchFamily="34" charset="-122"/>
              </a:rPr>
              <a:t>1</a:t>
            </a:r>
            <a:r>
              <a:rPr lang="zh-CN" altLang="en-US" sz="1800" dirty="0">
                <a:latin typeface="Arial Unicode MS" pitchFamily="34" charset="-122"/>
              </a:rPr>
              <a:t>，如果此中断没有被</a:t>
            </a:r>
            <a:r>
              <a:rPr lang="en-US" altLang="zh-CN" sz="1800" dirty="0">
                <a:latin typeface="Arial Unicode MS" pitchFamily="34" charset="-122"/>
              </a:rPr>
              <a:t>INTSUBMSK</a:t>
            </a:r>
            <a:r>
              <a:rPr lang="zh-CN" altLang="en-US" sz="1800" dirty="0">
                <a:latin typeface="Arial Unicode MS" pitchFamily="34" charset="-122"/>
              </a:rPr>
              <a:t>寄存器屏蔽的话，他在</a:t>
            </a:r>
            <a:r>
              <a:rPr lang="en-US" altLang="zh-CN" sz="1800" dirty="0">
                <a:latin typeface="Arial Unicode MS" pitchFamily="34" charset="-122"/>
              </a:rPr>
              <a:t>SRCPND</a:t>
            </a:r>
            <a:r>
              <a:rPr lang="zh-CN" altLang="en-US" sz="1800" dirty="0">
                <a:latin typeface="Arial Unicode MS" pitchFamily="34" charset="-122"/>
              </a:rPr>
              <a:t>寄存器中的相应位也被置</a:t>
            </a:r>
            <a:r>
              <a:rPr lang="en-US" altLang="zh-CN" sz="1800" dirty="0">
                <a:latin typeface="Arial Unicode MS" pitchFamily="34" charset="-122"/>
              </a:rPr>
              <a:t>1</a:t>
            </a:r>
            <a:r>
              <a:rPr lang="zh-CN" altLang="en-US" sz="1800" dirty="0">
                <a:latin typeface="Arial Unicode MS" pitchFamily="34" charset="-122"/>
              </a:rPr>
              <a:t>，之后的处理过程就和“</a:t>
            </a:r>
            <a:r>
              <a:rPr lang="en-US" altLang="zh-CN" sz="1800" dirty="0">
                <a:latin typeface="Arial Unicode MS" pitchFamily="34" charset="-122"/>
              </a:rPr>
              <a:t>Request sources</a:t>
            </a:r>
            <a:r>
              <a:rPr lang="zh-CN" altLang="en-US" sz="1800" dirty="0">
                <a:latin typeface="Arial Unicode MS" pitchFamily="34" charset="-122"/>
              </a:rPr>
              <a:t>（</a:t>
            </a:r>
            <a:r>
              <a:rPr lang="en-US" altLang="zh-CN" sz="1800" dirty="0">
                <a:latin typeface="Arial Unicode MS" pitchFamily="34" charset="-122"/>
              </a:rPr>
              <a:t>without sub-register</a:t>
            </a:r>
            <a:r>
              <a:rPr lang="zh-CN" altLang="en-US" sz="1800" dirty="0">
                <a:latin typeface="Arial Unicode MS" pitchFamily="34" charset="-122"/>
              </a:rPr>
              <a:t>）”一样了。</a:t>
            </a: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4" y="1628800"/>
            <a:ext cx="8893175" cy="288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74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213845"/>
            <a:ext cx="9143999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S3C2440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中断源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" y="1052736"/>
            <a:ext cx="914399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  <a:buBlip>
                <a:blip r:embed="rId2"/>
              </a:buBlip>
            </a:pPr>
            <a:r>
              <a:rPr lang="en-US" altLang="zh-CN" sz="1800" dirty="0">
                <a:latin typeface="Arial Unicode MS" pitchFamily="34" charset="-122"/>
              </a:rPr>
              <a:t>S3C2440A</a:t>
            </a:r>
            <a:r>
              <a:rPr lang="zh-CN" altLang="en-US" sz="1800" dirty="0">
                <a:latin typeface="Arial Unicode MS" pitchFamily="34" charset="-122"/>
              </a:rPr>
              <a:t>支持</a:t>
            </a:r>
            <a:r>
              <a:rPr lang="en-US" altLang="zh-CN" sz="1800" dirty="0">
                <a:latin typeface="Arial Unicode MS" pitchFamily="34" charset="-122"/>
              </a:rPr>
              <a:t>60</a:t>
            </a:r>
            <a:r>
              <a:rPr lang="zh-CN" altLang="en-US" sz="1800" dirty="0">
                <a:latin typeface="Arial Unicode MS" pitchFamily="34" charset="-122"/>
              </a:rPr>
              <a:t>种中断源，基本上满足了开发板内部，外部设备等对中断的需求。其中每一个中断源对应寄存器中的一位，显然要支持</a:t>
            </a:r>
            <a:r>
              <a:rPr lang="en-US" altLang="zh-CN" sz="1800" dirty="0">
                <a:latin typeface="Arial Unicode MS" pitchFamily="34" charset="-122"/>
              </a:rPr>
              <a:t>60</a:t>
            </a:r>
            <a:r>
              <a:rPr lang="zh-CN" altLang="en-US" sz="1800" dirty="0">
                <a:latin typeface="Arial Unicode MS" pitchFamily="34" charset="-122"/>
              </a:rPr>
              <a:t>种中断至少需要二个</a:t>
            </a:r>
            <a:r>
              <a:rPr lang="en-US" altLang="zh-CN" sz="1800" dirty="0">
                <a:latin typeface="Arial Unicode MS" pitchFamily="34" charset="-122"/>
              </a:rPr>
              <a:t>32</a:t>
            </a:r>
            <a:r>
              <a:rPr lang="zh-CN" altLang="en-US" sz="1800" dirty="0">
                <a:latin typeface="Arial Unicode MS" pitchFamily="34" charset="-122"/>
              </a:rPr>
              <a:t>位寄存器，</a:t>
            </a:r>
            <a:r>
              <a:rPr lang="en-US" altLang="zh-CN" sz="1800" dirty="0">
                <a:latin typeface="Arial Unicode MS" pitchFamily="34" charset="-122"/>
              </a:rPr>
              <a:t>SUBSRCPND</a:t>
            </a:r>
            <a:r>
              <a:rPr lang="zh-CN" altLang="en-US" sz="1800" dirty="0">
                <a:latin typeface="Arial Unicode MS" pitchFamily="34" charset="-122"/>
              </a:rPr>
              <a:t>和</a:t>
            </a:r>
            <a:r>
              <a:rPr lang="en-US" altLang="zh-CN" sz="1800" dirty="0">
                <a:latin typeface="Arial Unicode MS" pitchFamily="34" charset="-122"/>
              </a:rPr>
              <a:t>SRCPND</a:t>
            </a:r>
            <a:r>
              <a:rPr lang="zh-CN" altLang="en-US" sz="1800" dirty="0">
                <a:latin typeface="Arial Unicode MS" pitchFamily="34" charset="-122"/>
              </a:rPr>
              <a:t>分别保存中断源信号。</a:t>
            </a:r>
            <a:r>
              <a:rPr lang="en-US" altLang="zh-CN" sz="1800" dirty="0">
                <a:latin typeface="Arial Unicode MS" pitchFamily="34" charset="-122"/>
              </a:rPr>
              <a:t>S3C2440A</a:t>
            </a:r>
            <a:r>
              <a:rPr lang="zh-CN" altLang="en-US" sz="1800" dirty="0">
                <a:latin typeface="Arial Unicode MS" pitchFamily="34" charset="-122"/>
              </a:rPr>
              <a:t>对</a:t>
            </a:r>
            <a:r>
              <a:rPr lang="en-US" altLang="zh-CN" sz="1800" dirty="0">
                <a:latin typeface="Arial Unicode MS" pitchFamily="34" charset="-122"/>
              </a:rPr>
              <a:t>60</a:t>
            </a:r>
            <a:r>
              <a:rPr lang="zh-CN" altLang="en-US" sz="1800" dirty="0">
                <a:latin typeface="Arial Unicode MS" pitchFamily="34" charset="-122"/>
              </a:rPr>
              <a:t>种中断源的管理是按层级分的。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4" y="2636914"/>
            <a:ext cx="7605712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6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Franklin Gothic Medium"/>
        <a:ea typeface="宋体"/>
        <a:cs typeface=""/>
      </a:majorFont>
      <a:minorFont>
        <a:latin typeface="Franklin Gothic 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Pages>0</Pages>
  <Words>837</Words>
  <Characters>0</Characters>
  <Application>Microsoft Office PowerPoint</Application>
  <DocSecurity>0</DocSecurity>
  <PresentationFormat>全屏显示(4:3)</PresentationFormat>
  <Lines>0</Lines>
  <Paragraphs>103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 Unicode MS</vt:lpstr>
      <vt:lpstr>Franklin Gothic Book</vt:lpstr>
      <vt:lpstr>MS PGothic</vt:lpstr>
      <vt:lpstr>黑体</vt:lpstr>
      <vt:lpstr>宋体</vt:lpstr>
      <vt:lpstr>微软雅黑</vt:lpstr>
      <vt:lpstr>Arial</vt:lpstr>
      <vt:lpstr>Calibri</vt:lpstr>
      <vt:lpstr>Franklin Gothic Medium</vt:lpstr>
      <vt:lpstr>Microsoft Sans Serif</vt:lpstr>
      <vt:lpstr>Verdana</vt:lpstr>
      <vt:lpstr>Wingdings</vt:lpstr>
      <vt:lpstr>Office 主题​​</vt:lpstr>
      <vt:lpstr>2_Office 主题​​</vt:lpstr>
      <vt:lpstr>3_Office 主题​​</vt:lpstr>
      <vt:lpstr>4_Office 主题​​</vt:lpstr>
      <vt:lpstr>6_Office 主题​​</vt:lpstr>
      <vt:lpstr>7_Office 主题​​</vt:lpstr>
      <vt:lpstr>8_Office 主题​​</vt:lpstr>
      <vt:lpstr>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中断优先级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Liao Xiaofei</cp:lastModifiedBy>
  <cp:revision>438</cp:revision>
  <dcterms:created xsi:type="dcterms:W3CDTF">2013-05-20T02:48:50Z</dcterms:created>
  <dcterms:modified xsi:type="dcterms:W3CDTF">2015-07-26T16:56:17Z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