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0" r:id="rId5"/>
    <p:sldId id="258" r:id="rId6"/>
    <p:sldId id="278" r:id="rId7"/>
    <p:sldId id="269" r:id="rId8"/>
    <p:sldId id="260" r:id="rId9"/>
    <p:sldId id="273" r:id="rId10"/>
    <p:sldId id="274" r:id="rId11"/>
    <p:sldId id="279" r:id="rId12"/>
    <p:sldId id="275" r:id="rId13"/>
    <p:sldId id="276" r:id="rId14"/>
    <p:sldId id="266" r:id="rId15"/>
    <p:sldId id="277" r:id="rId16"/>
    <p:sldId id="261" r:id="rId17"/>
    <p:sldId id="272" r:id="rId18"/>
    <p:sldId id="262" r:id="rId19"/>
    <p:sldId id="285" r:id="rId20"/>
    <p:sldId id="283" r:id="rId21"/>
    <p:sldId id="286" r:id="rId22"/>
    <p:sldId id="284" r:id="rId23"/>
    <p:sldId id="287" r:id="rId24"/>
    <p:sldId id="281" r:id="rId25"/>
    <p:sldId id="282" r:id="rId26"/>
    <p:sldId id="263" r:id="rId27"/>
    <p:sldId id="290" r:id="rId28"/>
    <p:sldId id="293" r:id="rId29"/>
    <p:sldId id="288" r:id="rId30"/>
    <p:sldId id="289" r:id="rId31"/>
    <p:sldId id="295" r:id="rId32"/>
    <p:sldId id="268" r:id="rId33"/>
    <p:sldId id="264" r:id="rId34"/>
    <p:sldId id="265" r:id="rId35"/>
    <p:sldId id="267" r:id="rId36"/>
    <p:sldId id="294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12" y="-1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5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47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3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66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0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98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0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0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C170-D1AF-480D-BEFA-2A6E25AC6A84}" type="datetimeFigureOut">
              <a:rPr lang="es-ES" smtClean="0"/>
              <a:t>5/16/13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2D58-3A47-47AF-9BBA-334B93A550D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8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ucange.enc.sorbonne.fr/ABELLA" TargetMode="External"/><Relationship Id="rId3" Type="http://schemas.openxmlformats.org/officeDocument/2006/relationships/hyperlink" Target="http://dcvb.iecat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Puesta en marcha del marcado del GMLC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>
                <a:latin typeface="Garamond" pitchFamily="18" charset="0"/>
              </a:rPr>
              <a:t>Susanna Allés </a:t>
            </a:r>
            <a:r>
              <a:rPr lang="es-ES" dirty="0" err="1" smtClean="0">
                <a:latin typeface="Garamond" pitchFamily="18" charset="0"/>
              </a:rPr>
              <a:t>Torrent</a:t>
            </a:r>
            <a:endParaRPr lang="es-ES" dirty="0">
              <a:latin typeface="Garamond" pitchFamily="18" charset="0"/>
            </a:endParaRPr>
          </a:p>
          <a:p>
            <a:pPr algn="r"/>
            <a:r>
              <a:rPr lang="es-ES" dirty="0" smtClean="0">
                <a:latin typeface="Garamond" pitchFamily="18" charset="0"/>
              </a:rPr>
              <a:t>IMF-CSIC</a:t>
            </a: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4625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" sz="2800" dirty="0" smtClean="0">
                <a:latin typeface="Garamond" pitchFamily="18" charset="0"/>
              </a:rPr>
              <a:t>Los diferentes tipos de formas: variantes ortográficas (II)</a:t>
            </a:r>
            <a:endParaRPr lang="es-ES" sz="28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3600" dirty="0" smtClean="0">
                <a:latin typeface="Garamond" pitchFamily="18" charset="0"/>
              </a:rPr>
              <a:t>Por </a:t>
            </a:r>
            <a:r>
              <a:rPr lang="es-ES" sz="3600" dirty="0" smtClean="0">
                <a:latin typeface="Garamond" pitchFamily="18" charset="0"/>
              </a:rPr>
              <a:t>regla </a:t>
            </a:r>
            <a:r>
              <a:rPr lang="es-ES" sz="3600" dirty="0" smtClean="0">
                <a:latin typeface="Garamond" pitchFamily="18" charset="0"/>
              </a:rPr>
              <a:t>general se escriben con un espacio mayor entre las letras: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sz="3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3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3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3600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variant</a:t>
            </a:r>
            <a:r>
              <a:rPr lang="es-ES" sz="36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s-ES" sz="3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orth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hab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orth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s-ES" sz="3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cit</a:t>
            </a:r>
            <a:r>
              <a:rPr lang="es-ES" sz="3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3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3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3600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exemple</a:t>
            </a:r>
            <a:r>
              <a:rPr lang="es-ES" sz="3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&gt;&lt;date</a:t>
            </a:r>
            <a:r>
              <a:rPr lang="es-ES" sz="3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s-ES" sz="3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3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"0972"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972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&lt;/date&gt;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biblScope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CSCugat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97, p. 79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biblScope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cit</a:t>
            </a:r>
            <a:r>
              <a:rPr lang="es-ES" sz="3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&lt;!--…--!&gt;</a:t>
            </a:r>
          </a:p>
          <a:p>
            <a:pPr marL="0" indent="0">
              <a:buNone/>
            </a:pP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sz="3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s-ES" sz="3600" dirty="0" smtClean="0">
              <a:solidFill>
                <a:srgbClr val="00009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3600" dirty="0" err="1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3600" dirty="0" smtClean="0">
                <a:latin typeface="Garamond" pitchFamily="18" charset="0"/>
                <a:cs typeface="Courier New" pitchFamily="49" charset="0"/>
              </a:rPr>
              <a:t>Pero </a:t>
            </a:r>
            <a:r>
              <a:rPr lang="es-ES" sz="3600" dirty="0" smtClean="0">
                <a:latin typeface="Garamond" pitchFamily="18" charset="0"/>
                <a:cs typeface="Courier New" pitchFamily="49" charset="0"/>
              </a:rPr>
              <a:t>si no es el caso, debe marcarse: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&lt;form</a:t>
            </a:r>
            <a:r>
              <a:rPr lang="en-US" sz="3600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type</a:t>
            </a:r>
            <a:r>
              <a:rPr lang="en-US" sz="3600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sz="36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"variant"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  &lt;</a:t>
            </a:r>
            <a:r>
              <a:rPr lang="en-US" sz="36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var.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sz="36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: 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sz="36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sz="3600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rend</a:t>
            </a:r>
            <a:r>
              <a:rPr lang="en-US" sz="3600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sz="36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"normal"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sz="3600" dirty="0" err="1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abbatus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sz="36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 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006400"/>
                </a:solidFill>
                <a:latin typeface="Courier New"/>
                <a:ea typeface="MS Mincho"/>
                <a:cs typeface="Times New Roman"/>
              </a:rPr>
              <a:t>   &lt;!-- </a:t>
            </a:r>
            <a:r>
              <a:rPr lang="es-ES" sz="3600" dirty="0">
                <a:solidFill>
                  <a:srgbClr val="006400"/>
                </a:solidFill>
                <a:latin typeface="Courier New"/>
                <a:ea typeface="MS Mincho"/>
                <a:cs typeface="Times New Roman"/>
              </a:rPr>
              <a:t>etc. --&gt;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s-ES" sz="36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form</a:t>
            </a:r>
            <a:r>
              <a:rPr lang="es-ES" sz="36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>
              <a:buNone/>
            </a:pPr>
            <a:endParaRPr lang="es-ES" sz="3600" dirty="0" smtClean="0">
              <a:solidFill>
                <a:srgbClr val="00009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n 3" descr="Screen Shot 2013-05-16 at 8.0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47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835696" y="2996952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agen 5" descr="Screen Shot 2013-05-16 at 8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76117"/>
            <a:ext cx="82931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1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Garamond" pitchFamily="18" charset="0"/>
              </a:rPr>
              <a:t>Los diferentes tipos de formas: formas </a:t>
            </a:r>
            <a:r>
              <a:rPr lang="es-ES" dirty="0" smtClean="0">
                <a:latin typeface="Garamond" pitchFamily="18" charset="0"/>
              </a:rPr>
              <a:t>flexivas </a:t>
            </a:r>
            <a:r>
              <a:rPr lang="es-ES" dirty="0">
                <a:latin typeface="Garamond" pitchFamily="18" charset="0"/>
              </a:rPr>
              <a:t>(</a:t>
            </a:r>
            <a:r>
              <a:rPr lang="es-ES" dirty="0" smtClean="0">
                <a:latin typeface="Garamond" pitchFamily="18" charset="0"/>
              </a:rPr>
              <a:t>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39890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&lt;form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type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"inflected"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pl.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adempriui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, 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    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expand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dirty="0" err="1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adempriuos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priuos</a:t>
            </a:r>
            <a:endParaRPr lang="en-US" dirty="0" smtClean="0">
              <a:solidFill>
                <a:srgbClr val="000000"/>
              </a:solidFill>
              <a:latin typeface="Courier New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,  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aempriuis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s-E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form</a:t>
            </a:r>
            <a:r>
              <a:rPr lang="es-E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Screen Shot 2013-05-16 at 8.2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05264"/>
            <a:ext cx="8229600" cy="711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recto 7"/>
          <p:cNvCxnSpPr/>
          <p:nvPr/>
        </p:nvCxnSpPr>
        <p:spPr>
          <a:xfrm>
            <a:off x="4427984" y="6093296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Garamond" pitchFamily="18" charset="0"/>
              </a:rPr>
              <a:t>Los diferentes tipos de formas: formas sintagmáticas (IV)</a:t>
            </a:r>
            <a:endParaRPr lang="es-ES" sz="28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ES" sz="2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2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600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phrase</a:t>
            </a:r>
            <a:r>
              <a:rPr lang="es-ES" sz="26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orth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 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integriter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orth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s-ES" sz="2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cit</a:t>
            </a:r>
            <a:r>
              <a:rPr lang="es-ES" sz="2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2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600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exemple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sz="2600" dirty="0" smtClean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 smtClean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s-ES" sz="2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"1016"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1016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&lt;/date&gt;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biblScope</a:t>
            </a:r>
            <a:r>
              <a:rPr lang="es-ES" sz="2600" dirty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corresp</a:t>
            </a:r>
            <a:r>
              <a:rPr lang="es-ES" sz="2600" dirty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"#</a:t>
            </a:r>
            <a:r>
              <a:rPr lang="es-ES" sz="2600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CSCugat</a:t>
            </a:r>
            <a:r>
              <a:rPr lang="es-ES" sz="26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CSCugat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II 461, p. 108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biblScope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bibl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quote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sic 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uindo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tibi totum ab 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integriter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600" dirty="0" err="1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quote</a:t>
            </a:r>
            <a:r>
              <a:rPr lang="es-ES" sz="2600" dirty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600" dirty="0" err="1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cit</a:t>
            </a:r>
            <a:r>
              <a:rPr lang="es-ES" sz="2600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s-ES" sz="2600" dirty="0" smtClean="0">
              <a:solidFill>
                <a:srgbClr val="00009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 smtClean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6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600" dirty="0" smtClean="0">
                <a:latin typeface="Garamond" pitchFamily="18" charset="0"/>
                <a:cs typeface="Courier New" pitchFamily="49" charset="0"/>
              </a:rPr>
              <a:t>Sin </a:t>
            </a:r>
            <a:r>
              <a:rPr lang="es-ES" sz="2600" dirty="0" smtClean="0">
                <a:latin typeface="Garamond" pitchFamily="18" charset="0"/>
                <a:cs typeface="Courier New" pitchFamily="49" charset="0"/>
              </a:rPr>
              <a:t>espaciado:</a:t>
            </a: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&lt;form</a:t>
            </a:r>
            <a:r>
              <a:rPr lang="en-US" sz="2800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type</a:t>
            </a:r>
            <a:r>
              <a:rPr lang="en-US" sz="2800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sz="28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"phrase"</a:t>
            </a: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28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sz="28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sz="2800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rend</a:t>
            </a:r>
            <a:r>
              <a:rPr lang="en-US" sz="2800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sz="28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"normal"</a:t>
            </a: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in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ab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antea</a:t>
            </a: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sz="28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:</a:t>
            </a:r>
            <a:endParaRPr lang="es-ES" sz="28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   </a:t>
            </a: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s-ES" sz="28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cit</a:t>
            </a:r>
            <a:r>
              <a:rPr lang="es-ES" sz="2800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s-ES" sz="2800" dirty="0" err="1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type</a:t>
            </a:r>
            <a:r>
              <a:rPr lang="es-ES" sz="2800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s-ES" sz="28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s-ES" sz="2800" dirty="0" err="1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exemple</a:t>
            </a:r>
            <a:r>
              <a:rPr lang="es-ES" sz="2800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 </a:t>
            </a:r>
            <a:r>
              <a:rPr lang="es-ES" sz="2800" dirty="0" smtClean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… </a:t>
            </a: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s-ES" sz="28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cit</a:t>
            </a: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 </a:t>
            </a:r>
            <a:endParaRPr lang="es-ES" sz="28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s-ES" sz="2800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form</a:t>
            </a:r>
            <a:r>
              <a:rPr lang="es-ES" sz="2800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2800" dirty="0">
              <a:latin typeface="Garamond"/>
              <a:ea typeface="MS Mincho"/>
              <a:cs typeface="Times New Roman"/>
            </a:endParaRPr>
          </a:p>
          <a:p>
            <a:pPr marL="0" indent="0">
              <a:buNone/>
            </a:pPr>
            <a:endParaRPr lang="es-E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n 3" descr="Screen Shot 2013-05-16 at 8.26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343900" cy="1625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5004048" y="3933056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6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216024"/>
          </a:xfrm>
        </p:spPr>
        <p:txBody>
          <a:bodyPr>
            <a:normAutofit fontScale="90000"/>
          </a:bodyPr>
          <a:lstStyle/>
          <a:p>
            <a:r>
              <a:rPr lang="es-ES" sz="2800" dirty="0" smtClean="0">
                <a:latin typeface="Garamond" pitchFamily="18" charset="0"/>
              </a:rPr>
              <a:t>Los diferentes tipos de formas: derivados (V)</a:t>
            </a:r>
            <a:endParaRPr lang="es-ES" sz="28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0405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&lt;entry </a:t>
            </a:r>
            <a:r>
              <a:rPr lang="en-US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800000"/>
                </a:solidFill>
                <a:latin typeface="Courier New"/>
                <a:cs typeface="Courier New"/>
              </a:rPr>
              <a:t>auctor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&lt;form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type=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"lemma"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 err="1">
                <a:latin typeface="Courier New"/>
                <a:cs typeface="Courier New"/>
              </a:rPr>
              <a:t>auctor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"2"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expand=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800000"/>
                </a:solidFill>
                <a:latin typeface="Courier New"/>
                <a:cs typeface="Courier New"/>
              </a:rPr>
              <a:t>autor</a:t>
            </a:r>
            <a:r>
              <a:rPr lang="en-US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err="1">
                <a:latin typeface="Courier New"/>
                <a:cs typeface="Courier New"/>
              </a:rPr>
              <a:t>aut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&lt;/form&gt;</a:t>
            </a:r>
            <a:b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     &lt;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pos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value=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subst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  &lt;sense&gt;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  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  &lt;/sense&gt;</a:t>
            </a:r>
            <a:endParaRPr lang="es-ES_tradnl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&lt;re&gt;</a:t>
            </a:r>
            <a:b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dirty="0" err="1">
                <a:solidFill>
                  <a:srgbClr val="FF6600"/>
                </a:solidFill>
                <a:latin typeface="Courier New"/>
                <a:cs typeface="Courier New"/>
              </a:rPr>
              <a:t>type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dirty="0" err="1">
                <a:solidFill>
                  <a:srgbClr val="800000"/>
                </a:solidFill>
                <a:latin typeface="Courier New"/>
                <a:cs typeface="Courier New"/>
              </a:rPr>
              <a:t>derivative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”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 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 err="1">
                <a:latin typeface="Courier New"/>
                <a:cs typeface="Courier New"/>
              </a:rPr>
              <a:t>fem</a:t>
            </a:r>
            <a:r>
              <a:rPr lang="es-ES_tradnl" dirty="0">
                <a:latin typeface="Courier New"/>
                <a:cs typeface="Courier New"/>
              </a:rPr>
              <a:t>.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"1"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 err="1">
                <a:latin typeface="Courier New"/>
                <a:cs typeface="Courier New"/>
              </a:rPr>
              <a:t>auctrix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s-ES_tradnl" dirty="0">
                <a:latin typeface="Courier New"/>
                <a:cs typeface="Courier New"/>
              </a:rPr>
              <a:t>"2" </a:t>
            </a:r>
            <a:r>
              <a:rPr lang="es-ES_tradnl" dirty="0" err="1">
                <a:solidFill>
                  <a:srgbClr val="FF6600"/>
                </a:solidFill>
                <a:latin typeface="Courier New"/>
                <a:cs typeface="Courier New"/>
              </a:rPr>
              <a:t>expand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dirty="0">
                <a:latin typeface="Courier New"/>
                <a:cs typeface="Courier New"/>
              </a:rPr>
              <a:t>"</a:t>
            </a:r>
            <a:r>
              <a:rPr lang="es-ES_tradnl" dirty="0" err="1">
                <a:latin typeface="Courier New"/>
                <a:cs typeface="Courier New"/>
              </a:rPr>
              <a:t>autrix</a:t>
            </a:r>
            <a:r>
              <a:rPr lang="es-ES_tradnl" dirty="0">
                <a:latin typeface="Courier New"/>
                <a:cs typeface="Courier New"/>
              </a:rPr>
              <a:t>"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 err="1">
                <a:latin typeface="Courier New"/>
                <a:cs typeface="Courier New"/>
              </a:rPr>
              <a:t>aut</a:t>
            </a:r>
            <a:r>
              <a:rPr lang="es-ES_tradnl" dirty="0">
                <a:latin typeface="Courier New"/>
                <a:cs typeface="Courier New"/>
              </a:rPr>
              <a:t>-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dirty="0">
                <a:latin typeface="Courier New"/>
                <a:cs typeface="Courier New"/>
              </a:rPr>
              <a:t>      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sense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dirty="0" err="1">
                <a:solidFill>
                  <a:srgbClr val="800000"/>
                </a:solidFill>
                <a:latin typeface="Courier New"/>
                <a:cs typeface="Courier New"/>
              </a:rPr>
              <a:t>ca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>
                <a:latin typeface="Courier New"/>
                <a:cs typeface="Courier New"/>
              </a:rPr>
              <a:t>‘dona </a:t>
            </a:r>
            <a:r>
              <a:rPr lang="es-ES_tradnl" dirty="0" err="1">
                <a:latin typeface="Courier New"/>
                <a:cs typeface="Courier New"/>
              </a:rPr>
              <a:t>amb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capacitat</a:t>
            </a:r>
            <a:r>
              <a:rPr lang="es-ES_tradnl" dirty="0">
                <a:latin typeface="Courier New"/>
                <a:cs typeface="Courier New"/>
              </a:rPr>
              <a:t> jurídica per </a:t>
            </a:r>
            <a:r>
              <a:rPr lang="es-ES_tradnl" dirty="0" err="1">
                <a:latin typeface="Courier New"/>
                <a:cs typeface="Courier New"/>
              </a:rPr>
              <a:t>fer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testament</a:t>
            </a:r>
            <a:r>
              <a:rPr lang="es-ES_tradnl" dirty="0">
                <a:latin typeface="Courier New"/>
                <a:cs typeface="Courier New"/>
              </a:rPr>
              <a:t>’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es-ES_tradnl" dirty="0">
                <a:latin typeface="Courier New"/>
                <a:cs typeface="Courier New"/>
              </a:rPr>
              <a:t>|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"es"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>
                <a:latin typeface="Courier New"/>
                <a:cs typeface="Courier New"/>
              </a:rPr>
              <a:t>‘mujer con capacidad jurídica para testar’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es-ES_tradnl" dirty="0">
                <a:latin typeface="Courier New"/>
                <a:cs typeface="Courier New"/>
              </a:rPr>
              <a:t>| 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    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dirty="0">
                <a:solidFill>
                  <a:srgbClr val="800000"/>
                </a:solidFill>
                <a:latin typeface="Courier New"/>
                <a:cs typeface="Courier New"/>
              </a:rPr>
              <a:t>"en"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>
                <a:latin typeface="Courier New"/>
                <a:cs typeface="Courier New"/>
              </a:rPr>
              <a:t>‘</a:t>
            </a:r>
            <a:r>
              <a:rPr lang="es-ES_tradnl" dirty="0" err="1">
                <a:latin typeface="Courier New"/>
                <a:cs typeface="Courier New"/>
              </a:rPr>
              <a:t>woman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legally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entitled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bear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witness</a:t>
            </a:r>
            <a:r>
              <a:rPr lang="es-ES_tradnl" dirty="0">
                <a:latin typeface="Courier New"/>
                <a:cs typeface="Courier New"/>
              </a:rPr>
              <a:t>’: 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s-ES_tradnl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smtClean="0">
                <a:solidFill>
                  <a:srgbClr val="0000FF"/>
                </a:solidFill>
                <a:latin typeface="Courier New"/>
                <a:cs typeface="Courier New"/>
              </a:rPr>
              <a:t>       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cit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dirty="0">
                <a:latin typeface="Courier New"/>
                <a:cs typeface="Courier New"/>
              </a:rPr>
              <a:t> … 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cit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    &lt;/re&gt;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dirty="0" err="1">
                <a:solidFill>
                  <a:srgbClr val="0000FF"/>
                </a:solidFill>
                <a:latin typeface="Courier New"/>
                <a:cs typeface="Courier New"/>
              </a:rPr>
              <a:t>entry</a:t>
            </a:r>
            <a:r>
              <a:rPr lang="es-ES_tradnl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it-IT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" dirty="0">
              <a:latin typeface="Garamond" pitchFamily="18" charset="0"/>
            </a:endParaRPr>
          </a:p>
        </p:txBody>
      </p:sp>
      <p:pic>
        <p:nvPicPr>
          <p:cNvPr id="4" name="Imagen 3" descr="Screen Shot 2013-05-16 at 8.28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17232"/>
            <a:ext cx="8318500" cy="120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78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Información gramatical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¿Hasta qué nivel de información queremos llegar?</a:t>
            </a:r>
          </a:p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¿Qué pretendemos recuperar?</a:t>
            </a:r>
          </a:p>
          <a:p>
            <a:pPr marL="0" indent="0">
              <a:buNone/>
            </a:pPr>
            <a:endParaRPr lang="es-ES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C</a:t>
            </a:r>
            <a:r>
              <a:rPr lang="es-ES" dirty="0" smtClean="0">
                <a:latin typeface="Garamond" pitchFamily="18" charset="0"/>
              </a:rPr>
              <a:t>ategorías gramaticales generales: </a:t>
            </a:r>
            <a:r>
              <a:rPr lang="es-ES" dirty="0" err="1" smtClean="0">
                <a:latin typeface="Garamond" pitchFamily="18" charset="0"/>
              </a:rPr>
              <a:t>subst</a:t>
            </a:r>
            <a:r>
              <a:rPr lang="es-ES" dirty="0" smtClean="0">
                <a:latin typeface="Garamond" pitchFamily="18" charset="0"/>
              </a:rPr>
              <a:t>., </a:t>
            </a:r>
            <a:r>
              <a:rPr lang="es-ES" dirty="0" err="1" smtClean="0">
                <a:latin typeface="Garamond" pitchFamily="18" charset="0"/>
              </a:rPr>
              <a:t>adj</a:t>
            </a:r>
            <a:r>
              <a:rPr lang="es-ES" dirty="0" smtClean="0">
                <a:latin typeface="Garamond" pitchFamily="18" charset="0"/>
              </a:rPr>
              <a:t>., </a:t>
            </a:r>
            <a:r>
              <a:rPr lang="es-ES" dirty="0" err="1" smtClean="0">
                <a:latin typeface="Garamond" pitchFamily="18" charset="0"/>
              </a:rPr>
              <a:t>verb</a:t>
            </a:r>
            <a:r>
              <a:rPr lang="es-ES" dirty="0" smtClean="0">
                <a:latin typeface="Garamond" pitchFamily="18" charset="0"/>
              </a:rPr>
              <a:t>, </a:t>
            </a:r>
            <a:r>
              <a:rPr lang="es-ES" dirty="0" err="1" smtClean="0">
                <a:latin typeface="Garamond" pitchFamily="18" charset="0"/>
              </a:rPr>
              <a:t>praep</a:t>
            </a:r>
            <a:r>
              <a:rPr lang="es-ES" dirty="0" smtClean="0">
                <a:latin typeface="Garamond" pitchFamily="18" charset="0"/>
              </a:rPr>
              <a:t>., </a:t>
            </a:r>
            <a:r>
              <a:rPr lang="es-ES" dirty="0" err="1" smtClean="0">
                <a:latin typeface="Garamond" pitchFamily="18" charset="0"/>
              </a:rPr>
              <a:t>adv</a:t>
            </a:r>
            <a:r>
              <a:rPr lang="es-ES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es-ES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Problema de las entrada que tienen dos funciones gramaticales (infinitivos substantivados, …)</a:t>
            </a: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0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 pitchFamily="18" charset="0"/>
              </a:rPr>
              <a:t>Información gramatical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36724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Problema de las entradas susceptibles de pertenecer a dos categorías gramaticales (infinitivos, adjetivos substantivados, etc.) Ej.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&lt;entry </a:t>
            </a:r>
            <a:r>
              <a:rPr lang="en-US" sz="28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800" dirty="0" err="1">
                <a:solidFill>
                  <a:srgbClr val="800000"/>
                </a:solidFill>
                <a:latin typeface="Courier New"/>
                <a:cs typeface="Courier New"/>
              </a:rPr>
              <a:t>ansatum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>
                <a:latin typeface="Courier New"/>
                <a:cs typeface="Courier New"/>
              </a:rPr>
              <a:t/>
            </a: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form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type=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"lemma"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>
                <a:latin typeface="Courier New"/>
                <a:cs typeface="Courier New"/>
              </a:rPr>
              <a:t/>
            </a: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"1"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 err="1">
                <a:latin typeface="Courier New"/>
                <a:cs typeface="Courier New"/>
              </a:rPr>
              <a:t>ansatum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/form&gt;</a:t>
            </a:r>
            <a:b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pos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value=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800" dirty="0" err="1">
                <a:solidFill>
                  <a:srgbClr val="800000"/>
                </a:solidFill>
                <a:latin typeface="Courier New"/>
                <a:cs typeface="Courier New"/>
              </a:rPr>
              <a:t>subst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r>
              <a:rPr lang="en-US" sz="2800" dirty="0">
                <a:latin typeface="Courier New"/>
                <a:cs typeface="Courier New"/>
              </a:rPr>
              <a:t/>
            </a: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pos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Courier New"/>
                <a:cs typeface="Courier New"/>
              </a:rPr>
              <a:t>value=</a:t>
            </a:r>
            <a:r>
              <a:rPr lang="en-US" sz="2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8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adj</a:t>
            </a:r>
            <a:r>
              <a:rPr lang="en-US" sz="2800" dirty="0" smtClean="0">
                <a:solidFill>
                  <a:srgbClr val="800000"/>
                </a:solidFill>
                <a:latin typeface="Courier New"/>
                <a:cs typeface="Courier New"/>
              </a:rPr>
              <a:t>”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>
                <a:latin typeface="Courier New"/>
                <a:cs typeface="Courier New"/>
              </a:rPr>
              <a:t>adj.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2800" dirty="0" err="1">
                <a:latin typeface="Courier New"/>
                <a:cs typeface="Courier New"/>
              </a:rPr>
              <a:t>substd</a:t>
            </a:r>
            <a:r>
              <a:rPr lang="en-US" sz="2800" dirty="0">
                <a:latin typeface="Courier New"/>
                <a:cs typeface="Courier New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pos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s-E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" name="Imagen 3" descr="Screen Shot 2013-05-16 at 8.29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85471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2195736" y="5445224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1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 pitchFamily="18" charset="0"/>
              </a:rPr>
              <a:t>Las etimologías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446449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latin typeface="Garamond" pitchFamily="18" charset="0"/>
              </a:rPr>
              <a:t>Étimos, derivados, mención, etc.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etym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[&amp;</a:t>
            </a:r>
            <a:r>
              <a:rPr lang="en-US" sz="3100" dirty="0" err="1">
                <a:latin typeface="Courier New"/>
                <a:cs typeface="Courier New"/>
              </a:rPr>
              <a:t>lt</a:t>
            </a:r>
            <a:r>
              <a:rPr lang="en-US" sz="3100" dirty="0">
                <a:latin typeface="Courier New"/>
                <a:cs typeface="Courier New"/>
              </a:rPr>
              <a:t>; </a:t>
            </a:r>
            <a:endParaRPr lang="en-US" sz="3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100" dirty="0">
                <a:latin typeface="Courier New"/>
                <a:cs typeface="Courier New"/>
              </a:rPr>
              <a:t> </a:t>
            </a:r>
            <a:r>
              <a:rPr lang="en-US" sz="3100" dirty="0" smtClean="0">
                <a:latin typeface="Courier New"/>
                <a:cs typeface="Courier New"/>
              </a:rPr>
              <a:t>  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term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"la"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ad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&lt;/term&gt; </a:t>
            </a:r>
            <a:r>
              <a:rPr lang="en-US" sz="3100" dirty="0">
                <a:latin typeface="Courier New"/>
                <a:cs typeface="Courier New"/>
              </a:rPr>
              <a:t>+ </a:t>
            </a:r>
            <a:r>
              <a:rPr lang="en-US" sz="31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latin typeface="Courier New"/>
                <a:cs typeface="Courier New"/>
              </a:rPr>
              <a:t> </a:t>
            </a:r>
            <a:r>
              <a:rPr lang="en-US" sz="3100" dirty="0" smtClean="0">
                <a:latin typeface="Courier New"/>
                <a:cs typeface="Courier New"/>
              </a:rPr>
              <a:t>  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term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"la"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*</a:t>
            </a:r>
            <a:r>
              <a:rPr lang="en-US" sz="3100" dirty="0" err="1">
                <a:latin typeface="Courier New"/>
                <a:cs typeface="Courier New"/>
              </a:rPr>
              <a:t>bastare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&lt;/term&gt;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n-US" sz="3100" dirty="0" smtClean="0">
                <a:latin typeface="Courier New"/>
                <a:cs typeface="Courier New"/>
              </a:rPr>
              <a:t>&amp;</a:t>
            </a:r>
            <a:r>
              <a:rPr lang="en-US" sz="3100" dirty="0" err="1">
                <a:latin typeface="Courier New"/>
                <a:cs typeface="Courier New"/>
              </a:rPr>
              <a:t>lt</a:t>
            </a:r>
            <a:r>
              <a:rPr lang="en-US" sz="3100" dirty="0" smtClean="0">
                <a:latin typeface="Courier New"/>
                <a:cs typeface="Courier New"/>
              </a:rPr>
              <a:t>;</a:t>
            </a:r>
            <a:r>
              <a:rPr lang="en-US" sz="3100" dirty="0">
                <a:latin typeface="Courier New"/>
                <a:cs typeface="Courier New"/>
              </a:rPr>
              <a:t>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gr.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term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 err="1">
                <a:solidFill>
                  <a:srgbClr val="800000"/>
                </a:solidFill>
                <a:latin typeface="Courier New"/>
                <a:cs typeface="Courier New"/>
              </a:rPr>
              <a:t>grc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 err="1">
                <a:latin typeface="Courier New"/>
                <a:cs typeface="Courier New"/>
              </a:rPr>
              <a:t>bastázein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&lt;/term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 smtClean="0">
                <a:latin typeface="Courier New"/>
                <a:cs typeface="Courier New"/>
              </a:rPr>
              <a:t>                 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 err="1">
                <a:solidFill>
                  <a:srgbClr val="800000"/>
                </a:solidFill>
                <a:latin typeface="Courier New"/>
                <a:cs typeface="Courier New"/>
              </a:rPr>
              <a:t>ca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‘</a:t>
            </a:r>
            <a:r>
              <a:rPr lang="en-US" sz="3100" dirty="0" err="1">
                <a:latin typeface="Courier New"/>
                <a:cs typeface="Courier New"/>
              </a:rPr>
              <a:t>dur</a:t>
            </a:r>
            <a:r>
              <a:rPr lang="en-US" sz="3100" dirty="0">
                <a:latin typeface="Courier New"/>
                <a:cs typeface="Courier New"/>
              </a:rPr>
              <a:t> un </a:t>
            </a:r>
            <a:r>
              <a:rPr lang="en-US" sz="3100" dirty="0" err="1">
                <a:latin typeface="Courier New"/>
                <a:cs typeface="Courier New"/>
              </a:rPr>
              <a:t>pes</a:t>
            </a:r>
            <a:r>
              <a:rPr lang="en-US" sz="3100" dirty="0">
                <a:latin typeface="Courier New"/>
                <a:cs typeface="Courier New"/>
              </a:rPr>
              <a:t>’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en-US" sz="3100" dirty="0">
                <a:latin typeface="Courier New"/>
                <a:cs typeface="Courier New"/>
              </a:rPr>
              <a:t>| </a:t>
            </a:r>
            <a:endParaRPr lang="en-US" sz="3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 err="1">
                <a:solidFill>
                  <a:srgbClr val="800000"/>
                </a:solidFill>
                <a:latin typeface="Courier New"/>
                <a:cs typeface="Courier New"/>
              </a:rPr>
              <a:t>es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‘</a:t>
            </a:r>
            <a:r>
              <a:rPr lang="en-US" sz="3100" dirty="0" err="1">
                <a:latin typeface="Courier New"/>
                <a:cs typeface="Courier New"/>
              </a:rPr>
              <a:t>llevar</a:t>
            </a:r>
            <a:r>
              <a:rPr lang="en-US" sz="3100" dirty="0">
                <a:latin typeface="Courier New"/>
                <a:cs typeface="Courier New"/>
              </a:rPr>
              <a:t> un peso’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 smtClean="0">
                <a:latin typeface="Courier New"/>
                <a:cs typeface="Courier New"/>
              </a:rPr>
              <a:t>|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   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"en"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‘to carry a weight’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. 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cf.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>cat.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>
                <a:latin typeface="Courier New"/>
                <a:cs typeface="Courier New"/>
              </a:rPr>
              <a:t/>
            </a:r>
            <a:br>
              <a:rPr lang="en-US" sz="3100" dirty="0">
                <a:latin typeface="Courier New"/>
                <a:cs typeface="Courier New"/>
              </a:rPr>
            </a:br>
            <a:r>
              <a:rPr lang="en-US" sz="3100" dirty="0" smtClean="0">
                <a:latin typeface="Courier New"/>
                <a:cs typeface="Courier New"/>
              </a:rPr>
              <a:t>    </a:t>
            </a: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term </a:t>
            </a:r>
            <a:r>
              <a:rPr lang="en-US" sz="31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n-US" sz="31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 err="1">
                <a:solidFill>
                  <a:srgbClr val="800000"/>
                </a:solidFill>
                <a:latin typeface="Courier New"/>
                <a:cs typeface="Courier New"/>
              </a:rPr>
              <a:t>ca</a:t>
            </a:r>
            <a:r>
              <a:rPr lang="en-US" sz="31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3100" dirty="0" err="1">
                <a:latin typeface="Courier New"/>
                <a:cs typeface="Courier New"/>
              </a:rPr>
              <a:t>abastar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&lt;/term&gt;</a:t>
            </a:r>
            <a:r>
              <a:rPr lang="en-US" sz="31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3100" dirty="0" err="1">
                <a:solidFill>
                  <a:srgbClr val="0000FF"/>
                </a:solidFill>
                <a:latin typeface="Courier New"/>
                <a:cs typeface="Courier New"/>
              </a:rPr>
              <a:t>etym</a:t>
            </a:r>
            <a:r>
              <a:rPr lang="en-US" sz="3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s-ES" sz="31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" name="Imagen 3" descr="Screen Shot 2013-05-16 at 8.3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73216"/>
            <a:ext cx="8534400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1907704" y="5805264"/>
            <a:ext cx="6696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395536" y="616530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5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274041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atin typeface="Courier New"/>
                <a:cs typeface="Courier New"/>
              </a:rPr>
              <a:t>&lt;</a:t>
            </a:r>
            <a:r>
              <a:rPr lang="fr-FR" sz="2800" dirty="0" err="1" smtClean="0">
                <a:latin typeface="Courier New"/>
                <a:cs typeface="Courier New"/>
              </a:rPr>
              <a:t>sense</a:t>
            </a:r>
            <a:r>
              <a:rPr lang="fr-FR" sz="2800" dirty="0" smtClean="0">
                <a:latin typeface="Courier New"/>
                <a:cs typeface="Courier New"/>
              </a:rPr>
              <a:t>&gt;</a:t>
            </a:r>
            <a:r>
              <a:rPr lang="fr-FR" sz="2800" dirty="0" smtClean="0">
                <a:latin typeface="Garamond"/>
                <a:cs typeface="Garamond"/>
              </a:rPr>
              <a:t>: </a:t>
            </a:r>
            <a:r>
              <a:rPr lang="es-ES_tradnl" sz="2800" dirty="0" smtClean="0">
                <a:latin typeface="Garamond"/>
                <a:cs typeface="Garamond"/>
              </a:rPr>
              <a:t>significado y ejemplos</a:t>
            </a:r>
            <a:endParaRPr lang="es-ES_tradnl" sz="2800" dirty="0">
              <a:latin typeface="Garamond"/>
              <a:cs typeface="Garamon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2"/>
            <a:ext cx="8229600" cy="5577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entry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xml:id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"abastare"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form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type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lemma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orth</a:t>
            </a:r>
            <a:r>
              <a:rPr lang="es-ES" sz="1600" dirty="0">
                <a:solidFill>
                  <a:srgbClr val="F5844C"/>
                </a:solidFill>
              </a:rPr>
              <a:t> n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"1"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abastare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orth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form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gramGrp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</a:t>
            </a:r>
            <a:r>
              <a:rPr lang="es-ES" sz="1600" dirty="0">
                <a:solidFill>
                  <a:srgbClr val="000096"/>
                </a:solidFill>
              </a:rPr>
              <a:t>&lt;pos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value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verb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96"/>
                </a:solidFill>
              </a:rPr>
              <a:t>/&gt;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gramGrp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 smtClean="0">
                <a:solidFill>
                  <a:srgbClr val="000096"/>
                </a:solidFill>
              </a:rPr>
              <a:t>etym</a:t>
            </a:r>
            <a:r>
              <a:rPr lang="es-ES" sz="1600" dirty="0" smtClean="0">
                <a:solidFill>
                  <a:srgbClr val="000096"/>
                </a:solidFill>
              </a:rPr>
              <a:t>&gt; … </a:t>
            </a:r>
            <a:r>
              <a:rPr lang="es-ES" sz="1600" dirty="0" smtClean="0">
                <a:solidFill>
                  <a:srgbClr val="000000"/>
                </a:solidFill>
              </a:rPr>
              <a:t>]</a:t>
            </a:r>
            <a:r>
              <a:rPr lang="es-ES" sz="1600" dirty="0" smtClean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etym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sense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96"/>
                </a:solidFill>
              </a:rPr>
              <a:t> </a:t>
            </a:r>
            <a:r>
              <a:rPr lang="es-ES" sz="1600" dirty="0" smtClean="0">
                <a:solidFill>
                  <a:srgbClr val="000096"/>
                </a:solidFill>
              </a:rPr>
              <a:t>                    &lt;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ca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‘ser </a:t>
            </a:r>
            <a:r>
              <a:rPr lang="es-ES" sz="1600" dirty="0" err="1">
                <a:solidFill>
                  <a:srgbClr val="000000"/>
                </a:solidFill>
              </a:rPr>
              <a:t>suficient</a:t>
            </a:r>
            <a:r>
              <a:rPr lang="es-ES" sz="1600" dirty="0">
                <a:solidFill>
                  <a:srgbClr val="000000"/>
                </a:solidFill>
              </a:rPr>
              <a:t>’ o ‘</a:t>
            </a:r>
            <a:r>
              <a:rPr lang="es-ES" sz="1600" dirty="0" err="1">
                <a:solidFill>
                  <a:srgbClr val="000000"/>
                </a:solidFill>
              </a:rPr>
              <a:t>atènyer</a:t>
            </a:r>
            <a:r>
              <a:rPr lang="es-ES" sz="1600" dirty="0">
                <a:solidFill>
                  <a:srgbClr val="000000"/>
                </a:solidFill>
              </a:rPr>
              <a:t>’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 | </a:t>
            </a:r>
            <a:endParaRPr lang="es-E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smtClean="0">
                <a:solidFill>
                  <a:srgbClr val="000000"/>
                </a:solidFill>
              </a:rPr>
              <a:t>                    </a:t>
            </a:r>
            <a:r>
              <a:rPr lang="es-ES" sz="1600" dirty="0" smtClean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smtClean="0">
                <a:solidFill>
                  <a:srgbClr val="993300"/>
                </a:solidFill>
              </a:rPr>
              <a:t>es”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‘bastar’ o ‘alcanzar’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 | </a:t>
            </a:r>
            <a:endParaRPr lang="es-E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000096"/>
                </a:solidFill>
              </a:rPr>
              <a:t>                     &lt;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"en"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‘</a:t>
            </a:r>
            <a:r>
              <a:rPr lang="es-ES" sz="1600" dirty="0" err="1">
                <a:solidFill>
                  <a:srgbClr val="000000"/>
                </a:solidFill>
              </a:rPr>
              <a:t>to</a:t>
            </a:r>
            <a:r>
              <a:rPr lang="es-ES" sz="1600" dirty="0">
                <a:solidFill>
                  <a:srgbClr val="000000"/>
                </a:solidFill>
              </a:rPr>
              <a:t> be </a:t>
            </a:r>
            <a:r>
              <a:rPr lang="es-ES" sz="1600" dirty="0" err="1">
                <a:solidFill>
                  <a:srgbClr val="000000"/>
                </a:solidFill>
              </a:rPr>
              <a:t>sufficient</a:t>
            </a:r>
            <a:r>
              <a:rPr lang="es-ES" sz="1600" dirty="0">
                <a:solidFill>
                  <a:srgbClr val="000000"/>
                </a:solidFill>
              </a:rPr>
              <a:t>’  </a:t>
            </a:r>
            <a:r>
              <a:rPr lang="es-ES" sz="1600" dirty="0" err="1" smtClean="0">
                <a:solidFill>
                  <a:srgbClr val="000000"/>
                </a:solidFill>
              </a:rPr>
              <a:t>or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>
                <a:solidFill>
                  <a:srgbClr val="000000"/>
                </a:solidFill>
              </a:rPr>
              <a:t>‘</a:t>
            </a:r>
            <a:r>
              <a:rPr lang="es-ES" sz="1600" dirty="0" err="1" smtClean="0">
                <a:solidFill>
                  <a:srgbClr val="000000"/>
                </a:solidFill>
              </a:rPr>
              <a:t>to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reach</a:t>
            </a:r>
            <a:r>
              <a:rPr lang="es-ES" sz="1600" dirty="0">
                <a:solidFill>
                  <a:srgbClr val="000000"/>
                </a:solidFill>
              </a:rPr>
              <a:t>’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def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: </a:t>
            </a:r>
            <a:endParaRPr lang="es-E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smtClean="0">
                <a:solidFill>
                  <a:srgbClr val="000000"/>
                </a:solidFill>
              </a:rPr>
              <a:t>                    </a:t>
            </a:r>
            <a:r>
              <a:rPr lang="es-ES" sz="1600" dirty="0" smtClean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cit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type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exemple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</a:t>
            </a:r>
            <a:r>
              <a:rPr lang="es-ES" sz="1600" dirty="0" smtClean="0">
                <a:solidFill>
                  <a:srgbClr val="000000"/>
                </a:solidFill>
              </a:rPr>
              <a:t>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bibl</a:t>
            </a:r>
            <a:r>
              <a:rPr lang="es-ES" sz="1600" dirty="0">
                <a:solidFill>
                  <a:srgbClr val="000096"/>
                </a:solidFill>
              </a:rPr>
              <a:t>&gt;&lt;date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when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"1052"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1052</a:t>
            </a:r>
            <a:r>
              <a:rPr lang="es-ES" sz="1600" dirty="0">
                <a:solidFill>
                  <a:srgbClr val="000096"/>
                </a:solidFill>
              </a:rPr>
              <a:t>&lt;/date&gt;</a:t>
            </a:r>
            <a:r>
              <a:rPr lang="es-ES" sz="1600" dirty="0">
                <a:solidFill>
                  <a:srgbClr val="000000"/>
                </a:solidFill>
              </a:rPr>
              <a:t> (</a:t>
            </a:r>
            <a:r>
              <a:rPr lang="es-ES" sz="1600" dirty="0" err="1">
                <a:solidFill>
                  <a:srgbClr val="000000"/>
                </a:solidFill>
              </a:rPr>
              <a:t>orig</a:t>
            </a:r>
            <a:r>
              <a:rPr lang="es-ES" sz="1600" dirty="0">
                <a:solidFill>
                  <a:srgbClr val="000000"/>
                </a:solidFill>
              </a:rPr>
              <a:t>.) </a:t>
            </a:r>
            <a:r>
              <a:rPr lang="es-ES" sz="1600" dirty="0" err="1">
                <a:solidFill>
                  <a:srgbClr val="000000"/>
                </a:solidFill>
              </a:rPr>
              <a:t>Baraut</a:t>
            </a:r>
            <a:r>
              <a:rPr lang="es-ES" sz="1600" dirty="0">
                <a:solidFill>
                  <a:srgbClr val="000000"/>
                </a:solidFill>
              </a:rPr>
              <a:t>,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title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 err="1">
                <a:solidFill>
                  <a:srgbClr val="000000"/>
                </a:solidFill>
              </a:rPr>
              <a:t>DocUrgell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title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   654, </a:t>
            </a:r>
            <a:r>
              <a:rPr lang="es-ES" sz="1600" dirty="0" err="1">
                <a:solidFill>
                  <a:srgbClr val="000000"/>
                </a:solidFill>
              </a:rPr>
              <a:t>Urgellia</a:t>
            </a:r>
            <a:r>
              <a:rPr lang="es-ES" sz="1600" dirty="0">
                <a:solidFill>
                  <a:srgbClr val="000000"/>
                </a:solidFill>
              </a:rPr>
              <a:t> 6, p. 40 (</a:t>
            </a:r>
            <a:r>
              <a:rPr lang="es-ES" sz="1600" dirty="0">
                <a:solidFill>
                  <a:srgbClr val="000096"/>
                </a:solidFill>
              </a:rPr>
              <a:t>&lt;note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type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infos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ca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 err="1">
                <a:solidFill>
                  <a:srgbClr val="000000"/>
                </a:solidFill>
              </a:rPr>
              <a:t>testament</a:t>
            </a:r>
            <a:r>
              <a:rPr lang="es-ES" sz="1600" dirty="0">
                <a:solidFill>
                  <a:srgbClr val="000096"/>
                </a:solidFill>
              </a:rPr>
              <a:t>&lt;/note&gt;</a:t>
            </a:r>
            <a:r>
              <a:rPr lang="es-ES" sz="1600" dirty="0">
                <a:solidFill>
                  <a:srgbClr val="000000"/>
                </a:solidFill>
              </a:rPr>
              <a:t> |</a:t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      </a:t>
            </a:r>
            <a:r>
              <a:rPr lang="es-ES" sz="1600" dirty="0">
                <a:solidFill>
                  <a:srgbClr val="000096"/>
                </a:solidFill>
              </a:rPr>
              <a:t>&lt;note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type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infos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"es"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testamento</a:t>
            </a:r>
            <a:r>
              <a:rPr lang="es-ES" sz="1600" dirty="0">
                <a:solidFill>
                  <a:srgbClr val="000096"/>
                </a:solidFill>
              </a:rPr>
              <a:t>&lt;/note&gt;</a:t>
            </a:r>
            <a:r>
              <a:rPr lang="es-ES" sz="1600" dirty="0">
                <a:solidFill>
                  <a:srgbClr val="000000"/>
                </a:solidFill>
              </a:rPr>
              <a:t> | </a:t>
            </a:r>
            <a:r>
              <a:rPr lang="es-ES" sz="1600" dirty="0">
                <a:solidFill>
                  <a:srgbClr val="000096"/>
                </a:solidFill>
              </a:rPr>
              <a:t>&lt;note</a:t>
            </a:r>
            <a:r>
              <a:rPr lang="es-ES" sz="1600" dirty="0">
                <a:solidFill>
                  <a:srgbClr val="F5844C"/>
                </a:solidFill>
              </a:rPr>
              <a:t> </a:t>
            </a:r>
            <a:r>
              <a:rPr lang="es-ES" sz="1600" dirty="0" err="1">
                <a:solidFill>
                  <a:srgbClr val="F5844C"/>
                </a:solidFill>
              </a:rPr>
              <a:t>type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 err="1">
                <a:solidFill>
                  <a:srgbClr val="993300"/>
                </a:solidFill>
              </a:rPr>
              <a:t>infos</a:t>
            </a:r>
            <a:r>
              <a:rPr lang="es-ES" sz="1600" dirty="0">
                <a:solidFill>
                  <a:srgbClr val="993300"/>
                </a:solidFill>
              </a:rPr>
              <a:t>"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F5844C"/>
                </a:solidFill>
              </a:rPr>
              <a:t>                           </a:t>
            </a:r>
            <a:r>
              <a:rPr lang="es-ES" sz="1600" dirty="0" err="1">
                <a:solidFill>
                  <a:srgbClr val="F5844C"/>
                </a:solidFill>
              </a:rPr>
              <a:t>xml:lang</a:t>
            </a:r>
            <a:r>
              <a:rPr lang="es-ES" sz="1600" dirty="0">
                <a:solidFill>
                  <a:srgbClr val="FF8040"/>
                </a:solidFill>
              </a:rPr>
              <a:t>=</a:t>
            </a:r>
            <a:r>
              <a:rPr lang="es-ES" sz="1600" dirty="0">
                <a:solidFill>
                  <a:srgbClr val="993300"/>
                </a:solidFill>
              </a:rPr>
              <a:t>"en"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 err="1">
                <a:solidFill>
                  <a:srgbClr val="000000"/>
                </a:solidFill>
              </a:rPr>
              <a:t>will</a:t>
            </a:r>
            <a:r>
              <a:rPr lang="es-ES" sz="1600" dirty="0">
                <a:solidFill>
                  <a:srgbClr val="000096"/>
                </a:solidFill>
              </a:rPr>
              <a:t>&lt;/note&gt;</a:t>
            </a:r>
            <a:r>
              <a:rPr lang="es-ES" sz="1600" dirty="0">
                <a:solidFill>
                  <a:srgbClr val="000000"/>
                </a:solidFill>
              </a:rPr>
              <a:t>):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bibl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</a:t>
            </a:r>
            <a:r>
              <a:rPr lang="es-ES" sz="1600" dirty="0">
                <a:solidFill>
                  <a:srgbClr val="000096"/>
                </a:solidFill>
              </a:rPr>
              <a:t>&lt;</a:t>
            </a:r>
            <a:r>
              <a:rPr lang="es-ES" sz="1600" dirty="0" err="1">
                <a:solidFill>
                  <a:srgbClr val="000096"/>
                </a:solidFill>
              </a:rPr>
              <a:t>quote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>et </a:t>
            </a:r>
            <a:r>
              <a:rPr lang="es-ES" sz="1600" dirty="0" err="1">
                <a:solidFill>
                  <a:srgbClr val="000000"/>
                </a:solidFill>
              </a:rPr>
              <a:t>ipsa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egua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falua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sia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uenduta</a:t>
            </a:r>
            <a:r>
              <a:rPr lang="es-ES" sz="1600" dirty="0">
                <a:solidFill>
                  <a:srgbClr val="000000"/>
                </a:solidFill>
              </a:rPr>
              <a:t> et </a:t>
            </a:r>
            <a:r>
              <a:rPr lang="es-ES" sz="1600" dirty="0" err="1">
                <a:solidFill>
                  <a:srgbClr val="000000"/>
                </a:solidFill>
              </a:rPr>
              <a:t>ipsas</a:t>
            </a:r>
            <a:r>
              <a:rPr lang="es-ES" sz="1600" dirty="0">
                <a:solidFill>
                  <a:srgbClr val="000000"/>
                </a:solidFill>
              </a:rPr>
              <a:t> II partes de </a:t>
            </a:r>
            <a:r>
              <a:rPr lang="es-ES" sz="1600" dirty="0" err="1">
                <a:solidFill>
                  <a:srgbClr val="000000"/>
                </a:solidFill>
              </a:rPr>
              <a:t>ipsa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egua</a:t>
            </a:r>
            <a:r>
              <a:rPr lang="es-ES" sz="1600" dirty="0">
                <a:solidFill>
                  <a:srgbClr val="000000"/>
                </a:solidFill>
              </a:rPr>
              <a:t> date illa</a:t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   ad </a:t>
            </a:r>
            <a:r>
              <a:rPr lang="es-ES" sz="1600" dirty="0" err="1">
                <a:solidFill>
                  <a:srgbClr val="000000"/>
                </a:solidFill>
              </a:rPr>
              <a:t>Ponca</a:t>
            </a:r>
            <a:r>
              <a:rPr lang="es-ES" sz="1600" dirty="0">
                <a:solidFill>
                  <a:srgbClr val="000000"/>
                </a:solidFill>
              </a:rPr>
              <a:t> per VI manchosos que </a:t>
            </a:r>
            <a:r>
              <a:rPr lang="es-ES" sz="1600" dirty="0" err="1">
                <a:solidFill>
                  <a:srgbClr val="000000"/>
                </a:solidFill>
              </a:rPr>
              <a:t>debeo</a:t>
            </a:r>
            <a:r>
              <a:rPr lang="es-ES" sz="1600" dirty="0">
                <a:solidFill>
                  <a:srgbClr val="000000"/>
                </a:solidFill>
              </a:rPr>
              <a:t> ad illa, ... et ipso meo </a:t>
            </a:r>
            <a:r>
              <a:rPr lang="es-ES" sz="1600" dirty="0" err="1">
                <a:solidFill>
                  <a:srgbClr val="000000"/>
                </a:solidFill>
              </a:rPr>
              <a:t>asino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sia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uenud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   et si in </a:t>
            </a:r>
            <a:r>
              <a:rPr lang="es-ES" sz="1600" dirty="0" err="1">
                <a:solidFill>
                  <a:srgbClr val="000000"/>
                </a:solidFill>
              </a:rPr>
              <a:t>ipsa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egua</a:t>
            </a:r>
            <a:r>
              <a:rPr lang="es-ES" sz="1600" dirty="0">
                <a:solidFill>
                  <a:srgbClr val="000000"/>
                </a:solidFill>
              </a:rPr>
              <a:t> non abasten </a:t>
            </a:r>
            <a:r>
              <a:rPr lang="es-ES" sz="1600" dirty="0" err="1">
                <a:solidFill>
                  <a:srgbClr val="000000"/>
                </a:solidFill>
              </a:rPr>
              <a:t>ipsos</a:t>
            </a:r>
            <a:r>
              <a:rPr lang="es-ES" sz="1600" dirty="0">
                <a:solidFill>
                  <a:srgbClr val="000000"/>
                </a:solidFill>
              </a:rPr>
              <a:t> manchosos VI </a:t>
            </a:r>
            <a:r>
              <a:rPr lang="es-ES" sz="1600" dirty="0" err="1">
                <a:solidFill>
                  <a:srgbClr val="000000"/>
                </a:solidFill>
              </a:rPr>
              <a:t>sian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persoltos</a:t>
            </a:r>
            <a:r>
              <a:rPr lang="es-ES" sz="1600" dirty="0">
                <a:solidFill>
                  <a:srgbClr val="000000"/>
                </a:solidFill>
              </a:rPr>
              <a:t> de ipso</a:t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      precio de ipso </a:t>
            </a:r>
            <a:r>
              <a:rPr lang="es-ES" sz="1600" dirty="0" err="1">
                <a:solidFill>
                  <a:srgbClr val="000000"/>
                </a:solidFill>
              </a:rPr>
              <a:t>asino</a:t>
            </a:r>
            <a:r>
              <a:rPr lang="es-ES" sz="1600" dirty="0">
                <a:solidFill>
                  <a:srgbClr val="000000"/>
                </a:solidFill>
              </a:rPr>
              <a:t>.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quote</a:t>
            </a:r>
            <a:r>
              <a:rPr lang="es-ES" sz="1600" dirty="0">
                <a:solidFill>
                  <a:srgbClr val="000096"/>
                </a:solidFill>
              </a:rPr>
              <a:t>&gt;</a:t>
            </a:r>
            <a:r>
              <a:rPr lang="es-ES" sz="1600" dirty="0">
                <a:solidFill>
                  <a:srgbClr val="000000"/>
                </a:solidFill>
              </a:rPr>
              <a:t/>
            </a:r>
            <a:br>
              <a:rPr lang="es-ES" sz="1600" dirty="0">
                <a:solidFill>
                  <a:srgbClr val="000000"/>
                </a:solidFill>
              </a:rPr>
            </a:br>
            <a:r>
              <a:rPr lang="es-ES" sz="1600" dirty="0">
                <a:solidFill>
                  <a:srgbClr val="000000"/>
                </a:solidFill>
              </a:rPr>
              <a:t>                  </a:t>
            </a:r>
            <a:r>
              <a:rPr lang="es-ES" sz="1600" dirty="0">
                <a:solidFill>
                  <a:srgbClr val="000096"/>
                </a:solidFill>
              </a:rPr>
              <a:t>&lt;/</a:t>
            </a:r>
            <a:r>
              <a:rPr lang="es-ES" sz="1600" dirty="0" err="1">
                <a:solidFill>
                  <a:srgbClr val="000096"/>
                </a:solidFill>
              </a:rPr>
              <a:t>cit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96"/>
                </a:solidFill>
              </a:rPr>
              <a:t> </a:t>
            </a:r>
            <a:r>
              <a:rPr lang="es-ES" sz="1600" dirty="0" smtClean="0">
                <a:solidFill>
                  <a:srgbClr val="000096"/>
                </a:solidFill>
              </a:rPr>
              <a:t>              &lt;/</a:t>
            </a:r>
            <a:r>
              <a:rPr lang="es-ES" sz="1600" dirty="0" err="1" smtClean="0">
                <a:solidFill>
                  <a:srgbClr val="000096"/>
                </a:solidFill>
              </a:rPr>
              <a:t>sense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600" dirty="0" smtClean="0">
                <a:solidFill>
                  <a:srgbClr val="000096"/>
                </a:solidFill>
              </a:rPr>
              <a:t>&lt;/</a:t>
            </a:r>
            <a:r>
              <a:rPr lang="es-ES" sz="1600" dirty="0" err="1" smtClean="0">
                <a:solidFill>
                  <a:srgbClr val="000096"/>
                </a:solidFill>
              </a:rPr>
              <a:t>entry</a:t>
            </a:r>
            <a:r>
              <a:rPr lang="es-ES" sz="1600" dirty="0" smtClean="0">
                <a:solidFill>
                  <a:srgbClr val="000096"/>
                </a:solidFill>
              </a:rPr>
              <a:t>&gt;</a:t>
            </a:r>
            <a:endParaRPr lang="it-IT" sz="1600" dirty="0"/>
          </a:p>
        </p:txBody>
      </p:sp>
      <p:pic>
        <p:nvPicPr>
          <p:cNvPr id="4" name="Imagen 3" descr="abast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0" y="548680"/>
            <a:ext cx="4078311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6588224" y="908720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148064" y="1124744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892480" y="980728"/>
            <a:ext cx="0" cy="151216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6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Las citas bibliográficas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Ejemplos (I)</a:t>
            </a:r>
          </a:p>
          <a:p>
            <a:r>
              <a:rPr lang="es-ES" dirty="0" smtClean="0">
                <a:latin typeface="Garamond" pitchFamily="18" charset="0"/>
              </a:rPr>
              <a:t>Ejemplos secundarios (o incluidos en una cita: </a:t>
            </a:r>
            <a:r>
              <a:rPr lang="es-ES" dirty="0" err="1" smtClean="0">
                <a:latin typeface="Garamond" pitchFamily="18" charset="0"/>
              </a:rPr>
              <a:t>type</a:t>
            </a:r>
            <a:r>
              <a:rPr lang="es-ES" dirty="0" smtClean="0">
                <a:latin typeface="Garamond" pitchFamily="18" charset="0"/>
              </a:rPr>
              <a:t>=“</a:t>
            </a:r>
            <a:r>
              <a:rPr lang="es-ES" dirty="0" err="1" smtClean="0">
                <a:latin typeface="Garamond" pitchFamily="18" charset="0"/>
              </a:rPr>
              <a:t>exemple-ref</a:t>
            </a:r>
            <a:r>
              <a:rPr lang="es-ES" dirty="0" smtClean="0">
                <a:latin typeface="Garamond" pitchFamily="18" charset="0"/>
              </a:rPr>
              <a:t>”) (II)</a:t>
            </a:r>
          </a:p>
          <a:p>
            <a:r>
              <a:rPr lang="es-ES" dirty="0" smtClean="0">
                <a:latin typeface="Garamond" pitchFamily="18" charset="0"/>
              </a:rPr>
              <a:t>Bibliografía secundaria (III)</a:t>
            </a:r>
          </a:p>
          <a:p>
            <a:r>
              <a:rPr lang="es-ES" dirty="0" smtClean="0">
                <a:latin typeface="Garamond" pitchFamily="18" charset="0"/>
              </a:rPr>
              <a:t>Bibliografía de obras de referencia (Du </a:t>
            </a:r>
            <a:r>
              <a:rPr lang="es-ES" dirty="0" err="1" smtClean="0">
                <a:latin typeface="Garamond" pitchFamily="18" charset="0"/>
              </a:rPr>
              <a:t>Cange</a:t>
            </a:r>
            <a:r>
              <a:rPr lang="es-ES" dirty="0" smtClean="0">
                <a:latin typeface="Garamond" pitchFamily="18" charset="0"/>
              </a:rPr>
              <a:t>, DCVB, </a:t>
            </a:r>
            <a:r>
              <a:rPr lang="es-ES" dirty="0" err="1" smtClean="0">
                <a:latin typeface="Garamond" pitchFamily="18" charset="0"/>
              </a:rPr>
              <a:t>Niermeyer</a:t>
            </a:r>
            <a:r>
              <a:rPr lang="es-ES" dirty="0" smtClean="0">
                <a:latin typeface="Garamond" pitchFamily="18" charset="0"/>
              </a:rPr>
              <a:t>, ….) (IV)</a:t>
            </a:r>
          </a:p>
          <a:p>
            <a:pPr marL="0" indent="0">
              <a:buNone/>
            </a:pP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30024"/>
          </a:xfrm>
        </p:spPr>
        <p:txBody>
          <a:bodyPr>
            <a:noAutofit/>
          </a:bodyPr>
          <a:lstStyle/>
          <a:p>
            <a:r>
              <a:rPr lang="es-ES" sz="2800" dirty="0" smtClean="0">
                <a:latin typeface="Garamond"/>
                <a:cs typeface="Garamond"/>
              </a:rPr>
              <a:t>Ejemplo estándar (I)</a:t>
            </a:r>
            <a:endParaRPr lang="es-ES" sz="2800" dirty="0">
              <a:latin typeface="Garamond"/>
              <a:cs typeface="Garamon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9685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entry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xml:id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abelar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form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lemma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F5844C"/>
                </a:solidFill>
              </a:rPr>
              <a:t> n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abelar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form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gramGrp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&lt;pos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value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subst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/&gt;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gramGrp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etym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cat.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term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cat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abellar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 smtClean="0">
                <a:solidFill>
                  <a:srgbClr val="000096"/>
                </a:solidFill>
              </a:rPr>
              <a:t>term</a:t>
            </a:r>
            <a:r>
              <a:rPr lang="es-ES" dirty="0" smtClean="0">
                <a:solidFill>
                  <a:srgbClr val="000096"/>
                </a:solidFill>
              </a:rPr>
              <a:t>&gt;, </a:t>
            </a:r>
            <a:r>
              <a:rPr lang="es-ES" dirty="0" smtClean="0">
                <a:solidFill>
                  <a:srgbClr val="000000"/>
                </a:solidFill>
              </a:rPr>
              <a:t>ab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term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"la"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*</a:t>
            </a:r>
            <a:r>
              <a:rPr lang="es-ES" dirty="0" err="1">
                <a:solidFill>
                  <a:srgbClr val="000000"/>
                </a:solidFill>
              </a:rPr>
              <a:t>apĭcŭlāre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term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]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etym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sense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abellar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|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"es"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colmenar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|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F5844C"/>
                </a:solidFill>
              </a:rPr>
              <a:t>                    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"en"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group</a:t>
            </a:r>
            <a:r>
              <a:rPr lang="es-ES" dirty="0">
                <a:solidFill>
                  <a:srgbClr val="000000"/>
                </a:solidFill>
              </a:rPr>
              <a:t> of </a:t>
            </a:r>
            <a:r>
              <a:rPr lang="es-ES" dirty="0" err="1">
                <a:solidFill>
                  <a:srgbClr val="000000"/>
                </a:solidFill>
              </a:rPr>
              <a:t>beehives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def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: </a:t>
            </a: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 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 smtClean="0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 </a:t>
            </a:r>
            <a:r>
              <a:rPr lang="es-ES" dirty="0" err="1" smtClean="0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exemple</a:t>
            </a:r>
            <a:r>
              <a:rPr lang="es-ES" dirty="0" smtClean="0">
                <a:solidFill>
                  <a:srgbClr val="993300"/>
                </a:solidFill>
              </a:rPr>
              <a:t>"</a:t>
            </a:r>
            <a:r>
              <a:rPr lang="es-ES" dirty="0" smtClean="0">
                <a:solidFill>
                  <a:srgbClr val="000096"/>
                </a:solidFill>
              </a:rPr>
              <a:t>&gt;&gt;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&gt;&lt;date&gt;</a:t>
            </a:r>
            <a:r>
              <a:rPr lang="es-ES" dirty="0">
                <a:solidFill>
                  <a:srgbClr val="000000"/>
                </a:solidFill>
              </a:rPr>
              <a:t>1061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LAntiq</a:t>
            </a:r>
            <a:r>
              <a:rPr lang="es-ES" dirty="0">
                <a:solidFill>
                  <a:srgbClr val="000000"/>
                </a:solidFill>
              </a:rPr>
              <a:t>. II 106, f. 39 (Mas 779)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: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uendimus</a:t>
            </a:r>
            <a:r>
              <a:rPr lang="es-ES" dirty="0">
                <a:solidFill>
                  <a:srgbClr val="000000"/>
                </a:solidFill>
              </a:rPr>
              <a:t> tibi </a:t>
            </a:r>
            <a:r>
              <a:rPr lang="es-ES" dirty="0" err="1">
                <a:solidFill>
                  <a:srgbClr val="000000"/>
                </a:solidFill>
              </a:rPr>
              <a:t>sacrarios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duos</a:t>
            </a:r>
            <a:r>
              <a:rPr lang="es-ES" dirty="0">
                <a:solidFill>
                  <a:srgbClr val="000000"/>
                </a:solidFill>
              </a:rPr>
              <a:t> cum curte et ipso </a:t>
            </a:r>
            <a:r>
              <a:rPr lang="es-ES" dirty="0" err="1">
                <a:solidFill>
                  <a:srgbClr val="000000"/>
                </a:solidFill>
              </a:rPr>
              <a:t>abelar</a:t>
            </a:r>
            <a:r>
              <a:rPr lang="es-ES" dirty="0">
                <a:solidFill>
                  <a:srgbClr val="000000"/>
                </a:solidFill>
              </a:rPr>
              <a:t> cum </a:t>
            </a:r>
            <a:r>
              <a:rPr lang="es-ES" dirty="0" err="1">
                <a:solidFill>
                  <a:srgbClr val="000000"/>
                </a:solidFill>
              </a:rPr>
              <a:t>ipsas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 err="1">
                <a:solidFill>
                  <a:srgbClr val="000000"/>
                </a:solidFill>
              </a:rPr>
              <a:t>apes</a:t>
            </a:r>
            <a:r>
              <a:rPr lang="es-ES" dirty="0">
                <a:solidFill>
                  <a:srgbClr val="000000"/>
                </a:solidFill>
              </a:rPr>
              <a:t>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&gt;&lt;/</a:t>
            </a:r>
            <a:r>
              <a:rPr lang="es-ES" dirty="0" err="1">
                <a:solidFill>
                  <a:srgbClr val="000096"/>
                </a:solidFill>
              </a:rPr>
              <a:t>sense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entry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endParaRPr lang="it-IT" dirty="0"/>
          </a:p>
        </p:txBody>
      </p:sp>
      <p:pic>
        <p:nvPicPr>
          <p:cNvPr id="4" name="Imagen 3" descr="Screen Shot 2013-05-16 at 8.32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01208"/>
            <a:ext cx="88138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1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3538736" cy="2938339"/>
          </a:xfrm>
        </p:spPr>
        <p:txBody>
          <a:bodyPr>
            <a:normAutofit/>
          </a:bodyPr>
          <a:lstStyle/>
          <a:p>
            <a:r>
              <a:rPr lang="it-IT" sz="2800" dirty="0" smtClean="0">
                <a:latin typeface="Garamond"/>
                <a:cs typeface="Garamond"/>
              </a:rPr>
              <a:t>“</a:t>
            </a:r>
            <a:r>
              <a:rPr lang="it-IT" sz="2800" dirty="0" err="1" smtClean="0">
                <a:latin typeface="Garamond"/>
                <a:cs typeface="Garamond"/>
              </a:rPr>
              <a:t>Dictionnaires</a:t>
            </a:r>
            <a:r>
              <a:rPr lang="it-IT" sz="2800" dirty="0" smtClean="0">
                <a:latin typeface="Garamond"/>
                <a:cs typeface="Garamond"/>
              </a:rPr>
              <a:t> de langue en </a:t>
            </a:r>
            <a:r>
              <a:rPr lang="it-IT" sz="2800" dirty="0" err="1" smtClean="0">
                <a:latin typeface="Garamond"/>
                <a:cs typeface="Garamond"/>
              </a:rPr>
              <a:t>cours</a:t>
            </a:r>
            <a:r>
              <a:rPr lang="it-IT" sz="2800" dirty="0" smtClean="0">
                <a:latin typeface="Garamond"/>
                <a:cs typeface="Garamond"/>
              </a:rPr>
              <a:t> de </a:t>
            </a:r>
            <a:r>
              <a:rPr lang="it-IT" sz="2800" dirty="0" err="1" smtClean="0">
                <a:latin typeface="Garamond"/>
                <a:cs typeface="Garamond"/>
              </a:rPr>
              <a:t>réalisation</a:t>
            </a:r>
            <a:r>
              <a:rPr lang="it-IT" sz="2800" dirty="0" smtClean="0">
                <a:latin typeface="Garamond"/>
                <a:cs typeface="Garamond"/>
              </a:rPr>
              <a:t>” (70’)</a:t>
            </a:r>
            <a:endParaRPr lang="it-IT" sz="2800" dirty="0">
              <a:latin typeface="Garamond"/>
              <a:cs typeface="Garamond"/>
            </a:endParaRPr>
          </a:p>
        </p:txBody>
      </p:sp>
      <p:pic>
        <p:nvPicPr>
          <p:cNvPr id="4" name="Imagen 3" descr="infos-Comite-Du-Cange-7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7126"/>
            <a:ext cx="4810313" cy="6756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uadroTexto 2"/>
          <p:cNvSpPr txBox="1"/>
          <p:nvPr/>
        </p:nvSpPr>
        <p:spPr>
          <a:xfrm>
            <a:off x="539552" y="3789040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Garamond"/>
                <a:cs typeface="Garamond"/>
              </a:rPr>
              <a:t>GMLC:</a:t>
            </a:r>
          </a:p>
          <a:p>
            <a:pPr marL="285750" indent="-285750">
              <a:buFontTx/>
              <a:buChar char="-"/>
            </a:pPr>
            <a:r>
              <a:rPr lang="it-IT" dirty="0" err="1" smtClean="0">
                <a:latin typeface="Garamond"/>
                <a:cs typeface="Garamond"/>
              </a:rPr>
              <a:t>Lemas</a:t>
            </a:r>
            <a:endParaRPr lang="it-IT" dirty="0" smtClean="0">
              <a:latin typeface="Garamond"/>
              <a:cs typeface="Garamond"/>
            </a:endParaRPr>
          </a:p>
          <a:p>
            <a:pPr marL="285750" indent="-285750">
              <a:buFontTx/>
              <a:buChar char="-"/>
            </a:pPr>
            <a:r>
              <a:rPr lang="it-IT" dirty="0" err="1">
                <a:latin typeface="Garamond"/>
                <a:cs typeface="Garamond"/>
              </a:rPr>
              <a:t>F</a:t>
            </a:r>
            <a:r>
              <a:rPr lang="it-IT" dirty="0" err="1" smtClean="0">
                <a:latin typeface="Garamond"/>
                <a:cs typeface="Garamond"/>
              </a:rPr>
              <a:t>on</a:t>
            </a:r>
            <a:r>
              <a:rPr lang="it-IT" dirty="0" err="1" smtClean="0">
                <a:latin typeface="Garamond"/>
                <a:cs typeface="Garamond"/>
              </a:rPr>
              <a:t>ética</a:t>
            </a:r>
            <a:r>
              <a:rPr lang="it-IT" dirty="0" smtClean="0">
                <a:latin typeface="Garamond"/>
                <a:cs typeface="Garamond"/>
              </a:rPr>
              <a:t> y </a:t>
            </a:r>
            <a:r>
              <a:rPr lang="it-IT" dirty="0" err="1" smtClean="0">
                <a:latin typeface="Garamond"/>
                <a:cs typeface="Garamond"/>
              </a:rPr>
              <a:t>mofología</a:t>
            </a:r>
            <a:endParaRPr lang="it-IT" dirty="0" smtClean="0">
              <a:latin typeface="Garamond"/>
              <a:cs typeface="Garamond"/>
            </a:endParaRPr>
          </a:p>
          <a:p>
            <a:pPr marL="285750" indent="-285750">
              <a:buFontTx/>
              <a:buChar char="-"/>
            </a:pPr>
            <a:r>
              <a:rPr lang="it-IT" dirty="0" err="1" smtClean="0">
                <a:latin typeface="Garamond"/>
                <a:cs typeface="Garamond"/>
              </a:rPr>
              <a:t>Definiciones</a:t>
            </a:r>
            <a:endParaRPr lang="it-IT" dirty="0" smtClean="0">
              <a:latin typeface="Garamond"/>
              <a:cs typeface="Garamond"/>
            </a:endParaRPr>
          </a:p>
          <a:p>
            <a:pPr marL="285750" indent="-285750">
              <a:buFontTx/>
              <a:buChar char="-"/>
            </a:pPr>
            <a:r>
              <a:rPr lang="it-IT" dirty="0" err="1" smtClean="0">
                <a:latin typeface="Garamond"/>
                <a:cs typeface="Garamond"/>
              </a:rPr>
              <a:t>Ejemplos</a:t>
            </a:r>
            <a:endParaRPr lang="it-IT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9868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ES" sz="2800" dirty="0" smtClean="0">
                <a:latin typeface="Garamond"/>
                <a:cs typeface="Garamond"/>
              </a:rPr>
              <a:t>Ejemplo estándar (I)</a:t>
            </a:r>
            <a:endParaRPr lang="es-ES" sz="2800" dirty="0">
              <a:latin typeface="Garamond"/>
              <a:cs typeface="Garamon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41044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exemple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&gt;&lt;date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when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"1052"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1052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> (</a:t>
            </a:r>
            <a:r>
              <a:rPr lang="es-ES" dirty="0" err="1">
                <a:solidFill>
                  <a:srgbClr val="000000"/>
                </a:solidFill>
              </a:rPr>
              <a:t>orig</a:t>
            </a:r>
            <a:r>
              <a:rPr lang="es-ES" dirty="0">
                <a:solidFill>
                  <a:srgbClr val="000000"/>
                </a:solidFill>
              </a:rPr>
              <a:t>.) </a:t>
            </a:r>
            <a:r>
              <a:rPr lang="es-ES" dirty="0" err="1">
                <a:solidFill>
                  <a:srgbClr val="000000"/>
                </a:solidFill>
              </a:rPr>
              <a:t>Baraut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title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DocUrgell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 smtClean="0">
                <a:solidFill>
                  <a:srgbClr val="000096"/>
                </a:solidFill>
              </a:rPr>
              <a:t>title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  <a:r>
              <a:rPr lang="es-ES" dirty="0" smtClean="0">
                <a:solidFill>
                  <a:srgbClr val="000000"/>
                </a:solidFill>
              </a:rPr>
              <a:t> 654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Urgellia</a:t>
            </a:r>
            <a:r>
              <a:rPr lang="es-ES" dirty="0">
                <a:solidFill>
                  <a:srgbClr val="000000"/>
                </a:solidFill>
              </a:rPr>
              <a:t> 6, p. 40 </a:t>
            </a: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  (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infos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testament</a:t>
            </a:r>
            <a:r>
              <a:rPr lang="es-ES" dirty="0">
                <a:solidFill>
                  <a:srgbClr val="000096"/>
                </a:solidFill>
              </a:rPr>
              <a:t>&lt;/note&gt;</a:t>
            </a:r>
            <a:r>
              <a:rPr lang="es-ES" dirty="0">
                <a:solidFill>
                  <a:srgbClr val="000000"/>
                </a:solidFill>
              </a:rPr>
              <a:t> |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96"/>
                </a:solidFill>
              </a:rPr>
              <a:t>&lt;note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infos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"es"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testamento</a:t>
            </a:r>
            <a:r>
              <a:rPr lang="es-ES" dirty="0">
                <a:solidFill>
                  <a:srgbClr val="000096"/>
                </a:solidFill>
              </a:rPr>
              <a:t>&lt;/note&gt;</a:t>
            </a:r>
            <a:r>
              <a:rPr lang="es-ES" dirty="0">
                <a:solidFill>
                  <a:srgbClr val="000000"/>
                </a:solidFill>
              </a:rPr>
              <a:t> | </a:t>
            </a: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           &lt;</a:t>
            </a:r>
            <a:r>
              <a:rPr lang="es-ES" dirty="0">
                <a:solidFill>
                  <a:srgbClr val="000096"/>
                </a:solidFill>
              </a:rPr>
              <a:t>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 smtClean="0">
                <a:solidFill>
                  <a:srgbClr val="993300"/>
                </a:solidFill>
              </a:rPr>
              <a:t>infos</a:t>
            </a:r>
            <a:r>
              <a:rPr lang="es-ES" dirty="0" smtClean="0">
                <a:solidFill>
                  <a:srgbClr val="993300"/>
                </a:solidFill>
              </a:rPr>
              <a:t>“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"en"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will</a:t>
            </a:r>
            <a:r>
              <a:rPr lang="es-ES" dirty="0">
                <a:solidFill>
                  <a:srgbClr val="000096"/>
                </a:solidFill>
              </a:rPr>
              <a:t>&lt;/note&gt;</a:t>
            </a:r>
            <a:r>
              <a:rPr lang="es-ES" dirty="0">
                <a:solidFill>
                  <a:srgbClr val="000000"/>
                </a:solidFill>
              </a:rPr>
              <a:t>):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et </a:t>
            </a:r>
            <a:r>
              <a:rPr lang="es-ES" dirty="0" err="1">
                <a:solidFill>
                  <a:srgbClr val="000000"/>
                </a:solidFill>
              </a:rPr>
              <a:t>ipsa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egua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falua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sia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uenduta</a:t>
            </a:r>
            <a:r>
              <a:rPr lang="es-ES" dirty="0">
                <a:solidFill>
                  <a:srgbClr val="000000"/>
                </a:solidFill>
              </a:rPr>
              <a:t> et </a:t>
            </a:r>
            <a:r>
              <a:rPr lang="es-ES" dirty="0" err="1">
                <a:solidFill>
                  <a:srgbClr val="000000"/>
                </a:solidFill>
              </a:rPr>
              <a:t>ipsas</a:t>
            </a:r>
            <a:r>
              <a:rPr lang="es-ES" dirty="0">
                <a:solidFill>
                  <a:srgbClr val="000000"/>
                </a:solidFill>
              </a:rPr>
              <a:t> II partes de </a:t>
            </a:r>
            <a:r>
              <a:rPr lang="es-ES" dirty="0" err="1">
                <a:solidFill>
                  <a:srgbClr val="000000"/>
                </a:solidFill>
              </a:rPr>
              <a:t>ipsa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egua</a:t>
            </a:r>
            <a:r>
              <a:rPr lang="es-ES" dirty="0">
                <a:solidFill>
                  <a:srgbClr val="000000"/>
                </a:solidFill>
              </a:rPr>
              <a:t> date </a:t>
            </a:r>
            <a:r>
              <a:rPr lang="es-ES" dirty="0" smtClean="0">
                <a:solidFill>
                  <a:srgbClr val="000000"/>
                </a:solidFill>
              </a:rPr>
              <a:t>illa ad </a:t>
            </a:r>
            <a:r>
              <a:rPr lang="es-ES" dirty="0" err="1">
                <a:solidFill>
                  <a:srgbClr val="000000"/>
                </a:solidFill>
              </a:rPr>
              <a:t>Ponca</a:t>
            </a:r>
            <a:r>
              <a:rPr lang="es-ES" dirty="0">
                <a:solidFill>
                  <a:srgbClr val="000000"/>
                </a:solidFill>
              </a:rPr>
              <a:t> per VI manchosos que </a:t>
            </a:r>
            <a:r>
              <a:rPr lang="es-ES" dirty="0" err="1">
                <a:solidFill>
                  <a:srgbClr val="000000"/>
                </a:solidFill>
              </a:rPr>
              <a:t>debeo</a:t>
            </a:r>
            <a:r>
              <a:rPr lang="es-ES" dirty="0">
                <a:solidFill>
                  <a:srgbClr val="000000"/>
                </a:solidFill>
              </a:rPr>
              <a:t> ad illa, ... et ipso meo </a:t>
            </a:r>
            <a:r>
              <a:rPr lang="es-ES" dirty="0" err="1">
                <a:solidFill>
                  <a:srgbClr val="000000"/>
                </a:solidFill>
              </a:rPr>
              <a:t>asino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sia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uenud</a:t>
            </a:r>
            <a:r>
              <a:rPr lang="es-ES" dirty="0" smtClean="0">
                <a:solidFill>
                  <a:srgbClr val="000000"/>
                </a:solidFill>
              </a:rPr>
              <a:t> et </a:t>
            </a:r>
            <a:r>
              <a:rPr lang="es-ES" dirty="0">
                <a:solidFill>
                  <a:srgbClr val="000000"/>
                </a:solidFill>
              </a:rPr>
              <a:t>si in </a:t>
            </a:r>
            <a:r>
              <a:rPr lang="es-ES" dirty="0" err="1">
                <a:solidFill>
                  <a:srgbClr val="000000"/>
                </a:solidFill>
              </a:rPr>
              <a:t>ipsa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egua</a:t>
            </a:r>
            <a:r>
              <a:rPr lang="es-ES" dirty="0">
                <a:solidFill>
                  <a:srgbClr val="000000"/>
                </a:solidFill>
              </a:rPr>
              <a:t> non abasten </a:t>
            </a:r>
            <a:r>
              <a:rPr lang="es-ES" dirty="0" err="1">
                <a:solidFill>
                  <a:srgbClr val="000000"/>
                </a:solidFill>
              </a:rPr>
              <a:t>ipsos</a:t>
            </a:r>
            <a:r>
              <a:rPr lang="es-ES" dirty="0">
                <a:solidFill>
                  <a:srgbClr val="000000"/>
                </a:solidFill>
              </a:rPr>
              <a:t> manchosos VI </a:t>
            </a:r>
            <a:r>
              <a:rPr lang="es-ES" dirty="0" err="1">
                <a:solidFill>
                  <a:srgbClr val="000000"/>
                </a:solidFill>
              </a:rPr>
              <a:t>sian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persoltos</a:t>
            </a:r>
            <a:r>
              <a:rPr lang="es-ES" dirty="0">
                <a:solidFill>
                  <a:srgbClr val="000000"/>
                </a:solidFill>
              </a:rPr>
              <a:t> de </a:t>
            </a:r>
            <a:r>
              <a:rPr lang="es-ES" dirty="0" smtClean="0">
                <a:solidFill>
                  <a:srgbClr val="000000"/>
                </a:solidFill>
              </a:rPr>
              <a:t>ipso precio </a:t>
            </a:r>
            <a:r>
              <a:rPr lang="es-ES" dirty="0">
                <a:solidFill>
                  <a:srgbClr val="000000"/>
                </a:solidFill>
              </a:rPr>
              <a:t>de ipso </a:t>
            </a:r>
            <a:r>
              <a:rPr lang="es-ES" dirty="0" err="1">
                <a:solidFill>
                  <a:srgbClr val="000000"/>
                </a:solidFill>
              </a:rPr>
              <a:t>asino</a:t>
            </a:r>
            <a:r>
              <a:rPr lang="es-ES" dirty="0">
                <a:solidFill>
                  <a:srgbClr val="000000"/>
                </a:solidFill>
              </a:rPr>
              <a:t>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 smtClean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endParaRPr lang="it-IT" dirty="0"/>
          </a:p>
        </p:txBody>
      </p:sp>
      <p:pic>
        <p:nvPicPr>
          <p:cNvPr id="4" name="Imagen 3" descr="Screen Shot 2013-05-16 at 8.3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25144"/>
            <a:ext cx="8534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3203848" y="5085184"/>
            <a:ext cx="532859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95536" y="5517232"/>
            <a:ext cx="2736304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5536" y="5877272"/>
            <a:ext cx="813690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95536" y="6237312"/>
            <a:ext cx="813690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323528" y="6597352"/>
            <a:ext cx="122413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275856" y="5517232"/>
            <a:ext cx="525658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7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576063"/>
          </a:xfrm>
        </p:spPr>
        <p:txBody>
          <a:bodyPr>
            <a:noAutofit/>
          </a:bodyPr>
          <a:lstStyle/>
          <a:p>
            <a:r>
              <a:rPr lang="es-ES" sz="2000" dirty="0">
                <a:latin typeface="Garamond" pitchFamily="18" charset="0"/>
              </a:rPr>
              <a:t>Ejemplos secundarios (o incluidos en una cita: </a:t>
            </a:r>
            <a:r>
              <a:rPr lang="es-ES" sz="2000" dirty="0" smtClean="0">
                <a:latin typeface="Garamond" pitchFamily="18" charset="0"/>
              </a:rPr>
              <a:t/>
            </a:r>
            <a:br>
              <a:rPr lang="es-ES" sz="2000" dirty="0" smtClean="0">
                <a:latin typeface="Garamond" pitchFamily="18" charset="0"/>
              </a:rPr>
            </a:br>
            <a:r>
              <a:rPr lang="es-ES" sz="2000" dirty="0">
                <a:latin typeface="Garamond" pitchFamily="18" charset="0"/>
              </a:rPr>
              <a:t>&lt;</a:t>
            </a:r>
            <a:r>
              <a:rPr lang="es-ES" sz="2000" dirty="0" err="1" smtClean="0">
                <a:latin typeface="Garamond" pitchFamily="18" charset="0"/>
              </a:rPr>
              <a:t>cit</a:t>
            </a:r>
            <a:r>
              <a:rPr lang="es-ES" sz="2000" dirty="0" smtClean="0">
                <a:latin typeface="Garamond" pitchFamily="18" charset="0"/>
              </a:rPr>
              <a:t> </a:t>
            </a:r>
            <a:r>
              <a:rPr lang="es-ES" sz="2000" dirty="0" err="1" smtClean="0">
                <a:latin typeface="Garamond" pitchFamily="18" charset="0"/>
              </a:rPr>
              <a:t>type</a:t>
            </a:r>
            <a:r>
              <a:rPr lang="es-ES" sz="2000" dirty="0">
                <a:latin typeface="Garamond" pitchFamily="18" charset="0"/>
              </a:rPr>
              <a:t>=“</a:t>
            </a:r>
            <a:r>
              <a:rPr lang="es-ES" sz="2000" dirty="0" err="1">
                <a:latin typeface="Garamond" pitchFamily="18" charset="0"/>
              </a:rPr>
              <a:t>exemple-ref</a:t>
            </a:r>
            <a:r>
              <a:rPr lang="es-ES" sz="2000" dirty="0" smtClean="0">
                <a:latin typeface="Garamond" pitchFamily="18" charset="0"/>
              </a:rPr>
              <a:t>”&gt;) </a:t>
            </a:r>
            <a:r>
              <a:rPr lang="es-ES" sz="2000" dirty="0">
                <a:latin typeface="Garamond" pitchFamily="18" charset="0"/>
              </a:rPr>
              <a:t>(II</a:t>
            </a:r>
            <a:r>
              <a:rPr lang="es-ES" sz="2000" dirty="0" smtClean="0">
                <a:latin typeface="Garamond" pitchFamily="18" charset="0"/>
              </a:rPr>
              <a:t>)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4644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exemple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&gt;&lt;date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from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"1074"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to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"1102"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1074-1102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LFeud</a:t>
            </a:r>
            <a:r>
              <a:rPr lang="es-ES" dirty="0">
                <a:solidFill>
                  <a:srgbClr val="000000"/>
                </a:solidFill>
              </a:rPr>
              <a:t>. II 741, p. 247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: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et non </a:t>
            </a:r>
            <a:r>
              <a:rPr lang="es-ES" dirty="0" err="1">
                <a:solidFill>
                  <a:srgbClr val="000000"/>
                </a:solidFill>
              </a:rPr>
              <a:t>abscondam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neque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negabo</a:t>
            </a:r>
            <a:r>
              <a:rPr lang="es-ES" dirty="0">
                <a:solidFill>
                  <a:srgbClr val="000000"/>
                </a:solidFill>
              </a:rPr>
              <a:t> me </a:t>
            </a:r>
            <a:r>
              <a:rPr lang="es-ES" dirty="0" err="1">
                <a:solidFill>
                  <a:srgbClr val="000000"/>
                </a:solidFill>
              </a:rPr>
              <a:t>uidere</a:t>
            </a:r>
            <a:r>
              <a:rPr lang="es-ES" dirty="0">
                <a:solidFill>
                  <a:srgbClr val="000000"/>
                </a:solidFill>
              </a:rPr>
              <a:t> te </a:t>
            </a:r>
            <a:r>
              <a:rPr lang="es-ES" dirty="0" err="1">
                <a:solidFill>
                  <a:srgbClr val="000000"/>
                </a:solidFill>
              </a:rPr>
              <a:t>siue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tuum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nuncium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quociens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tu </a:t>
            </a:r>
            <a:r>
              <a:rPr lang="es-ES" dirty="0" err="1">
                <a:solidFill>
                  <a:srgbClr val="000000"/>
                </a:solidFill>
              </a:rPr>
              <a:t>interrogabis</a:t>
            </a:r>
            <a:r>
              <a:rPr lang="es-ES" dirty="0">
                <a:solidFill>
                  <a:srgbClr val="000000"/>
                </a:solidFill>
              </a:rPr>
              <a:t> me per te </a:t>
            </a:r>
            <a:r>
              <a:rPr lang="es-ES" dirty="0" err="1">
                <a:solidFill>
                  <a:srgbClr val="000000"/>
                </a:solidFill>
              </a:rPr>
              <a:t>uel</a:t>
            </a:r>
            <a:r>
              <a:rPr lang="es-ES" dirty="0">
                <a:solidFill>
                  <a:srgbClr val="000000"/>
                </a:solidFill>
              </a:rPr>
              <a:t> per </a:t>
            </a:r>
            <a:r>
              <a:rPr lang="es-ES" dirty="0" err="1">
                <a:solidFill>
                  <a:srgbClr val="000000"/>
                </a:solidFill>
              </a:rPr>
              <a:t>tuum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nuncium</a:t>
            </a:r>
            <a:r>
              <a:rPr lang="es-ES" dirty="0">
                <a:solidFill>
                  <a:srgbClr val="000000"/>
                </a:solidFill>
              </a:rPr>
              <a:t> poder de </a:t>
            </a:r>
            <a:r>
              <a:rPr lang="es-ES" dirty="0" err="1">
                <a:solidFill>
                  <a:srgbClr val="000000"/>
                </a:solidFill>
              </a:rPr>
              <a:t>predicto</a:t>
            </a:r>
            <a:r>
              <a:rPr lang="es-ES" dirty="0">
                <a:solidFill>
                  <a:srgbClr val="000000"/>
                </a:solidFill>
              </a:rPr>
              <a:t> castro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</a:t>
            </a:r>
            <a:r>
              <a:rPr lang="es-ES" dirty="0">
                <a:solidFill>
                  <a:srgbClr val="000096"/>
                </a:solidFill>
              </a:rPr>
              <a:t>&lt;pc&gt;</a:t>
            </a:r>
            <a:r>
              <a:rPr lang="es-ES" dirty="0">
                <a:solidFill>
                  <a:srgbClr val="000000"/>
                </a:solidFill>
              </a:rPr>
              <a:t>(</a:t>
            </a:r>
            <a:r>
              <a:rPr lang="es-ES" dirty="0">
                <a:solidFill>
                  <a:srgbClr val="000096"/>
                </a:solidFill>
              </a:rPr>
              <a:t>&lt;/pc&gt;&lt;</a:t>
            </a:r>
            <a:r>
              <a:rPr lang="es-ES" dirty="0" err="1">
                <a:solidFill>
                  <a:srgbClr val="000096"/>
                </a:solidFill>
              </a:rPr>
              <a:t>seg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et sim.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: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seg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exemple-ref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</a:t>
            </a:r>
            <a:r>
              <a:rPr lang="es-ES" dirty="0">
                <a:solidFill>
                  <a:srgbClr val="006400"/>
                </a:solidFill>
              </a:rPr>
              <a:t>&lt;!-- qué debemos marcar como </a:t>
            </a:r>
            <a:r>
              <a:rPr lang="es-ES" dirty="0" err="1">
                <a:solidFill>
                  <a:srgbClr val="006400"/>
                </a:solidFill>
              </a:rPr>
              <a:t>biblScope</a:t>
            </a:r>
            <a:r>
              <a:rPr lang="es-ES" dirty="0">
                <a:solidFill>
                  <a:srgbClr val="006400"/>
                </a:solidFill>
              </a:rPr>
              <a:t>? --&gt;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LFeud</a:t>
            </a:r>
            <a:r>
              <a:rPr lang="es-ES" dirty="0">
                <a:solidFill>
                  <a:srgbClr val="000000"/>
                </a:solidFill>
              </a:rPr>
              <a:t>. II, </a:t>
            </a:r>
            <a:r>
              <a:rPr lang="es-ES" dirty="0">
                <a:solidFill>
                  <a:srgbClr val="000096"/>
                </a:solidFill>
              </a:rPr>
              <a:t>&lt;date&gt;</a:t>
            </a:r>
            <a:r>
              <a:rPr lang="es-ES" dirty="0">
                <a:solidFill>
                  <a:srgbClr val="000000"/>
                </a:solidFill>
              </a:rPr>
              <a:t>1074-1102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742, p. 248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; </a:t>
            </a:r>
            <a:r>
              <a:rPr lang="es-ES" dirty="0">
                <a:solidFill>
                  <a:srgbClr val="000096"/>
                </a:solidFill>
              </a:rPr>
              <a:t>&lt;date&gt;</a:t>
            </a:r>
            <a:r>
              <a:rPr lang="es-ES" dirty="0">
                <a:solidFill>
                  <a:srgbClr val="000000"/>
                </a:solidFill>
              </a:rPr>
              <a:t>1102-1115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743, p. 249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; </a:t>
            </a:r>
            <a:r>
              <a:rPr lang="es-ES" dirty="0">
                <a:solidFill>
                  <a:srgbClr val="000096"/>
                </a:solidFill>
              </a:rPr>
              <a:t>&lt;date&gt;</a:t>
            </a:r>
            <a:r>
              <a:rPr lang="es-ES" dirty="0">
                <a:solidFill>
                  <a:srgbClr val="000000"/>
                </a:solidFill>
              </a:rPr>
              <a:t>1145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744, p. 249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; </a:t>
            </a:r>
            <a:r>
              <a:rPr lang="es-ES" dirty="0">
                <a:solidFill>
                  <a:srgbClr val="000096"/>
                </a:solidFill>
              </a:rPr>
              <a:t>&lt;date&gt;</a:t>
            </a:r>
            <a:r>
              <a:rPr lang="es-ES" dirty="0">
                <a:solidFill>
                  <a:srgbClr val="000000"/>
                </a:solidFill>
              </a:rPr>
              <a:t>1156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745, p. 250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; </a:t>
            </a:r>
            <a:r>
              <a:rPr lang="es-ES" dirty="0">
                <a:solidFill>
                  <a:srgbClr val="000096"/>
                </a:solidFill>
              </a:rPr>
              <a:t>&lt;date&gt;</a:t>
            </a:r>
            <a:r>
              <a:rPr lang="es-ES" dirty="0">
                <a:solidFill>
                  <a:srgbClr val="000000"/>
                </a:solidFill>
              </a:rPr>
              <a:t>1165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746, p. 250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&gt;&lt;pc&gt;</a:t>
            </a:r>
            <a:r>
              <a:rPr lang="es-ES" dirty="0">
                <a:solidFill>
                  <a:srgbClr val="000000"/>
                </a:solidFill>
              </a:rPr>
              <a:t>)</a:t>
            </a:r>
            <a:r>
              <a:rPr lang="es-ES" dirty="0">
                <a:solidFill>
                  <a:srgbClr val="000096"/>
                </a:solidFill>
              </a:rPr>
              <a:t>&lt;/pc&gt;&lt;/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endParaRPr lang="es-ES" dirty="0"/>
          </a:p>
        </p:txBody>
      </p:sp>
      <p:pic>
        <p:nvPicPr>
          <p:cNvPr id="4" name="Imagen 3" descr="Screen Shot 2013-05-16 at 8.3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85184"/>
            <a:ext cx="84709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1835696" y="6309320"/>
            <a:ext cx="6624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51520" y="6669360"/>
            <a:ext cx="4968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6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Garamond"/>
                <a:cs typeface="Garamond"/>
              </a:rPr>
              <a:t>Cita bibliográfica secundaria (III)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exemple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&gt;&lt;date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from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"1047"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to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"1098"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1047-1098</a:t>
            </a:r>
            <a:r>
              <a:rPr lang="es-ES" dirty="0">
                <a:solidFill>
                  <a:srgbClr val="000096"/>
                </a:solidFill>
              </a:rPr>
              <a:t>&lt;/date&gt;</a:t>
            </a:r>
            <a:r>
              <a:rPr lang="es-ES" dirty="0">
                <a:solidFill>
                  <a:srgbClr val="000000"/>
                </a:solidFill>
              </a:rPr>
              <a:t> (</a:t>
            </a:r>
            <a:r>
              <a:rPr lang="es-ES" dirty="0" err="1">
                <a:solidFill>
                  <a:srgbClr val="000000"/>
                </a:solidFill>
              </a:rPr>
              <a:t>Pallars</a:t>
            </a:r>
            <a:r>
              <a:rPr lang="es-ES" dirty="0">
                <a:solidFill>
                  <a:srgbClr val="000000"/>
                </a:solidFill>
              </a:rPr>
              <a:t>) </a:t>
            </a:r>
            <a:r>
              <a:rPr lang="es-ES" dirty="0" smtClean="0">
                <a:solidFill>
                  <a:srgbClr val="000000"/>
                </a:solidFill>
              </a:rPr>
              <a:t>  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 smtClean="0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F5844C"/>
                </a:solidFill>
              </a:rPr>
              <a:t>corresp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"ACA"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ACA </a:t>
            </a:r>
            <a:r>
              <a:rPr lang="es-ES" dirty="0" err="1">
                <a:solidFill>
                  <a:srgbClr val="000000"/>
                </a:solidFill>
              </a:rPr>
              <a:t>Ramon</a:t>
            </a:r>
            <a:r>
              <a:rPr lang="es-ES" dirty="0">
                <a:solidFill>
                  <a:srgbClr val="000000"/>
                </a:solidFill>
              </a:rPr>
              <a:t> Berenguer I, n. 179 s.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   d.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</a:rPr>
              <a:t>(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relatedItem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cit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corresp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"#</a:t>
            </a:r>
            <a:r>
              <a:rPr lang="es-ES" dirty="0" err="1">
                <a:solidFill>
                  <a:srgbClr val="993300"/>
                </a:solidFill>
              </a:rPr>
              <a:t>Balari_Orig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Balari</a:t>
            </a:r>
            <a:r>
              <a:rPr lang="es-ES" dirty="0">
                <a:solidFill>
                  <a:srgbClr val="000000"/>
                </a:solidFill>
              </a:rPr>
              <a:t>, Orígenes, p. 346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biblScope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0096"/>
                </a:solidFill>
              </a:rPr>
              <a:t> </a:t>
            </a:r>
            <a:r>
              <a:rPr lang="es-ES" dirty="0" smtClean="0">
                <a:solidFill>
                  <a:srgbClr val="000096"/>
                </a:solidFill>
              </a:rPr>
              <a:t>        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/</a:t>
            </a:r>
            <a:r>
              <a:rPr lang="es-ES" dirty="0" err="1">
                <a:solidFill>
                  <a:srgbClr val="000096"/>
                </a:solidFill>
              </a:rPr>
              <a:t>relatedItem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)</a:t>
            </a:r>
            <a:r>
              <a:rPr lang="es-ES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fideles</a:t>
            </a:r>
            <a:r>
              <a:rPr lang="es-ES" dirty="0">
                <a:solidFill>
                  <a:srgbClr val="000000"/>
                </a:solidFill>
              </a:rPr>
              <a:t> ti </a:t>
            </a:r>
            <a:r>
              <a:rPr lang="es-ES" dirty="0" err="1">
                <a:solidFill>
                  <a:srgbClr val="000000"/>
                </a:solidFill>
              </a:rPr>
              <a:t>sere</a:t>
            </a:r>
            <a:r>
              <a:rPr lang="es-ES" dirty="0">
                <a:solidFill>
                  <a:srgbClr val="000000"/>
                </a:solidFill>
              </a:rPr>
              <a:t> de </a:t>
            </a:r>
            <a:r>
              <a:rPr lang="es-ES" dirty="0" err="1">
                <a:solidFill>
                  <a:srgbClr val="000000"/>
                </a:solidFill>
              </a:rPr>
              <a:t>ista</a:t>
            </a:r>
            <a:r>
              <a:rPr lang="es-ES" dirty="0">
                <a:solidFill>
                  <a:srgbClr val="000000"/>
                </a:solidFill>
              </a:rPr>
              <a:t> ora </a:t>
            </a:r>
            <a:r>
              <a:rPr lang="es-ES" dirty="0" err="1">
                <a:solidFill>
                  <a:srgbClr val="000000"/>
                </a:solidFill>
              </a:rPr>
              <a:t>adauante</a:t>
            </a:r>
            <a:r>
              <a:rPr lang="es-ES" dirty="0">
                <a:solidFill>
                  <a:srgbClr val="000000"/>
                </a:solidFill>
              </a:rPr>
              <a:t> per </a:t>
            </a:r>
            <a:r>
              <a:rPr lang="es-ES" dirty="0" err="1">
                <a:solidFill>
                  <a:srgbClr val="000000"/>
                </a:solidFill>
              </a:rPr>
              <a:t>derecta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fede</a:t>
            </a:r>
            <a:r>
              <a:rPr lang="es-ES" dirty="0">
                <a:solidFill>
                  <a:srgbClr val="000000"/>
                </a:solidFill>
              </a:rPr>
              <a:t> ... de esta </a:t>
            </a:r>
            <a:r>
              <a:rPr lang="es-ES" dirty="0" smtClean="0">
                <a:solidFill>
                  <a:srgbClr val="000000"/>
                </a:solidFill>
              </a:rPr>
              <a:t>ora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adauante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non ti </a:t>
            </a:r>
            <a:r>
              <a:rPr lang="es-ES" dirty="0" err="1">
                <a:solidFill>
                  <a:srgbClr val="000000"/>
                </a:solidFill>
              </a:rPr>
              <a:t>decebere</a:t>
            </a:r>
            <a:r>
              <a:rPr lang="es-ES" dirty="0">
                <a:solidFill>
                  <a:srgbClr val="000000"/>
                </a:solidFill>
              </a:rPr>
              <a:t>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quote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/</a:t>
            </a:r>
            <a:r>
              <a:rPr lang="es-ES" dirty="0" err="1">
                <a:solidFill>
                  <a:srgbClr val="000096"/>
                </a:solidFill>
              </a:rPr>
              <a:t>cit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.</a:t>
            </a:r>
            <a:endParaRPr lang="it-IT" dirty="0"/>
          </a:p>
        </p:txBody>
      </p:sp>
      <p:pic>
        <p:nvPicPr>
          <p:cNvPr id="4" name="Imagen 3" descr="Screen Shot 2013-05-16 at 8.40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01208"/>
            <a:ext cx="83947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755576" y="6093296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9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Garamond" pitchFamily="18" charset="0"/>
              </a:rPr>
              <a:t>Bibliografía de obras de </a:t>
            </a:r>
            <a:r>
              <a:rPr lang="es-ES" dirty="0" smtClean="0">
                <a:latin typeface="Garamond" pitchFamily="18" charset="0"/>
              </a:rPr>
              <a:t>referencia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Garamond" pitchFamily="18" charset="0"/>
              </a:rPr>
              <a:t>Identificadores perennes (URI),</a:t>
            </a:r>
          </a:p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 </a:t>
            </a:r>
            <a:r>
              <a:rPr lang="es-ES" dirty="0" smtClean="0">
                <a:latin typeface="Garamond" pitchFamily="18" charset="0"/>
              </a:rPr>
              <a:t>- Du </a:t>
            </a:r>
            <a:r>
              <a:rPr lang="es-ES" dirty="0" err="1" smtClean="0">
                <a:latin typeface="Garamond" pitchFamily="18" charset="0"/>
              </a:rPr>
              <a:t>Cange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>
                <a:latin typeface="Garamond" pitchFamily="18" charset="0"/>
              </a:rPr>
              <a:t>en </a:t>
            </a:r>
            <a:r>
              <a:rPr lang="es-ES" dirty="0" smtClean="0">
                <a:latin typeface="Garamond" pitchFamily="18" charset="0"/>
              </a:rPr>
              <a:t>línea: </a:t>
            </a:r>
            <a:r>
              <a:rPr lang="es-ES" dirty="0">
                <a:latin typeface="Garamond" pitchFamily="18" charset="0"/>
                <a:hlinkClick r:id="rId2"/>
              </a:rPr>
              <a:t>http://ducange.enc.sorbonne.fr/ABELLA</a:t>
            </a:r>
            <a:endParaRPr lang="es-ES" dirty="0" smtClean="0">
              <a:latin typeface="Garamond" pitchFamily="18" charset="0"/>
            </a:endParaRPr>
          </a:p>
          <a:p>
            <a:r>
              <a:rPr lang="es-ES" dirty="0" smtClean="0">
                <a:latin typeface="Garamond" pitchFamily="18" charset="0"/>
              </a:rPr>
              <a:t>¿Y si no tiene?</a:t>
            </a:r>
            <a:endParaRPr lang="es-ES" dirty="0">
              <a:latin typeface="Garamond" pitchFamily="18" charset="0"/>
            </a:endParaRPr>
          </a:p>
          <a:p>
            <a:pPr>
              <a:buFontTx/>
              <a:buChar char="-"/>
            </a:pPr>
            <a:r>
              <a:rPr lang="es-ES" dirty="0" err="1">
                <a:latin typeface="Garamond" pitchFamily="18" charset="0"/>
              </a:rPr>
              <a:t>Diccionari</a:t>
            </a:r>
            <a:r>
              <a:rPr lang="es-ES" dirty="0">
                <a:latin typeface="Garamond" pitchFamily="18" charset="0"/>
              </a:rPr>
              <a:t> </a:t>
            </a:r>
            <a:r>
              <a:rPr lang="es-ES" dirty="0" err="1">
                <a:latin typeface="Garamond" pitchFamily="18" charset="0"/>
              </a:rPr>
              <a:t>Català</a:t>
            </a:r>
            <a:r>
              <a:rPr lang="es-ES" dirty="0">
                <a:latin typeface="Garamond" pitchFamily="18" charset="0"/>
              </a:rPr>
              <a:t> </a:t>
            </a:r>
            <a:r>
              <a:rPr lang="es-ES" dirty="0" err="1">
                <a:latin typeface="Garamond" pitchFamily="18" charset="0"/>
              </a:rPr>
              <a:t>Valencià</a:t>
            </a:r>
            <a:r>
              <a:rPr lang="es-ES" dirty="0">
                <a:latin typeface="Garamond" pitchFamily="18" charset="0"/>
              </a:rPr>
              <a:t> Balear: </a:t>
            </a:r>
            <a:r>
              <a:rPr lang="es-ES" dirty="0">
                <a:latin typeface="Garamond" pitchFamily="18" charset="0"/>
                <a:hlinkClick r:id="rId3"/>
              </a:rPr>
              <a:t>http://dcvb.iecat.net/</a:t>
            </a:r>
            <a:endParaRPr lang="es-ES" dirty="0">
              <a:latin typeface="Garamond" pitchFamily="18" charset="0"/>
            </a:endParaRPr>
          </a:p>
          <a:p>
            <a:pPr>
              <a:buFontTx/>
              <a:buChar char="-"/>
            </a:pPr>
            <a:r>
              <a:rPr lang="es-ES" dirty="0">
                <a:latin typeface="Garamond" pitchFamily="18" charset="0"/>
              </a:rPr>
              <a:t> etc</a:t>
            </a:r>
            <a:r>
              <a:rPr lang="es-ES" dirty="0" smtClean="0">
                <a:latin typeface="Garamond" pitchFamily="18" charset="0"/>
              </a:rPr>
              <a:t>.</a:t>
            </a:r>
          </a:p>
          <a:p>
            <a:r>
              <a:rPr lang="es-ES" dirty="0">
                <a:latin typeface="Garamond" pitchFamily="18" charset="0"/>
              </a:rPr>
              <a:t>Conexión a otros diccionarios de latín medieval y de lengua catalana. </a:t>
            </a:r>
          </a:p>
        </p:txBody>
      </p:sp>
    </p:spTree>
    <p:extLst>
      <p:ext uri="{BB962C8B-B14F-4D97-AF65-F5344CB8AC3E}">
        <p14:creationId xmlns:p14="http://schemas.microsoft.com/office/powerpoint/2010/main" val="122295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2509"/>
            <a:ext cx="8229600" cy="195163"/>
          </a:xfrm>
        </p:spPr>
        <p:txBody>
          <a:bodyPr>
            <a:noAutofit/>
          </a:bodyPr>
          <a:lstStyle/>
          <a:p>
            <a:r>
              <a:rPr lang="it-IT" sz="1800" dirty="0" err="1" smtClean="0">
                <a:latin typeface="Garamond"/>
                <a:cs typeface="Garamond"/>
              </a:rPr>
              <a:t>Identificadores</a:t>
            </a:r>
            <a:r>
              <a:rPr lang="it-IT" sz="1800" dirty="0" smtClean="0">
                <a:latin typeface="Garamond"/>
                <a:cs typeface="Garamond"/>
              </a:rPr>
              <a:t> </a:t>
            </a:r>
            <a:r>
              <a:rPr lang="it-IT" sz="1800" dirty="0" err="1" smtClean="0">
                <a:latin typeface="Garamond"/>
                <a:cs typeface="Garamond"/>
              </a:rPr>
              <a:t>bibliográficos</a:t>
            </a:r>
            <a:r>
              <a:rPr lang="it-IT" sz="1800" dirty="0" smtClean="0">
                <a:latin typeface="Garamond"/>
                <a:cs typeface="Garamond"/>
              </a:rPr>
              <a:t> </a:t>
            </a:r>
            <a:r>
              <a:rPr lang="it-IT" sz="1800" dirty="0" err="1" smtClean="0">
                <a:latin typeface="Garamond"/>
                <a:cs typeface="Garamond"/>
              </a:rPr>
              <a:t>presentes</a:t>
            </a:r>
            <a:r>
              <a:rPr lang="it-IT" sz="1800" dirty="0" smtClean="0">
                <a:latin typeface="Garamond"/>
                <a:cs typeface="Garamond"/>
              </a:rPr>
              <a:t> en </a:t>
            </a:r>
            <a:r>
              <a:rPr lang="it-IT" sz="1800" dirty="0" err="1" smtClean="0">
                <a:latin typeface="Garamond"/>
                <a:cs typeface="Garamond"/>
              </a:rPr>
              <a:t>el</a:t>
            </a:r>
            <a:r>
              <a:rPr lang="it-IT" sz="1800" dirty="0" smtClean="0">
                <a:latin typeface="Garamond"/>
                <a:cs typeface="Garamond"/>
              </a:rPr>
              <a:t> CODOLCAT</a:t>
            </a:r>
            <a:endParaRPr lang="it-IT" sz="1800" dirty="0">
              <a:latin typeface="Garamond"/>
              <a:cs typeface="Garamond"/>
            </a:endParaRPr>
          </a:p>
        </p:txBody>
      </p:sp>
      <p:pic>
        <p:nvPicPr>
          <p:cNvPr id="5" name="Imagen 4" descr="Screen Shot 2013-04-17 at 11.4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" y="413036"/>
            <a:ext cx="5880362" cy="3332205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6" name="Imagen 5" descr="Screen Shot 2013-04-17 at 11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2" y="1268727"/>
            <a:ext cx="3929928" cy="1033388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>
            <a:outerShdw blurRad="50800" dist="38100" dir="1158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Screen Shot 2013-04-17 at 11.58.26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03" y="3436934"/>
            <a:ext cx="6209523" cy="3017332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>
            <a:outerShdw blurRad="50800" dist="38100" dir="11940000" sx="96000" sy="96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ector recto 10"/>
          <p:cNvCxnSpPr/>
          <p:nvPr/>
        </p:nvCxnSpPr>
        <p:spPr>
          <a:xfrm flipV="1">
            <a:off x="1284659" y="638636"/>
            <a:ext cx="991021" cy="73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327066" y="638637"/>
            <a:ext cx="3325425" cy="1020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812352" y="1725054"/>
            <a:ext cx="220227" cy="2304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67045" y="4551202"/>
            <a:ext cx="21582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Garamond"/>
                <a:cs typeface="Garamond"/>
              </a:rPr>
              <a:t>Recuperación</a:t>
            </a:r>
            <a:r>
              <a:rPr lang="fr-FR" sz="1600" dirty="0" smtClean="0">
                <a:latin typeface="Garamond"/>
                <a:cs typeface="Garamond"/>
              </a:rPr>
              <a:t> </a:t>
            </a:r>
            <a:r>
              <a:rPr lang="fr-FR" sz="1600" dirty="0" err="1" smtClean="0">
                <a:latin typeface="Garamond"/>
                <a:cs typeface="Garamond"/>
              </a:rPr>
              <a:t>del</a:t>
            </a:r>
            <a:r>
              <a:rPr lang="fr-FR" sz="1600" dirty="0" smtClean="0">
                <a:latin typeface="Garamond"/>
                <a:cs typeface="Garamond"/>
              </a:rPr>
              <a:t> </a:t>
            </a:r>
            <a:r>
              <a:rPr lang="fr-FR" sz="1600" dirty="0" err="1" smtClean="0">
                <a:latin typeface="Garamond"/>
                <a:cs typeface="Garamond"/>
              </a:rPr>
              <a:t>documento</a:t>
            </a:r>
            <a:endParaRPr lang="fr-FR" sz="1600" dirty="0">
              <a:latin typeface="Garamond"/>
              <a:cs typeface="Garamond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686800" y="6437750"/>
            <a:ext cx="40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Garamond"/>
                <a:cs typeface="Garamond"/>
              </a:rPr>
              <a:t>18</a:t>
            </a:r>
            <a:endParaRPr lang="it-IT" sz="1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5076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2509"/>
            <a:ext cx="8229600" cy="195163"/>
          </a:xfrm>
        </p:spPr>
        <p:txBody>
          <a:bodyPr>
            <a:noAutofit/>
          </a:bodyPr>
          <a:lstStyle/>
          <a:p>
            <a:r>
              <a:rPr lang="fr-FR" sz="1800" dirty="0" err="1" smtClean="0">
                <a:latin typeface="Garamond"/>
                <a:cs typeface="Garamond"/>
              </a:rPr>
              <a:t>Identificadores</a:t>
            </a:r>
            <a:r>
              <a:rPr lang="fr-FR" sz="1800" dirty="0" smtClean="0">
                <a:latin typeface="Garamond"/>
                <a:cs typeface="Garamond"/>
              </a:rPr>
              <a:t> </a:t>
            </a:r>
            <a:r>
              <a:rPr lang="fr-FR" sz="1800" dirty="0" err="1" smtClean="0">
                <a:latin typeface="Garamond"/>
                <a:cs typeface="Garamond"/>
              </a:rPr>
              <a:t>bibliograficos</a:t>
            </a:r>
            <a:r>
              <a:rPr lang="fr-FR" sz="1800" dirty="0" smtClean="0">
                <a:latin typeface="Garamond"/>
                <a:cs typeface="Garamond"/>
              </a:rPr>
              <a:t> </a:t>
            </a:r>
            <a:r>
              <a:rPr lang="fr-FR" sz="1800" dirty="0" err="1" smtClean="0">
                <a:latin typeface="Garamond"/>
                <a:cs typeface="Garamond"/>
              </a:rPr>
              <a:t>presentes</a:t>
            </a:r>
            <a:r>
              <a:rPr lang="fr-FR" sz="1800" dirty="0" smtClean="0">
                <a:latin typeface="Garamond"/>
                <a:cs typeface="Garamond"/>
              </a:rPr>
              <a:t> en el CODOLCAT</a:t>
            </a:r>
            <a:endParaRPr lang="fr-FR" sz="1800" dirty="0">
              <a:latin typeface="Garamond"/>
              <a:cs typeface="Garamond"/>
            </a:endParaRPr>
          </a:p>
        </p:txBody>
      </p:sp>
      <p:pic>
        <p:nvPicPr>
          <p:cNvPr id="5" name="Imagen 4" descr="Screen Shot 2013-04-17 at 11.4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" y="413036"/>
            <a:ext cx="5880362" cy="3332205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6" name="Imagen 5" descr="Screen Shot 2013-04-17 at 11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2" y="1268727"/>
            <a:ext cx="3929928" cy="1033388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>
            <a:outerShdw blurRad="50800" dist="38100" dir="1158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ector recto 10"/>
          <p:cNvCxnSpPr/>
          <p:nvPr/>
        </p:nvCxnSpPr>
        <p:spPr>
          <a:xfrm flipV="1">
            <a:off x="1284659" y="638636"/>
            <a:ext cx="991021" cy="73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327066" y="638637"/>
            <a:ext cx="3325425" cy="1020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67045" y="4551202"/>
            <a:ext cx="21582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Garamond"/>
                <a:cs typeface="Garamond"/>
              </a:rPr>
              <a:t>Recuperación</a:t>
            </a:r>
            <a:r>
              <a:rPr lang="fr-FR" sz="1600" dirty="0" smtClean="0">
                <a:latin typeface="Garamond"/>
                <a:cs typeface="Garamond"/>
              </a:rPr>
              <a:t> de la cita </a:t>
            </a:r>
            <a:r>
              <a:rPr lang="fr-FR" sz="1600" dirty="0" err="1" smtClean="0">
                <a:latin typeface="Garamond"/>
                <a:cs typeface="Garamond"/>
              </a:rPr>
              <a:t>bibliográfica</a:t>
            </a:r>
            <a:r>
              <a:rPr lang="fr-FR" sz="1600" dirty="0" smtClean="0">
                <a:latin typeface="Garamond"/>
                <a:cs typeface="Garamond"/>
              </a:rPr>
              <a:t> </a:t>
            </a:r>
            <a:r>
              <a:rPr lang="fr-FR" sz="1600" dirty="0" err="1" smtClean="0">
                <a:latin typeface="Garamond"/>
                <a:cs typeface="Garamond"/>
              </a:rPr>
              <a:t>completa</a:t>
            </a:r>
            <a:endParaRPr lang="fr-FR" sz="1600" dirty="0">
              <a:latin typeface="Garamond"/>
              <a:cs typeface="Garamond"/>
            </a:endParaRPr>
          </a:p>
        </p:txBody>
      </p:sp>
      <p:pic>
        <p:nvPicPr>
          <p:cNvPr id="4" name="Imagen 3" descr="Screen Shot 2013-04-17 at 12.15.22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13" y="3332655"/>
            <a:ext cx="5688403" cy="3435423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>
            <a:outerShdw blurRad="50800" dist="38100" dir="1212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ector recto de flecha 18"/>
          <p:cNvCxnSpPr/>
          <p:nvPr/>
        </p:nvCxnSpPr>
        <p:spPr>
          <a:xfrm flipH="1">
            <a:off x="4265059" y="1717713"/>
            <a:ext cx="2525268" cy="2958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686800" y="6437750"/>
            <a:ext cx="40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Garamond"/>
                <a:cs typeface="Garamond"/>
              </a:rPr>
              <a:t>19</a:t>
            </a:r>
            <a:endParaRPr lang="it-IT" sz="1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8709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9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Garamond" pitchFamily="18" charset="0"/>
              </a:rPr>
              <a:t>Particularidades estructurales: &lt;</a:t>
            </a:r>
            <a:r>
              <a:rPr lang="es-ES" sz="3600" dirty="0" err="1" smtClean="0">
                <a:latin typeface="Garamond" pitchFamily="18" charset="0"/>
              </a:rPr>
              <a:t>dictScrap</a:t>
            </a:r>
            <a:r>
              <a:rPr lang="es-ES" sz="3600" dirty="0" smtClean="0">
                <a:latin typeface="Garamond" pitchFamily="18" charset="0"/>
              </a:rPr>
              <a:t>&gt;</a:t>
            </a:r>
            <a:endParaRPr lang="es-ES" sz="36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editorialDecl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interpretation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p&gt;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interpGrp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8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" sz="18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 err="1">
                <a:solidFill>
                  <a:srgbClr val="800000"/>
                </a:solidFill>
                <a:latin typeface="Courier New"/>
                <a:cs typeface="Courier New"/>
              </a:rPr>
              <a:t>const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800" dirty="0">
                <a:latin typeface="Courier New"/>
                <a:cs typeface="Courier New"/>
              </a:rPr>
              <a:t>Secciones de </a:t>
            </a:r>
            <a:endParaRPr lang="es-E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smtClean="0">
                <a:latin typeface="Courier New"/>
                <a:cs typeface="Courier New"/>
              </a:rPr>
              <a:t>           construcciones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8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" sz="18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 err="1">
                <a:solidFill>
                  <a:srgbClr val="800000"/>
                </a:solidFill>
                <a:latin typeface="Courier New"/>
                <a:cs typeface="Courier New"/>
              </a:rPr>
              <a:t>interf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800" dirty="0">
                <a:latin typeface="Courier New"/>
                <a:cs typeface="Courier New"/>
              </a:rPr>
              <a:t>Interferencias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" sz="18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 err="1">
                <a:solidFill>
                  <a:srgbClr val="800000"/>
                </a:solidFill>
                <a:latin typeface="Courier New"/>
                <a:cs typeface="Courier New"/>
              </a:rPr>
              <a:t>morf</a:t>
            </a:r>
            <a:r>
              <a:rPr lang="es-ES" sz="18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800" dirty="0">
                <a:latin typeface="Courier New"/>
                <a:cs typeface="Courier New"/>
              </a:rPr>
              <a:t>Secciones de </a:t>
            </a:r>
            <a:r>
              <a:rPr lang="es-ES" sz="1800" dirty="0" smtClean="0">
                <a:latin typeface="Courier New"/>
                <a:cs typeface="Courier New"/>
              </a:rPr>
              <a:t>morfología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&lt;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8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" sz="1800" dirty="0" smtClean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" sz="1800" dirty="0" smtClean="0">
                <a:solidFill>
                  <a:srgbClr val="800000"/>
                </a:solidFill>
                <a:latin typeface="Courier New"/>
                <a:cs typeface="Courier New"/>
              </a:rPr>
              <a:t>”notas"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800" dirty="0" smtClean="0">
                <a:latin typeface="Courier New"/>
                <a:cs typeface="Courier New"/>
              </a:rPr>
              <a:t>Sección de notas a pie de </a:t>
            </a:r>
          </a:p>
          <a:p>
            <a:pPr marL="0" indent="0">
              <a:buNone/>
            </a:pPr>
            <a:r>
              <a:rPr lang="es-ES" sz="1800" dirty="0">
                <a:latin typeface="Courier New"/>
                <a:cs typeface="Courier New"/>
              </a:rPr>
              <a:t> </a:t>
            </a:r>
            <a:r>
              <a:rPr lang="es-ES" sz="1800" dirty="0" smtClean="0">
                <a:latin typeface="Courier New"/>
                <a:cs typeface="Courier New"/>
              </a:rPr>
              <a:t>          artículo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interpGrp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/p&gt;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interpretation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800" dirty="0" err="1">
                <a:solidFill>
                  <a:srgbClr val="0000FF"/>
                </a:solidFill>
                <a:latin typeface="Courier New"/>
                <a:cs typeface="Courier New"/>
              </a:rPr>
              <a:t>editorialDecl</a:t>
            </a:r>
            <a:r>
              <a:rPr lang="es-ES" sz="18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271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19256" cy="1143000"/>
          </a:xfrm>
        </p:spPr>
        <p:txBody>
          <a:bodyPr>
            <a:norm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Garamond"/>
                <a:cs typeface="Garamond"/>
              </a:rPr>
              <a:t>Sección </a:t>
            </a:r>
            <a:r>
              <a:rPr lang="es-ES" sz="1800" dirty="0" smtClean="0">
                <a:solidFill>
                  <a:srgbClr val="0000FF"/>
                </a:solidFill>
                <a:latin typeface="Garamond"/>
                <a:cs typeface="Garamond"/>
              </a:rPr>
              <a:t>interferencias</a:t>
            </a:r>
            <a:r>
              <a:rPr lang="es-ES" sz="1800" dirty="0" smtClean="0">
                <a:latin typeface="Garamond"/>
                <a:cs typeface="Garamond"/>
              </a:rPr>
              <a:t>; </a:t>
            </a:r>
            <a:r>
              <a:rPr lang="es-ES" sz="1800" dirty="0" smtClean="0">
                <a:solidFill>
                  <a:srgbClr val="FF0000"/>
                </a:solidFill>
                <a:latin typeface="Garamond"/>
                <a:cs typeface="Garamond"/>
              </a:rPr>
              <a:t>Secci</a:t>
            </a:r>
            <a:r>
              <a:rPr lang="es-ES" sz="1800" dirty="0" smtClean="0">
                <a:solidFill>
                  <a:srgbClr val="FF0000"/>
                </a:solidFill>
                <a:latin typeface="Garamond"/>
                <a:cs typeface="Garamond"/>
              </a:rPr>
              <a:t>ón </a:t>
            </a:r>
            <a:r>
              <a:rPr lang="es-ES" sz="1800" dirty="0" smtClean="0">
                <a:solidFill>
                  <a:srgbClr val="FF0000"/>
                </a:solidFill>
                <a:latin typeface="Garamond"/>
                <a:cs typeface="Garamond"/>
              </a:rPr>
              <a:t>construcciones</a:t>
            </a:r>
            <a:r>
              <a:rPr lang="es-ES" sz="1800" dirty="0" smtClean="0">
                <a:latin typeface="Garamond"/>
                <a:cs typeface="Garamond"/>
              </a:rPr>
              <a:t>; </a:t>
            </a:r>
            <a:r>
              <a:rPr lang="es-ES" sz="1800" dirty="0" smtClean="0">
                <a:solidFill>
                  <a:srgbClr val="008000"/>
                </a:solidFill>
                <a:latin typeface="Garamond"/>
                <a:cs typeface="Garamond"/>
              </a:rPr>
              <a:t>Secci</a:t>
            </a:r>
            <a:r>
              <a:rPr lang="es-ES" sz="1800" dirty="0" smtClean="0">
                <a:solidFill>
                  <a:srgbClr val="008000"/>
                </a:solidFill>
                <a:latin typeface="Garamond"/>
                <a:cs typeface="Garamond"/>
              </a:rPr>
              <a:t>ón morfología</a:t>
            </a:r>
            <a:r>
              <a:rPr lang="es-ES" sz="1800" dirty="0" smtClean="0">
                <a:latin typeface="Garamond"/>
                <a:cs typeface="Garamond"/>
              </a:rPr>
              <a:t>; </a:t>
            </a:r>
            <a:r>
              <a:rPr lang="es-ES" sz="1800" dirty="0" smtClean="0">
                <a:solidFill>
                  <a:srgbClr val="FF6600"/>
                </a:solidFill>
                <a:latin typeface="Garamond"/>
                <a:cs typeface="Garamond"/>
              </a:rPr>
              <a:t>Sección notas a pie de página</a:t>
            </a:r>
            <a:endParaRPr lang="es-ES" sz="1800" dirty="0">
              <a:solidFill>
                <a:srgbClr val="FF6600"/>
              </a:solidFill>
              <a:latin typeface="Garamond"/>
              <a:cs typeface="Garamond"/>
            </a:endParaRPr>
          </a:p>
        </p:txBody>
      </p:sp>
      <p:pic>
        <p:nvPicPr>
          <p:cNvPr id="4" name="Imagen 3" descr="Screen Shot 2013-05-16 at 7.5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4355976" cy="5373912"/>
          </a:xfrm>
          <a:prstGeom prst="rect">
            <a:avLst/>
          </a:prstGeom>
        </p:spPr>
      </p:pic>
      <p:pic>
        <p:nvPicPr>
          <p:cNvPr id="5" name="Imagen 4" descr="Screen Shot 2013-05-16 at 7.56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6752"/>
            <a:ext cx="4326296" cy="2492896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1520" y="4509120"/>
            <a:ext cx="0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4572000" y="1844824"/>
            <a:ext cx="4320480" cy="576064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ector recto 9"/>
          <p:cNvCxnSpPr/>
          <p:nvPr/>
        </p:nvCxnSpPr>
        <p:spPr>
          <a:xfrm>
            <a:off x="3851920" y="1988840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51520" y="2060848"/>
            <a:ext cx="0" cy="2304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23528" y="4437112"/>
            <a:ext cx="4248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572000" y="1988840"/>
            <a:ext cx="0" cy="2448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644008" y="2492896"/>
            <a:ext cx="4320480" cy="1224136"/>
          </a:xfrm>
          <a:prstGeom prst="rect">
            <a:avLst/>
          </a:prstGeom>
          <a:noFill/>
          <a:ln w="127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uadroTexto 20"/>
          <p:cNvSpPr txBox="1"/>
          <p:nvPr/>
        </p:nvSpPr>
        <p:spPr>
          <a:xfrm>
            <a:off x="5436096" y="44371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Garamond"/>
                <a:cs typeface="Garamond"/>
              </a:rPr>
              <a:t>¿Abuso de &lt;</a:t>
            </a:r>
            <a:r>
              <a:rPr lang="it-IT" dirty="0" err="1" smtClean="0">
                <a:latin typeface="Garamond"/>
                <a:cs typeface="Garamond"/>
              </a:rPr>
              <a:t>dictScrap</a:t>
            </a:r>
            <a:r>
              <a:rPr lang="it-IT" dirty="0" smtClean="0">
                <a:latin typeface="Garamond"/>
                <a:cs typeface="Garamond"/>
              </a:rPr>
              <a:t>&gt;?</a:t>
            </a:r>
            <a:endParaRPr lang="it-IT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304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1224136" cy="5242593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Garamond"/>
                <a:cs typeface="Garamond"/>
              </a:rPr>
              <a:t>Sección notas a pie de página</a:t>
            </a:r>
            <a:endParaRPr lang="es-ES" sz="2400" dirty="0">
              <a:latin typeface="Garamond"/>
              <a:cs typeface="Garamond"/>
            </a:endParaRPr>
          </a:p>
        </p:txBody>
      </p:sp>
      <p:pic>
        <p:nvPicPr>
          <p:cNvPr id="4" name="Imagen 3" descr="Screen Shot 2013-05-16 at 8.0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55" y="0"/>
            <a:ext cx="7626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3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2602632" cy="634083"/>
          </a:xfrm>
        </p:spPr>
        <p:txBody>
          <a:bodyPr>
            <a:noAutofit/>
          </a:bodyPr>
          <a:lstStyle/>
          <a:p>
            <a:r>
              <a:rPr lang="es-ES" sz="3600" dirty="0" smtClean="0">
                <a:latin typeface="Garamond" pitchFamily="18" charset="0"/>
              </a:rPr>
              <a:t>Propuesta 1:</a:t>
            </a:r>
            <a:endParaRPr lang="es-ES" sz="36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1"/>
            <a:ext cx="83632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dictScrap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rend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div_notas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</a:t>
            </a:r>
            <a:r>
              <a:rPr lang="es-ES" sz="1100" dirty="0" smtClean="0">
                <a:solidFill>
                  <a:srgbClr val="000000"/>
                </a:solidFill>
              </a:rPr>
              <a:t> </a:t>
            </a:r>
            <a:r>
              <a:rPr lang="es-ES" sz="1100" dirty="0">
                <a:solidFill>
                  <a:srgbClr val="000096"/>
                </a:solidFill>
              </a:rPr>
              <a:t>&lt;note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"notas"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xml:lang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ca</a:t>
            </a:r>
            <a:r>
              <a:rPr lang="es-ES" sz="1100" dirty="0" smtClean="0">
                <a:solidFill>
                  <a:srgbClr val="993300"/>
                </a:solidFill>
              </a:rPr>
              <a:t>"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   &lt;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xml:id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"nota-</a:t>
            </a:r>
            <a:r>
              <a:rPr lang="es-ES" sz="1100" dirty="0" err="1">
                <a:solidFill>
                  <a:srgbClr val="993300"/>
                </a:solidFill>
              </a:rPr>
              <a:t>absoluere</a:t>
            </a:r>
            <a:r>
              <a:rPr lang="es-ES" sz="1100" dirty="0">
                <a:solidFill>
                  <a:srgbClr val="993300"/>
                </a:solidFill>
              </a:rPr>
              <a:t>-</a:t>
            </a:r>
            <a:r>
              <a:rPr lang="es-ES" sz="1100" dirty="0" err="1">
                <a:solidFill>
                  <a:srgbClr val="993300"/>
                </a:solidFill>
              </a:rPr>
              <a:t>ca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n_nota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1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Cf.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DCVB,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s. v.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&gt;&lt;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 err="1">
                <a:solidFill>
                  <a:srgbClr val="000000"/>
                </a:solidFill>
              </a:rPr>
              <a:t>absoldre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&gt;&lt;/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endParaRPr lang="es-ES" sz="1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100" dirty="0" smtClean="0">
                <a:solidFill>
                  <a:srgbClr val="000000"/>
                </a:solidFill>
              </a:rPr>
              <a:t>                            I </a:t>
            </a:r>
            <a:r>
              <a:rPr lang="es-ES" sz="1100" dirty="0">
                <a:solidFill>
                  <a:srgbClr val="000000"/>
                </a:solidFill>
              </a:rPr>
              <a:t>4: ‘</a:t>
            </a:r>
            <a:r>
              <a:rPr lang="es-ES" sz="1100" dirty="0" smtClean="0">
                <a:solidFill>
                  <a:srgbClr val="000000"/>
                </a:solidFill>
              </a:rPr>
              <a:t>ab</a:t>
            </a:r>
            <a:r>
              <a:rPr lang="es-ES" sz="1100" dirty="0" smtClean="0">
                <a:solidFill>
                  <a:srgbClr val="006400"/>
                </a:solidFill>
              </a:rPr>
              <a:t> </a:t>
            </a:r>
            <a:r>
              <a:rPr lang="es-ES" sz="1100" dirty="0" smtClean="0">
                <a:solidFill>
                  <a:srgbClr val="000000"/>
                </a:solidFill>
              </a:rPr>
              <a:t>gran </a:t>
            </a:r>
            <a:r>
              <a:rPr lang="es-ES" sz="1100" dirty="0" err="1">
                <a:solidFill>
                  <a:srgbClr val="000000"/>
                </a:solidFill>
              </a:rPr>
              <a:t>professó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err="1">
                <a:solidFill>
                  <a:srgbClr val="000000"/>
                </a:solidFill>
              </a:rPr>
              <a:t>feu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</a:t>
            </a:r>
            <a:r>
              <a:rPr lang="es-ES" sz="1100" dirty="0" err="1">
                <a:solidFill>
                  <a:srgbClr val="000000"/>
                </a:solidFill>
              </a:rPr>
              <a:t>absolre</a:t>
            </a:r>
            <a:r>
              <a:rPr lang="es-ES" sz="1100" dirty="0">
                <a:solidFill>
                  <a:srgbClr val="000000"/>
                </a:solidFill>
              </a:rPr>
              <a:t> lo vas del bon rey En Pere’ (</a:t>
            </a:r>
            <a:r>
              <a:rPr lang="es-ES" sz="1100" dirty="0" err="1">
                <a:solidFill>
                  <a:srgbClr val="000000"/>
                </a:solidFill>
              </a:rPr>
              <a:t>Muntaner</a:t>
            </a:r>
            <a:r>
              <a:rPr lang="es-ES" sz="1100" dirty="0">
                <a:solidFill>
                  <a:srgbClr val="000000"/>
                </a:solidFill>
              </a:rPr>
              <a:t>)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. </a:t>
            </a:r>
            <a:endParaRPr lang="es-ES" sz="1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smtClean="0">
                <a:solidFill>
                  <a:srgbClr val="000000"/>
                </a:solidFill>
              </a:rPr>
              <a:t>                </a:t>
            </a:r>
            <a:r>
              <a:rPr lang="es-ES" sz="1100" dirty="0" smtClean="0">
                <a:solidFill>
                  <a:srgbClr val="000096"/>
                </a:solidFill>
              </a:rPr>
              <a:t>&lt;/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&lt;/</a:t>
            </a:r>
            <a:r>
              <a:rPr lang="es-ES" sz="1100" dirty="0">
                <a:solidFill>
                  <a:srgbClr val="000096"/>
                </a:solidFill>
              </a:rPr>
              <a:t>note&gt;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</a:t>
            </a:r>
            <a:r>
              <a:rPr lang="es-ES" sz="1100" dirty="0" smtClean="0">
                <a:solidFill>
                  <a:srgbClr val="000000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&lt;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"notas"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xml:lang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"es</a:t>
            </a:r>
            <a:r>
              <a:rPr lang="es-ES" sz="1100" dirty="0" smtClean="0">
                <a:solidFill>
                  <a:srgbClr val="993300"/>
                </a:solidFill>
              </a:rPr>
              <a:t>"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       &lt;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xml:id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"nota-</a:t>
            </a:r>
            <a:r>
              <a:rPr lang="es-ES" sz="1100" dirty="0" err="1">
                <a:solidFill>
                  <a:srgbClr val="993300"/>
                </a:solidFill>
              </a:rPr>
              <a:t>absoluere</a:t>
            </a:r>
            <a:r>
              <a:rPr lang="es-ES" sz="1100" dirty="0">
                <a:solidFill>
                  <a:srgbClr val="993300"/>
                </a:solidFill>
              </a:rPr>
              <a:t>-es"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n_nota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1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Cf.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rend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ibidem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DCVB,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s. v.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&gt;&lt;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 err="1">
                <a:solidFill>
                  <a:srgbClr val="000000"/>
                </a:solidFill>
              </a:rPr>
              <a:t>absoldre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&gt;&lt;/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I 4: ‘ab gran </a:t>
            </a:r>
            <a:r>
              <a:rPr lang="es-ES" sz="1100" dirty="0" err="1">
                <a:solidFill>
                  <a:srgbClr val="000000"/>
                </a:solidFill>
              </a:rPr>
              <a:t>professó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err="1">
                <a:solidFill>
                  <a:srgbClr val="000000"/>
                </a:solidFill>
              </a:rPr>
              <a:t>feu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err="1">
                <a:solidFill>
                  <a:srgbClr val="000000"/>
                </a:solidFill>
              </a:rPr>
              <a:t>absolre</a:t>
            </a:r>
            <a:r>
              <a:rPr lang="es-ES" sz="1100" dirty="0">
                <a:solidFill>
                  <a:srgbClr val="000000"/>
                </a:solidFill>
              </a:rPr>
              <a:t> lo vas del bon rey</a:t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En Pere’ (</a:t>
            </a:r>
            <a:r>
              <a:rPr lang="es-ES" sz="1100" dirty="0" err="1">
                <a:solidFill>
                  <a:srgbClr val="000000"/>
                </a:solidFill>
              </a:rPr>
              <a:t>Muntaner</a:t>
            </a:r>
            <a:r>
              <a:rPr lang="es-ES" sz="1100" dirty="0">
                <a:solidFill>
                  <a:srgbClr val="000000"/>
                </a:solidFill>
              </a:rPr>
              <a:t>).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</a:t>
            </a:r>
            <a:r>
              <a:rPr lang="es-ES" sz="1100" dirty="0">
                <a:solidFill>
                  <a:srgbClr val="000096"/>
                </a:solidFill>
              </a:rPr>
              <a:t>&lt;/note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 &lt;/</a:t>
            </a:r>
            <a:r>
              <a:rPr lang="es-ES" sz="1100" dirty="0">
                <a:solidFill>
                  <a:srgbClr val="000096"/>
                </a:solidFill>
              </a:rPr>
              <a:t>note&gt;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</a:t>
            </a:r>
            <a:r>
              <a:rPr lang="es-ES" sz="1100" dirty="0" smtClean="0">
                <a:solidFill>
                  <a:srgbClr val="000096"/>
                </a:solidFill>
              </a:rPr>
              <a:t>&lt;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"notas"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xml:lang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"en</a:t>
            </a:r>
            <a:r>
              <a:rPr lang="es-ES" sz="1100" dirty="0" smtClean="0">
                <a:solidFill>
                  <a:srgbClr val="993300"/>
                </a:solidFill>
              </a:rPr>
              <a:t>"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        &lt;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xml:id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"nota-</a:t>
            </a:r>
            <a:r>
              <a:rPr lang="es-ES" sz="1100" dirty="0" err="1">
                <a:solidFill>
                  <a:srgbClr val="993300"/>
                </a:solidFill>
              </a:rPr>
              <a:t>absoluere</a:t>
            </a:r>
            <a:r>
              <a:rPr lang="es-ES" sz="1100" dirty="0">
                <a:solidFill>
                  <a:srgbClr val="993300"/>
                </a:solidFill>
              </a:rPr>
              <a:t>-en"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F5844C"/>
                </a:solidFill>
              </a:rPr>
              <a:t> </a:t>
            </a:r>
            <a:r>
              <a:rPr lang="es-ES" sz="1100" dirty="0" err="1">
                <a:solidFill>
                  <a:srgbClr val="F5844C"/>
                </a:solidFill>
              </a:rPr>
              <a:t>type</a:t>
            </a:r>
            <a:r>
              <a:rPr lang="es-ES" sz="1100" dirty="0">
                <a:solidFill>
                  <a:srgbClr val="FF8040"/>
                </a:solidFill>
              </a:rPr>
              <a:t>=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 err="1">
                <a:solidFill>
                  <a:srgbClr val="993300"/>
                </a:solidFill>
              </a:rPr>
              <a:t>n_nota</a:t>
            </a:r>
            <a:r>
              <a:rPr lang="es-ES" sz="1100" dirty="0">
                <a:solidFill>
                  <a:srgbClr val="993300"/>
                </a:solidFill>
              </a:rPr>
              <a:t>"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1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num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Cf.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DCVB,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s. v.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abbr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</a:t>
            </a:r>
            <a:r>
              <a:rPr lang="es-ES" sz="1100" dirty="0">
                <a:solidFill>
                  <a:srgbClr val="000096"/>
                </a:solidFill>
              </a:rPr>
              <a:t>&lt;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&gt;&lt;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 err="1">
                <a:solidFill>
                  <a:srgbClr val="000000"/>
                </a:solidFill>
              </a:rPr>
              <a:t>absoldre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ref</a:t>
            </a:r>
            <a:r>
              <a:rPr lang="es-ES" sz="1100" dirty="0">
                <a:solidFill>
                  <a:srgbClr val="000096"/>
                </a:solidFill>
              </a:rPr>
              <a:t>&gt;&lt;/</a:t>
            </a:r>
            <a:r>
              <a:rPr lang="es-ES" sz="1100" dirty="0" err="1">
                <a:solidFill>
                  <a:srgbClr val="000096"/>
                </a:solidFill>
              </a:rPr>
              <a:t>mentioned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> I 4: ‘ab gran </a:t>
            </a:r>
            <a:r>
              <a:rPr lang="es-ES" sz="1100" dirty="0" err="1">
                <a:solidFill>
                  <a:srgbClr val="000000"/>
                </a:solidFill>
              </a:rPr>
              <a:t>professó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err="1">
                <a:solidFill>
                  <a:srgbClr val="000000"/>
                </a:solidFill>
              </a:rPr>
              <a:t>feu</a:t>
            </a:r>
            <a:r>
              <a:rPr lang="es-ES" sz="1100" dirty="0">
                <a:solidFill>
                  <a:srgbClr val="000000"/>
                </a:solidFill>
              </a:rPr>
              <a:t> </a:t>
            </a:r>
            <a:r>
              <a:rPr lang="es-ES" sz="1100" dirty="0" err="1">
                <a:solidFill>
                  <a:srgbClr val="000000"/>
                </a:solidFill>
              </a:rPr>
              <a:t>absolre</a:t>
            </a:r>
            <a:r>
              <a:rPr lang="es-ES" sz="1100" dirty="0">
                <a:solidFill>
                  <a:srgbClr val="000000"/>
                </a:solidFill>
              </a:rPr>
              <a:t> lo vas del bon rey</a:t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      En Pere’ (</a:t>
            </a:r>
            <a:r>
              <a:rPr lang="es-ES" sz="1100" dirty="0" err="1">
                <a:solidFill>
                  <a:srgbClr val="000000"/>
                </a:solidFill>
              </a:rPr>
              <a:t>Muntaner</a:t>
            </a:r>
            <a:r>
              <a:rPr lang="es-ES" sz="1100" dirty="0">
                <a:solidFill>
                  <a:srgbClr val="000000"/>
                </a:solidFill>
              </a:rPr>
              <a:t>).</a:t>
            </a:r>
            <a:r>
              <a:rPr lang="es-ES" sz="1100" dirty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bibl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r>
              <a:rPr lang="es-ES" sz="1100" dirty="0">
                <a:solidFill>
                  <a:srgbClr val="000000"/>
                </a:solidFill>
              </a:rPr>
              <a:t/>
            </a:r>
            <a:br>
              <a:rPr lang="es-ES" sz="1100" dirty="0">
                <a:solidFill>
                  <a:srgbClr val="000000"/>
                </a:solidFill>
              </a:rPr>
            </a:br>
            <a:r>
              <a:rPr lang="es-ES" sz="1100" dirty="0">
                <a:solidFill>
                  <a:srgbClr val="000000"/>
                </a:solidFill>
              </a:rPr>
              <a:t>                     </a:t>
            </a:r>
            <a:r>
              <a:rPr lang="es-ES" sz="1100" dirty="0">
                <a:solidFill>
                  <a:srgbClr val="000096"/>
                </a:solidFill>
              </a:rPr>
              <a:t>&lt;/note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96"/>
                </a:solidFill>
              </a:rPr>
              <a:t> </a:t>
            </a:r>
            <a:r>
              <a:rPr lang="es-ES" sz="1100" dirty="0" smtClean="0">
                <a:solidFill>
                  <a:srgbClr val="000096"/>
                </a:solidFill>
              </a:rPr>
              <a:t>             &lt;/</a:t>
            </a:r>
            <a:r>
              <a:rPr lang="es-ES" sz="1100" dirty="0">
                <a:solidFill>
                  <a:srgbClr val="000096"/>
                </a:solidFill>
              </a:rPr>
              <a:t>note</a:t>
            </a:r>
            <a:r>
              <a:rPr lang="es-ES" sz="1100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1100" dirty="0" smtClean="0">
                <a:solidFill>
                  <a:srgbClr val="000096"/>
                </a:solidFill>
              </a:rPr>
              <a:t>&lt;/</a:t>
            </a:r>
            <a:r>
              <a:rPr lang="es-ES" sz="1100" dirty="0" err="1">
                <a:solidFill>
                  <a:srgbClr val="000096"/>
                </a:solidFill>
              </a:rPr>
              <a:t>dictScrap</a:t>
            </a:r>
            <a:r>
              <a:rPr lang="es-ES" sz="1100" dirty="0">
                <a:solidFill>
                  <a:srgbClr val="000096"/>
                </a:solidFill>
              </a:rPr>
              <a:t>&gt;</a:t>
            </a:r>
            <a:endParaRPr lang="es-ES" sz="1100" dirty="0"/>
          </a:p>
        </p:txBody>
      </p:sp>
      <p:pic>
        <p:nvPicPr>
          <p:cNvPr id="4" name="Picture 2" descr="C:\Users\Susanna\Desktop\notas_p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0" y="114898"/>
            <a:ext cx="4320480" cy="2571023"/>
          </a:xfrm>
          <a:prstGeom prst="rect">
            <a:avLst/>
          </a:prstGeom>
          <a:noFill/>
          <a:ln>
            <a:solidFill>
              <a:schemeClr val="tx1">
                <a:alpha val="84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2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4"/>
            <a:ext cx="8229600" cy="490065"/>
          </a:xfrm>
        </p:spPr>
        <p:txBody>
          <a:bodyPr>
            <a:noAutofit/>
          </a:bodyPr>
          <a:lstStyle/>
          <a:p>
            <a:r>
              <a:rPr lang="es-ES" sz="3200" dirty="0" smtClean="0">
                <a:latin typeface="Garamond" pitchFamily="18" charset="0"/>
              </a:rPr>
              <a:t>Estructura general del glosario</a:t>
            </a:r>
            <a:endParaRPr lang="es-ES" sz="32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1"/>
            <a:ext cx="8229600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&lt;?xml 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version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="1.0" 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encoding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="utf-8"?&gt;</a:t>
            </a:r>
            <a:b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</a:b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&lt;?xml-model 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href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="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Schema_nou.rng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" 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type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="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application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/xml" 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schematypens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="http://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relaxng.org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/ns/</a:t>
            </a:r>
            <a:r>
              <a:rPr lang="it-IT" sz="1400" dirty="0" err="1">
                <a:solidFill>
                  <a:srgbClr val="660066"/>
                </a:solidFill>
                <a:latin typeface="Courier New"/>
                <a:cs typeface="Courier New"/>
              </a:rPr>
              <a:t>structure</a:t>
            </a:r>
            <a: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  <a:t>/1.0"?&gt;</a:t>
            </a:r>
            <a:br>
              <a:rPr lang="it-IT" sz="1400" dirty="0">
                <a:solidFill>
                  <a:srgbClr val="660066"/>
                </a:solidFill>
                <a:latin typeface="Courier New"/>
                <a:cs typeface="Courier New"/>
              </a:rPr>
            </a:br>
            <a:r>
              <a:rPr lang="it-IT" sz="1400" dirty="0">
                <a:solidFill>
                  <a:srgbClr val="0000FF"/>
                </a:solidFill>
                <a:latin typeface="Courier New"/>
                <a:cs typeface="Courier New"/>
              </a:rPr>
              <a:t>&lt;TEI </a:t>
            </a:r>
            <a:r>
              <a:rPr lang="it-IT" sz="1400" dirty="0" err="1">
                <a:solidFill>
                  <a:srgbClr val="FF6600"/>
                </a:solidFill>
                <a:latin typeface="Courier New"/>
                <a:cs typeface="Courier New"/>
              </a:rPr>
              <a:t>xmlns</a:t>
            </a:r>
            <a:r>
              <a:rPr lang="it-IT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it-IT" sz="1400" dirty="0">
                <a:solidFill>
                  <a:srgbClr val="800000"/>
                </a:solidFill>
                <a:latin typeface="Courier New"/>
                <a:cs typeface="Courier New"/>
              </a:rPr>
              <a:t>"http://</a:t>
            </a:r>
            <a:r>
              <a:rPr lang="it-IT" sz="1400" dirty="0" err="1">
                <a:solidFill>
                  <a:srgbClr val="800000"/>
                </a:solidFill>
                <a:latin typeface="Courier New"/>
                <a:cs typeface="Courier New"/>
              </a:rPr>
              <a:t>www.tei-c.org</a:t>
            </a:r>
            <a:r>
              <a:rPr lang="it-IT" sz="1400" dirty="0">
                <a:solidFill>
                  <a:srgbClr val="800000"/>
                </a:solidFill>
                <a:latin typeface="Courier New"/>
                <a:cs typeface="Courier New"/>
              </a:rPr>
              <a:t>/ns/1.0"</a:t>
            </a:r>
            <a:r>
              <a:rPr lang="it-IT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it-IT" sz="1400" dirty="0" smtClean="0">
                <a:latin typeface="Courier New"/>
                <a:cs typeface="Courier New"/>
              </a:rPr>
              <a:t>  </a:t>
            </a:r>
            <a:r>
              <a:rPr lang="it-IT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it-IT" sz="1400" dirty="0" err="1">
                <a:solidFill>
                  <a:srgbClr val="0000FF"/>
                </a:solidFill>
                <a:latin typeface="Courier New"/>
                <a:cs typeface="Courier New"/>
              </a:rPr>
              <a:t>teiHeader</a:t>
            </a:r>
            <a:r>
              <a:rPr lang="it-IT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it-IT" sz="1400" dirty="0" smtClean="0">
                <a:latin typeface="Courier New"/>
                <a:cs typeface="Courier New"/>
              </a:rPr>
              <a:t>   …</a:t>
            </a:r>
          </a:p>
          <a:p>
            <a:pPr marL="0" indent="0">
              <a:buNone/>
            </a:pPr>
            <a:r>
              <a:rPr lang="it-IT" sz="1400" dirty="0" smtClean="0">
                <a:latin typeface="Courier New"/>
                <a:cs typeface="Courier New"/>
              </a:rPr>
              <a:t>  </a:t>
            </a:r>
            <a:r>
              <a:rPr lang="it-IT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it-IT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teiHeader</a:t>
            </a:r>
            <a:r>
              <a:rPr lang="it-IT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text&gt;</a:t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      &lt;body&gt;</a:t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         &lt;div </a:t>
            </a:r>
            <a:r>
              <a:rPr lang="en-US" sz="1400" dirty="0">
                <a:latin typeface="Courier New"/>
                <a:cs typeface="Courier New"/>
              </a:rPr>
              <a:t>type="GMLC"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&lt;head&gt;</a:t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               &lt;title&gt;</a:t>
            </a:r>
            <a:r>
              <a:rPr lang="en-US" sz="1400" dirty="0">
                <a:latin typeface="Courier New"/>
                <a:cs typeface="Courier New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&lt;/title&gt;</a:t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&lt;entry </a:t>
            </a:r>
            <a:r>
              <a:rPr lang="en-US" sz="1400" dirty="0" err="1">
                <a:latin typeface="Courier New"/>
                <a:cs typeface="Courier New"/>
              </a:rPr>
              <a:t>xml:id</a:t>
            </a:r>
            <a:r>
              <a:rPr lang="en-US" sz="1400" dirty="0">
                <a:latin typeface="Courier New"/>
                <a:cs typeface="Courier New"/>
              </a:rPr>
              <a:t>="a1"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   …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&lt;/entry&gt;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&lt;entry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sz="1400" dirty="0" smtClean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latin typeface="Courier New"/>
                <a:cs typeface="Courier New"/>
              </a:rPr>
              <a:t>” "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 &lt;/entry&gt;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&lt;entry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latin typeface="Courier New"/>
                <a:cs typeface="Courier New"/>
              </a:rPr>
              <a:t>” "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&gt; &lt;/entry&gt;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&lt;entry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latin typeface="Courier New"/>
                <a:cs typeface="Courier New"/>
              </a:rPr>
              <a:t>” "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&gt; &lt;/entry&gt;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&lt;entry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n-US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latin typeface="Courier New"/>
                <a:cs typeface="Courier New"/>
              </a:rPr>
              <a:t>” "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&gt; &lt;/entry&gt;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  …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&lt;/text&gt;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&lt;/TEI&gt;</a:t>
            </a:r>
            <a:endParaRPr lang="it-IT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it-IT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324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3970784" cy="63408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 pitchFamily="18" charset="0"/>
              </a:rPr>
              <a:t>Propuesta 2: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91264" cy="59492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rend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div_notas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 smtClean="0">
                <a:solidFill>
                  <a:srgbClr val="000000"/>
                </a:solidFill>
              </a:rPr>
              <a:t>     </a:t>
            </a: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>
                <a:solidFill>
                  <a:srgbClr val="000096"/>
                </a:solidFill>
              </a:rPr>
              <a:t>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xml:id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"nota-</a:t>
            </a:r>
            <a:r>
              <a:rPr lang="es-ES" dirty="0" err="1">
                <a:solidFill>
                  <a:srgbClr val="993300"/>
                </a:solidFill>
              </a:rPr>
              <a:t>absoluere</a:t>
            </a:r>
            <a:r>
              <a:rPr lang="es-ES" dirty="0">
                <a:solidFill>
                  <a:srgbClr val="993300"/>
                </a:solidFill>
              </a:rPr>
              <a:t>-</a:t>
            </a:r>
            <a:r>
              <a:rPr lang="es-ES" dirty="0" err="1">
                <a:solidFill>
                  <a:srgbClr val="993300"/>
                </a:solidFill>
              </a:rPr>
              <a:t>ca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n_nota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1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Cf.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DCVB,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s. v.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absoldre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&gt;&lt;/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I 4: ‘ab</a:t>
            </a:r>
            <a:r>
              <a:rPr lang="es-ES" dirty="0">
                <a:solidFill>
                  <a:srgbClr val="006400"/>
                </a:solidFill>
              </a:rPr>
              <a:t>&lt;!-- como marcarlo? --&gt;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gran </a:t>
            </a:r>
            <a:r>
              <a:rPr lang="es-ES" dirty="0" err="1">
                <a:solidFill>
                  <a:srgbClr val="000000"/>
                </a:solidFill>
              </a:rPr>
              <a:t>professó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feu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absolre</a:t>
            </a:r>
            <a:r>
              <a:rPr lang="es-ES" dirty="0">
                <a:solidFill>
                  <a:srgbClr val="000000"/>
                </a:solidFill>
              </a:rPr>
              <a:t> lo vas del bon rey En Pere’ (</a:t>
            </a:r>
            <a:r>
              <a:rPr lang="es-ES" dirty="0" err="1">
                <a:solidFill>
                  <a:srgbClr val="000000"/>
                </a:solidFill>
              </a:rPr>
              <a:t>Muntaner</a:t>
            </a:r>
            <a:r>
              <a:rPr lang="es-ES" dirty="0">
                <a:solidFill>
                  <a:srgbClr val="000000"/>
                </a:solidFill>
              </a:rPr>
              <a:t>)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.</a:t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&lt;/note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&lt;/</a:t>
            </a:r>
            <a:r>
              <a:rPr lang="es-ES" dirty="0" err="1" smtClean="0">
                <a:solidFill>
                  <a:srgbClr val="000096"/>
                </a:solidFill>
              </a:rPr>
              <a:t>dictScrap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rend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div_notas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"es</a:t>
            </a:r>
            <a:r>
              <a:rPr lang="es-ES" dirty="0" smtClean="0">
                <a:solidFill>
                  <a:srgbClr val="993300"/>
                </a:solidFill>
              </a:rPr>
              <a:t>"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0096"/>
                </a:solidFill>
              </a:rPr>
              <a:t> </a:t>
            </a:r>
            <a:r>
              <a:rPr lang="es-ES" dirty="0" smtClean="0">
                <a:solidFill>
                  <a:srgbClr val="000096"/>
                </a:solidFill>
              </a:rPr>
              <a:t>     &lt;</a:t>
            </a:r>
            <a:r>
              <a:rPr lang="es-ES" dirty="0">
                <a:solidFill>
                  <a:srgbClr val="000096"/>
                </a:solidFill>
              </a:rPr>
              <a:t>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xml:id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"nota-</a:t>
            </a:r>
            <a:r>
              <a:rPr lang="es-ES" dirty="0" err="1">
                <a:solidFill>
                  <a:srgbClr val="993300"/>
                </a:solidFill>
              </a:rPr>
              <a:t>absoluere</a:t>
            </a:r>
            <a:r>
              <a:rPr lang="es-ES" dirty="0">
                <a:solidFill>
                  <a:srgbClr val="993300"/>
                </a:solidFill>
              </a:rPr>
              <a:t>-es"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n_nota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1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Cf.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rend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ibidem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DCVB,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s. v.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absoldre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&gt;&lt;/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I 4: ‘ab gran </a:t>
            </a:r>
            <a:r>
              <a:rPr lang="es-ES" dirty="0" err="1">
                <a:solidFill>
                  <a:srgbClr val="000000"/>
                </a:solidFill>
              </a:rPr>
              <a:t>professó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feu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 err="1">
                <a:solidFill>
                  <a:srgbClr val="000000"/>
                </a:solidFill>
              </a:rPr>
              <a:t>absolre</a:t>
            </a:r>
            <a:r>
              <a:rPr lang="es-ES" dirty="0">
                <a:solidFill>
                  <a:srgbClr val="000000"/>
                </a:solidFill>
              </a:rPr>
              <a:t> lo vas del bon rey En Pere’ (</a:t>
            </a:r>
            <a:r>
              <a:rPr lang="es-ES" dirty="0" err="1">
                <a:solidFill>
                  <a:srgbClr val="000000"/>
                </a:solidFill>
              </a:rPr>
              <a:t>Muntaner</a:t>
            </a:r>
            <a:r>
              <a:rPr lang="es-ES" dirty="0">
                <a:solidFill>
                  <a:srgbClr val="000000"/>
                </a:solidFill>
              </a:rPr>
              <a:t>).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&lt;/note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rend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div_notas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"en</a:t>
            </a:r>
            <a:r>
              <a:rPr lang="es-ES" dirty="0" smtClean="0">
                <a:solidFill>
                  <a:srgbClr val="993300"/>
                </a:solidFill>
              </a:rPr>
              <a:t>"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       &lt;</a:t>
            </a:r>
            <a:r>
              <a:rPr lang="es-ES" dirty="0">
                <a:solidFill>
                  <a:srgbClr val="000096"/>
                </a:solidFill>
              </a:rPr>
              <a:t>note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xml:id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"nota-</a:t>
            </a:r>
            <a:r>
              <a:rPr lang="es-ES" dirty="0" err="1">
                <a:solidFill>
                  <a:srgbClr val="993300"/>
                </a:solidFill>
              </a:rPr>
              <a:t>absoluere</a:t>
            </a:r>
            <a:r>
              <a:rPr lang="es-ES" dirty="0">
                <a:solidFill>
                  <a:srgbClr val="993300"/>
                </a:solidFill>
              </a:rPr>
              <a:t>-en"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n_nota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1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num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Cf.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DCVB,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s. v.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abbr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&gt;&lt;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absoldre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ref</a:t>
            </a:r>
            <a:r>
              <a:rPr lang="es-ES" dirty="0">
                <a:solidFill>
                  <a:srgbClr val="000096"/>
                </a:solidFill>
              </a:rPr>
              <a:t>&gt;&lt;/</a:t>
            </a:r>
            <a:r>
              <a:rPr lang="es-ES" dirty="0" err="1">
                <a:solidFill>
                  <a:srgbClr val="000096"/>
                </a:solidFill>
              </a:rPr>
              <a:t>mentioned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I 4: ‘ab gran </a:t>
            </a:r>
            <a:r>
              <a:rPr lang="es-ES" dirty="0" err="1">
                <a:solidFill>
                  <a:srgbClr val="000000"/>
                </a:solidFill>
              </a:rPr>
              <a:t>professó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feu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      </a:t>
            </a:r>
            <a:r>
              <a:rPr lang="es-ES" dirty="0" err="1">
                <a:solidFill>
                  <a:srgbClr val="000000"/>
                </a:solidFill>
              </a:rPr>
              <a:t>absolre</a:t>
            </a:r>
            <a:r>
              <a:rPr lang="es-ES" dirty="0">
                <a:solidFill>
                  <a:srgbClr val="000000"/>
                </a:solidFill>
              </a:rPr>
              <a:t> lo vas del bon rey En Pere’ (</a:t>
            </a:r>
            <a:r>
              <a:rPr lang="es-ES" dirty="0" err="1">
                <a:solidFill>
                  <a:srgbClr val="000000"/>
                </a:solidFill>
              </a:rPr>
              <a:t>Muntaner</a:t>
            </a:r>
            <a:r>
              <a:rPr lang="es-ES" dirty="0">
                <a:solidFill>
                  <a:srgbClr val="000000"/>
                </a:solidFill>
              </a:rPr>
              <a:t>).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bibl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&lt;/note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endParaRPr lang="es-ES" dirty="0"/>
          </a:p>
        </p:txBody>
      </p:sp>
      <p:pic>
        <p:nvPicPr>
          <p:cNvPr id="1026" name="Picture 2" descr="C:\Users\Susanna\Desktop\notas_p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69" y="44626"/>
            <a:ext cx="4320480" cy="2571023"/>
          </a:xfrm>
          <a:prstGeom prst="rect">
            <a:avLst/>
          </a:prstGeom>
          <a:noFill/>
          <a:ln>
            <a:solidFill>
              <a:schemeClr val="tx1">
                <a:alpha val="84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72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Garamond"/>
                <a:cs typeface="Garamond"/>
              </a:rPr>
              <a:t>Para </a:t>
            </a:r>
            <a:r>
              <a:rPr lang="it-IT" dirty="0" err="1" smtClean="0">
                <a:latin typeface="Garamond"/>
                <a:cs typeface="Garamond"/>
              </a:rPr>
              <a:t>las</a:t>
            </a:r>
            <a:r>
              <a:rPr lang="it-IT" dirty="0" smtClean="0">
                <a:latin typeface="Garamond"/>
                <a:cs typeface="Garamond"/>
              </a:rPr>
              <a:t> </a:t>
            </a:r>
            <a:r>
              <a:rPr lang="it-IT" dirty="0" err="1" smtClean="0">
                <a:latin typeface="Garamond"/>
                <a:cs typeface="Garamond"/>
              </a:rPr>
              <a:t>notas</a:t>
            </a:r>
            <a:r>
              <a:rPr lang="it-IT" dirty="0" smtClean="0">
                <a:latin typeface="Garamond"/>
                <a:cs typeface="Garamond"/>
              </a:rPr>
              <a:t> a pie de </a:t>
            </a:r>
            <a:r>
              <a:rPr lang="it-IT" dirty="0" err="1" smtClean="0">
                <a:latin typeface="Garamond"/>
                <a:cs typeface="Garamond"/>
              </a:rPr>
              <a:t>p</a:t>
            </a:r>
            <a:r>
              <a:rPr lang="it-IT" dirty="0" err="1" smtClean="0">
                <a:latin typeface="Garamond"/>
                <a:cs typeface="Garamond"/>
              </a:rPr>
              <a:t>ágina</a:t>
            </a:r>
            <a:r>
              <a:rPr lang="it-IT" dirty="0" smtClean="0">
                <a:latin typeface="Garamond"/>
                <a:cs typeface="Garamond"/>
              </a:rPr>
              <a:t>…</a:t>
            </a:r>
            <a:endParaRPr lang="it-IT" dirty="0">
              <a:latin typeface="Garamond"/>
              <a:cs typeface="Garamond"/>
            </a:endParaRPr>
          </a:p>
        </p:txBody>
      </p:sp>
      <p:pic>
        <p:nvPicPr>
          <p:cNvPr id="4" name="Imagen 3" descr="1no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9027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2915816" y="1556792"/>
            <a:ext cx="2160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435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ES" sz="2700" dirty="0" smtClean="0">
                <a:latin typeface="Garamond"/>
                <a:cs typeface="Garamond"/>
              </a:rPr>
              <a:t>Notas a pie de </a:t>
            </a:r>
            <a:r>
              <a:rPr lang="es-ES" sz="2700" dirty="0">
                <a:latin typeface="Garamond"/>
                <a:cs typeface="Garamond"/>
              </a:rPr>
              <a:t>artículo: Problema del reenvío </a:t>
            </a:r>
            <a:r>
              <a:rPr lang="es-ES" sz="2700" dirty="0" smtClean="0">
                <a:latin typeface="Garamond"/>
                <a:cs typeface="Garamond"/>
              </a:rPr>
              <a:t>único</a:t>
            </a:r>
            <a:endParaRPr lang="es-ES" b="1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692697"/>
            <a:ext cx="4896544" cy="54334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entry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xml:id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abinceps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form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type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lemma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F5844C"/>
                </a:solidFill>
              </a:rPr>
              <a:t> n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"1"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abinceps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(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F5844C"/>
                </a:solidFill>
              </a:rPr>
              <a:t> n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"2"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ab </a:t>
            </a:r>
            <a:r>
              <a:rPr lang="es-ES" dirty="0" err="1">
                <a:solidFill>
                  <a:srgbClr val="000000"/>
                </a:solidFill>
              </a:rPr>
              <a:t>inceps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),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F5844C"/>
                </a:solidFill>
              </a:rPr>
              <a:t> n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"2"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F5844C"/>
                </a:solidFill>
              </a:rPr>
              <a:t>                     </a:t>
            </a:r>
            <a:r>
              <a:rPr lang="es-ES" dirty="0" err="1">
                <a:solidFill>
                  <a:srgbClr val="F5844C"/>
                </a:solidFill>
              </a:rPr>
              <a:t>expand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abincebs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-</a:t>
            </a:r>
            <a:r>
              <a:rPr lang="es-ES" dirty="0" err="1">
                <a:solidFill>
                  <a:srgbClr val="000000"/>
                </a:solidFill>
              </a:rPr>
              <a:t>cebs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orth</a:t>
            </a:r>
            <a:r>
              <a:rPr lang="es-ES" dirty="0">
                <a:solidFill>
                  <a:srgbClr val="000096"/>
                </a:solidFill>
              </a:rPr>
              <a:t>&gt;&lt;/</a:t>
            </a:r>
            <a:r>
              <a:rPr lang="es-ES" dirty="0" err="1">
                <a:solidFill>
                  <a:srgbClr val="000096"/>
                </a:solidFill>
              </a:rPr>
              <a:t>form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gramGrp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&lt;pos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value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adv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/&gt;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gramGrp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etym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>
                <a:solidFill>
                  <a:srgbClr val="993300"/>
                </a:solidFill>
              </a:rPr>
              <a:t>ca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hiperurbanisme</a:t>
            </a:r>
            <a:r>
              <a:rPr lang="es-ES" dirty="0">
                <a:solidFill>
                  <a:srgbClr val="000000"/>
                </a:solidFill>
              </a:rPr>
              <a:t> per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term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"la"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deinceps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term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|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"es"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hiperurbanismo</a:t>
            </a:r>
            <a:r>
              <a:rPr lang="es-ES" dirty="0">
                <a:solidFill>
                  <a:srgbClr val="000000"/>
                </a:solidFill>
              </a:rPr>
              <a:t> por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   </a:t>
            </a:r>
            <a:r>
              <a:rPr lang="es-ES" dirty="0" err="1">
                <a:solidFill>
                  <a:srgbClr val="000000"/>
                </a:solidFill>
              </a:rPr>
              <a:t>deinceps</a:t>
            </a:r>
            <a:r>
              <a:rPr lang="es-ES" dirty="0">
                <a:solidFill>
                  <a:srgbClr val="000000"/>
                </a:solidFill>
              </a:rPr>
              <a:t> |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xml:lang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"en"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 err="1">
                <a:solidFill>
                  <a:srgbClr val="000000"/>
                </a:solidFill>
              </a:rPr>
              <a:t>hyperurbanism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for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usg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deinceps</a:t>
            </a:r>
            <a:r>
              <a:rPr lang="es-ES" dirty="0">
                <a:solidFill>
                  <a:srgbClr val="000000"/>
                </a:solidFill>
              </a:rPr>
              <a:t>]</a:t>
            </a:r>
            <a:r>
              <a:rPr lang="es-ES" dirty="0">
                <a:solidFill>
                  <a:srgbClr val="000096"/>
                </a:solidFill>
              </a:rPr>
              <a:t>&lt;/</a:t>
            </a:r>
            <a:r>
              <a:rPr lang="es-ES" dirty="0" err="1">
                <a:solidFill>
                  <a:srgbClr val="000096"/>
                </a:solidFill>
              </a:rPr>
              <a:t>etym</a:t>
            </a:r>
            <a:r>
              <a:rPr lang="es-ES" dirty="0">
                <a:solidFill>
                  <a:srgbClr val="000096"/>
                </a:solidFill>
              </a:rPr>
              <a:t>&gt;</a:t>
            </a:r>
            <a:r>
              <a:rPr lang="es-ES" dirty="0">
                <a:solidFill>
                  <a:srgbClr val="000000"/>
                </a:solidFill>
              </a:rPr>
              <a:t/>
            </a: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ref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="nota" target="#nota-abinceps-1-ca"&gt;1&lt;/</a:t>
            </a:r>
            <a:r>
              <a:rPr lang="es-ES" dirty="0" err="1">
                <a:solidFill>
                  <a:srgbClr val="FF0000"/>
                </a:solidFill>
              </a:rPr>
              <a:t>ref</a:t>
            </a:r>
            <a:r>
              <a:rPr lang="es-ES" dirty="0" smtClean="0">
                <a:solidFill>
                  <a:srgbClr val="FF0000"/>
                </a:solidFill>
              </a:rPr>
              <a:t>&gt;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              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sense</a:t>
            </a:r>
            <a:r>
              <a:rPr lang="es-ES" dirty="0" smtClean="0">
                <a:solidFill>
                  <a:srgbClr val="000096"/>
                </a:solidFill>
              </a:rPr>
              <a:t>&gt; … &lt;/</a:t>
            </a:r>
            <a:r>
              <a:rPr lang="es-ES" dirty="0" err="1" smtClean="0">
                <a:solidFill>
                  <a:srgbClr val="000096"/>
                </a:solidFill>
              </a:rPr>
              <a:t>sense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96"/>
                </a:solidFill>
              </a:rPr>
              <a:t>&lt;</a:t>
            </a:r>
            <a:r>
              <a:rPr lang="es-ES" dirty="0" err="1">
                <a:solidFill>
                  <a:srgbClr val="000096"/>
                </a:solidFill>
              </a:rPr>
              <a:t>dictScrap</a:t>
            </a:r>
            <a:r>
              <a:rPr lang="es-ES" dirty="0">
                <a:solidFill>
                  <a:srgbClr val="F5844C"/>
                </a:solidFill>
              </a:rPr>
              <a:t> </a:t>
            </a:r>
            <a:r>
              <a:rPr lang="es-ES" dirty="0" err="1">
                <a:solidFill>
                  <a:srgbClr val="F5844C"/>
                </a:solidFill>
              </a:rPr>
              <a:t>rend</a:t>
            </a:r>
            <a:r>
              <a:rPr lang="es-ES" dirty="0">
                <a:solidFill>
                  <a:srgbClr val="FF8040"/>
                </a:solidFill>
              </a:rPr>
              <a:t>=</a:t>
            </a:r>
            <a:r>
              <a:rPr lang="es-ES" dirty="0">
                <a:solidFill>
                  <a:srgbClr val="993300"/>
                </a:solidFill>
              </a:rPr>
              <a:t>"</a:t>
            </a:r>
            <a:r>
              <a:rPr lang="es-ES" dirty="0" err="1" smtClean="0">
                <a:solidFill>
                  <a:srgbClr val="993300"/>
                </a:solidFill>
              </a:rPr>
              <a:t>div_notas</a:t>
            </a:r>
            <a:r>
              <a:rPr lang="es-ES" dirty="0" smtClean="0">
                <a:solidFill>
                  <a:srgbClr val="993300"/>
                </a:solidFill>
              </a:rPr>
              <a:t>”</a:t>
            </a:r>
            <a:r>
              <a:rPr lang="es-ES" dirty="0" smtClean="0">
                <a:solidFill>
                  <a:srgbClr val="000096"/>
                </a:solidFill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</a:rPr>
              <a:t>…. </a:t>
            </a:r>
            <a:r>
              <a:rPr lang="es-ES" dirty="0" smtClean="0">
                <a:solidFill>
                  <a:srgbClr val="008000"/>
                </a:solidFill>
              </a:rPr>
              <a:t>&lt;! - - notas --!&gt;</a:t>
            </a:r>
            <a:endParaRPr lang="es-ES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dirty="0" smtClean="0">
                <a:solidFill>
                  <a:srgbClr val="000096"/>
                </a:solidFill>
                <a:latin typeface="+mj-lt"/>
              </a:rPr>
              <a:t>&lt;/</a:t>
            </a:r>
            <a:r>
              <a:rPr lang="es-ES" dirty="0" err="1" smtClean="0">
                <a:solidFill>
                  <a:srgbClr val="000096"/>
                </a:solidFill>
                <a:latin typeface="+mj-lt"/>
              </a:rPr>
              <a:t>dictScrap</a:t>
            </a:r>
            <a:r>
              <a:rPr lang="es-ES" dirty="0" smtClean="0">
                <a:solidFill>
                  <a:srgbClr val="000096"/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96"/>
                </a:solidFill>
                <a:latin typeface="+mj-lt"/>
                <a:cs typeface="Garamond"/>
              </a:rPr>
              <a:t>&lt;/</a:t>
            </a:r>
            <a:r>
              <a:rPr lang="es-ES" dirty="0" err="1" smtClean="0">
                <a:solidFill>
                  <a:srgbClr val="000096"/>
                </a:solidFill>
                <a:latin typeface="+mj-lt"/>
                <a:cs typeface="Garamond"/>
              </a:rPr>
              <a:t>entry</a:t>
            </a:r>
            <a:r>
              <a:rPr lang="es-ES" dirty="0" smtClean="0">
                <a:solidFill>
                  <a:srgbClr val="000096"/>
                </a:solidFill>
                <a:latin typeface="+mj-lt"/>
                <a:cs typeface="Garamond"/>
              </a:rPr>
              <a:t>&gt;</a:t>
            </a:r>
            <a:endParaRPr lang="es-ES" dirty="0">
              <a:solidFill>
                <a:srgbClr val="00B050"/>
              </a:solidFill>
              <a:latin typeface="+mj-lt"/>
              <a:cs typeface="Garamond"/>
            </a:endParaRPr>
          </a:p>
        </p:txBody>
      </p:sp>
      <p:pic>
        <p:nvPicPr>
          <p:cNvPr id="4" name="Imagen 3" descr="Screen Shot 2013-05-16 at 8.4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58" y="654960"/>
            <a:ext cx="4578641" cy="469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 descr="Screen Shot 2013-05-16 at 8.50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60848"/>
            <a:ext cx="4520510" cy="38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529208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Garamond"/>
                <a:cs typeface="Garamond"/>
              </a:rPr>
              <a:t>notas</a:t>
            </a:r>
            <a:r>
              <a:rPr lang="it-IT" dirty="0" smtClean="0">
                <a:latin typeface="Garamond"/>
                <a:cs typeface="Garamond"/>
              </a:rPr>
              <a:t> pie de </a:t>
            </a:r>
            <a:r>
              <a:rPr lang="it-IT" dirty="0" err="1" smtClean="0">
                <a:latin typeface="Garamond"/>
                <a:cs typeface="Garamond"/>
              </a:rPr>
              <a:t>art</a:t>
            </a:r>
            <a:r>
              <a:rPr lang="it-IT" dirty="0" err="1" smtClean="0">
                <a:latin typeface="Garamond"/>
                <a:cs typeface="Garamond"/>
              </a:rPr>
              <a:t>ículo</a:t>
            </a:r>
            <a:r>
              <a:rPr lang="it-IT" dirty="0" smtClean="0">
                <a:latin typeface="Garamond"/>
                <a:cs typeface="Garamond"/>
              </a:rPr>
              <a:t>: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516216" y="836712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38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Otros puntos tratados: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Importancia de establecer un método de creación de identificadores (human-</a:t>
            </a:r>
            <a:r>
              <a:rPr lang="es-ES" dirty="0" err="1" smtClean="0">
                <a:latin typeface="Garamond" pitchFamily="18" charset="0"/>
              </a:rPr>
              <a:t>readable</a:t>
            </a:r>
            <a:r>
              <a:rPr lang="es-ES" dirty="0" smtClean="0">
                <a:latin typeface="Garamond" pitchFamily="18" charset="0"/>
              </a:rPr>
              <a:t>)</a:t>
            </a:r>
            <a:r>
              <a:rPr lang="es-ES" dirty="0" smtClean="0">
                <a:latin typeface="Garamond" pitchFamily="18" charset="0"/>
              </a:rPr>
              <a:t>.</a:t>
            </a:r>
          </a:p>
          <a:p>
            <a:r>
              <a:rPr lang="es-ES" dirty="0" smtClean="0">
                <a:latin typeface="Garamond" pitchFamily="18" charset="0"/>
              </a:rPr>
              <a:t>El marcado de las abreviaciones &lt;</a:t>
            </a:r>
            <a:r>
              <a:rPr lang="es-ES" dirty="0" err="1" smtClean="0">
                <a:latin typeface="Garamond" pitchFamily="18" charset="0"/>
              </a:rPr>
              <a:t>abbr</a:t>
            </a:r>
            <a:r>
              <a:rPr lang="es-ES" dirty="0" smtClean="0">
                <a:latin typeface="Garamond" pitchFamily="18" charset="0"/>
              </a:rPr>
              <a:t>&gt;</a:t>
            </a:r>
            <a:endParaRPr lang="es-E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8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 pitchFamily="18" charset="0"/>
              </a:rPr>
              <a:t>Las fechas: &lt;date&gt;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• @</a:t>
            </a:r>
            <a:r>
              <a:rPr lang="es-ES" dirty="0" err="1" smtClean="0">
                <a:latin typeface="Garamond" pitchFamily="18" charset="0"/>
              </a:rPr>
              <a:t>when</a:t>
            </a:r>
            <a:r>
              <a:rPr lang="es-ES" dirty="0" smtClean="0">
                <a:latin typeface="Garamond" pitchFamily="18" charset="0"/>
              </a:rPr>
              <a:t>: fecha </a:t>
            </a:r>
            <a:r>
              <a:rPr lang="es-ES" dirty="0">
                <a:latin typeface="Garamond" pitchFamily="18" charset="0"/>
              </a:rPr>
              <a:t>es exacta </a:t>
            </a:r>
            <a:endParaRPr lang="es-ES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• </a:t>
            </a:r>
            <a:r>
              <a:rPr lang="es-ES" dirty="0">
                <a:latin typeface="Garamond" pitchFamily="18" charset="0"/>
              </a:rPr>
              <a:t>@</a:t>
            </a:r>
            <a:r>
              <a:rPr lang="es-ES" dirty="0" err="1">
                <a:latin typeface="Garamond" pitchFamily="18" charset="0"/>
              </a:rPr>
              <a:t>from</a:t>
            </a:r>
            <a:r>
              <a:rPr lang="es-ES" dirty="0">
                <a:latin typeface="Garamond" pitchFamily="18" charset="0"/>
              </a:rPr>
              <a:t> …. @</a:t>
            </a:r>
            <a:r>
              <a:rPr lang="es-ES" dirty="0" err="1" smtClean="0">
                <a:latin typeface="Garamond" pitchFamily="18" charset="0"/>
              </a:rPr>
              <a:t>to</a:t>
            </a:r>
            <a:r>
              <a:rPr lang="es-ES" dirty="0" smtClean="0">
                <a:latin typeface="Garamond" pitchFamily="18" charset="0"/>
              </a:rPr>
              <a:t>: horquilla cronológica; caso </a:t>
            </a:r>
            <a:r>
              <a:rPr lang="es-ES" dirty="0">
                <a:latin typeface="Garamond" pitchFamily="18" charset="0"/>
              </a:rPr>
              <a:t>de los siglos </a:t>
            </a:r>
            <a:r>
              <a:rPr lang="es-ES" dirty="0" smtClean="0">
                <a:latin typeface="Garamond" pitchFamily="18" charset="0"/>
              </a:rPr>
              <a:t>(primer y último año). Casos “</a:t>
            </a:r>
            <a:r>
              <a:rPr lang="es-ES" dirty="0" err="1" smtClean="0">
                <a:latin typeface="Garamond" pitchFamily="18" charset="0"/>
              </a:rPr>
              <a:t>exeunte</a:t>
            </a:r>
            <a:r>
              <a:rPr lang="es-ES" dirty="0">
                <a:latin typeface="Garamond" pitchFamily="18" charset="0"/>
              </a:rPr>
              <a:t>” </a:t>
            </a:r>
            <a:r>
              <a:rPr lang="es-ES" dirty="0" smtClean="0">
                <a:latin typeface="Garamond" pitchFamily="18" charset="0"/>
              </a:rPr>
              <a:t>(875-899) e </a:t>
            </a:r>
            <a:r>
              <a:rPr lang="es-ES" dirty="0">
                <a:latin typeface="Garamond" pitchFamily="18" charset="0"/>
              </a:rPr>
              <a:t>“</a:t>
            </a:r>
            <a:r>
              <a:rPr lang="es-ES" dirty="0" err="1">
                <a:latin typeface="Garamond" pitchFamily="18" charset="0"/>
              </a:rPr>
              <a:t>ineunte</a:t>
            </a:r>
            <a:r>
              <a:rPr lang="es-ES" dirty="0" smtClean="0">
                <a:latin typeface="Garamond" pitchFamily="18" charset="0"/>
              </a:rPr>
              <a:t>” (800-825). </a:t>
            </a:r>
            <a:endParaRPr lang="es-ES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• @</a:t>
            </a:r>
            <a:r>
              <a:rPr lang="es-ES" dirty="0" err="1" smtClean="0">
                <a:latin typeface="Garamond" pitchFamily="18" charset="0"/>
              </a:rPr>
              <a:t>notBefore</a:t>
            </a:r>
            <a:r>
              <a:rPr lang="es-ES" dirty="0" smtClean="0">
                <a:latin typeface="Garamond" pitchFamily="18" charset="0"/>
              </a:rPr>
              <a:t>: “post </a:t>
            </a:r>
            <a:r>
              <a:rPr lang="es-ES" dirty="0">
                <a:latin typeface="Garamond" pitchFamily="18" charset="0"/>
              </a:rPr>
              <a:t>11…”</a:t>
            </a:r>
          </a:p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• @</a:t>
            </a:r>
            <a:r>
              <a:rPr lang="es-ES" dirty="0" err="1" smtClean="0">
                <a:latin typeface="Garamond" pitchFamily="18" charset="0"/>
              </a:rPr>
              <a:t>notAfter</a:t>
            </a:r>
            <a:r>
              <a:rPr lang="es-ES" dirty="0" smtClean="0">
                <a:latin typeface="Garamond" pitchFamily="18" charset="0"/>
              </a:rPr>
              <a:t>: “ante </a:t>
            </a:r>
            <a:r>
              <a:rPr lang="es-ES" dirty="0">
                <a:latin typeface="Garamond" pitchFamily="18" charset="0"/>
              </a:rPr>
              <a:t>11…”</a:t>
            </a:r>
          </a:p>
          <a:p>
            <a:pPr marL="0" indent="0">
              <a:buNone/>
            </a:pPr>
            <a:r>
              <a:rPr lang="es-ES" dirty="0">
                <a:latin typeface="Garamond" pitchFamily="18" charset="0"/>
              </a:rPr>
              <a:t>• @</a:t>
            </a:r>
            <a:r>
              <a:rPr lang="es-ES" dirty="0" err="1">
                <a:latin typeface="Garamond" pitchFamily="18" charset="0"/>
              </a:rPr>
              <a:t>when</a:t>
            </a:r>
            <a:r>
              <a:rPr lang="es-ES" dirty="0">
                <a:latin typeface="Garamond" pitchFamily="18" charset="0"/>
              </a:rPr>
              <a:t> @</a:t>
            </a:r>
            <a:r>
              <a:rPr lang="es-ES" dirty="0" err="1" smtClean="0">
                <a:latin typeface="Garamond" pitchFamily="18" charset="0"/>
              </a:rPr>
              <a:t>precison</a:t>
            </a:r>
            <a:r>
              <a:rPr lang="es-ES" dirty="0" smtClean="0">
                <a:latin typeface="Garamond" pitchFamily="18" charset="0"/>
              </a:rPr>
              <a:t>: fechas </a:t>
            </a:r>
            <a:r>
              <a:rPr lang="es-ES" dirty="0">
                <a:latin typeface="Garamond" pitchFamily="18" charset="0"/>
              </a:rPr>
              <a:t>aproximativas (tipo “circa…”); el @</a:t>
            </a:r>
            <a:r>
              <a:rPr lang="es-ES" dirty="0" err="1">
                <a:latin typeface="Garamond" pitchFamily="18" charset="0"/>
              </a:rPr>
              <a:t>when</a:t>
            </a:r>
            <a:r>
              <a:rPr lang="es-ES" dirty="0">
                <a:latin typeface="Garamond" pitchFamily="18" charset="0"/>
              </a:rPr>
              <a:t> recibe como valor la fecha exacta, mientras que @</a:t>
            </a:r>
            <a:r>
              <a:rPr lang="es-ES" dirty="0" err="1">
                <a:latin typeface="Garamond" pitchFamily="18" charset="0"/>
              </a:rPr>
              <a:t>precision</a:t>
            </a:r>
            <a:r>
              <a:rPr lang="es-ES" dirty="0">
                <a:latin typeface="Garamond" pitchFamily="18" charset="0"/>
              </a:rPr>
              <a:t> adopta como valor “</a:t>
            </a:r>
            <a:r>
              <a:rPr lang="es-ES" dirty="0" err="1">
                <a:latin typeface="Garamond" pitchFamily="18" charset="0"/>
              </a:rPr>
              <a:t>medium</a:t>
            </a:r>
            <a:r>
              <a:rPr lang="es-ES" dirty="0">
                <a:latin typeface="Garamond" pitchFamily="18" charset="0"/>
              </a:rPr>
              <a:t>”. </a:t>
            </a:r>
          </a:p>
          <a:p>
            <a:pPr marL="0" indent="0">
              <a:buNone/>
            </a:pP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47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/>
                <a:cs typeface="Garamond"/>
              </a:rPr>
              <a:t>Algunas cuestiones abiertas</a:t>
            </a:r>
            <a:endParaRPr lang="es-ES" dirty="0">
              <a:latin typeface="Garamond"/>
              <a:cs typeface="Garamond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Garamond"/>
                <a:cs typeface="Garamond"/>
              </a:rPr>
              <a:t>¿Merece la pena conservar la tipografía de las ediciones en papel? (</a:t>
            </a:r>
            <a:r>
              <a:rPr lang="es-ES" dirty="0" smtClean="0">
                <a:latin typeface="Garamond" pitchFamily="18" charset="0"/>
              </a:rPr>
              <a:t>Negrita, cursiva, espaciado) Si: debajo de la tipografía subyace una información semántica / No: una edición digital ofrece alternativas a la tipografía tradicional.</a:t>
            </a:r>
          </a:p>
          <a:p>
            <a:r>
              <a:rPr lang="es-ES" dirty="0" smtClean="0">
                <a:latin typeface="Garamond" pitchFamily="18" charset="0"/>
              </a:rPr>
              <a:t>  ¿Se adapta TEI a las exigencias de los glosarios de lenguas antiguas? </a:t>
            </a:r>
          </a:p>
          <a:p>
            <a:r>
              <a:rPr lang="es-ES" dirty="0" smtClean="0">
                <a:latin typeface="Garamond" pitchFamily="18" charset="0"/>
              </a:rPr>
              <a:t>¿Qué procesos automáticos (XSLT) podemos aplicar a nuestro texto? ¿es una locura el marcado manual?</a:t>
            </a:r>
          </a:p>
          <a:p>
            <a:pPr marL="0" indent="0">
              <a:buNone/>
            </a:pP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7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A debate: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¿es mejor no conocer TEI antes de afrontar el marcado de un texto</a:t>
            </a:r>
            <a:r>
              <a:rPr lang="es-ES" dirty="0" smtClean="0">
                <a:latin typeface="Garamond" pitchFamily="18" charset="0"/>
              </a:rPr>
              <a:t>?</a:t>
            </a:r>
          </a:p>
          <a:p>
            <a:r>
              <a:rPr lang="es-ES" dirty="0" smtClean="0">
                <a:latin typeface="Garamond" pitchFamily="18" charset="0"/>
              </a:rPr>
              <a:t>el lexic</a:t>
            </a:r>
            <a:r>
              <a:rPr lang="es-ES" dirty="0" smtClean="0">
                <a:latin typeface="Garamond" pitchFamily="18" charset="0"/>
              </a:rPr>
              <a:t>ógrafo debe tener el control sobre el texto marcado</a:t>
            </a: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4"/>
            <a:ext cx="8229600" cy="490065"/>
          </a:xfrm>
        </p:spPr>
        <p:txBody>
          <a:bodyPr>
            <a:noAutofit/>
          </a:bodyPr>
          <a:lstStyle/>
          <a:p>
            <a:r>
              <a:rPr lang="es-ES" sz="2800" dirty="0" smtClean="0">
                <a:latin typeface="Garamond" pitchFamily="18" charset="0"/>
              </a:rPr>
              <a:t>Estructura de las entradas</a:t>
            </a:r>
            <a:endParaRPr lang="es-ES" sz="2800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entry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 err="1">
                <a:solidFill>
                  <a:srgbClr val="800000"/>
                </a:solidFill>
                <a:latin typeface="Courier New"/>
                <a:cs typeface="Courier New"/>
              </a:rPr>
              <a:t>abelar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/>
            </a:r>
            <a:br>
              <a:rPr lang="es-ES_tradnl" sz="1400" dirty="0"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type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 err="1">
                <a:solidFill>
                  <a:srgbClr val="800000"/>
                </a:solidFill>
                <a:latin typeface="Courier New"/>
                <a:cs typeface="Courier New"/>
              </a:rPr>
              <a:t>lemma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>
                <a:latin typeface="Courier New"/>
                <a:cs typeface="Courier New"/>
              </a:rPr>
              <a:t>&gt;</a:t>
            </a:r>
            <a:br>
              <a:rPr lang="es-ES_tradnl" sz="1400" dirty="0"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   </a:t>
            </a:r>
            <a:r>
              <a:rPr lang="es-ES_tradnl" sz="1400" dirty="0" smtClean="0">
                <a:latin typeface="Courier New"/>
                <a:cs typeface="Courier New"/>
              </a:rPr>
              <a:t> 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n=</a:t>
            </a:r>
            <a:r>
              <a:rPr lang="es-ES_tradnl" sz="1400" dirty="0">
                <a:latin typeface="Courier New"/>
                <a:cs typeface="Courier New"/>
              </a:rPr>
              <a:t>"1"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abelar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pos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value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 err="1">
                <a:solidFill>
                  <a:srgbClr val="800000"/>
                </a:solidFill>
                <a:latin typeface="Courier New"/>
                <a:cs typeface="Courier New"/>
              </a:rPr>
              <a:t>subst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gramGrp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etym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>[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>cat.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term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 err="1">
                <a:solidFill>
                  <a:srgbClr val="800000"/>
                </a:solidFill>
                <a:latin typeface="Courier New"/>
                <a:cs typeface="Courier New"/>
              </a:rPr>
              <a:t>ca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abellar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term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smtClean="0">
                <a:latin typeface="Courier New"/>
                <a:cs typeface="Courier New"/>
              </a:rPr>
              <a:t>, ab</a:t>
            </a: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term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"la"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>*</a:t>
            </a:r>
            <a:r>
              <a:rPr lang="es-ES_tradnl" sz="1400" dirty="0" err="1">
                <a:latin typeface="Courier New"/>
                <a:cs typeface="Courier New"/>
              </a:rPr>
              <a:t>apĭcŭlāre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term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latin typeface="Courier New"/>
                <a:cs typeface="Courier New"/>
              </a:rPr>
              <a:t>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etym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sense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 err="1">
                <a:solidFill>
                  <a:srgbClr val="800000"/>
                </a:solidFill>
                <a:latin typeface="Courier New"/>
                <a:cs typeface="Courier New"/>
              </a:rPr>
              <a:t>ca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abellar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es-ES_tradnl" sz="1400" dirty="0">
                <a:latin typeface="Courier New"/>
                <a:cs typeface="Courier New"/>
              </a:rPr>
              <a:t>| </a:t>
            </a:r>
            <a:endParaRPr lang="es-ES_tradnl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400" dirty="0" smtClean="0">
                <a:latin typeface="Courier New"/>
                <a:cs typeface="Courier New"/>
              </a:rPr>
              <a:t>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"es"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>colmenar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es-ES_tradnl" sz="1400" dirty="0">
                <a:latin typeface="Courier New"/>
                <a:cs typeface="Courier New"/>
              </a:rPr>
              <a:t>| </a:t>
            </a:r>
            <a:endParaRPr lang="es-ES_tradnl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400" dirty="0" smtClean="0">
                <a:latin typeface="Courier New"/>
                <a:cs typeface="Courier New"/>
              </a:rPr>
              <a:t>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xml:lang</a:t>
            </a:r>
            <a:r>
              <a:rPr lang="es-ES_tradnl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>
                <a:solidFill>
                  <a:srgbClr val="800000"/>
                </a:solidFill>
                <a:latin typeface="Courier New"/>
                <a:cs typeface="Courier New"/>
              </a:rPr>
              <a:t>"en"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group</a:t>
            </a:r>
            <a:r>
              <a:rPr lang="es-ES_tradnl" sz="1400" dirty="0">
                <a:latin typeface="Courier New"/>
                <a:cs typeface="Courier New"/>
              </a:rPr>
              <a:t> of </a:t>
            </a:r>
            <a:r>
              <a:rPr lang="es-ES_tradnl" sz="1400" dirty="0" err="1">
                <a:latin typeface="Courier New"/>
                <a:cs typeface="Courier New"/>
              </a:rPr>
              <a:t>beehives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latin typeface="Courier New"/>
                <a:cs typeface="Courier New"/>
              </a:rPr>
              <a:t>: </a:t>
            </a:r>
            <a:endParaRPr lang="es-ES_tradnl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400" dirty="0" smtClean="0">
                <a:latin typeface="Courier New"/>
                <a:cs typeface="Courier New"/>
              </a:rPr>
              <a:t>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cit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&lt;</a:t>
            </a:r>
            <a:r>
              <a:rPr lang="es-ES_tradnl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bibl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when</a:t>
            </a:r>
            <a:r>
              <a:rPr lang="es-ES_tradnl" sz="1400" dirty="0" smtClean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_tradnl" sz="1400" dirty="0" smtClean="0">
                <a:solidFill>
                  <a:srgbClr val="800000"/>
                </a:solidFill>
                <a:latin typeface="Courier New"/>
                <a:cs typeface="Courier New"/>
              </a:rPr>
              <a:t>“1061”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&lt;date&gt;</a:t>
            </a:r>
            <a:r>
              <a:rPr lang="es-ES_tradnl" sz="1400" dirty="0">
                <a:latin typeface="Courier New"/>
                <a:cs typeface="Courier New"/>
              </a:rPr>
              <a:t>1061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&lt;/date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s-ES_tradnl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latin typeface="Courier New"/>
                <a:cs typeface="Courier New"/>
              </a:rPr>
              <a:t>          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biblScope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LAntiq</a:t>
            </a:r>
            <a:r>
              <a:rPr lang="es-ES_tradnl" sz="1400" dirty="0">
                <a:latin typeface="Courier New"/>
                <a:cs typeface="Courier New"/>
              </a:rPr>
              <a:t>. II 106, f. 39 (Mas 779)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biblScope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latin typeface="Courier New"/>
                <a:cs typeface="Courier New"/>
              </a:rPr>
              <a:t>    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bibl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  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quote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_tradnl" sz="1400" dirty="0" err="1">
                <a:latin typeface="Courier New"/>
                <a:cs typeface="Courier New"/>
              </a:rPr>
              <a:t>uendimus</a:t>
            </a:r>
            <a:r>
              <a:rPr lang="es-ES_tradnl" sz="1400" dirty="0">
                <a:latin typeface="Courier New"/>
                <a:cs typeface="Courier New"/>
              </a:rPr>
              <a:t> tibi </a:t>
            </a:r>
            <a:r>
              <a:rPr lang="es-ES_tradnl" sz="1400" dirty="0" err="1">
                <a:latin typeface="Courier New"/>
                <a:cs typeface="Courier New"/>
              </a:rPr>
              <a:t>sacrarios</a:t>
            </a: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err="1">
                <a:latin typeface="Courier New"/>
                <a:cs typeface="Courier New"/>
              </a:rPr>
              <a:t>duos</a:t>
            </a:r>
            <a:r>
              <a:rPr lang="es-ES_tradnl" sz="1400" dirty="0">
                <a:latin typeface="Courier New"/>
                <a:cs typeface="Courier New"/>
              </a:rPr>
              <a:t> cum curte et ipso </a:t>
            </a:r>
            <a:r>
              <a:rPr lang="es-ES_tradnl" sz="1400" dirty="0" err="1">
                <a:latin typeface="Courier New"/>
                <a:cs typeface="Courier New"/>
              </a:rPr>
              <a:t>abelar</a:t>
            </a:r>
            <a:r>
              <a:rPr lang="es-ES_tradnl" sz="1400" dirty="0">
                <a:latin typeface="Courier New"/>
                <a:cs typeface="Courier New"/>
              </a:rPr>
              <a:t> cum </a:t>
            </a:r>
            <a:r>
              <a:rPr lang="es-ES_tradnl" sz="1400" dirty="0" err="1">
                <a:latin typeface="Courier New"/>
                <a:cs typeface="Courier New"/>
              </a:rPr>
              <a:t>ipsas</a:t>
            </a:r>
            <a:r>
              <a:rPr lang="es-ES_tradnl" sz="1400" dirty="0">
                <a:latin typeface="Courier New"/>
                <a:cs typeface="Courier New"/>
              </a:rPr>
              <a:t/>
            </a:r>
            <a:br>
              <a:rPr lang="es-ES_tradnl" sz="1400" dirty="0">
                <a:latin typeface="Courier New"/>
                <a:cs typeface="Courier New"/>
              </a:rPr>
            </a:br>
            <a:r>
              <a:rPr lang="es-ES_tradnl" sz="1400" dirty="0">
                <a:latin typeface="Courier New"/>
                <a:cs typeface="Courier New"/>
              </a:rPr>
              <a:t>                        </a:t>
            </a:r>
            <a:r>
              <a:rPr lang="es-ES_tradnl" sz="1400" dirty="0" err="1">
                <a:latin typeface="Courier New"/>
                <a:cs typeface="Courier New"/>
              </a:rPr>
              <a:t>apes</a:t>
            </a:r>
            <a:r>
              <a:rPr lang="es-ES_tradnl" sz="14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latin typeface="Courier New"/>
                <a:cs typeface="Courier New"/>
              </a:rPr>
              <a:t>    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quote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          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cit</a:t>
            </a: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sense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_tradnl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_tradnl" sz="1400" dirty="0" err="1">
                <a:solidFill>
                  <a:srgbClr val="0000FF"/>
                </a:solidFill>
                <a:latin typeface="Courier New"/>
                <a:cs typeface="Courier New"/>
              </a:rPr>
              <a:t>entry</a:t>
            </a:r>
            <a:r>
              <a:rPr lang="es-ES_tradnl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it-IT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" sz="1200" dirty="0">
              <a:latin typeface="Courier New"/>
              <a:cs typeface="Courier New"/>
            </a:endParaRPr>
          </a:p>
        </p:txBody>
      </p:sp>
      <p:pic>
        <p:nvPicPr>
          <p:cNvPr id="4" name="Imagen 3" descr="Screen Shot 2013-05-16 at 8.1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157192"/>
            <a:ext cx="8623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56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Garamond" pitchFamily="18" charset="0"/>
              </a:rPr>
              <a:t>Tipología de las entradas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6600"/>
                </a:solidFill>
                <a:latin typeface="Garamond" pitchFamily="18" charset="0"/>
              </a:rPr>
              <a:t>Reenvíos en general</a:t>
            </a:r>
            <a:r>
              <a:rPr lang="es-ES" dirty="0">
                <a:latin typeface="Garamond" pitchFamily="18" charset="0"/>
              </a:rPr>
              <a:t> (</a:t>
            </a:r>
            <a:r>
              <a:rPr lang="es-ES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es-ES" dirty="0" err="1">
                <a:solidFill>
                  <a:srgbClr val="0000FF"/>
                </a:solidFill>
                <a:latin typeface="Garamond" pitchFamily="18" charset="0"/>
              </a:rPr>
              <a:t>xr</a:t>
            </a:r>
            <a:r>
              <a:rPr lang="es-ES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es-ES" dirty="0" err="1">
                <a:solidFill>
                  <a:srgbClr val="0000FF"/>
                </a:solidFill>
                <a:latin typeface="Garamond" pitchFamily="18" charset="0"/>
              </a:rPr>
              <a:t>ref</a:t>
            </a:r>
            <a:r>
              <a:rPr lang="es-ES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r>
              <a:rPr lang="es-ES" dirty="0">
                <a:latin typeface="Garamond" pitchFamily="18" charset="0"/>
              </a:rPr>
              <a:t>)</a:t>
            </a:r>
          </a:p>
          <a:p>
            <a:pPr marL="900000" indent="0">
              <a:buNone/>
            </a:pPr>
            <a:r>
              <a:rPr lang="de-DE" sz="3000" b="1" dirty="0">
                <a:latin typeface="Garamond"/>
                <a:cs typeface="Garamond"/>
              </a:rPr>
              <a:t>2 a </a:t>
            </a:r>
            <a:r>
              <a:rPr lang="de-DE" sz="3000" i="1" dirty="0" err="1">
                <a:latin typeface="Garamond"/>
                <a:cs typeface="Garamond"/>
              </a:rPr>
              <a:t>vid</a:t>
            </a:r>
            <a:r>
              <a:rPr lang="de-DE" sz="3000" i="1" dirty="0">
                <a:latin typeface="Garamond"/>
                <a:cs typeface="Garamond"/>
              </a:rPr>
              <a:t>. </a:t>
            </a:r>
            <a:r>
              <a:rPr lang="de-DE" sz="3000" dirty="0">
                <a:latin typeface="Garamond"/>
                <a:cs typeface="Garamond"/>
              </a:rPr>
              <a:t>ad.</a:t>
            </a:r>
            <a:br>
              <a:rPr lang="de-DE" sz="3000" dirty="0">
                <a:latin typeface="Garamond"/>
                <a:cs typeface="Garamond"/>
              </a:rPr>
            </a:br>
            <a:r>
              <a:rPr lang="de-DE" sz="3000" b="1" dirty="0">
                <a:latin typeface="Garamond"/>
                <a:cs typeface="Garamond"/>
              </a:rPr>
              <a:t>1 ab </a:t>
            </a:r>
            <a:r>
              <a:rPr lang="de-DE" sz="3000" i="1" dirty="0" err="1">
                <a:latin typeface="Garamond"/>
                <a:cs typeface="Garamond"/>
              </a:rPr>
              <a:t>vid</a:t>
            </a:r>
            <a:r>
              <a:rPr lang="de-DE" sz="3000" i="1" dirty="0">
                <a:latin typeface="Garamond"/>
                <a:cs typeface="Garamond"/>
              </a:rPr>
              <a:t>. </a:t>
            </a:r>
            <a:r>
              <a:rPr lang="de-DE" sz="3000" dirty="0">
                <a:latin typeface="Garamond"/>
                <a:cs typeface="Garamond"/>
              </a:rPr>
              <a:t>1 a.</a:t>
            </a:r>
            <a:br>
              <a:rPr lang="de-DE" sz="3000" dirty="0">
                <a:latin typeface="Garamond"/>
                <a:cs typeface="Garamond"/>
              </a:rPr>
            </a:br>
            <a:r>
              <a:rPr lang="de-DE" sz="3000" b="1" dirty="0">
                <a:latin typeface="Garamond"/>
                <a:cs typeface="Garamond"/>
              </a:rPr>
              <a:t>2 ab </a:t>
            </a:r>
            <a:r>
              <a:rPr lang="de-DE" sz="3000" i="1" dirty="0" err="1">
                <a:latin typeface="Garamond"/>
                <a:cs typeface="Garamond"/>
              </a:rPr>
              <a:t>vid</a:t>
            </a:r>
            <a:r>
              <a:rPr lang="de-DE" sz="3000" i="1" dirty="0">
                <a:latin typeface="Garamond"/>
                <a:cs typeface="Garamond"/>
              </a:rPr>
              <a:t>. </a:t>
            </a:r>
            <a:r>
              <a:rPr lang="de-DE" sz="3000" dirty="0">
                <a:latin typeface="Garamond"/>
                <a:cs typeface="Garamond"/>
              </a:rPr>
              <a:t>apud</a:t>
            </a:r>
            <a:r>
              <a:rPr lang="de-DE" sz="3000" dirty="0" smtClean="0">
                <a:latin typeface="Garamond"/>
                <a:cs typeface="Garamond"/>
              </a:rPr>
              <a:t>.</a:t>
            </a:r>
          </a:p>
          <a:p>
            <a:r>
              <a:rPr lang="es-ES" sz="2800" dirty="0">
                <a:solidFill>
                  <a:srgbClr val="FF6600"/>
                </a:solidFill>
                <a:latin typeface="Garamond" pitchFamily="18" charset="0"/>
              </a:rPr>
              <a:t>Problema de las entradas correspondientes a prefijos:</a:t>
            </a:r>
          </a:p>
          <a:p>
            <a:pPr marL="900000" indent="0">
              <a:buNone/>
            </a:pPr>
            <a:r>
              <a:rPr lang="es-ES" sz="2400" b="1" dirty="0">
                <a:latin typeface="Garamond"/>
                <a:cs typeface="Garamond"/>
              </a:rPr>
              <a:t>ab- </a:t>
            </a:r>
            <a:r>
              <a:rPr lang="es-ES" sz="2400" i="1" dirty="0">
                <a:latin typeface="Garamond"/>
                <a:cs typeface="Garamond"/>
              </a:rPr>
              <a:t>vid. </a:t>
            </a:r>
            <a:r>
              <a:rPr lang="es-ES" sz="2400" i="1" dirty="0" err="1">
                <a:latin typeface="Garamond"/>
                <a:cs typeface="Garamond"/>
              </a:rPr>
              <a:t>etiam</a:t>
            </a:r>
            <a:r>
              <a:rPr lang="es-ES" sz="2400" i="1" dirty="0">
                <a:latin typeface="Garamond"/>
                <a:cs typeface="Garamond"/>
              </a:rPr>
              <a:t> </a:t>
            </a:r>
            <a:r>
              <a:rPr lang="es-ES" sz="2400" dirty="0" err="1">
                <a:latin typeface="Garamond"/>
                <a:cs typeface="Garamond"/>
              </a:rPr>
              <a:t>abb</a:t>
            </a:r>
            <a:r>
              <a:rPr lang="es-ES" sz="2400" dirty="0">
                <a:latin typeface="Garamond"/>
                <a:cs typeface="Garamond"/>
              </a:rPr>
              <a:t>-. </a:t>
            </a:r>
            <a:r>
              <a:rPr lang="de-DE" sz="3000" dirty="0">
                <a:latin typeface="Garamond"/>
                <a:cs typeface="Garamond"/>
              </a:rPr>
              <a:t/>
            </a:r>
            <a:br>
              <a:rPr lang="de-DE" sz="3000" dirty="0">
                <a:latin typeface="Garamond"/>
                <a:cs typeface="Garamond"/>
              </a:rPr>
            </a:br>
            <a:endParaRPr lang="es-ES" sz="3000" dirty="0" smtClean="0">
              <a:latin typeface="Garamond"/>
              <a:cs typeface="Garamond"/>
            </a:endParaRPr>
          </a:p>
          <a:p>
            <a:r>
              <a:rPr lang="es-ES" dirty="0" smtClean="0">
                <a:solidFill>
                  <a:srgbClr val="FF6600"/>
                </a:solidFill>
                <a:latin typeface="Garamond" pitchFamily="18" charset="0"/>
              </a:rPr>
              <a:t>Problema de las entradas con formas dudosas:</a:t>
            </a:r>
          </a:p>
          <a:p>
            <a:pPr marL="0" indent="0">
              <a:buNone/>
            </a:pPr>
            <a:r>
              <a:rPr lang="es-ES" sz="1800" dirty="0" smtClean="0">
                <a:latin typeface="Garamond"/>
                <a:cs typeface="Garamond"/>
              </a:rPr>
              <a:t>? </a:t>
            </a:r>
            <a:r>
              <a:rPr lang="es-ES" sz="1800" b="1" dirty="0" err="1" smtClean="0">
                <a:latin typeface="Garamond"/>
                <a:cs typeface="Garamond"/>
              </a:rPr>
              <a:t>aggeras</a:t>
            </a:r>
            <a:r>
              <a:rPr lang="es-ES" sz="1800" b="1" dirty="0" smtClean="0">
                <a:latin typeface="Garamond"/>
                <a:cs typeface="Garamond"/>
              </a:rPr>
              <a:t> </a:t>
            </a:r>
            <a:r>
              <a:rPr lang="es-ES" sz="1800" dirty="0">
                <a:latin typeface="Garamond"/>
                <a:cs typeface="Garamond"/>
              </a:rPr>
              <a:t>[</a:t>
            </a:r>
            <a:r>
              <a:rPr lang="es-ES" sz="1800" i="1" dirty="0" err="1">
                <a:latin typeface="Garamond"/>
                <a:cs typeface="Garamond"/>
              </a:rPr>
              <a:t>origo</a:t>
            </a:r>
            <a:r>
              <a:rPr lang="es-ES" sz="1800" i="1" dirty="0">
                <a:latin typeface="Garamond"/>
                <a:cs typeface="Garamond"/>
              </a:rPr>
              <a:t> </a:t>
            </a:r>
            <a:r>
              <a:rPr lang="es-ES" sz="1800" i="1" dirty="0" err="1">
                <a:latin typeface="Garamond"/>
                <a:cs typeface="Garamond"/>
              </a:rPr>
              <a:t>incert</a:t>
            </a:r>
            <a:r>
              <a:rPr lang="es-ES" sz="1800" i="1" dirty="0">
                <a:latin typeface="Garamond"/>
                <a:cs typeface="Garamond"/>
              </a:rPr>
              <a:t>.</a:t>
            </a:r>
            <a:r>
              <a:rPr lang="es-ES" sz="1800" dirty="0">
                <a:latin typeface="Garamond"/>
                <a:cs typeface="Garamond"/>
              </a:rPr>
              <a:t>] </a:t>
            </a:r>
            <a:r>
              <a:rPr lang="es-ES" sz="1800" i="1" dirty="0" err="1">
                <a:latin typeface="Garamond"/>
                <a:cs typeface="Garamond"/>
              </a:rPr>
              <a:t>signif</a:t>
            </a:r>
            <a:r>
              <a:rPr lang="es-ES" sz="1800" i="1" dirty="0">
                <a:latin typeface="Garamond"/>
                <a:cs typeface="Garamond"/>
              </a:rPr>
              <a:t>. </a:t>
            </a:r>
            <a:r>
              <a:rPr lang="es-ES" sz="1800" i="1" dirty="0" err="1">
                <a:latin typeface="Garamond"/>
                <a:cs typeface="Garamond"/>
              </a:rPr>
              <a:t>incert</a:t>
            </a:r>
            <a:r>
              <a:rPr lang="es-ES" sz="1800" i="1" dirty="0">
                <a:latin typeface="Garamond"/>
                <a:cs typeface="Garamond"/>
              </a:rPr>
              <a:t>.: </a:t>
            </a:r>
            <a:r>
              <a:rPr lang="es-ES" sz="1800" b="1" dirty="0">
                <a:latin typeface="Garamond"/>
                <a:cs typeface="Garamond"/>
              </a:rPr>
              <a:t>1080 </a:t>
            </a:r>
            <a:r>
              <a:rPr lang="es-ES" sz="1800" dirty="0" err="1">
                <a:latin typeface="Garamond"/>
                <a:cs typeface="Garamond"/>
              </a:rPr>
              <a:t>LAntiq</a:t>
            </a:r>
            <a:r>
              <a:rPr lang="es-ES" sz="1800" dirty="0">
                <a:latin typeface="Garamond"/>
                <a:cs typeface="Garamond"/>
              </a:rPr>
              <a:t>. IV 202, f. 72 (Mas 988): et concedo ad Sancti </a:t>
            </a:r>
            <a:r>
              <a:rPr lang="es-ES" sz="1800" dirty="0" err="1">
                <a:latin typeface="Garamond"/>
                <a:cs typeface="Garamond"/>
              </a:rPr>
              <a:t>Laurentii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cenobii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ipsum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meum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alod</a:t>
            </a:r>
            <a:r>
              <a:rPr lang="es-ES" sz="1800" dirty="0">
                <a:latin typeface="Garamond"/>
                <a:cs typeface="Garamond"/>
              </a:rPr>
              <a:t> ... et </a:t>
            </a:r>
            <a:r>
              <a:rPr lang="es-ES" sz="1800" dirty="0" err="1">
                <a:latin typeface="Garamond"/>
                <a:cs typeface="Garamond"/>
              </a:rPr>
              <a:t>ipsas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uineas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aggeras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qui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fuerunt</a:t>
            </a:r>
            <a:r>
              <a:rPr lang="es-ES" sz="1800" dirty="0">
                <a:latin typeface="Garamond"/>
                <a:cs typeface="Garamond"/>
              </a:rPr>
              <a:t> de </a:t>
            </a:r>
            <a:r>
              <a:rPr lang="es-ES" sz="1800" dirty="0" err="1">
                <a:latin typeface="Garamond"/>
                <a:cs typeface="Garamond"/>
              </a:rPr>
              <a:t>Arnalli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Seniofredi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qui</a:t>
            </a:r>
            <a:r>
              <a:rPr lang="es-ES" sz="1800" dirty="0">
                <a:latin typeface="Garamond"/>
                <a:cs typeface="Garamond"/>
              </a:rPr>
              <a:t> </a:t>
            </a:r>
            <a:r>
              <a:rPr lang="es-ES" sz="1800" dirty="0" err="1">
                <a:latin typeface="Garamond"/>
                <a:cs typeface="Garamond"/>
              </a:rPr>
              <a:t>sunt</a:t>
            </a:r>
            <a:r>
              <a:rPr lang="es-ES" sz="1800" dirty="0">
                <a:latin typeface="Garamond"/>
                <a:cs typeface="Garamond"/>
              </a:rPr>
              <a:t> in </a:t>
            </a:r>
            <a:r>
              <a:rPr lang="es-ES" sz="1800" dirty="0" err="1">
                <a:latin typeface="Garamond"/>
                <a:cs typeface="Garamond"/>
              </a:rPr>
              <a:t>Cannameres</a:t>
            </a:r>
            <a:r>
              <a:rPr lang="es-ES" sz="1800" dirty="0">
                <a:latin typeface="Garamond"/>
                <a:cs typeface="Garamond"/>
              </a:rPr>
              <a:t>. </a:t>
            </a:r>
            <a:endParaRPr lang="es-ES" sz="1800" dirty="0" smtClean="0">
              <a:latin typeface="Garamond"/>
              <a:cs typeface="Garamond"/>
            </a:endParaRPr>
          </a:p>
          <a:p>
            <a:pPr marL="900000" indent="0">
              <a:buNone/>
            </a:pPr>
            <a:endParaRPr lang="es-E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>
                <a:latin typeface="Garamond" pitchFamily="18" charset="0"/>
              </a:rPr>
              <a:t>Tipología de las </a:t>
            </a:r>
            <a:r>
              <a:rPr lang="es-ES" sz="3200" dirty="0" smtClean="0">
                <a:latin typeface="Garamond" pitchFamily="18" charset="0"/>
              </a:rPr>
              <a:t>entradas (I)</a:t>
            </a:r>
            <a:br>
              <a:rPr lang="es-ES" sz="3200" dirty="0" smtClean="0">
                <a:latin typeface="Garamond" pitchFamily="18" charset="0"/>
              </a:rPr>
            </a:br>
            <a:r>
              <a:rPr lang="es-ES" sz="3200" dirty="0" smtClean="0">
                <a:solidFill>
                  <a:srgbClr val="FF6600"/>
                </a:solidFill>
                <a:latin typeface="Garamond" pitchFamily="18" charset="0"/>
              </a:rPr>
              <a:t>Reenvíos </a:t>
            </a:r>
            <a:r>
              <a:rPr lang="es-ES" sz="3200" dirty="0">
                <a:solidFill>
                  <a:srgbClr val="FF6600"/>
                </a:solidFill>
                <a:latin typeface="Garamond" pitchFamily="18" charset="0"/>
              </a:rPr>
              <a:t>en general</a:t>
            </a:r>
            <a:r>
              <a:rPr lang="es-ES" sz="3200" dirty="0">
                <a:latin typeface="Garamond" pitchFamily="18" charset="0"/>
              </a:rPr>
              <a:t> (</a:t>
            </a:r>
            <a:r>
              <a:rPr lang="es-ES" sz="3200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es-ES" sz="3200" dirty="0" err="1">
                <a:solidFill>
                  <a:srgbClr val="0000FF"/>
                </a:solidFill>
                <a:latin typeface="Garamond" pitchFamily="18" charset="0"/>
              </a:rPr>
              <a:t>xr</a:t>
            </a:r>
            <a:r>
              <a:rPr lang="es-ES" sz="3200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r>
              <a:rPr lang="es-ES" sz="3200" dirty="0">
                <a:latin typeface="Garamond" pitchFamily="18" charset="0"/>
              </a:rPr>
              <a:t>, </a:t>
            </a:r>
            <a:r>
              <a:rPr lang="es-ES" sz="3200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es-ES" sz="3200" dirty="0" err="1">
                <a:solidFill>
                  <a:srgbClr val="0000FF"/>
                </a:solidFill>
                <a:latin typeface="Garamond" pitchFamily="18" charset="0"/>
              </a:rPr>
              <a:t>ref</a:t>
            </a:r>
            <a:r>
              <a:rPr lang="es-ES" sz="3200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r>
              <a:rPr lang="es-ES" sz="3200" dirty="0">
                <a:latin typeface="Garamond" pitchFamily="18" charset="0"/>
              </a:rPr>
              <a:t>)</a:t>
            </a:r>
            <a:br>
              <a:rPr lang="es-ES" sz="3200" dirty="0">
                <a:latin typeface="Garamond" pitchFamily="18" charset="0"/>
              </a:rPr>
            </a:b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&lt;entry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dirty="0" err="1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xml:id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"a2"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&lt;form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type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"lemma"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num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2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num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n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"1"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orth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&lt;/form&gt;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xr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&gt;&lt;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vid.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abbr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&lt;ref</a:t>
            </a:r>
            <a:r>
              <a:rPr lang="en-US" dirty="0">
                <a:solidFill>
                  <a:srgbClr val="F5844C"/>
                </a:solidFill>
                <a:latin typeface="Courier New"/>
                <a:ea typeface="MS Mincho"/>
                <a:cs typeface="Times New Roman"/>
              </a:rPr>
              <a:t> target</a:t>
            </a:r>
            <a:r>
              <a:rPr lang="en-US" dirty="0">
                <a:solidFill>
                  <a:srgbClr val="FF8040"/>
                </a:solidFill>
                <a:latin typeface="Courier New"/>
                <a:ea typeface="MS Mincho"/>
                <a:cs typeface="Times New Roman"/>
              </a:rPr>
              <a:t>=</a:t>
            </a:r>
            <a:r>
              <a:rPr lang="en-US" dirty="0">
                <a:solidFill>
                  <a:srgbClr val="993300"/>
                </a:solidFill>
                <a:latin typeface="Courier New"/>
                <a:ea typeface="MS Mincho"/>
                <a:cs typeface="Times New Roman"/>
              </a:rPr>
              <a:t>"#ad"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ad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&lt;/ref&gt;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MS Mincho"/>
                <a:cs typeface="Times New Roman"/>
              </a:rPr>
              <a:t>.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n-U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xr</a:t>
            </a:r>
            <a:r>
              <a:rPr lang="en-U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s-E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&lt;/</a:t>
            </a:r>
            <a:r>
              <a:rPr lang="es-ES" dirty="0" err="1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entry</a:t>
            </a:r>
            <a:r>
              <a:rPr lang="es-ES" dirty="0">
                <a:solidFill>
                  <a:srgbClr val="000096"/>
                </a:solidFill>
                <a:latin typeface="Courier New"/>
                <a:ea typeface="MS Mincho"/>
                <a:cs typeface="Times New Roman"/>
              </a:rPr>
              <a:t>&gt;</a:t>
            </a:r>
            <a:endParaRPr lang="es-ES" sz="3600" dirty="0">
              <a:latin typeface="Garamond"/>
              <a:ea typeface="MS Mincho"/>
              <a:cs typeface="Times New Roman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Screen Shot 2013-05-16 at 8.1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2776"/>
            <a:ext cx="2717800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recto 5"/>
          <p:cNvCxnSpPr/>
          <p:nvPr/>
        </p:nvCxnSpPr>
        <p:spPr>
          <a:xfrm>
            <a:off x="6444208" y="1988840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2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Garamond" pitchFamily="18" charset="0"/>
              </a:rPr>
              <a:t>Tipología de las </a:t>
            </a:r>
            <a:r>
              <a:rPr lang="es-ES" dirty="0" smtClean="0">
                <a:latin typeface="Garamond" pitchFamily="18" charset="0"/>
              </a:rPr>
              <a:t>entradas (II)</a:t>
            </a:r>
            <a:endParaRPr lang="es-ES" dirty="0">
              <a:latin typeface="Garamond"/>
              <a:cs typeface="Garamond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3610744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latin typeface="Garamond"/>
                <a:cs typeface="Garamond"/>
              </a:rPr>
              <a:t>¿Grado de pertinencia en una edición electrónica?</a:t>
            </a:r>
          </a:p>
          <a:p>
            <a:pPr marL="0" indent="0">
              <a:buNone/>
            </a:pPr>
            <a:endParaRPr lang="es-ES" sz="2400" dirty="0" smtClean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entry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FF6600"/>
                </a:solidFill>
                <a:latin typeface="Courier New"/>
                <a:cs typeface="Courier New"/>
              </a:rPr>
              <a:t>xml:id</a:t>
            </a:r>
            <a:r>
              <a:rPr lang="es-ES" sz="1400" dirty="0">
                <a:solidFill>
                  <a:srgbClr val="FF6600"/>
                </a:solidFill>
                <a:latin typeface="Courier New"/>
                <a:cs typeface="Courier New"/>
              </a:rPr>
              <a:t>=</a:t>
            </a:r>
            <a:r>
              <a:rPr lang="es-ES" sz="1400" dirty="0">
                <a:solidFill>
                  <a:srgbClr val="800000"/>
                </a:solidFill>
                <a:latin typeface="Courier New"/>
                <a:cs typeface="Courier New"/>
              </a:rPr>
              <a:t>"ab-"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400" dirty="0">
                <a:latin typeface="Courier New"/>
                <a:cs typeface="Courier New"/>
              </a:rPr>
              <a:t/>
            </a:r>
            <a:br>
              <a:rPr lang="es-ES" sz="1400" dirty="0">
                <a:latin typeface="Courier New"/>
                <a:cs typeface="Courier New"/>
              </a:rPr>
            </a:br>
            <a:r>
              <a:rPr lang="es-ES" sz="1400" dirty="0">
                <a:latin typeface="Courier New"/>
                <a:cs typeface="Courier New"/>
              </a:rPr>
              <a:t>   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     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FF6600"/>
                </a:solidFill>
                <a:latin typeface="Courier New"/>
                <a:cs typeface="Courier New"/>
              </a:rPr>
              <a:t>n="1"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400" dirty="0">
                <a:latin typeface="Courier New"/>
                <a:cs typeface="Courier New"/>
              </a:rPr>
              <a:t>ab-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orth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400" dirty="0">
                <a:latin typeface="Courier New"/>
                <a:cs typeface="Courier New"/>
              </a:rPr>
              <a:t>   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xr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400" dirty="0">
                <a:latin typeface="Courier New"/>
                <a:cs typeface="Courier New"/>
              </a:rPr>
              <a:t>vid. </a:t>
            </a:r>
            <a:r>
              <a:rPr lang="es-ES" sz="1400" dirty="0" err="1">
                <a:latin typeface="Courier New"/>
                <a:cs typeface="Courier New"/>
              </a:rPr>
              <a:t>etiam</a:t>
            </a: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abbr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     &lt;</a:t>
            </a:r>
            <a:r>
              <a:rPr lang="es-E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ref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s-ES" sz="1400" dirty="0" smtClean="0">
                <a:solidFill>
                  <a:srgbClr val="FF6600"/>
                </a:solidFill>
                <a:latin typeface="Courier New"/>
                <a:cs typeface="Courier New"/>
              </a:rPr>
              <a:t>target=</a:t>
            </a:r>
            <a:r>
              <a:rPr lang="es-ES" sz="1400" dirty="0" smtClean="0">
                <a:solidFill>
                  <a:srgbClr val="800000"/>
                </a:solidFill>
                <a:latin typeface="Courier New"/>
                <a:cs typeface="Courier New"/>
              </a:rPr>
              <a:t>“#”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400" dirty="0" err="1">
                <a:latin typeface="Courier New"/>
                <a:cs typeface="Courier New"/>
              </a:rPr>
              <a:t>abb</a:t>
            </a:r>
            <a:r>
              <a:rPr lang="es-ES" sz="1400" dirty="0">
                <a:latin typeface="Courier New"/>
                <a:cs typeface="Courier New"/>
              </a:rPr>
              <a:t>-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ref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s-ES" sz="14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es-ES" sz="1400" dirty="0">
                <a:latin typeface="Courier New"/>
                <a:cs typeface="Courier New"/>
              </a:rPr>
              <a:t> </a:t>
            </a:r>
            <a:r>
              <a:rPr lang="es-ES" sz="1400" dirty="0" smtClean="0">
                <a:latin typeface="Courier New"/>
                <a:cs typeface="Courier New"/>
              </a:rPr>
              <a:t>   </a:t>
            </a: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xr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b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s-E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cs typeface="Courier New"/>
              </a:rPr>
              <a:t>entry</a:t>
            </a:r>
            <a:r>
              <a:rPr lang="es-ES" sz="14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</p:txBody>
      </p:sp>
      <p:pic>
        <p:nvPicPr>
          <p:cNvPr id="4" name="Imagen 3" descr="Screen Shot 2013-05-16 at 8.0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4713487" cy="386104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355976" y="3284984"/>
            <a:ext cx="1152128" cy="504056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4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Los diferentes tipos de formas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Lemas</a:t>
            </a:r>
          </a:p>
          <a:p>
            <a:r>
              <a:rPr lang="es-ES" dirty="0" smtClean="0">
                <a:latin typeface="Garamond" pitchFamily="18" charset="0"/>
              </a:rPr>
              <a:t>Variantes ortográficas</a:t>
            </a:r>
          </a:p>
          <a:p>
            <a:r>
              <a:rPr lang="es-ES" dirty="0" smtClean="0">
                <a:latin typeface="Garamond" pitchFamily="18" charset="0"/>
              </a:rPr>
              <a:t>Formas flexivas: “</a:t>
            </a:r>
            <a:r>
              <a:rPr lang="es-ES" dirty="0" err="1" smtClean="0">
                <a:latin typeface="Garamond" pitchFamily="18" charset="0"/>
              </a:rPr>
              <a:t>inflected</a:t>
            </a:r>
            <a:r>
              <a:rPr lang="es-ES" dirty="0" smtClean="0">
                <a:latin typeface="Garamond" pitchFamily="18" charset="0"/>
              </a:rPr>
              <a:t>”</a:t>
            </a:r>
          </a:p>
          <a:p>
            <a:r>
              <a:rPr lang="es-ES" dirty="0" smtClean="0">
                <a:latin typeface="Garamond" pitchFamily="18" charset="0"/>
              </a:rPr>
              <a:t>Formas sintagmáticas: “</a:t>
            </a:r>
            <a:r>
              <a:rPr lang="es-ES" dirty="0" err="1" smtClean="0">
                <a:latin typeface="Garamond" pitchFamily="18" charset="0"/>
              </a:rPr>
              <a:t>phrase</a:t>
            </a:r>
            <a:r>
              <a:rPr lang="es-ES" dirty="0" smtClean="0">
                <a:latin typeface="Garamond" pitchFamily="18" charset="0"/>
              </a:rPr>
              <a:t>”</a:t>
            </a:r>
          </a:p>
          <a:p>
            <a:r>
              <a:rPr lang="es-ES" dirty="0" smtClean="0">
                <a:latin typeface="Garamond" pitchFamily="18" charset="0"/>
              </a:rPr>
              <a:t>Formas derivadas (“</a:t>
            </a:r>
            <a:r>
              <a:rPr lang="es-ES" dirty="0" err="1" smtClean="0">
                <a:latin typeface="Garamond" pitchFamily="18" charset="0"/>
              </a:rPr>
              <a:t>related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 err="1" smtClean="0">
                <a:latin typeface="Garamond" pitchFamily="18" charset="0"/>
              </a:rPr>
              <a:t>entry</a:t>
            </a:r>
            <a:r>
              <a:rPr lang="es-ES" dirty="0" smtClean="0">
                <a:latin typeface="Garamond" pitchFamily="18" charset="0"/>
              </a:rPr>
              <a:t>”): “</a:t>
            </a:r>
            <a:r>
              <a:rPr lang="es-ES" dirty="0" err="1" smtClean="0">
                <a:latin typeface="Garamond" pitchFamily="18" charset="0"/>
              </a:rPr>
              <a:t>derivative</a:t>
            </a:r>
            <a:r>
              <a:rPr lang="es-ES" dirty="0" smtClean="0">
                <a:latin typeface="Garamond" pitchFamily="18" charset="0"/>
              </a:rPr>
              <a:t>”</a:t>
            </a:r>
          </a:p>
          <a:p>
            <a:pPr marL="0" indent="0">
              <a:buNone/>
            </a:pPr>
            <a:endParaRPr lang="es-E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s-ES" sz="2800" b="1" dirty="0" smtClean="0">
                <a:latin typeface="Garamond" pitchFamily="18" charset="0"/>
              </a:rPr>
              <a:t>Los diferentes tipos de formas: lema principal (I)</a:t>
            </a:r>
            <a:endParaRPr lang="es-ES" sz="2800" b="1" dirty="0">
              <a:latin typeface="Garamond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147248" cy="37444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&lt;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entry</a:t>
            </a:r>
            <a:r>
              <a:rPr lang="es-ES" dirty="0">
                <a:solidFill>
                  <a:srgbClr val="F5844C"/>
                </a:solidFill>
                <a:latin typeface="Helvetica"/>
                <a:cs typeface="Helvetica"/>
              </a:rPr>
              <a:t> </a:t>
            </a:r>
            <a:r>
              <a:rPr lang="es-ES" dirty="0" err="1">
                <a:solidFill>
                  <a:srgbClr val="F5844C"/>
                </a:solidFill>
                <a:latin typeface="Helvetica"/>
                <a:cs typeface="Helvetica"/>
              </a:rPr>
              <a:t>xml:id</a:t>
            </a:r>
            <a:r>
              <a:rPr lang="es-ES" dirty="0">
                <a:solidFill>
                  <a:srgbClr val="FF8040"/>
                </a:solidFill>
                <a:latin typeface="Helvetica"/>
                <a:cs typeface="Helvetica"/>
              </a:rPr>
              <a:t>=</a:t>
            </a:r>
            <a:r>
              <a:rPr lang="es-ES" dirty="0">
                <a:solidFill>
                  <a:srgbClr val="993300"/>
                </a:solidFill>
                <a:latin typeface="Helvetica"/>
                <a:cs typeface="Helvetica"/>
              </a:rPr>
              <a:t>"a1"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s-ES" dirty="0" smtClean="0">
                <a:solidFill>
                  <a:srgbClr val="000000"/>
                </a:solidFill>
                <a:latin typeface="Helvetica"/>
                <a:cs typeface="Helvetica"/>
              </a:rPr>
              <a:t>   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&lt;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form</a:t>
            </a:r>
            <a:r>
              <a:rPr lang="es-ES" dirty="0">
                <a:solidFill>
                  <a:srgbClr val="F5844C"/>
                </a:solidFill>
                <a:latin typeface="Helvetica"/>
                <a:cs typeface="Helvetica"/>
              </a:rPr>
              <a:t> </a:t>
            </a:r>
            <a:r>
              <a:rPr lang="es-ES" dirty="0" err="1">
                <a:solidFill>
                  <a:srgbClr val="F5844C"/>
                </a:solidFill>
                <a:latin typeface="Helvetica"/>
                <a:cs typeface="Helvetica"/>
              </a:rPr>
              <a:t>type</a:t>
            </a:r>
            <a:r>
              <a:rPr lang="es-ES" dirty="0">
                <a:solidFill>
                  <a:srgbClr val="FF8040"/>
                </a:solidFill>
                <a:latin typeface="Helvetica"/>
                <a:cs typeface="Helvetica"/>
              </a:rPr>
              <a:t>=</a:t>
            </a:r>
            <a:r>
              <a:rPr lang="es-ES" dirty="0">
                <a:solidFill>
                  <a:srgbClr val="993300"/>
                </a:solidFill>
                <a:latin typeface="Helvetica"/>
                <a:cs typeface="Helvetica"/>
              </a:rPr>
              <a:t>"</a:t>
            </a:r>
            <a:r>
              <a:rPr lang="es-ES" dirty="0" err="1">
                <a:solidFill>
                  <a:srgbClr val="993300"/>
                </a:solidFill>
                <a:latin typeface="Helvetica"/>
                <a:cs typeface="Helvetica"/>
              </a:rPr>
              <a:t>lemma</a:t>
            </a:r>
            <a:r>
              <a:rPr lang="es-ES" dirty="0" smtClean="0">
                <a:solidFill>
                  <a:srgbClr val="993300"/>
                </a:solidFill>
                <a:latin typeface="Helvetica"/>
                <a:cs typeface="Helvetica"/>
              </a:rPr>
              <a:t>"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     &lt;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num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 1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&lt;/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num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    </a:t>
            </a:r>
            <a:r>
              <a:rPr lang="es-ES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&lt;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orth</a:t>
            </a:r>
            <a:r>
              <a:rPr lang="es-ES" dirty="0">
                <a:solidFill>
                  <a:srgbClr val="F5844C"/>
                </a:solidFill>
                <a:latin typeface="Helvetica"/>
                <a:cs typeface="Helvetica"/>
              </a:rPr>
              <a:t> n</a:t>
            </a:r>
            <a:r>
              <a:rPr lang="es-ES" dirty="0">
                <a:solidFill>
                  <a:srgbClr val="FF8040"/>
                </a:solidFill>
                <a:latin typeface="Helvetica"/>
                <a:cs typeface="Helvetica"/>
              </a:rPr>
              <a:t>=</a:t>
            </a:r>
            <a:r>
              <a:rPr lang="es-ES" dirty="0">
                <a:solidFill>
                  <a:srgbClr val="993300"/>
                </a:solidFill>
                <a:latin typeface="Helvetica"/>
                <a:cs typeface="Helvetica"/>
              </a:rPr>
              <a:t>"1"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a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&lt;/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orth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, </a:t>
            </a:r>
            <a:endParaRPr lang="es-ES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Helvetica"/>
                <a:cs typeface="Helvetica"/>
              </a:rPr>
              <a:t>  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&lt;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orth</a:t>
            </a:r>
            <a:r>
              <a:rPr lang="es-ES" dirty="0">
                <a:solidFill>
                  <a:srgbClr val="F5844C"/>
                </a:solidFill>
                <a:latin typeface="Helvetica"/>
                <a:cs typeface="Helvetica"/>
              </a:rPr>
              <a:t> n</a:t>
            </a:r>
            <a:r>
              <a:rPr lang="es-ES" dirty="0">
                <a:solidFill>
                  <a:srgbClr val="FF8040"/>
                </a:solidFill>
                <a:latin typeface="Helvetica"/>
                <a:cs typeface="Helvetica"/>
              </a:rPr>
              <a:t>=</a:t>
            </a:r>
            <a:r>
              <a:rPr lang="es-ES" dirty="0">
                <a:solidFill>
                  <a:srgbClr val="993300"/>
                </a:solidFill>
                <a:latin typeface="Helvetica"/>
                <a:cs typeface="Helvetica"/>
              </a:rPr>
              <a:t>"1"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>
                <a:solidFill>
                  <a:srgbClr val="000000"/>
                </a:solidFill>
                <a:latin typeface="Helvetica"/>
                <a:cs typeface="Helvetica"/>
              </a:rPr>
              <a:t>ab</a:t>
            </a: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&lt;/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orth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</a:p>
          <a:p>
            <a:pPr marL="0" indent="0">
              <a:buNone/>
            </a:pPr>
            <a:r>
              <a:rPr lang="es-ES" dirty="0">
                <a:solidFill>
                  <a:srgbClr val="000096"/>
                </a:solidFill>
                <a:latin typeface="Helvetica"/>
                <a:cs typeface="Helvetica"/>
              </a:rPr>
              <a:t>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   &lt;/</a:t>
            </a:r>
            <a:r>
              <a:rPr lang="es-ES" dirty="0" err="1">
                <a:solidFill>
                  <a:srgbClr val="000096"/>
                </a:solidFill>
                <a:latin typeface="Helvetica"/>
                <a:cs typeface="Helvetica"/>
              </a:rPr>
              <a:t>form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</a:p>
          <a:p>
            <a:pPr marL="0" indent="0">
              <a:buNone/>
            </a:pPr>
            <a:r>
              <a:rPr lang="es-ES" dirty="0" smtClean="0">
                <a:latin typeface="Helvetica"/>
                <a:cs typeface="Helvetica"/>
              </a:rPr>
              <a:t>… 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&lt;/</a:t>
            </a:r>
            <a:r>
              <a:rPr lang="es-ES" dirty="0" err="1" smtClean="0">
                <a:solidFill>
                  <a:srgbClr val="000096"/>
                </a:solidFill>
                <a:latin typeface="Helvetica"/>
                <a:cs typeface="Helvetica"/>
              </a:rPr>
              <a:t>entry</a:t>
            </a:r>
            <a:r>
              <a:rPr lang="es-ES" dirty="0" smtClean="0">
                <a:solidFill>
                  <a:srgbClr val="000096"/>
                </a:solidFill>
                <a:latin typeface="Helvetica"/>
                <a:cs typeface="Helvetica"/>
              </a:rPr>
              <a:t>&gt;</a:t>
            </a:r>
            <a:r>
              <a:rPr lang="es-ES" dirty="0" smtClean="0">
                <a:solidFill>
                  <a:srgbClr val="F5844C"/>
                </a:solidFill>
                <a:latin typeface="Helvetica"/>
                <a:cs typeface="Helvetica"/>
              </a:rPr>
              <a:t> </a:t>
            </a:r>
          </a:p>
          <a:p>
            <a:pPr marL="0" indent="0">
              <a:buNone/>
            </a:pPr>
            <a:r>
              <a:rPr lang="es-ES" dirty="0" smtClean="0">
                <a:latin typeface="Garamond" pitchFamily="18" charset="0"/>
              </a:rPr>
              <a:t>Formas truncadas</a:t>
            </a:r>
            <a:r>
              <a:rPr lang="es-ES" dirty="0" smtClean="0">
                <a:latin typeface="Garamond" pitchFamily="18" charset="0"/>
              </a:rPr>
              <a:t>: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entry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xml:id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 err="1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abbatalis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endParaRPr lang="it-IT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it-IT" dirty="0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form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type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"lemma"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endParaRPr lang="it-IT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                 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n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"1"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it-IT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abbatalis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&lt;/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 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n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"2"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expand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 err="1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abatalis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it-IT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aba</a:t>
            </a: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&lt;/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 </a:t>
            </a:r>
            <a:endParaRPr lang="it-IT" dirty="0" smtClean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                   &lt;</a:t>
            </a:r>
            <a:r>
              <a:rPr lang="it-IT" dirty="0" err="1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 smtClean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n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"2"</a:t>
            </a:r>
            <a:r>
              <a:rPr lang="it-IT" dirty="0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it-IT" dirty="0" err="1">
                <a:solidFill>
                  <a:srgbClr val="F9985E"/>
                </a:solidFill>
                <a:latin typeface="Helvetica"/>
                <a:ea typeface="Helvetica"/>
                <a:cs typeface="Helvetica"/>
              </a:rPr>
              <a:t>expand</a:t>
            </a:r>
            <a:r>
              <a:rPr lang="it-IT" dirty="0">
                <a:solidFill>
                  <a:srgbClr val="FF945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 err="1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abbadal</a:t>
            </a:r>
            <a:r>
              <a:rPr lang="it-IT" dirty="0">
                <a:solidFill>
                  <a:srgbClr val="AB4500"/>
                </a:solidFill>
                <a:latin typeface="Helvetica"/>
                <a:ea typeface="Helvetica"/>
                <a:cs typeface="Helvetica"/>
              </a:rPr>
              <a:t>"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it-IT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</a:t>
            </a:r>
            <a:r>
              <a:rPr lang="it-IT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adal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&lt;/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orth</a:t>
            </a:r>
            <a:r>
              <a:rPr lang="it-IT" dirty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&gt;&lt;/</a:t>
            </a:r>
            <a:r>
              <a:rPr lang="it-IT" dirty="0" err="1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form</a:t>
            </a:r>
            <a:r>
              <a:rPr lang="it-IT" dirty="0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&gt;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11DA7"/>
                </a:solidFill>
                <a:latin typeface="Helvetica"/>
                <a:ea typeface="Helvetica"/>
                <a:cs typeface="Helvetica"/>
              </a:rPr>
              <a:t>… &lt;/entry&gt;</a:t>
            </a:r>
            <a:endParaRPr lang="es-ES" dirty="0">
              <a:latin typeface="Garamond" pitchFamily="18" charset="0"/>
            </a:endParaRPr>
          </a:p>
        </p:txBody>
      </p:sp>
      <p:pic>
        <p:nvPicPr>
          <p:cNvPr id="4" name="Imagen 3" descr="Screen Shot 2013-05-16 at 8.0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83947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ector recto 6"/>
          <p:cNvCxnSpPr/>
          <p:nvPr/>
        </p:nvCxnSpPr>
        <p:spPr>
          <a:xfrm>
            <a:off x="899592" y="4797152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Screen Shot 2013-05-16 at 8.2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77272"/>
            <a:ext cx="825500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ector recto 8"/>
          <p:cNvCxnSpPr/>
          <p:nvPr/>
        </p:nvCxnSpPr>
        <p:spPr>
          <a:xfrm>
            <a:off x="827584" y="6237312"/>
            <a:ext cx="2088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1120</Words>
  <Application>Microsoft Macintosh PowerPoint</Application>
  <PresentationFormat>Presentación en pantalla (4:3)</PresentationFormat>
  <Paragraphs>261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Puesta en marcha del marcado del GMLC</vt:lpstr>
      <vt:lpstr>“Dictionnaires de langue en cours de réalisation” (70’)</vt:lpstr>
      <vt:lpstr>Estructura general del glosario</vt:lpstr>
      <vt:lpstr>Estructura de las entradas</vt:lpstr>
      <vt:lpstr>Tipología de las entradas</vt:lpstr>
      <vt:lpstr>Tipología de las entradas (I) Reenvíos en general (&lt;xr&gt;, &lt;ref&gt;) </vt:lpstr>
      <vt:lpstr>Tipología de las entradas (II)</vt:lpstr>
      <vt:lpstr>Los diferentes tipos de formas</vt:lpstr>
      <vt:lpstr>Los diferentes tipos de formas: lema principal (I)</vt:lpstr>
      <vt:lpstr>Los diferentes tipos de formas: variantes ortográficas (II)</vt:lpstr>
      <vt:lpstr>Los diferentes tipos de formas: formas flexivas (III)</vt:lpstr>
      <vt:lpstr>Los diferentes tipos de formas: formas sintagmáticas (IV)</vt:lpstr>
      <vt:lpstr>Los diferentes tipos de formas: derivados (V)</vt:lpstr>
      <vt:lpstr>Información gramatical</vt:lpstr>
      <vt:lpstr>Información gramatical</vt:lpstr>
      <vt:lpstr>Las etimologías</vt:lpstr>
      <vt:lpstr>&lt;sense&gt;: significado y ejemplos</vt:lpstr>
      <vt:lpstr>Las citas bibliográficas</vt:lpstr>
      <vt:lpstr>Ejemplo estándar (I)</vt:lpstr>
      <vt:lpstr>Ejemplo estándar (I)</vt:lpstr>
      <vt:lpstr>Ejemplos secundarios (o incluidos en una cita:  &lt;cit type=“exemple-ref”&gt;) (II)</vt:lpstr>
      <vt:lpstr>Cita bibliográfica secundaria (III)</vt:lpstr>
      <vt:lpstr>Bibliografía de obras de referencia (IV)</vt:lpstr>
      <vt:lpstr>Identificadores bibliográficos presentes en el CODOLCAT</vt:lpstr>
      <vt:lpstr>Identificadores bibliograficos presentes en el CODOLCAT</vt:lpstr>
      <vt:lpstr>Particularidades estructurales: &lt;dictScrap&gt;</vt:lpstr>
      <vt:lpstr>Sección interferencias; Sección construcciones; Sección morfología; Sección notas a pie de página</vt:lpstr>
      <vt:lpstr>Sección notas a pie de página</vt:lpstr>
      <vt:lpstr>Propuesta 1:</vt:lpstr>
      <vt:lpstr>Propuesta 2:</vt:lpstr>
      <vt:lpstr>Para las notas a pie de página…</vt:lpstr>
      <vt:lpstr>Notas a pie de artículo: Problema del reenvío único</vt:lpstr>
      <vt:lpstr>Otros puntos tratados:</vt:lpstr>
      <vt:lpstr>Las fechas: &lt;date&gt;</vt:lpstr>
      <vt:lpstr>Algunas cuestiones abiertas</vt:lpstr>
      <vt:lpstr>A debate: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Puesta en marcha del marcado del GMLC</dc:title>
  <dc:subject/>
  <dc:creator>Susanna</dc:creator>
  <cp:keywords/>
  <dc:description/>
  <cp:lastModifiedBy>Susanna Allés</cp:lastModifiedBy>
  <cp:revision>75</cp:revision>
  <dcterms:created xsi:type="dcterms:W3CDTF">2013-05-12T08:40:09Z</dcterms:created>
  <dcterms:modified xsi:type="dcterms:W3CDTF">2013-05-16T07:16:14Z</dcterms:modified>
  <cp:category/>
</cp:coreProperties>
</file>