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6" r:id="rId2"/>
    <p:sldId id="271" r:id="rId3"/>
    <p:sldId id="272" r:id="rId4"/>
    <p:sldId id="273" r:id="rId5"/>
    <p:sldId id="274" r:id="rId6"/>
    <p:sldId id="275" r:id="rId7"/>
    <p:sldId id="277" r:id="rId8"/>
    <p:sldId id="276" r:id="rId9"/>
    <p:sldId id="278" r:id="rId10"/>
    <p:sldId id="279" r:id="rId11"/>
    <p:sldId id="280" r:id="rId12"/>
    <p:sldId id="281" r:id="rId13"/>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82" r:id="rId27"/>
    <p:sldId id="269" r:id="rId28"/>
    <p:sldId id="284" r:id="rId29"/>
    <p:sldId id="285" r:id="rId30"/>
    <p:sldId id="270" r:id="rId31"/>
    <p:sldId id="283"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94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704F7C-F248-443A-832D-B625EDEAF24C}" type="datetimeFigureOut">
              <a:rPr lang="zh-CN" altLang="en-US" smtClean="0"/>
              <a:t>2018/3/16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875B63-A35B-485B-839B-C4DB7EAF75D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9875B63-A35B-485B-839B-C4DB7EAF75D8}" type="slidenum">
              <a:rPr lang="zh-CN" altLang="en-US" smtClean="0"/>
              <a:t>30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2018/3/16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2018/3/16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2018/3/16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2018/3/16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ftp://10.200.13.100/T-Workshop/01-%E6%8A%80%E6%9C%AF%E5%88%86%E4%BA%AB/BstImx6/AppTools/sourceinsight4.zip"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ftp://10.200.13.100/T-Workshop/01-%E6%8A%80%E6%9C%AF%E5%88%86%E4%BA%AB/BstImx6/AppTool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00298" y="1191268"/>
            <a:ext cx="2884123" cy="523220"/>
          </a:xfrm>
          <a:prstGeom prst="rect">
            <a:avLst/>
          </a:prstGeom>
          <a:noFill/>
        </p:spPr>
        <p:txBody>
          <a:bodyPr wrap="none" rtlCol="0">
            <a:spAutoFit/>
          </a:bodyPr>
          <a:lstStyle/>
          <a:p>
            <a:pPr>
              <a:buFont typeface="Wingdings" pitchFamily="2" charset="2"/>
              <a:buChar char="Ø"/>
            </a:pPr>
            <a:r>
              <a:rPr lang="en-US" altLang="zh-CN" sz="2800" b="1" dirty="0" smtClean="0">
                <a:latin typeface="微软雅黑" pitchFamily="34" charset="-122"/>
                <a:ea typeface="微软雅黑" pitchFamily="34" charset="-122"/>
              </a:rPr>
              <a:t>Linux</a:t>
            </a:r>
            <a:r>
              <a:rPr lang="zh-CN" altLang="en-US" sz="2800" b="1" dirty="0" smtClean="0">
                <a:latin typeface="微软雅黑" pitchFamily="34" charset="-122"/>
                <a:ea typeface="微软雅黑" pitchFamily="34" charset="-122"/>
              </a:rPr>
              <a:t>系统简介</a:t>
            </a:r>
            <a:endParaRPr lang="zh-CN" altLang="en-US" sz="2800" b="1" dirty="0">
              <a:latin typeface="微软雅黑" pitchFamily="34" charset="-122"/>
              <a:ea typeface="微软雅黑" pitchFamily="34" charset="-122"/>
            </a:endParaRPr>
          </a:p>
        </p:txBody>
      </p:sp>
      <p:sp>
        <p:nvSpPr>
          <p:cNvPr id="5" name="TextBox 4"/>
          <p:cNvSpPr txBox="1"/>
          <p:nvPr/>
        </p:nvSpPr>
        <p:spPr>
          <a:xfrm>
            <a:off x="2500298" y="2091387"/>
            <a:ext cx="3342582" cy="523220"/>
          </a:xfrm>
          <a:prstGeom prst="rect">
            <a:avLst/>
          </a:prstGeom>
          <a:noFill/>
        </p:spPr>
        <p:txBody>
          <a:bodyPr wrap="none" rtlCol="0">
            <a:spAutoFit/>
          </a:bodyPr>
          <a:lstStyle/>
          <a:p>
            <a:pPr>
              <a:buFont typeface="Wingdings" pitchFamily="2" charset="2"/>
              <a:buChar char="Ø"/>
            </a:pPr>
            <a:r>
              <a:rPr lang="zh-CN" altLang="en-US" sz="2800" b="1" dirty="0" smtClean="0">
                <a:latin typeface="微软雅黑" pitchFamily="34" charset="-122"/>
                <a:ea typeface="微软雅黑" pitchFamily="34" charset="-122"/>
              </a:rPr>
              <a:t>操作系统</a:t>
            </a:r>
            <a:r>
              <a:rPr lang="zh-CN" altLang="en-US" sz="2800" b="1" dirty="0" smtClean="0">
                <a:latin typeface="微软雅黑" pitchFamily="34" charset="-122"/>
                <a:ea typeface="微软雅黑" pitchFamily="34" charset="-122"/>
              </a:rPr>
              <a:t>基本概念</a:t>
            </a:r>
            <a:endParaRPr lang="zh-CN" altLang="en-US" sz="2800" b="1" dirty="0">
              <a:latin typeface="微软雅黑" pitchFamily="34" charset="-122"/>
              <a:ea typeface="微软雅黑" pitchFamily="34" charset="-122"/>
            </a:endParaRPr>
          </a:p>
        </p:txBody>
      </p:sp>
      <p:sp>
        <p:nvSpPr>
          <p:cNvPr id="6" name="TextBox 5"/>
          <p:cNvSpPr txBox="1"/>
          <p:nvPr/>
        </p:nvSpPr>
        <p:spPr>
          <a:xfrm>
            <a:off x="2500298" y="2991506"/>
            <a:ext cx="3558988" cy="523220"/>
          </a:xfrm>
          <a:prstGeom prst="rect">
            <a:avLst/>
          </a:prstGeom>
          <a:noFill/>
        </p:spPr>
        <p:txBody>
          <a:bodyPr wrap="none" rtlCol="0">
            <a:spAutoFit/>
          </a:bodyPr>
          <a:lstStyle/>
          <a:p>
            <a:pPr>
              <a:buFont typeface="Wingdings" pitchFamily="2" charset="2"/>
              <a:buChar char="Ø"/>
            </a:pPr>
            <a:r>
              <a:rPr lang="zh-CN" altLang="en-US" sz="2800" b="1" dirty="0" smtClean="0">
                <a:latin typeface="微软雅黑" pitchFamily="34" charset="-122"/>
                <a:ea typeface="微软雅黑" pitchFamily="34" charset="-122"/>
              </a:rPr>
              <a:t> </a:t>
            </a:r>
            <a:r>
              <a:rPr lang="en-US" altLang="zh-CN" sz="2800" b="1" dirty="0" smtClean="0">
                <a:latin typeface="微软雅黑" pitchFamily="34" charset="-122"/>
                <a:ea typeface="微软雅黑" pitchFamily="34" charset="-122"/>
              </a:rPr>
              <a:t>Unix</a:t>
            </a:r>
            <a:r>
              <a:rPr lang="zh-CN" altLang="en-US" sz="2800" b="1" dirty="0" smtClean="0">
                <a:latin typeface="微软雅黑" pitchFamily="34" charset="-122"/>
                <a:ea typeface="微软雅黑" pitchFamily="34" charset="-122"/>
              </a:rPr>
              <a:t>文件系统概述</a:t>
            </a:r>
            <a:endParaRPr lang="zh-CN" altLang="en-US" sz="2800" b="1" dirty="0">
              <a:latin typeface="微软雅黑" pitchFamily="34" charset="-122"/>
              <a:ea typeface="微软雅黑" pitchFamily="34" charset="-122"/>
            </a:endParaRPr>
          </a:p>
        </p:txBody>
      </p:sp>
      <p:sp>
        <p:nvSpPr>
          <p:cNvPr id="7" name="TextBox 6"/>
          <p:cNvSpPr txBox="1"/>
          <p:nvPr/>
        </p:nvSpPr>
        <p:spPr>
          <a:xfrm>
            <a:off x="2500298" y="3891625"/>
            <a:ext cx="3602268" cy="523220"/>
          </a:xfrm>
          <a:prstGeom prst="rect">
            <a:avLst/>
          </a:prstGeom>
          <a:noFill/>
        </p:spPr>
        <p:txBody>
          <a:bodyPr wrap="none" rtlCol="0">
            <a:spAutoFit/>
          </a:bodyPr>
          <a:lstStyle/>
          <a:p>
            <a:pPr>
              <a:buFont typeface="Wingdings" pitchFamily="2" charset="2"/>
              <a:buChar char="Ø"/>
            </a:pPr>
            <a:r>
              <a:rPr lang="en-US" altLang="zh-CN" sz="2800" b="1" dirty="0" smtClean="0">
                <a:latin typeface="微软雅黑" pitchFamily="34" charset="-122"/>
                <a:ea typeface="微软雅黑" pitchFamily="34" charset="-122"/>
              </a:rPr>
              <a:t>Linux</a:t>
            </a:r>
            <a:r>
              <a:rPr lang="zh-CN" altLang="en-US" sz="2800" b="1" dirty="0" smtClean="0">
                <a:latin typeface="微软雅黑" pitchFamily="34" charset="-122"/>
                <a:ea typeface="微软雅黑" pitchFamily="34" charset="-122"/>
              </a:rPr>
              <a:t>常用基本命令</a:t>
            </a:r>
            <a:endParaRPr lang="zh-CN" altLang="en-US" sz="2800" b="1" dirty="0">
              <a:latin typeface="微软雅黑" pitchFamily="34" charset="-122"/>
              <a:ea typeface="微软雅黑" pitchFamily="34" charset="-122"/>
            </a:endParaRPr>
          </a:p>
        </p:txBody>
      </p:sp>
      <p:sp>
        <p:nvSpPr>
          <p:cNvPr id="8" name="TextBox 7"/>
          <p:cNvSpPr txBox="1"/>
          <p:nvPr/>
        </p:nvSpPr>
        <p:spPr>
          <a:xfrm>
            <a:off x="2500298" y="4791744"/>
            <a:ext cx="4907113" cy="523220"/>
          </a:xfrm>
          <a:prstGeom prst="rect">
            <a:avLst/>
          </a:prstGeom>
          <a:noFill/>
        </p:spPr>
        <p:txBody>
          <a:bodyPr wrap="none" rtlCol="0">
            <a:spAutoFit/>
          </a:bodyPr>
          <a:lstStyle/>
          <a:p>
            <a:pPr>
              <a:buFont typeface="Wingdings" pitchFamily="2" charset="2"/>
              <a:buChar char="Ø"/>
            </a:pPr>
            <a:r>
              <a:rPr lang="en-US" altLang="zh-CN" sz="2800" b="1" dirty="0" smtClean="0">
                <a:latin typeface="微软雅黑" pitchFamily="34" charset="-122"/>
                <a:ea typeface="微软雅黑" pitchFamily="34" charset="-122"/>
              </a:rPr>
              <a:t>Linux</a:t>
            </a:r>
            <a:r>
              <a:rPr lang="zh-CN" altLang="en-US" sz="2800" b="1" dirty="0" smtClean="0">
                <a:latin typeface="微软雅黑" pitchFamily="34" charset="-122"/>
                <a:ea typeface="微软雅黑" pitchFamily="34" charset="-122"/>
              </a:rPr>
              <a:t>文本编辑工具</a:t>
            </a:r>
            <a:r>
              <a:rPr lang="en-US" altLang="zh-CN" sz="2800" b="1" dirty="0" smtClean="0">
                <a:latin typeface="微软雅黑" pitchFamily="34" charset="-122"/>
                <a:ea typeface="微软雅黑" pitchFamily="34" charset="-122"/>
              </a:rPr>
              <a:t>-vi/vim</a:t>
            </a:r>
            <a:endParaRPr lang="zh-CN" altLang="en-US" sz="2800" b="1" dirty="0">
              <a:latin typeface="微软雅黑" pitchFamily="34" charset="-122"/>
              <a:ea typeface="微软雅黑" pitchFamily="34" charset="-122"/>
            </a:endParaRPr>
          </a:p>
        </p:txBody>
      </p:sp>
      <p:sp>
        <p:nvSpPr>
          <p:cNvPr id="9" name="TextBox 8"/>
          <p:cNvSpPr txBox="1"/>
          <p:nvPr/>
        </p:nvSpPr>
        <p:spPr>
          <a:xfrm>
            <a:off x="2500298" y="5691862"/>
            <a:ext cx="4320413" cy="523220"/>
          </a:xfrm>
          <a:prstGeom prst="rect">
            <a:avLst/>
          </a:prstGeom>
          <a:noFill/>
        </p:spPr>
        <p:txBody>
          <a:bodyPr wrap="none" rtlCol="0">
            <a:spAutoFit/>
          </a:bodyPr>
          <a:lstStyle/>
          <a:p>
            <a:pPr>
              <a:buFont typeface="Wingdings" pitchFamily="2" charset="2"/>
              <a:buChar char="Ø"/>
            </a:pPr>
            <a:r>
              <a:rPr lang="en-US" altLang="zh-CN" sz="2800" b="1" dirty="0" smtClean="0">
                <a:latin typeface="微软雅黑" pitchFamily="34" charset="-122"/>
                <a:ea typeface="微软雅黑" pitchFamily="34" charset="-122"/>
              </a:rPr>
              <a:t>Linux</a:t>
            </a:r>
            <a:r>
              <a:rPr lang="zh-CN" altLang="en-US" sz="2800" b="1" dirty="0" smtClean="0">
                <a:latin typeface="微软雅黑" pitchFamily="34" charset="-122"/>
                <a:ea typeface="微软雅黑" pitchFamily="34" charset="-122"/>
              </a:rPr>
              <a:t>内核代码阅读工具</a:t>
            </a:r>
            <a:endParaRPr lang="zh-CN" altLang="en-US" sz="2800" b="1" dirty="0">
              <a:latin typeface="微软雅黑" pitchFamily="34" charset="-122"/>
              <a:ea typeface="微软雅黑" pitchFamily="34" charset="-122"/>
            </a:endParaRPr>
          </a:p>
        </p:txBody>
      </p:sp>
      <p:sp>
        <p:nvSpPr>
          <p:cNvPr id="10" name="TextBox 9"/>
          <p:cNvSpPr txBox="1"/>
          <p:nvPr/>
        </p:nvSpPr>
        <p:spPr>
          <a:xfrm>
            <a:off x="4000496" y="428604"/>
            <a:ext cx="902811" cy="523220"/>
          </a:xfrm>
          <a:prstGeom prst="rect">
            <a:avLst/>
          </a:prstGeom>
          <a:noFill/>
        </p:spPr>
        <p:txBody>
          <a:bodyPr wrap="none" rtlCol="0">
            <a:spAutoFit/>
          </a:bodyPr>
          <a:lstStyle/>
          <a:p>
            <a:r>
              <a:rPr lang="zh-CN" altLang="en-US" sz="2800" b="1" dirty="0" smtClean="0">
                <a:latin typeface="微软雅黑" pitchFamily="34" charset="-122"/>
                <a:ea typeface="微软雅黑" pitchFamily="34" charset="-122"/>
              </a:rPr>
              <a:t>目录</a:t>
            </a:r>
            <a:endParaRPr lang="zh-CN" altLang="en-US" sz="28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71472" y="528560"/>
            <a:ext cx="1670650" cy="400110"/>
          </a:xfrm>
          <a:prstGeom prst="rect">
            <a:avLst/>
          </a:prstGeom>
        </p:spPr>
        <p:txBody>
          <a:bodyPr wrap="none">
            <a:spAutoFit/>
          </a:bodyPr>
          <a:lstStyle/>
          <a:p>
            <a:pPr>
              <a:buFont typeface="Wingdings" pitchFamily="2" charset="2"/>
              <a:buChar char="Ø"/>
            </a:pPr>
            <a:r>
              <a:rPr lang="zh-CN" altLang="en-US" sz="2000" b="1" dirty="0" smtClean="0">
                <a:latin typeface="微软雅黑" pitchFamily="34" charset="-122"/>
                <a:ea typeface="微软雅黑" pitchFamily="34" charset="-122"/>
              </a:rPr>
              <a:t>文件描述符</a:t>
            </a:r>
            <a:endParaRPr lang="zh-CN" altLang="en-US" sz="2000" b="1" dirty="0">
              <a:latin typeface="微软雅黑" pitchFamily="34" charset="-122"/>
              <a:ea typeface="微软雅黑" pitchFamily="34" charset="-122"/>
            </a:endParaRPr>
          </a:p>
        </p:txBody>
      </p:sp>
      <p:sp>
        <p:nvSpPr>
          <p:cNvPr id="3" name="矩形 2"/>
          <p:cNvSpPr/>
          <p:nvPr/>
        </p:nvSpPr>
        <p:spPr>
          <a:xfrm>
            <a:off x="928662" y="1130842"/>
            <a:ext cx="7929618" cy="369332"/>
          </a:xfrm>
          <a:prstGeom prst="rect">
            <a:avLst/>
          </a:prstGeom>
        </p:spPr>
        <p:txBody>
          <a:bodyPr wrap="square">
            <a:spAutoFit/>
          </a:bodyPr>
          <a:lstStyle/>
          <a:p>
            <a:r>
              <a:rPr lang="zh-CN" altLang="en-US" dirty="0" smtClean="0">
                <a:latin typeface="微软雅黑" pitchFamily="34" charset="-122"/>
                <a:ea typeface="微软雅黑" pitchFamily="34" charset="-122"/>
              </a:rPr>
              <a:t>按照标准的</a:t>
            </a:r>
            <a:r>
              <a:rPr lang="en-US" altLang="zh-CN" dirty="0" smtClean="0">
                <a:latin typeface="微软雅黑" pitchFamily="34" charset="-122"/>
                <a:ea typeface="微软雅黑" pitchFamily="34" charset="-122"/>
              </a:rPr>
              <a:t>POSIX</a:t>
            </a:r>
            <a:r>
              <a:rPr lang="zh-CN" altLang="en-US" dirty="0" smtClean="0">
                <a:latin typeface="微软雅黑" pitchFamily="34" charset="-122"/>
                <a:ea typeface="微软雅黑" pitchFamily="34" charset="-122"/>
              </a:rPr>
              <a:t>标准中指定至少包含如下属性，可使用</a:t>
            </a:r>
            <a:r>
              <a:rPr lang="en-US" altLang="zh-CN" dirty="0" err="1" smtClean="0">
                <a:latin typeface="微软雅黑" pitchFamily="34" charset="-122"/>
                <a:ea typeface="微软雅黑" pitchFamily="34" charset="-122"/>
              </a:rPr>
              <a:t>ls</a:t>
            </a:r>
            <a:r>
              <a:rPr lang="en-US" altLang="zh-CN" dirty="0" smtClean="0">
                <a:latin typeface="微软雅黑" pitchFamily="34" charset="-122"/>
                <a:ea typeface="微软雅黑" pitchFamily="34" charset="-122"/>
              </a:rPr>
              <a:t> –l</a:t>
            </a:r>
            <a:r>
              <a:rPr lang="zh-CN" altLang="en-US" dirty="0" smtClean="0">
                <a:latin typeface="微软雅黑" pitchFamily="34" charset="-122"/>
                <a:ea typeface="微软雅黑" pitchFamily="34" charset="-122"/>
              </a:rPr>
              <a:t>查看对应内容。</a:t>
            </a:r>
          </a:p>
        </p:txBody>
      </p:sp>
      <p:sp>
        <p:nvSpPr>
          <p:cNvPr id="4" name="矩形 3"/>
          <p:cNvSpPr/>
          <p:nvPr/>
        </p:nvSpPr>
        <p:spPr>
          <a:xfrm>
            <a:off x="891796" y="1643050"/>
            <a:ext cx="7895046" cy="4662815"/>
          </a:xfrm>
          <a:prstGeom prst="rect">
            <a:avLst/>
          </a:prstGeom>
        </p:spPr>
        <p:txBody>
          <a:bodyPr wrap="none">
            <a:spAutoFit/>
          </a:bodyPr>
          <a:lstStyle/>
          <a:p>
            <a:pPr>
              <a:lnSpc>
                <a:spcPct val="150000"/>
              </a:lnSpc>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、文件类型</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、与文件相关的硬链接个数		</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、以字节为单位的文件长度		</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、设备标识符		</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5</a:t>
            </a:r>
            <a:r>
              <a:rPr lang="zh-CN" altLang="en-US" dirty="0" smtClean="0">
                <a:latin typeface="微软雅黑" pitchFamily="34" charset="-122"/>
                <a:ea typeface="微软雅黑" pitchFamily="34" charset="-122"/>
              </a:rPr>
              <a:t>、在文件系统中标识文件的索引节点号</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6</a:t>
            </a:r>
            <a:r>
              <a:rPr lang="zh-CN" altLang="en-US" dirty="0" smtClean="0">
                <a:latin typeface="微软雅黑" pitchFamily="34" charset="-122"/>
                <a:ea typeface="微软雅黑" pitchFamily="34" charset="-122"/>
              </a:rPr>
              <a:t>、文件的拥有者的</a:t>
            </a:r>
            <a:r>
              <a:rPr lang="en-US" altLang="zh-CN" dirty="0" smtClean="0">
                <a:latin typeface="微软雅黑" pitchFamily="34" charset="-122"/>
                <a:ea typeface="微软雅黑" pitchFamily="34" charset="-122"/>
              </a:rPr>
              <a:t>UID		</a:t>
            </a:r>
          </a:p>
          <a:p>
            <a:pPr>
              <a:lnSpc>
                <a:spcPct val="150000"/>
              </a:lnSpc>
            </a:pPr>
            <a:r>
              <a:rPr lang="en-US" altLang="zh-CN" dirty="0" smtClean="0">
                <a:latin typeface="微软雅黑" pitchFamily="34" charset="-122"/>
                <a:ea typeface="微软雅黑" pitchFamily="34" charset="-122"/>
              </a:rPr>
              <a:t>7</a:t>
            </a:r>
            <a:r>
              <a:rPr lang="zh-CN" altLang="en-US" dirty="0" smtClean="0">
                <a:latin typeface="微软雅黑" pitchFamily="34" charset="-122"/>
                <a:ea typeface="微软雅黑" pitchFamily="34" charset="-122"/>
              </a:rPr>
              <a:t>、文件的用户组</a:t>
            </a:r>
            <a:r>
              <a:rPr lang="en-US" altLang="zh-CN" dirty="0" smtClean="0">
                <a:latin typeface="微软雅黑" pitchFamily="34" charset="-122"/>
                <a:ea typeface="微软雅黑" pitchFamily="34" charset="-122"/>
              </a:rPr>
              <a:t>ID		</a:t>
            </a:r>
          </a:p>
          <a:p>
            <a:pPr>
              <a:lnSpc>
                <a:spcPct val="150000"/>
              </a:lnSpc>
            </a:pPr>
            <a:r>
              <a:rPr lang="en-US" altLang="zh-CN" dirty="0" smtClean="0">
                <a:latin typeface="微软雅黑" pitchFamily="34" charset="-122"/>
                <a:ea typeface="微软雅黑" pitchFamily="34" charset="-122"/>
              </a:rPr>
              <a:t>8</a:t>
            </a:r>
            <a:r>
              <a:rPr lang="zh-CN" altLang="en-US" dirty="0" smtClean="0">
                <a:latin typeface="微软雅黑" pitchFamily="34" charset="-122"/>
                <a:ea typeface="微软雅黑" pitchFamily="34" charset="-122"/>
              </a:rPr>
              <a:t>、时间戳（索引节点的状态改变时间</a:t>
            </a:r>
            <a:r>
              <a:rPr lang="en-US" altLang="zh-CN" dirty="0" smtClean="0">
                <a:latin typeface="微软雅黑" pitchFamily="34" charset="-122"/>
                <a:ea typeface="微软雅黑" pitchFamily="34" charset="-122"/>
              </a:rPr>
              <a:t>&lt;</a:t>
            </a:r>
            <a:r>
              <a:rPr lang="zh-CN" altLang="en-US" dirty="0" smtClean="0">
                <a:latin typeface="微软雅黑" pitchFamily="34" charset="-122"/>
                <a:ea typeface="微软雅黑" pitchFamily="34" charset="-122"/>
              </a:rPr>
              <a:t>节点属性更改，</a:t>
            </a:r>
            <a:r>
              <a:rPr lang="en-US" altLang="zh-CN" dirty="0" err="1" smtClean="0">
                <a:latin typeface="微软雅黑" pitchFamily="34" charset="-122"/>
                <a:ea typeface="微软雅黑" pitchFamily="34" charset="-122"/>
              </a:rPr>
              <a:t>chmod</a:t>
            </a:r>
            <a:r>
              <a:rPr lang="en-US" altLang="zh-CN" dirty="0" smtClean="0">
                <a:latin typeface="微软雅黑" pitchFamily="34" charset="-122"/>
                <a:ea typeface="微软雅黑" pitchFamily="34" charset="-122"/>
              </a:rPr>
              <a:t>&gt;</a:t>
            </a:r>
            <a:r>
              <a:rPr lang="zh-CN" altLang="en-US" dirty="0" smtClean="0">
                <a:latin typeface="微软雅黑" pitchFamily="34" charset="-122"/>
                <a:ea typeface="微软雅黑" pitchFamily="34" charset="-122"/>
              </a:rPr>
              <a:t>，最</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后访问时间</a:t>
            </a:r>
            <a:r>
              <a:rPr lang="en-US" altLang="zh-CN" dirty="0" smtClean="0">
                <a:latin typeface="微软雅黑" pitchFamily="34" charset="-122"/>
                <a:ea typeface="微软雅黑" pitchFamily="34" charset="-122"/>
              </a:rPr>
              <a:t>&lt;</a:t>
            </a:r>
            <a:r>
              <a:rPr lang="zh-CN" altLang="en-US" dirty="0" smtClean="0">
                <a:latin typeface="微软雅黑" pitchFamily="34" charset="-122"/>
                <a:ea typeface="微软雅黑" pitchFamily="34" charset="-122"/>
              </a:rPr>
              <a:t>读一次文件的内容就更新这个时间</a:t>
            </a:r>
            <a:r>
              <a:rPr lang="en-US" altLang="zh-CN" dirty="0" smtClean="0">
                <a:latin typeface="微软雅黑" pitchFamily="34" charset="-122"/>
                <a:ea typeface="微软雅黑" pitchFamily="34" charset="-122"/>
              </a:rPr>
              <a:t>cat more</a:t>
            </a:r>
            <a:r>
              <a:rPr lang="zh-CN" altLang="en-US" dirty="0" smtClean="0">
                <a:latin typeface="微软雅黑" pitchFamily="34" charset="-122"/>
                <a:ea typeface="微软雅黑" pitchFamily="34" charset="-122"/>
              </a:rPr>
              <a:t>命令</a:t>
            </a:r>
            <a:r>
              <a:rPr lang="en-US" altLang="zh-CN" dirty="0" smtClean="0">
                <a:latin typeface="微软雅黑" pitchFamily="34" charset="-122"/>
                <a:ea typeface="微软雅黑" pitchFamily="34" charset="-122"/>
              </a:rPr>
              <a:t>&gt;</a:t>
            </a:r>
          </a:p>
          <a:p>
            <a:pPr>
              <a:lnSpc>
                <a:spcPct val="150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及最后修改时间</a:t>
            </a:r>
            <a:r>
              <a:rPr lang="en-US" altLang="zh-CN" dirty="0" smtClean="0">
                <a:latin typeface="微软雅黑" pitchFamily="34" charset="-122"/>
                <a:ea typeface="微软雅黑" pitchFamily="34" charset="-122"/>
              </a:rPr>
              <a:t>&lt;</a:t>
            </a:r>
            <a:r>
              <a:rPr lang="zh-CN" altLang="en-US" dirty="0" smtClean="0">
                <a:latin typeface="微软雅黑" pitchFamily="34" charset="-122"/>
                <a:ea typeface="微软雅黑" pitchFamily="34" charset="-122"/>
              </a:rPr>
              <a:t>编辑</a:t>
            </a:r>
            <a:r>
              <a:rPr lang="en-US" altLang="zh-CN" dirty="0" smtClean="0">
                <a:latin typeface="微软雅黑" pitchFamily="34" charset="-122"/>
                <a:ea typeface="微软雅黑" pitchFamily="34" charset="-122"/>
              </a:rPr>
              <a:t>&gt;, stat </a:t>
            </a:r>
            <a:r>
              <a:rPr lang="zh-CN" altLang="en-US" dirty="0" smtClean="0">
                <a:latin typeface="微软雅黑" pitchFamily="34" charset="-122"/>
                <a:ea typeface="微软雅黑" pitchFamily="34" charset="-122"/>
              </a:rPr>
              <a:t>查看时间戳）</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9</a:t>
            </a:r>
            <a:r>
              <a:rPr lang="zh-CN" altLang="en-US" dirty="0" smtClean="0">
                <a:latin typeface="微软雅黑" pitchFamily="34" charset="-122"/>
                <a:ea typeface="微软雅黑" pitchFamily="34" charset="-122"/>
              </a:rPr>
              <a:t>、访问权限和文件模式</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71472" y="528560"/>
            <a:ext cx="2696572" cy="400110"/>
          </a:xfrm>
          <a:prstGeom prst="rect">
            <a:avLst/>
          </a:prstGeom>
        </p:spPr>
        <p:txBody>
          <a:bodyPr wrap="none">
            <a:spAutoFit/>
          </a:bodyPr>
          <a:lstStyle/>
          <a:p>
            <a:pPr>
              <a:buFont typeface="Wingdings" pitchFamily="2" charset="2"/>
              <a:buChar char="Ø"/>
            </a:pPr>
            <a:r>
              <a:rPr lang="zh-CN" altLang="en-US" sz="2000" b="1" dirty="0" smtClean="0">
                <a:latin typeface="微软雅黑" pitchFamily="34" charset="-122"/>
                <a:ea typeface="微软雅黑" pitchFamily="34" charset="-122"/>
              </a:rPr>
              <a:t>访问权限和文件模式</a:t>
            </a:r>
            <a:endParaRPr lang="zh-CN" altLang="en-US" sz="2000" b="1" dirty="0">
              <a:latin typeface="微软雅黑" pitchFamily="34" charset="-122"/>
              <a:ea typeface="微软雅黑" pitchFamily="34" charset="-122"/>
            </a:endParaRPr>
          </a:p>
        </p:txBody>
      </p:sp>
      <p:sp>
        <p:nvSpPr>
          <p:cNvPr id="3" name="矩形 2"/>
          <p:cNvSpPr/>
          <p:nvPr/>
        </p:nvSpPr>
        <p:spPr>
          <a:xfrm>
            <a:off x="1428728" y="1785926"/>
            <a:ext cx="5929354" cy="369332"/>
          </a:xfrm>
          <a:prstGeom prst="rect">
            <a:avLst/>
          </a:prstGeom>
        </p:spPr>
        <p:txBody>
          <a:bodyPr wrap="square">
            <a:spAutoFit/>
          </a:bodyPr>
          <a:lstStyle/>
          <a:p>
            <a:r>
              <a:rPr lang="zh-CN" altLang="en-US" dirty="0" smtClean="0">
                <a:latin typeface="微软雅黑" pitchFamily="34" charset="-122"/>
                <a:ea typeface="微软雅黑" pitchFamily="34" charset="-122"/>
              </a:rPr>
              <a:t>读</a:t>
            </a:r>
            <a:r>
              <a:rPr lang="en-US" altLang="zh-CN" dirty="0" smtClean="0">
                <a:latin typeface="微软雅黑" pitchFamily="34" charset="-122"/>
                <a:ea typeface="微软雅黑" pitchFamily="34" charset="-122"/>
              </a:rPr>
              <a:t>(r)</a:t>
            </a:r>
            <a:r>
              <a:rPr lang="zh-CN" altLang="en-US" dirty="0" smtClean="0">
                <a:latin typeface="微软雅黑" pitchFamily="34" charset="-122"/>
                <a:ea typeface="微软雅黑" pitchFamily="34" charset="-122"/>
              </a:rPr>
              <a:t>、写</a:t>
            </a:r>
            <a:r>
              <a:rPr lang="en-US" altLang="zh-CN" dirty="0" smtClean="0">
                <a:latin typeface="微软雅黑" pitchFamily="34" charset="-122"/>
                <a:ea typeface="微软雅黑" pitchFamily="34" charset="-122"/>
              </a:rPr>
              <a:t>(w)</a:t>
            </a:r>
            <a:r>
              <a:rPr lang="zh-CN" altLang="en-US" dirty="0" smtClean="0">
                <a:latin typeface="微软雅黑" pitchFamily="34" charset="-122"/>
                <a:ea typeface="微软雅黑" pitchFamily="34" charset="-122"/>
              </a:rPr>
              <a:t>、执行</a:t>
            </a:r>
            <a:r>
              <a:rPr lang="en-US" altLang="zh-CN" dirty="0" smtClean="0">
                <a:latin typeface="微软雅黑" pitchFamily="34" charset="-122"/>
                <a:ea typeface="微软雅黑" pitchFamily="34" charset="-122"/>
              </a:rPr>
              <a:t>(x)</a:t>
            </a:r>
            <a:r>
              <a:rPr lang="zh-CN" altLang="en-US" dirty="0" smtClean="0">
                <a:latin typeface="微软雅黑" pitchFamily="34" charset="-122"/>
                <a:ea typeface="微软雅黑" pitchFamily="34" charset="-122"/>
              </a:rPr>
              <a:t>三种类型，９种组合 </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表示无权限</a:t>
            </a:r>
          </a:p>
        </p:txBody>
      </p:sp>
      <p:sp>
        <p:nvSpPr>
          <p:cNvPr id="4" name="矩形 3"/>
          <p:cNvSpPr/>
          <p:nvPr/>
        </p:nvSpPr>
        <p:spPr>
          <a:xfrm>
            <a:off x="1142976" y="5429264"/>
            <a:ext cx="7358114" cy="646331"/>
          </a:xfrm>
          <a:prstGeom prst="rect">
            <a:avLst/>
          </a:prstGeom>
        </p:spPr>
        <p:txBody>
          <a:bodyPr wrap="square">
            <a:spAutoFit/>
          </a:bodyPr>
          <a:lstStyle/>
          <a:p>
            <a:r>
              <a:rPr lang="en-US" altLang="zh-CN" dirty="0" smtClean="0">
                <a:latin typeface="微软雅黑" pitchFamily="34" charset="-122"/>
                <a:ea typeface="微软雅黑" pitchFamily="34" charset="-122"/>
              </a:rPr>
              <a:t>sticky</a:t>
            </a:r>
            <a:r>
              <a:rPr lang="zh-CN" alt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设置</a:t>
            </a:r>
            <a:r>
              <a:rPr lang="zh-CN" altLang="en-US" dirty="0" smtClean="0">
                <a:latin typeface="微软雅黑" pitchFamily="34" charset="-122"/>
                <a:ea typeface="微软雅黑" pitchFamily="34" charset="-122"/>
              </a:rPr>
              <a:t>了</a:t>
            </a:r>
            <a:r>
              <a:rPr lang="en-US" altLang="zh-CN" dirty="0" smtClean="0">
                <a:latin typeface="微软雅黑" pitchFamily="34" charset="-122"/>
                <a:ea typeface="微软雅黑" pitchFamily="34" charset="-122"/>
              </a:rPr>
              <a:t>sticky</a:t>
            </a:r>
            <a:r>
              <a:rPr lang="zh-CN" altLang="en-US" dirty="0" smtClean="0">
                <a:latin typeface="微软雅黑" pitchFamily="34" charset="-122"/>
                <a:ea typeface="微软雅黑" pitchFamily="34" charset="-122"/>
              </a:rPr>
              <a:t>标志位的可执行文件相当于向内核发出一个请求</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当</a:t>
            </a:r>
            <a:r>
              <a:rPr lang="zh-CN" altLang="en-US" dirty="0" smtClean="0">
                <a:latin typeface="微软雅黑" pitchFamily="34" charset="-122"/>
                <a:ea typeface="微软雅黑" pitchFamily="34" charset="-122"/>
              </a:rPr>
              <a:t>程序执行结束以后，依然将它保留在内存中</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目前已不用</a:t>
            </a:r>
            <a:r>
              <a:rPr lang="en-US" altLang="zh-CN" dirty="0"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p:txBody>
      </p:sp>
      <p:sp>
        <p:nvSpPr>
          <p:cNvPr id="5" name="矩形 4"/>
          <p:cNvSpPr/>
          <p:nvPr/>
        </p:nvSpPr>
        <p:spPr>
          <a:xfrm>
            <a:off x="928662" y="1214422"/>
            <a:ext cx="785818" cy="369332"/>
          </a:xfrm>
          <a:prstGeom prst="rect">
            <a:avLst/>
          </a:prstGeom>
        </p:spPr>
        <p:txBody>
          <a:bodyPr wrap="square">
            <a:spAutoFit/>
          </a:bodyPr>
          <a:lstStyle/>
          <a:p>
            <a:r>
              <a:rPr lang="zh-CN" altLang="en-US" dirty="0" smtClean="0">
                <a:latin typeface="微软雅黑" pitchFamily="34" charset="-122"/>
                <a:ea typeface="微软雅黑" pitchFamily="34" charset="-122"/>
              </a:rPr>
              <a:t>权限</a:t>
            </a:r>
          </a:p>
        </p:txBody>
      </p:sp>
      <p:sp>
        <p:nvSpPr>
          <p:cNvPr id="6" name="矩形 5"/>
          <p:cNvSpPr/>
          <p:nvPr/>
        </p:nvSpPr>
        <p:spPr>
          <a:xfrm>
            <a:off x="928662" y="2285992"/>
            <a:ext cx="714380" cy="369332"/>
          </a:xfrm>
          <a:prstGeom prst="rect">
            <a:avLst/>
          </a:prstGeom>
        </p:spPr>
        <p:txBody>
          <a:bodyPr wrap="square">
            <a:spAutoFit/>
          </a:bodyPr>
          <a:lstStyle/>
          <a:p>
            <a:r>
              <a:rPr lang="zh-CN" altLang="en-US" dirty="0" smtClean="0">
                <a:latin typeface="微软雅黑" pitchFamily="34" charset="-122"/>
                <a:ea typeface="微软雅黑" pitchFamily="34" charset="-122"/>
              </a:rPr>
              <a:t>模式</a:t>
            </a:r>
          </a:p>
        </p:txBody>
      </p:sp>
      <p:sp>
        <p:nvSpPr>
          <p:cNvPr id="8" name="矩形 7"/>
          <p:cNvSpPr/>
          <p:nvPr/>
        </p:nvSpPr>
        <p:spPr>
          <a:xfrm>
            <a:off x="1142976" y="2857496"/>
            <a:ext cx="6500858" cy="923330"/>
          </a:xfrm>
          <a:prstGeom prst="rect">
            <a:avLst/>
          </a:prstGeom>
        </p:spPr>
        <p:txBody>
          <a:bodyPr wrap="square">
            <a:spAutoFit/>
          </a:bodyPr>
          <a:lstStyle/>
          <a:p>
            <a:r>
              <a:rPr lang="zh-CN" altLang="en-US"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suid</a:t>
            </a:r>
            <a:r>
              <a:rPr lang="zh-CN" altLang="en-US" dirty="0" smtClean="0">
                <a:latin typeface="微软雅黑" pitchFamily="34" charset="-122"/>
                <a:ea typeface="微软雅黑" pitchFamily="34" charset="-122"/>
              </a:rPr>
              <a:t>：进程在执行一个文件时通常保持进程拥有者的</a:t>
            </a:r>
            <a:r>
              <a:rPr lang="en-US" altLang="zh-CN" dirty="0" smtClean="0">
                <a:latin typeface="微软雅黑" pitchFamily="34" charset="-122"/>
                <a:ea typeface="微软雅黑" pitchFamily="34" charset="-122"/>
              </a:rPr>
              <a:t>UID</a:t>
            </a:r>
            <a:r>
              <a:rPr lang="zh-CN" alt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如</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果</a:t>
            </a:r>
            <a:r>
              <a:rPr lang="zh-CN" altLang="en-US" dirty="0" smtClean="0">
                <a:latin typeface="微软雅黑" pitchFamily="34" charset="-122"/>
                <a:ea typeface="微软雅黑" pitchFamily="34" charset="-122"/>
              </a:rPr>
              <a:t>设置了可执行文件</a:t>
            </a:r>
            <a:r>
              <a:rPr lang="en-US" altLang="zh-CN" dirty="0" err="1" smtClean="0">
                <a:latin typeface="微软雅黑" pitchFamily="34" charset="-122"/>
                <a:ea typeface="微软雅黑" pitchFamily="34" charset="-122"/>
              </a:rPr>
              <a:t>suid</a:t>
            </a:r>
            <a:r>
              <a:rPr lang="zh-CN" altLang="en-US" dirty="0" smtClean="0">
                <a:latin typeface="微软雅黑" pitchFamily="34" charset="-122"/>
                <a:ea typeface="微软雅黑" pitchFamily="34" charset="-122"/>
              </a:rPr>
              <a:t>的标志位</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进程就获得了该</a:t>
            </a:r>
            <a:r>
              <a:rPr lang="zh-CN" altLang="en-US" dirty="0" smtClean="0">
                <a:latin typeface="微软雅黑" pitchFamily="34" charset="-122"/>
                <a:ea typeface="微软雅黑" pitchFamily="34" charset="-122"/>
              </a:rPr>
              <a:t>文件</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拥有者</a:t>
            </a:r>
            <a:r>
              <a:rPr lang="zh-CN" altLang="en-US" dirty="0" smtClean="0">
                <a:latin typeface="微软雅黑" pitchFamily="34" charset="-122"/>
                <a:ea typeface="微软雅黑" pitchFamily="34" charset="-122"/>
              </a:rPr>
              <a:t>的</a:t>
            </a:r>
            <a:r>
              <a:rPr lang="en-US" altLang="zh-CN" dirty="0" smtClean="0">
                <a:latin typeface="微软雅黑" pitchFamily="34" charset="-122"/>
                <a:ea typeface="微软雅黑" pitchFamily="34" charset="-122"/>
              </a:rPr>
              <a:t>UID</a:t>
            </a:r>
            <a:r>
              <a:rPr lang="zh-CN" altLang="en-US" dirty="0" smtClean="0">
                <a:latin typeface="微软雅黑" pitchFamily="34" charset="-122"/>
                <a:ea typeface="微软雅黑" pitchFamily="34" charset="-122"/>
              </a:rPr>
              <a:t>。</a:t>
            </a:r>
            <a:endParaRPr lang="zh-CN" altLang="en-US" dirty="0" smtClean="0">
              <a:latin typeface="微软雅黑" pitchFamily="34" charset="-122"/>
              <a:ea typeface="微软雅黑" pitchFamily="34" charset="-122"/>
            </a:endParaRPr>
          </a:p>
        </p:txBody>
      </p:sp>
      <p:sp>
        <p:nvSpPr>
          <p:cNvPr id="9" name="矩形 8"/>
          <p:cNvSpPr/>
          <p:nvPr/>
        </p:nvSpPr>
        <p:spPr>
          <a:xfrm>
            <a:off x="1285852" y="3857628"/>
            <a:ext cx="5929354" cy="369332"/>
          </a:xfrm>
          <a:prstGeom prst="rect">
            <a:avLst/>
          </a:prstGeom>
        </p:spPr>
        <p:txBody>
          <a:bodyPr wrap="square">
            <a:spAutoFit/>
          </a:bodyPr>
          <a:lstStyle/>
          <a:p>
            <a:r>
              <a:rPr lang="zh-CN" altLang="en-US" dirty="0" smtClean="0">
                <a:latin typeface="微软雅黑" pitchFamily="34" charset="-122"/>
                <a:ea typeface="微软雅黑" pitchFamily="34" charset="-122"/>
              </a:rPr>
              <a:t>示例：</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用户的</a:t>
            </a:r>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程序访问</a:t>
            </a:r>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用户的</a:t>
            </a:r>
            <a:r>
              <a:rPr lang="en-US" altLang="zh-CN" dirty="0" smtClean="0">
                <a:latin typeface="微软雅黑" pitchFamily="34" charset="-122"/>
                <a:ea typeface="微软雅黑" pitchFamily="34" charset="-122"/>
              </a:rPr>
              <a:t>d</a:t>
            </a:r>
            <a:r>
              <a:rPr lang="zh-CN" altLang="en-US" dirty="0" smtClean="0">
                <a:latin typeface="微软雅黑" pitchFamily="34" charset="-122"/>
                <a:ea typeface="微软雅黑" pitchFamily="34" charset="-122"/>
              </a:rPr>
              <a:t>文件</a:t>
            </a:r>
            <a:r>
              <a:rPr lang="en-US" altLang="zh-CN" dirty="0" smtClean="0">
                <a:latin typeface="微软雅黑" pitchFamily="34" charset="-122"/>
                <a:ea typeface="微软雅黑" pitchFamily="34" charset="-122"/>
              </a:rPr>
              <a:t>,d</a:t>
            </a:r>
            <a:r>
              <a:rPr lang="zh-CN" altLang="en-US" dirty="0" smtClean="0">
                <a:latin typeface="微软雅黑" pitchFamily="34" charset="-122"/>
                <a:ea typeface="微软雅黑" pitchFamily="34" charset="-122"/>
              </a:rPr>
              <a:t>文件添加</a:t>
            </a:r>
            <a:r>
              <a:rPr lang="en-US" altLang="zh-CN" dirty="0" err="1" smtClean="0">
                <a:latin typeface="微软雅黑" pitchFamily="34" charset="-122"/>
                <a:ea typeface="微软雅黑" pitchFamily="34" charset="-122"/>
              </a:rPr>
              <a:t>suid</a:t>
            </a:r>
            <a:endParaRPr lang="zh-CN" altLang="en-US" dirty="0" smtClean="0">
              <a:latin typeface="微软雅黑" pitchFamily="34" charset="-122"/>
              <a:ea typeface="微软雅黑" pitchFamily="34" charset="-122"/>
            </a:endParaRPr>
          </a:p>
        </p:txBody>
      </p:sp>
      <p:sp>
        <p:nvSpPr>
          <p:cNvPr id="10" name="矩形 9"/>
          <p:cNvSpPr/>
          <p:nvPr/>
        </p:nvSpPr>
        <p:spPr>
          <a:xfrm>
            <a:off x="1142976" y="4357694"/>
            <a:ext cx="6929486" cy="923330"/>
          </a:xfrm>
          <a:prstGeom prst="rect">
            <a:avLst/>
          </a:prstGeom>
        </p:spPr>
        <p:txBody>
          <a:bodyPr wrap="square">
            <a:spAutoFit/>
          </a:bodyPr>
          <a:lstStyle/>
          <a:p>
            <a:r>
              <a:rPr lang="en-US" altLang="zh-CN" dirty="0" err="1" smtClean="0">
                <a:latin typeface="微软雅黑" pitchFamily="34" charset="-122"/>
                <a:ea typeface="微软雅黑" pitchFamily="34" charset="-122"/>
              </a:rPr>
              <a:t>s</a:t>
            </a:r>
            <a:r>
              <a:rPr lang="en-US" altLang="zh-CN" dirty="0" err="1" smtClean="0">
                <a:latin typeface="微软雅黑" pitchFamily="34" charset="-122"/>
                <a:ea typeface="微软雅黑" pitchFamily="34" charset="-122"/>
              </a:rPr>
              <a:t>gid</a:t>
            </a:r>
            <a:r>
              <a:rPr lang="zh-CN" alt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进程</a:t>
            </a:r>
            <a:r>
              <a:rPr lang="zh-CN" altLang="en-US" dirty="0" smtClean="0">
                <a:latin typeface="微软雅黑" pitchFamily="34" charset="-122"/>
                <a:ea typeface="微软雅黑" pitchFamily="34" charset="-122"/>
              </a:rPr>
              <a:t>执行一个文件时保持进程组的用户组</a:t>
            </a:r>
            <a:r>
              <a:rPr lang="en-US" altLang="zh-CN" dirty="0" smtClean="0">
                <a:latin typeface="微软雅黑" pitchFamily="34" charset="-122"/>
                <a:ea typeface="微软雅黑" pitchFamily="34" charset="-122"/>
              </a:rPr>
              <a:t>ID,</a:t>
            </a:r>
            <a:r>
              <a:rPr lang="zh-CN" altLang="en-US" dirty="0" smtClean="0">
                <a:latin typeface="微软雅黑" pitchFamily="34" charset="-122"/>
                <a:ea typeface="微软雅黑" pitchFamily="34" charset="-122"/>
              </a:rPr>
              <a:t>然而如果设置</a:t>
            </a:r>
            <a:r>
              <a:rPr lang="zh-CN" altLang="en-US" dirty="0" smtClean="0">
                <a:latin typeface="微软雅黑" pitchFamily="34" charset="-122"/>
                <a:ea typeface="微软雅黑" pitchFamily="34" charset="-122"/>
              </a:rPr>
              <a:t>了</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可</a:t>
            </a:r>
            <a:r>
              <a:rPr lang="zh-CN" altLang="en-US" dirty="0" smtClean="0">
                <a:latin typeface="微软雅黑" pitchFamily="34" charset="-122"/>
                <a:ea typeface="微软雅黑" pitchFamily="34" charset="-122"/>
              </a:rPr>
              <a:t>执行文件的</a:t>
            </a:r>
            <a:r>
              <a:rPr lang="en-US" altLang="zh-CN" dirty="0" err="1" smtClean="0">
                <a:latin typeface="微软雅黑" pitchFamily="34" charset="-122"/>
                <a:ea typeface="微软雅黑" pitchFamily="34" charset="-122"/>
              </a:rPr>
              <a:t>sgid</a:t>
            </a:r>
            <a:r>
              <a:rPr lang="zh-CN" altLang="en-US" dirty="0" smtClean="0">
                <a:latin typeface="微软雅黑" pitchFamily="34" charset="-122"/>
                <a:ea typeface="微软雅黑" pitchFamily="34" charset="-122"/>
              </a:rPr>
              <a:t>的标志位</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进程就获得了该文件用户</a:t>
            </a:r>
            <a:r>
              <a:rPr lang="zh-CN" altLang="en-US" dirty="0" smtClean="0">
                <a:latin typeface="微软雅黑" pitchFamily="34" charset="-122"/>
                <a:ea typeface="微软雅黑" pitchFamily="34" charset="-122"/>
              </a:rPr>
              <a:t>组</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的</a:t>
            </a:r>
            <a:r>
              <a:rPr lang="en-US" altLang="zh-CN" dirty="0" smtClean="0">
                <a:latin typeface="微软雅黑" pitchFamily="34" charset="-122"/>
                <a:ea typeface="微软雅黑" pitchFamily="34" charset="-122"/>
              </a:rPr>
              <a:t>ID</a:t>
            </a: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71472" y="528560"/>
            <a:ext cx="2696572" cy="400110"/>
          </a:xfrm>
          <a:prstGeom prst="rect">
            <a:avLst/>
          </a:prstGeom>
        </p:spPr>
        <p:txBody>
          <a:bodyPr wrap="none">
            <a:spAutoFit/>
          </a:bodyPr>
          <a:lstStyle/>
          <a:p>
            <a:pPr>
              <a:buFont typeface="Wingdings" pitchFamily="2" charset="2"/>
              <a:buChar char="Ø"/>
            </a:pPr>
            <a:r>
              <a:rPr lang="zh-CN" altLang="en-US" sz="2000" b="1" dirty="0" smtClean="0">
                <a:latin typeface="微软雅黑" pitchFamily="34" charset="-122"/>
                <a:ea typeface="微软雅黑" pitchFamily="34" charset="-122"/>
              </a:rPr>
              <a:t>文件操作的系统调用</a:t>
            </a:r>
            <a:endParaRPr lang="zh-CN" altLang="en-US" sz="2000" b="1" dirty="0">
              <a:latin typeface="微软雅黑" pitchFamily="34" charset="-122"/>
              <a:ea typeface="微软雅黑" pitchFamily="34" charset="-122"/>
            </a:endParaRPr>
          </a:p>
        </p:txBody>
      </p:sp>
      <p:sp>
        <p:nvSpPr>
          <p:cNvPr id="4" name="矩形 3"/>
          <p:cNvSpPr/>
          <p:nvPr/>
        </p:nvSpPr>
        <p:spPr>
          <a:xfrm>
            <a:off x="1428728" y="1785926"/>
            <a:ext cx="1357322" cy="369332"/>
          </a:xfrm>
          <a:prstGeom prst="rect">
            <a:avLst/>
          </a:prstGeom>
        </p:spPr>
        <p:txBody>
          <a:bodyPr wrap="square">
            <a:spAutoFit/>
          </a:bodyPr>
          <a:lstStyle/>
          <a:p>
            <a:r>
              <a:rPr lang="en-US" altLang="zh-CN" dirty="0" smtClean="0">
                <a:latin typeface="微软雅黑" pitchFamily="34" charset="-122"/>
                <a:ea typeface="微软雅黑" pitchFamily="34" charset="-122"/>
              </a:rPr>
              <a:t>o</a:t>
            </a:r>
            <a:r>
              <a:rPr lang="en-US" altLang="zh-CN" dirty="0" smtClean="0">
                <a:latin typeface="微软雅黑" pitchFamily="34" charset="-122"/>
                <a:ea typeface="微软雅黑" pitchFamily="34" charset="-122"/>
              </a:rPr>
              <a:t>pen</a:t>
            </a:r>
            <a:r>
              <a:rPr lang="zh-CN" altLang="en-US" dirty="0" smtClean="0">
                <a:latin typeface="微软雅黑" pitchFamily="34" charset="-122"/>
                <a:ea typeface="微软雅黑" pitchFamily="34" charset="-122"/>
              </a:rPr>
              <a:t>函数</a:t>
            </a:r>
            <a:endParaRPr lang="zh-CN" altLang="en-US" dirty="0" smtClean="0">
              <a:latin typeface="微软雅黑" pitchFamily="34" charset="-122"/>
              <a:ea typeface="微软雅黑" pitchFamily="34" charset="-122"/>
            </a:endParaRPr>
          </a:p>
        </p:txBody>
      </p:sp>
      <p:sp>
        <p:nvSpPr>
          <p:cNvPr id="5" name="矩形 4"/>
          <p:cNvSpPr/>
          <p:nvPr/>
        </p:nvSpPr>
        <p:spPr>
          <a:xfrm>
            <a:off x="1428728" y="2762245"/>
            <a:ext cx="2000264" cy="369332"/>
          </a:xfrm>
          <a:prstGeom prst="rect">
            <a:avLst/>
          </a:prstGeom>
        </p:spPr>
        <p:txBody>
          <a:bodyPr wrap="square">
            <a:spAutoFit/>
          </a:bodyPr>
          <a:lstStyle/>
          <a:p>
            <a:r>
              <a:rPr lang="en-US" altLang="zh-CN" dirty="0" smtClean="0">
                <a:latin typeface="微软雅黑" pitchFamily="34" charset="-122"/>
                <a:ea typeface="微软雅黑" pitchFamily="34" charset="-122"/>
              </a:rPr>
              <a:t>r</a:t>
            </a:r>
            <a:r>
              <a:rPr lang="en-US" altLang="zh-CN" dirty="0" smtClean="0">
                <a:latin typeface="微软雅黑" pitchFamily="34" charset="-122"/>
                <a:ea typeface="微软雅黑" pitchFamily="34" charset="-122"/>
              </a:rPr>
              <a:t>ead</a:t>
            </a:r>
            <a:r>
              <a:rPr lang="zh-CN" altLang="en-US" dirty="0" smtClean="0">
                <a:latin typeface="微软雅黑" pitchFamily="34" charset="-122"/>
                <a:ea typeface="微软雅黑" pitchFamily="34" charset="-122"/>
              </a:rPr>
              <a:t>函数</a:t>
            </a:r>
            <a:endParaRPr lang="zh-CN" altLang="en-US" dirty="0" smtClean="0">
              <a:latin typeface="微软雅黑" pitchFamily="34" charset="-122"/>
              <a:ea typeface="微软雅黑" pitchFamily="34" charset="-122"/>
            </a:endParaRPr>
          </a:p>
        </p:txBody>
      </p:sp>
      <p:sp>
        <p:nvSpPr>
          <p:cNvPr id="6" name="矩形 5"/>
          <p:cNvSpPr/>
          <p:nvPr/>
        </p:nvSpPr>
        <p:spPr>
          <a:xfrm>
            <a:off x="1428728" y="3738564"/>
            <a:ext cx="1857388" cy="369332"/>
          </a:xfrm>
          <a:prstGeom prst="rect">
            <a:avLst/>
          </a:prstGeom>
        </p:spPr>
        <p:txBody>
          <a:bodyPr wrap="square">
            <a:spAutoFit/>
          </a:bodyPr>
          <a:lstStyle/>
          <a:p>
            <a:r>
              <a:rPr lang="en-US" altLang="zh-CN" dirty="0" smtClean="0">
                <a:latin typeface="微软雅黑" pitchFamily="34" charset="-122"/>
                <a:ea typeface="微软雅黑" pitchFamily="34" charset="-122"/>
              </a:rPr>
              <a:t>w</a:t>
            </a:r>
            <a:r>
              <a:rPr lang="en-US" altLang="zh-CN" dirty="0" smtClean="0">
                <a:latin typeface="微软雅黑" pitchFamily="34" charset="-122"/>
                <a:ea typeface="微软雅黑" pitchFamily="34" charset="-122"/>
              </a:rPr>
              <a:t>rite</a:t>
            </a:r>
            <a:r>
              <a:rPr lang="zh-CN" altLang="en-US" dirty="0" smtClean="0">
                <a:latin typeface="微软雅黑" pitchFamily="34" charset="-122"/>
                <a:ea typeface="微软雅黑" pitchFamily="34" charset="-122"/>
              </a:rPr>
              <a:t>函数</a:t>
            </a:r>
            <a:endParaRPr lang="zh-CN" altLang="en-US" dirty="0" smtClean="0">
              <a:latin typeface="微软雅黑" pitchFamily="34" charset="-122"/>
              <a:ea typeface="微软雅黑" pitchFamily="34" charset="-122"/>
            </a:endParaRPr>
          </a:p>
        </p:txBody>
      </p:sp>
      <p:sp>
        <p:nvSpPr>
          <p:cNvPr id="8" name="矩形 7"/>
          <p:cNvSpPr/>
          <p:nvPr/>
        </p:nvSpPr>
        <p:spPr>
          <a:xfrm>
            <a:off x="1428728" y="4714884"/>
            <a:ext cx="1285884" cy="369332"/>
          </a:xfrm>
          <a:prstGeom prst="rect">
            <a:avLst/>
          </a:prstGeom>
        </p:spPr>
        <p:txBody>
          <a:bodyPr wrap="square">
            <a:spAutoFit/>
          </a:bodyPr>
          <a:lstStyle/>
          <a:p>
            <a:r>
              <a:rPr lang="en-US" altLang="zh-CN" dirty="0" smtClean="0">
                <a:latin typeface="微软雅黑" pitchFamily="34" charset="-122"/>
                <a:ea typeface="微软雅黑" pitchFamily="34" charset="-122"/>
              </a:rPr>
              <a:t>c</a:t>
            </a:r>
            <a:r>
              <a:rPr lang="en-US" altLang="zh-CN" dirty="0" smtClean="0">
                <a:latin typeface="微软雅黑" pitchFamily="34" charset="-122"/>
                <a:ea typeface="微软雅黑" pitchFamily="34" charset="-122"/>
              </a:rPr>
              <a:t>lose</a:t>
            </a:r>
            <a:r>
              <a:rPr lang="zh-CN" altLang="en-US" dirty="0" smtClean="0">
                <a:latin typeface="微软雅黑" pitchFamily="34" charset="-122"/>
                <a:ea typeface="微软雅黑" pitchFamily="34" charset="-122"/>
              </a:rPr>
              <a:t>函数</a:t>
            </a:r>
            <a:endParaRPr lang="zh-CN" altLang="en-US"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487900"/>
            <a:ext cx="4035079" cy="523220"/>
          </a:xfrm>
          <a:prstGeom prst="rect">
            <a:avLst/>
          </a:prstGeom>
          <a:noFill/>
        </p:spPr>
        <p:txBody>
          <a:bodyPr wrap="none" rtlCol="0">
            <a:spAutoFit/>
          </a:bodyPr>
          <a:lstStyle/>
          <a:p>
            <a:r>
              <a:rPr lang="zh-CN" altLang="en-US" sz="2800" b="1" dirty="0" smtClean="0">
                <a:latin typeface="微软雅黑" pitchFamily="34" charset="-122"/>
                <a:ea typeface="微软雅黑" pitchFamily="34" charset="-122"/>
              </a:rPr>
              <a:t>四、</a:t>
            </a:r>
            <a:r>
              <a:rPr lang="en-US" altLang="zh-CN" sz="2800" b="1" dirty="0" smtClean="0">
                <a:latin typeface="微软雅黑" pitchFamily="34" charset="-122"/>
                <a:ea typeface="微软雅黑" pitchFamily="34" charset="-122"/>
              </a:rPr>
              <a:t>Linux</a:t>
            </a:r>
            <a:r>
              <a:rPr lang="zh-CN" altLang="en-US" sz="2800" b="1" dirty="0" smtClean="0">
                <a:latin typeface="微软雅黑" pitchFamily="34" charset="-122"/>
                <a:ea typeface="微软雅黑" pitchFamily="34" charset="-122"/>
              </a:rPr>
              <a:t>常用基本命令</a:t>
            </a:r>
            <a:endParaRPr lang="zh-CN" altLang="en-US" sz="2800" b="1" dirty="0">
              <a:latin typeface="微软雅黑" pitchFamily="34" charset="-122"/>
              <a:ea typeface="微软雅黑" pitchFamily="34" charset="-122"/>
            </a:endParaRPr>
          </a:p>
        </p:txBody>
      </p:sp>
      <p:sp>
        <p:nvSpPr>
          <p:cNvPr id="5" name="TextBox 4"/>
          <p:cNvSpPr txBox="1"/>
          <p:nvPr/>
        </p:nvSpPr>
        <p:spPr>
          <a:xfrm>
            <a:off x="500018" y="1416594"/>
            <a:ext cx="1151277" cy="461665"/>
          </a:xfrm>
          <a:prstGeom prst="rect">
            <a:avLst/>
          </a:prstGeom>
          <a:noFill/>
        </p:spPr>
        <p:txBody>
          <a:bodyPr wrap="none" rtlCol="0">
            <a:spAutoFit/>
          </a:bodyPr>
          <a:lstStyle/>
          <a:p>
            <a:r>
              <a:rPr lang="en-US" altLang="zh-CN" sz="2400" dirty="0" err="1" smtClean="0">
                <a:latin typeface="微软雅黑" pitchFamily="34" charset="-122"/>
                <a:ea typeface="微软雅黑" pitchFamily="34" charset="-122"/>
              </a:rPr>
              <a:t>cd</a:t>
            </a:r>
            <a:r>
              <a:rPr lang="zh-CN" altLang="en-US" sz="2400" dirty="0" smtClean="0">
                <a:latin typeface="微软雅黑" pitchFamily="34" charset="-122"/>
                <a:ea typeface="微软雅黑" pitchFamily="34" charset="-122"/>
              </a:rPr>
              <a:t>命令</a:t>
            </a:r>
            <a:endParaRPr lang="en-US" altLang="zh-CN" sz="2400" dirty="0" smtClean="0">
              <a:latin typeface="微软雅黑" pitchFamily="34" charset="-122"/>
              <a:ea typeface="微软雅黑" pitchFamily="34" charset="-122"/>
            </a:endParaRPr>
          </a:p>
        </p:txBody>
      </p:sp>
      <p:sp>
        <p:nvSpPr>
          <p:cNvPr id="6" name="矩形 5"/>
          <p:cNvSpPr/>
          <p:nvPr/>
        </p:nvSpPr>
        <p:spPr>
          <a:xfrm>
            <a:off x="285720" y="2130974"/>
            <a:ext cx="8643982" cy="646331"/>
          </a:xfrm>
          <a:prstGeom prst="rect">
            <a:avLst/>
          </a:prstGeom>
        </p:spPr>
        <p:txBody>
          <a:bodyPr wrap="square">
            <a:spAutoFit/>
          </a:bodyPr>
          <a:lstStyle/>
          <a:p>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用于切换当前目录，参数为要切换到的目录的路径，可以为绝对路径</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也可以是相对路径。</a:t>
            </a:r>
            <a:endParaRPr lang="en-US" altLang="zh-CN" dirty="0" smtClean="0">
              <a:latin typeface="微软雅黑" pitchFamily="34" charset="-122"/>
              <a:ea typeface="微软雅黑" pitchFamily="34" charset="-122"/>
            </a:endParaRPr>
          </a:p>
        </p:txBody>
      </p:sp>
      <p:sp>
        <p:nvSpPr>
          <p:cNvPr id="7" name="矩形 6"/>
          <p:cNvSpPr/>
          <p:nvPr/>
        </p:nvSpPr>
        <p:spPr>
          <a:xfrm>
            <a:off x="500018" y="3059668"/>
            <a:ext cx="1357338" cy="369332"/>
          </a:xfrm>
          <a:prstGeom prst="rect">
            <a:avLst/>
          </a:prstGeom>
        </p:spPr>
        <p:txBody>
          <a:bodyPr wrap="square">
            <a:spAutoFit/>
          </a:bodyPr>
          <a:lstStyle/>
          <a:p>
            <a:r>
              <a:rPr lang="zh-CN" altLang="en-US" dirty="0" smtClean="0">
                <a:latin typeface="微软雅黑" pitchFamily="34" charset="-122"/>
                <a:ea typeface="微软雅黑" pitchFamily="34" charset="-122"/>
              </a:rPr>
              <a:t>示例：</a:t>
            </a:r>
            <a:endParaRPr lang="en-US" altLang="zh-CN" dirty="0" smtClean="0">
              <a:latin typeface="微软雅黑" pitchFamily="34" charset="-122"/>
              <a:ea typeface="微软雅黑" pitchFamily="34" charset="-122"/>
            </a:endParaRPr>
          </a:p>
        </p:txBody>
      </p:sp>
      <p:sp>
        <p:nvSpPr>
          <p:cNvPr id="8" name="矩形 7"/>
          <p:cNvSpPr/>
          <p:nvPr/>
        </p:nvSpPr>
        <p:spPr>
          <a:xfrm>
            <a:off x="1142976" y="3559734"/>
            <a:ext cx="6215106" cy="369332"/>
          </a:xfrm>
          <a:prstGeom prst="rect">
            <a:avLst/>
          </a:prstGeom>
        </p:spPr>
        <p:txBody>
          <a:bodyPr wrap="square">
            <a:spAutoFit/>
          </a:bodyPr>
          <a:lstStyle/>
          <a:p>
            <a:r>
              <a:rPr lang="en-US" altLang="zh-CN" dirty="0" err="1" smtClean="0">
                <a:latin typeface="微软雅黑" pitchFamily="34" charset="-122"/>
                <a:ea typeface="微软雅黑" pitchFamily="34" charset="-122"/>
              </a:rPr>
              <a:t>cd</a:t>
            </a:r>
            <a:r>
              <a:rPr lang="en-US" altLang="zh-CN" dirty="0" smtClean="0">
                <a:latin typeface="微软雅黑" pitchFamily="34" charset="-122"/>
                <a:ea typeface="微软雅黑" pitchFamily="34" charset="-122"/>
              </a:rPr>
              <a:t>  /home/root/    </a:t>
            </a:r>
            <a:r>
              <a:rPr lang="zh-CN" altLang="en-US" dirty="0" smtClean="0">
                <a:latin typeface="微软雅黑" pitchFamily="34" charset="-122"/>
                <a:ea typeface="微软雅黑" pitchFamily="34" charset="-122"/>
              </a:rPr>
              <a:t>切换到</a:t>
            </a:r>
            <a:r>
              <a:rPr lang="en-US" altLang="zh-CN" dirty="0" smtClean="0">
                <a:latin typeface="微软雅黑" pitchFamily="34" charset="-122"/>
                <a:ea typeface="微软雅黑" pitchFamily="34" charset="-122"/>
              </a:rPr>
              <a:t>root</a:t>
            </a:r>
            <a:r>
              <a:rPr lang="zh-CN" altLang="en-US" dirty="0" smtClean="0">
                <a:latin typeface="微软雅黑" pitchFamily="34" charset="-122"/>
                <a:ea typeface="微软雅黑" pitchFamily="34" charset="-122"/>
              </a:rPr>
              <a:t>家目录</a:t>
            </a:r>
            <a:endParaRPr lang="en-US" altLang="zh-CN" dirty="0" smtClean="0">
              <a:latin typeface="微软雅黑" pitchFamily="34" charset="-122"/>
              <a:ea typeface="微软雅黑" pitchFamily="34" charset="-122"/>
            </a:endParaRPr>
          </a:p>
        </p:txBody>
      </p:sp>
      <p:sp>
        <p:nvSpPr>
          <p:cNvPr id="9" name="矩形 8"/>
          <p:cNvSpPr/>
          <p:nvPr/>
        </p:nvSpPr>
        <p:spPr>
          <a:xfrm>
            <a:off x="1142976" y="4006222"/>
            <a:ext cx="6572296" cy="369332"/>
          </a:xfrm>
          <a:prstGeom prst="rect">
            <a:avLst/>
          </a:prstGeom>
        </p:spPr>
        <p:txBody>
          <a:bodyPr wrap="square">
            <a:spAutoFit/>
          </a:bodyPr>
          <a:lstStyle/>
          <a:p>
            <a:r>
              <a:rPr lang="en-US" altLang="zh-CN" dirty="0" err="1" smtClean="0">
                <a:latin typeface="微软雅黑" pitchFamily="34" charset="-122"/>
                <a:ea typeface="微软雅黑" pitchFamily="34" charset="-122"/>
              </a:rPr>
              <a:t>cd</a:t>
            </a:r>
            <a:r>
              <a:rPr lang="en-US" altLang="zh-CN" dirty="0" smtClean="0">
                <a:latin typeface="微软雅黑" pitchFamily="34" charset="-122"/>
                <a:ea typeface="微软雅黑" pitchFamily="34" charset="-122"/>
              </a:rPr>
              <a:t>  ./test  </a:t>
            </a:r>
            <a:r>
              <a:rPr lang="zh-CN" altLang="en-US" dirty="0" smtClean="0">
                <a:latin typeface="微软雅黑" pitchFamily="34" charset="-122"/>
                <a:ea typeface="微软雅黑" pitchFamily="34" charset="-122"/>
              </a:rPr>
              <a:t>切换到当前目录下的</a:t>
            </a:r>
            <a:r>
              <a:rPr lang="en-US" altLang="zh-CN" dirty="0" smtClean="0">
                <a:latin typeface="微软雅黑" pitchFamily="34" charset="-122"/>
                <a:ea typeface="微软雅黑" pitchFamily="34" charset="-122"/>
              </a:rPr>
              <a:t>test</a:t>
            </a:r>
            <a:r>
              <a:rPr lang="zh-CN" altLang="en-US" dirty="0" smtClean="0">
                <a:latin typeface="微软雅黑" pitchFamily="34" charset="-122"/>
                <a:ea typeface="微软雅黑" pitchFamily="34" charset="-122"/>
              </a:rPr>
              <a:t>目录。</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表示当前目录</a:t>
            </a:r>
            <a:endParaRPr lang="en-US" altLang="zh-CN" dirty="0" smtClean="0">
              <a:latin typeface="微软雅黑" pitchFamily="34" charset="-122"/>
              <a:ea typeface="微软雅黑" pitchFamily="34" charset="-122"/>
            </a:endParaRPr>
          </a:p>
        </p:txBody>
      </p:sp>
      <p:sp>
        <p:nvSpPr>
          <p:cNvPr id="10" name="矩形 9"/>
          <p:cNvSpPr/>
          <p:nvPr/>
        </p:nvSpPr>
        <p:spPr>
          <a:xfrm>
            <a:off x="1142976" y="4452710"/>
            <a:ext cx="6715172" cy="369332"/>
          </a:xfrm>
          <a:prstGeom prst="rect">
            <a:avLst/>
          </a:prstGeom>
        </p:spPr>
        <p:txBody>
          <a:bodyPr wrap="square">
            <a:spAutoFit/>
          </a:bodyPr>
          <a:lstStyle/>
          <a:p>
            <a:r>
              <a:rPr lang="en-US" altLang="zh-CN" dirty="0" err="1" smtClean="0">
                <a:latin typeface="微软雅黑" pitchFamily="34" charset="-122"/>
                <a:ea typeface="微软雅黑" pitchFamily="34" charset="-122"/>
              </a:rPr>
              <a:t>cd</a:t>
            </a:r>
            <a:r>
              <a:rPr lang="en-US" altLang="zh-CN" dirty="0" smtClean="0">
                <a:latin typeface="微软雅黑" pitchFamily="34" charset="-122"/>
                <a:ea typeface="微软雅黑" pitchFamily="34" charset="-122"/>
              </a:rPr>
              <a:t>  ../test  </a:t>
            </a:r>
            <a:r>
              <a:rPr lang="zh-CN" altLang="en-US" dirty="0" smtClean="0">
                <a:latin typeface="微软雅黑" pitchFamily="34" charset="-122"/>
                <a:ea typeface="微软雅黑" pitchFamily="34" charset="-122"/>
              </a:rPr>
              <a:t>切换到上层目录下的</a:t>
            </a:r>
            <a:r>
              <a:rPr lang="en-US" altLang="zh-CN" dirty="0" smtClean="0">
                <a:latin typeface="微软雅黑" pitchFamily="34" charset="-122"/>
                <a:ea typeface="微软雅黑" pitchFamily="34" charset="-122"/>
              </a:rPr>
              <a:t>test</a:t>
            </a:r>
            <a:r>
              <a:rPr lang="zh-CN" altLang="en-US" dirty="0" smtClean="0">
                <a:latin typeface="微软雅黑" pitchFamily="34" charset="-122"/>
                <a:ea typeface="微软雅黑" pitchFamily="34" charset="-122"/>
              </a:rPr>
              <a:t>目录。</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表示上一层目录</a:t>
            </a:r>
            <a:endParaRPr lang="en-US" altLang="zh-CN" dirty="0" smtClean="0">
              <a:latin typeface="微软雅黑" pitchFamily="34" charset="-122"/>
              <a:ea typeface="微软雅黑" pitchFamily="34" charset="-122"/>
            </a:endParaRPr>
          </a:p>
        </p:txBody>
      </p:sp>
      <p:sp>
        <p:nvSpPr>
          <p:cNvPr id="11" name="矩形 10"/>
          <p:cNvSpPr/>
          <p:nvPr/>
        </p:nvSpPr>
        <p:spPr>
          <a:xfrm>
            <a:off x="1142976" y="4899198"/>
            <a:ext cx="4143404" cy="369332"/>
          </a:xfrm>
          <a:prstGeom prst="rect">
            <a:avLst/>
          </a:prstGeom>
        </p:spPr>
        <p:txBody>
          <a:bodyPr wrap="square">
            <a:spAutoFit/>
          </a:bodyPr>
          <a:lstStyle/>
          <a:p>
            <a:r>
              <a:rPr lang="en-US" altLang="zh-CN" dirty="0" err="1" smtClean="0">
                <a:latin typeface="微软雅黑" pitchFamily="34" charset="-122"/>
                <a:ea typeface="微软雅黑" pitchFamily="34" charset="-122"/>
              </a:rPr>
              <a:t>cd</a:t>
            </a:r>
            <a:r>
              <a:rPr lang="en-US" altLang="zh-CN" dirty="0" smtClean="0">
                <a:latin typeface="微软雅黑" pitchFamily="34" charset="-122"/>
                <a:ea typeface="微软雅黑" pitchFamily="34" charset="-122"/>
              </a:rPr>
              <a:t> ~ </a:t>
            </a:r>
            <a:r>
              <a:rPr lang="zh-CN" altLang="en-US" dirty="0" smtClean="0">
                <a:latin typeface="微软雅黑" pitchFamily="34" charset="-122"/>
                <a:ea typeface="微软雅黑" pitchFamily="34" charset="-122"/>
              </a:rPr>
              <a:t>切换到用户家目录。</a:t>
            </a:r>
            <a:endParaRPr lang="en-US" altLang="zh-CN" dirty="0" smtClean="0">
              <a:latin typeface="微软雅黑" pitchFamily="34" charset="-122"/>
              <a:ea typeface="微软雅黑" pitchFamily="34" charset="-122"/>
            </a:endParaRPr>
          </a:p>
        </p:txBody>
      </p:sp>
      <p:sp>
        <p:nvSpPr>
          <p:cNvPr id="12" name="矩形 11"/>
          <p:cNvSpPr/>
          <p:nvPr/>
        </p:nvSpPr>
        <p:spPr>
          <a:xfrm>
            <a:off x="1142976" y="5345684"/>
            <a:ext cx="3857652" cy="369332"/>
          </a:xfrm>
          <a:prstGeom prst="rect">
            <a:avLst/>
          </a:prstGeom>
        </p:spPr>
        <p:txBody>
          <a:bodyPr wrap="square">
            <a:spAutoFit/>
          </a:bodyPr>
          <a:lstStyle/>
          <a:p>
            <a:r>
              <a:rPr lang="en-US" altLang="zh-CN" dirty="0" err="1" smtClean="0">
                <a:latin typeface="微软雅黑" pitchFamily="34" charset="-122"/>
                <a:ea typeface="微软雅黑" pitchFamily="34" charset="-122"/>
              </a:rPr>
              <a:t>cd</a:t>
            </a:r>
            <a:r>
              <a:rPr lang="en-US" altLang="zh-CN" dirty="0" smtClean="0">
                <a:latin typeface="微软雅黑" pitchFamily="34" charset="-122"/>
                <a:ea typeface="微软雅黑" pitchFamily="34" charset="-122"/>
              </a:rPr>
              <a:t>  -  </a:t>
            </a:r>
            <a:r>
              <a:rPr lang="zh-CN" altLang="en-US" dirty="0" smtClean="0">
                <a:latin typeface="微软雅黑" pitchFamily="34" charset="-122"/>
                <a:ea typeface="微软雅黑" pitchFamily="34" charset="-122"/>
              </a:rPr>
              <a:t>切换到上一次的工作目录</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467005"/>
            <a:ext cx="1024639" cy="461665"/>
          </a:xfrm>
          <a:prstGeom prst="rect">
            <a:avLst/>
          </a:prstGeom>
          <a:noFill/>
        </p:spPr>
        <p:txBody>
          <a:bodyPr wrap="none" rtlCol="0">
            <a:spAutoFit/>
          </a:bodyPr>
          <a:lstStyle/>
          <a:p>
            <a:r>
              <a:rPr lang="en-US" altLang="zh-CN" sz="2400" dirty="0" err="1" smtClean="0">
                <a:latin typeface="微软雅黑" pitchFamily="34" charset="-122"/>
                <a:ea typeface="微软雅黑" pitchFamily="34" charset="-122"/>
              </a:rPr>
              <a:t>ls</a:t>
            </a:r>
            <a:r>
              <a:rPr lang="zh-CN" altLang="en-US" sz="2400" dirty="0" smtClean="0">
                <a:latin typeface="微软雅黑" pitchFamily="34" charset="-122"/>
                <a:ea typeface="微软雅黑" pitchFamily="34" charset="-122"/>
              </a:rPr>
              <a:t>命令</a:t>
            </a:r>
            <a:endParaRPr lang="en-US" altLang="zh-CN" sz="2400" dirty="0" smtClean="0">
              <a:latin typeface="微软雅黑" pitchFamily="34" charset="-122"/>
              <a:ea typeface="微软雅黑" pitchFamily="34" charset="-122"/>
            </a:endParaRPr>
          </a:p>
        </p:txBody>
      </p:sp>
      <p:sp>
        <p:nvSpPr>
          <p:cNvPr id="5" name="矩形 4"/>
          <p:cNvSpPr/>
          <p:nvPr/>
        </p:nvSpPr>
        <p:spPr>
          <a:xfrm>
            <a:off x="857224" y="1214422"/>
            <a:ext cx="5786478" cy="369332"/>
          </a:xfrm>
          <a:prstGeom prst="rect">
            <a:avLst/>
          </a:prstGeom>
        </p:spPr>
        <p:txBody>
          <a:bodyPr wrap="square">
            <a:spAutoFit/>
          </a:bodyPr>
          <a:lstStyle/>
          <a:p>
            <a:r>
              <a:rPr lang="zh-CN" altLang="en-US" dirty="0" smtClean="0">
                <a:latin typeface="微软雅黑" pitchFamily="34" charset="-122"/>
                <a:ea typeface="微软雅黑" pitchFamily="34" charset="-122"/>
              </a:rPr>
              <a:t>这是个非常常用的命令，用于查看文件与目录的命令。</a:t>
            </a:r>
            <a:endParaRPr lang="en-US" altLang="zh-CN" dirty="0" smtClean="0">
              <a:latin typeface="微软雅黑" pitchFamily="34" charset="-122"/>
              <a:ea typeface="微软雅黑" pitchFamily="34" charset="-122"/>
            </a:endParaRPr>
          </a:p>
        </p:txBody>
      </p:sp>
      <p:sp>
        <p:nvSpPr>
          <p:cNvPr id="6" name="矩形 5"/>
          <p:cNvSpPr/>
          <p:nvPr/>
        </p:nvSpPr>
        <p:spPr>
          <a:xfrm>
            <a:off x="571472" y="2059536"/>
            <a:ext cx="1357338" cy="369332"/>
          </a:xfrm>
          <a:prstGeom prst="rect">
            <a:avLst/>
          </a:prstGeom>
        </p:spPr>
        <p:txBody>
          <a:bodyPr wrap="square">
            <a:spAutoFit/>
          </a:bodyPr>
          <a:lstStyle/>
          <a:p>
            <a:r>
              <a:rPr lang="zh-CN" altLang="en-US" dirty="0" smtClean="0">
                <a:latin typeface="微软雅黑" pitchFamily="34" charset="-122"/>
                <a:ea typeface="微软雅黑" pitchFamily="34" charset="-122"/>
              </a:rPr>
              <a:t>示例：</a:t>
            </a:r>
            <a:endParaRPr lang="en-US" altLang="zh-CN" dirty="0" smtClean="0">
              <a:latin typeface="微软雅黑" pitchFamily="34" charset="-122"/>
              <a:ea typeface="微软雅黑" pitchFamily="34" charset="-122"/>
            </a:endParaRPr>
          </a:p>
        </p:txBody>
      </p:sp>
      <p:sp>
        <p:nvSpPr>
          <p:cNvPr id="7" name="矩形 6"/>
          <p:cNvSpPr/>
          <p:nvPr/>
        </p:nvSpPr>
        <p:spPr>
          <a:xfrm>
            <a:off x="857224" y="2631040"/>
            <a:ext cx="7429552" cy="646331"/>
          </a:xfrm>
          <a:prstGeom prst="rect">
            <a:avLst/>
          </a:prstGeom>
        </p:spPr>
        <p:txBody>
          <a:bodyPr wrap="square">
            <a:spAutoFit/>
          </a:bodyPr>
          <a:lstStyle/>
          <a:p>
            <a:r>
              <a:rPr lang="en-US" altLang="zh-CN" dirty="0" err="1" smtClean="0">
                <a:latin typeface="微软雅黑" pitchFamily="34" charset="-122"/>
                <a:ea typeface="微软雅黑" pitchFamily="34" charset="-122"/>
              </a:rPr>
              <a:t>ls</a:t>
            </a:r>
            <a:r>
              <a:rPr lang="en-US" altLang="zh-CN" dirty="0" smtClean="0">
                <a:latin typeface="微软雅黑" pitchFamily="34" charset="-122"/>
                <a:ea typeface="微软雅黑" pitchFamily="34" charset="-122"/>
              </a:rPr>
              <a:t>  -l   </a:t>
            </a:r>
            <a:r>
              <a:rPr lang="zh-CN" altLang="en-US" dirty="0" smtClean="0">
                <a:latin typeface="微软雅黑" pitchFamily="34" charset="-122"/>
                <a:ea typeface="微软雅黑" pitchFamily="34" charset="-122"/>
              </a:rPr>
              <a:t>以列表的形式显示出当前目录下的内容，包含文件的属性、权限、</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大小等信息</a:t>
            </a:r>
            <a:endParaRPr lang="en-US" altLang="zh-CN" dirty="0" smtClean="0">
              <a:latin typeface="微软雅黑" pitchFamily="34" charset="-122"/>
              <a:ea typeface="微软雅黑" pitchFamily="34" charset="-122"/>
            </a:endParaRPr>
          </a:p>
        </p:txBody>
      </p:sp>
      <p:sp>
        <p:nvSpPr>
          <p:cNvPr id="8" name="矩形 7"/>
          <p:cNvSpPr/>
          <p:nvPr/>
        </p:nvSpPr>
        <p:spPr>
          <a:xfrm>
            <a:off x="857224" y="3506273"/>
            <a:ext cx="7429552" cy="369332"/>
          </a:xfrm>
          <a:prstGeom prst="rect">
            <a:avLst/>
          </a:prstGeom>
        </p:spPr>
        <p:txBody>
          <a:bodyPr wrap="square">
            <a:spAutoFit/>
          </a:bodyPr>
          <a:lstStyle/>
          <a:p>
            <a:r>
              <a:rPr lang="en-US" altLang="zh-CN" dirty="0" err="1" smtClean="0">
                <a:latin typeface="微软雅黑" pitchFamily="34" charset="-122"/>
                <a:ea typeface="微软雅黑" pitchFamily="34" charset="-122"/>
              </a:rPr>
              <a:t>ls</a:t>
            </a:r>
            <a:r>
              <a:rPr lang="en-US" altLang="zh-CN" dirty="0" smtClean="0">
                <a:latin typeface="微软雅黑" pitchFamily="34" charset="-122"/>
                <a:ea typeface="微软雅黑" pitchFamily="34" charset="-122"/>
              </a:rPr>
              <a:t>  -a  </a:t>
            </a:r>
            <a:r>
              <a:rPr lang="zh-CN" altLang="en-US" dirty="0" smtClean="0">
                <a:latin typeface="微软雅黑" pitchFamily="34" charset="-122"/>
                <a:ea typeface="微软雅黑" pitchFamily="34" charset="-122"/>
              </a:rPr>
              <a:t>显示当前目录下的全部内容，包含以</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开头的隐藏文件或目录</a:t>
            </a:r>
            <a:endParaRPr lang="en-US" altLang="zh-CN" dirty="0" smtClean="0">
              <a:latin typeface="微软雅黑" pitchFamily="34" charset="-122"/>
              <a:ea typeface="微软雅黑" pitchFamily="34" charset="-122"/>
            </a:endParaRPr>
          </a:p>
        </p:txBody>
      </p:sp>
      <p:sp>
        <p:nvSpPr>
          <p:cNvPr id="9" name="矩形 8"/>
          <p:cNvSpPr/>
          <p:nvPr/>
        </p:nvSpPr>
        <p:spPr>
          <a:xfrm>
            <a:off x="857224" y="4104507"/>
            <a:ext cx="7429552" cy="369332"/>
          </a:xfrm>
          <a:prstGeom prst="rect">
            <a:avLst/>
          </a:prstGeom>
        </p:spPr>
        <p:txBody>
          <a:bodyPr wrap="square">
            <a:spAutoFit/>
          </a:bodyPr>
          <a:lstStyle/>
          <a:p>
            <a:r>
              <a:rPr lang="en-US" altLang="zh-CN" dirty="0" err="1" smtClean="0">
                <a:latin typeface="微软雅黑" pitchFamily="34" charset="-122"/>
                <a:ea typeface="微软雅黑" pitchFamily="34" charset="-122"/>
              </a:rPr>
              <a:t>ls</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lh</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以列表形式并用易读的方式（</a:t>
            </a:r>
            <a:r>
              <a:rPr lang="en-US" altLang="zh-CN" dirty="0" smtClean="0">
                <a:latin typeface="微软雅黑" pitchFamily="34" charset="-122"/>
                <a:ea typeface="微软雅黑" pitchFamily="34" charset="-122"/>
              </a:rPr>
              <a:t>K</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M</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G</a:t>
            </a:r>
            <a:r>
              <a:rPr lang="zh-CN" altLang="en-US" dirty="0" smtClean="0">
                <a:latin typeface="微软雅黑" pitchFamily="34" charset="-122"/>
                <a:ea typeface="微软雅黑" pitchFamily="34" charset="-122"/>
              </a:rPr>
              <a:t>）显示出来。</a:t>
            </a:r>
            <a:endParaRPr lang="en-US" altLang="zh-CN" dirty="0" smtClean="0">
              <a:latin typeface="微软雅黑" pitchFamily="34" charset="-122"/>
              <a:ea typeface="微软雅黑" pitchFamily="34" charset="-122"/>
            </a:endParaRPr>
          </a:p>
        </p:txBody>
      </p:sp>
      <p:sp>
        <p:nvSpPr>
          <p:cNvPr id="10" name="矩形 9"/>
          <p:cNvSpPr/>
          <p:nvPr/>
        </p:nvSpPr>
        <p:spPr>
          <a:xfrm>
            <a:off x="857224" y="4702742"/>
            <a:ext cx="7643866" cy="369332"/>
          </a:xfrm>
          <a:prstGeom prst="rect">
            <a:avLst/>
          </a:prstGeom>
        </p:spPr>
        <p:txBody>
          <a:bodyPr wrap="square">
            <a:spAutoFit/>
          </a:bodyPr>
          <a:lstStyle/>
          <a:p>
            <a:r>
              <a:rPr lang="en-US" altLang="zh-CN" dirty="0" err="1" smtClean="0">
                <a:latin typeface="微软雅黑" pitchFamily="34" charset="-122"/>
                <a:ea typeface="微软雅黑" pitchFamily="34" charset="-122"/>
              </a:rPr>
              <a:t>ls</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lR</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以递归形式显示当前目录下所有的内容，连同子目录下的所有文件。</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467005"/>
            <a:ext cx="1375698" cy="461665"/>
          </a:xfrm>
          <a:prstGeom prst="rect">
            <a:avLst/>
          </a:prstGeom>
          <a:noFill/>
        </p:spPr>
        <p:txBody>
          <a:bodyPr wrap="none" rtlCol="0">
            <a:spAutoFit/>
          </a:bodyPr>
          <a:lstStyle/>
          <a:p>
            <a:r>
              <a:rPr lang="en-US" altLang="zh-CN" sz="2400" dirty="0" smtClean="0">
                <a:latin typeface="微软雅黑" pitchFamily="34" charset="-122"/>
                <a:ea typeface="微软雅黑" pitchFamily="34" charset="-122"/>
              </a:rPr>
              <a:t>find</a:t>
            </a:r>
            <a:r>
              <a:rPr lang="zh-CN" altLang="en-US" sz="2400" dirty="0" smtClean="0">
                <a:latin typeface="微软雅黑" pitchFamily="34" charset="-122"/>
                <a:ea typeface="微软雅黑" pitchFamily="34" charset="-122"/>
              </a:rPr>
              <a:t>命令</a:t>
            </a:r>
            <a:endParaRPr lang="en-US" altLang="zh-CN" sz="2400" dirty="0" smtClean="0">
              <a:latin typeface="微软雅黑" pitchFamily="34" charset="-122"/>
              <a:ea typeface="微软雅黑" pitchFamily="34" charset="-122"/>
            </a:endParaRPr>
          </a:p>
        </p:txBody>
      </p:sp>
      <p:sp>
        <p:nvSpPr>
          <p:cNvPr id="5" name="矩形 4"/>
          <p:cNvSpPr/>
          <p:nvPr/>
        </p:nvSpPr>
        <p:spPr>
          <a:xfrm>
            <a:off x="857224" y="1214422"/>
            <a:ext cx="7715304" cy="646331"/>
          </a:xfrm>
          <a:prstGeom prst="rect">
            <a:avLst/>
          </a:prstGeom>
        </p:spPr>
        <p:txBody>
          <a:bodyPr wrap="square">
            <a:spAutoFit/>
          </a:bodyPr>
          <a:lstStyle/>
          <a:p>
            <a:r>
              <a:rPr lang="zh-CN" altLang="en-US" dirty="0" smtClean="0">
                <a:latin typeface="微软雅黑" pitchFamily="34" charset="-122"/>
                <a:ea typeface="微软雅黑" pitchFamily="34" charset="-122"/>
              </a:rPr>
              <a:t>一个非常强大的查找命令，使用也比较复杂，参数也很多，也可同其它命令组合出更强大的功能，这里仅列出一些常用的方法</a:t>
            </a:r>
            <a:endParaRPr lang="en-US" altLang="zh-CN" dirty="0" smtClean="0">
              <a:latin typeface="微软雅黑" pitchFamily="34" charset="-122"/>
              <a:ea typeface="微软雅黑" pitchFamily="34" charset="-122"/>
            </a:endParaRPr>
          </a:p>
        </p:txBody>
      </p:sp>
      <p:sp>
        <p:nvSpPr>
          <p:cNvPr id="6" name="矩形 5"/>
          <p:cNvSpPr/>
          <p:nvPr/>
        </p:nvSpPr>
        <p:spPr>
          <a:xfrm>
            <a:off x="571472" y="2059536"/>
            <a:ext cx="1357338" cy="369332"/>
          </a:xfrm>
          <a:prstGeom prst="rect">
            <a:avLst/>
          </a:prstGeom>
        </p:spPr>
        <p:txBody>
          <a:bodyPr wrap="square">
            <a:spAutoFit/>
          </a:bodyPr>
          <a:lstStyle/>
          <a:p>
            <a:r>
              <a:rPr lang="zh-CN" altLang="en-US" dirty="0" smtClean="0">
                <a:latin typeface="微软雅黑" pitchFamily="34" charset="-122"/>
                <a:ea typeface="微软雅黑" pitchFamily="34" charset="-122"/>
              </a:rPr>
              <a:t>示例：</a:t>
            </a:r>
            <a:endParaRPr lang="en-US" altLang="zh-CN" dirty="0" smtClean="0">
              <a:latin typeface="微软雅黑" pitchFamily="34" charset="-122"/>
              <a:ea typeface="微软雅黑" pitchFamily="34" charset="-122"/>
            </a:endParaRPr>
          </a:p>
        </p:txBody>
      </p:sp>
      <p:sp>
        <p:nvSpPr>
          <p:cNvPr id="7" name="矩形 6"/>
          <p:cNvSpPr/>
          <p:nvPr/>
        </p:nvSpPr>
        <p:spPr>
          <a:xfrm>
            <a:off x="1000100" y="3138071"/>
            <a:ext cx="7429552" cy="369332"/>
          </a:xfrm>
          <a:prstGeom prst="rect">
            <a:avLst/>
          </a:prstGeom>
        </p:spPr>
        <p:txBody>
          <a:bodyPr wrap="square">
            <a:spAutoFit/>
          </a:bodyPr>
          <a:lstStyle/>
          <a:p>
            <a:r>
              <a:rPr lang="en-US" altLang="zh-CN" dirty="0" smtClean="0">
                <a:latin typeface="微软雅黑" pitchFamily="34" charset="-122"/>
                <a:ea typeface="微软雅黑" pitchFamily="34" charset="-122"/>
              </a:rPr>
              <a:t>find ./ -name  abc.txt    </a:t>
            </a:r>
            <a:r>
              <a:rPr lang="zh-CN" altLang="en-US" dirty="0" smtClean="0">
                <a:latin typeface="微软雅黑" pitchFamily="34" charset="-122"/>
                <a:ea typeface="微软雅黑" pitchFamily="34" charset="-122"/>
              </a:rPr>
              <a:t>查找当前目录下文件名为</a:t>
            </a:r>
            <a:r>
              <a:rPr lang="en-US" altLang="zh-CN" dirty="0" smtClean="0">
                <a:latin typeface="微软雅黑" pitchFamily="34" charset="-122"/>
                <a:ea typeface="微软雅黑" pitchFamily="34" charset="-122"/>
              </a:rPr>
              <a:t>abc.txt</a:t>
            </a:r>
            <a:r>
              <a:rPr lang="zh-CN" altLang="en-US" dirty="0" smtClean="0">
                <a:latin typeface="微软雅黑" pitchFamily="34" charset="-122"/>
                <a:ea typeface="微软雅黑" pitchFamily="34" charset="-122"/>
              </a:rPr>
              <a:t>的文件</a:t>
            </a:r>
            <a:endParaRPr lang="en-US" altLang="zh-CN" dirty="0" smtClean="0">
              <a:latin typeface="微软雅黑" pitchFamily="34" charset="-122"/>
              <a:ea typeface="微软雅黑" pitchFamily="34" charset="-122"/>
            </a:endParaRPr>
          </a:p>
        </p:txBody>
      </p:sp>
      <p:sp>
        <p:nvSpPr>
          <p:cNvPr id="8" name="矩形 7"/>
          <p:cNvSpPr/>
          <p:nvPr/>
        </p:nvSpPr>
        <p:spPr>
          <a:xfrm>
            <a:off x="1000100" y="3645102"/>
            <a:ext cx="7429552" cy="646331"/>
          </a:xfrm>
          <a:prstGeom prst="rect">
            <a:avLst/>
          </a:prstGeom>
        </p:spPr>
        <p:txBody>
          <a:bodyPr wrap="square">
            <a:spAutoFit/>
          </a:bodyPr>
          <a:lstStyle/>
          <a:p>
            <a:r>
              <a:rPr lang="en-US" altLang="zh-CN" dirty="0" smtClean="0">
                <a:latin typeface="微软雅黑" pitchFamily="34" charset="-122"/>
                <a:ea typeface="微软雅黑" pitchFamily="34" charset="-122"/>
              </a:rPr>
              <a:t>find ./ -size  +17k    </a:t>
            </a:r>
            <a:r>
              <a:rPr lang="zh-CN" altLang="en-US" dirty="0" smtClean="0">
                <a:latin typeface="微软雅黑" pitchFamily="34" charset="-122"/>
                <a:ea typeface="微软雅黑" pitchFamily="34" charset="-122"/>
              </a:rPr>
              <a:t>查找当前目录中大于</a:t>
            </a:r>
            <a:r>
              <a:rPr lang="en-US" altLang="zh-CN" dirty="0" smtClean="0">
                <a:latin typeface="微软雅黑" pitchFamily="34" charset="-122"/>
                <a:ea typeface="微软雅黑" pitchFamily="34" charset="-122"/>
              </a:rPr>
              <a:t>17K</a:t>
            </a:r>
            <a:r>
              <a:rPr lang="zh-CN" altLang="en-US" dirty="0" smtClean="0">
                <a:latin typeface="微软雅黑" pitchFamily="34" charset="-122"/>
                <a:ea typeface="微软雅黑" pitchFamily="34" charset="-122"/>
              </a:rPr>
              <a:t>的文件，</a:t>
            </a:r>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表示</a:t>
            </a:r>
            <a:r>
              <a:rPr lang="en-US" altLang="zh-CN" dirty="0" smtClean="0">
                <a:latin typeface="微软雅黑" pitchFamily="34" charset="-122"/>
                <a:ea typeface="微软雅黑" pitchFamily="34" charset="-122"/>
              </a:rPr>
              <a:t>byte</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K</a:t>
            </a:r>
            <a:r>
              <a:rPr lang="zh-CN" altLang="en-US" dirty="0" smtClean="0">
                <a:latin typeface="微软雅黑" pitchFamily="34" charset="-122"/>
                <a:ea typeface="微软雅黑" pitchFamily="34" charset="-122"/>
              </a:rPr>
              <a:t>表</a:t>
            </a:r>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                                示</a:t>
            </a:r>
            <a:r>
              <a:rPr lang="en-US" altLang="zh-CN" dirty="0" err="1" smtClean="0">
                <a:latin typeface="微软雅黑" pitchFamily="34" charset="-122"/>
                <a:ea typeface="微软雅黑" pitchFamily="34" charset="-122"/>
              </a:rPr>
              <a:t>kb,M</a:t>
            </a:r>
            <a:r>
              <a:rPr lang="zh-CN" altLang="en-US" dirty="0" smtClean="0">
                <a:latin typeface="微软雅黑" pitchFamily="34" charset="-122"/>
                <a:ea typeface="微软雅黑" pitchFamily="34" charset="-122"/>
              </a:rPr>
              <a:t>表示</a:t>
            </a:r>
            <a:r>
              <a:rPr lang="en-US" altLang="zh-CN" dirty="0" smtClean="0">
                <a:latin typeface="微软雅黑" pitchFamily="34" charset="-122"/>
                <a:ea typeface="微软雅黑" pitchFamily="34" charset="-122"/>
              </a:rPr>
              <a:t>MB</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p:txBody>
      </p:sp>
      <p:sp>
        <p:nvSpPr>
          <p:cNvPr id="9" name="矩形 8"/>
          <p:cNvSpPr/>
          <p:nvPr/>
        </p:nvSpPr>
        <p:spPr>
          <a:xfrm>
            <a:off x="1000100" y="2631040"/>
            <a:ext cx="4500594" cy="369332"/>
          </a:xfrm>
          <a:prstGeom prst="rect">
            <a:avLst/>
          </a:prstGeom>
        </p:spPr>
        <p:txBody>
          <a:bodyPr wrap="square">
            <a:spAutoFit/>
          </a:bodyPr>
          <a:lstStyle/>
          <a:p>
            <a:r>
              <a:rPr lang="zh-CN" altLang="en-US" dirty="0" smtClean="0">
                <a:latin typeface="微软雅黑" pitchFamily="34" charset="-122"/>
                <a:ea typeface="微软雅黑" pitchFamily="34" charset="-122"/>
              </a:rPr>
              <a:t>语法：  </a:t>
            </a:r>
            <a:r>
              <a:rPr lang="en-US" altLang="zh-CN" dirty="0" smtClean="0">
                <a:latin typeface="微软雅黑" pitchFamily="34" charset="-122"/>
                <a:ea typeface="微软雅黑" pitchFamily="34" charset="-122"/>
              </a:rPr>
              <a:t>find    [PATH]  [option]  [action]</a:t>
            </a:r>
          </a:p>
        </p:txBody>
      </p:sp>
      <p:sp>
        <p:nvSpPr>
          <p:cNvPr id="10" name="矩形 9"/>
          <p:cNvSpPr/>
          <p:nvPr/>
        </p:nvSpPr>
        <p:spPr>
          <a:xfrm>
            <a:off x="1000100" y="4429132"/>
            <a:ext cx="7429552" cy="646331"/>
          </a:xfrm>
          <a:prstGeom prst="rect">
            <a:avLst/>
          </a:prstGeom>
        </p:spPr>
        <p:txBody>
          <a:bodyPr wrap="square">
            <a:spAutoFit/>
          </a:bodyPr>
          <a:lstStyle/>
          <a:p>
            <a:r>
              <a:rPr lang="en-US" altLang="zh-CN" dirty="0" smtClean="0">
                <a:latin typeface="微软雅黑" pitchFamily="34" charset="-122"/>
                <a:ea typeface="微软雅黑" pitchFamily="34" charset="-122"/>
              </a:rPr>
              <a:t>find ./ -type  f    </a:t>
            </a:r>
            <a:r>
              <a:rPr lang="zh-CN" altLang="en-US" dirty="0" smtClean="0">
                <a:latin typeface="微软雅黑" pitchFamily="34" charset="-122"/>
                <a:ea typeface="微软雅黑" pitchFamily="34" charset="-122"/>
              </a:rPr>
              <a:t>查找当前目录下类型为普通文件的文件。</a:t>
            </a:r>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块设备文件</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                           d</a:t>
            </a:r>
            <a:r>
              <a:rPr lang="zh-CN" altLang="en-US" dirty="0" smtClean="0">
                <a:latin typeface="微软雅黑" pitchFamily="34" charset="-122"/>
                <a:ea typeface="微软雅黑" pitchFamily="34" charset="-122"/>
              </a:rPr>
              <a:t>目录，</a:t>
            </a:r>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字符设备文件，</a:t>
            </a:r>
            <a:r>
              <a:rPr lang="en-US" altLang="zh-CN" dirty="0" smtClean="0">
                <a:latin typeface="微软雅黑" pitchFamily="34" charset="-122"/>
                <a:ea typeface="微软雅黑" pitchFamily="34" charset="-122"/>
              </a:rPr>
              <a:t>p</a:t>
            </a:r>
            <a:r>
              <a:rPr lang="zh-CN" altLang="en-US" dirty="0" smtClean="0">
                <a:latin typeface="微软雅黑" pitchFamily="34" charset="-122"/>
                <a:ea typeface="微软雅黑" pitchFamily="34" charset="-122"/>
              </a:rPr>
              <a:t>管道文件，</a:t>
            </a:r>
            <a:r>
              <a:rPr lang="en-US" altLang="zh-CN" dirty="0" smtClean="0">
                <a:latin typeface="微软雅黑" pitchFamily="34" charset="-122"/>
                <a:ea typeface="微软雅黑" pitchFamily="34" charset="-122"/>
              </a:rPr>
              <a:t>l</a:t>
            </a:r>
            <a:r>
              <a:rPr lang="zh-CN" altLang="en-US" dirty="0" smtClean="0">
                <a:latin typeface="微软雅黑" pitchFamily="34" charset="-122"/>
                <a:ea typeface="微软雅黑" pitchFamily="34" charset="-122"/>
              </a:rPr>
              <a:t>链接文件</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467005"/>
            <a:ext cx="1481944" cy="461665"/>
          </a:xfrm>
          <a:prstGeom prst="rect">
            <a:avLst/>
          </a:prstGeom>
          <a:noFill/>
        </p:spPr>
        <p:txBody>
          <a:bodyPr wrap="none" rtlCol="0">
            <a:spAutoFit/>
          </a:bodyPr>
          <a:lstStyle/>
          <a:p>
            <a:r>
              <a:rPr lang="en-US" altLang="zh-CN" sz="2400" dirty="0" err="1" smtClean="0">
                <a:latin typeface="微软雅黑" pitchFamily="34" charset="-122"/>
                <a:ea typeface="微软雅黑" pitchFamily="34" charset="-122"/>
              </a:rPr>
              <a:t>grep</a:t>
            </a:r>
            <a:r>
              <a:rPr lang="zh-CN" altLang="en-US" sz="2400" dirty="0" smtClean="0">
                <a:latin typeface="微软雅黑" pitchFamily="34" charset="-122"/>
                <a:ea typeface="微软雅黑" pitchFamily="34" charset="-122"/>
              </a:rPr>
              <a:t>命令</a:t>
            </a:r>
            <a:endParaRPr lang="en-US" altLang="zh-CN" sz="2400" dirty="0" smtClean="0">
              <a:latin typeface="微软雅黑" pitchFamily="34" charset="-122"/>
              <a:ea typeface="微软雅黑" pitchFamily="34" charset="-122"/>
            </a:endParaRPr>
          </a:p>
        </p:txBody>
      </p:sp>
      <p:sp>
        <p:nvSpPr>
          <p:cNvPr id="5" name="矩形 4"/>
          <p:cNvSpPr/>
          <p:nvPr/>
        </p:nvSpPr>
        <p:spPr>
          <a:xfrm>
            <a:off x="857224" y="1214422"/>
            <a:ext cx="7715304" cy="646331"/>
          </a:xfrm>
          <a:prstGeom prst="rect">
            <a:avLst/>
          </a:prstGeom>
        </p:spPr>
        <p:txBody>
          <a:bodyPr wrap="square">
            <a:spAutoFit/>
          </a:bodyPr>
          <a:lstStyle/>
          <a:p>
            <a:r>
              <a:rPr lang="zh-CN" altLang="en-US" dirty="0" smtClean="0">
                <a:latin typeface="微软雅黑" pitchFamily="34" charset="-122"/>
                <a:ea typeface="微软雅黑" pitchFamily="34" charset="-122"/>
              </a:rPr>
              <a:t>一种强大的文本搜索工具，可以使用正则表达式搜索文本，并把匹配的行打印出来。</a:t>
            </a:r>
            <a:endParaRPr lang="en-US" altLang="zh-CN" dirty="0" smtClean="0">
              <a:latin typeface="微软雅黑" pitchFamily="34" charset="-122"/>
              <a:ea typeface="微软雅黑" pitchFamily="34" charset="-122"/>
            </a:endParaRPr>
          </a:p>
        </p:txBody>
      </p:sp>
      <p:sp>
        <p:nvSpPr>
          <p:cNvPr id="7" name="矩形 6"/>
          <p:cNvSpPr/>
          <p:nvPr/>
        </p:nvSpPr>
        <p:spPr>
          <a:xfrm>
            <a:off x="785786" y="2071678"/>
            <a:ext cx="5143536" cy="369332"/>
          </a:xfrm>
          <a:prstGeom prst="rect">
            <a:avLst/>
          </a:prstGeom>
        </p:spPr>
        <p:txBody>
          <a:bodyPr wrap="square">
            <a:spAutoFit/>
          </a:bodyPr>
          <a:lstStyle/>
          <a:p>
            <a:r>
              <a:rPr lang="zh-CN" altLang="en-US" dirty="0" smtClean="0">
                <a:latin typeface="微软雅黑" pitchFamily="34" charset="-122"/>
                <a:ea typeface="微软雅黑" pitchFamily="34" charset="-122"/>
              </a:rPr>
              <a:t>语法：  </a:t>
            </a:r>
            <a:r>
              <a:rPr lang="en-US" altLang="zh-CN" dirty="0" err="1" smtClean="0">
                <a:latin typeface="微软雅黑" pitchFamily="34" charset="-122"/>
                <a:ea typeface="微软雅黑" pitchFamily="34" charset="-122"/>
              </a:rPr>
              <a:t>grep</a:t>
            </a:r>
            <a:r>
              <a:rPr lang="en-US" altLang="zh-CN" dirty="0" smtClean="0">
                <a:latin typeface="微软雅黑" pitchFamily="34" charset="-122"/>
                <a:ea typeface="微软雅黑" pitchFamily="34" charset="-122"/>
              </a:rPr>
              <a:t>    [OPTION]…  PATTERN [FILE]…</a:t>
            </a:r>
          </a:p>
        </p:txBody>
      </p:sp>
      <p:sp>
        <p:nvSpPr>
          <p:cNvPr id="8" name="矩形 7"/>
          <p:cNvSpPr/>
          <p:nvPr/>
        </p:nvSpPr>
        <p:spPr>
          <a:xfrm>
            <a:off x="785786" y="2571744"/>
            <a:ext cx="1781257" cy="369332"/>
          </a:xfrm>
          <a:prstGeom prst="rect">
            <a:avLst/>
          </a:prstGeom>
        </p:spPr>
        <p:txBody>
          <a:bodyPr wrap="none">
            <a:spAutoFit/>
          </a:bodyPr>
          <a:lstStyle/>
          <a:p>
            <a:r>
              <a:rPr lang="zh-CN" altLang="en-US" dirty="0" smtClean="0">
                <a:latin typeface="微软雅黑" pitchFamily="34" charset="-122"/>
                <a:ea typeface="微软雅黑" pitchFamily="34" charset="-122"/>
              </a:rPr>
              <a:t>常用</a:t>
            </a:r>
            <a:r>
              <a:rPr lang="en-US" altLang="zh-CN" dirty="0" smtClean="0">
                <a:latin typeface="微软雅黑" pitchFamily="34" charset="-122"/>
                <a:ea typeface="微软雅黑" pitchFamily="34" charset="-122"/>
              </a:rPr>
              <a:t>OPTION</a:t>
            </a:r>
            <a:r>
              <a:rPr lang="zh-CN" altLang="en-US" dirty="0" smtClean="0">
                <a:latin typeface="微软雅黑" pitchFamily="34" charset="-122"/>
                <a:ea typeface="微软雅黑" pitchFamily="34" charset="-122"/>
              </a:rPr>
              <a:t>：</a:t>
            </a:r>
            <a:endParaRPr lang="zh-CN" altLang="en-US" dirty="0"/>
          </a:p>
        </p:txBody>
      </p:sp>
      <p:sp>
        <p:nvSpPr>
          <p:cNvPr id="9" name="矩形 8"/>
          <p:cNvSpPr/>
          <p:nvPr/>
        </p:nvSpPr>
        <p:spPr>
          <a:xfrm>
            <a:off x="1428728" y="3023242"/>
            <a:ext cx="5000660" cy="1477328"/>
          </a:xfrm>
          <a:prstGeom prst="rect">
            <a:avLst/>
          </a:prstGeom>
        </p:spPr>
        <p:txBody>
          <a:bodyPr wrap="square">
            <a:spAutoFit/>
          </a:bodyPr>
          <a:lstStyle/>
          <a:p>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i</a:t>
            </a:r>
            <a:r>
              <a:rPr lang="zh-CN" altLang="en-US" dirty="0" smtClean="0">
                <a:latin typeface="微软雅黑" pitchFamily="34" charset="-122"/>
                <a:ea typeface="微软雅黑" pitchFamily="34" charset="-122"/>
              </a:rPr>
              <a:t>：忽略大小写</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：不要忽略二进制数据</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-n</a:t>
            </a:r>
            <a:r>
              <a:rPr lang="zh-CN" altLang="en-US" dirty="0" smtClean="0">
                <a:latin typeface="微软雅黑" pitchFamily="34" charset="-122"/>
                <a:ea typeface="微软雅黑" pitchFamily="34" charset="-122"/>
              </a:rPr>
              <a:t>：在匹配参数项的行内容之前增加行号显示</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-v</a:t>
            </a:r>
            <a:r>
              <a:rPr lang="zh-CN" altLang="en-US" dirty="0" smtClean="0">
                <a:latin typeface="微软雅黑" pitchFamily="34" charset="-122"/>
                <a:ea typeface="微软雅黑" pitchFamily="34" charset="-122"/>
              </a:rPr>
              <a:t>：反选查找</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-r</a:t>
            </a:r>
            <a:r>
              <a:rPr lang="zh-CN" altLang="en-US" dirty="0" smtClean="0">
                <a:latin typeface="微软雅黑" pitchFamily="34" charset="-122"/>
                <a:ea typeface="微软雅黑" pitchFamily="34" charset="-122"/>
              </a:rPr>
              <a:t>：递归搜索</a:t>
            </a:r>
            <a:endParaRPr lang="en-US" altLang="zh-CN" dirty="0" smtClean="0">
              <a:latin typeface="微软雅黑" pitchFamily="34" charset="-122"/>
              <a:ea typeface="微软雅黑" pitchFamily="34" charset="-122"/>
            </a:endParaRPr>
          </a:p>
        </p:txBody>
      </p:sp>
      <p:sp>
        <p:nvSpPr>
          <p:cNvPr id="10" name="矩形 9"/>
          <p:cNvSpPr/>
          <p:nvPr/>
        </p:nvSpPr>
        <p:spPr>
          <a:xfrm>
            <a:off x="785786" y="4643446"/>
            <a:ext cx="928710" cy="369332"/>
          </a:xfrm>
          <a:prstGeom prst="rect">
            <a:avLst/>
          </a:prstGeom>
        </p:spPr>
        <p:txBody>
          <a:bodyPr wrap="square">
            <a:spAutoFit/>
          </a:bodyPr>
          <a:lstStyle/>
          <a:p>
            <a:r>
              <a:rPr lang="zh-CN" altLang="en-US" dirty="0" smtClean="0">
                <a:latin typeface="微软雅黑" pitchFamily="34" charset="-122"/>
                <a:ea typeface="微软雅黑" pitchFamily="34" charset="-122"/>
              </a:rPr>
              <a:t>示例：</a:t>
            </a:r>
            <a:endParaRPr lang="en-US" altLang="zh-CN" dirty="0" smtClean="0">
              <a:latin typeface="微软雅黑" pitchFamily="34" charset="-122"/>
              <a:ea typeface="微软雅黑" pitchFamily="34" charset="-122"/>
            </a:endParaRPr>
          </a:p>
        </p:txBody>
      </p:sp>
      <p:sp>
        <p:nvSpPr>
          <p:cNvPr id="11" name="矩形 10"/>
          <p:cNvSpPr/>
          <p:nvPr/>
        </p:nvSpPr>
        <p:spPr>
          <a:xfrm>
            <a:off x="785818" y="5072074"/>
            <a:ext cx="8286776" cy="369332"/>
          </a:xfrm>
          <a:prstGeom prst="rect">
            <a:avLst/>
          </a:prstGeom>
        </p:spPr>
        <p:txBody>
          <a:bodyPr wrap="square">
            <a:spAutoFit/>
          </a:bodyPr>
          <a:lstStyle/>
          <a:p>
            <a:r>
              <a:rPr lang="en-US" altLang="zh-CN" dirty="0" err="1" smtClean="0">
                <a:latin typeface="微软雅黑" pitchFamily="34" charset="-122"/>
                <a:ea typeface="微软雅黑" pitchFamily="34" charset="-122"/>
              </a:rPr>
              <a:t>grep</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i</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abc</a:t>
            </a:r>
            <a:r>
              <a:rPr lang="en-US" altLang="zh-CN" dirty="0" smtClean="0">
                <a:latin typeface="微软雅黑" pitchFamily="34" charset="-122"/>
                <a:ea typeface="微软雅黑" pitchFamily="34" charset="-122"/>
              </a:rPr>
              <a:t>” 123.txt  </a:t>
            </a:r>
            <a:r>
              <a:rPr lang="zh-CN" altLang="en-US" dirty="0" smtClean="0">
                <a:latin typeface="微软雅黑" pitchFamily="34" charset="-122"/>
                <a:ea typeface="微软雅黑" pitchFamily="34" charset="-122"/>
              </a:rPr>
              <a:t>在</a:t>
            </a:r>
            <a:r>
              <a:rPr lang="en-US" altLang="zh-CN" dirty="0" smtClean="0">
                <a:latin typeface="微软雅黑" pitchFamily="34" charset="-122"/>
                <a:ea typeface="微软雅黑" pitchFamily="34" charset="-122"/>
              </a:rPr>
              <a:t>123.txt</a:t>
            </a:r>
            <a:r>
              <a:rPr lang="zh-CN" altLang="en-US" dirty="0" smtClean="0">
                <a:latin typeface="微软雅黑" pitchFamily="34" charset="-122"/>
                <a:ea typeface="微软雅黑" pitchFamily="34" charset="-122"/>
              </a:rPr>
              <a:t>中查找包含有</a:t>
            </a:r>
            <a:r>
              <a:rPr lang="en-US" altLang="zh-CN" dirty="0" err="1" smtClean="0">
                <a:latin typeface="微软雅黑" pitchFamily="34" charset="-122"/>
                <a:ea typeface="微软雅黑" pitchFamily="34" charset="-122"/>
              </a:rPr>
              <a:t>abc</a:t>
            </a:r>
            <a:r>
              <a:rPr lang="zh-CN" altLang="en-US" dirty="0" smtClean="0">
                <a:latin typeface="微软雅黑" pitchFamily="34" charset="-122"/>
                <a:ea typeface="微软雅黑" pitchFamily="34" charset="-122"/>
              </a:rPr>
              <a:t>字符串的行，忽略大小写</a:t>
            </a:r>
            <a:endParaRPr lang="en-US" altLang="zh-CN" dirty="0" smtClean="0">
              <a:latin typeface="微软雅黑" pitchFamily="34" charset="-122"/>
              <a:ea typeface="微软雅黑" pitchFamily="34" charset="-122"/>
            </a:endParaRPr>
          </a:p>
        </p:txBody>
      </p:sp>
      <p:sp>
        <p:nvSpPr>
          <p:cNvPr id="12" name="矩形 11"/>
          <p:cNvSpPr/>
          <p:nvPr/>
        </p:nvSpPr>
        <p:spPr>
          <a:xfrm>
            <a:off x="785786" y="5500702"/>
            <a:ext cx="8143932" cy="369332"/>
          </a:xfrm>
          <a:prstGeom prst="rect">
            <a:avLst/>
          </a:prstGeom>
        </p:spPr>
        <p:txBody>
          <a:bodyPr wrap="square">
            <a:spAutoFit/>
          </a:bodyPr>
          <a:lstStyle/>
          <a:p>
            <a:r>
              <a:rPr lang="en-US" altLang="zh-CN" dirty="0" err="1" smtClean="0">
                <a:latin typeface="微软雅黑" pitchFamily="34" charset="-122"/>
                <a:ea typeface="微软雅黑" pitchFamily="34" charset="-122"/>
              </a:rPr>
              <a:t>grep</a:t>
            </a:r>
            <a:r>
              <a:rPr lang="en-US" altLang="zh-CN" dirty="0" smtClean="0">
                <a:latin typeface="微软雅黑" pitchFamily="34" charset="-122"/>
                <a:ea typeface="微软雅黑" pitchFamily="34" charset="-122"/>
              </a:rPr>
              <a:t> –n “</a:t>
            </a:r>
            <a:r>
              <a:rPr lang="en-US" altLang="zh-CN" dirty="0" err="1" smtClean="0">
                <a:latin typeface="微软雅黑" pitchFamily="34" charset="-122"/>
                <a:ea typeface="微软雅黑" pitchFamily="34" charset="-122"/>
              </a:rPr>
              <a:t>abc</a:t>
            </a:r>
            <a:r>
              <a:rPr lang="en-US" altLang="zh-CN" dirty="0" smtClean="0">
                <a:latin typeface="微软雅黑" pitchFamily="34" charset="-122"/>
                <a:ea typeface="微软雅黑" pitchFamily="34" charset="-122"/>
              </a:rPr>
              <a:t>” 123.txt  </a:t>
            </a:r>
            <a:r>
              <a:rPr lang="zh-CN" altLang="en-US" dirty="0" smtClean="0">
                <a:latin typeface="微软雅黑" pitchFamily="34" charset="-122"/>
                <a:ea typeface="微软雅黑" pitchFamily="34" charset="-122"/>
              </a:rPr>
              <a:t>在</a:t>
            </a:r>
            <a:r>
              <a:rPr lang="en-US" altLang="zh-CN" dirty="0" smtClean="0">
                <a:latin typeface="微软雅黑" pitchFamily="34" charset="-122"/>
                <a:ea typeface="微软雅黑" pitchFamily="34" charset="-122"/>
              </a:rPr>
              <a:t>123.txt</a:t>
            </a:r>
            <a:r>
              <a:rPr lang="zh-CN" altLang="en-US" dirty="0" smtClean="0">
                <a:latin typeface="微软雅黑" pitchFamily="34" charset="-122"/>
                <a:ea typeface="微软雅黑" pitchFamily="34" charset="-122"/>
              </a:rPr>
              <a:t>中查找包含有</a:t>
            </a:r>
            <a:r>
              <a:rPr lang="en-US" altLang="zh-CN" dirty="0" err="1" smtClean="0">
                <a:latin typeface="微软雅黑" pitchFamily="34" charset="-122"/>
                <a:ea typeface="微软雅黑" pitchFamily="34" charset="-122"/>
              </a:rPr>
              <a:t>abc</a:t>
            </a:r>
            <a:r>
              <a:rPr lang="zh-CN" altLang="en-US" dirty="0" smtClean="0">
                <a:latin typeface="微软雅黑" pitchFamily="34" charset="-122"/>
                <a:ea typeface="微软雅黑" pitchFamily="34" charset="-122"/>
              </a:rPr>
              <a:t>的字符串并显示行号。</a:t>
            </a:r>
            <a:endParaRPr lang="en-US" altLang="zh-CN" dirty="0" smtClean="0">
              <a:latin typeface="微软雅黑" pitchFamily="34" charset="-122"/>
              <a:ea typeface="微软雅黑" pitchFamily="34" charset="-122"/>
            </a:endParaRPr>
          </a:p>
        </p:txBody>
      </p:sp>
      <p:sp>
        <p:nvSpPr>
          <p:cNvPr id="13" name="矩形 12"/>
          <p:cNvSpPr/>
          <p:nvPr/>
        </p:nvSpPr>
        <p:spPr>
          <a:xfrm>
            <a:off x="785786" y="5929330"/>
            <a:ext cx="7715304" cy="369332"/>
          </a:xfrm>
          <a:prstGeom prst="rect">
            <a:avLst/>
          </a:prstGeom>
        </p:spPr>
        <p:txBody>
          <a:bodyPr wrap="square">
            <a:spAutoFit/>
          </a:bodyPr>
          <a:lstStyle/>
          <a:p>
            <a:r>
              <a:rPr lang="en-US" altLang="zh-CN" dirty="0" err="1" smtClean="0">
                <a:latin typeface="微软雅黑" pitchFamily="34" charset="-122"/>
                <a:ea typeface="微软雅黑" pitchFamily="34" charset="-122"/>
              </a:rPr>
              <a:t>grep</a:t>
            </a:r>
            <a:r>
              <a:rPr lang="en-US" altLang="zh-CN" dirty="0" smtClean="0">
                <a:latin typeface="微软雅黑" pitchFamily="34" charset="-122"/>
                <a:ea typeface="微软雅黑" pitchFamily="34" charset="-122"/>
              </a:rPr>
              <a:t> –v “</a:t>
            </a:r>
            <a:r>
              <a:rPr lang="en-US" altLang="zh-CN" dirty="0" err="1" smtClean="0">
                <a:latin typeface="微软雅黑" pitchFamily="34" charset="-122"/>
                <a:ea typeface="微软雅黑" pitchFamily="34" charset="-122"/>
              </a:rPr>
              <a:t>abc</a:t>
            </a:r>
            <a:r>
              <a:rPr lang="en-US" altLang="zh-CN" dirty="0" smtClean="0">
                <a:latin typeface="微软雅黑" pitchFamily="34" charset="-122"/>
                <a:ea typeface="微软雅黑" pitchFamily="34" charset="-122"/>
              </a:rPr>
              <a:t>” 123.txt   </a:t>
            </a:r>
            <a:r>
              <a:rPr lang="zh-CN" altLang="en-US" dirty="0" smtClean="0">
                <a:latin typeface="微软雅黑" pitchFamily="34" charset="-122"/>
                <a:ea typeface="微软雅黑" pitchFamily="34" charset="-122"/>
              </a:rPr>
              <a:t>在</a:t>
            </a:r>
            <a:r>
              <a:rPr lang="en-US" altLang="zh-CN" dirty="0" smtClean="0">
                <a:latin typeface="微软雅黑" pitchFamily="34" charset="-122"/>
                <a:ea typeface="微软雅黑" pitchFamily="34" charset="-122"/>
              </a:rPr>
              <a:t>123.txt</a:t>
            </a:r>
            <a:r>
              <a:rPr lang="zh-CN" altLang="en-US" dirty="0" smtClean="0">
                <a:latin typeface="微软雅黑" pitchFamily="34" charset="-122"/>
                <a:ea typeface="微软雅黑" pitchFamily="34" charset="-122"/>
              </a:rPr>
              <a:t>中查找不包含</a:t>
            </a:r>
            <a:r>
              <a:rPr lang="en-US" altLang="zh-CN" dirty="0" err="1" smtClean="0">
                <a:latin typeface="微软雅黑" pitchFamily="34" charset="-122"/>
                <a:ea typeface="微软雅黑" pitchFamily="34" charset="-122"/>
              </a:rPr>
              <a:t>abc</a:t>
            </a:r>
            <a:r>
              <a:rPr lang="zh-CN" altLang="en-US" dirty="0" smtClean="0">
                <a:latin typeface="微软雅黑" pitchFamily="34" charset="-122"/>
                <a:ea typeface="微软雅黑" pitchFamily="34" charset="-122"/>
              </a:rPr>
              <a:t>字符串的内容</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linds(horizontal)">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P spid="10" grpId="0"/>
      <p:bldP spid="11" grpId="0"/>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467005"/>
            <a:ext cx="1151277" cy="461665"/>
          </a:xfrm>
          <a:prstGeom prst="rect">
            <a:avLst/>
          </a:prstGeom>
          <a:noFill/>
        </p:spPr>
        <p:txBody>
          <a:bodyPr wrap="none" rtlCol="0">
            <a:spAutoFit/>
          </a:bodyPr>
          <a:lstStyle/>
          <a:p>
            <a:r>
              <a:rPr lang="en-US" altLang="zh-CN" sz="2400" dirty="0" smtClean="0">
                <a:latin typeface="微软雅黑" pitchFamily="34" charset="-122"/>
                <a:ea typeface="微软雅黑" pitchFamily="34" charset="-122"/>
              </a:rPr>
              <a:t>cp</a:t>
            </a:r>
            <a:r>
              <a:rPr lang="zh-CN" altLang="en-US" sz="2400" dirty="0" smtClean="0">
                <a:latin typeface="微软雅黑" pitchFamily="34" charset="-122"/>
                <a:ea typeface="微软雅黑" pitchFamily="34" charset="-122"/>
              </a:rPr>
              <a:t>命令</a:t>
            </a:r>
            <a:endParaRPr lang="en-US" altLang="zh-CN" sz="2400" dirty="0" smtClean="0">
              <a:latin typeface="微软雅黑" pitchFamily="34" charset="-122"/>
              <a:ea typeface="微软雅黑" pitchFamily="34" charset="-122"/>
            </a:endParaRPr>
          </a:p>
        </p:txBody>
      </p:sp>
      <p:sp>
        <p:nvSpPr>
          <p:cNvPr id="5" name="矩形 4"/>
          <p:cNvSpPr/>
          <p:nvPr/>
        </p:nvSpPr>
        <p:spPr>
          <a:xfrm>
            <a:off x="857224" y="1214422"/>
            <a:ext cx="6786610" cy="369332"/>
          </a:xfrm>
          <a:prstGeom prst="rect">
            <a:avLst/>
          </a:prstGeom>
        </p:spPr>
        <p:txBody>
          <a:bodyPr wrap="square">
            <a:spAutoFit/>
          </a:bodyPr>
          <a:lstStyle/>
          <a:p>
            <a:r>
              <a:rPr lang="zh-CN" altLang="en-US" dirty="0" smtClean="0">
                <a:latin typeface="微软雅黑" pitchFamily="34" charset="-122"/>
                <a:ea typeface="微软雅黑" pitchFamily="34" charset="-122"/>
              </a:rPr>
              <a:t>用于复制的命令，也可以适用于将多个文件复制到某个目录下。</a:t>
            </a:r>
            <a:endParaRPr lang="en-US" altLang="zh-CN" dirty="0" smtClean="0">
              <a:latin typeface="微软雅黑" pitchFamily="34" charset="-122"/>
              <a:ea typeface="微软雅黑" pitchFamily="34" charset="-122"/>
            </a:endParaRPr>
          </a:p>
        </p:txBody>
      </p:sp>
      <p:sp>
        <p:nvSpPr>
          <p:cNvPr id="6" name="矩形 5"/>
          <p:cNvSpPr/>
          <p:nvPr/>
        </p:nvSpPr>
        <p:spPr>
          <a:xfrm>
            <a:off x="714348" y="1785926"/>
            <a:ext cx="1338828" cy="369332"/>
          </a:xfrm>
          <a:prstGeom prst="rect">
            <a:avLst/>
          </a:prstGeom>
        </p:spPr>
        <p:txBody>
          <a:bodyPr wrap="none">
            <a:spAutoFit/>
          </a:bodyPr>
          <a:lstStyle/>
          <a:p>
            <a:r>
              <a:rPr lang="zh-CN" altLang="en-US" dirty="0" smtClean="0">
                <a:latin typeface="微软雅黑" pitchFamily="34" charset="-122"/>
                <a:ea typeface="微软雅黑" pitchFamily="34" charset="-122"/>
              </a:rPr>
              <a:t>常用参数：</a:t>
            </a:r>
            <a:endParaRPr lang="zh-CN" altLang="en-US" dirty="0"/>
          </a:p>
        </p:txBody>
      </p:sp>
      <p:sp>
        <p:nvSpPr>
          <p:cNvPr id="7" name="矩形 6"/>
          <p:cNvSpPr/>
          <p:nvPr/>
        </p:nvSpPr>
        <p:spPr>
          <a:xfrm>
            <a:off x="1357290" y="2285992"/>
            <a:ext cx="6215106" cy="369332"/>
          </a:xfrm>
          <a:prstGeom prst="rect">
            <a:avLst/>
          </a:prstGeom>
        </p:spPr>
        <p:txBody>
          <a:bodyPr wrap="square">
            <a:spAutoFit/>
          </a:bodyPr>
          <a:lstStyle/>
          <a:p>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i</a:t>
            </a:r>
            <a:r>
              <a:rPr lang="zh-CN" altLang="en-US" dirty="0" smtClean="0">
                <a:latin typeface="微软雅黑" pitchFamily="34" charset="-122"/>
                <a:ea typeface="微软雅黑" pitchFamily="34" charset="-122"/>
              </a:rPr>
              <a:t>：若目标文件已存在时，覆盖时会先询问操作是否进行</a:t>
            </a:r>
            <a:endParaRPr lang="en-US" altLang="zh-CN" dirty="0" smtClean="0">
              <a:latin typeface="微软雅黑" pitchFamily="34" charset="-122"/>
              <a:ea typeface="微软雅黑" pitchFamily="34" charset="-122"/>
            </a:endParaRPr>
          </a:p>
        </p:txBody>
      </p:sp>
      <p:sp>
        <p:nvSpPr>
          <p:cNvPr id="8" name="矩形 7"/>
          <p:cNvSpPr/>
          <p:nvPr/>
        </p:nvSpPr>
        <p:spPr>
          <a:xfrm>
            <a:off x="1357290" y="2643182"/>
            <a:ext cx="3929090" cy="369332"/>
          </a:xfrm>
          <a:prstGeom prst="rect">
            <a:avLst/>
          </a:prstGeom>
        </p:spPr>
        <p:txBody>
          <a:bodyPr wrap="square">
            <a:spAutoFit/>
          </a:bodyPr>
          <a:lstStyle/>
          <a:p>
            <a:r>
              <a:rPr lang="en-US" altLang="zh-CN" dirty="0" smtClean="0">
                <a:latin typeface="微软雅黑" pitchFamily="34" charset="-122"/>
                <a:ea typeface="微软雅黑" pitchFamily="34" charset="-122"/>
              </a:rPr>
              <a:t>-r</a:t>
            </a:r>
            <a:r>
              <a:rPr lang="zh-CN" altLang="en-US" dirty="0" smtClean="0">
                <a:latin typeface="微软雅黑" pitchFamily="34" charset="-122"/>
                <a:ea typeface="微软雅黑" pitchFamily="34" charset="-122"/>
              </a:rPr>
              <a:t>：持续递归复制，用于目录的复制</a:t>
            </a:r>
            <a:endParaRPr lang="en-US" altLang="zh-CN" dirty="0" smtClean="0">
              <a:latin typeface="微软雅黑" pitchFamily="34" charset="-122"/>
              <a:ea typeface="微软雅黑" pitchFamily="34" charset="-122"/>
            </a:endParaRPr>
          </a:p>
        </p:txBody>
      </p:sp>
      <p:sp>
        <p:nvSpPr>
          <p:cNvPr id="9" name="矩形 8"/>
          <p:cNvSpPr/>
          <p:nvPr/>
        </p:nvSpPr>
        <p:spPr>
          <a:xfrm>
            <a:off x="1357290" y="2988230"/>
            <a:ext cx="4357718" cy="369332"/>
          </a:xfrm>
          <a:prstGeom prst="rect">
            <a:avLst/>
          </a:prstGeom>
        </p:spPr>
        <p:txBody>
          <a:bodyPr wrap="square">
            <a:spAutoFit/>
          </a:bodyPr>
          <a:lstStyle/>
          <a:p>
            <a:r>
              <a:rPr lang="en-US" altLang="zh-CN" dirty="0" smtClean="0">
                <a:latin typeface="微软雅黑" pitchFamily="34" charset="-122"/>
                <a:ea typeface="微软雅黑" pitchFamily="34" charset="-122"/>
              </a:rPr>
              <a:t>-u</a:t>
            </a:r>
            <a:r>
              <a:rPr lang="zh-CN" altLang="en-US" dirty="0" smtClean="0">
                <a:latin typeface="微软雅黑" pitchFamily="34" charset="-122"/>
                <a:ea typeface="微软雅黑" pitchFamily="34" charset="-122"/>
              </a:rPr>
              <a:t>：目标文件与源文件有差异时才会复制</a:t>
            </a:r>
            <a:endParaRPr lang="en-US" altLang="zh-CN" dirty="0" smtClean="0">
              <a:latin typeface="微软雅黑" pitchFamily="34" charset="-122"/>
              <a:ea typeface="微软雅黑" pitchFamily="34" charset="-122"/>
            </a:endParaRPr>
          </a:p>
        </p:txBody>
      </p:sp>
      <p:sp>
        <p:nvSpPr>
          <p:cNvPr id="10" name="矩形 9"/>
          <p:cNvSpPr/>
          <p:nvPr/>
        </p:nvSpPr>
        <p:spPr>
          <a:xfrm>
            <a:off x="714348" y="3643314"/>
            <a:ext cx="928710" cy="369332"/>
          </a:xfrm>
          <a:prstGeom prst="rect">
            <a:avLst/>
          </a:prstGeom>
        </p:spPr>
        <p:txBody>
          <a:bodyPr wrap="square">
            <a:spAutoFit/>
          </a:bodyPr>
          <a:lstStyle/>
          <a:p>
            <a:r>
              <a:rPr lang="zh-CN" altLang="en-US" dirty="0" smtClean="0">
                <a:latin typeface="微软雅黑" pitchFamily="34" charset="-122"/>
                <a:ea typeface="微软雅黑" pitchFamily="34" charset="-122"/>
              </a:rPr>
              <a:t>示例：</a:t>
            </a:r>
            <a:endParaRPr lang="en-US" altLang="zh-CN" dirty="0" smtClean="0">
              <a:latin typeface="微软雅黑" pitchFamily="34" charset="-122"/>
              <a:ea typeface="微软雅黑" pitchFamily="34" charset="-122"/>
            </a:endParaRPr>
          </a:p>
        </p:txBody>
      </p:sp>
      <p:sp>
        <p:nvSpPr>
          <p:cNvPr id="11" name="矩形 10"/>
          <p:cNvSpPr/>
          <p:nvPr/>
        </p:nvSpPr>
        <p:spPr>
          <a:xfrm>
            <a:off x="857224" y="4214818"/>
            <a:ext cx="7143800" cy="369332"/>
          </a:xfrm>
          <a:prstGeom prst="rect">
            <a:avLst/>
          </a:prstGeom>
        </p:spPr>
        <p:txBody>
          <a:bodyPr wrap="square">
            <a:spAutoFit/>
          </a:bodyPr>
          <a:lstStyle/>
          <a:p>
            <a:r>
              <a:rPr lang="en-US" altLang="zh-CN" dirty="0" smtClean="0">
                <a:latin typeface="微软雅黑" pitchFamily="34" charset="-122"/>
                <a:ea typeface="微软雅黑" pitchFamily="34" charset="-122"/>
              </a:rPr>
              <a:t>cp  -</a:t>
            </a:r>
            <a:r>
              <a:rPr lang="en-US" altLang="zh-CN" dirty="0" err="1" smtClean="0">
                <a:latin typeface="微软雅黑" pitchFamily="34" charset="-122"/>
                <a:ea typeface="微软雅黑" pitchFamily="34" charset="-122"/>
              </a:rPr>
              <a:t>i</a:t>
            </a:r>
            <a:r>
              <a:rPr lang="en-US" altLang="zh-CN" dirty="0" smtClean="0">
                <a:latin typeface="微软雅黑" pitchFamily="34" charset="-122"/>
                <a:ea typeface="微软雅黑" pitchFamily="34" charset="-122"/>
              </a:rPr>
              <a:t>  abc.txt  123.txt </a:t>
            </a:r>
            <a:r>
              <a:rPr lang="zh-CN" altLang="en-US" dirty="0" smtClean="0">
                <a:latin typeface="微软雅黑" pitchFamily="34" charset="-122"/>
                <a:ea typeface="微软雅黑" pitchFamily="34" charset="-122"/>
              </a:rPr>
              <a:t>复制</a:t>
            </a:r>
            <a:r>
              <a:rPr lang="en-US" altLang="zh-CN" dirty="0" smtClean="0">
                <a:latin typeface="微软雅黑" pitchFamily="34" charset="-122"/>
                <a:ea typeface="微软雅黑" pitchFamily="34" charset="-122"/>
              </a:rPr>
              <a:t>abc.txt</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123.txt</a:t>
            </a:r>
            <a:r>
              <a:rPr lang="zh-CN" altLang="en-US" dirty="0" smtClean="0">
                <a:latin typeface="微软雅黑" pitchFamily="34" charset="-122"/>
                <a:ea typeface="微软雅黑" pitchFamily="34" charset="-122"/>
              </a:rPr>
              <a:t>若文件存在先进行提示</a:t>
            </a:r>
            <a:endParaRPr lang="en-US" altLang="zh-CN" dirty="0" smtClean="0">
              <a:latin typeface="微软雅黑" pitchFamily="34" charset="-122"/>
              <a:ea typeface="微软雅黑" pitchFamily="34" charset="-122"/>
            </a:endParaRPr>
          </a:p>
        </p:txBody>
      </p:sp>
      <p:sp>
        <p:nvSpPr>
          <p:cNvPr id="12" name="矩形 11"/>
          <p:cNvSpPr/>
          <p:nvPr/>
        </p:nvSpPr>
        <p:spPr>
          <a:xfrm>
            <a:off x="857224" y="4643446"/>
            <a:ext cx="6643734" cy="369332"/>
          </a:xfrm>
          <a:prstGeom prst="rect">
            <a:avLst/>
          </a:prstGeom>
        </p:spPr>
        <p:txBody>
          <a:bodyPr wrap="square">
            <a:spAutoFit/>
          </a:bodyPr>
          <a:lstStyle/>
          <a:p>
            <a:r>
              <a:rPr lang="en-US" altLang="zh-CN" dirty="0" smtClean="0">
                <a:latin typeface="微软雅黑" pitchFamily="34" charset="-122"/>
                <a:ea typeface="微软雅黑" pitchFamily="34" charset="-122"/>
              </a:rPr>
              <a:t>cp  -r  </a:t>
            </a:r>
            <a:r>
              <a:rPr lang="en-US" altLang="zh-CN" dirty="0" err="1" smtClean="0">
                <a:latin typeface="微软雅黑" pitchFamily="34" charset="-122"/>
                <a:ea typeface="微软雅黑" pitchFamily="34" charset="-122"/>
              </a:rPr>
              <a:t>aaa</a:t>
            </a:r>
            <a:r>
              <a:rPr lang="en-US" altLang="zh-CN" dirty="0" smtClean="0">
                <a:latin typeface="微软雅黑" pitchFamily="34" charset="-122"/>
                <a:ea typeface="微软雅黑" pitchFamily="34" charset="-122"/>
              </a:rPr>
              <a:t>/  /home/</a:t>
            </a:r>
            <a:r>
              <a:rPr lang="en-US" altLang="zh-CN" dirty="0" err="1" smtClean="0">
                <a:latin typeface="微软雅黑" pitchFamily="34" charset="-122"/>
                <a:ea typeface="微软雅黑" pitchFamily="34" charset="-122"/>
              </a:rPr>
              <a:t>bbb</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复制</a:t>
            </a:r>
            <a:r>
              <a:rPr lang="en-US" altLang="zh-CN" dirty="0" err="1" smtClean="0">
                <a:latin typeface="微软雅黑" pitchFamily="34" charset="-122"/>
                <a:ea typeface="微软雅黑" pitchFamily="34" charset="-122"/>
              </a:rPr>
              <a:t>aaa</a:t>
            </a:r>
            <a:r>
              <a:rPr lang="zh-CN" altLang="en-US" dirty="0" smtClean="0">
                <a:latin typeface="微软雅黑" pitchFamily="34" charset="-122"/>
                <a:ea typeface="微软雅黑" pitchFamily="34" charset="-122"/>
              </a:rPr>
              <a:t>目录到</a:t>
            </a:r>
            <a:r>
              <a:rPr lang="en-US" altLang="zh-CN" dirty="0" smtClean="0">
                <a:latin typeface="微软雅黑" pitchFamily="34" charset="-122"/>
                <a:ea typeface="微软雅黑" pitchFamily="34" charset="-122"/>
              </a:rPr>
              <a:t>home</a:t>
            </a:r>
            <a:r>
              <a:rPr lang="zh-CN" altLang="en-US" dirty="0" smtClean="0">
                <a:latin typeface="微软雅黑" pitchFamily="34" charset="-122"/>
                <a:ea typeface="微软雅黑" pitchFamily="34" charset="-122"/>
              </a:rPr>
              <a:t>目录下成</a:t>
            </a:r>
            <a:r>
              <a:rPr lang="en-US" altLang="zh-CN" dirty="0" err="1" smtClean="0">
                <a:latin typeface="微软雅黑" pitchFamily="34" charset="-122"/>
                <a:ea typeface="微软雅黑" pitchFamily="34" charset="-122"/>
              </a:rPr>
              <a:t>bbb</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linds(horizontal)">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467005"/>
            <a:ext cx="1250663" cy="461665"/>
          </a:xfrm>
          <a:prstGeom prst="rect">
            <a:avLst/>
          </a:prstGeom>
          <a:noFill/>
        </p:spPr>
        <p:txBody>
          <a:bodyPr wrap="none" rtlCol="0">
            <a:spAutoFit/>
          </a:bodyPr>
          <a:lstStyle/>
          <a:p>
            <a:r>
              <a:rPr lang="en-US" altLang="zh-CN" sz="2400" dirty="0" err="1" smtClean="0">
                <a:latin typeface="微软雅黑" pitchFamily="34" charset="-122"/>
                <a:ea typeface="微软雅黑" pitchFamily="34" charset="-122"/>
              </a:rPr>
              <a:t>mv</a:t>
            </a:r>
            <a:r>
              <a:rPr lang="zh-CN" altLang="en-US" sz="2400" dirty="0" smtClean="0">
                <a:latin typeface="微软雅黑" pitchFamily="34" charset="-122"/>
                <a:ea typeface="微软雅黑" pitchFamily="34" charset="-122"/>
              </a:rPr>
              <a:t>命令</a:t>
            </a:r>
            <a:endParaRPr lang="en-US" altLang="zh-CN" sz="2400" dirty="0" smtClean="0">
              <a:latin typeface="微软雅黑" pitchFamily="34" charset="-122"/>
              <a:ea typeface="微软雅黑" pitchFamily="34" charset="-122"/>
            </a:endParaRPr>
          </a:p>
        </p:txBody>
      </p:sp>
      <p:sp>
        <p:nvSpPr>
          <p:cNvPr id="5" name="矩形 4"/>
          <p:cNvSpPr/>
          <p:nvPr/>
        </p:nvSpPr>
        <p:spPr>
          <a:xfrm>
            <a:off x="857224" y="1214422"/>
            <a:ext cx="4643470" cy="369332"/>
          </a:xfrm>
          <a:prstGeom prst="rect">
            <a:avLst/>
          </a:prstGeom>
        </p:spPr>
        <p:txBody>
          <a:bodyPr wrap="square">
            <a:spAutoFit/>
          </a:bodyPr>
          <a:lstStyle/>
          <a:p>
            <a:r>
              <a:rPr lang="zh-CN" altLang="en-US" dirty="0" smtClean="0">
                <a:latin typeface="微软雅黑" pitchFamily="34" charset="-122"/>
                <a:ea typeface="微软雅黑" pitchFamily="34" charset="-122"/>
              </a:rPr>
              <a:t>主要用于移动文件、目录或是重命名作用</a:t>
            </a:r>
            <a:endParaRPr lang="en-US" altLang="zh-CN" dirty="0" smtClean="0">
              <a:latin typeface="微软雅黑" pitchFamily="34" charset="-122"/>
              <a:ea typeface="微软雅黑" pitchFamily="34" charset="-122"/>
            </a:endParaRPr>
          </a:p>
        </p:txBody>
      </p:sp>
      <p:sp>
        <p:nvSpPr>
          <p:cNvPr id="6" name="矩形 5"/>
          <p:cNvSpPr/>
          <p:nvPr/>
        </p:nvSpPr>
        <p:spPr>
          <a:xfrm>
            <a:off x="714348" y="1785926"/>
            <a:ext cx="1338828" cy="369332"/>
          </a:xfrm>
          <a:prstGeom prst="rect">
            <a:avLst/>
          </a:prstGeom>
        </p:spPr>
        <p:txBody>
          <a:bodyPr wrap="none">
            <a:spAutoFit/>
          </a:bodyPr>
          <a:lstStyle/>
          <a:p>
            <a:r>
              <a:rPr lang="zh-CN" altLang="en-US" dirty="0" smtClean="0">
                <a:latin typeface="微软雅黑" pitchFamily="34" charset="-122"/>
                <a:ea typeface="微软雅黑" pitchFamily="34" charset="-122"/>
              </a:rPr>
              <a:t>常用参数：</a:t>
            </a:r>
            <a:endParaRPr lang="zh-CN" altLang="en-US" dirty="0"/>
          </a:p>
        </p:txBody>
      </p:sp>
      <p:sp>
        <p:nvSpPr>
          <p:cNvPr id="7" name="矩形 6"/>
          <p:cNvSpPr/>
          <p:nvPr/>
        </p:nvSpPr>
        <p:spPr>
          <a:xfrm>
            <a:off x="1357290" y="2285992"/>
            <a:ext cx="4714908" cy="369332"/>
          </a:xfrm>
          <a:prstGeom prst="rect">
            <a:avLst/>
          </a:prstGeom>
        </p:spPr>
        <p:txBody>
          <a:bodyPr wrap="square">
            <a:spAutoFit/>
          </a:bodyPr>
          <a:lstStyle/>
          <a:p>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i</a:t>
            </a:r>
            <a:r>
              <a:rPr lang="zh-CN" altLang="en-US" dirty="0" smtClean="0">
                <a:latin typeface="微软雅黑" pitchFamily="34" charset="-122"/>
                <a:ea typeface="微软雅黑" pitchFamily="34" charset="-122"/>
              </a:rPr>
              <a:t>：若目标文件已存在，就会询问是否覆盖</a:t>
            </a:r>
            <a:endParaRPr lang="en-US" altLang="zh-CN" dirty="0" smtClean="0">
              <a:latin typeface="微软雅黑" pitchFamily="34" charset="-122"/>
              <a:ea typeface="微软雅黑" pitchFamily="34" charset="-122"/>
            </a:endParaRPr>
          </a:p>
        </p:txBody>
      </p:sp>
      <p:sp>
        <p:nvSpPr>
          <p:cNvPr id="8" name="矩形 7"/>
          <p:cNvSpPr/>
          <p:nvPr/>
        </p:nvSpPr>
        <p:spPr>
          <a:xfrm>
            <a:off x="1285852" y="2643182"/>
            <a:ext cx="6072230" cy="369332"/>
          </a:xfrm>
          <a:prstGeom prst="rect">
            <a:avLst/>
          </a:prstGeom>
        </p:spPr>
        <p:txBody>
          <a:bodyPr wrap="square">
            <a:spAutoFit/>
          </a:bodyPr>
          <a:lstStyle/>
          <a:p>
            <a:r>
              <a:rPr lang="en-US" altLang="zh-CN" dirty="0" smtClean="0">
                <a:latin typeface="微软雅黑" pitchFamily="34" charset="-122"/>
                <a:ea typeface="微软雅黑" pitchFamily="34" charset="-122"/>
              </a:rPr>
              <a:t>-u</a:t>
            </a:r>
            <a:r>
              <a:rPr lang="zh-CN" altLang="en-US" dirty="0" smtClean="0">
                <a:latin typeface="微软雅黑" pitchFamily="34" charset="-122"/>
                <a:ea typeface="微软雅黑" pitchFamily="34" charset="-122"/>
              </a:rPr>
              <a:t>：若目标文件已存在，且比目标文件比较新，才会更新</a:t>
            </a:r>
            <a:endParaRPr lang="en-US" altLang="zh-CN" dirty="0" smtClean="0">
              <a:latin typeface="微软雅黑" pitchFamily="34" charset="-122"/>
              <a:ea typeface="微软雅黑" pitchFamily="34" charset="-122"/>
            </a:endParaRPr>
          </a:p>
        </p:txBody>
      </p:sp>
      <p:sp>
        <p:nvSpPr>
          <p:cNvPr id="9" name="矩形 8"/>
          <p:cNvSpPr/>
          <p:nvPr/>
        </p:nvSpPr>
        <p:spPr>
          <a:xfrm>
            <a:off x="1357290" y="2988230"/>
            <a:ext cx="5500726" cy="369332"/>
          </a:xfrm>
          <a:prstGeom prst="rect">
            <a:avLst/>
          </a:prstGeom>
        </p:spPr>
        <p:txBody>
          <a:bodyPr wrap="square">
            <a:spAutoFit/>
          </a:bodyPr>
          <a:lstStyle/>
          <a:p>
            <a:r>
              <a:rPr lang="en-US" altLang="zh-CN" dirty="0" smtClean="0">
                <a:latin typeface="微软雅黑" pitchFamily="34" charset="-122"/>
                <a:ea typeface="微软雅黑" pitchFamily="34" charset="-122"/>
              </a:rPr>
              <a:t>-f</a:t>
            </a:r>
            <a:r>
              <a:rPr lang="zh-CN" altLang="en-US" dirty="0" smtClean="0">
                <a:latin typeface="微软雅黑" pitchFamily="34" charset="-122"/>
                <a:ea typeface="微软雅黑" pitchFamily="34" charset="-122"/>
              </a:rPr>
              <a:t>：强制执行，不询问目标文件是否存在就直接覆盖</a:t>
            </a:r>
            <a:endParaRPr lang="en-US" altLang="zh-CN" dirty="0" smtClean="0">
              <a:latin typeface="微软雅黑" pitchFamily="34" charset="-122"/>
              <a:ea typeface="微软雅黑" pitchFamily="34" charset="-122"/>
            </a:endParaRPr>
          </a:p>
        </p:txBody>
      </p:sp>
      <p:sp>
        <p:nvSpPr>
          <p:cNvPr id="10" name="矩形 9"/>
          <p:cNvSpPr/>
          <p:nvPr/>
        </p:nvSpPr>
        <p:spPr>
          <a:xfrm>
            <a:off x="714348" y="3643314"/>
            <a:ext cx="928710" cy="369332"/>
          </a:xfrm>
          <a:prstGeom prst="rect">
            <a:avLst/>
          </a:prstGeom>
        </p:spPr>
        <p:txBody>
          <a:bodyPr wrap="square">
            <a:spAutoFit/>
          </a:bodyPr>
          <a:lstStyle/>
          <a:p>
            <a:r>
              <a:rPr lang="zh-CN" altLang="en-US" dirty="0" smtClean="0">
                <a:latin typeface="微软雅黑" pitchFamily="34" charset="-122"/>
                <a:ea typeface="微软雅黑" pitchFamily="34" charset="-122"/>
              </a:rPr>
              <a:t>示例：</a:t>
            </a:r>
            <a:endParaRPr lang="en-US" altLang="zh-CN" dirty="0" smtClean="0">
              <a:latin typeface="微软雅黑" pitchFamily="34" charset="-122"/>
              <a:ea typeface="微软雅黑" pitchFamily="34" charset="-122"/>
            </a:endParaRPr>
          </a:p>
        </p:txBody>
      </p:sp>
      <p:sp>
        <p:nvSpPr>
          <p:cNvPr id="11" name="矩形 10"/>
          <p:cNvSpPr/>
          <p:nvPr/>
        </p:nvSpPr>
        <p:spPr>
          <a:xfrm>
            <a:off x="857224" y="4214818"/>
            <a:ext cx="5500726" cy="369332"/>
          </a:xfrm>
          <a:prstGeom prst="rect">
            <a:avLst/>
          </a:prstGeom>
        </p:spPr>
        <p:txBody>
          <a:bodyPr wrap="square">
            <a:spAutoFit/>
          </a:bodyPr>
          <a:lstStyle/>
          <a:p>
            <a:r>
              <a:rPr lang="en-US" altLang="zh-CN" dirty="0" err="1" smtClean="0">
                <a:latin typeface="微软雅黑" pitchFamily="34" charset="-122"/>
                <a:ea typeface="微软雅黑" pitchFamily="34" charset="-122"/>
              </a:rPr>
              <a:t>mv</a:t>
            </a:r>
            <a:r>
              <a:rPr lang="en-US" altLang="zh-CN" dirty="0" smtClean="0">
                <a:latin typeface="微软雅黑" pitchFamily="34" charset="-122"/>
                <a:ea typeface="微软雅黑" pitchFamily="34" charset="-122"/>
              </a:rPr>
              <a:t>   abc.txt  123.txt  </a:t>
            </a:r>
            <a:r>
              <a:rPr lang="zh-CN" altLang="en-US" dirty="0" smtClean="0">
                <a:latin typeface="微软雅黑" pitchFamily="34" charset="-122"/>
                <a:ea typeface="微软雅黑" pitchFamily="34" charset="-122"/>
              </a:rPr>
              <a:t>将</a:t>
            </a:r>
            <a:r>
              <a:rPr lang="en-US" altLang="zh-CN" dirty="0" smtClean="0">
                <a:latin typeface="微软雅黑" pitchFamily="34" charset="-122"/>
                <a:ea typeface="微软雅黑" pitchFamily="34" charset="-122"/>
              </a:rPr>
              <a:t>abc.txt</a:t>
            </a:r>
            <a:r>
              <a:rPr lang="zh-CN" altLang="en-US" dirty="0" smtClean="0">
                <a:latin typeface="微软雅黑" pitchFamily="34" charset="-122"/>
                <a:ea typeface="微软雅黑" pitchFamily="34" charset="-122"/>
              </a:rPr>
              <a:t>文件更名为</a:t>
            </a:r>
            <a:r>
              <a:rPr lang="en-US" altLang="zh-CN" dirty="0" smtClean="0">
                <a:latin typeface="微软雅黑" pitchFamily="34" charset="-122"/>
                <a:ea typeface="微软雅黑" pitchFamily="34" charset="-122"/>
              </a:rPr>
              <a:t>123.txt</a:t>
            </a:r>
          </a:p>
        </p:txBody>
      </p:sp>
      <p:sp>
        <p:nvSpPr>
          <p:cNvPr id="12" name="矩形 11"/>
          <p:cNvSpPr/>
          <p:nvPr/>
        </p:nvSpPr>
        <p:spPr>
          <a:xfrm>
            <a:off x="857224" y="4572008"/>
            <a:ext cx="7786742" cy="369332"/>
          </a:xfrm>
          <a:prstGeom prst="rect">
            <a:avLst/>
          </a:prstGeom>
        </p:spPr>
        <p:txBody>
          <a:bodyPr wrap="square">
            <a:spAutoFit/>
          </a:bodyPr>
          <a:lstStyle/>
          <a:p>
            <a:r>
              <a:rPr lang="en-US" altLang="zh-CN" dirty="0" err="1" smtClean="0">
                <a:latin typeface="微软雅黑" pitchFamily="34" charset="-122"/>
                <a:ea typeface="微软雅黑" pitchFamily="34" charset="-122"/>
              </a:rPr>
              <a:t>mv</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i</a:t>
            </a:r>
            <a:r>
              <a:rPr lang="en-US" altLang="zh-CN" dirty="0" smtClean="0">
                <a:latin typeface="微软雅黑" pitchFamily="34" charset="-122"/>
                <a:ea typeface="微软雅黑" pitchFamily="34" charset="-122"/>
              </a:rPr>
              <a:t>  abc.txt  /home/123.txt  </a:t>
            </a:r>
            <a:r>
              <a:rPr lang="zh-CN" altLang="en-US" dirty="0" smtClean="0">
                <a:latin typeface="微软雅黑" pitchFamily="34" charset="-122"/>
                <a:ea typeface="微软雅黑" pitchFamily="34" charset="-122"/>
              </a:rPr>
              <a:t>将</a:t>
            </a:r>
            <a:r>
              <a:rPr lang="en-US" altLang="zh-CN" dirty="0" smtClean="0">
                <a:latin typeface="微软雅黑" pitchFamily="34" charset="-122"/>
                <a:ea typeface="微软雅黑" pitchFamily="34" charset="-122"/>
              </a:rPr>
              <a:t>abc.txt</a:t>
            </a:r>
            <a:r>
              <a:rPr lang="zh-CN" altLang="en-US" dirty="0" smtClean="0">
                <a:latin typeface="微软雅黑" pitchFamily="34" charset="-122"/>
                <a:ea typeface="微软雅黑" pitchFamily="34" charset="-122"/>
              </a:rPr>
              <a:t>文件移动到</a:t>
            </a:r>
            <a:r>
              <a:rPr lang="en-US" altLang="zh-CN" dirty="0" smtClean="0">
                <a:latin typeface="微软雅黑" pitchFamily="34" charset="-122"/>
                <a:ea typeface="微软雅黑" pitchFamily="34" charset="-122"/>
              </a:rPr>
              <a:t>home</a:t>
            </a:r>
            <a:r>
              <a:rPr lang="zh-CN" altLang="en-US" dirty="0" smtClean="0">
                <a:latin typeface="微软雅黑" pitchFamily="34" charset="-122"/>
                <a:ea typeface="微软雅黑" pitchFamily="34" charset="-122"/>
              </a:rPr>
              <a:t>目录下并询问</a:t>
            </a:r>
            <a:endParaRPr lang="en-US" altLang="zh-CN" dirty="0" smtClean="0">
              <a:latin typeface="微软雅黑" pitchFamily="34" charset="-122"/>
              <a:ea typeface="微软雅黑" pitchFamily="34" charset="-122"/>
            </a:endParaRPr>
          </a:p>
        </p:txBody>
      </p:sp>
      <p:sp>
        <p:nvSpPr>
          <p:cNvPr id="13" name="矩形 12"/>
          <p:cNvSpPr/>
          <p:nvPr/>
        </p:nvSpPr>
        <p:spPr>
          <a:xfrm>
            <a:off x="857224" y="4929198"/>
            <a:ext cx="7929618" cy="646331"/>
          </a:xfrm>
          <a:prstGeom prst="rect">
            <a:avLst/>
          </a:prstGeom>
        </p:spPr>
        <p:txBody>
          <a:bodyPr wrap="square">
            <a:spAutoFit/>
          </a:bodyPr>
          <a:lstStyle/>
          <a:p>
            <a:r>
              <a:rPr lang="en-US" altLang="zh-CN" dirty="0" err="1" smtClean="0">
                <a:latin typeface="微软雅黑" pitchFamily="34" charset="-122"/>
                <a:ea typeface="微软雅黑" pitchFamily="34" charset="-122"/>
              </a:rPr>
              <a:t>mv</a:t>
            </a:r>
            <a:r>
              <a:rPr lang="en-US" altLang="zh-CN" dirty="0" smtClean="0">
                <a:latin typeface="微软雅黑" pitchFamily="34" charset="-122"/>
                <a:ea typeface="微软雅黑" pitchFamily="34" charset="-122"/>
              </a:rPr>
              <a:t>   /home/</a:t>
            </a:r>
            <a:r>
              <a:rPr lang="en-US" altLang="zh-CN" dirty="0" err="1" smtClean="0">
                <a:latin typeface="微软雅黑" pitchFamily="34" charset="-122"/>
                <a:ea typeface="微软雅黑" pitchFamily="34" charset="-122"/>
              </a:rPr>
              <a:t>aaa</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usr</a:t>
            </a:r>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bbb</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将</a:t>
            </a:r>
            <a:r>
              <a:rPr lang="en-US" altLang="zh-CN" dirty="0" smtClean="0">
                <a:latin typeface="微软雅黑" pitchFamily="34" charset="-122"/>
                <a:ea typeface="微软雅黑" pitchFamily="34" charset="-122"/>
              </a:rPr>
              <a:t>home</a:t>
            </a:r>
            <a:r>
              <a:rPr lang="zh-CN" altLang="en-US" dirty="0" smtClean="0">
                <a:latin typeface="微软雅黑" pitchFamily="34" charset="-122"/>
                <a:ea typeface="微软雅黑" pitchFamily="34" charset="-122"/>
              </a:rPr>
              <a:t>目录下的</a:t>
            </a:r>
            <a:r>
              <a:rPr lang="en-US" altLang="zh-CN" dirty="0" err="1" smtClean="0">
                <a:latin typeface="微软雅黑" pitchFamily="34" charset="-122"/>
                <a:ea typeface="微软雅黑" pitchFamily="34" charset="-122"/>
              </a:rPr>
              <a:t>aaa</a:t>
            </a:r>
            <a:r>
              <a:rPr lang="zh-CN" altLang="en-US" dirty="0" smtClean="0">
                <a:latin typeface="微软雅黑" pitchFamily="34" charset="-122"/>
                <a:ea typeface="微软雅黑" pitchFamily="34" charset="-122"/>
              </a:rPr>
              <a:t>目录移动到</a:t>
            </a:r>
            <a:r>
              <a:rPr lang="en-US" altLang="zh-CN" dirty="0" err="1" smtClean="0">
                <a:latin typeface="微软雅黑" pitchFamily="34" charset="-122"/>
                <a:ea typeface="微软雅黑" pitchFamily="34" charset="-122"/>
              </a:rPr>
              <a:t>usr</a:t>
            </a:r>
            <a:r>
              <a:rPr lang="zh-CN" altLang="en-US" dirty="0" smtClean="0">
                <a:latin typeface="微软雅黑" pitchFamily="34" charset="-122"/>
                <a:ea typeface="微软雅黑" pitchFamily="34" charset="-122"/>
              </a:rPr>
              <a:t>目录下</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并更名为</a:t>
            </a:r>
            <a:r>
              <a:rPr lang="en-US" altLang="zh-CN" dirty="0" err="1" smtClean="0">
                <a:latin typeface="微软雅黑" pitchFamily="34" charset="-122"/>
                <a:ea typeface="微软雅黑" pitchFamily="34" charset="-122"/>
              </a:rPr>
              <a:t>bbb</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linds(horizontal)">
                                      <p:cBhvr>
                                        <p:cTn id="35" dur="500"/>
                                        <p:tgtEl>
                                          <p:spTgt spid="11"/>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linds(horizontal)">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467005"/>
            <a:ext cx="3975191" cy="461665"/>
          </a:xfrm>
          <a:prstGeom prst="rect">
            <a:avLst/>
          </a:prstGeom>
          <a:noFill/>
        </p:spPr>
        <p:txBody>
          <a:bodyPr wrap="none" rtlCol="0">
            <a:spAutoFit/>
          </a:bodyPr>
          <a:lstStyle/>
          <a:p>
            <a:r>
              <a:rPr lang="en-US" altLang="zh-CN" sz="2400" dirty="0" err="1" smtClean="0">
                <a:solidFill>
                  <a:srgbClr val="FF0000"/>
                </a:solidFill>
                <a:latin typeface="微软雅黑" pitchFamily="34" charset="-122"/>
                <a:ea typeface="微软雅黑" pitchFamily="34" charset="-122"/>
              </a:rPr>
              <a:t>rm</a:t>
            </a:r>
            <a:r>
              <a:rPr lang="zh-CN" altLang="en-US" sz="2400" dirty="0" smtClean="0">
                <a:solidFill>
                  <a:srgbClr val="FF0000"/>
                </a:solidFill>
                <a:latin typeface="微软雅黑" pitchFamily="34" charset="-122"/>
                <a:ea typeface="微软雅黑" pitchFamily="34" charset="-122"/>
              </a:rPr>
              <a:t>命令（危险命令，慎用）</a:t>
            </a:r>
            <a:endParaRPr lang="en-US" altLang="zh-CN" sz="2400" dirty="0" smtClean="0">
              <a:solidFill>
                <a:srgbClr val="FF0000"/>
              </a:solidFill>
              <a:latin typeface="微软雅黑" pitchFamily="34" charset="-122"/>
              <a:ea typeface="微软雅黑" pitchFamily="34" charset="-122"/>
            </a:endParaRPr>
          </a:p>
        </p:txBody>
      </p:sp>
      <p:sp>
        <p:nvSpPr>
          <p:cNvPr id="5" name="矩形 4"/>
          <p:cNvSpPr/>
          <p:nvPr/>
        </p:nvSpPr>
        <p:spPr>
          <a:xfrm>
            <a:off x="857224" y="1214422"/>
            <a:ext cx="3571900" cy="369332"/>
          </a:xfrm>
          <a:prstGeom prst="rect">
            <a:avLst/>
          </a:prstGeom>
        </p:spPr>
        <p:txBody>
          <a:bodyPr wrap="square">
            <a:spAutoFit/>
          </a:bodyPr>
          <a:lstStyle/>
          <a:p>
            <a:r>
              <a:rPr lang="zh-CN" altLang="en-US" dirty="0" smtClean="0">
                <a:latin typeface="微软雅黑" pitchFamily="34" charset="-122"/>
                <a:ea typeface="微软雅黑" pitchFamily="34" charset="-122"/>
              </a:rPr>
              <a:t>该命令主要用于删除文件或目录</a:t>
            </a:r>
            <a:endParaRPr lang="en-US" altLang="zh-CN" dirty="0" smtClean="0">
              <a:latin typeface="微软雅黑" pitchFamily="34" charset="-122"/>
              <a:ea typeface="微软雅黑" pitchFamily="34" charset="-122"/>
            </a:endParaRPr>
          </a:p>
        </p:txBody>
      </p:sp>
      <p:sp>
        <p:nvSpPr>
          <p:cNvPr id="7" name="矩形 6"/>
          <p:cNvSpPr/>
          <p:nvPr/>
        </p:nvSpPr>
        <p:spPr>
          <a:xfrm>
            <a:off x="714348" y="1785926"/>
            <a:ext cx="1338828" cy="369332"/>
          </a:xfrm>
          <a:prstGeom prst="rect">
            <a:avLst/>
          </a:prstGeom>
        </p:spPr>
        <p:txBody>
          <a:bodyPr wrap="none">
            <a:spAutoFit/>
          </a:bodyPr>
          <a:lstStyle/>
          <a:p>
            <a:r>
              <a:rPr lang="zh-CN" altLang="en-US" dirty="0" smtClean="0">
                <a:latin typeface="微软雅黑" pitchFamily="34" charset="-122"/>
                <a:ea typeface="微软雅黑" pitchFamily="34" charset="-122"/>
              </a:rPr>
              <a:t>常用参数：</a:t>
            </a:r>
            <a:endParaRPr lang="zh-CN" altLang="en-US" dirty="0"/>
          </a:p>
        </p:txBody>
      </p:sp>
      <p:sp>
        <p:nvSpPr>
          <p:cNvPr id="8" name="矩形 7"/>
          <p:cNvSpPr/>
          <p:nvPr/>
        </p:nvSpPr>
        <p:spPr>
          <a:xfrm>
            <a:off x="1357290" y="2285992"/>
            <a:ext cx="5000660" cy="369332"/>
          </a:xfrm>
          <a:prstGeom prst="rect">
            <a:avLst/>
          </a:prstGeom>
        </p:spPr>
        <p:txBody>
          <a:bodyPr wrap="square">
            <a:spAutoFit/>
          </a:bodyPr>
          <a:lstStyle/>
          <a:p>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i</a:t>
            </a:r>
            <a:r>
              <a:rPr lang="zh-CN" altLang="en-US" dirty="0" smtClean="0">
                <a:latin typeface="微软雅黑" pitchFamily="34" charset="-122"/>
                <a:ea typeface="微软雅黑" pitchFamily="34" charset="-122"/>
              </a:rPr>
              <a:t>：互动模式，在删除之前会询问用户是否操作</a:t>
            </a:r>
            <a:endParaRPr lang="en-US" altLang="zh-CN" dirty="0" smtClean="0">
              <a:latin typeface="微软雅黑" pitchFamily="34" charset="-122"/>
              <a:ea typeface="微软雅黑" pitchFamily="34" charset="-122"/>
            </a:endParaRPr>
          </a:p>
        </p:txBody>
      </p:sp>
      <p:sp>
        <p:nvSpPr>
          <p:cNvPr id="9" name="矩形 8"/>
          <p:cNvSpPr/>
          <p:nvPr/>
        </p:nvSpPr>
        <p:spPr>
          <a:xfrm>
            <a:off x="1357290" y="2786058"/>
            <a:ext cx="5643602" cy="369332"/>
          </a:xfrm>
          <a:prstGeom prst="rect">
            <a:avLst/>
          </a:prstGeom>
        </p:spPr>
        <p:txBody>
          <a:bodyPr wrap="square">
            <a:spAutoFit/>
          </a:bodyPr>
          <a:lstStyle/>
          <a:p>
            <a:r>
              <a:rPr lang="en-US" altLang="zh-CN" dirty="0" smtClean="0">
                <a:latin typeface="微软雅黑" pitchFamily="34" charset="-122"/>
                <a:ea typeface="微软雅黑" pitchFamily="34" charset="-122"/>
              </a:rPr>
              <a:t>-f</a:t>
            </a:r>
            <a:r>
              <a:rPr lang="zh-CN" altLang="en-US" dirty="0" smtClean="0">
                <a:latin typeface="微软雅黑" pitchFamily="34" charset="-122"/>
                <a:ea typeface="微软雅黑" pitchFamily="34" charset="-122"/>
              </a:rPr>
              <a:t>：强制删除，忽略不存在的文件，不会出现警告信息</a:t>
            </a:r>
            <a:endParaRPr lang="en-US" altLang="zh-CN" dirty="0" smtClean="0">
              <a:latin typeface="微软雅黑" pitchFamily="34" charset="-122"/>
              <a:ea typeface="微软雅黑" pitchFamily="34" charset="-122"/>
            </a:endParaRPr>
          </a:p>
        </p:txBody>
      </p:sp>
      <p:sp>
        <p:nvSpPr>
          <p:cNvPr id="10" name="矩形 9"/>
          <p:cNvSpPr/>
          <p:nvPr/>
        </p:nvSpPr>
        <p:spPr>
          <a:xfrm>
            <a:off x="1357290" y="3286124"/>
            <a:ext cx="6215106" cy="369332"/>
          </a:xfrm>
          <a:prstGeom prst="rect">
            <a:avLst/>
          </a:prstGeom>
        </p:spPr>
        <p:txBody>
          <a:bodyPr wrap="square">
            <a:spAutoFit/>
          </a:bodyPr>
          <a:lstStyle/>
          <a:p>
            <a:r>
              <a:rPr lang="en-US" altLang="zh-CN" dirty="0" smtClean="0">
                <a:latin typeface="微软雅黑" pitchFamily="34" charset="-122"/>
                <a:ea typeface="微软雅黑" pitchFamily="34" charset="-122"/>
              </a:rPr>
              <a:t>-r</a:t>
            </a:r>
            <a:r>
              <a:rPr lang="zh-CN" altLang="en-US" dirty="0" smtClean="0">
                <a:latin typeface="微软雅黑" pitchFamily="34" charset="-122"/>
                <a:ea typeface="微软雅黑" pitchFamily="34" charset="-122"/>
              </a:rPr>
              <a:t>：递归删除，常用于目录的删除，是一个非常危险的参数</a:t>
            </a:r>
            <a:endParaRPr lang="en-US" altLang="zh-CN" dirty="0" smtClean="0">
              <a:latin typeface="微软雅黑" pitchFamily="34" charset="-122"/>
              <a:ea typeface="微软雅黑" pitchFamily="34" charset="-122"/>
            </a:endParaRPr>
          </a:p>
        </p:txBody>
      </p:sp>
      <p:sp>
        <p:nvSpPr>
          <p:cNvPr id="11" name="矩形 10"/>
          <p:cNvSpPr/>
          <p:nvPr/>
        </p:nvSpPr>
        <p:spPr>
          <a:xfrm>
            <a:off x="714348" y="3643314"/>
            <a:ext cx="928710" cy="369332"/>
          </a:xfrm>
          <a:prstGeom prst="rect">
            <a:avLst/>
          </a:prstGeom>
        </p:spPr>
        <p:txBody>
          <a:bodyPr wrap="square">
            <a:spAutoFit/>
          </a:bodyPr>
          <a:lstStyle/>
          <a:p>
            <a:r>
              <a:rPr lang="zh-CN" altLang="en-US" dirty="0" smtClean="0">
                <a:latin typeface="微软雅黑" pitchFamily="34" charset="-122"/>
                <a:ea typeface="微软雅黑" pitchFamily="34" charset="-122"/>
              </a:rPr>
              <a:t>示例：</a:t>
            </a:r>
            <a:endParaRPr lang="en-US" altLang="zh-CN" dirty="0" smtClean="0">
              <a:latin typeface="微软雅黑" pitchFamily="34" charset="-122"/>
              <a:ea typeface="微软雅黑" pitchFamily="34" charset="-122"/>
            </a:endParaRPr>
          </a:p>
        </p:txBody>
      </p:sp>
      <p:sp>
        <p:nvSpPr>
          <p:cNvPr id="12" name="矩形 11"/>
          <p:cNvSpPr/>
          <p:nvPr/>
        </p:nvSpPr>
        <p:spPr>
          <a:xfrm>
            <a:off x="857224" y="4214818"/>
            <a:ext cx="5857916" cy="369332"/>
          </a:xfrm>
          <a:prstGeom prst="rect">
            <a:avLst/>
          </a:prstGeom>
        </p:spPr>
        <p:txBody>
          <a:bodyPr wrap="square">
            <a:spAutoFit/>
          </a:bodyPr>
          <a:lstStyle/>
          <a:p>
            <a:r>
              <a:rPr lang="en-US" altLang="zh-CN" dirty="0" err="1" smtClean="0">
                <a:latin typeface="微软雅黑" pitchFamily="34" charset="-122"/>
                <a:ea typeface="微软雅黑" pitchFamily="34" charset="-122"/>
              </a:rPr>
              <a:t>rm</a:t>
            </a:r>
            <a:r>
              <a:rPr lang="en-US" altLang="zh-CN" dirty="0" smtClean="0">
                <a:latin typeface="微软雅黑" pitchFamily="34" charset="-122"/>
                <a:ea typeface="微软雅黑" pitchFamily="34" charset="-122"/>
              </a:rPr>
              <a:t>  /home/abc.txt    </a:t>
            </a:r>
            <a:r>
              <a:rPr lang="zh-CN" altLang="en-US" dirty="0" smtClean="0">
                <a:latin typeface="微软雅黑" pitchFamily="34" charset="-122"/>
                <a:ea typeface="微软雅黑" pitchFamily="34" charset="-122"/>
              </a:rPr>
              <a:t>删除</a:t>
            </a:r>
            <a:r>
              <a:rPr lang="en-US" altLang="zh-CN" dirty="0" smtClean="0">
                <a:latin typeface="微软雅黑" pitchFamily="34" charset="-122"/>
                <a:ea typeface="微软雅黑" pitchFamily="34" charset="-122"/>
              </a:rPr>
              <a:t>home</a:t>
            </a:r>
            <a:r>
              <a:rPr lang="zh-CN" altLang="en-US" dirty="0" smtClean="0">
                <a:latin typeface="微软雅黑" pitchFamily="34" charset="-122"/>
                <a:ea typeface="微软雅黑" pitchFamily="34" charset="-122"/>
              </a:rPr>
              <a:t>目录下的</a:t>
            </a:r>
            <a:r>
              <a:rPr lang="en-US" altLang="zh-CN" dirty="0" smtClean="0">
                <a:latin typeface="微软雅黑" pitchFamily="34" charset="-122"/>
                <a:ea typeface="微软雅黑" pitchFamily="34" charset="-122"/>
              </a:rPr>
              <a:t>abc.txt</a:t>
            </a:r>
            <a:r>
              <a:rPr lang="zh-CN" altLang="en-US" dirty="0" smtClean="0">
                <a:latin typeface="微软雅黑" pitchFamily="34" charset="-122"/>
                <a:ea typeface="微软雅黑" pitchFamily="34" charset="-122"/>
              </a:rPr>
              <a:t>文件</a:t>
            </a:r>
            <a:endParaRPr lang="en-US" altLang="zh-CN" dirty="0" smtClean="0">
              <a:latin typeface="微软雅黑" pitchFamily="34" charset="-122"/>
              <a:ea typeface="微软雅黑" pitchFamily="34" charset="-122"/>
            </a:endParaRPr>
          </a:p>
        </p:txBody>
      </p:sp>
      <p:sp>
        <p:nvSpPr>
          <p:cNvPr id="13" name="矩形 12"/>
          <p:cNvSpPr/>
          <p:nvPr/>
        </p:nvSpPr>
        <p:spPr>
          <a:xfrm>
            <a:off x="857224" y="4714884"/>
            <a:ext cx="5857916" cy="369332"/>
          </a:xfrm>
          <a:prstGeom prst="rect">
            <a:avLst/>
          </a:prstGeom>
        </p:spPr>
        <p:txBody>
          <a:bodyPr wrap="square">
            <a:spAutoFit/>
          </a:bodyPr>
          <a:lstStyle/>
          <a:p>
            <a:r>
              <a:rPr lang="en-US" altLang="zh-CN" dirty="0" err="1" smtClean="0">
                <a:latin typeface="微软雅黑" pitchFamily="34" charset="-122"/>
                <a:ea typeface="微软雅黑" pitchFamily="34" charset="-122"/>
              </a:rPr>
              <a:t>rm</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i</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usr</a:t>
            </a:r>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abcd</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删除</a:t>
            </a:r>
            <a:r>
              <a:rPr lang="en-US" altLang="zh-CN" dirty="0" err="1" smtClean="0">
                <a:latin typeface="微软雅黑" pitchFamily="34" charset="-122"/>
                <a:ea typeface="微软雅黑" pitchFamily="34" charset="-122"/>
              </a:rPr>
              <a:t>usr</a:t>
            </a:r>
            <a:r>
              <a:rPr lang="zh-CN" altLang="en-US" dirty="0" smtClean="0">
                <a:latin typeface="微软雅黑" pitchFamily="34" charset="-122"/>
                <a:ea typeface="微软雅黑" pitchFamily="34" charset="-122"/>
              </a:rPr>
              <a:t>目录下的</a:t>
            </a:r>
            <a:r>
              <a:rPr lang="en-US" altLang="zh-CN" dirty="0" err="1" smtClean="0">
                <a:latin typeface="微软雅黑" pitchFamily="34" charset="-122"/>
                <a:ea typeface="微软雅黑" pitchFamily="34" charset="-122"/>
              </a:rPr>
              <a:t>abcd</a:t>
            </a:r>
            <a:r>
              <a:rPr lang="zh-CN" altLang="en-US" dirty="0" smtClean="0">
                <a:latin typeface="微软雅黑" pitchFamily="34" charset="-122"/>
                <a:ea typeface="微软雅黑" pitchFamily="34" charset="-122"/>
              </a:rPr>
              <a:t>文件</a:t>
            </a:r>
            <a:endParaRPr lang="en-US" altLang="zh-CN" dirty="0" smtClean="0">
              <a:latin typeface="微软雅黑" pitchFamily="34" charset="-122"/>
              <a:ea typeface="微软雅黑" pitchFamily="34" charset="-122"/>
            </a:endParaRPr>
          </a:p>
        </p:txBody>
      </p:sp>
      <p:sp>
        <p:nvSpPr>
          <p:cNvPr id="14" name="矩形 13"/>
          <p:cNvSpPr/>
          <p:nvPr/>
        </p:nvSpPr>
        <p:spPr>
          <a:xfrm>
            <a:off x="857224" y="5214950"/>
            <a:ext cx="5857916" cy="369332"/>
          </a:xfrm>
          <a:prstGeom prst="rect">
            <a:avLst/>
          </a:prstGeom>
        </p:spPr>
        <p:txBody>
          <a:bodyPr wrap="square">
            <a:spAutoFit/>
          </a:bodyPr>
          <a:lstStyle/>
          <a:p>
            <a:r>
              <a:rPr lang="en-US" altLang="zh-CN" dirty="0" err="1" smtClean="0">
                <a:latin typeface="微软雅黑" pitchFamily="34" charset="-122"/>
                <a:ea typeface="微软雅黑" pitchFamily="34" charset="-122"/>
              </a:rPr>
              <a:t>rm</a:t>
            </a:r>
            <a:r>
              <a:rPr lang="en-US" altLang="zh-CN" dirty="0" smtClean="0">
                <a:latin typeface="微软雅黑" pitchFamily="34" charset="-122"/>
                <a:ea typeface="微软雅黑" pitchFamily="34" charset="-122"/>
              </a:rPr>
              <a:t>  -r  /</a:t>
            </a:r>
            <a:r>
              <a:rPr lang="en-US" altLang="zh-CN" dirty="0" err="1" smtClean="0">
                <a:latin typeface="微软雅黑" pitchFamily="34" charset="-122"/>
                <a:ea typeface="微软雅黑" pitchFamily="34" charset="-122"/>
              </a:rPr>
              <a:t>usr</a:t>
            </a:r>
            <a:r>
              <a:rPr lang="en-US" altLang="zh-CN" dirty="0" smtClean="0">
                <a:latin typeface="微软雅黑" pitchFamily="34" charset="-122"/>
                <a:ea typeface="微软雅黑" pitchFamily="34" charset="-122"/>
              </a:rPr>
              <a:t>/7777    </a:t>
            </a:r>
            <a:r>
              <a:rPr lang="zh-CN" altLang="en-US" dirty="0" smtClean="0">
                <a:latin typeface="微软雅黑" pitchFamily="34" charset="-122"/>
                <a:ea typeface="微软雅黑" pitchFamily="34" charset="-122"/>
              </a:rPr>
              <a:t>删除</a:t>
            </a:r>
            <a:r>
              <a:rPr lang="en-US" altLang="zh-CN" dirty="0" err="1" smtClean="0">
                <a:latin typeface="微软雅黑" pitchFamily="34" charset="-122"/>
                <a:ea typeface="微软雅黑" pitchFamily="34" charset="-122"/>
              </a:rPr>
              <a:t>usr</a:t>
            </a:r>
            <a:r>
              <a:rPr lang="zh-CN" altLang="en-US" dirty="0" smtClean="0">
                <a:latin typeface="微软雅黑" pitchFamily="34" charset="-122"/>
                <a:ea typeface="微软雅黑" pitchFamily="34" charset="-122"/>
              </a:rPr>
              <a:t>目录下的</a:t>
            </a:r>
            <a:r>
              <a:rPr lang="en-US" altLang="zh-CN" dirty="0" smtClean="0">
                <a:latin typeface="微软雅黑" pitchFamily="34" charset="-122"/>
                <a:ea typeface="微软雅黑" pitchFamily="34" charset="-122"/>
              </a:rPr>
              <a:t>7777</a:t>
            </a:r>
            <a:r>
              <a:rPr lang="zh-CN" altLang="en-US" dirty="0" smtClean="0">
                <a:latin typeface="微软雅黑" pitchFamily="34" charset="-122"/>
                <a:ea typeface="微软雅黑" pitchFamily="34" charset="-122"/>
              </a:rPr>
              <a:t>目录</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linds(horizontal)">
                                      <p:cBhvr>
                                        <p:cTn id="35" dur="500"/>
                                        <p:tgtEl>
                                          <p:spTgt spid="13"/>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blinds(horizontal)">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P spid="10" grpId="0"/>
      <p:bldP spid="11" grpId="0"/>
      <p:bldP spid="12" grpId="0"/>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285728"/>
            <a:ext cx="3316934" cy="523220"/>
          </a:xfrm>
          <a:prstGeom prst="rect">
            <a:avLst/>
          </a:prstGeom>
          <a:noFill/>
        </p:spPr>
        <p:txBody>
          <a:bodyPr wrap="none" rtlCol="0">
            <a:spAutoFit/>
          </a:bodyPr>
          <a:lstStyle/>
          <a:p>
            <a:r>
              <a:rPr lang="zh-CN" altLang="en-US" sz="2800" b="1" dirty="0" smtClean="0">
                <a:latin typeface="微软雅黑" pitchFamily="34" charset="-122"/>
                <a:ea typeface="微软雅黑" pitchFamily="34" charset="-122"/>
              </a:rPr>
              <a:t>一、</a:t>
            </a:r>
            <a:r>
              <a:rPr lang="en-US" altLang="zh-CN" sz="2800" b="1" dirty="0" smtClean="0">
                <a:latin typeface="微软雅黑" pitchFamily="34" charset="-122"/>
                <a:ea typeface="微软雅黑" pitchFamily="34" charset="-122"/>
              </a:rPr>
              <a:t>Linux</a:t>
            </a:r>
            <a:r>
              <a:rPr lang="zh-CN" altLang="en-US" sz="2800" b="1" dirty="0" smtClean="0">
                <a:latin typeface="微软雅黑" pitchFamily="34" charset="-122"/>
                <a:ea typeface="微软雅黑" pitchFamily="34" charset="-122"/>
              </a:rPr>
              <a:t>系统简介</a:t>
            </a:r>
            <a:endParaRPr lang="zh-CN" altLang="en-US" sz="2800" b="1" dirty="0">
              <a:latin typeface="微软雅黑" pitchFamily="34" charset="-122"/>
              <a:ea typeface="微软雅黑" pitchFamily="34" charset="-122"/>
            </a:endParaRPr>
          </a:p>
        </p:txBody>
      </p:sp>
      <p:sp>
        <p:nvSpPr>
          <p:cNvPr id="5" name="矩形 4"/>
          <p:cNvSpPr/>
          <p:nvPr/>
        </p:nvSpPr>
        <p:spPr>
          <a:xfrm>
            <a:off x="785786" y="987966"/>
            <a:ext cx="4166525" cy="400110"/>
          </a:xfrm>
          <a:prstGeom prst="rect">
            <a:avLst/>
          </a:prstGeom>
        </p:spPr>
        <p:txBody>
          <a:bodyPr wrap="none">
            <a:spAutoFit/>
          </a:bodyPr>
          <a:lstStyle/>
          <a:p>
            <a:pPr>
              <a:buFont typeface="Wingdings" pitchFamily="2" charset="2"/>
              <a:buChar char="Ø"/>
            </a:pPr>
            <a:r>
              <a:rPr lang="en-US" altLang="zh-CN" sz="2000" b="1" dirty="0" smtClean="0">
                <a:latin typeface="微软雅黑" pitchFamily="34" charset="-122"/>
                <a:ea typeface="微软雅黑" pitchFamily="34" charset="-122"/>
              </a:rPr>
              <a:t>Linux</a:t>
            </a:r>
            <a:r>
              <a:rPr lang="zh-CN" altLang="en-US" sz="2000" b="1" dirty="0" smtClean="0">
                <a:latin typeface="微软雅黑" pitchFamily="34" charset="-122"/>
                <a:ea typeface="微软雅黑" pitchFamily="34" charset="-122"/>
              </a:rPr>
              <a:t>可以有狭义和广义两种定义</a:t>
            </a:r>
            <a:endParaRPr lang="zh-CN" altLang="en-US" sz="2000" b="1" dirty="0">
              <a:latin typeface="微软雅黑" pitchFamily="34" charset="-122"/>
              <a:ea typeface="微软雅黑" pitchFamily="34" charset="-122"/>
            </a:endParaRPr>
          </a:p>
        </p:txBody>
      </p:sp>
      <p:sp>
        <p:nvSpPr>
          <p:cNvPr id="6" name="矩形 5"/>
          <p:cNvSpPr/>
          <p:nvPr/>
        </p:nvSpPr>
        <p:spPr>
          <a:xfrm>
            <a:off x="714348" y="1428736"/>
            <a:ext cx="8215370" cy="1705403"/>
          </a:xfrm>
          <a:prstGeom prst="rect">
            <a:avLst/>
          </a:prstGeom>
        </p:spPr>
        <p:txBody>
          <a:bodyPr wrap="square">
            <a:spAutoFit/>
          </a:bodyPr>
          <a:lstStyle/>
          <a:p>
            <a:pPr>
              <a:lnSpc>
                <a:spcPct val="150000"/>
              </a:lnSpc>
            </a:pPr>
            <a:r>
              <a:rPr lang="en-US" altLang="zh-CN" dirty="0" smtClean="0">
                <a:latin typeface="微软雅黑" pitchFamily="34" charset="-122"/>
                <a:ea typeface="微软雅黑" pitchFamily="34" charset="-122"/>
              </a:rPr>
              <a:t>       Linux</a:t>
            </a:r>
            <a:r>
              <a:rPr lang="zh-CN" altLang="en-US" dirty="0" smtClean="0">
                <a:latin typeface="微软雅黑" pitchFamily="34" charset="-122"/>
                <a:ea typeface="微软雅黑" pitchFamily="34" charset="-122"/>
              </a:rPr>
              <a:t>这个名称是</a:t>
            </a:r>
            <a:r>
              <a:rPr lang="en-US" altLang="zh-CN" dirty="0" err="1" smtClean="0">
                <a:latin typeface="微软雅黑" pitchFamily="34" charset="-122"/>
                <a:ea typeface="微软雅黑" pitchFamily="34" charset="-122"/>
              </a:rPr>
              <a:t>Linus</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Torvalds</a:t>
            </a:r>
            <a:r>
              <a:rPr lang="zh-CN" altLang="en-US" dirty="0" smtClean="0">
                <a:latin typeface="微软雅黑" pitchFamily="34" charset="-122"/>
                <a:ea typeface="微软雅黑" pitchFamily="34" charset="-122"/>
              </a:rPr>
              <a:t>注册的商标，从狭义上来说</a:t>
            </a:r>
            <a:r>
              <a:rPr lang="en-US" altLang="zh-CN" dirty="0" smtClean="0">
                <a:latin typeface="微软雅黑" pitchFamily="34" charset="-122"/>
                <a:ea typeface="微软雅黑" pitchFamily="34" charset="-122"/>
              </a:rPr>
              <a:t>,Linux</a:t>
            </a:r>
            <a:r>
              <a:rPr lang="zh-CN" altLang="en-US" dirty="0" smtClean="0">
                <a:latin typeface="微软雅黑" pitchFamily="34" charset="-122"/>
                <a:ea typeface="微软雅黑" pitchFamily="34" charset="-122"/>
              </a:rPr>
              <a:t>实际上指</a:t>
            </a:r>
            <a:r>
              <a:rPr lang="en-US" altLang="zh-CN" dirty="0" smtClean="0">
                <a:latin typeface="微软雅黑" pitchFamily="34" charset="-122"/>
                <a:ea typeface="微软雅黑" pitchFamily="34" charset="-122"/>
              </a:rPr>
              <a:t>Linux kernel(</a:t>
            </a:r>
            <a:r>
              <a:rPr lang="zh-CN" altLang="en-US" dirty="0" smtClean="0">
                <a:latin typeface="微软雅黑" pitchFamily="34" charset="-122"/>
                <a:ea typeface="微软雅黑" pitchFamily="34" charset="-122"/>
              </a:rPr>
              <a:t>内核</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。主要用来管理硬件并为上层应用提供统一的标准接口。</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广义角度上来看是指以</a:t>
            </a:r>
            <a:r>
              <a:rPr lang="en-US" altLang="zh-CN" dirty="0" smtClean="0">
                <a:latin typeface="微软雅黑" pitchFamily="34" charset="-122"/>
                <a:ea typeface="微软雅黑" pitchFamily="34" charset="-122"/>
              </a:rPr>
              <a:t>Linux Kernel</a:t>
            </a:r>
            <a:r>
              <a:rPr lang="zh-CN" altLang="en-US" dirty="0" smtClean="0">
                <a:latin typeface="微软雅黑" pitchFamily="34" charset="-122"/>
                <a:ea typeface="微软雅黑" pitchFamily="34" charset="-122"/>
              </a:rPr>
              <a:t>为基础，包括</a:t>
            </a:r>
            <a:r>
              <a:rPr lang="en-US" altLang="zh-CN" dirty="0" smtClean="0">
                <a:latin typeface="微软雅黑" pitchFamily="34" charset="-122"/>
                <a:ea typeface="微软雅黑" pitchFamily="34" charset="-122"/>
              </a:rPr>
              <a:t>OS</a:t>
            </a:r>
            <a:r>
              <a:rPr lang="zh-CN" altLang="en-US" dirty="0" smtClean="0">
                <a:latin typeface="微软雅黑" pitchFamily="34" charset="-122"/>
                <a:ea typeface="微软雅黑" pitchFamily="34" charset="-122"/>
              </a:rPr>
              <a:t>和各种应用在内的各个</a:t>
            </a:r>
            <a:r>
              <a:rPr lang="en-US" altLang="zh-CN" dirty="0" smtClean="0">
                <a:latin typeface="微软雅黑" pitchFamily="34" charset="-122"/>
                <a:ea typeface="微软雅黑" pitchFamily="34" charset="-122"/>
              </a:rPr>
              <a:t>Linux</a:t>
            </a:r>
            <a:r>
              <a:rPr lang="zh-CN" altLang="en-US" dirty="0" smtClean="0">
                <a:latin typeface="微软雅黑" pitchFamily="34" charset="-122"/>
                <a:ea typeface="微软雅黑" pitchFamily="34" charset="-122"/>
              </a:rPr>
              <a:t>版本，例如</a:t>
            </a:r>
            <a:r>
              <a:rPr lang="en-US" altLang="zh-CN" dirty="0" err="1" smtClean="0">
                <a:latin typeface="微软雅黑" pitchFamily="34" charset="-122"/>
                <a:ea typeface="微软雅黑" pitchFamily="34" charset="-122"/>
              </a:rPr>
              <a:t>Ubuntu,RedHat</a:t>
            </a:r>
            <a:r>
              <a:rPr lang="zh-CN" altLang="en-US"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CentOS</a:t>
            </a:r>
            <a:r>
              <a:rPr lang="zh-CN" altLang="en-US" dirty="0" smtClean="0">
                <a:latin typeface="微软雅黑" pitchFamily="34" charset="-122"/>
                <a:ea typeface="微软雅黑" pitchFamily="34" charset="-122"/>
              </a:rPr>
              <a:t>等</a:t>
            </a:r>
            <a:endParaRPr lang="zh-CN" altLang="en-US" dirty="0">
              <a:latin typeface="微软雅黑" pitchFamily="34" charset="-122"/>
              <a:ea typeface="微软雅黑" pitchFamily="34" charset="-122"/>
            </a:endParaRPr>
          </a:p>
        </p:txBody>
      </p:sp>
      <p:sp>
        <p:nvSpPr>
          <p:cNvPr id="7" name="矩形 6"/>
          <p:cNvSpPr/>
          <p:nvPr/>
        </p:nvSpPr>
        <p:spPr>
          <a:xfrm>
            <a:off x="785786" y="3357562"/>
            <a:ext cx="2114681" cy="400110"/>
          </a:xfrm>
          <a:prstGeom prst="rect">
            <a:avLst/>
          </a:prstGeom>
        </p:spPr>
        <p:txBody>
          <a:bodyPr wrap="none">
            <a:spAutoFit/>
          </a:bodyPr>
          <a:lstStyle/>
          <a:p>
            <a:pPr>
              <a:buFont typeface="Wingdings" pitchFamily="2" charset="2"/>
              <a:buChar char="Ø"/>
            </a:pPr>
            <a:r>
              <a:rPr lang="en-US" altLang="zh-CN" sz="2000" b="1" dirty="0" smtClean="0">
                <a:latin typeface="微软雅黑" pitchFamily="34" charset="-122"/>
                <a:ea typeface="微软雅黑" pitchFamily="34" charset="-122"/>
              </a:rPr>
              <a:t>Linux</a:t>
            </a:r>
            <a:r>
              <a:rPr lang="zh-CN" altLang="en-US" sz="2000" b="1" dirty="0" smtClean="0">
                <a:latin typeface="微软雅黑" pitchFamily="34" charset="-122"/>
                <a:ea typeface="微软雅黑" pitchFamily="34" charset="-122"/>
              </a:rPr>
              <a:t>简要历史</a:t>
            </a:r>
            <a:endParaRPr lang="zh-CN" altLang="en-US" sz="2000" b="1" dirty="0">
              <a:latin typeface="微软雅黑" pitchFamily="34" charset="-122"/>
              <a:ea typeface="微软雅黑" pitchFamily="34" charset="-122"/>
            </a:endParaRPr>
          </a:p>
        </p:txBody>
      </p:sp>
      <p:sp>
        <p:nvSpPr>
          <p:cNvPr id="8" name="矩形 7"/>
          <p:cNvSpPr/>
          <p:nvPr/>
        </p:nvSpPr>
        <p:spPr>
          <a:xfrm>
            <a:off x="357158" y="3857628"/>
            <a:ext cx="8572560" cy="2169825"/>
          </a:xfrm>
          <a:prstGeom prst="rect">
            <a:avLst/>
          </a:prstGeom>
        </p:spPr>
        <p:txBody>
          <a:bodyPr wrap="square">
            <a:spAutoFit/>
          </a:bodyPr>
          <a:lstStyle/>
          <a:p>
            <a:pPr>
              <a:lnSpc>
                <a:spcPct val="150000"/>
              </a:lnSpc>
            </a:pP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Linux</a:t>
            </a:r>
            <a:r>
              <a:rPr lang="zh-CN" altLang="en-US" dirty="0" smtClean="0">
                <a:latin typeface="微软雅黑" pitchFamily="34" charset="-122"/>
                <a:ea typeface="微软雅黑" pitchFamily="34" charset="-122"/>
              </a:rPr>
              <a:t>是类</a:t>
            </a:r>
            <a:r>
              <a:rPr lang="en-US" altLang="zh-CN" dirty="0" smtClean="0">
                <a:latin typeface="微软雅黑" pitchFamily="34" charset="-122"/>
                <a:ea typeface="微软雅黑" pitchFamily="34" charset="-122"/>
              </a:rPr>
              <a:t>Unix</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Unix-like)</a:t>
            </a:r>
            <a:r>
              <a:rPr lang="zh-CN" altLang="en-US" dirty="0" smtClean="0">
                <a:latin typeface="微软雅黑" pitchFamily="34" charset="-122"/>
                <a:ea typeface="微软雅黑" pitchFamily="34" charset="-122"/>
              </a:rPr>
              <a:t>操作系统</a:t>
            </a:r>
            <a:r>
              <a:rPr lang="en-US" altLang="zh-CN" dirty="0" smtClean="0">
                <a:latin typeface="微软雅黑" pitchFamily="34" charset="-122"/>
                <a:ea typeface="微软雅黑" pitchFamily="34" charset="-122"/>
              </a:rPr>
              <a:t>&lt;Sun</a:t>
            </a:r>
            <a:r>
              <a:rPr lang="zh-CN" altLang="en-US" dirty="0" smtClean="0">
                <a:latin typeface="微软雅黑" pitchFamily="34" charset="-122"/>
                <a:ea typeface="微软雅黑" pitchFamily="34" charset="-122"/>
              </a:rPr>
              <a:t>公司的</a:t>
            </a:r>
            <a:r>
              <a:rPr lang="en-US" altLang="zh-CN" dirty="0" smtClean="0">
                <a:latin typeface="微软雅黑" pitchFamily="34" charset="-122"/>
                <a:ea typeface="微软雅黑" pitchFamily="34" charset="-122"/>
              </a:rPr>
              <a:t>Solaris,</a:t>
            </a:r>
            <a:r>
              <a:rPr lang="zh-CN" altLang="en-US" dirty="0" smtClean="0">
                <a:latin typeface="微软雅黑" pitchFamily="34" charset="-122"/>
                <a:ea typeface="微软雅黑" pitchFamily="34" charset="-122"/>
              </a:rPr>
              <a:t>苹果的</a:t>
            </a:r>
            <a:r>
              <a:rPr lang="en-US" altLang="zh-CN" dirty="0" smtClean="0">
                <a:latin typeface="微软雅黑" pitchFamily="34" charset="-122"/>
                <a:ea typeface="微软雅黑" pitchFamily="34" charset="-122"/>
              </a:rPr>
              <a:t>Mac OS X</a:t>
            </a:r>
            <a:r>
              <a:rPr lang="zh-CN" altLang="en-US" dirty="0" smtClean="0">
                <a:latin typeface="微软雅黑" pitchFamily="34" charset="-122"/>
                <a:ea typeface="微软雅黑" pitchFamily="34" charset="-122"/>
              </a:rPr>
              <a:t>等</a:t>
            </a:r>
            <a:r>
              <a:rPr lang="en-US" altLang="zh-CN" dirty="0" smtClean="0">
                <a:latin typeface="微软雅黑" pitchFamily="34" charset="-122"/>
                <a:ea typeface="微软雅黑" pitchFamily="34" charset="-122"/>
              </a:rPr>
              <a:t>&gt;</a:t>
            </a:r>
            <a:r>
              <a:rPr lang="zh-CN" altLang="en-US" dirty="0" smtClean="0">
                <a:latin typeface="微软雅黑" pitchFamily="34" charset="-122"/>
                <a:ea typeface="微软雅黑" pitchFamily="34" charset="-122"/>
              </a:rPr>
              <a:t>大家族中的一名成员。从</a:t>
            </a:r>
            <a:r>
              <a:rPr lang="en-US" altLang="zh-CN" dirty="0" smtClean="0">
                <a:latin typeface="微软雅黑" pitchFamily="34" charset="-122"/>
                <a:ea typeface="微软雅黑" pitchFamily="34" charset="-122"/>
              </a:rPr>
              <a:t>20</a:t>
            </a:r>
            <a:r>
              <a:rPr lang="zh-CN" altLang="en-US" dirty="0" smtClean="0">
                <a:latin typeface="微软雅黑" pitchFamily="34" charset="-122"/>
                <a:ea typeface="微软雅黑" pitchFamily="34" charset="-122"/>
              </a:rPr>
              <a:t>世纪</a:t>
            </a:r>
            <a:r>
              <a:rPr lang="en-US" altLang="zh-CN" dirty="0" smtClean="0">
                <a:latin typeface="微软雅黑" pitchFamily="34" charset="-122"/>
                <a:ea typeface="微软雅黑" pitchFamily="34" charset="-122"/>
              </a:rPr>
              <a:t>90</a:t>
            </a:r>
            <a:r>
              <a:rPr lang="zh-CN" altLang="en-US" dirty="0" smtClean="0">
                <a:latin typeface="微软雅黑" pitchFamily="34" charset="-122"/>
                <a:ea typeface="微软雅黑" pitchFamily="34" charset="-122"/>
              </a:rPr>
              <a:t>年代末</a:t>
            </a:r>
            <a:r>
              <a:rPr lang="en-US" altLang="zh-CN" dirty="0" smtClean="0">
                <a:latin typeface="微软雅黑" pitchFamily="34" charset="-122"/>
                <a:ea typeface="微软雅黑" pitchFamily="34" charset="-122"/>
              </a:rPr>
              <a:t>(1999</a:t>
            </a:r>
            <a:r>
              <a:rPr lang="zh-CN" altLang="en-US" dirty="0" smtClean="0">
                <a:latin typeface="微软雅黑" pitchFamily="34" charset="-122"/>
                <a:ea typeface="微软雅黑" pitchFamily="34" charset="-122"/>
              </a:rPr>
              <a:t>年</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开始流行</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最初是在</a:t>
            </a:r>
            <a:r>
              <a:rPr lang="en-US" altLang="zh-CN" dirty="0" smtClean="0">
                <a:latin typeface="微软雅黑" pitchFamily="34" charset="-122"/>
                <a:ea typeface="微软雅黑" pitchFamily="34" charset="-122"/>
              </a:rPr>
              <a:t>1991</a:t>
            </a:r>
            <a:r>
              <a:rPr lang="zh-CN" altLang="en-US" dirty="0" smtClean="0">
                <a:latin typeface="微软雅黑" pitchFamily="34" charset="-122"/>
                <a:ea typeface="微软雅黑" pitchFamily="34" charset="-122"/>
              </a:rPr>
              <a:t>年由</a:t>
            </a:r>
            <a:r>
              <a:rPr lang="en-US" altLang="zh-CN" dirty="0" err="1" smtClean="0">
                <a:latin typeface="微软雅黑" pitchFamily="34" charset="-122"/>
                <a:ea typeface="微软雅黑" pitchFamily="34" charset="-122"/>
              </a:rPr>
              <a:t>Linus</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Torvalds</a:t>
            </a:r>
            <a:r>
              <a:rPr lang="zh-CN" altLang="en-US" dirty="0" smtClean="0">
                <a:latin typeface="微软雅黑" pitchFamily="34" charset="-122"/>
                <a:ea typeface="微软雅黑" pitchFamily="34" charset="-122"/>
              </a:rPr>
              <a:t>开发出来的</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并在</a:t>
            </a:r>
            <a:r>
              <a:rPr lang="en-US" altLang="zh-CN" dirty="0" smtClean="0">
                <a:latin typeface="微软雅黑" pitchFamily="34" charset="-122"/>
                <a:ea typeface="微软雅黑" pitchFamily="34" charset="-122"/>
              </a:rPr>
              <a:t>GUN</a:t>
            </a:r>
            <a:r>
              <a:rPr lang="zh-CN" altLang="en-US" dirty="0" smtClean="0">
                <a:latin typeface="微软雅黑" pitchFamily="34" charset="-122"/>
                <a:ea typeface="微软雅黑" pitchFamily="34" charset="-122"/>
              </a:rPr>
              <a:t>公共许可证</a:t>
            </a:r>
            <a:r>
              <a:rPr lang="en-US" altLang="zh-CN" dirty="0" smtClean="0">
                <a:latin typeface="微软雅黑" pitchFamily="34" charset="-122"/>
                <a:ea typeface="微软雅黑" pitchFamily="34" charset="-122"/>
              </a:rPr>
              <a:t>(GPL)</a:t>
            </a:r>
            <a:r>
              <a:rPr lang="zh-CN" altLang="en-US" dirty="0" smtClean="0">
                <a:latin typeface="微软雅黑" pitchFamily="34" charset="-122"/>
                <a:ea typeface="微软雅黑" pitchFamily="34" charset="-122"/>
              </a:rPr>
              <a:t>下开放的源代码。之后开始在网络上由许多黑客和志同道和的朋友一起参与编写</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修改代码，最终形成一个由</a:t>
            </a:r>
            <a:r>
              <a:rPr lang="en-US" altLang="zh-CN" dirty="0" err="1" smtClean="0">
                <a:latin typeface="微软雅黑" pitchFamily="34" charset="-122"/>
                <a:ea typeface="微软雅黑" pitchFamily="34" charset="-122"/>
              </a:rPr>
              <a:t>Torvalds</a:t>
            </a:r>
            <a:r>
              <a:rPr lang="zh-CN" altLang="en-US" dirty="0" smtClean="0">
                <a:latin typeface="微软雅黑" pitchFamily="34" charset="-122"/>
                <a:ea typeface="微软雅黑" pitchFamily="34" charset="-122"/>
              </a:rPr>
              <a:t>引领的虚拟团队一直持续的维护与更新至今，最新版本</a:t>
            </a:r>
            <a:r>
              <a:rPr lang="en-US" altLang="zh-CN" dirty="0" smtClean="0">
                <a:latin typeface="微软雅黑" pitchFamily="34" charset="-122"/>
                <a:ea typeface="微软雅黑" pitchFamily="34" charset="-122"/>
              </a:rPr>
              <a:t>4.15.10</a:t>
            </a:r>
            <a:endParaRPr lang="zh-CN" altLang="en-US" dirty="0">
              <a:latin typeface="微软雅黑" pitchFamily="34" charset="-122"/>
              <a:ea typeface="微软雅黑" pitchFamily="34" charset="-122"/>
            </a:endParaRPr>
          </a:p>
        </p:txBody>
      </p:sp>
      <p:sp>
        <p:nvSpPr>
          <p:cNvPr id="9" name="TextBox 8"/>
          <p:cNvSpPr txBox="1"/>
          <p:nvPr/>
        </p:nvSpPr>
        <p:spPr>
          <a:xfrm>
            <a:off x="571472" y="6215082"/>
            <a:ext cx="2890920"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官方社区：</a:t>
            </a:r>
            <a:r>
              <a:rPr lang="en-US" altLang="zh-CN" dirty="0" smtClean="0">
                <a:latin typeface="微软雅黑" pitchFamily="34" charset="-122"/>
                <a:ea typeface="微软雅黑" pitchFamily="34" charset="-122"/>
              </a:rPr>
              <a:t>www.linux.org</a:t>
            </a:r>
            <a:endParaRPr lang="zh-CN" altLang="en-US" dirty="0">
              <a:latin typeface="微软雅黑" pitchFamily="34" charset="-122"/>
              <a:ea typeface="微软雅黑" pitchFamily="34" charset="-122"/>
            </a:endParaRPr>
          </a:p>
        </p:txBody>
      </p:sp>
      <p:sp>
        <p:nvSpPr>
          <p:cNvPr id="10" name="TextBox 9"/>
          <p:cNvSpPr txBox="1"/>
          <p:nvPr/>
        </p:nvSpPr>
        <p:spPr>
          <a:xfrm>
            <a:off x="4429124" y="6215082"/>
            <a:ext cx="4427622"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官方内核代码：</a:t>
            </a:r>
            <a:r>
              <a:rPr lang="en-US" altLang="zh-CN" dirty="0" smtClean="0">
                <a:latin typeface="微软雅黑" pitchFamily="34" charset="-122"/>
                <a:ea typeface="微软雅黑" pitchFamily="34" charset="-122"/>
              </a:rPr>
              <a:t>https://www.kernel.org</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467005"/>
            <a:ext cx="1202573" cy="461665"/>
          </a:xfrm>
          <a:prstGeom prst="rect">
            <a:avLst/>
          </a:prstGeom>
          <a:noFill/>
        </p:spPr>
        <p:txBody>
          <a:bodyPr wrap="none" rtlCol="0">
            <a:spAutoFit/>
          </a:bodyPr>
          <a:lstStyle/>
          <a:p>
            <a:r>
              <a:rPr lang="en-US" altLang="zh-CN" sz="2400" dirty="0" smtClean="0">
                <a:latin typeface="微软雅黑" pitchFamily="34" charset="-122"/>
                <a:ea typeface="微软雅黑" pitchFamily="34" charset="-122"/>
              </a:rPr>
              <a:t>tar</a:t>
            </a:r>
            <a:r>
              <a:rPr lang="zh-CN" altLang="en-US" sz="2400" dirty="0" smtClean="0">
                <a:latin typeface="微软雅黑" pitchFamily="34" charset="-122"/>
                <a:ea typeface="微软雅黑" pitchFamily="34" charset="-122"/>
              </a:rPr>
              <a:t>命令</a:t>
            </a:r>
            <a:endParaRPr lang="en-US" altLang="zh-CN" sz="2400" dirty="0" smtClean="0">
              <a:latin typeface="微软雅黑" pitchFamily="34" charset="-122"/>
              <a:ea typeface="微软雅黑" pitchFamily="34" charset="-122"/>
            </a:endParaRPr>
          </a:p>
        </p:txBody>
      </p:sp>
      <p:sp>
        <p:nvSpPr>
          <p:cNvPr id="5" name="矩形 4"/>
          <p:cNvSpPr/>
          <p:nvPr/>
        </p:nvSpPr>
        <p:spPr>
          <a:xfrm>
            <a:off x="857224" y="1214422"/>
            <a:ext cx="4929222" cy="369332"/>
          </a:xfrm>
          <a:prstGeom prst="rect">
            <a:avLst/>
          </a:prstGeom>
        </p:spPr>
        <p:txBody>
          <a:bodyPr wrap="square">
            <a:spAutoFit/>
          </a:bodyPr>
          <a:lstStyle/>
          <a:p>
            <a:r>
              <a:rPr lang="zh-CN" altLang="en-US" dirty="0" smtClean="0">
                <a:latin typeface="微软雅黑" pitchFamily="34" charset="-122"/>
                <a:ea typeface="微软雅黑" pitchFamily="34" charset="-122"/>
              </a:rPr>
              <a:t>该命令用于对文件进行压缩和解压操作</a:t>
            </a:r>
            <a:endParaRPr lang="en-US" altLang="zh-CN" dirty="0" smtClean="0">
              <a:latin typeface="微软雅黑" pitchFamily="34" charset="-122"/>
              <a:ea typeface="微软雅黑" pitchFamily="34" charset="-122"/>
            </a:endParaRPr>
          </a:p>
        </p:txBody>
      </p:sp>
      <p:sp>
        <p:nvSpPr>
          <p:cNvPr id="6" name="矩形 5"/>
          <p:cNvSpPr/>
          <p:nvPr/>
        </p:nvSpPr>
        <p:spPr>
          <a:xfrm>
            <a:off x="714348" y="1785926"/>
            <a:ext cx="1338828" cy="369332"/>
          </a:xfrm>
          <a:prstGeom prst="rect">
            <a:avLst/>
          </a:prstGeom>
        </p:spPr>
        <p:txBody>
          <a:bodyPr wrap="none">
            <a:spAutoFit/>
          </a:bodyPr>
          <a:lstStyle/>
          <a:p>
            <a:r>
              <a:rPr lang="zh-CN" altLang="en-US" dirty="0" smtClean="0">
                <a:latin typeface="微软雅黑" pitchFamily="34" charset="-122"/>
                <a:ea typeface="微软雅黑" pitchFamily="34" charset="-122"/>
              </a:rPr>
              <a:t>常用参数：</a:t>
            </a:r>
            <a:endParaRPr lang="zh-CN" altLang="en-US" dirty="0"/>
          </a:p>
        </p:txBody>
      </p:sp>
      <p:sp>
        <p:nvSpPr>
          <p:cNvPr id="7" name="矩形 6"/>
          <p:cNvSpPr/>
          <p:nvPr/>
        </p:nvSpPr>
        <p:spPr>
          <a:xfrm>
            <a:off x="1357290" y="2285992"/>
            <a:ext cx="2214578" cy="369332"/>
          </a:xfrm>
          <a:prstGeom prst="rect">
            <a:avLst/>
          </a:prstGeom>
        </p:spPr>
        <p:txBody>
          <a:bodyPr wrap="square">
            <a:spAutoFit/>
          </a:bodyPr>
          <a:lstStyle/>
          <a:p>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：新建打包文件</a:t>
            </a:r>
            <a:endParaRPr lang="en-US" altLang="zh-CN" dirty="0" smtClean="0">
              <a:latin typeface="微软雅黑" pitchFamily="34" charset="-122"/>
              <a:ea typeface="微软雅黑" pitchFamily="34" charset="-122"/>
            </a:endParaRPr>
          </a:p>
        </p:txBody>
      </p:sp>
      <p:sp>
        <p:nvSpPr>
          <p:cNvPr id="8" name="矩形 7"/>
          <p:cNvSpPr/>
          <p:nvPr/>
        </p:nvSpPr>
        <p:spPr>
          <a:xfrm>
            <a:off x="1357290" y="2643182"/>
            <a:ext cx="4500594" cy="369332"/>
          </a:xfrm>
          <a:prstGeom prst="rect">
            <a:avLst/>
          </a:prstGeom>
        </p:spPr>
        <p:txBody>
          <a:bodyPr wrap="square">
            <a:spAutoFit/>
          </a:bodyPr>
          <a:lstStyle/>
          <a:p>
            <a:r>
              <a:rPr lang="en-US" altLang="zh-CN" dirty="0" smtClean="0">
                <a:latin typeface="微软雅黑" pitchFamily="34" charset="-122"/>
                <a:ea typeface="微软雅黑" pitchFamily="34" charset="-122"/>
              </a:rPr>
              <a:t>-t</a:t>
            </a:r>
            <a:r>
              <a:rPr lang="zh-CN" altLang="en-US" dirty="0" smtClean="0">
                <a:latin typeface="微软雅黑" pitchFamily="34" charset="-122"/>
                <a:ea typeface="微软雅黑" pitchFamily="34" charset="-122"/>
              </a:rPr>
              <a:t>：查看打包文件的内容含有哪些文件名</a:t>
            </a:r>
            <a:endParaRPr lang="en-US" altLang="zh-CN" dirty="0" smtClean="0">
              <a:latin typeface="微软雅黑" pitchFamily="34" charset="-122"/>
              <a:ea typeface="微软雅黑" pitchFamily="34" charset="-122"/>
            </a:endParaRPr>
          </a:p>
        </p:txBody>
      </p:sp>
      <p:sp>
        <p:nvSpPr>
          <p:cNvPr id="9" name="矩形 8"/>
          <p:cNvSpPr/>
          <p:nvPr/>
        </p:nvSpPr>
        <p:spPr>
          <a:xfrm>
            <a:off x="1357290" y="2988230"/>
            <a:ext cx="2786082" cy="369332"/>
          </a:xfrm>
          <a:prstGeom prst="rect">
            <a:avLst/>
          </a:prstGeom>
        </p:spPr>
        <p:txBody>
          <a:bodyPr wrap="square">
            <a:spAutoFit/>
          </a:bodyPr>
          <a:lstStyle/>
          <a:p>
            <a:r>
              <a:rPr lang="en-US" altLang="zh-CN" dirty="0" smtClean="0">
                <a:latin typeface="微软雅黑" pitchFamily="34" charset="-122"/>
                <a:ea typeface="微软雅黑" pitchFamily="34" charset="-122"/>
              </a:rPr>
              <a:t>-x</a:t>
            </a:r>
            <a:r>
              <a:rPr lang="zh-CN" altLang="en-US" dirty="0" smtClean="0">
                <a:latin typeface="微软雅黑" pitchFamily="34" charset="-122"/>
                <a:ea typeface="微软雅黑" pitchFamily="34" charset="-122"/>
              </a:rPr>
              <a:t>：解打包或解压缩功能</a:t>
            </a:r>
            <a:endParaRPr lang="en-US" altLang="zh-CN" dirty="0" smtClean="0">
              <a:latin typeface="微软雅黑" pitchFamily="34" charset="-122"/>
              <a:ea typeface="微软雅黑" pitchFamily="34" charset="-122"/>
            </a:endParaRPr>
          </a:p>
        </p:txBody>
      </p:sp>
      <p:sp>
        <p:nvSpPr>
          <p:cNvPr id="10" name="矩形 9"/>
          <p:cNvSpPr/>
          <p:nvPr/>
        </p:nvSpPr>
        <p:spPr>
          <a:xfrm>
            <a:off x="1428728" y="3357562"/>
            <a:ext cx="4071966" cy="369332"/>
          </a:xfrm>
          <a:prstGeom prst="rect">
            <a:avLst/>
          </a:prstGeom>
        </p:spPr>
        <p:txBody>
          <a:bodyPr wrap="square">
            <a:spAutoFit/>
          </a:bodyPr>
          <a:lstStyle/>
          <a:p>
            <a:r>
              <a:rPr lang="en-US" altLang="zh-CN" dirty="0" smtClean="0">
                <a:latin typeface="微软雅黑" pitchFamily="34" charset="-122"/>
                <a:ea typeface="微软雅黑" pitchFamily="34" charset="-122"/>
              </a:rPr>
              <a:t>-j</a:t>
            </a:r>
            <a:r>
              <a:rPr lang="zh-CN" altLang="en-US" dirty="0" smtClean="0">
                <a:latin typeface="微软雅黑" pitchFamily="34" charset="-122"/>
                <a:ea typeface="微软雅黑" pitchFamily="34" charset="-122"/>
              </a:rPr>
              <a:t>：通过</a:t>
            </a:r>
            <a:r>
              <a:rPr lang="en-US" altLang="zh-CN" dirty="0" smtClean="0">
                <a:latin typeface="微软雅黑" pitchFamily="34" charset="-122"/>
                <a:ea typeface="微软雅黑" pitchFamily="34" charset="-122"/>
              </a:rPr>
              <a:t>bzip2</a:t>
            </a:r>
            <a:r>
              <a:rPr lang="zh-CN" altLang="en-US" dirty="0" smtClean="0">
                <a:latin typeface="微软雅黑" pitchFamily="34" charset="-122"/>
                <a:ea typeface="微软雅黑" pitchFamily="34" charset="-122"/>
              </a:rPr>
              <a:t>的支持进行压缩</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解压缩</a:t>
            </a:r>
            <a:endParaRPr lang="en-US" altLang="zh-CN" dirty="0" smtClean="0">
              <a:latin typeface="微软雅黑" pitchFamily="34" charset="-122"/>
              <a:ea typeface="微软雅黑" pitchFamily="34" charset="-122"/>
            </a:endParaRPr>
          </a:p>
        </p:txBody>
      </p:sp>
      <p:sp>
        <p:nvSpPr>
          <p:cNvPr id="11" name="矩形 10"/>
          <p:cNvSpPr/>
          <p:nvPr/>
        </p:nvSpPr>
        <p:spPr>
          <a:xfrm>
            <a:off x="1357290" y="3714752"/>
            <a:ext cx="4071966" cy="369332"/>
          </a:xfrm>
          <a:prstGeom prst="rect">
            <a:avLst/>
          </a:prstGeom>
        </p:spPr>
        <p:txBody>
          <a:bodyPr wrap="square">
            <a:spAutoFit/>
          </a:bodyPr>
          <a:lstStyle/>
          <a:p>
            <a:r>
              <a:rPr lang="en-US" altLang="zh-CN" dirty="0" smtClean="0">
                <a:latin typeface="微软雅黑" pitchFamily="34" charset="-122"/>
                <a:ea typeface="微软雅黑" pitchFamily="34" charset="-122"/>
              </a:rPr>
              <a:t>-z</a:t>
            </a:r>
            <a:r>
              <a:rPr lang="zh-CN" altLang="en-US" dirty="0" smtClean="0">
                <a:latin typeface="微软雅黑" pitchFamily="34" charset="-122"/>
                <a:ea typeface="微软雅黑" pitchFamily="34" charset="-122"/>
              </a:rPr>
              <a:t>：通过</a:t>
            </a:r>
            <a:r>
              <a:rPr lang="en-US" altLang="zh-CN" dirty="0" err="1" smtClean="0">
                <a:latin typeface="微软雅黑" pitchFamily="34" charset="-122"/>
                <a:ea typeface="微软雅黑" pitchFamily="34" charset="-122"/>
              </a:rPr>
              <a:t>gzip</a:t>
            </a:r>
            <a:r>
              <a:rPr lang="zh-CN" altLang="en-US" dirty="0" smtClean="0">
                <a:latin typeface="微软雅黑" pitchFamily="34" charset="-122"/>
                <a:ea typeface="微软雅黑" pitchFamily="34" charset="-122"/>
              </a:rPr>
              <a:t>的支持进行压缩</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解压缩</a:t>
            </a:r>
            <a:endParaRPr lang="en-US" altLang="zh-CN" dirty="0" smtClean="0">
              <a:latin typeface="微软雅黑" pitchFamily="34" charset="-122"/>
              <a:ea typeface="微软雅黑" pitchFamily="34" charset="-122"/>
            </a:endParaRPr>
          </a:p>
        </p:txBody>
      </p:sp>
      <p:sp>
        <p:nvSpPr>
          <p:cNvPr id="12" name="矩形 11"/>
          <p:cNvSpPr/>
          <p:nvPr/>
        </p:nvSpPr>
        <p:spPr>
          <a:xfrm>
            <a:off x="1357290" y="4071942"/>
            <a:ext cx="5929354" cy="369332"/>
          </a:xfrm>
          <a:prstGeom prst="rect">
            <a:avLst/>
          </a:prstGeom>
        </p:spPr>
        <p:txBody>
          <a:bodyPr wrap="square">
            <a:spAutoFit/>
          </a:bodyPr>
          <a:lstStyle/>
          <a:p>
            <a:r>
              <a:rPr lang="en-US" altLang="zh-CN" dirty="0" smtClean="0">
                <a:latin typeface="微软雅黑" pitchFamily="34" charset="-122"/>
                <a:ea typeface="微软雅黑" pitchFamily="34" charset="-122"/>
              </a:rPr>
              <a:t>-v</a:t>
            </a:r>
            <a:r>
              <a:rPr lang="zh-CN" altLang="en-US" dirty="0" smtClean="0">
                <a:latin typeface="微软雅黑" pitchFamily="34" charset="-122"/>
                <a:ea typeface="微软雅黑" pitchFamily="34" charset="-122"/>
              </a:rPr>
              <a:t>：在压缩</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解压缩过程中</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将正在处理的文件名显示出来</a:t>
            </a:r>
            <a:endParaRPr lang="en-US" altLang="zh-CN" dirty="0" smtClean="0">
              <a:latin typeface="微软雅黑" pitchFamily="34" charset="-122"/>
              <a:ea typeface="微软雅黑" pitchFamily="34" charset="-122"/>
            </a:endParaRPr>
          </a:p>
        </p:txBody>
      </p:sp>
      <p:sp>
        <p:nvSpPr>
          <p:cNvPr id="14" name="矩形 13"/>
          <p:cNvSpPr/>
          <p:nvPr/>
        </p:nvSpPr>
        <p:spPr>
          <a:xfrm>
            <a:off x="714348" y="4500570"/>
            <a:ext cx="928710" cy="369332"/>
          </a:xfrm>
          <a:prstGeom prst="rect">
            <a:avLst/>
          </a:prstGeom>
        </p:spPr>
        <p:txBody>
          <a:bodyPr wrap="square">
            <a:spAutoFit/>
          </a:bodyPr>
          <a:lstStyle/>
          <a:p>
            <a:r>
              <a:rPr lang="zh-CN" altLang="en-US" dirty="0" smtClean="0">
                <a:latin typeface="微软雅黑" pitchFamily="34" charset="-122"/>
                <a:ea typeface="微软雅黑" pitchFamily="34" charset="-122"/>
              </a:rPr>
              <a:t>示例：</a:t>
            </a:r>
            <a:endParaRPr lang="en-US" altLang="zh-CN" dirty="0" smtClean="0">
              <a:latin typeface="微软雅黑" pitchFamily="34" charset="-122"/>
              <a:ea typeface="微软雅黑" pitchFamily="34" charset="-122"/>
            </a:endParaRPr>
          </a:p>
        </p:txBody>
      </p:sp>
      <p:sp>
        <p:nvSpPr>
          <p:cNvPr id="15" name="矩形 14"/>
          <p:cNvSpPr/>
          <p:nvPr/>
        </p:nvSpPr>
        <p:spPr>
          <a:xfrm>
            <a:off x="928662" y="4929198"/>
            <a:ext cx="6858048" cy="369332"/>
          </a:xfrm>
          <a:prstGeom prst="rect">
            <a:avLst/>
          </a:prstGeom>
        </p:spPr>
        <p:txBody>
          <a:bodyPr wrap="square">
            <a:spAutoFit/>
          </a:bodyPr>
          <a:lstStyle/>
          <a:p>
            <a:r>
              <a:rPr lang="en-US" altLang="zh-CN" dirty="0" smtClean="0">
                <a:latin typeface="微软雅黑" pitchFamily="34" charset="-122"/>
                <a:ea typeface="微软雅黑" pitchFamily="34" charset="-122"/>
              </a:rPr>
              <a:t>tar  -</a:t>
            </a:r>
            <a:r>
              <a:rPr lang="en-US" altLang="zh-CN" dirty="0" err="1" smtClean="0">
                <a:latin typeface="微软雅黑" pitchFamily="34" charset="-122"/>
                <a:ea typeface="微软雅黑" pitchFamily="34" charset="-122"/>
              </a:rPr>
              <a:t>jcvf</a:t>
            </a:r>
            <a:r>
              <a:rPr lang="en-US" altLang="zh-CN" dirty="0" smtClean="0">
                <a:latin typeface="微软雅黑" pitchFamily="34" charset="-122"/>
                <a:ea typeface="微软雅黑" pitchFamily="34" charset="-122"/>
              </a:rPr>
              <a:t>  abc.tar.bz2  </a:t>
            </a:r>
            <a:r>
              <a:rPr lang="en-US" altLang="zh-CN" dirty="0" err="1" smtClean="0">
                <a:latin typeface="微软雅黑" pitchFamily="34" charset="-122"/>
                <a:ea typeface="微软雅黑" pitchFamily="34" charset="-122"/>
              </a:rPr>
              <a:t>abc</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将</a:t>
            </a:r>
            <a:r>
              <a:rPr lang="en-US" altLang="zh-CN" dirty="0" err="1" smtClean="0">
                <a:latin typeface="微软雅黑" pitchFamily="34" charset="-122"/>
                <a:ea typeface="微软雅黑" pitchFamily="34" charset="-122"/>
              </a:rPr>
              <a:t>abc</a:t>
            </a:r>
            <a:r>
              <a:rPr lang="zh-CN" altLang="en-US" dirty="0" smtClean="0">
                <a:latin typeface="微软雅黑" pitchFamily="34" charset="-122"/>
                <a:ea typeface="微软雅黑" pitchFamily="34" charset="-122"/>
              </a:rPr>
              <a:t>目录或文件打包为</a:t>
            </a:r>
            <a:r>
              <a:rPr lang="en-US" altLang="zh-CN" dirty="0" smtClean="0">
                <a:latin typeface="微软雅黑" pitchFamily="34" charset="-122"/>
                <a:ea typeface="微软雅黑" pitchFamily="34" charset="-122"/>
              </a:rPr>
              <a:t>abc.tar.bz2</a:t>
            </a:r>
          </a:p>
        </p:txBody>
      </p:sp>
      <p:sp>
        <p:nvSpPr>
          <p:cNvPr id="16" name="矩形 15"/>
          <p:cNvSpPr/>
          <p:nvPr/>
        </p:nvSpPr>
        <p:spPr>
          <a:xfrm>
            <a:off x="928662" y="5274246"/>
            <a:ext cx="6858048" cy="369332"/>
          </a:xfrm>
          <a:prstGeom prst="rect">
            <a:avLst/>
          </a:prstGeom>
        </p:spPr>
        <p:txBody>
          <a:bodyPr wrap="square">
            <a:spAutoFit/>
          </a:bodyPr>
          <a:lstStyle/>
          <a:p>
            <a:r>
              <a:rPr lang="en-US" altLang="zh-CN" dirty="0" smtClean="0">
                <a:latin typeface="微软雅黑" pitchFamily="34" charset="-122"/>
                <a:ea typeface="微软雅黑" pitchFamily="34" charset="-122"/>
              </a:rPr>
              <a:t>tar  -</a:t>
            </a:r>
            <a:r>
              <a:rPr lang="en-US" altLang="zh-CN" dirty="0" err="1" smtClean="0">
                <a:latin typeface="微软雅黑" pitchFamily="34" charset="-122"/>
                <a:ea typeface="微软雅黑" pitchFamily="34" charset="-122"/>
              </a:rPr>
              <a:t>jxvf</a:t>
            </a:r>
            <a:r>
              <a:rPr lang="en-US" altLang="zh-CN" dirty="0" smtClean="0">
                <a:latin typeface="微软雅黑" pitchFamily="34" charset="-122"/>
                <a:ea typeface="微软雅黑" pitchFamily="34" charset="-122"/>
              </a:rPr>
              <a:t>  abc.tar.bz2  ./   </a:t>
            </a:r>
            <a:r>
              <a:rPr lang="zh-CN" altLang="en-US" dirty="0" smtClean="0">
                <a:latin typeface="微软雅黑" pitchFamily="34" charset="-122"/>
                <a:ea typeface="微软雅黑" pitchFamily="34" charset="-122"/>
              </a:rPr>
              <a:t>将</a:t>
            </a:r>
            <a:r>
              <a:rPr lang="en-US" altLang="zh-CN" dirty="0" smtClean="0">
                <a:latin typeface="微软雅黑" pitchFamily="34" charset="-122"/>
                <a:ea typeface="微软雅黑" pitchFamily="34" charset="-122"/>
              </a:rPr>
              <a:t>abc.tar.bz2</a:t>
            </a:r>
            <a:r>
              <a:rPr lang="zh-CN" altLang="en-US" dirty="0" smtClean="0">
                <a:latin typeface="微软雅黑" pitchFamily="34" charset="-122"/>
                <a:ea typeface="微软雅黑" pitchFamily="34" charset="-122"/>
              </a:rPr>
              <a:t>包解压到当前目录下</a:t>
            </a:r>
            <a:endParaRPr lang="en-US" altLang="zh-CN" dirty="0" smtClean="0">
              <a:latin typeface="微软雅黑" pitchFamily="34" charset="-122"/>
              <a:ea typeface="微软雅黑" pitchFamily="34" charset="-122"/>
            </a:endParaRPr>
          </a:p>
        </p:txBody>
      </p:sp>
      <p:sp>
        <p:nvSpPr>
          <p:cNvPr id="17" name="矩形 16"/>
          <p:cNvSpPr/>
          <p:nvPr/>
        </p:nvSpPr>
        <p:spPr>
          <a:xfrm>
            <a:off x="928662" y="5631436"/>
            <a:ext cx="6858048" cy="369332"/>
          </a:xfrm>
          <a:prstGeom prst="rect">
            <a:avLst/>
          </a:prstGeom>
        </p:spPr>
        <p:txBody>
          <a:bodyPr wrap="square">
            <a:spAutoFit/>
          </a:bodyPr>
          <a:lstStyle/>
          <a:p>
            <a:r>
              <a:rPr lang="en-US" altLang="zh-CN" dirty="0" smtClean="0">
                <a:latin typeface="微软雅黑" pitchFamily="34" charset="-122"/>
                <a:ea typeface="微软雅黑" pitchFamily="34" charset="-122"/>
              </a:rPr>
              <a:t>tar  -</a:t>
            </a:r>
            <a:r>
              <a:rPr lang="en-US" altLang="zh-CN" dirty="0" err="1" smtClean="0">
                <a:latin typeface="微软雅黑" pitchFamily="34" charset="-122"/>
                <a:ea typeface="微软雅黑" pitchFamily="34" charset="-122"/>
              </a:rPr>
              <a:t>jtvf</a:t>
            </a:r>
            <a:r>
              <a:rPr lang="en-US" altLang="zh-CN" dirty="0" smtClean="0">
                <a:latin typeface="微软雅黑" pitchFamily="34" charset="-122"/>
                <a:ea typeface="微软雅黑" pitchFamily="34" charset="-122"/>
              </a:rPr>
              <a:t>  abc.tar.bz2  </a:t>
            </a:r>
            <a:r>
              <a:rPr lang="zh-CN" altLang="en-US" dirty="0" smtClean="0">
                <a:latin typeface="微软雅黑" pitchFamily="34" charset="-122"/>
                <a:ea typeface="微软雅黑" pitchFamily="34" charset="-122"/>
              </a:rPr>
              <a:t>查看</a:t>
            </a:r>
            <a:r>
              <a:rPr lang="en-US" altLang="zh-CN" dirty="0" smtClean="0">
                <a:latin typeface="微软雅黑" pitchFamily="34" charset="-122"/>
                <a:ea typeface="微软雅黑" pitchFamily="34" charset="-122"/>
              </a:rPr>
              <a:t>abc.tar.bz2</a:t>
            </a:r>
            <a:r>
              <a:rPr lang="zh-CN" altLang="en-US" dirty="0" smtClean="0">
                <a:latin typeface="微软雅黑" pitchFamily="34" charset="-122"/>
                <a:ea typeface="微软雅黑" pitchFamily="34" charset="-122"/>
              </a:rPr>
              <a:t>压缩包的内容</a:t>
            </a:r>
            <a:endParaRPr lang="en-US" altLang="zh-CN" dirty="0" smtClean="0">
              <a:latin typeface="微软雅黑" pitchFamily="34" charset="-122"/>
              <a:ea typeface="微软雅黑" pitchFamily="34" charset="-122"/>
            </a:endParaRPr>
          </a:p>
        </p:txBody>
      </p:sp>
      <p:sp>
        <p:nvSpPr>
          <p:cNvPr id="18" name="矩形 17"/>
          <p:cNvSpPr/>
          <p:nvPr/>
        </p:nvSpPr>
        <p:spPr>
          <a:xfrm>
            <a:off x="928662" y="5988626"/>
            <a:ext cx="6858048" cy="369332"/>
          </a:xfrm>
          <a:prstGeom prst="rect">
            <a:avLst/>
          </a:prstGeom>
        </p:spPr>
        <p:txBody>
          <a:bodyPr wrap="square">
            <a:spAutoFit/>
          </a:bodyPr>
          <a:lstStyle/>
          <a:p>
            <a:r>
              <a:rPr lang="en-US" altLang="zh-CN" dirty="0" smtClean="0">
                <a:latin typeface="微软雅黑" pitchFamily="34" charset="-122"/>
                <a:ea typeface="微软雅黑" pitchFamily="34" charset="-122"/>
              </a:rPr>
              <a:t>tar  -</a:t>
            </a:r>
            <a:r>
              <a:rPr lang="en-US" altLang="zh-CN" dirty="0" err="1" smtClean="0">
                <a:latin typeface="微软雅黑" pitchFamily="34" charset="-122"/>
                <a:ea typeface="微软雅黑" pitchFamily="34" charset="-122"/>
              </a:rPr>
              <a:t>zcvf</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abc.tar.gz</a:t>
            </a:r>
            <a:r>
              <a:rPr lang="en-US" altLang="zh-CN" dirty="0" smtClean="0">
                <a:latin typeface="微软雅黑" pitchFamily="34" charset="-122"/>
                <a:ea typeface="微软雅黑" pitchFamily="34" charset="-122"/>
              </a:rPr>
              <a:t>  1.txt 2.txt </a:t>
            </a:r>
            <a:r>
              <a:rPr lang="zh-CN" altLang="en-US" dirty="0" smtClean="0">
                <a:latin typeface="微软雅黑" pitchFamily="34" charset="-122"/>
                <a:ea typeface="微软雅黑" pitchFamily="34" charset="-122"/>
              </a:rPr>
              <a:t> 将</a:t>
            </a:r>
            <a:r>
              <a:rPr lang="en-US" altLang="zh-CN" dirty="0" smtClean="0">
                <a:latin typeface="微软雅黑" pitchFamily="34" charset="-122"/>
                <a:ea typeface="微软雅黑" pitchFamily="34" charset="-122"/>
              </a:rPr>
              <a:t>1.txt 2.txt</a:t>
            </a:r>
            <a:r>
              <a:rPr lang="zh-CN" altLang="en-US" dirty="0" smtClean="0">
                <a:latin typeface="微软雅黑" pitchFamily="34" charset="-122"/>
                <a:ea typeface="微软雅黑" pitchFamily="34" charset="-122"/>
              </a:rPr>
              <a:t>打包为</a:t>
            </a:r>
            <a:r>
              <a:rPr lang="en-US" altLang="zh-CN" dirty="0" err="1" smtClean="0">
                <a:latin typeface="微软雅黑" pitchFamily="34" charset="-122"/>
                <a:ea typeface="微软雅黑" pitchFamily="34" charset="-122"/>
              </a:rPr>
              <a:t>abc.tar.gz</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horizontal)">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blinds(horizontal)">
                                      <p:cBhvr>
                                        <p:cTn id="38" dur="500"/>
                                        <p:tgtEl>
                                          <p:spTgt spid="14"/>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linds(horizontal)">
                                      <p:cBhvr>
                                        <p:cTn id="41" dur="500"/>
                                        <p:tgtEl>
                                          <p:spTgt spid="15"/>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blinds(horizontal)">
                                      <p:cBhvr>
                                        <p:cTn id="44" dur="500"/>
                                        <p:tgtEl>
                                          <p:spTgt spid="16"/>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linds(horizontal)">
                                      <p:cBhvr>
                                        <p:cTn id="47" dur="500"/>
                                        <p:tgtEl>
                                          <p:spTgt spid="17"/>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blinds(horizontal)">
                                      <p:cBhvr>
                                        <p:cTn id="5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4" grpId="0"/>
      <p:bldP spid="15" grpId="0"/>
      <p:bldP spid="16" grpId="0"/>
      <p:bldP spid="17"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467005"/>
            <a:ext cx="1239442" cy="461665"/>
          </a:xfrm>
          <a:prstGeom prst="rect">
            <a:avLst/>
          </a:prstGeom>
          <a:noFill/>
        </p:spPr>
        <p:txBody>
          <a:bodyPr wrap="none" rtlCol="0">
            <a:spAutoFit/>
          </a:bodyPr>
          <a:lstStyle/>
          <a:p>
            <a:r>
              <a:rPr lang="en-US" altLang="zh-CN" sz="2400" dirty="0" smtClean="0">
                <a:latin typeface="微软雅黑" pitchFamily="34" charset="-122"/>
                <a:ea typeface="微软雅黑" pitchFamily="34" charset="-122"/>
              </a:rPr>
              <a:t>cat</a:t>
            </a:r>
            <a:r>
              <a:rPr lang="zh-CN" altLang="en-US" sz="2400" dirty="0" smtClean="0">
                <a:latin typeface="微软雅黑" pitchFamily="34" charset="-122"/>
                <a:ea typeface="微软雅黑" pitchFamily="34" charset="-122"/>
              </a:rPr>
              <a:t>命令</a:t>
            </a:r>
            <a:endParaRPr lang="en-US" altLang="zh-CN" sz="2400" dirty="0" smtClean="0">
              <a:latin typeface="微软雅黑" pitchFamily="34" charset="-122"/>
              <a:ea typeface="微软雅黑" pitchFamily="34" charset="-122"/>
            </a:endParaRPr>
          </a:p>
        </p:txBody>
      </p:sp>
      <p:sp>
        <p:nvSpPr>
          <p:cNvPr id="5" name="矩形 4"/>
          <p:cNvSpPr/>
          <p:nvPr/>
        </p:nvSpPr>
        <p:spPr>
          <a:xfrm>
            <a:off x="857224" y="1214422"/>
            <a:ext cx="7643866" cy="646331"/>
          </a:xfrm>
          <a:prstGeom prst="rect">
            <a:avLst/>
          </a:prstGeom>
        </p:spPr>
        <p:txBody>
          <a:bodyPr wrap="square">
            <a:spAutoFit/>
          </a:bodyPr>
          <a:lstStyle/>
          <a:p>
            <a:r>
              <a:rPr lang="zh-CN" altLang="en-US" dirty="0" smtClean="0">
                <a:latin typeface="微软雅黑" pitchFamily="34" charset="-122"/>
                <a:ea typeface="微软雅黑" pitchFamily="34" charset="-122"/>
              </a:rPr>
              <a:t>主要用于查看文件的内容，参数直接是需要查看那的文件名，通常用管道与</a:t>
            </a:r>
            <a:r>
              <a:rPr lang="en-US" altLang="zh-CN" dirty="0" smtClean="0">
                <a:latin typeface="微软雅黑" pitchFamily="34" charset="-122"/>
                <a:ea typeface="微软雅黑" pitchFamily="34" charset="-122"/>
              </a:rPr>
              <a:t>more</a:t>
            </a:r>
            <a:r>
              <a:rPr lang="zh-CN" altLang="en-US" dirty="0" smtClean="0">
                <a:latin typeface="微软雅黑" pitchFamily="34" charset="-122"/>
                <a:ea typeface="微软雅黑" pitchFamily="34" charset="-122"/>
              </a:rPr>
              <a:t>或是</a:t>
            </a:r>
            <a:r>
              <a:rPr lang="en-US" altLang="zh-CN" dirty="0" smtClean="0">
                <a:latin typeface="微软雅黑" pitchFamily="34" charset="-122"/>
                <a:ea typeface="微软雅黑" pitchFamily="34" charset="-122"/>
              </a:rPr>
              <a:t>less</a:t>
            </a:r>
            <a:r>
              <a:rPr lang="zh-CN" altLang="en-US" dirty="0" smtClean="0">
                <a:latin typeface="微软雅黑" pitchFamily="34" charset="-122"/>
                <a:ea typeface="微软雅黑" pitchFamily="34" charset="-122"/>
              </a:rPr>
              <a:t>一起使用，以便一页一页的查看数据。</a:t>
            </a:r>
            <a:endParaRPr lang="en-US" altLang="zh-CN" dirty="0" smtClean="0">
              <a:latin typeface="微软雅黑" pitchFamily="34" charset="-122"/>
              <a:ea typeface="微软雅黑" pitchFamily="34" charset="-122"/>
            </a:endParaRPr>
          </a:p>
        </p:txBody>
      </p:sp>
      <p:sp>
        <p:nvSpPr>
          <p:cNvPr id="6" name="矩形 5"/>
          <p:cNvSpPr/>
          <p:nvPr/>
        </p:nvSpPr>
        <p:spPr>
          <a:xfrm>
            <a:off x="857224" y="2428868"/>
            <a:ext cx="928710" cy="369332"/>
          </a:xfrm>
          <a:prstGeom prst="rect">
            <a:avLst/>
          </a:prstGeom>
        </p:spPr>
        <p:txBody>
          <a:bodyPr wrap="square">
            <a:spAutoFit/>
          </a:bodyPr>
          <a:lstStyle/>
          <a:p>
            <a:r>
              <a:rPr lang="zh-CN" altLang="en-US" dirty="0" smtClean="0">
                <a:latin typeface="微软雅黑" pitchFamily="34" charset="-122"/>
                <a:ea typeface="微软雅黑" pitchFamily="34" charset="-122"/>
              </a:rPr>
              <a:t>示例：</a:t>
            </a:r>
            <a:endParaRPr lang="en-US" altLang="zh-CN" dirty="0" smtClean="0">
              <a:latin typeface="微软雅黑" pitchFamily="34" charset="-122"/>
              <a:ea typeface="微软雅黑" pitchFamily="34" charset="-122"/>
            </a:endParaRPr>
          </a:p>
        </p:txBody>
      </p:sp>
      <p:sp>
        <p:nvSpPr>
          <p:cNvPr id="7" name="矩形 6"/>
          <p:cNvSpPr/>
          <p:nvPr/>
        </p:nvSpPr>
        <p:spPr>
          <a:xfrm>
            <a:off x="1285852" y="3214686"/>
            <a:ext cx="4143404" cy="369332"/>
          </a:xfrm>
          <a:prstGeom prst="rect">
            <a:avLst/>
          </a:prstGeom>
        </p:spPr>
        <p:txBody>
          <a:bodyPr wrap="square">
            <a:spAutoFit/>
          </a:bodyPr>
          <a:lstStyle/>
          <a:p>
            <a:r>
              <a:rPr lang="en-US" altLang="zh-CN" dirty="0" smtClean="0">
                <a:latin typeface="微软雅黑" pitchFamily="34" charset="-122"/>
                <a:ea typeface="微软雅黑" pitchFamily="34" charset="-122"/>
              </a:rPr>
              <a:t>cat  test |  less   </a:t>
            </a:r>
            <a:r>
              <a:rPr lang="zh-CN" altLang="en-US" dirty="0" smtClean="0">
                <a:latin typeface="微软雅黑" pitchFamily="34" charset="-122"/>
                <a:ea typeface="微软雅黑" pitchFamily="34" charset="-122"/>
              </a:rPr>
              <a:t>查看</a:t>
            </a:r>
            <a:r>
              <a:rPr lang="en-US" altLang="zh-CN" dirty="0" smtClean="0">
                <a:latin typeface="微软雅黑" pitchFamily="34" charset="-122"/>
                <a:ea typeface="微软雅黑" pitchFamily="34" charset="-122"/>
              </a:rPr>
              <a:t>test</a:t>
            </a:r>
            <a:r>
              <a:rPr lang="zh-CN" altLang="en-US" dirty="0" smtClean="0">
                <a:latin typeface="微软雅黑" pitchFamily="34" charset="-122"/>
                <a:ea typeface="微软雅黑" pitchFamily="34" charset="-122"/>
              </a:rPr>
              <a:t>文件的内容</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67005"/>
            <a:ext cx="1140056" cy="461665"/>
          </a:xfrm>
          <a:prstGeom prst="rect">
            <a:avLst/>
          </a:prstGeom>
          <a:noFill/>
        </p:spPr>
        <p:txBody>
          <a:bodyPr wrap="none" rtlCol="0">
            <a:spAutoFit/>
          </a:bodyPr>
          <a:lstStyle/>
          <a:p>
            <a:r>
              <a:rPr lang="en-US" altLang="zh-CN" sz="2400" dirty="0" err="1" smtClean="0">
                <a:latin typeface="微软雅黑" pitchFamily="34" charset="-122"/>
                <a:ea typeface="微软雅黑" pitchFamily="34" charset="-122"/>
              </a:rPr>
              <a:t>ps</a:t>
            </a:r>
            <a:r>
              <a:rPr lang="zh-CN" altLang="en-US" sz="2400" dirty="0" smtClean="0">
                <a:latin typeface="微软雅黑" pitchFamily="34" charset="-122"/>
                <a:ea typeface="微软雅黑" pitchFamily="34" charset="-122"/>
              </a:rPr>
              <a:t>命令</a:t>
            </a:r>
            <a:endParaRPr lang="en-US" altLang="zh-CN" sz="2400" dirty="0" smtClean="0">
              <a:latin typeface="微软雅黑" pitchFamily="34" charset="-122"/>
              <a:ea typeface="微软雅黑" pitchFamily="34" charset="-122"/>
            </a:endParaRPr>
          </a:p>
        </p:txBody>
      </p:sp>
      <p:sp>
        <p:nvSpPr>
          <p:cNvPr id="3" name="矩形 2"/>
          <p:cNvSpPr/>
          <p:nvPr/>
        </p:nvSpPr>
        <p:spPr>
          <a:xfrm>
            <a:off x="857224" y="1214422"/>
            <a:ext cx="7358114" cy="369332"/>
          </a:xfrm>
          <a:prstGeom prst="rect">
            <a:avLst/>
          </a:prstGeom>
        </p:spPr>
        <p:txBody>
          <a:bodyPr wrap="square">
            <a:spAutoFit/>
          </a:bodyPr>
          <a:lstStyle/>
          <a:p>
            <a:r>
              <a:rPr lang="zh-CN" altLang="en-US" dirty="0" smtClean="0">
                <a:latin typeface="微软雅黑" pitchFamily="34" charset="-122"/>
                <a:ea typeface="微软雅黑" pitchFamily="34" charset="-122"/>
              </a:rPr>
              <a:t>该命令主要用于显示某个时间点的进程运行情况，查看进行运行信息</a:t>
            </a:r>
            <a:endParaRPr lang="en-US" altLang="zh-CN" dirty="0" smtClean="0">
              <a:latin typeface="微软雅黑" pitchFamily="34" charset="-122"/>
              <a:ea typeface="微软雅黑" pitchFamily="34" charset="-122"/>
            </a:endParaRPr>
          </a:p>
        </p:txBody>
      </p:sp>
      <p:sp>
        <p:nvSpPr>
          <p:cNvPr id="4" name="矩形 3"/>
          <p:cNvSpPr/>
          <p:nvPr/>
        </p:nvSpPr>
        <p:spPr>
          <a:xfrm>
            <a:off x="714348" y="1785926"/>
            <a:ext cx="1338828" cy="369332"/>
          </a:xfrm>
          <a:prstGeom prst="rect">
            <a:avLst/>
          </a:prstGeom>
        </p:spPr>
        <p:txBody>
          <a:bodyPr wrap="none">
            <a:spAutoFit/>
          </a:bodyPr>
          <a:lstStyle/>
          <a:p>
            <a:r>
              <a:rPr lang="zh-CN" altLang="en-US" dirty="0" smtClean="0">
                <a:latin typeface="微软雅黑" pitchFamily="34" charset="-122"/>
                <a:ea typeface="微软雅黑" pitchFamily="34" charset="-122"/>
              </a:rPr>
              <a:t>常用参数：</a:t>
            </a:r>
            <a:endParaRPr lang="zh-CN" altLang="en-US" dirty="0"/>
          </a:p>
        </p:txBody>
      </p:sp>
      <p:sp>
        <p:nvSpPr>
          <p:cNvPr id="5" name="矩形 4"/>
          <p:cNvSpPr/>
          <p:nvPr/>
        </p:nvSpPr>
        <p:spPr>
          <a:xfrm>
            <a:off x="1357290" y="2285992"/>
            <a:ext cx="3786214" cy="369332"/>
          </a:xfrm>
          <a:prstGeom prst="rect">
            <a:avLst/>
          </a:prstGeom>
        </p:spPr>
        <p:txBody>
          <a:bodyPr wrap="square">
            <a:spAutoFit/>
          </a:bodyPr>
          <a:lstStyle/>
          <a:p>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：不与</a:t>
            </a:r>
            <a:r>
              <a:rPr lang="en-US" altLang="zh-CN" dirty="0" smtClean="0">
                <a:latin typeface="微软雅黑" pitchFamily="34" charset="-122"/>
                <a:ea typeface="微软雅黑" pitchFamily="34" charset="-122"/>
              </a:rPr>
              <a:t>terminal</a:t>
            </a:r>
            <a:r>
              <a:rPr lang="zh-CN" altLang="en-US" dirty="0" smtClean="0">
                <a:latin typeface="微软雅黑" pitchFamily="34" charset="-122"/>
                <a:ea typeface="微软雅黑" pitchFamily="34" charset="-122"/>
              </a:rPr>
              <a:t>有关的所有进程</a:t>
            </a:r>
            <a:endParaRPr lang="en-US" altLang="zh-CN" dirty="0" smtClean="0">
              <a:latin typeface="微软雅黑" pitchFamily="34" charset="-122"/>
              <a:ea typeface="微软雅黑" pitchFamily="34" charset="-122"/>
            </a:endParaRPr>
          </a:p>
        </p:txBody>
      </p:sp>
      <p:sp>
        <p:nvSpPr>
          <p:cNvPr id="6" name="矩形 5"/>
          <p:cNvSpPr/>
          <p:nvPr/>
        </p:nvSpPr>
        <p:spPr>
          <a:xfrm>
            <a:off x="1357290" y="2643182"/>
            <a:ext cx="2857520" cy="369332"/>
          </a:xfrm>
          <a:prstGeom prst="rect">
            <a:avLst/>
          </a:prstGeom>
        </p:spPr>
        <p:txBody>
          <a:bodyPr wrap="square">
            <a:spAutoFit/>
          </a:bodyPr>
          <a:lstStyle/>
          <a:p>
            <a:r>
              <a:rPr lang="en-US" altLang="zh-CN" dirty="0" smtClean="0">
                <a:latin typeface="微软雅黑" pitchFamily="34" charset="-122"/>
                <a:ea typeface="微软雅黑" pitchFamily="34" charset="-122"/>
              </a:rPr>
              <a:t>-u</a:t>
            </a:r>
            <a:r>
              <a:rPr lang="zh-CN" altLang="en-US" dirty="0" smtClean="0">
                <a:latin typeface="微软雅黑" pitchFamily="34" charset="-122"/>
                <a:ea typeface="微软雅黑" pitchFamily="34" charset="-122"/>
              </a:rPr>
              <a:t>：有效用户的相关进程</a:t>
            </a:r>
            <a:endParaRPr lang="en-US" altLang="zh-CN" dirty="0" smtClean="0">
              <a:latin typeface="微软雅黑" pitchFamily="34" charset="-122"/>
              <a:ea typeface="微软雅黑" pitchFamily="34" charset="-122"/>
            </a:endParaRPr>
          </a:p>
        </p:txBody>
      </p:sp>
      <p:sp>
        <p:nvSpPr>
          <p:cNvPr id="7" name="矩形 6"/>
          <p:cNvSpPr/>
          <p:nvPr/>
        </p:nvSpPr>
        <p:spPr>
          <a:xfrm>
            <a:off x="1357290" y="2988230"/>
            <a:ext cx="4429156" cy="369332"/>
          </a:xfrm>
          <a:prstGeom prst="rect">
            <a:avLst/>
          </a:prstGeom>
        </p:spPr>
        <p:txBody>
          <a:bodyPr wrap="square">
            <a:spAutoFit/>
          </a:bodyPr>
          <a:lstStyle/>
          <a:p>
            <a:r>
              <a:rPr lang="en-US" altLang="zh-CN" dirty="0" smtClean="0">
                <a:latin typeface="微软雅黑" pitchFamily="34" charset="-122"/>
                <a:ea typeface="微软雅黑" pitchFamily="34" charset="-122"/>
              </a:rPr>
              <a:t>-x</a:t>
            </a:r>
            <a:r>
              <a:rPr lang="zh-CN" altLang="en-US" dirty="0" smtClean="0">
                <a:latin typeface="微软雅黑" pitchFamily="34" charset="-122"/>
                <a:ea typeface="微软雅黑" pitchFamily="34" charset="-122"/>
              </a:rPr>
              <a:t>：配合</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参数使用，列出完整的信息</a:t>
            </a:r>
            <a:endParaRPr lang="en-US" altLang="zh-CN" dirty="0" smtClean="0">
              <a:latin typeface="微软雅黑" pitchFamily="34" charset="-122"/>
              <a:ea typeface="微软雅黑" pitchFamily="34" charset="-122"/>
            </a:endParaRPr>
          </a:p>
        </p:txBody>
      </p:sp>
      <p:sp>
        <p:nvSpPr>
          <p:cNvPr id="8" name="矩形 7"/>
          <p:cNvSpPr/>
          <p:nvPr/>
        </p:nvSpPr>
        <p:spPr>
          <a:xfrm>
            <a:off x="928646" y="3488296"/>
            <a:ext cx="928710" cy="369332"/>
          </a:xfrm>
          <a:prstGeom prst="rect">
            <a:avLst/>
          </a:prstGeom>
        </p:spPr>
        <p:txBody>
          <a:bodyPr wrap="square">
            <a:spAutoFit/>
          </a:bodyPr>
          <a:lstStyle/>
          <a:p>
            <a:r>
              <a:rPr lang="zh-CN" altLang="en-US" dirty="0" smtClean="0">
                <a:latin typeface="微软雅黑" pitchFamily="34" charset="-122"/>
                <a:ea typeface="微软雅黑" pitchFamily="34" charset="-122"/>
              </a:rPr>
              <a:t>示例：</a:t>
            </a:r>
            <a:endParaRPr lang="en-US" altLang="zh-CN" dirty="0" smtClean="0">
              <a:latin typeface="微软雅黑" pitchFamily="34" charset="-122"/>
              <a:ea typeface="微软雅黑" pitchFamily="34" charset="-122"/>
            </a:endParaRPr>
          </a:p>
        </p:txBody>
      </p:sp>
      <p:sp>
        <p:nvSpPr>
          <p:cNvPr id="9" name="矩形 8"/>
          <p:cNvSpPr/>
          <p:nvPr/>
        </p:nvSpPr>
        <p:spPr>
          <a:xfrm>
            <a:off x="1285852" y="4059800"/>
            <a:ext cx="4000528" cy="369332"/>
          </a:xfrm>
          <a:prstGeom prst="rect">
            <a:avLst/>
          </a:prstGeom>
        </p:spPr>
        <p:txBody>
          <a:bodyPr wrap="square">
            <a:spAutoFit/>
          </a:bodyPr>
          <a:lstStyle/>
          <a:p>
            <a:r>
              <a:rPr lang="en-US" altLang="zh-CN" dirty="0" err="1" smtClean="0">
                <a:latin typeface="微软雅黑" pitchFamily="34" charset="-122"/>
                <a:ea typeface="微软雅黑" pitchFamily="34" charset="-122"/>
              </a:rPr>
              <a:t>ps</a:t>
            </a:r>
            <a:r>
              <a:rPr lang="en-US" altLang="zh-CN" dirty="0" smtClean="0">
                <a:latin typeface="微软雅黑" pitchFamily="34" charset="-122"/>
                <a:ea typeface="微软雅黑" pitchFamily="34" charset="-122"/>
              </a:rPr>
              <a:t>  -aux    </a:t>
            </a:r>
            <a:r>
              <a:rPr lang="zh-CN" altLang="en-US" dirty="0" smtClean="0">
                <a:latin typeface="微软雅黑" pitchFamily="34" charset="-122"/>
                <a:ea typeface="微软雅黑" pitchFamily="34" charset="-122"/>
              </a:rPr>
              <a:t>查看系统的所有进程信息</a:t>
            </a:r>
            <a:endParaRPr lang="en-US" altLang="zh-CN" dirty="0" smtClean="0">
              <a:latin typeface="微软雅黑" pitchFamily="34" charset="-122"/>
              <a:ea typeface="微软雅黑" pitchFamily="34" charset="-122"/>
            </a:endParaRPr>
          </a:p>
        </p:txBody>
      </p:sp>
      <p:sp>
        <p:nvSpPr>
          <p:cNvPr id="10" name="矩形 9"/>
          <p:cNvSpPr/>
          <p:nvPr/>
        </p:nvSpPr>
        <p:spPr>
          <a:xfrm>
            <a:off x="1285852" y="4559866"/>
            <a:ext cx="5857916" cy="369332"/>
          </a:xfrm>
          <a:prstGeom prst="rect">
            <a:avLst/>
          </a:prstGeom>
        </p:spPr>
        <p:txBody>
          <a:bodyPr wrap="square">
            <a:spAutoFit/>
          </a:bodyPr>
          <a:lstStyle/>
          <a:p>
            <a:r>
              <a:rPr lang="en-US" altLang="zh-CN" dirty="0" err="1" smtClean="0">
                <a:latin typeface="微软雅黑" pitchFamily="34" charset="-122"/>
                <a:ea typeface="微软雅黑" pitchFamily="34" charset="-122"/>
              </a:rPr>
              <a:t>ps</a:t>
            </a:r>
            <a:r>
              <a:rPr lang="en-US" altLang="zh-CN" dirty="0" smtClean="0">
                <a:latin typeface="微软雅黑" pitchFamily="34" charset="-122"/>
                <a:ea typeface="微软雅黑" pitchFamily="34" charset="-122"/>
              </a:rPr>
              <a:t>  -aux  | </a:t>
            </a:r>
            <a:r>
              <a:rPr lang="en-US" altLang="zh-CN" dirty="0" err="1" smtClean="0">
                <a:latin typeface="微软雅黑" pitchFamily="34" charset="-122"/>
                <a:ea typeface="微软雅黑" pitchFamily="34" charset="-122"/>
              </a:rPr>
              <a:t>grep</a:t>
            </a:r>
            <a:r>
              <a:rPr lang="en-US" altLang="zh-CN" dirty="0" smtClean="0">
                <a:latin typeface="微软雅黑" pitchFamily="34" charset="-122"/>
                <a:ea typeface="微软雅黑" pitchFamily="34" charset="-122"/>
              </a:rPr>
              <a:t> 29418  </a:t>
            </a:r>
            <a:r>
              <a:rPr lang="zh-CN" altLang="en-US" dirty="0" smtClean="0">
                <a:latin typeface="微软雅黑" pitchFamily="34" charset="-122"/>
                <a:ea typeface="微软雅黑" pitchFamily="34" charset="-122"/>
              </a:rPr>
              <a:t>查看进程号</a:t>
            </a:r>
            <a:r>
              <a:rPr lang="en-US" altLang="zh-CN" dirty="0" smtClean="0">
                <a:latin typeface="微软雅黑" pitchFamily="34" charset="-122"/>
                <a:ea typeface="微软雅黑" pitchFamily="34" charset="-122"/>
              </a:rPr>
              <a:t>29418</a:t>
            </a:r>
            <a:r>
              <a:rPr lang="zh-CN" altLang="en-US" dirty="0" smtClean="0">
                <a:latin typeface="微软雅黑" pitchFamily="34" charset="-122"/>
                <a:ea typeface="微软雅黑" pitchFamily="34" charset="-122"/>
              </a:rPr>
              <a:t>的状态信息</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linds(horizontal)">
                                      <p:cBhvr>
                                        <p:cTn id="29" dur="500"/>
                                        <p:tgtEl>
                                          <p:spTgt spid="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67005"/>
            <a:ext cx="1213794" cy="461665"/>
          </a:xfrm>
          <a:prstGeom prst="rect">
            <a:avLst/>
          </a:prstGeom>
          <a:noFill/>
        </p:spPr>
        <p:txBody>
          <a:bodyPr wrap="none" rtlCol="0">
            <a:spAutoFit/>
          </a:bodyPr>
          <a:lstStyle/>
          <a:p>
            <a:r>
              <a:rPr lang="en-US" altLang="zh-CN" sz="2400" dirty="0" smtClean="0">
                <a:latin typeface="微软雅黑" pitchFamily="34" charset="-122"/>
                <a:ea typeface="微软雅黑" pitchFamily="34" charset="-122"/>
              </a:rPr>
              <a:t>kill</a:t>
            </a:r>
            <a:r>
              <a:rPr lang="zh-CN" altLang="en-US" sz="2400" dirty="0" smtClean="0">
                <a:latin typeface="微软雅黑" pitchFamily="34" charset="-122"/>
                <a:ea typeface="微软雅黑" pitchFamily="34" charset="-122"/>
              </a:rPr>
              <a:t>命令</a:t>
            </a:r>
            <a:endParaRPr lang="en-US" altLang="zh-CN" sz="2400" dirty="0" smtClean="0">
              <a:latin typeface="微软雅黑" pitchFamily="34" charset="-122"/>
              <a:ea typeface="微软雅黑" pitchFamily="34" charset="-122"/>
            </a:endParaRPr>
          </a:p>
        </p:txBody>
      </p:sp>
      <p:sp>
        <p:nvSpPr>
          <p:cNvPr id="3" name="矩形 2"/>
          <p:cNvSpPr/>
          <p:nvPr/>
        </p:nvSpPr>
        <p:spPr>
          <a:xfrm>
            <a:off x="857224" y="1214422"/>
            <a:ext cx="4357718" cy="369332"/>
          </a:xfrm>
          <a:prstGeom prst="rect">
            <a:avLst/>
          </a:prstGeom>
        </p:spPr>
        <p:txBody>
          <a:bodyPr wrap="square">
            <a:spAutoFit/>
          </a:bodyPr>
          <a:lstStyle/>
          <a:p>
            <a:r>
              <a:rPr lang="zh-CN" altLang="en-US" dirty="0" smtClean="0">
                <a:latin typeface="微软雅黑" pitchFamily="34" charset="-122"/>
                <a:ea typeface="微软雅黑" pitchFamily="34" charset="-122"/>
              </a:rPr>
              <a:t>主要用于向某个进程</a:t>
            </a:r>
            <a:r>
              <a:rPr lang="en-US" altLang="zh-CN" dirty="0" smtClean="0">
                <a:latin typeface="微软雅黑" pitchFamily="34" charset="-122"/>
                <a:ea typeface="微软雅黑" pitchFamily="34" charset="-122"/>
              </a:rPr>
              <a:t>PID</a:t>
            </a:r>
            <a:r>
              <a:rPr lang="zh-CN" altLang="en-US" dirty="0" smtClean="0">
                <a:latin typeface="微软雅黑" pitchFamily="34" charset="-122"/>
                <a:ea typeface="微软雅黑" pitchFamily="34" charset="-122"/>
              </a:rPr>
              <a:t>发送一个信号。</a:t>
            </a:r>
            <a:endParaRPr lang="en-US" altLang="zh-CN" dirty="0" smtClean="0">
              <a:latin typeface="微软雅黑" pitchFamily="34" charset="-122"/>
              <a:ea typeface="微软雅黑" pitchFamily="34" charset="-122"/>
            </a:endParaRPr>
          </a:p>
        </p:txBody>
      </p:sp>
      <p:sp>
        <p:nvSpPr>
          <p:cNvPr id="4" name="矩形 3"/>
          <p:cNvSpPr/>
          <p:nvPr/>
        </p:nvSpPr>
        <p:spPr>
          <a:xfrm>
            <a:off x="714348" y="1785926"/>
            <a:ext cx="1338828" cy="369332"/>
          </a:xfrm>
          <a:prstGeom prst="rect">
            <a:avLst/>
          </a:prstGeom>
        </p:spPr>
        <p:txBody>
          <a:bodyPr wrap="none">
            <a:spAutoFit/>
          </a:bodyPr>
          <a:lstStyle/>
          <a:p>
            <a:r>
              <a:rPr lang="zh-CN" altLang="en-US" dirty="0" smtClean="0">
                <a:latin typeface="微软雅黑" pitchFamily="34" charset="-122"/>
                <a:ea typeface="微软雅黑" pitchFamily="34" charset="-122"/>
              </a:rPr>
              <a:t>常用参数：</a:t>
            </a:r>
            <a:endParaRPr lang="zh-CN" altLang="en-US" dirty="0"/>
          </a:p>
        </p:txBody>
      </p:sp>
      <p:sp>
        <p:nvSpPr>
          <p:cNvPr id="5" name="矩形 4"/>
          <p:cNvSpPr/>
          <p:nvPr/>
        </p:nvSpPr>
        <p:spPr>
          <a:xfrm>
            <a:off x="1357290" y="2285992"/>
            <a:ext cx="2928958" cy="369332"/>
          </a:xfrm>
          <a:prstGeom prst="rect">
            <a:avLst/>
          </a:prstGeom>
        </p:spPr>
        <p:txBody>
          <a:bodyPr wrap="square">
            <a:spAutoFit/>
          </a:bodyPr>
          <a:lstStyle/>
          <a:p>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SIGHUP,</a:t>
            </a:r>
            <a:r>
              <a:rPr lang="zh-CN" altLang="en-US" dirty="0" smtClean="0">
                <a:latin typeface="微软雅黑" pitchFamily="34" charset="-122"/>
                <a:ea typeface="微软雅黑" pitchFamily="34" charset="-122"/>
              </a:rPr>
              <a:t>将终止的进程</a:t>
            </a:r>
            <a:endParaRPr lang="en-US" altLang="zh-CN" dirty="0" smtClean="0">
              <a:latin typeface="微软雅黑" pitchFamily="34" charset="-122"/>
              <a:ea typeface="微软雅黑" pitchFamily="34" charset="-122"/>
            </a:endParaRPr>
          </a:p>
        </p:txBody>
      </p:sp>
      <p:sp>
        <p:nvSpPr>
          <p:cNvPr id="6" name="矩形 5"/>
          <p:cNvSpPr/>
          <p:nvPr/>
        </p:nvSpPr>
        <p:spPr>
          <a:xfrm>
            <a:off x="1357290" y="2631040"/>
            <a:ext cx="6357982" cy="369332"/>
          </a:xfrm>
          <a:prstGeom prst="rect">
            <a:avLst/>
          </a:prstGeom>
        </p:spPr>
        <p:txBody>
          <a:bodyPr wrap="square">
            <a:spAutoFit/>
          </a:bodyPr>
          <a:lstStyle/>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SIGINT</a:t>
            </a:r>
            <a:r>
              <a:rPr lang="zh-CN" altLang="en-US" dirty="0" smtClean="0">
                <a:latin typeface="微软雅黑" pitchFamily="34" charset="-122"/>
                <a:ea typeface="微软雅黑" pitchFamily="34" charset="-122"/>
              </a:rPr>
              <a:t>，中断进程的进行</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相当于输入</a:t>
            </a:r>
            <a:r>
              <a:rPr lang="en-US" altLang="zh-CN" dirty="0" err="1" smtClean="0">
                <a:latin typeface="微软雅黑" pitchFamily="34" charset="-122"/>
                <a:ea typeface="微软雅黑" pitchFamily="34" charset="-122"/>
              </a:rPr>
              <a:t>ctrl+c</a:t>
            </a:r>
            <a:r>
              <a:rPr lang="zh-CN" altLang="en-US" dirty="0" smtClean="0">
                <a:latin typeface="微软雅黑" pitchFamily="34" charset="-122"/>
                <a:ea typeface="微软雅黑" pitchFamily="34" charset="-122"/>
              </a:rPr>
              <a:t>命令</a:t>
            </a:r>
            <a:endParaRPr lang="en-US" altLang="zh-CN" dirty="0" smtClean="0">
              <a:latin typeface="微软雅黑" pitchFamily="34" charset="-122"/>
              <a:ea typeface="微软雅黑" pitchFamily="34" charset="-122"/>
            </a:endParaRPr>
          </a:p>
        </p:txBody>
      </p:sp>
      <p:sp>
        <p:nvSpPr>
          <p:cNvPr id="7" name="矩形 6"/>
          <p:cNvSpPr/>
          <p:nvPr/>
        </p:nvSpPr>
        <p:spPr>
          <a:xfrm>
            <a:off x="1357290" y="3000372"/>
            <a:ext cx="4286280" cy="369332"/>
          </a:xfrm>
          <a:prstGeom prst="rect">
            <a:avLst/>
          </a:prstGeom>
        </p:spPr>
        <p:txBody>
          <a:bodyPr wrap="square">
            <a:spAutoFit/>
          </a:bodyPr>
          <a:lstStyle/>
          <a:p>
            <a:r>
              <a:rPr lang="en-US" altLang="zh-CN" dirty="0" smtClean="0">
                <a:latin typeface="微软雅黑" pitchFamily="34" charset="-122"/>
                <a:ea typeface="微软雅黑" pitchFamily="34" charset="-122"/>
              </a:rPr>
              <a:t>9</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SIGKILL</a:t>
            </a:r>
            <a:r>
              <a:rPr lang="zh-CN" altLang="en-US" dirty="0" smtClean="0">
                <a:latin typeface="微软雅黑" pitchFamily="34" charset="-122"/>
                <a:ea typeface="微软雅黑" pitchFamily="34" charset="-122"/>
              </a:rPr>
              <a:t>，强制中断一个进程的进行</a:t>
            </a:r>
            <a:endParaRPr lang="en-US" altLang="zh-CN" dirty="0" smtClean="0">
              <a:latin typeface="微软雅黑" pitchFamily="34" charset="-122"/>
              <a:ea typeface="微软雅黑" pitchFamily="34" charset="-122"/>
            </a:endParaRPr>
          </a:p>
        </p:txBody>
      </p:sp>
      <p:sp>
        <p:nvSpPr>
          <p:cNvPr id="8" name="矩形 7"/>
          <p:cNvSpPr/>
          <p:nvPr/>
        </p:nvSpPr>
        <p:spPr>
          <a:xfrm>
            <a:off x="1357290" y="3345420"/>
            <a:ext cx="5715040" cy="369332"/>
          </a:xfrm>
          <a:prstGeom prst="rect">
            <a:avLst/>
          </a:prstGeom>
        </p:spPr>
        <p:txBody>
          <a:bodyPr wrap="square">
            <a:spAutoFit/>
          </a:bodyPr>
          <a:lstStyle/>
          <a:p>
            <a:r>
              <a:rPr lang="en-US" altLang="zh-CN" dirty="0" smtClean="0">
                <a:latin typeface="微软雅黑" pitchFamily="34" charset="-122"/>
                <a:ea typeface="微软雅黑" pitchFamily="34" charset="-122"/>
              </a:rPr>
              <a:t>15</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SIGTERM</a:t>
            </a:r>
            <a:r>
              <a:rPr lang="zh-CN" altLang="en-US" dirty="0" smtClean="0">
                <a:latin typeface="微软雅黑" pitchFamily="34" charset="-122"/>
                <a:ea typeface="微软雅黑" pitchFamily="34" charset="-122"/>
              </a:rPr>
              <a:t>，以正常的结束进程方式来终止进程</a:t>
            </a:r>
            <a:endParaRPr lang="en-US" altLang="zh-CN" dirty="0" smtClean="0">
              <a:latin typeface="微软雅黑" pitchFamily="34" charset="-122"/>
              <a:ea typeface="微软雅黑" pitchFamily="34" charset="-122"/>
            </a:endParaRPr>
          </a:p>
        </p:txBody>
      </p:sp>
      <p:sp>
        <p:nvSpPr>
          <p:cNvPr id="9" name="矩形 8"/>
          <p:cNvSpPr/>
          <p:nvPr/>
        </p:nvSpPr>
        <p:spPr>
          <a:xfrm>
            <a:off x="1357290" y="3702610"/>
            <a:ext cx="6715172" cy="369332"/>
          </a:xfrm>
          <a:prstGeom prst="rect">
            <a:avLst/>
          </a:prstGeom>
        </p:spPr>
        <p:txBody>
          <a:bodyPr wrap="square">
            <a:spAutoFit/>
          </a:bodyPr>
          <a:lstStyle/>
          <a:p>
            <a:r>
              <a:rPr lang="en-US" altLang="zh-CN" dirty="0" smtClean="0">
                <a:latin typeface="微软雅黑" pitchFamily="34" charset="-122"/>
                <a:ea typeface="微软雅黑" pitchFamily="34" charset="-122"/>
              </a:rPr>
              <a:t>17</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SIGSTOP</a:t>
            </a:r>
            <a:r>
              <a:rPr lang="zh-CN" altLang="en-US" dirty="0" smtClean="0">
                <a:latin typeface="微软雅黑" pitchFamily="34" charset="-122"/>
                <a:ea typeface="微软雅黑" pitchFamily="34" charset="-122"/>
              </a:rPr>
              <a:t>，暂停进程的运行，相当于输入</a:t>
            </a:r>
            <a:r>
              <a:rPr lang="en-US" altLang="zh-CN" dirty="0" err="1" smtClean="0">
                <a:latin typeface="微软雅黑" pitchFamily="34" charset="-122"/>
                <a:ea typeface="微软雅黑" pitchFamily="34" charset="-122"/>
              </a:rPr>
              <a:t>ctrl+z</a:t>
            </a:r>
            <a:r>
              <a:rPr lang="zh-CN" altLang="en-US" dirty="0" smtClean="0">
                <a:latin typeface="微软雅黑" pitchFamily="34" charset="-122"/>
                <a:ea typeface="微软雅黑" pitchFamily="34" charset="-122"/>
              </a:rPr>
              <a:t>命令</a:t>
            </a:r>
            <a:endParaRPr lang="en-US" altLang="zh-CN" dirty="0" smtClean="0">
              <a:latin typeface="微软雅黑" pitchFamily="34" charset="-122"/>
              <a:ea typeface="微软雅黑" pitchFamily="34" charset="-122"/>
            </a:endParaRPr>
          </a:p>
        </p:txBody>
      </p:sp>
      <p:sp>
        <p:nvSpPr>
          <p:cNvPr id="10" name="矩形 9"/>
          <p:cNvSpPr/>
          <p:nvPr/>
        </p:nvSpPr>
        <p:spPr>
          <a:xfrm>
            <a:off x="928646" y="4214818"/>
            <a:ext cx="928710" cy="369332"/>
          </a:xfrm>
          <a:prstGeom prst="rect">
            <a:avLst/>
          </a:prstGeom>
        </p:spPr>
        <p:txBody>
          <a:bodyPr wrap="square">
            <a:spAutoFit/>
          </a:bodyPr>
          <a:lstStyle/>
          <a:p>
            <a:r>
              <a:rPr lang="zh-CN" altLang="en-US" dirty="0" smtClean="0">
                <a:latin typeface="微软雅黑" pitchFamily="34" charset="-122"/>
                <a:ea typeface="微软雅黑" pitchFamily="34" charset="-122"/>
              </a:rPr>
              <a:t>示例：</a:t>
            </a:r>
            <a:endParaRPr lang="en-US" altLang="zh-CN" dirty="0" smtClean="0">
              <a:latin typeface="微软雅黑" pitchFamily="34" charset="-122"/>
              <a:ea typeface="微软雅黑" pitchFamily="34" charset="-122"/>
            </a:endParaRPr>
          </a:p>
        </p:txBody>
      </p:sp>
      <p:sp>
        <p:nvSpPr>
          <p:cNvPr id="11" name="矩形 10"/>
          <p:cNvSpPr/>
          <p:nvPr/>
        </p:nvSpPr>
        <p:spPr>
          <a:xfrm>
            <a:off x="1285852" y="4702742"/>
            <a:ext cx="5143536" cy="369332"/>
          </a:xfrm>
          <a:prstGeom prst="rect">
            <a:avLst/>
          </a:prstGeom>
        </p:spPr>
        <p:txBody>
          <a:bodyPr wrap="square">
            <a:spAutoFit/>
          </a:bodyPr>
          <a:lstStyle/>
          <a:p>
            <a:r>
              <a:rPr lang="en-US" altLang="zh-CN" dirty="0" smtClean="0">
                <a:latin typeface="微软雅黑" pitchFamily="34" charset="-122"/>
                <a:ea typeface="微软雅黑" pitchFamily="34" charset="-122"/>
              </a:rPr>
              <a:t>kill   -9   29418    </a:t>
            </a:r>
            <a:r>
              <a:rPr lang="zh-CN" altLang="en-US" dirty="0" smtClean="0">
                <a:latin typeface="微软雅黑" pitchFamily="34" charset="-122"/>
                <a:ea typeface="微软雅黑" pitchFamily="34" charset="-122"/>
              </a:rPr>
              <a:t>结束</a:t>
            </a:r>
            <a:r>
              <a:rPr lang="en-US" altLang="zh-CN" dirty="0" smtClean="0">
                <a:latin typeface="微软雅黑" pitchFamily="34" charset="-122"/>
                <a:ea typeface="微软雅黑" pitchFamily="34" charset="-122"/>
              </a:rPr>
              <a:t>PID</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29418</a:t>
            </a:r>
            <a:r>
              <a:rPr lang="zh-CN" altLang="en-US" dirty="0" smtClean="0">
                <a:latin typeface="微软雅黑" pitchFamily="34" charset="-122"/>
                <a:ea typeface="微软雅黑" pitchFamily="34" charset="-122"/>
              </a:rPr>
              <a:t>的程序运行</a:t>
            </a:r>
            <a:endParaRPr lang="en-US" altLang="zh-CN" dirty="0" smtClean="0">
              <a:latin typeface="微软雅黑" pitchFamily="34" charset="-122"/>
              <a:ea typeface="微软雅黑" pitchFamily="34" charset="-122"/>
            </a:endParaRPr>
          </a:p>
        </p:txBody>
      </p:sp>
      <p:sp>
        <p:nvSpPr>
          <p:cNvPr id="12" name="矩形 11"/>
          <p:cNvSpPr/>
          <p:nvPr/>
        </p:nvSpPr>
        <p:spPr>
          <a:xfrm>
            <a:off x="1285852" y="5072074"/>
            <a:ext cx="5143536" cy="369332"/>
          </a:xfrm>
          <a:prstGeom prst="rect">
            <a:avLst/>
          </a:prstGeom>
        </p:spPr>
        <p:txBody>
          <a:bodyPr wrap="square">
            <a:spAutoFit/>
          </a:bodyPr>
          <a:lstStyle/>
          <a:p>
            <a:r>
              <a:rPr lang="en-US" altLang="zh-CN" dirty="0" smtClean="0">
                <a:latin typeface="微软雅黑" pitchFamily="34" charset="-122"/>
                <a:ea typeface="微软雅黑" pitchFamily="34" charset="-122"/>
              </a:rPr>
              <a:t>kill   -2   29418    </a:t>
            </a:r>
            <a:r>
              <a:rPr lang="zh-CN" altLang="en-US" dirty="0" smtClean="0">
                <a:latin typeface="微软雅黑" pitchFamily="34" charset="-122"/>
                <a:ea typeface="微软雅黑" pitchFamily="34" charset="-122"/>
              </a:rPr>
              <a:t>中断</a:t>
            </a:r>
            <a:r>
              <a:rPr lang="en-US" altLang="zh-CN" dirty="0" smtClean="0">
                <a:latin typeface="微软雅黑" pitchFamily="34" charset="-122"/>
                <a:ea typeface="微软雅黑" pitchFamily="34" charset="-122"/>
              </a:rPr>
              <a:t>PID</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29418</a:t>
            </a:r>
            <a:r>
              <a:rPr lang="zh-CN" altLang="en-US" dirty="0" smtClean="0">
                <a:latin typeface="微软雅黑" pitchFamily="34" charset="-122"/>
                <a:ea typeface="微软雅黑" pitchFamily="34" charset="-122"/>
              </a:rPr>
              <a:t>的程序运行</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linds(horizontal)">
                                      <p:cBhvr>
                                        <p:cTn id="38" dur="500"/>
                                        <p:tgtEl>
                                          <p:spTgt spid="11"/>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linds(horizontal)">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67005"/>
            <a:ext cx="1771639" cy="461665"/>
          </a:xfrm>
          <a:prstGeom prst="rect">
            <a:avLst/>
          </a:prstGeom>
          <a:noFill/>
        </p:spPr>
        <p:txBody>
          <a:bodyPr wrap="none" rtlCol="0">
            <a:spAutoFit/>
          </a:bodyPr>
          <a:lstStyle/>
          <a:p>
            <a:r>
              <a:rPr lang="en-US" altLang="zh-CN" sz="2400" dirty="0" err="1" smtClean="0">
                <a:latin typeface="微软雅黑" pitchFamily="34" charset="-122"/>
                <a:ea typeface="微软雅黑" pitchFamily="34" charset="-122"/>
              </a:rPr>
              <a:t>chown</a:t>
            </a:r>
            <a:r>
              <a:rPr lang="zh-CN" altLang="en-US" sz="2400" dirty="0" smtClean="0">
                <a:latin typeface="微软雅黑" pitchFamily="34" charset="-122"/>
                <a:ea typeface="微软雅黑" pitchFamily="34" charset="-122"/>
              </a:rPr>
              <a:t>命令</a:t>
            </a:r>
            <a:endParaRPr lang="en-US" altLang="zh-CN" sz="2400" dirty="0" smtClean="0">
              <a:latin typeface="微软雅黑" pitchFamily="34" charset="-122"/>
              <a:ea typeface="微软雅黑" pitchFamily="34" charset="-122"/>
            </a:endParaRPr>
          </a:p>
        </p:txBody>
      </p:sp>
      <p:sp>
        <p:nvSpPr>
          <p:cNvPr id="3" name="矩形 2"/>
          <p:cNvSpPr/>
          <p:nvPr/>
        </p:nvSpPr>
        <p:spPr>
          <a:xfrm>
            <a:off x="857224" y="1214422"/>
            <a:ext cx="6500858" cy="369332"/>
          </a:xfrm>
          <a:prstGeom prst="rect">
            <a:avLst/>
          </a:prstGeom>
        </p:spPr>
        <p:txBody>
          <a:bodyPr wrap="square">
            <a:spAutoFit/>
          </a:bodyPr>
          <a:lstStyle/>
          <a:p>
            <a:r>
              <a:rPr lang="zh-CN" altLang="en-US" dirty="0" smtClean="0">
                <a:latin typeface="微软雅黑" pitchFamily="34" charset="-122"/>
                <a:ea typeface="微软雅黑" pitchFamily="34" charset="-122"/>
              </a:rPr>
              <a:t>该命令主要用于更改文件或是目录的所有者或是所属组</a:t>
            </a:r>
            <a:endParaRPr lang="en-US" altLang="zh-CN" dirty="0" smtClean="0">
              <a:latin typeface="微软雅黑" pitchFamily="34" charset="-122"/>
              <a:ea typeface="微软雅黑" pitchFamily="34" charset="-122"/>
            </a:endParaRPr>
          </a:p>
        </p:txBody>
      </p:sp>
      <p:sp>
        <p:nvSpPr>
          <p:cNvPr id="4" name="矩形 3"/>
          <p:cNvSpPr/>
          <p:nvPr/>
        </p:nvSpPr>
        <p:spPr>
          <a:xfrm>
            <a:off x="857224" y="2428868"/>
            <a:ext cx="928710" cy="369332"/>
          </a:xfrm>
          <a:prstGeom prst="rect">
            <a:avLst/>
          </a:prstGeom>
        </p:spPr>
        <p:txBody>
          <a:bodyPr wrap="square">
            <a:spAutoFit/>
          </a:bodyPr>
          <a:lstStyle/>
          <a:p>
            <a:r>
              <a:rPr lang="zh-CN" altLang="en-US" dirty="0" smtClean="0">
                <a:latin typeface="微软雅黑" pitchFamily="34" charset="-122"/>
                <a:ea typeface="微软雅黑" pitchFamily="34" charset="-122"/>
              </a:rPr>
              <a:t>示例：</a:t>
            </a:r>
            <a:endParaRPr lang="en-US" altLang="zh-CN" dirty="0" smtClean="0">
              <a:latin typeface="微软雅黑" pitchFamily="34" charset="-122"/>
              <a:ea typeface="微软雅黑" pitchFamily="34" charset="-122"/>
            </a:endParaRPr>
          </a:p>
        </p:txBody>
      </p:sp>
      <p:sp>
        <p:nvSpPr>
          <p:cNvPr id="5" name="矩形 4"/>
          <p:cNvSpPr/>
          <p:nvPr/>
        </p:nvSpPr>
        <p:spPr>
          <a:xfrm>
            <a:off x="1285852" y="3214686"/>
            <a:ext cx="7286676" cy="646331"/>
          </a:xfrm>
          <a:prstGeom prst="rect">
            <a:avLst/>
          </a:prstGeom>
        </p:spPr>
        <p:txBody>
          <a:bodyPr wrap="square">
            <a:spAutoFit/>
          </a:bodyPr>
          <a:lstStyle/>
          <a:p>
            <a:r>
              <a:rPr lang="en-US" altLang="zh-CN" dirty="0" err="1" smtClean="0">
                <a:latin typeface="微软雅黑" pitchFamily="34" charset="-122"/>
                <a:ea typeface="微软雅黑" pitchFamily="34" charset="-122"/>
              </a:rPr>
              <a:t>chown</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aa:bb</a:t>
            </a:r>
            <a:r>
              <a:rPr lang="en-US" altLang="zh-CN" dirty="0" smtClean="0">
                <a:latin typeface="微软雅黑" pitchFamily="34" charset="-122"/>
                <a:ea typeface="微软雅黑" pitchFamily="34" charset="-122"/>
              </a:rPr>
              <a:t>  cc  </a:t>
            </a:r>
            <a:r>
              <a:rPr lang="zh-CN" altLang="en-US" dirty="0" smtClean="0">
                <a:latin typeface="微软雅黑" pitchFamily="34" charset="-122"/>
                <a:ea typeface="微软雅黑" pitchFamily="34" charset="-122"/>
              </a:rPr>
              <a:t>将</a:t>
            </a:r>
            <a:r>
              <a:rPr lang="en-US" altLang="zh-CN" dirty="0" smtClean="0">
                <a:latin typeface="微软雅黑" pitchFamily="34" charset="-122"/>
                <a:ea typeface="微软雅黑" pitchFamily="34" charset="-122"/>
              </a:rPr>
              <a:t>cc</a:t>
            </a:r>
            <a:r>
              <a:rPr lang="zh-CN" altLang="en-US" dirty="0" smtClean="0">
                <a:latin typeface="微软雅黑" pitchFamily="34" charset="-122"/>
                <a:ea typeface="微软雅黑" pitchFamily="34" charset="-122"/>
              </a:rPr>
              <a:t>文件或是目录更改为</a:t>
            </a:r>
            <a:r>
              <a:rPr lang="en-US" altLang="zh-CN" dirty="0" err="1" smtClean="0">
                <a:latin typeface="微软雅黑" pitchFamily="34" charset="-122"/>
                <a:ea typeface="微软雅黑" pitchFamily="34" charset="-122"/>
              </a:rPr>
              <a:t>aa</a:t>
            </a:r>
            <a:r>
              <a:rPr lang="zh-CN" altLang="en-US" dirty="0" smtClean="0">
                <a:latin typeface="微软雅黑" pitchFamily="34" charset="-122"/>
                <a:ea typeface="微软雅黑" pitchFamily="34" charset="-122"/>
              </a:rPr>
              <a:t>用户所有，并归属于</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                             cc</a:t>
            </a:r>
            <a:r>
              <a:rPr lang="zh-CN" altLang="en-US" dirty="0" smtClean="0">
                <a:latin typeface="微软雅黑" pitchFamily="34" charset="-122"/>
                <a:ea typeface="微软雅黑" pitchFamily="34" charset="-122"/>
              </a:rPr>
              <a:t>用户组里</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67005"/>
            <a:ext cx="1824538" cy="461665"/>
          </a:xfrm>
          <a:prstGeom prst="rect">
            <a:avLst/>
          </a:prstGeom>
          <a:noFill/>
        </p:spPr>
        <p:txBody>
          <a:bodyPr wrap="none" rtlCol="0">
            <a:spAutoFit/>
          </a:bodyPr>
          <a:lstStyle/>
          <a:p>
            <a:r>
              <a:rPr lang="en-US" altLang="zh-CN" sz="2400" dirty="0" err="1" smtClean="0">
                <a:latin typeface="微软雅黑" pitchFamily="34" charset="-122"/>
                <a:ea typeface="微软雅黑" pitchFamily="34" charset="-122"/>
              </a:rPr>
              <a:t>chmod</a:t>
            </a:r>
            <a:r>
              <a:rPr lang="zh-CN" altLang="en-US" sz="2400" dirty="0" smtClean="0">
                <a:latin typeface="微软雅黑" pitchFamily="34" charset="-122"/>
                <a:ea typeface="微软雅黑" pitchFamily="34" charset="-122"/>
              </a:rPr>
              <a:t>命令</a:t>
            </a:r>
            <a:endParaRPr lang="en-US" altLang="zh-CN" sz="2400" dirty="0" smtClean="0">
              <a:latin typeface="微软雅黑" pitchFamily="34" charset="-122"/>
              <a:ea typeface="微软雅黑" pitchFamily="34" charset="-122"/>
            </a:endParaRPr>
          </a:p>
        </p:txBody>
      </p:sp>
      <p:sp>
        <p:nvSpPr>
          <p:cNvPr id="3" name="矩形 2"/>
          <p:cNvSpPr/>
          <p:nvPr/>
        </p:nvSpPr>
        <p:spPr>
          <a:xfrm>
            <a:off x="857224" y="1214422"/>
            <a:ext cx="4500594" cy="369332"/>
          </a:xfrm>
          <a:prstGeom prst="rect">
            <a:avLst/>
          </a:prstGeom>
        </p:spPr>
        <p:txBody>
          <a:bodyPr wrap="square">
            <a:spAutoFit/>
          </a:bodyPr>
          <a:lstStyle/>
          <a:p>
            <a:r>
              <a:rPr lang="zh-CN" altLang="en-US" dirty="0" smtClean="0">
                <a:latin typeface="微软雅黑" pitchFamily="34" charset="-122"/>
                <a:ea typeface="微软雅黑" pitchFamily="34" charset="-122"/>
              </a:rPr>
              <a:t>该命令主要用于更改文件或是目录的权限</a:t>
            </a:r>
            <a:endParaRPr lang="en-US" altLang="zh-CN" dirty="0" smtClean="0">
              <a:latin typeface="微软雅黑" pitchFamily="34" charset="-122"/>
              <a:ea typeface="微软雅黑" pitchFamily="34" charset="-122"/>
            </a:endParaRPr>
          </a:p>
        </p:txBody>
      </p:sp>
      <p:sp>
        <p:nvSpPr>
          <p:cNvPr id="4" name="矩形 3"/>
          <p:cNvSpPr/>
          <p:nvPr/>
        </p:nvSpPr>
        <p:spPr>
          <a:xfrm>
            <a:off x="714348" y="1785926"/>
            <a:ext cx="1338828" cy="369332"/>
          </a:xfrm>
          <a:prstGeom prst="rect">
            <a:avLst/>
          </a:prstGeom>
        </p:spPr>
        <p:txBody>
          <a:bodyPr wrap="none">
            <a:spAutoFit/>
          </a:bodyPr>
          <a:lstStyle/>
          <a:p>
            <a:r>
              <a:rPr lang="zh-CN" altLang="en-US" dirty="0" smtClean="0">
                <a:latin typeface="微软雅黑" pitchFamily="34" charset="-122"/>
                <a:ea typeface="微软雅黑" pitchFamily="34" charset="-122"/>
              </a:rPr>
              <a:t>常用参数：</a:t>
            </a:r>
            <a:endParaRPr lang="zh-CN" altLang="en-US" dirty="0"/>
          </a:p>
        </p:txBody>
      </p:sp>
      <p:sp>
        <p:nvSpPr>
          <p:cNvPr id="5" name="矩形 4"/>
          <p:cNvSpPr/>
          <p:nvPr/>
        </p:nvSpPr>
        <p:spPr>
          <a:xfrm>
            <a:off x="1357290" y="2285992"/>
            <a:ext cx="6572296" cy="369332"/>
          </a:xfrm>
          <a:prstGeom prst="rect">
            <a:avLst/>
          </a:prstGeom>
        </p:spPr>
        <p:txBody>
          <a:bodyPr wrap="square">
            <a:spAutoFit/>
          </a:bodyPr>
          <a:lstStyle/>
          <a:p>
            <a:r>
              <a:rPr lang="en-US" altLang="zh-CN" dirty="0" smtClean="0">
                <a:latin typeface="微软雅黑" pitchFamily="34" charset="-122"/>
                <a:ea typeface="微软雅黑" pitchFamily="34" charset="-122"/>
              </a:rPr>
              <a:t>-R </a:t>
            </a:r>
            <a:r>
              <a:rPr lang="zh-CN" altLang="en-US" dirty="0" smtClean="0">
                <a:latin typeface="微软雅黑" pitchFamily="34" charset="-122"/>
                <a:ea typeface="微软雅黑" pitchFamily="34" charset="-122"/>
              </a:rPr>
              <a:t>：持续递归更改改目录下的所有文件的权限连同子目录</a:t>
            </a:r>
            <a:endParaRPr lang="en-US" altLang="zh-CN" dirty="0" smtClean="0">
              <a:latin typeface="微软雅黑" pitchFamily="34" charset="-122"/>
              <a:ea typeface="微软雅黑" pitchFamily="34" charset="-122"/>
            </a:endParaRPr>
          </a:p>
        </p:txBody>
      </p:sp>
      <p:sp>
        <p:nvSpPr>
          <p:cNvPr id="6" name="矩形 5"/>
          <p:cNvSpPr/>
          <p:nvPr/>
        </p:nvSpPr>
        <p:spPr>
          <a:xfrm>
            <a:off x="857224" y="3000372"/>
            <a:ext cx="928710" cy="369332"/>
          </a:xfrm>
          <a:prstGeom prst="rect">
            <a:avLst/>
          </a:prstGeom>
        </p:spPr>
        <p:txBody>
          <a:bodyPr wrap="square">
            <a:spAutoFit/>
          </a:bodyPr>
          <a:lstStyle/>
          <a:p>
            <a:r>
              <a:rPr lang="zh-CN" altLang="en-US" dirty="0" smtClean="0">
                <a:latin typeface="微软雅黑" pitchFamily="34" charset="-122"/>
                <a:ea typeface="微软雅黑" pitchFamily="34" charset="-122"/>
              </a:rPr>
              <a:t>示例：</a:t>
            </a:r>
            <a:endParaRPr lang="en-US" altLang="zh-CN" dirty="0" smtClean="0">
              <a:latin typeface="微软雅黑" pitchFamily="34" charset="-122"/>
              <a:ea typeface="微软雅黑" pitchFamily="34" charset="-122"/>
            </a:endParaRPr>
          </a:p>
        </p:txBody>
      </p:sp>
      <p:sp>
        <p:nvSpPr>
          <p:cNvPr id="7" name="矩形 6"/>
          <p:cNvSpPr/>
          <p:nvPr/>
        </p:nvSpPr>
        <p:spPr>
          <a:xfrm>
            <a:off x="1214414" y="3714752"/>
            <a:ext cx="7286676" cy="369332"/>
          </a:xfrm>
          <a:prstGeom prst="rect">
            <a:avLst/>
          </a:prstGeom>
        </p:spPr>
        <p:txBody>
          <a:bodyPr wrap="square">
            <a:spAutoFit/>
          </a:bodyPr>
          <a:lstStyle/>
          <a:p>
            <a:r>
              <a:rPr lang="en-US" altLang="zh-CN" dirty="0" err="1" smtClean="0">
                <a:latin typeface="微软雅黑" pitchFamily="34" charset="-122"/>
                <a:ea typeface="微软雅黑" pitchFamily="34" charset="-122"/>
              </a:rPr>
              <a:t>chmod</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u+x</a:t>
            </a:r>
            <a:r>
              <a:rPr lang="en-US" altLang="zh-CN" dirty="0" smtClean="0">
                <a:latin typeface="微软雅黑" pitchFamily="34" charset="-122"/>
                <a:ea typeface="微软雅黑" pitchFamily="34" charset="-122"/>
              </a:rPr>
              <a:t>  abc.sh  </a:t>
            </a:r>
            <a:r>
              <a:rPr lang="zh-CN" altLang="en-US" dirty="0" smtClean="0">
                <a:latin typeface="微软雅黑" pitchFamily="34" charset="-122"/>
                <a:ea typeface="微软雅黑" pitchFamily="34" charset="-122"/>
              </a:rPr>
              <a:t>将</a:t>
            </a:r>
            <a:r>
              <a:rPr lang="en-US" altLang="zh-CN" dirty="0" smtClean="0">
                <a:latin typeface="微软雅黑" pitchFamily="34" charset="-122"/>
                <a:ea typeface="微软雅黑" pitchFamily="34" charset="-122"/>
              </a:rPr>
              <a:t>abc.sh</a:t>
            </a:r>
            <a:r>
              <a:rPr lang="zh-CN" altLang="en-US" dirty="0" smtClean="0">
                <a:latin typeface="微软雅黑" pitchFamily="34" charset="-122"/>
                <a:ea typeface="微软雅黑" pitchFamily="34" charset="-122"/>
              </a:rPr>
              <a:t>文件的所属用户增加一个可执行权限</a:t>
            </a:r>
            <a:endParaRPr lang="en-US" altLang="zh-CN" dirty="0" smtClean="0">
              <a:latin typeface="微软雅黑" pitchFamily="34" charset="-122"/>
              <a:ea typeface="微软雅黑" pitchFamily="34" charset="-122"/>
            </a:endParaRPr>
          </a:p>
        </p:txBody>
      </p:sp>
      <p:sp>
        <p:nvSpPr>
          <p:cNvPr id="8" name="矩形 7"/>
          <p:cNvSpPr/>
          <p:nvPr/>
        </p:nvSpPr>
        <p:spPr>
          <a:xfrm>
            <a:off x="1214414" y="4202676"/>
            <a:ext cx="7286676" cy="369332"/>
          </a:xfrm>
          <a:prstGeom prst="rect">
            <a:avLst/>
          </a:prstGeom>
        </p:spPr>
        <p:txBody>
          <a:bodyPr wrap="square">
            <a:spAutoFit/>
          </a:bodyPr>
          <a:lstStyle/>
          <a:p>
            <a:r>
              <a:rPr lang="en-US" altLang="zh-CN" dirty="0" err="1" smtClean="0">
                <a:latin typeface="微软雅黑" pitchFamily="34" charset="-122"/>
                <a:ea typeface="微软雅黑" pitchFamily="34" charset="-122"/>
              </a:rPr>
              <a:t>chmod</a:t>
            </a:r>
            <a:r>
              <a:rPr lang="en-US" altLang="zh-CN" dirty="0" smtClean="0">
                <a:latin typeface="微软雅黑" pitchFamily="34" charset="-122"/>
                <a:ea typeface="微软雅黑" pitchFamily="34" charset="-122"/>
              </a:rPr>
              <a:t>  644  abc.sh  </a:t>
            </a:r>
            <a:r>
              <a:rPr lang="zh-CN" altLang="en-US" dirty="0" smtClean="0">
                <a:latin typeface="微软雅黑" pitchFamily="34" charset="-122"/>
                <a:ea typeface="微软雅黑" pitchFamily="34" charset="-122"/>
              </a:rPr>
              <a:t>将</a:t>
            </a:r>
            <a:r>
              <a:rPr lang="en-US" altLang="zh-CN" dirty="0" smtClean="0">
                <a:latin typeface="微软雅黑" pitchFamily="34" charset="-122"/>
                <a:ea typeface="微软雅黑" pitchFamily="34" charset="-122"/>
              </a:rPr>
              <a:t>abc.sh</a:t>
            </a:r>
            <a:r>
              <a:rPr lang="zh-CN" altLang="en-US" dirty="0" smtClean="0">
                <a:latin typeface="微软雅黑" pitchFamily="34" charset="-122"/>
                <a:ea typeface="微软雅黑" pitchFamily="34" charset="-122"/>
              </a:rPr>
              <a:t>文件的权限更改为</a:t>
            </a:r>
            <a:r>
              <a:rPr lang="en-US" altLang="zh-CN" dirty="0" smtClean="0">
                <a:latin typeface="微软雅黑" pitchFamily="34" charset="-122"/>
                <a:ea typeface="微软雅黑" pitchFamily="34" charset="-122"/>
              </a:rPr>
              <a:t>644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linds(horizontal)">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53745" y="2500306"/>
            <a:ext cx="2236510" cy="707886"/>
          </a:xfrm>
          <a:prstGeom prst="rect">
            <a:avLst/>
          </a:prstGeom>
          <a:noFill/>
        </p:spPr>
        <p:txBody>
          <a:bodyPr wrap="none" rtlCol="0">
            <a:spAutoFit/>
          </a:bodyPr>
          <a:lstStyle/>
          <a:p>
            <a:r>
              <a:rPr lang="zh-CN" altLang="en-US" sz="4000" dirty="0" smtClean="0">
                <a:latin typeface="微软雅黑" pitchFamily="34" charset="-122"/>
                <a:ea typeface="微软雅黑" pitchFamily="34" charset="-122"/>
              </a:rPr>
              <a:t>终极命令</a:t>
            </a:r>
            <a:endParaRPr lang="en-US" altLang="zh-CN" sz="4000" dirty="0" smtClean="0">
              <a:latin typeface="微软雅黑" pitchFamily="34" charset="-122"/>
              <a:ea typeface="微软雅黑" pitchFamily="34" charset="-122"/>
            </a:endParaRPr>
          </a:p>
        </p:txBody>
      </p:sp>
      <p:sp>
        <p:nvSpPr>
          <p:cNvPr id="5" name="矩形 4"/>
          <p:cNvSpPr/>
          <p:nvPr/>
        </p:nvSpPr>
        <p:spPr>
          <a:xfrm>
            <a:off x="3214678" y="3500438"/>
            <a:ext cx="2714644" cy="584775"/>
          </a:xfrm>
          <a:prstGeom prst="rect">
            <a:avLst/>
          </a:prstGeom>
        </p:spPr>
        <p:txBody>
          <a:bodyPr wrap="square">
            <a:spAutoFit/>
          </a:bodyPr>
          <a:lstStyle/>
          <a:p>
            <a:r>
              <a:rPr lang="en-US" altLang="zh-CN" sz="3200" b="1" dirty="0" smtClean="0">
                <a:latin typeface="微软雅黑" pitchFamily="34" charset="-122"/>
                <a:ea typeface="微软雅黑" pitchFamily="34" charset="-122"/>
              </a:rPr>
              <a:t>xxx    --help</a:t>
            </a:r>
            <a:endParaRPr lang="en-US" altLang="zh-CN" sz="3200" b="1" dirty="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87900"/>
            <a:ext cx="5339923" cy="523220"/>
          </a:xfrm>
          <a:prstGeom prst="rect">
            <a:avLst/>
          </a:prstGeom>
          <a:noFill/>
        </p:spPr>
        <p:txBody>
          <a:bodyPr wrap="none" rtlCol="0">
            <a:spAutoFit/>
          </a:bodyPr>
          <a:lstStyle/>
          <a:p>
            <a:r>
              <a:rPr lang="zh-CN" altLang="en-US" sz="2800" b="1" dirty="0" smtClean="0">
                <a:latin typeface="微软雅黑" pitchFamily="34" charset="-122"/>
                <a:ea typeface="微软雅黑" pitchFamily="34" charset="-122"/>
              </a:rPr>
              <a:t>五、</a:t>
            </a:r>
            <a:r>
              <a:rPr lang="en-US" altLang="zh-CN" sz="2800" b="1" dirty="0" smtClean="0">
                <a:latin typeface="微软雅黑" pitchFamily="34" charset="-122"/>
                <a:ea typeface="微软雅黑" pitchFamily="34" charset="-122"/>
              </a:rPr>
              <a:t>Linux</a:t>
            </a:r>
            <a:r>
              <a:rPr lang="zh-CN" altLang="en-US" sz="2800" b="1" dirty="0" smtClean="0">
                <a:latin typeface="微软雅黑" pitchFamily="34" charset="-122"/>
                <a:ea typeface="微软雅黑" pitchFamily="34" charset="-122"/>
              </a:rPr>
              <a:t>文本编辑工具</a:t>
            </a:r>
            <a:r>
              <a:rPr lang="en-US" altLang="zh-CN" sz="2800" b="1" dirty="0" smtClean="0">
                <a:latin typeface="微软雅黑" pitchFamily="34" charset="-122"/>
                <a:ea typeface="微软雅黑" pitchFamily="34" charset="-122"/>
              </a:rPr>
              <a:t>-vi/vim</a:t>
            </a:r>
            <a:endParaRPr lang="zh-CN" altLang="en-US" sz="2800" b="1" dirty="0">
              <a:latin typeface="微软雅黑" pitchFamily="34" charset="-122"/>
              <a:ea typeface="微软雅黑" pitchFamily="34" charset="-122"/>
            </a:endParaRPr>
          </a:p>
        </p:txBody>
      </p:sp>
      <p:sp>
        <p:nvSpPr>
          <p:cNvPr id="3" name="矩形 2"/>
          <p:cNvSpPr/>
          <p:nvPr/>
        </p:nvSpPr>
        <p:spPr>
          <a:xfrm>
            <a:off x="857224" y="1214422"/>
            <a:ext cx="7500990" cy="646331"/>
          </a:xfrm>
          <a:prstGeom prst="rect">
            <a:avLst/>
          </a:prstGeom>
        </p:spPr>
        <p:txBody>
          <a:bodyPr wrap="square">
            <a:spAutoFit/>
          </a:bodyPr>
          <a:lstStyle/>
          <a:p>
            <a:r>
              <a:rPr lang="en-US" altLang="zh-CN" dirty="0" smtClean="0">
                <a:latin typeface="微软雅黑" pitchFamily="34" charset="-122"/>
                <a:ea typeface="微软雅黑" pitchFamily="34" charset="-122"/>
              </a:rPr>
              <a:t>Vim</a:t>
            </a:r>
            <a:r>
              <a:rPr lang="zh-CN" altLang="en-US" dirty="0" smtClean="0">
                <a:latin typeface="微软雅黑" pitchFamily="34" charset="-122"/>
                <a:ea typeface="微软雅黑" pitchFamily="34" charset="-122"/>
              </a:rPr>
              <a:t>是从</a:t>
            </a:r>
            <a:r>
              <a:rPr lang="en-US" altLang="zh-CN" dirty="0" smtClean="0">
                <a:latin typeface="微软雅黑" pitchFamily="34" charset="-122"/>
                <a:ea typeface="微软雅黑" pitchFamily="34" charset="-122"/>
              </a:rPr>
              <a:t>vi</a:t>
            </a:r>
            <a:r>
              <a:rPr lang="zh-CN" altLang="en-US" dirty="0" smtClean="0">
                <a:latin typeface="微软雅黑" pitchFamily="34" charset="-122"/>
                <a:ea typeface="微软雅黑" pitchFamily="34" charset="-122"/>
              </a:rPr>
              <a:t>发展出来的一款强大的文本编辑工具，继承了</a:t>
            </a:r>
            <a:r>
              <a:rPr lang="en-US" altLang="zh-CN" dirty="0" smtClean="0">
                <a:latin typeface="微软雅黑" pitchFamily="34" charset="-122"/>
                <a:ea typeface="微软雅黑" pitchFamily="34" charset="-122"/>
              </a:rPr>
              <a:t>vi</a:t>
            </a:r>
            <a:r>
              <a:rPr lang="zh-CN" altLang="en-US" dirty="0" smtClean="0">
                <a:latin typeface="微软雅黑" pitchFamily="34" charset="-122"/>
                <a:ea typeface="微软雅黑" pitchFamily="34" charset="-122"/>
              </a:rPr>
              <a:t>的所有命令及操作。在其基础上改进和新增了很多特性。</a:t>
            </a:r>
            <a:endParaRPr lang="en-US" altLang="zh-CN" dirty="0" smtClean="0">
              <a:latin typeface="微软雅黑" pitchFamily="34" charset="-122"/>
              <a:ea typeface="微软雅黑" pitchFamily="34" charset="-122"/>
            </a:endParaRPr>
          </a:p>
        </p:txBody>
      </p:sp>
      <p:sp>
        <p:nvSpPr>
          <p:cNvPr id="6" name="TextBox 5"/>
          <p:cNvSpPr txBox="1"/>
          <p:nvPr/>
        </p:nvSpPr>
        <p:spPr>
          <a:xfrm>
            <a:off x="571472" y="1988098"/>
            <a:ext cx="1045479" cy="461665"/>
          </a:xfrm>
          <a:prstGeom prst="rect">
            <a:avLst/>
          </a:prstGeom>
          <a:noFill/>
        </p:spPr>
        <p:txBody>
          <a:bodyPr wrap="none" rtlCol="0">
            <a:spAutoFit/>
          </a:bodyPr>
          <a:lstStyle/>
          <a:p>
            <a:pPr>
              <a:buFont typeface="Wingdings" pitchFamily="2" charset="2"/>
              <a:buChar char="Ø"/>
            </a:pPr>
            <a:r>
              <a:rPr lang="zh-CN" altLang="en-US" sz="2400" dirty="0" smtClean="0">
                <a:latin typeface="微软雅黑" pitchFamily="34" charset="-122"/>
                <a:ea typeface="微软雅黑" pitchFamily="34" charset="-122"/>
              </a:rPr>
              <a:t>模式</a:t>
            </a:r>
            <a:endParaRPr lang="en-US" altLang="zh-CN" sz="2400" dirty="0" smtClean="0">
              <a:latin typeface="微软雅黑" pitchFamily="34" charset="-122"/>
              <a:ea typeface="微软雅黑" pitchFamily="34" charset="-122"/>
            </a:endParaRPr>
          </a:p>
        </p:txBody>
      </p:sp>
      <p:sp>
        <p:nvSpPr>
          <p:cNvPr id="7" name="矩形 6"/>
          <p:cNvSpPr/>
          <p:nvPr/>
        </p:nvSpPr>
        <p:spPr>
          <a:xfrm>
            <a:off x="1285852" y="2488164"/>
            <a:ext cx="2071702" cy="369332"/>
          </a:xfrm>
          <a:prstGeom prst="rect">
            <a:avLst/>
          </a:prstGeom>
        </p:spPr>
        <p:txBody>
          <a:bodyPr wrap="square">
            <a:spAutoFit/>
          </a:bodyPr>
          <a:lstStyle/>
          <a:p>
            <a:r>
              <a:rPr lang="zh-CN" altLang="en-US" dirty="0" smtClean="0">
                <a:latin typeface="微软雅黑" pitchFamily="34" charset="-122"/>
                <a:ea typeface="微软雅黑" pitchFamily="34" charset="-122"/>
              </a:rPr>
              <a:t>命令模式（默认）</a:t>
            </a:r>
            <a:endParaRPr lang="en-US" altLang="zh-CN" dirty="0" smtClean="0">
              <a:latin typeface="微软雅黑" pitchFamily="34" charset="-122"/>
              <a:ea typeface="微软雅黑" pitchFamily="34" charset="-122"/>
            </a:endParaRPr>
          </a:p>
        </p:txBody>
      </p:sp>
      <p:sp>
        <p:nvSpPr>
          <p:cNvPr id="8" name="矩形 7"/>
          <p:cNvSpPr/>
          <p:nvPr/>
        </p:nvSpPr>
        <p:spPr>
          <a:xfrm>
            <a:off x="1285852" y="2916792"/>
            <a:ext cx="1214446" cy="369332"/>
          </a:xfrm>
          <a:prstGeom prst="rect">
            <a:avLst/>
          </a:prstGeom>
        </p:spPr>
        <p:txBody>
          <a:bodyPr wrap="square">
            <a:spAutoFit/>
          </a:bodyPr>
          <a:lstStyle/>
          <a:p>
            <a:r>
              <a:rPr lang="zh-CN" altLang="en-US" dirty="0" smtClean="0">
                <a:latin typeface="微软雅黑" pitchFamily="34" charset="-122"/>
                <a:ea typeface="微软雅黑" pitchFamily="34" charset="-122"/>
              </a:rPr>
              <a:t>编辑模式</a:t>
            </a:r>
            <a:endParaRPr lang="en-US" altLang="zh-CN" dirty="0" smtClean="0">
              <a:latin typeface="微软雅黑" pitchFamily="34" charset="-122"/>
              <a:ea typeface="微软雅黑" pitchFamily="34" charset="-122"/>
            </a:endParaRPr>
          </a:p>
        </p:txBody>
      </p:sp>
      <p:sp>
        <p:nvSpPr>
          <p:cNvPr id="9" name="矩形 8"/>
          <p:cNvSpPr/>
          <p:nvPr/>
        </p:nvSpPr>
        <p:spPr>
          <a:xfrm>
            <a:off x="1285852" y="3345420"/>
            <a:ext cx="1714512" cy="369332"/>
          </a:xfrm>
          <a:prstGeom prst="rect">
            <a:avLst/>
          </a:prstGeom>
        </p:spPr>
        <p:txBody>
          <a:bodyPr wrap="square">
            <a:spAutoFit/>
          </a:bodyPr>
          <a:lstStyle/>
          <a:p>
            <a:r>
              <a:rPr lang="zh-CN" altLang="en-US" dirty="0" smtClean="0">
                <a:latin typeface="微软雅黑" pitchFamily="34" charset="-122"/>
                <a:ea typeface="微软雅黑" pitchFamily="34" charset="-122"/>
              </a:rPr>
              <a:t>命令行模式</a:t>
            </a:r>
            <a:endParaRPr lang="en-US" altLang="zh-CN" dirty="0" smtClean="0">
              <a:latin typeface="微软雅黑" pitchFamily="34" charset="-122"/>
              <a:ea typeface="微软雅黑" pitchFamily="34" charset="-122"/>
            </a:endParaRPr>
          </a:p>
        </p:txBody>
      </p:sp>
      <p:sp>
        <p:nvSpPr>
          <p:cNvPr id="14" name="TextBox 13"/>
          <p:cNvSpPr txBox="1"/>
          <p:nvPr/>
        </p:nvSpPr>
        <p:spPr>
          <a:xfrm>
            <a:off x="928662" y="3916924"/>
            <a:ext cx="1107996"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模式切换</a:t>
            </a:r>
            <a:endParaRPr lang="en-US" altLang="zh-CN" dirty="0" smtClean="0">
              <a:latin typeface="微软雅黑" pitchFamily="34" charset="-122"/>
              <a:ea typeface="微软雅黑" pitchFamily="34" charset="-122"/>
            </a:endParaRPr>
          </a:p>
        </p:txBody>
      </p:sp>
      <p:sp>
        <p:nvSpPr>
          <p:cNvPr id="15" name="矩形 14"/>
          <p:cNvSpPr/>
          <p:nvPr/>
        </p:nvSpPr>
        <p:spPr>
          <a:xfrm>
            <a:off x="1357290" y="4357694"/>
            <a:ext cx="4714908" cy="369332"/>
          </a:xfrm>
          <a:prstGeom prst="rect">
            <a:avLst/>
          </a:prstGeom>
        </p:spPr>
        <p:txBody>
          <a:bodyPr wrap="square">
            <a:spAutoFit/>
          </a:bodyPr>
          <a:lstStyle/>
          <a:p>
            <a:r>
              <a:rPr lang="en-US" altLang="zh-CN" dirty="0" err="1" smtClean="0">
                <a:latin typeface="微软雅黑" pitchFamily="34" charset="-122"/>
                <a:ea typeface="微软雅黑" pitchFamily="34" charset="-122"/>
              </a:rPr>
              <a:t>i</a:t>
            </a:r>
            <a:r>
              <a:rPr lang="zh-CN" altLang="en-US" dirty="0" smtClean="0">
                <a:latin typeface="微软雅黑" pitchFamily="34" charset="-122"/>
                <a:ea typeface="微软雅黑" pitchFamily="34" charset="-122"/>
              </a:rPr>
              <a:t>：进入编辑模式，从光标当前位置开始插入</a:t>
            </a:r>
            <a:endParaRPr lang="en-US" altLang="zh-CN" dirty="0" smtClean="0">
              <a:latin typeface="微软雅黑" pitchFamily="34" charset="-122"/>
              <a:ea typeface="微软雅黑" pitchFamily="34" charset="-122"/>
            </a:endParaRPr>
          </a:p>
        </p:txBody>
      </p:sp>
      <p:sp>
        <p:nvSpPr>
          <p:cNvPr id="16" name="矩形 15"/>
          <p:cNvSpPr/>
          <p:nvPr/>
        </p:nvSpPr>
        <p:spPr>
          <a:xfrm>
            <a:off x="1357290" y="4702742"/>
            <a:ext cx="5929354" cy="369332"/>
          </a:xfrm>
          <a:prstGeom prst="rect">
            <a:avLst/>
          </a:prstGeom>
        </p:spPr>
        <p:txBody>
          <a:bodyPr wrap="square">
            <a:spAutoFit/>
          </a:bodyPr>
          <a:lstStyle/>
          <a:p>
            <a:r>
              <a:rPr lang="en-US" altLang="zh-CN" dirty="0" err="1" smtClean="0">
                <a:latin typeface="微软雅黑" pitchFamily="34" charset="-122"/>
                <a:ea typeface="微软雅黑" pitchFamily="34" charset="-122"/>
              </a:rPr>
              <a:t>o</a:t>
            </a:r>
            <a:r>
              <a:rPr lang="zh-CN" altLang="en-US" dirty="0" smtClean="0">
                <a:latin typeface="微软雅黑" pitchFamily="34" charset="-122"/>
                <a:ea typeface="微软雅黑" pitchFamily="34" charset="-122"/>
              </a:rPr>
              <a:t>：进入编辑模式，从光标位置开始处的下一行开始插入</a:t>
            </a:r>
            <a:endParaRPr lang="en-US" altLang="zh-CN" dirty="0" smtClean="0">
              <a:latin typeface="微软雅黑" pitchFamily="34" charset="-122"/>
              <a:ea typeface="微软雅黑" pitchFamily="34" charset="-122"/>
            </a:endParaRPr>
          </a:p>
        </p:txBody>
      </p:sp>
      <p:sp>
        <p:nvSpPr>
          <p:cNvPr id="17" name="矩形 16"/>
          <p:cNvSpPr/>
          <p:nvPr/>
        </p:nvSpPr>
        <p:spPr>
          <a:xfrm>
            <a:off x="1357290" y="5059932"/>
            <a:ext cx="5929354" cy="369332"/>
          </a:xfrm>
          <a:prstGeom prst="rect">
            <a:avLst/>
          </a:prstGeom>
        </p:spPr>
        <p:txBody>
          <a:bodyPr wrap="square">
            <a:spAutoFit/>
          </a:bodyPr>
          <a:lstStyle/>
          <a:p>
            <a:r>
              <a:rPr lang="en-US" altLang="zh-CN" dirty="0" err="1" smtClean="0">
                <a:latin typeface="微软雅黑" pitchFamily="34" charset="-122"/>
                <a:ea typeface="微软雅黑" pitchFamily="34" charset="-122"/>
              </a:rPr>
              <a:t>O</a:t>
            </a:r>
            <a:r>
              <a:rPr lang="zh-CN" altLang="en-US" dirty="0" smtClean="0">
                <a:latin typeface="微软雅黑" pitchFamily="34" charset="-122"/>
                <a:ea typeface="微软雅黑" pitchFamily="34" charset="-122"/>
              </a:rPr>
              <a:t>：进入编辑模式，从光标位置开始处的上一行开始插入</a:t>
            </a:r>
            <a:endParaRPr lang="en-US" altLang="zh-CN" dirty="0" smtClean="0">
              <a:latin typeface="微软雅黑" pitchFamily="34" charset="-122"/>
              <a:ea typeface="微软雅黑" pitchFamily="34" charset="-122"/>
            </a:endParaRPr>
          </a:p>
        </p:txBody>
      </p:sp>
      <p:sp>
        <p:nvSpPr>
          <p:cNvPr id="18" name="矩形 17"/>
          <p:cNvSpPr/>
          <p:nvPr/>
        </p:nvSpPr>
        <p:spPr>
          <a:xfrm>
            <a:off x="1357290" y="5417122"/>
            <a:ext cx="6643734" cy="369332"/>
          </a:xfrm>
          <a:prstGeom prst="rect">
            <a:avLst/>
          </a:prstGeom>
        </p:spPr>
        <p:txBody>
          <a:bodyPr wrap="square">
            <a:spAutoFit/>
          </a:bodyPr>
          <a:lstStyle/>
          <a:p>
            <a:r>
              <a:rPr lang="en-US" altLang="zh-CN" dirty="0" err="1"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：进入编辑模式，从光标位置开始处向后一个字符开始处插入</a:t>
            </a:r>
            <a:endParaRPr lang="en-US" altLang="zh-CN" dirty="0" smtClean="0">
              <a:latin typeface="微软雅黑" pitchFamily="34" charset="-122"/>
              <a:ea typeface="微软雅黑" pitchFamily="34" charset="-122"/>
            </a:endParaRPr>
          </a:p>
        </p:txBody>
      </p:sp>
      <p:sp>
        <p:nvSpPr>
          <p:cNvPr id="19" name="矩形 18"/>
          <p:cNvSpPr/>
          <p:nvPr/>
        </p:nvSpPr>
        <p:spPr>
          <a:xfrm>
            <a:off x="1357290" y="5774312"/>
            <a:ext cx="6643734" cy="369332"/>
          </a:xfrm>
          <a:prstGeom prst="rect">
            <a:avLst/>
          </a:prstGeom>
        </p:spPr>
        <p:txBody>
          <a:bodyPr wrap="square">
            <a:spAutoFit/>
          </a:bodyPr>
          <a:lstStyle/>
          <a:p>
            <a:r>
              <a:rPr lang="en-US" altLang="zh-CN" dirty="0" err="1"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：进入编辑模式，从光标位置开始处向前一个字符开始处插入</a:t>
            </a:r>
            <a:endParaRPr lang="en-US" altLang="zh-CN" dirty="0" smtClean="0">
              <a:latin typeface="微软雅黑" pitchFamily="34" charset="-122"/>
              <a:ea typeface="微软雅黑" pitchFamily="34" charset="-122"/>
            </a:endParaRPr>
          </a:p>
        </p:txBody>
      </p:sp>
      <p:sp>
        <p:nvSpPr>
          <p:cNvPr id="20" name="矩形 19"/>
          <p:cNvSpPr/>
          <p:nvPr/>
        </p:nvSpPr>
        <p:spPr>
          <a:xfrm>
            <a:off x="1357290" y="6131502"/>
            <a:ext cx="2214578" cy="369332"/>
          </a:xfrm>
          <a:prstGeom prst="rect">
            <a:avLst/>
          </a:prstGeom>
        </p:spPr>
        <p:txBody>
          <a:bodyPr wrap="square">
            <a:spAutoFit/>
          </a:bodyPr>
          <a:lstStyle/>
          <a:p>
            <a:r>
              <a:rPr lang="en-US" altLang="zh-CN" dirty="0" smtClean="0">
                <a:latin typeface="微软雅黑" pitchFamily="34" charset="-122"/>
                <a:ea typeface="微软雅黑" pitchFamily="34" charset="-122"/>
              </a:rPr>
              <a:t>ESC</a:t>
            </a:r>
            <a:r>
              <a:rPr lang="zh-CN" alt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退出</a:t>
            </a:r>
            <a:r>
              <a:rPr lang="zh-CN" altLang="en-US" dirty="0" smtClean="0">
                <a:latin typeface="微软雅黑" pitchFamily="34" charset="-122"/>
                <a:ea typeface="微软雅黑" pitchFamily="34" charset="-122"/>
              </a:rPr>
              <a:t>编辑模式</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500"/>
                                        <p:tgtEl>
                                          <p:spTgt spid="1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linds(horizontal)">
                                      <p:cBhvr>
                                        <p:cTn id="25" dur="500"/>
                                        <p:tgtEl>
                                          <p:spTgt spid="1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linds(horizontal)">
                                      <p:cBhvr>
                                        <p:cTn id="34" dur="500"/>
                                        <p:tgtEl>
                                          <p:spTgt spid="1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linds(horizontal)">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4" grpId="0"/>
      <p:bldP spid="15" grpId="0"/>
      <p:bldP spid="16" grpId="0"/>
      <p:bldP spid="17" grpId="0"/>
      <p:bldP spid="18" grpId="0"/>
      <p:bldP spid="19" grpId="0"/>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14446" y="3268618"/>
            <a:ext cx="5357850" cy="369332"/>
          </a:xfrm>
          <a:prstGeom prst="rect">
            <a:avLst/>
          </a:prstGeom>
        </p:spPr>
        <p:txBody>
          <a:bodyPr wrap="square">
            <a:spAutoFit/>
          </a:bodyPr>
          <a:lstStyle/>
          <a:p>
            <a:r>
              <a:rPr lang="en-US" altLang="zh-CN" dirty="0" smtClean="0">
                <a:latin typeface="微软雅黑" pitchFamily="34" charset="-122"/>
                <a:ea typeface="微软雅黑" pitchFamily="34" charset="-122"/>
              </a:rPr>
              <a:t>Shift+$</a:t>
            </a:r>
            <a:r>
              <a:rPr lang="zh-CN" altLang="en-US" dirty="0" smtClean="0">
                <a:latin typeface="微软雅黑" pitchFamily="34" charset="-122"/>
                <a:ea typeface="微软雅黑" pitchFamily="34" charset="-122"/>
              </a:rPr>
              <a:t>：光标跳转到当前行的末尾</a:t>
            </a:r>
            <a:endParaRPr lang="en-US" altLang="zh-CN" dirty="0" smtClean="0">
              <a:latin typeface="微软雅黑" pitchFamily="34" charset="-122"/>
              <a:ea typeface="微软雅黑" pitchFamily="34" charset="-122"/>
            </a:endParaRPr>
          </a:p>
        </p:txBody>
      </p:sp>
      <p:sp>
        <p:nvSpPr>
          <p:cNvPr id="6" name="矩形 5"/>
          <p:cNvSpPr/>
          <p:nvPr/>
        </p:nvSpPr>
        <p:spPr>
          <a:xfrm>
            <a:off x="1214446" y="3688493"/>
            <a:ext cx="3929090" cy="369332"/>
          </a:xfrm>
          <a:prstGeom prst="rect">
            <a:avLst/>
          </a:prstGeom>
        </p:spPr>
        <p:txBody>
          <a:bodyPr wrap="square">
            <a:spAutoFit/>
          </a:bodyPr>
          <a:lstStyle/>
          <a:p>
            <a:r>
              <a:rPr lang="en-US" altLang="zh-CN" dirty="0" smtClean="0">
                <a:latin typeface="微软雅黑" pitchFamily="34" charset="-122"/>
                <a:ea typeface="微软雅黑" pitchFamily="34" charset="-122"/>
              </a:rPr>
              <a:t>Shift+^</a:t>
            </a:r>
            <a:r>
              <a:rPr lang="zh-CN" altLang="en-US" dirty="0" smtClean="0">
                <a:latin typeface="微软雅黑" pitchFamily="34" charset="-122"/>
                <a:ea typeface="微软雅黑" pitchFamily="34" charset="-122"/>
              </a:rPr>
              <a:t>：光标跳转到当前行的</a:t>
            </a:r>
            <a:r>
              <a:rPr lang="zh-CN" altLang="en-US" dirty="0" smtClean="0">
                <a:latin typeface="微软雅黑" pitchFamily="34" charset="-122"/>
                <a:ea typeface="微软雅黑" pitchFamily="34" charset="-122"/>
              </a:rPr>
              <a:t>头部</a:t>
            </a:r>
            <a:endParaRPr lang="en-US" altLang="zh-CN" dirty="0" smtClean="0">
              <a:latin typeface="微软雅黑" pitchFamily="34" charset="-122"/>
              <a:ea typeface="微软雅黑" pitchFamily="34" charset="-122"/>
            </a:endParaRPr>
          </a:p>
        </p:txBody>
      </p:sp>
      <p:sp>
        <p:nvSpPr>
          <p:cNvPr id="7" name="TextBox 6"/>
          <p:cNvSpPr txBox="1"/>
          <p:nvPr/>
        </p:nvSpPr>
        <p:spPr>
          <a:xfrm>
            <a:off x="857256" y="4143380"/>
            <a:ext cx="3857652"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常用</a:t>
            </a:r>
            <a:r>
              <a:rPr lang="zh-CN" altLang="en-US" dirty="0" smtClean="0">
                <a:latin typeface="微软雅黑" pitchFamily="34" charset="-122"/>
                <a:ea typeface="微软雅黑" pitchFamily="34" charset="-122"/>
              </a:rPr>
              <a:t>编辑操作（可配合数字使用</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p:txBody>
      </p:sp>
      <p:sp>
        <p:nvSpPr>
          <p:cNvPr id="8" name="矩形 7"/>
          <p:cNvSpPr/>
          <p:nvPr/>
        </p:nvSpPr>
        <p:spPr>
          <a:xfrm>
            <a:off x="1071570" y="4617187"/>
            <a:ext cx="4286280" cy="369332"/>
          </a:xfrm>
          <a:prstGeom prst="rect">
            <a:avLst/>
          </a:prstGeom>
        </p:spPr>
        <p:txBody>
          <a:bodyPr wrap="square">
            <a:spAutoFit/>
          </a:bodyPr>
          <a:lstStyle/>
          <a:p>
            <a:r>
              <a:rPr lang="en-US" altLang="zh-CN" dirty="0" smtClean="0">
                <a:latin typeface="微软雅黑" pitchFamily="34" charset="-122"/>
                <a:ea typeface="微软雅黑" pitchFamily="34" charset="-122"/>
              </a:rPr>
              <a:t>x</a:t>
            </a:r>
            <a:r>
              <a:rPr lang="zh-CN" altLang="en-US" dirty="0" smtClean="0">
                <a:latin typeface="微软雅黑" pitchFamily="34" charset="-122"/>
                <a:ea typeface="微软雅黑" pitchFamily="34" charset="-122"/>
              </a:rPr>
              <a:t>：向后删除一个字符</a:t>
            </a:r>
            <a:endParaRPr lang="en-US" altLang="zh-CN" dirty="0" smtClean="0">
              <a:latin typeface="微软雅黑" pitchFamily="34" charset="-122"/>
              <a:ea typeface="微软雅黑" pitchFamily="34" charset="-122"/>
            </a:endParaRPr>
          </a:p>
        </p:txBody>
      </p:sp>
      <p:sp>
        <p:nvSpPr>
          <p:cNvPr id="9" name="矩形 8"/>
          <p:cNvSpPr/>
          <p:nvPr/>
        </p:nvSpPr>
        <p:spPr>
          <a:xfrm>
            <a:off x="1071570" y="5074333"/>
            <a:ext cx="4286280" cy="369332"/>
          </a:xfrm>
          <a:prstGeom prst="rect">
            <a:avLst/>
          </a:prstGeom>
        </p:spPr>
        <p:txBody>
          <a:bodyPr wrap="square">
            <a:spAutoFit/>
          </a:bodyPr>
          <a:lstStyle/>
          <a:p>
            <a:r>
              <a:rPr lang="en-US" altLang="zh-CN" dirty="0" smtClean="0">
                <a:latin typeface="微软雅黑" pitchFamily="34" charset="-122"/>
                <a:ea typeface="微软雅黑" pitchFamily="34" charset="-122"/>
              </a:rPr>
              <a:t>X</a:t>
            </a:r>
            <a:r>
              <a:rPr lang="zh-CN" altLang="en-US" dirty="0" smtClean="0">
                <a:latin typeface="微软雅黑" pitchFamily="34" charset="-122"/>
                <a:ea typeface="微软雅黑" pitchFamily="34" charset="-122"/>
              </a:rPr>
              <a:t>：向</a:t>
            </a:r>
            <a:r>
              <a:rPr lang="zh-CN" altLang="en-US" dirty="0" smtClean="0">
                <a:latin typeface="微软雅黑" pitchFamily="34" charset="-122"/>
                <a:ea typeface="微软雅黑" pitchFamily="34" charset="-122"/>
              </a:rPr>
              <a:t>前</a:t>
            </a:r>
            <a:r>
              <a:rPr lang="zh-CN" altLang="en-US" dirty="0" smtClean="0">
                <a:latin typeface="微软雅黑" pitchFamily="34" charset="-122"/>
                <a:ea typeface="微软雅黑" pitchFamily="34" charset="-122"/>
              </a:rPr>
              <a:t>删除一个字符</a:t>
            </a:r>
            <a:endParaRPr lang="en-US" altLang="zh-CN" dirty="0" smtClean="0">
              <a:latin typeface="微软雅黑" pitchFamily="34" charset="-122"/>
              <a:ea typeface="微软雅黑" pitchFamily="34" charset="-122"/>
            </a:endParaRPr>
          </a:p>
        </p:txBody>
      </p:sp>
      <p:sp>
        <p:nvSpPr>
          <p:cNvPr id="10" name="矩形 9"/>
          <p:cNvSpPr/>
          <p:nvPr/>
        </p:nvSpPr>
        <p:spPr>
          <a:xfrm>
            <a:off x="1071570" y="5531479"/>
            <a:ext cx="4286280" cy="369332"/>
          </a:xfrm>
          <a:prstGeom prst="rect">
            <a:avLst/>
          </a:prstGeom>
        </p:spPr>
        <p:txBody>
          <a:bodyPr wrap="square">
            <a:spAutoFit/>
          </a:bodyPr>
          <a:lstStyle/>
          <a:p>
            <a:r>
              <a:rPr lang="en-US" altLang="zh-CN" dirty="0" err="1" smtClean="0">
                <a:latin typeface="微软雅黑" pitchFamily="34" charset="-122"/>
                <a:ea typeface="微软雅黑" pitchFamily="34" charset="-122"/>
              </a:rPr>
              <a:t>dd</a:t>
            </a:r>
            <a:r>
              <a:rPr lang="zh-CN" altLang="en-US" dirty="0" smtClean="0">
                <a:latin typeface="微软雅黑" pitchFamily="34" charset="-122"/>
                <a:ea typeface="微软雅黑" pitchFamily="34" charset="-122"/>
              </a:rPr>
              <a:t>：删除一行</a:t>
            </a:r>
            <a:endParaRPr lang="en-US" altLang="zh-CN" dirty="0" smtClean="0">
              <a:latin typeface="微软雅黑" pitchFamily="34" charset="-122"/>
              <a:ea typeface="微软雅黑" pitchFamily="34" charset="-122"/>
            </a:endParaRPr>
          </a:p>
        </p:txBody>
      </p:sp>
      <p:sp>
        <p:nvSpPr>
          <p:cNvPr id="11" name="矩形 10"/>
          <p:cNvSpPr/>
          <p:nvPr/>
        </p:nvSpPr>
        <p:spPr>
          <a:xfrm>
            <a:off x="1071570" y="5988626"/>
            <a:ext cx="1785950" cy="369332"/>
          </a:xfrm>
          <a:prstGeom prst="rect">
            <a:avLst/>
          </a:prstGeom>
        </p:spPr>
        <p:txBody>
          <a:bodyPr wrap="square">
            <a:spAutoFit/>
          </a:bodyPr>
          <a:lstStyle/>
          <a:p>
            <a:r>
              <a:rPr lang="en-US" altLang="zh-CN" dirty="0" err="1" smtClean="0">
                <a:latin typeface="微软雅黑" pitchFamily="34" charset="-122"/>
                <a:ea typeface="微软雅黑" pitchFamily="34" charset="-122"/>
              </a:rPr>
              <a:t>yy</a:t>
            </a:r>
            <a:r>
              <a:rPr lang="zh-CN" altLang="en-US" dirty="0" smtClean="0">
                <a:latin typeface="微软雅黑" pitchFamily="34" charset="-122"/>
                <a:ea typeface="微软雅黑" pitchFamily="34" charset="-122"/>
              </a:rPr>
              <a:t>：复制一行</a:t>
            </a:r>
            <a:endParaRPr lang="en-US" altLang="zh-CN" dirty="0" smtClean="0">
              <a:latin typeface="微软雅黑" pitchFamily="34" charset="-122"/>
              <a:ea typeface="微软雅黑" pitchFamily="34" charset="-122"/>
            </a:endParaRPr>
          </a:p>
        </p:txBody>
      </p:sp>
      <p:sp>
        <p:nvSpPr>
          <p:cNvPr id="22" name="TextBox 21"/>
          <p:cNvSpPr txBox="1"/>
          <p:nvPr/>
        </p:nvSpPr>
        <p:spPr>
          <a:xfrm>
            <a:off x="857256" y="1021003"/>
            <a:ext cx="1704313"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、命令模式下</a:t>
            </a:r>
            <a:endParaRPr lang="en-US" altLang="zh-CN" dirty="0" smtClean="0">
              <a:latin typeface="微软雅黑" pitchFamily="34" charset="-122"/>
              <a:ea typeface="微软雅黑" pitchFamily="34" charset="-122"/>
            </a:endParaRPr>
          </a:p>
        </p:txBody>
      </p:sp>
      <p:sp>
        <p:nvSpPr>
          <p:cNvPr id="23" name="矩形 22"/>
          <p:cNvSpPr/>
          <p:nvPr/>
        </p:nvSpPr>
        <p:spPr>
          <a:xfrm>
            <a:off x="1214446" y="2008993"/>
            <a:ext cx="7715272" cy="369332"/>
          </a:xfrm>
          <a:prstGeom prst="rect">
            <a:avLst/>
          </a:prstGeom>
        </p:spPr>
        <p:txBody>
          <a:bodyPr wrap="square">
            <a:spAutoFit/>
          </a:bodyPr>
          <a:lstStyle/>
          <a:p>
            <a:r>
              <a:rPr lang="en-US" altLang="zh-CN" dirty="0" err="1" smtClean="0">
                <a:latin typeface="微软雅黑" pitchFamily="34" charset="-122"/>
                <a:ea typeface="微软雅黑" pitchFamily="34" charset="-122"/>
              </a:rPr>
              <a:t>h,j,k,l</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在命令行模式下光标左、下、上、右移</a:t>
            </a:r>
            <a:r>
              <a:rPr lang="zh-CN" altLang="en-US" dirty="0" smtClean="0">
                <a:latin typeface="微软雅黑" pitchFamily="34" charset="-122"/>
                <a:ea typeface="微软雅黑" pitchFamily="34" charset="-122"/>
              </a:rPr>
              <a:t>动，配合数字键使用</a:t>
            </a:r>
            <a:endParaRPr lang="en-US" altLang="zh-CN" dirty="0" smtClean="0">
              <a:latin typeface="微软雅黑" pitchFamily="34" charset="-122"/>
              <a:ea typeface="微软雅黑" pitchFamily="34" charset="-122"/>
            </a:endParaRPr>
          </a:p>
        </p:txBody>
      </p:sp>
      <p:sp>
        <p:nvSpPr>
          <p:cNvPr id="24" name="TextBox 23"/>
          <p:cNvSpPr txBox="1"/>
          <p:nvPr/>
        </p:nvSpPr>
        <p:spPr>
          <a:xfrm>
            <a:off x="500066" y="500042"/>
            <a:ext cx="1785950" cy="461665"/>
          </a:xfrm>
          <a:prstGeom prst="rect">
            <a:avLst/>
          </a:prstGeom>
          <a:noFill/>
        </p:spPr>
        <p:txBody>
          <a:bodyPr wrap="square" rtlCol="0">
            <a:spAutoFit/>
          </a:bodyPr>
          <a:lstStyle/>
          <a:p>
            <a:pPr>
              <a:buFont typeface="Wingdings" pitchFamily="2" charset="2"/>
              <a:buChar char="Ø"/>
            </a:pPr>
            <a:r>
              <a:rPr lang="zh-CN" altLang="en-US" sz="2400" dirty="0" smtClean="0">
                <a:latin typeface="微软雅黑" pitchFamily="34" charset="-122"/>
                <a:ea typeface="微软雅黑" pitchFamily="34" charset="-122"/>
              </a:rPr>
              <a:t>基本操作</a:t>
            </a:r>
            <a:endParaRPr lang="en-US" altLang="zh-CN" sz="2400" dirty="0" smtClean="0">
              <a:latin typeface="微软雅黑" pitchFamily="34" charset="-122"/>
              <a:ea typeface="微软雅黑" pitchFamily="34" charset="-122"/>
            </a:endParaRPr>
          </a:p>
        </p:txBody>
      </p:sp>
      <p:sp>
        <p:nvSpPr>
          <p:cNvPr id="25" name="TextBox 24"/>
          <p:cNvSpPr txBox="1"/>
          <p:nvPr/>
        </p:nvSpPr>
        <p:spPr>
          <a:xfrm>
            <a:off x="857256" y="1580365"/>
            <a:ext cx="1569660" cy="369332"/>
          </a:xfrm>
          <a:prstGeom prst="rect">
            <a:avLst/>
          </a:prstGeom>
          <a:noFill/>
        </p:spPr>
        <p:txBody>
          <a:bodyPr wrap="none" rtlCol="0">
            <a:spAutoFit/>
          </a:bodyPr>
          <a:lstStyle/>
          <a:p>
            <a:r>
              <a:rPr lang="zh-CN" altLang="en-US" dirty="0" smtClean="0">
                <a:latin typeface="微软雅黑" pitchFamily="34" charset="-122"/>
                <a:ea typeface="微软雅黑" pitchFamily="34" charset="-122"/>
              </a:rPr>
              <a:t>常用移动光标</a:t>
            </a:r>
            <a:endParaRPr lang="en-US" altLang="zh-CN" dirty="0" smtClean="0">
              <a:latin typeface="微软雅黑" pitchFamily="34" charset="-122"/>
              <a:ea typeface="微软雅黑" pitchFamily="34" charset="-122"/>
            </a:endParaRPr>
          </a:p>
        </p:txBody>
      </p:sp>
      <p:sp>
        <p:nvSpPr>
          <p:cNvPr id="26" name="矩形 25"/>
          <p:cNvSpPr/>
          <p:nvPr/>
        </p:nvSpPr>
        <p:spPr>
          <a:xfrm>
            <a:off x="1214446" y="2428868"/>
            <a:ext cx="2714644" cy="369332"/>
          </a:xfrm>
          <a:prstGeom prst="rect">
            <a:avLst/>
          </a:prstGeom>
        </p:spPr>
        <p:txBody>
          <a:bodyPr wrap="square">
            <a:spAutoFit/>
          </a:bodyPr>
          <a:lstStyle/>
          <a:p>
            <a:r>
              <a:rPr lang="en-US" altLang="zh-CN" dirty="0" err="1" smtClean="0">
                <a:latin typeface="微软雅黑" pitchFamily="34" charset="-122"/>
                <a:ea typeface="微软雅黑" pitchFamily="34" charset="-122"/>
              </a:rPr>
              <a:t>gg</a:t>
            </a:r>
            <a:r>
              <a:rPr lang="zh-CN" altLang="en-US" dirty="0" smtClean="0">
                <a:latin typeface="微软雅黑" pitchFamily="34" charset="-122"/>
                <a:ea typeface="微软雅黑" pitchFamily="34" charset="-122"/>
              </a:rPr>
              <a:t>：光标回到文件头</a:t>
            </a:r>
            <a:endParaRPr lang="en-US" altLang="zh-CN" dirty="0" smtClean="0">
              <a:latin typeface="微软雅黑" pitchFamily="34" charset="-122"/>
              <a:ea typeface="微软雅黑" pitchFamily="34" charset="-122"/>
            </a:endParaRPr>
          </a:p>
        </p:txBody>
      </p:sp>
      <p:sp>
        <p:nvSpPr>
          <p:cNvPr id="27" name="矩形 26"/>
          <p:cNvSpPr/>
          <p:nvPr/>
        </p:nvSpPr>
        <p:spPr>
          <a:xfrm>
            <a:off x="1214446" y="2848743"/>
            <a:ext cx="2714644" cy="369332"/>
          </a:xfrm>
          <a:prstGeom prst="rect">
            <a:avLst/>
          </a:prstGeom>
        </p:spPr>
        <p:txBody>
          <a:bodyPr wrap="square">
            <a:spAutoFit/>
          </a:bodyPr>
          <a:lstStyle/>
          <a:p>
            <a:r>
              <a:rPr lang="en-US" altLang="zh-CN" dirty="0" smtClean="0">
                <a:latin typeface="微软雅黑" pitchFamily="34" charset="-122"/>
                <a:ea typeface="微软雅黑" pitchFamily="34" charset="-122"/>
              </a:rPr>
              <a:t>G</a:t>
            </a:r>
            <a:r>
              <a:rPr lang="zh-CN" altLang="en-US" dirty="0" smtClean="0">
                <a:latin typeface="微软雅黑" pitchFamily="34" charset="-122"/>
                <a:ea typeface="微软雅黑" pitchFamily="34" charset="-122"/>
              </a:rPr>
              <a:t>：光标跳转到文件尾</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linds(horizontal)">
                                      <p:cBhvr>
                                        <p:cTn id="13" dur="500"/>
                                        <p:tgtEl>
                                          <p:spTgt spid="2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linds(horizontal)">
                                      <p:cBhvr>
                                        <p:cTn id="16" dur="500"/>
                                        <p:tgtEl>
                                          <p:spTgt spid="2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blinds(horizontal)">
                                      <p:cBhvr>
                                        <p:cTn id="19" dur="500"/>
                                        <p:tgtEl>
                                          <p:spTgt spid="2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linds(horizontal)">
                                      <p:cBhvr>
                                        <p:cTn id="25" dur="500"/>
                                        <p:tgtEl>
                                          <p:spTgt spid="2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linds(horizontal)">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linds(horizontal)">
                                      <p:cBhvr>
                                        <p:cTn id="36" dur="500"/>
                                        <p:tgtEl>
                                          <p:spTgt spid="8"/>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linds(horizontal)">
                                      <p:cBhvr>
                                        <p:cTn id="39" dur="500"/>
                                        <p:tgtEl>
                                          <p:spTgt spid="9"/>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blinds(horizontal)">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22" grpId="0"/>
      <p:bldP spid="23" grpId="0"/>
      <p:bldP spid="24" grpId="0"/>
      <p:bldP spid="25" grpId="0"/>
      <p:bldP spid="26" grpId="0"/>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57224" y="4211429"/>
            <a:ext cx="6357982" cy="646331"/>
          </a:xfrm>
          <a:prstGeom prst="rect">
            <a:avLst/>
          </a:prstGeom>
        </p:spPr>
        <p:txBody>
          <a:bodyPr wrap="square">
            <a:spAutoFit/>
          </a:bodyPr>
          <a:lstStyle/>
          <a:p>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abc</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在命令模式下按下“</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”，在文本中查找</a:t>
            </a:r>
            <a:r>
              <a:rPr lang="en-US" altLang="zh-CN" dirty="0" err="1" smtClean="0">
                <a:latin typeface="微软雅黑" pitchFamily="34" charset="-122"/>
                <a:ea typeface="微软雅黑" pitchFamily="34" charset="-122"/>
              </a:rPr>
              <a:t>abc</a:t>
            </a:r>
            <a:r>
              <a:rPr lang="zh-CN" altLang="en-US" dirty="0" smtClean="0">
                <a:latin typeface="微软雅黑" pitchFamily="34" charset="-122"/>
                <a:ea typeface="微软雅黑" pitchFamily="34" charset="-122"/>
              </a:rPr>
              <a:t>字符串</a:t>
            </a:r>
            <a:endParaRPr lang="en-US" altLang="zh-CN" dirty="0" smtClean="0">
              <a:latin typeface="微软雅黑" pitchFamily="34" charset="-122"/>
              <a:ea typeface="微软雅黑" pitchFamily="34" charset="-122"/>
            </a:endParaRPr>
          </a:p>
          <a:p>
            <a:r>
              <a:rPr lang="en-US" altLang="zh-CN"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          n</a:t>
            </a:r>
            <a:r>
              <a:rPr lang="zh-CN" altLang="en-US" dirty="0" smtClean="0">
                <a:latin typeface="微软雅黑" pitchFamily="34" charset="-122"/>
                <a:ea typeface="微软雅黑" pitchFamily="34" charset="-122"/>
              </a:rPr>
              <a:t>向下查找，</a:t>
            </a:r>
            <a:r>
              <a:rPr lang="en-US" altLang="zh-CN" dirty="0" smtClean="0">
                <a:latin typeface="微软雅黑" pitchFamily="34" charset="-122"/>
                <a:ea typeface="微软雅黑" pitchFamily="34" charset="-122"/>
              </a:rPr>
              <a:t>N</a:t>
            </a:r>
            <a:r>
              <a:rPr lang="zh-CN" altLang="en-US" dirty="0" smtClean="0">
                <a:latin typeface="微软雅黑" pitchFamily="34" charset="-122"/>
                <a:ea typeface="微软雅黑" pitchFamily="34" charset="-122"/>
              </a:rPr>
              <a:t>向上查找。</a:t>
            </a:r>
            <a:endParaRPr lang="en-US" altLang="zh-CN" dirty="0" smtClean="0">
              <a:latin typeface="微软雅黑" pitchFamily="34" charset="-122"/>
              <a:ea typeface="微软雅黑" pitchFamily="34" charset="-122"/>
            </a:endParaRPr>
          </a:p>
        </p:txBody>
      </p:sp>
      <p:sp>
        <p:nvSpPr>
          <p:cNvPr id="5" name="矩形 4"/>
          <p:cNvSpPr/>
          <p:nvPr/>
        </p:nvSpPr>
        <p:spPr>
          <a:xfrm>
            <a:off x="857224" y="4842229"/>
            <a:ext cx="6572296" cy="369332"/>
          </a:xfrm>
          <a:prstGeom prst="rect">
            <a:avLst/>
          </a:prstGeom>
        </p:spPr>
        <p:txBody>
          <a:bodyPr wrap="square">
            <a:spAutoFit/>
          </a:bodyPr>
          <a:lstStyle/>
          <a:p>
            <a:r>
              <a:rPr lang="en-US" altLang="zh-CN" dirty="0" smtClean="0">
                <a:latin typeface="微软雅黑" pitchFamily="34" charset="-122"/>
                <a:ea typeface="微软雅黑" pitchFamily="34" charset="-122"/>
              </a:rPr>
              <a:t>:sp  ./abc.txt   </a:t>
            </a:r>
            <a:r>
              <a:rPr lang="zh-CN" altLang="en-US" dirty="0" smtClean="0">
                <a:latin typeface="微软雅黑" pitchFamily="34" charset="-122"/>
                <a:ea typeface="微软雅黑" pitchFamily="34" charset="-122"/>
              </a:rPr>
              <a:t>水平分屏打开</a:t>
            </a:r>
            <a:r>
              <a:rPr lang="en-US" altLang="zh-CN" dirty="0" smtClean="0">
                <a:latin typeface="微软雅黑" pitchFamily="34" charset="-122"/>
                <a:ea typeface="微软雅黑" pitchFamily="34" charset="-122"/>
              </a:rPr>
              <a:t>abc.txt</a:t>
            </a:r>
            <a:r>
              <a:rPr lang="zh-CN" altLang="en-US"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ctrl+w</a:t>
            </a:r>
            <a:r>
              <a:rPr lang="en-US" altLang="zh-CN"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j</a:t>
            </a:r>
            <a:r>
              <a:rPr lang="zh-CN" altLang="en-US" dirty="0" smtClean="0">
                <a:latin typeface="微软雅黑" pitchFamily="34" charset="-122"/>
                <a:ea typeface="微软雅黑" pitchFamily="34" charset="-122"/>
              </a:rPr>
              <a:t>或</a:t>
            </a:r>
            <a:r>
              <a:rPr lang="en-US" altLang="zh-CN" dirty="0" smtClean="0">
                <a:latin typeface="微软雅黑" pitchFamily="34" charset="-122"/>
                <a:ea typeface="微软雅黑" pitchFamily="34" charset="-122"/>
              </a:rPr>
              <a:t>k</a:t>
            </a:r>
            <a:r>
              <a:rPr lang="zh-CN" altLang="en-US" dirty="0" smtClean="0">
                <a:latin typeface="微软雅黑" pitchFamily="34" charset="-122"/>
                <a:ea typeface="微软雅黑" pitchFamily="34" charset="-122"/>
              </a:rPr>
              <a:t>上下屏切换</a:t>
            </a:r>
            <a:endParaRPr lang="en-US" altLang="zh-CN" dirty="0" smtClean="0">
              <a:latin typeface="微软雅黑" pitchFamily="34" charset="-122"/>
              <a:ea typeface="微软雅黑" pitchFamily="34" charset="-122"/>
            </a:endParaRPr>
          </a:p>
        </p:txBody>
      </p:sp>
      <p:sp>
        <p:nvSpPr>
          <p:cNvPr id="6" name="矩形 5"/>
          <p:cNvSpPr/>
          <p:nvPr/>
        </p:nvSpPr>
        <p:spPr>
          <a:xfrm>
            <a:off x="857224" y="5404980"/>
            <a:ext cx="6858048" cy="369332"/>
          </a:xfrm>
          <a:prstGeom prst="rect">
            <a:avLst/>
          </a:prstGeom>
        </p:spPr>
        <p:txBody>
          <a:bodyPr wrap="square">
            <a:spAutoFit/>
          </a:bodyPr>
          <a:lstStyle/>
          <a:p>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vsp</a:t>
            </a:r>
            <a:r>
              <a:rPr lang="en-US" altLang="zh-CN" dirty="0" smtClean="0">
                <a:latin typeface="微软雅黑" pitchFamily="34" charset="-122"/>
                <a:ea typeface="微软雅黑" pitchFamily="34" charset="-122"/>
              </a:rPr>
              <a:t>  ./abc.txt   </a:t>
            </a:r>
            <a:r>
              <a:rPr lang="zh-CN" altLang="en-US" dirty="0" smtClean="0">
                <a:latin typeface="微软雅黑" pitchFamily="34" charset="-122"/>
                <a:ea typeface="微软雅黑" pitchFamily="34" charset="-122"/>
              </a:rPr>
              <a:t>垂直分屏打开</a:t>
            </a:r>
            <a:r>
              <a:rPr lang="en-US" altLang="zh-CN" dirty="0" smtClean="0">
                <a:latin typeface="微软雅黑" pitchFamily="34" charset="-122"/>
                <a:ea typeface="微软雅黑" pitchFamily="34" charset="-122"/>
              </a:rPr>
              <a:t>abc.txt</a:t>
            </a:r>
            <a:r>
              <a:rPr lang="zh-CN" altLang="en-US"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ctrl+w</a:t>
            </a:r>
            <a:r>
              <a:rPr lang="en-US" altLang="zh-CN" dirty="0" smtClean="0">
                <a:latin typeface="微软雅黑" pitchFamily="34" charset="-122"/>
                <a:ea typeface="微软雅黑" pitchFamily="34" charset="-122"/>
              </a:rPr>
              <a:t> h</a:t>
            </a:r>
            <a:r>
              <a:rPr lang="zh-CN" altLang="en-US" dirty="0" smtClean="0">
                <a:latin typeface="微软雅黑" pitchFamily="34" charset="-122"/>
                <a:ea typeface="微软雅黑" pitchFamily="34" charset="-122"/>
              </a:rPr>
              <a:t>或</a:t>
            </a:r>
            <a:r>
              <a:rPr lang="en-US" altLang="zh-CN" dirty="0" smtClean="0">
                <a:latin typeface="微软雅黑" pitchFamily="34" charset="-122"/>
                <a:ea typeface="微软雅黑" pitchFamily="34" charset="-122"/>
              </a:rPr>
              <a:t>l</a:t>
            </a:r>
            <a:r>
              <a:rPr lang="zh-CN" altLang="en-US" dirty="0" smtClean="0">
                <a:latin typeface="微软雅黑" pitchFamily="34" charset="-122"/>
                <a:ea typeface="微软雅黑" pitchFamily="34" charset="-122"/>
              </a:rPr>
              <a:t>左右屏切换</a:t>
            </a:r>
            <a:endParaRPr lang="en-US" altLang="zh-CN" dirty="0" smtClean="0">
              <a:latin typeface="微软雅黑" pitchFamily="34" charset="-122"/>
              <a:ea typeface="微软雅黑" pitchFamily="34" charset="-122"/>
            </a:endParaRPr>
          </a:p>
        </p:txBody>
      </p:sp>
      <p:sp>
        <p:nvSpPr>
          <p:cNvPr id="7" name="矩形 6"/>
          <p:cNvSpPr/>
          <p:nvPr/>
        </p:nvSpPr>
        <p:spPr>
          <a:xfrm>
            <a:off x="857224" y="5905046"/>
            <a:ext cx="7643866" cy="369332"/>
          </a:xfrm>
          <a:prstGeom prst="rect">
            <a:avLst/>
          </a:prstGeom>
        </p:spPr>
        <p:txBody>
          <a:bodyPr wrap="square">
            <a:spAutoFit/>
          </a:bodyPr>
          <a:lstStyle/>
          <a:p>
            <a:r>
              <a:rPr lang="en-US" altLang="zh-CN" dirty="0" smtClean="0">
                <a:latin typeface="微软雅黑" pitchFamily="34" charset="-122"/>
                <a:ea typeface="微软雅黑" pitchFamily="34" charset="-122"/>
              </a:rPr>
              <a:t>:%s/old/new/</a:t>
            </a:r>
            <a:r>
              <a:rPr lang="en-US" altLang="zh-CN" dirty="0" err="1" smtClean="0">
                <a:latin typeface="微软雅黑" pitchFamily="34" charset="-122"/>
                <a:ea typeface="微软雅黑" pitchFamily="34" charset="-122"/>
              </a:rPr>
              <a:t>gc</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全文</a:t>
            </a:r>
            <a:r>
              <a:rPr lang="zh-CN" altLang="en-US" dirty="0" smtClean="0">
                <a:latin typeface="微软雅黑" pitchFamily="34" charset="-122"/>
                <a:ea typeface="微软雅黑" pitchFamily="34" charset="-122"/>
              </a:rPr>
              <a:t>执行</a:t>
            </a:r>
            <a:r>
              <a:rPr lang="zh-CN" altLang="en-US" dirty="0" smtClean="0">
                <a:latin typeface="微软雅黑" pitchFamily="34" charset="-122"/>
                <a:ea typeface="微软雅黑" pitchFamily="34" charset="-122"/>
              </a:rPr>
              <a:t>替换将</a:t>
            </a:r>
            <a:r>
              <a:rPr lang="en-US" altLang="zh-CN" dirty="0" smtClean="0">
                <a:latin typeface="微软雅黑" pitchFamily="34" charset="-122"/>
                <a:ea typeface="微软雅黑" pitchFamily="34" charset="-122"/>
              </a:rPr>
              <a:t>old</a:t>
            </a:r>
            <a:r>
              <a:rPr lang="zh-CN" altLang="en-US" dirty="0" smtClean="0">
                <a:latin typeface="微软雅黑" pitchFamily="34" charset="-122"/>
                <a:ea typeface="微软雅黑" pitchFamily="34" charset="-122"/>
              </a:rPr>
              <a:t>字符串替换为</a:t>
            </a:r>
            <a:r>
              <a:rPr lang="en-US" altLang="zh-CN" dirty="0" smtClean="0">
                <a:latin typeface="微软雅黑" pitchFamily="34" charset="-122"/>
                <a:ea typeface="微软雅黑" pitchFamily="34" charset="-122"/>
              </a:rPr>
              <a:t>new,</a:t>
            </a:r>
            <a:r>
              <a:rPr lang="zh-CN" altLang="en-US" dirty="0" smtClean="0">
                <a:latin typeface="微软雅黑" pitchFamily="34" charset="-122"/>
                <a:ea typeface="微软雅黑" pitchFamily="34" charset="-122"/>
              </a:rPr>
              <a:t>询问是否替换</a:t>
            </a:r>
            <a:endParaRPr lang="en-US" altLang="zh-CN" dirty="0" smtClean="0">
              <a:latin typeface="微软雅黑" pitchFamily="34" charset="-122"/>
              <a:ea typeface="微软雅黑" pitchFamily="34" charset="-122"/>
            </a:endParaRPr>
          </a:p>
        </p:txBody>
      </p:sp>
      <p:sp>
        <p:nvSpPr>
          <p:cNvPr id="8" name="矩形 7"/>
          <p:cNvSpPr/>
          <p:nvPr/>
        </p:nvSpPr>
        <p:spPr>
          <a:xfrm>
            <a:off x="857224" y="6274378"/>
            <a:ext cx="6429420" cy="369332"/>
          </a:xfrm>
          <a:prstGeom prst="rect">
            <a:avLst/>
          </a:prstGeom>
        </p:spPr>
        <p:txBody>
          <a:bodyPr wrap="square">
            <a:spAutoFit/>
          </a:bodyPr>
          <a:lstStyle/>
          <a:p>
            <a:r>
              <a:rPr lang="en-US" altLang="zh-CN" dirty="0" smtClean="0">
                <a:latin typeface="微软雅黑" pitchFamily="34" charset="-122"/>
                <a:ea typeface="微软雅黑" pitchFamily="34" charset="-122"/>
              </a:rPr>
              <a:t>:s/old/new</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将光标所在行的</a:t>
            </a:r>
            <a:r>
              <a:rPr lang="zh-CN" altLang="en-US" dirty="0" smtClean="0">
                <a:latin typeface="微软雅黑" pitchFamily="34" charset="-122"/>
                <a:ea typeface="微软雅黑" pitchFamily="34" charset="-122"/>
              </a:rPr>
              <a:t>第一个</a:t>
            </a:r>
            <a:r>
              <a:rPr lang="en-US" altLang="zh-CN" dirty="0" smtClean="0">
                <a:latin typeface="微软雅黑" pitchFamily="34" charset="-122"/>
                <a:ea typeface="微软雅黑" pitchFamily="34" charset="-122"/>
              </a:rPr>
              <a:t>old</a:t>
            </a:r>
            <a:r>
              <a:rPr lang="zh-CN" altLang="en-US" dirty="0" smtClean="0">
                <a:latin typeface="微软雅黑" pitchFamily="34" charset="-122"/>
                <a:ea typeface="微软雅黑" pitchFamily="34" charset="-122"/>
              </a:rPr>
              <a:t>字符串替换为</a:t>
            </a:r>
            <a:r>
              <a:rPr lang="en-US" altLang="zh-CN" dirty="0" smtClean="0">
                <a:latin typeface="微软雅黑" pitchFamily="34" charset="-122"/>
                <a:ea typeface="微软雅黑" pitchFamily="34" charset="-122"/>
              </a:rPr>
              <a:t>new</a:t>
            </a:r>
            <a:endParaRPr lang="en-US" altLang="zh-CN" dirty="0" smtClean="0">
              <a:latin typeface="微软雅黑" pitchFamily="34" charset="-122"/>
              <a:ea typeface="微软雅黑" pitchFamily="34" charset="-122"/>
            </a:endParaRPr>
          </a:p>
        </p:txBody>
      </p:sp>
      <p:sp>
        <p:nvSpPr>
          <p:cNvPr id="14" name="TextBox 13"/>
          <p:cNvSpPr txBox="1"/>
          <p:nvPr/>
        </p:nvSpPr>
        <p:spPr>
          <a:xfrm>
            <a:off x="500034" y="2143116"/>
            <a:ext cx="1935145"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、命令行模式下</a:t>
            </a:r>
            <a:endParaRPr lang="en-US" altLang="zh-CN" dirty="0" smtClean="0">
              <a:latin typeface="微软雅黑" pitchFamily="34" charset="-122"/>
              <a:ea typeface="微软雅黑" pitchFamily="34" charset="-122"/>
            </a:endParaRPr>
          </a:p>
        </p:txBody>
      </p:sp>
      <p:sp>
        <p:nvSpPr>
          <p:cNvPr id="15" name="矩形 14"/>
          <p:cNvSpPr/>
          <p:nvPr/>
        </p:nvSpPr>
        <p:spPr>
          <a:xfrm>
            <a:off x="857224" y="2643182"/>
            <a:ext cx="1214446" cy="369332"/>
          </a:xfrm>
          <a:prstGeom prst="rect">
            <a:avLst/>
          </a:prstGeom>
        </p:spPr>
        <p:txBody>
          <a:bodyPr wrap="square">
            <a:spAutoFit/>
          </a:bodyPr>
          <a:lstStyle/>
          <a:p>
            <a:r>
              <a:rPr lang="en-US" altLang="zh-CN" dirty="0" smtClean="0">
                <a:latin typeface="微软雅黑" pitchFamily="34" charset="-122"/>
                <a:ea typeface="微软雅黑" pitchFamily="34" charset="-122"/>
              </a:rPr>
              <a:t>:w   </a:t>
            </a:r>
            <a:r>
              <a:rPr lang="zh-CN" altLang="en-US" dirty="0" smtClean="0">
                <a:latin typeface="微软雅黑" pitchFamily="34" charset="-122"/>
                <a:ea typeface="微软雅黑" pitchFamily="34" charset="-122"/>
              </a:rPr>
              <a:t>保存</a:t>
            </a:r>
            <a:endParaRPr lang="en-US" altLang="zh-CN" dirty="0" smtClean="0">
              <a:latin typeface="微软雅黑" pitchFamily="34" charset="-122"/>
              <a:ea typeface="微软雅黑" pitchFamily="34" charset="-122"/>
            </a:endParaRPr>
          </a:p>
        </p:txBody>
      </p:sp>
      <p:sp>
        <p:nvSpPr>
          <p:cNvPr id="16" name="矩形 15"/>
          <p:cNvSpPr/>
          <p:nvPr/>
        </p:nvSpPr>
        <p:spPr>
          <a:xfrm>
            <a:off x="857224" y="3000372"/>
            <a:ext cx="1071570" cy="369332"/>
          </a:xfrm>
          <a:prstGeom prst="rect">
            <a:avLst/>
          </a:prstGeom>
        </p:spPr>
        <p:txBody>
          <a:bodyPr wrap="square">
            <a:spAutoFit/>
          </a:bodyPr>
          <a:lstStyle/>
          <a:p>
            <a:r>
              <a:rPr lang="en-US" altLang="zh-CN" dirty="0" smtClean="0">
                <a:latin typeface="微软雅黑" pitchFamily="34" charset="-122"/>
                <a:ea typeface="微软雅黑" pitchFamily="34" charset="-122"/>
              </a:rPr>
              <a:t>:q   </a:t>
            </a:r>
            <a:r>
              <a:rPr lang="zh-CN" altLang="en-US" dirty="0" smtClean="0">
                <a:latin typeface="微软雅黑" pitchFamily="34" charset="-122"/>
                <a:ea typeface="微软雅黑" pitchFamily="34" charset="-122"/>
              </a:rPr>
              <a:t>退出</a:t>
            </a:r>
            <a:endParaRPr lang="en-US" altLang="zh-CN" dirty="0" smtClean="0">
              <a:latin typeface="微软雅黑" pitchFamily="34" charset="-122"/>
              <a:ea typeface="微软雅黑" pitchFamily="34" charset="-122"/>
            </a:endParaRPr>
          </a:p>
        </p:txBody>
      </p:sp>
      <p:sp>
        <p:nvSpPr>
          <p:cNvPr id="17" name="矩形 16"/>
          <p:cNvSpPr/>
          <p:nvPr/>
        </p:nvSpPr>
        <p:spPr>
          <a:xfrm>
            <a:off x="857224" y="3357562"/>
            <a:ext cx="2428892" cy="369332"/>
          </a:xfrm>
          <a:prstGeom prst="rect">
            <a:avLst/>
          </a:prstGeom>
        </p:spPr>
        <p:txBody>
          <a:bodyPr wrap="square">
            <a:spAutoFit/>
          </a:bodyPr>
          <a:lstStyle/>
          <a:p>
            <a:r>
              <a:rPr lang="en-US" altLang="zh-CN" dirty="0" smtClean="0">
                <a:latin typeface="微软雅黑" pitchFamily="34" charset="-122"/>
                <a:ea typeface="微软雅黑" pitchFamily="34" charset="-122"/>
              </a:rPr>
              <a:t>:</a:t>
            </a:r>
            <a:r>
              <a:rPr lang="en-US" altLang="zh-CN" dirty="0" err="1" smtClean="0">
                <a:latin typeface="微软雅黑" pitchFamily="34" charset="-122"/>
                <a:ea typeface="微软雅黑" pitchFamily="34" charset="-122"/>
              </a:rPr>
              <a:t>wq</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退出并保存</a:t>
            </a:r>
            <a:endParaRPr lang="en-US" altLang="zh-CN" dirty="0" smtClean="0">
              <a:latin typeface="微软雅黑" pitchFamily="34" charset="-122"/>
              <a:ea typeface="微软雅黑" pitchFamily="34" charset="-122"/>
            </a:endParaRPr>
          </a:p>
        </p:txBody>
      </p:sp>
      <p:sp>
        <p:nvSpPr>
          <p:cNvPr id="18" name="矩形 17"/>
          <p:cNvSpPr/>
          <p:nvPr/>
        </p:nvSpPr>
        <p:spPr>
          <a:xfrm>
            <a:off x="857224" y="3774048"/>
            <a:ext cx="2786082" cy="369332"/>
          </a:xfrm>
          <a:prstGeom prst="rect">
            <a:avLst/>
          </a:prstGeom>
        </p:spPr>
        <p:txBody>
          <a:bodyPr wrap="square">
            <a:spAutoFit/>
          </a:bodyPr>
          <a:lstStyle/>
          <a:p>
            <a:r>
              <a:rPr lang="en-US" altLang="zh-CN" dirty="0" smtClean="0">
                <a:latin typeface="微软雅黑" pitchFamily="34" charset="-122"/>
                <a:ea typeface="微软雅黑" pitchFamily="34" charset="-122"/>
              </a:rPr>
              <a:t>:q!   </a:t>
            </a:r>
            <a:r>
              <a:rPr lang="zh-CN" altLang="en-US" dirty="0" smtClean="0">
                <a:latin typeface="微软雅黑" pitchFamily="34" charset="-122"/>
                <a:ea typeface="微软雅黑" pitchFamily="34" charset="-122"/>
              </a:rPr>
              <a:t>取消所有操作并退出</a:t>
            </a:r>
            <a:endParaRPr lang="en-US" altLang="zh-CN" dirty="0" smtClean="0">
              <a:latin typeface="微软雅黑" pitchFamily="34" charset="-122"/>
              <a:ea typeface="微软雅黑" pitchFamily="34" charset="-122"/>
            </a:endParaRPr>
          </a:p>
        </p:txBody>
      </p:sp>
      <p:sp>
        <p:nvSpPr>
          <p:cNvPr id="19" name="矩形 18"/>
          <p:cNvSpPr/>
          <p:nvPr/>
        </p:nvSpPr>
        <p:spPr>
          <a:xfrm>
            <a:off x="714348" y="928670"/>
            <a:ext cx="2286016" cy="369332"/>
          </a:xfrm>
          <a:prstGeom prst="rect">
            <a:avLst/>
          </a:prstGeom>
        </p:spPr>
        <p:txBody>
          <a:bodyPr wrap="square">
            <a:spAutoFit/>
          </a:bodyPr>
          <a:lstStyle/>
          <a:p>
            <a:r>
              <a:rPr lang="en-US" altLang="zh-CN" dirty="0" smtClean="0">
                <a:latin typeface="微软雅黑" pitchFamily="34" charset="-122"/>
                <a:ea typeface="微软雅黑" pitchFamily="34" charset="-122"/>
              </a:rPr>
              <a:t>u</a:t>
            </a:r>
            <a:r>
              <a:rPr lang="zh-CN" altLang="en-US" dirty="0" smtClean="0">
                <a:latin typeface="微软雅黑" pitchFamily="34" charset="-122"/>
                <a:ea typeface="微软雅黑" pitchFamily="34" charset="-122"/>
              </a:rPr>
              <a:t>：撤销上一次操作</a:t>
            </a:r>
            <a:endParaRPr lang="en-US" altLang="zh-CN" dirty="0" smtClean="0">
              <a:latin typeface="微软雅黑" pitchFamily="34" charset="-122"/>
              <a:ea typeface="微软雅黑" pitchFamily="34" charset="-122"/>
            </a:endParaRPr>
          </a:p>
        </p:txBody>
      </p:sp>
      <p:sp>
        <p:nvSpPr>
          <p:cNvPr id="20" name="矩形 19"/>
          <p:cNvSpPr/>
          <p:nvPr/>
        </p:nvSpPr>
        <p:spPr>
          <a:xfrm>
            <a:off x="714348" y="1273718"/>
            <a:ext cx="3429024" cy="369332"/>
          </a:xfrm>
          <a:prstGeom prst="rect">
            <a:avLst/>
          </a:prstGeom>
        </p:spPr>
        <p:txBody>
          <a:bodyPr wrap="square">
            <a:spAutoFit/>
          </a:bodyPr>
          <a:lstStyle/>
          <a:p>
            <a:r>
              <a:rPr lang="en-US" altLang="zh-CN" dirty="0" smtClean="0">
                <a:latin typeface="微软雅黑" pitchFamily="34" charset="-122"/>
                <a:ea typeface="微软雅黑" pitchFamily="34" charset="-122"/>
              </a:rPr>
              <a:t>r</a:t>
            </a:r>
            <a:r>
              <a:rPr lang="zh-CN" altLang="en-US" dirty="0" smtClean="0">
                <a:latin typeface="微软雅黑" pitchFamily="34" charset="-122"/>
                <a:ea typeface="微软雅黑" pitchFamily="34" charset="-122"/>
              </a:rPr>
              <a:t>：替换当前光标所在的一字符</a:t>
            </a:r>
            <a:endParaRPr lang="en-US" altLang="zh-CN" dirty="0" smtClean="0">
              <a:latin typeface="微软雅黑" pitchFamily="34" charset="-122"/>
              <a:ea typeface="微软雅黑" pitchFamily="34" charset="-122"/>
            </a:endParaRPr>
          </a:p>
        </p:txBody>
      </p:sp>
      <p:sp>
        <p:nvSpPr>
          <p:cNvPr id="21" name="矩形 20"/>
          <p:cNvSpPr/>
          <p:nvPr/>
        </p:nvSpPr>
        <p:spPr>
          <a:xfrm>
            <a:off x="714348" y="1630908"/>
            <a:ext cx="4572032" cy="369332"/>
          </a:xfrm>
          <a:prstGeom prst="rect">
            <a:avLst/>
          </a:prstGeom>
        </p:spPr>
        <p:txBody>
          <a:bodyPr wrap="square">
            <a:spAutoFit/>
          </a:bodyPr>
          <a:lstStyle/>
          <a:p>
            <a:r>
              <a:rPr lang="en-US" altLang="zh-CN" dirty="0" smtClean="0">
                <a:latin typeface="微软雅黑" pitchFamily="34" charset="-122"/>
                <a:ea typeface="微软雅黑" pitchFamily="34" charset="-122"/>
              </a:rPr>
              <a:t>R</a:t>
            </a:r>
            <a:r>
              <a:rPr lang="zh-CN" altLang="en-US" dirty="0" smtClean="0">
                <a:latin typeface="微软雅黑" pitchFamily="34" charset="-122"/>
                <a:ea typeface="微软雅黑" pitchFamily="34" charset="-122"/>
              </a:rPr>
              <a:t>：替换当前光标所在的位置开始连续字符</a:t>
            </a:r>
            <a:endParaRPr lang="en-US" altLang="zh-CN" dirty="0" smtClean="0">
              <a:latin typeface="微软雅黑" pitchFamily="34" charset="-122"/>
              <a:ea typeface="微软雅黑" pitchFamily="34" charset="-122"/>
            </a:endParaRPr>
          </a:p>
        </p:txBody>
      </p:sp>
      <p:sp>
        <p:nvSpPr>
          <p:cNvPr id="22" name="矩形 21"/>
          <p:cNvSpPr/>
          <p:nvPr/>
        </p:nvSpPr>
        <p:spPr>
          <a:xfrm>
            <a:off x="714348" y="214290"/>
            <a:ext cx="3857652" cy="369332"/>
          </a:xfrm>
          <a:prstGeom prst="rect">
            <a:avLst/>
          </a:prstGeom>
        </p:spPr>
        <p:txBody>
          <a:bodyPr wrap="square">
            <a:spAutoFit/>
          </a:bodyPr>
          <a:lstStyle/>
          <a:p>
            <a:r>
              <a:rPr lang="en-US" altLang="zh-CN" dirty="0" smtClean="0">
                <a:latin typeface="微软雅黑" pitchFamily="34" charset="-122"/>
                <a:ea typeface="微软雅黑" pitchFamily="34" charset="-122"/>
              </a:rPr>
              <a:t>p</a:t>
            </a:r>
            <a:r>
              <a:rPr lang="zh-CN" altLang="en-US" dirty="0" smtClean="0">
                <a:latin typeface="微软雅黑" pitchFamily="34" charset="-122"/>
                <a:ea typeface="微软雅黑" pitchFamily="34" charset="-122"/>
              </a:rPr>
              <a:t>：在光标之后粘贴已复制的内容</a:t>
            </a:r>
            <a:endParaRPr lang="en-US" altLang="zh-CN" dirty="0" smtClean="0">
              <a:latin typeface="微软雅黑" pitchFamily="34" charset="-122"/>
              <a:ea typeface="微软雅黑" pitchFamily="34" charset="-122"/>
            </a:endParaRPr>
          </a:p>
        </p:txBody>
      </p:sp>
      <p:sp>
        <p:nvSpPr>
          <p:cNvPr id="23" name="矩形 22"/>
          <p:cNvSpPr/>
          <p:nvPr/>
        </p:nvSpPr>
        <p:spPr>
          <a:xfrm>
            <a:off x="714348" y="583622"/>
            <a:ext cx="3786214" cy="369332"/>
          </a:xfrm>
          <a:prstGeom prst="rect">
            <a:avLst/>
          </a:prstGeom>
        </p:spPr>
        <p:txBody>
          <a:bodyPr wrap="square">
            <a:spAutoFit/>
          </a:bodyPr>
          <a:lstStyle/>
          <a:p>
            <a:r>
              <a:rPr lang="en-US" altLang="zh-CN" dirty="0" smtClean="0">
                <a:latin typeface="微软雅黑" pitchFamily="34" charset="-122"/>
                <a:ea typeface="微软雅黑" pitchFamily="34" charset="-122"/>
              </a:rPr>
              <a:t>P</a:t>
            </a:r>
            <a:r>
              <a:rPr lang="zh-CN" altLang="en-US" dirty="0" smtClean="0">
                <a:latin typeface="微软雅黑" pitchFamily="34" charset="-122"/>
                <a:ea typeface="微软雅黑" pitchFamily="34" charset="-122"/>
              </a:rPr>
              <a:t>：在光标之前粘贴已复制的内容</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linds(horizontal)">
                                      <p:cBhvr>
                                        <p:cTn id="13" dur="500"/>
                                        <p:tgtEl>
                                          <p:spTgt spid="2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blinds(horizontal)">
                                      <p:cBhvr>
                                        <p:cTn id="16" dur="500"/>
                                        <p:tgtEl>
                                          <p:spTgt spid="2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linds(horizontal)">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linds(horizontal)">
                                      <p:cBhvr>
                                        <p:cTn id="24" dur="500"/>
                                        <p:tgtEl>
                                          <p:spTgt spid="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linds(horizontal)">
                                      <p:cBhvr>
                                        <p:cTn id="30" dur="500"/>
                                        <p:tgtEl>
                                          <p:spTgt spid="6"/>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linds(horizontal)">
                                      <p:cBhvr>
                                        <p:cTn id="36" dur="500"/>
                                        <p:tgtEl>
                                          <p:spTgt spid="8"/>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linds(horizontal)">
                                      <p:cBhvr>
                                        <p:cTn id="39" dur="500"/>
                                        <p:tgtEl>
                                          <p:spTgt spid="1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linds(horizontal)">
                                      <p:cBhvr>
                                        <p:cTn id="42" dur="500"/>
                                        <p:tgtEl>
                                          <p:spTgt spid="15"/>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blinds(horizontal)">
                                      <p:cBhvr>
                                        <p:cTn id="45" dur="500"/>
                                        <p:tgtEl>
                                          <p:spTgt spid="16"/>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blinds(horizontal)">
                                      <p:cBhvr>
                                        <p:cTn id="48" dur="500"/>
                                        <p:tgtEl>
                                          <p:spTgt spid="17"/>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blinds(horizontal)">
                                      <p:cBhvr>
                                        <p:cTn id="5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14" grpId="0"/>
      <p:bldP spid="15" grpId="0"/>
      <p:bldP spid="16" grpId="0"/>
      <p:bldP spid="17" grpId="0"/>
      <p:bldP spid="18" grpId="0"/>
      <p:bldP spid="19" grpId="0"/>
      <p:bldP spid="20" grpId="0"/>
      <p:bldP spid="21" grpId="0"/>
      <p:bldP spid="22"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285728"/>
            <a:ext cx="3775393" cy="523220"/>
          </a:xfrm>
          <a:prstGeom prst="rect">
            <a:avLst/>
          </a:prstGeom>
          <a:noFill/>
        </p:spPr>
        <p:txBody>
          <a:bodyPr wrap="none" rtlCol="0">
            <a:spAutoFit/>
          </a:bodyPr>
          <a:lstStyle/>
          <a:p>
            <a:r>
              <a:rPr lang="zh-CN" altLang="en-US" sz="2800" b="1" dirty="0" smtClean="0">
                <a:latin typeface="微软雅黑" pitchFamily="34" charset="-122"/>
                <a:ea typeface="微软雅黑" pitchFamily="34" charset="-122"/>
              </a:rPr>
              <a:t>二、操作系统基本概念</a:t>
            </a:r>
            <a:endParaRPr lang="zh-CN" altLang="en-US" sz="2800" b="1" dirty="0">
              <a:latin typeface="微软雅黑" pitchFamily="34" charset="-122"/>
              <a:ea typeface="微软雅黑" pitchFamily="34" charset="-122"/>
            </a:endParaRPr>
          </a:p>
        </p:txBody>
      </p:sp>
      <p:sp>
        <p:nvSpPr>
          <p:cNvPr id="7" name="矩形 6"/>
          <p:cNvSpPr/>
          <p:nvPr/>
        </p:nvSpPr>
        <p:spPr>
          <a:xfrm>
            <a:off x="785786" y="1000108"/>
            <a:ext cx="7715304" cy="874407"/>
          </a:xfrm>
          <a:prstGeom prst="rect">
            <a:avLst/>
          </a:prstGeom>
        </p:spPr>
        <p:txBody>
          <a:bodyPr wrap="square">
            <a:spAutoFit/>
          </a:bodyPr>
          <a:lstStyle/>
          <a:p>
            <a:pPr>
              <a:lnSpc>
                <a:spcPct val="150000"/>
              </a:lnSpc>
            </a:pPr>
            <a:r>
              <a:rPr lang="zh-CN" altLang="en-US" dirty="0" smtClean="0">
                <a:latin typeface="微软雅黑" pitchFamily="34" charset="-122"/>
                <a:ea typeface="微软雅黑" pitchFamily="34" charset="-122"/>
              </a:rPr>
              <a:t>       任何计算机系统都包含有一个名为操作系统的基本程序集合，里面最重要的程序称为内核</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内核中包含了系统运行所必不可少的很多核心过程。</a:t>
            </a:r>
            <a:endParaRPr lang="zh-CN" altLang="en-US" dirty="0">
              <a:latin typeface="微软雅黑" pitchFamily="34" charset="-122"/>
              <a:ea typeface="微软雅黑" pitchFamily="34" charset="-122"/>
            </a:endParaRPr>
          </a:p>
        </p:txBody>
      </p:sp>
      <p:sp>
        <p:nvSpPr>
          <p:cNvPr id="8" name="矩形 7"/>
          <p:cNvSpPr/>
          <p:nvPr/>
        </p:nvSpPr>
        <p:spPr>
          <a:xfrm>
            <a:off x="571472" y="2100196"/>
            <a:ext cx="3209533" cy="400110"/>
          </a:xfrm>
          <a:prstGeom prst="rect">
            <a:avLst/>
          </a:prstGeom>
        </p:spPr>
        <p:txBody>
          <a:bodyPr wrap="none">
            <a:spAutoFit/>
          </a:bodyPr>
          <a:lstStyle/>
          <a:p>
            <a:pPr>
              <a:buFont typeface="Wingdings" pitchFamily="2" charset="2"/>
              <a:buChar char="Ø"/>
            </a:pPr>
            <a:r>
              <a:rPr lang="zh-CN" altLang="en-US" sz="2000" b="1" dirty="0" smtClean="0">
                <a:latin typeface="微软雅黑" pitchFamily="34" charset="-122"/>
                <a:ea typeface="微软雅黑" pitchFamily="34" charset="-122"/>
              </a:rPr>
              <a:t>操作系统的两个主要目标</a:t>
            </a:r>
            <a:endParaRPr lang="zh-CN" altLang="en-US" sz="2000" b="1" dirty="0">
              <a:latin typeface="微软雅黑" pitchFamily="34" charset="-122"/>
              <a:ea typeface="微软雅黑" pitchFamily="34" charset="-122"/>
            </a:endParaRPr>
          </a:p>
        </p:txBody>
      </p:sp>
      <p:sp>
        <p:nvSpPr>
          <p:cNvPr id="9" name="矩形 8"/>
          <p:cNvSpPr/>
          <p:nvPr/>
        </p:nvSpPr>
        <p:spPr>
          <a:xfrm>
            <a:off x="1000100" y="2643182"/>
            <a:ext cx="7715304" cy="923330"/>
          </a:xfrm>
          <a:prstGeom prst="rect">
            <a:avLst/>
          </a:prstGeom>
        </p:spPr>
        <p:txBody>
          <a:bodyPr wrap="square">
            <a:spAutoFit/>
          </a:bodyPr>
          <a:lstStyle/>
          <a:p>
            <a:pPr>
              <a:lnSpc>
                <a:spcPct val="150000"/>
              </a:lnSpc>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与硬件部分交互，为包含在硬件平台上的所有低层可编程部件提供服务</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为运行在计算机系统上的应用程序</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用户程序</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提供执行环境</a:t>
            </a:r>
            <a:endParaRPr lang="zh-CN" altLang="en-US" dirty="0">
              <a:latin typeface="微软雅黑" pitchFamily="34" charset="-122"/>
              <a:ea typeface="微软雅黑" pitchFamily="34" charset="-122"/>
            </a:endParaRPr>
          </a:p>
        </p:txBody>
      </p:sp>
      <p:sp>
        <p:nvSpPr>
          <p:cNvPr id="10" name="矩形 9"/>
          <p:cNvSpPr/>
          <p:nvPr/>
        </p:nvSpPr>
        <p:spPr>
          <a:xfrm>
            <a:off x="428596" y="3571876"/>
            <a:ext cx="8501122" cy="2536400"/>
          </a:xfrm>
          <a:prstGeom prst="rect">
            <a:avLst/>
          </a:prstGeom>
        </p:spPr>
        <p:txBody>
          <a:bodyPr wrap="square">
            <a:spAutoFit/>
          </a:bodyPr>
          <a:lstStyle/>
          <a:p>
            <a:pPr>
              <a:lnSpc>
                <a:spcPct val="150000"/>
              </a:lnSpc>
            </a:pPr>
            <a:r>
              <a:rPr lang="zh-CN" altLang="en-US" dirty="0" smtClean="0">
                <a:latin typeface="微软雅黑" pitchFamily="34" charset="-122"/>
                <a:ea typeface="微软雅黑" pitchFamily="34" charset="-122"/>
              </a:rPr>
              <a:t>        在</a:t>
            </a:r>
            <a:r>
              <a:rPr lang="en-US" altLang="zh-CN" dirty="0" smtClean="0">
                <a:latin typeface="微软雅黑" pitchFamily="34" charset="-122"/>
                <a:ea typeface="微软雅黑" pitchFamily="34" charset="-122"/>
              </a:rPr>
              <a:t>Unix</a:t>
            </a:r>
            <a:r>
              <a:rPr lang="zh-CN" altLang="en-US" dirty="0" smtClean="0">
                <a:latin typeface="微软雅黑" pitchFamily="34" charset="-122"/>
                <a:ea typeface="微软雅黑" pitchFamily="34" charset="-122"/>
              </a:rPr>
              <a:t>操作系统中把计算机物理组织相关的所有低层细节屏蔽，对用户运行的程序隐藏起来，在用户程序想使用硬件资源时</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必须向操作系统发出一个请求</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内核会对这个请求进行评估</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如果允许使用这个资源</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则内核将代表用户程序与相关的硬件部分进行交互。为了实施这种机制操作系统依靠硬件的特性来禁止用户程序直接与低层硬件部分进行交互，也就是利用硬件至少两种不同的执行模式，特权模式与非特权模式，</a:t>
            </a:r>
            <a:r>
              <a:rPr lang="en-US" altLang="zh-CN" dirty="0" smtClean="0">
                <a:latin typeface="微软雅黑" pitchFamily="34" charset="-122"/>
                <a:ea typeface="微软雅黑" pitchFamily="34" charset="-122"/>
              </a:rPr>
              <a:t>Unix</a:t>
            </a:r>
            <a:r>
              <a:rPr lang="zh-CN" altLang="en-US" dirty="0" smtClean="0">
                <a:latin typeface="微软雅黑" pitchFamily="34" charset="-122"/>
                <a:ea typeface="微软雅黑" pitchFamily="34" charset="-122"/>
              </a:rPr>
              <a:t>把他们分别成为用户态</a:t>
            </a:r>
            <a:r>
              <a:rPr lang="en-US" altLang="zh-CN" dirty="0" smtClean="0">
                <a:latin typeface="微软雅黑" pitchFamily="34" charset="-122"/>
                <a:ea typeface="微软雅黑" pitchFamily="34" charset="-122"/>
              </a:rPr>
              <a:t>(User Mode)</a:t>
            </a:r>
            <a:r>
              <a:rPr lang="zh-CN" altLang="en-US" dirty="0" smtClean="0">
                <a:latin typeface="微软雅黑" pitchFamily="34" charset="-122"/>
                <a:ea typeface="微软雅黑" pitchFamily="34" charset="-122"/>
              </a:rPr>
              <a:t>和内核态</a:t>
            </a:r>
            <a:r>
              <a:rPr lang="en-US" altLang="zh-CN" dirty="0" smtClean="0">
                <a:latin typeface="微软雅黑" pitchFamily="34" charset="-122"/>
                <a:ea typeface="微软雅黑" pitchFamily="34" charset="-122"/>
              </a:rPr>
              <a:t>(Kernel Mode)</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87900"/>
            <a:ext cx="4753224" cy="523220"/>
          </a:xfrm>
          <a:prstGeom prst="rect">
            <a:avLst/>
          </a:prstGeom>
          <a:noFill/>
        </p:spPr>
        <p:txBody>
          <a:bodyPr wrap="none" rtlCol="0">
            <a:spAutoFit/>
          </a:bodyPr>
          <a:lstStyle/>
          <a:p>
            <a:r>
              <a:rPr lang="zh-CN" altLang="en-US" sz="2800" b="1" dirty="0" smtClean="0">
                <a:latin typeface="微软雅黑" pitchFamily="34" charset="-122"/>
                <a:ea typeface="微软雅黑" pitchFamily="34" charset="-122"/>
              </a:rPr>
              <a:t>六、</a:t>
            </a:r>
            <a:r>
              <a:rPr lang="en-US" altLang="zh-CN" sz="2800" b="1" dirty="0" smtClean="0">
                <a:latin typeface="微软雅黑" pitchFamily="34" charset="-122"/>
                <a:ea typeface="微软雅黑" pitchFamily="34" charset="-122"/>
              </a:rPr>
              <a:t>Linux</a:t>
            </a:r>
            <a:r>
              <a:rPr lang="zh-CN" altLang="en-US" sz="2800" b="1" dirty="0" smtClean="0">
                <a:latin typeface="微软雅黑" pitchFamily="34" charset="-122"/>
                <a:ea typeface="微软雅黑" pitchFamily="34" charset="-122"/>
              </a:rPr>
              <a:t>内核代码阅读工具</a:t>
            </a:r>
            <a:endParaRPr lang="zh-CN" altLang="en-US" sz="2800" b="1" dirty="0">
              <a:latin typeface="微软雅黑" pitchFamily="34" charset="-122"/>
              <a:ea typeface="微软雅黑" pitchFamily="34" charset="-122"/>
            </a:endParaRPr>
          </a:p>
        </p:txBody>
      </p:sp>
      <p:sp>
        <p:nvSpPr>
          <p:cNvPr id="2050" name="AutoShape 2" descr="文件： ">
            <a:hlinkClick r:id="rId3"/>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5" name="矩形 4"/>
          <p:cNvSpPr/>
          <p:nvPr/>
        </p:nvSpPr>
        <p:spPr>
          <a:xfrm>
            <a:off x="1000100" y="1500174"/>
            <a:ext cx="2428892" cy="461665"/>
          </a:xfrm>
          <a:prstGeom prst="rect">
            <a:avLst/>
          </a:prstGeom>
        </p:spPr>
        <p:txBody>
          <a:bodyPr wrap="square">
            <a:spAutoFit/>
          </a:bodyPr>
          <a:lstStyle/>
          <a:p>
            <a:r>
              <a:rPr lang="en-US" altLang="zh-CN" sz="2400" b="1" dirty="0" err="1" smtClean="0">
                <a:latin typeface="微软雅黑" pitchFamily="34" charset="-122"/>
                <a:ea typeface="微软雅黑" pitchFamily="34" charset="-122"/>
              </a:rPr>
              <a:t>SourceInsight</a:t>
            </a:r>
            <a:endParaRPr lang="en-US" altLang="zh-CN" sz="2400" b="1" dirty="0" smtClean="0">
              <a:latin typeface="微软雅黑" pitchFamily="34" charset="-122"/>
              <a:ea typeface="微软雅黑" pitchFamily="34" charset="-122"/>
            </a:endParaRPr>
          </a:p>
        </p:txBody>
      </p:sp>
      <p:pic>
        <p:nvPicPr>
          <p:cNvPr id="2052" name="Picture 4">
            <a:hlinkClick r:id="rId4"/>
          </p:cNvPr>
          <p:cNvPicPr>
            <a:picLocks noChangeAspect="1" noChangeArrowheads="1"/>
          </p:cNvPicPr>
          <p:nvPr/>
        </p:nvPicPr>
        <p:blipFill>
          <a:blip r:embed="rId5"/>
          <a:srcRect/>
          <a:stretch>
            <a:fillRect/>
          </a:stretch>
        </p:blipFill>
        <p:spPr bwMode="auto">
          <a:xfrm>
            <a:off x="1928794" y="2143116"/>
            <a:ext cx="2841540" cy="647704"/>
          </a:xfrm>
          <a:prstGeom prst="rect">
            <a:avLst/>
          </a:prstGeom>
          <a:noFill/>
          <a:ln w="9525">
            <a:noFill/>
            <a:miter lim="800000"/>
            <a:headEnd/>
            <a:tailEnd/>
          </a:ln>
          <a:effectLst/>
        </p:spPr>
      </p:pic>
      <p:sp>
        <p:nvSpPr>
          <p:cNvPr id="9" name="矩形 8">
            <a:hlinkClick r:id="rId4"/>
          </p:cNvPr>
          <p:cNvSpPr/>
          <p:nvPr/>
        </p:nvSpPr>
        <p:spPr>
          <a:xfrm>
            <a:off x="1000100" y="3143248"/>
            <a:ext cx="5000660" cy="461665"/>
          </a:xfrm>
          <a:prstGeom prst="rect">
            <a:avLst/>
          </a:prstGeom>
        </p:spPr>
        <p:txBody>
          <a:bodyPr wrap="square">
            <a:spAutoFit/>
          </a:bodyPr>
          <a:lstStyle/>
          <a:p>
            <a:r>
              <a:rPr lang="en-US" altLang="zh-CN" sz="2400" b="1" dirty="0" smtClean="0">
                <a:latin typeface="微软雅黑" pitchFamily="34" charset="-122"/>
                <a:ea typeface="微软雅黑" pitchFamily="34" charset="-122"/>
              </a:rPr>
              <a:t>Kernel</a:t>
            </a:r>
            <a:r>
              <a:rPr lang="zh-CN" altLang="en-US" sz="2400" b="1" dirty="0" smtClean="0">
                <a:latin typeface="微软雅黑" pitchFamily="34" charset="-122"/>
                <a:ea typeface="微软雅黑" pitchFamily="34" charset="-122"/>
              </a:rPr>
              <a:t>、</a:t>
            </a:r>
            <a:r>
              <a:rPr lang="en-US" altLang="zh-CN" sz="2400" b="1" dirty="0" err="1" smtClean="0">
                <a:latin typeface="微软雅黑" pitchFamily="34" charset="-122"/>
                <a:ea typeface="微软雅黑" pitchFamily="34" charset="-122"/>
              </a:rPr>
              <a:t>Uboot</a:t>
            </a:r>
            <a:r>
              <a:rPr lang="zh-CN" altLang="en-US" sz="2400" b="1" dirty="0" smtClean="0">
                <a:latin typeface="微软雅黑" pitchFamily="34" charset="-122"/>
                <a:ea typeface="微软雅黑" pitchFamily="34" charset="-122"/>
              </a:rPr>
              <a:t>关联代码导出工具</a:t>
            </a:r>
            <a:endParaRPr lang="en-US" altLang="zh-CN" sz="2400" b="1" dirty="0" smtClean="0">
              <a:latin typeface="微软雅黑" pitchFamily="34" charset="-122"/>
              <a:ea typeface="微软雅黑" pitchFamily="34" charset="-122"/>
            </a:endParaRPr>
          </a:p>
        </p:txBody>
      </p:sp>
      <p:pic>
        <p:nvPicPr>
          <p:cNvPr id="2053" name="Picture 5">
            <a:hlinkClick r:id="rId4"/>
          </p:cNvPr>
          <p:cNvPicPr>
            <a:picLocks noChangeAspect="1" noChangeArrowheads="1"/>
          </p:cNvPicPr>
          <p:nvPr/>
        </p:nvPicPr>
        <p:blipFill>
          <a:blip r:embed="rId6"/>
          <a:srcRect/>
          <a:stretch>
            <a:fillRect/>
          </a:stretch>
        </p:blipFill>
        <p:spPr bwMode="auto">
          <a:xfrm>
            <a:off x="1500166" y="4143380"/>
            <a:ext cx="6074876" cy="50006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blinds(horizontal)">
                                      <p:cBhvr>
                                        <p:cTn id="10" dur="500"/>
                                        <p:tgtEl>
                                          <p:spTgt spid="205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nodeType="withEffect">
                                  <p:stCondLst>
                                    <p:cond delay="0"/>
                                  </p:stCondLst>
                                  <p:childTnLst>
                                    <p:set>
                                      <p:cBhvr>
                                        <p:cTn id="15" dur="1" fill="hold">
                                          <p:stCondLst>
                                            <p:cond delay="0"/>
                                          </p:stCondLst>
                                        </p:cTn>
                                        <p:tgtEl>
                                          <p:spTgt spid="2053"/>
                                        </p:tgtEl>
                                        <p:attrNameLst>
                                          <p:attrName>style.visibility</p:attrName>
                                        </p:attrNameLst>
                                      </p:cBhvr>
                                      <p:to>
                                        <p:strVal val="visible"/>
                                      </p:to>
                                    </p:set>
                                    <p:animEffect transition="in" filter="blinds(horizontal)">
                                      <p:cBhvr>
                                        <p:cTn id="16"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487900"/>
            <a:ext cx="3316934" cy="523220"/>
          </a:xfrm>
          <a:prstGeom prst="rect">
            <a:avLst/>
          </a:prstGeom>
          <a:noFill/>
        </p:spPr>
        <p:txBody>
          <a:bodyPr wrap="none" rtlCol="0">
            <a:spAutoFit/>
          </a:bodyPr>
          <a:lstStyle/>
          <a:p>
            <a:r>
              <a:rPr lang="zh-CN" altLang="en-US" sz="2800" b="1" dirty="0" smtClean="0">
                <a:latin typeface="微软雅黑" pitchFamily="34" charset="-122"/>
                <a:ea typeface="微软雅黑" pitchFamily="34" charset="-122"/>
              </a:rPr>
              <a:t>掌握</a:t>
            </a:r>
            <a:r>
              <a:rPr lang="en-US" altLang="zh-CN" sz="2800" b="1" dirty="0" smtClean="0">
                <a:latin typeface="微软雅黑" pitchFamily="34" charset="-122"/>
                <a:ea typeface="微软雅黑" pitchFamily="34" charset="-122"/>
              </a:rPr>
              <a:t>Linux</a:t>
            </a:r>
            <a:r>
              <a:rPr lang="zh-CN" altLang="en-US" sz="2800" b="1" dirty="0" smtClean="0">
                <a:latin typeface="微软雅黑" pitchFamily="34" charset="-122"/>
                <a:ea typeface="微软雅黑" pitchFamily="34" charset="-122"/>
              </a:rPr>
              <a:t>基本方法</a:t>
            </a:r>
            <a:endParaRPr lang="zh-CN" altLang="en-US" sz="2800" b="1" dirty="0">
              <a:latin typeface="微软雅黑" pitchFamily="34" charset="-122"/>
              <a:ea typeface="微软雅黑" pitchFamily="34" charset="-122"/>
            </a:endParaRPr>
          </a:p>
        </p:txBody>
      </p:sp>
      <p:sp>
        <p:nvSpPr>
          <p:cNvPr id="5" name="矩形 4"/>
          <p:cNvSpPr/>
          <p:nvPr/>
        </p:nvSpPr>
        <p:spPr>
          <a:xfrm>
            <a:off x="3071802" y="3500438"/>
            <a:ext cx="2357454" cy="461665"/>
          </a:xfrm>
          <a:prstGeom prst="rect">
            <a:avLst/>
          </a:prstGeom>
        </p:spPr>
        <p:txBody>
          <a:bodyPr wrap="square">
            <a:spAutoFit/>
          </a:bodyPr>
          <a:lstStyle/>
          <a:p>
            <a:r>
              <a:rPr lang="zh-CN" altLang="en-US" sz="2400" b="1" dirty="0" smtClean="0">
                <a:latin typeface="微软雅黑" pitchFamily="34" charset="-122"/>
                <a:ea typeface="微软雅黑" pitchFamily="34" charset="-122"/>
              </a:rPr>
              <a:t>自己添加</a:t>
            </a:r>
            <a:r>
              <a:rPr lang="en-US" altLang="zh-CN" sz="2400" b="1" dirty="0" err="1" smtClean="0">
                <a:latin typeface="微软雅黑" pitchFamily="34" charset="-122"/>
                <a:ea typeface="微软雅黑" pitchFamily="34" charset="-122"/>
              </a:rPr>
              <a:t>printk</a:t>
            </a:r>
            <a:endParaRPr lang="en-US" altLang="zh-CN" sz="2400" b="1" dirty="0" smtClean="0">
              <a:latin typeface="微软雅黑" pitchFamily="34" charset="-122"/>
              <a:ea typeface="微软雅黑" pitchFamily="34" charset="-122"/>
            </a:endParaRPr>
          </a:p>
        </p:txBody>
      </p:sp>
      <p:sp>
        <p:nvSpPr>
          <p:cNvPr id="7" name="矩形 6"/>
          <p:cNvSpPr/>
          <p:nvPr/>
        </p:nvSpPr>
        <p:spPr>
          <a:xfrm>
            <a:off x="3071802" y="2357430"/>
            <a:ext cx="2000264" cy="461665"/>
          </a:xfrm>
          <a:prstGeom prst="rect">
            <a:avLst/>
          </a:prstGeom>
        </p:spPr>
        <p:txBody>
          <a:bodyPr wrap="square">
            <a:spAutoFit/>
          </a:bodyPr>
          <a:lstStyle/>
          <a:p>
            <a:r>
              <a:rPr lang="zh-CN" altLang="en-US" sz="2400" b="1" dirty="0" smtClean="0">
                <a:latin typeface="微软雅黑" pitchFamily="34" charset="-122"/>
                <a:ea typeface="微软雅黑" pitchFamily="34" charset="-122"/>
              </a:rPr>
              <a:t>看启动</a:t>
            </a:r>
            <a:r>
              <a:rPr lang="en-US" altLang="zh-CN" sz="2400" b="1" dirty="0" smtClean="0">
                <a:latin typeface="微软雅黑" pitchFamily="34" charset="-122"/>
                <a:ea typeface="微软雅黑" pitchFamily="34" charset="-122"/>
              </a:rPr>
              <a:t>log</a:t>
            </a:r>
            <a:endParaRPr lang="en-US" altLang="zh-CN" sz="2400" b="1" dirty="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2910" y="428604"/>
            <a:ext cx="1670650" cy="400110"/>
          </a:xfrm>
          <a:prstGeom prst="rect">
            <a:avLst/>
          </a:prstGeom>
        </p:spPr>
        <p:txBody>
          <a:bodyPr wrap="none">
            <a:spAutoFit/>
          </a:bodyPr>
          <a:lstStyle/>
          <a:p>
            <a:pPr>
              <a:buFont typeface="Wingdings" pitchFamily="2" charset="2"/>
              <a:buChar char="Ø"/>
            </a:pPr>
            <a:r>
              <a:rPr lang="zh-CN" altLang="en-US" sz="2000" b="1" dirty="0" smtClean="0">
                <a:latin typeface="微软雅黑" pitchFamily="34" charset="-122"/>
                <a:ea typeface="微软雅黑" pitchFamily="34" charset="-122"/>
              </a:rPr>
              <a:t>多用户系统</a:t>
            </a:r>
            <a:endParaRPr lang="zh-CN" altLang="en-US" sz="2000" b="1" dirty="0">
              <a:latin typeface="微软雅黑" pitchFamily="34" charset="-122"/>
              <a:ea typeface="微软雅黑" pitchFamily="34" charset="-122"/>
            </a:endParaRPr>
          </a:p>
        </p:txBody>
      </p:sp>
      <p:sp>
        <p:nvSpPr>
          <p:cNvPr id="3" name="矩形 2"/>
          <p:cNvSpPr/>
          <p:nvPr/>
        </p:nvSpPr>
        <p:spPr>
          <a:xfrm>
            <a:off x="642910" y="928670"/>
            <a:ext cx="8143932" cy="1754326"/>
          </a:xfrm>
          <a:prstGeom prst="rect">
            <a:avLst/>
          </a:prstGeom>
        </p:spPr>
        <p:txBody>
          <a:bodyPr wrap="square">
            <a:spAutoFit/>
          </a:bodyPr>
          <a:lstStyle/>
          <a:p>
            <a:pPr>
              <a:lnSpc>
                <a:spcPct val="150000"/>
              </a:lnSpc>
            </a:pPr>
            <a:r>
              <a:rPr lang="zh-CN" altLang="en-US" dirty="0" smtClean="0">
                <a:latin typeface="微软雅黑" pitchFamily="34" charset="-122"/>
                <a:ea typeface="微软雅黑" pitchFamily="34" charset="-122"/>
              </a:rPr>
              <a:t>        多用户系统就是一台计算机能并发和独立的执行分别属于两个或是多个用户的若干个应用程序。并发意味着几个应用程序能同时处于活动状态并竞争各种资源。独立意味着每个应用程序能执行自己的任务而不需要考虑其它用户程序在干什么。</a:t>
            </a:r>
            <a:endParaRPr lang="zh-CN" altLang="en-US" dirty="0">
              <a:latin typeface="微软雅黑" pitchFamily="34" charset="-122"/>
              <a:ea typeface="微软雅黑" pitchFamily="34" charset="-122"/>
            </a:endParaRPr>
          </a:p>
        </p:txBody>
      </p:sp>
      <p:sp>
        <p:nvSpPr>
          <p:cNvPr id="4" name="矩形 3"/>
          <p:cNvSpPr/>
          <p:nvPr/>
        </p:nvSpPr>
        <p:spPr>
          <a:xfrm>
            <a:off x="714348" y="2786058"/>
            <a:ext cx="1414170" cy="400110"/>
          </a:xfrm>
          <a:prstGeom prst="rect">
            <a:avLst/>
          </a:prstGeom>
        </p:spPr>
        <p:txBody>
          <a:bodyPr wrap="none">
            <a:spAutoFit/>
          </a:bodyPr>
          <a:lstStyle/>
          <a:p>
            <a:pPr>
              <a:buFont typeface="Wingdings" pitchFamily="2" charset="2"/>
              <a:buChar char="Ø"/>
            </a:pPr>
            <a:r>
              <a:rPr lang="zh-CN" altLang="en-US" sz="2000" b="1" dirty="0" smtClean="0">
                <a:latin typeface="微软雅黑" pitchFamily="34" charset="-122"/>
                <a:ea typeface="微软雅黑" pitchFamily="34" charset="-122"/>
              </a:rPr>
              <a:t>用户和组</a:t>
            </a:r>
            <a:endParaRPr lang="zh-CN" altLang="en-US" sz="2000" b="1" dirty="0">
              <a:latin typeface="微软雅黑" pitchFamily="34" charset="-122"/>
              <a:ea typeface="微软雅黑" pitchFamily="34" charset="-122"/>
            </a:endParaRPr>
          </a:p>
        </p:txBody>
      </p:sp>
      <p:sp>
        <p:nvSpPr>
          <p:cNvPr id="5" name="矩形 4"/>
          <p:cNvSpPr/>
          <p:nvPr/>
        </p:nvSpPr>
        <p:spPr>
          <a:xfrm>
            <a:off x="642910" y="3214686"/>
            <a:ext cx="8143932" cy="3367397"/>
          </a:xfrm>
          <a:prstGeom prst="rect">
            <a:avLst/>
          </a:prstGeom>
        </p:spPr>
        <p:txBody>
          <a:bodyPr wrap="square">
            <a:spAutoFit/>
          </a:bodyPr>
          <a:lstStyle/>
          <a:p>
            <a:pPr>
              <a:lnSpc>
                <a:spcPct val="150000"/>
              </a:lnSpc>
            </a:pPr>
            <a:r>
              <a:rPr lang="zh-CN" altLang="en-US" dirty="0" smtClean="0">
                <a:latin typeface="微软雅黑" pitchFamily="34" charset="-122"/>
                <a:ea typeface="微软雅黑" pitchFamily="34" charset="-122"/>
              </a:rPr>
              <a:t>         多用户系统中每个用户都需要有各自的私用空间，这些空间对拥有者是可见的，对其它用户是不可见的。</a:t>
            </a:r>
            <a:r>
              <a:rPr lang="en-US" altLang="zh-CN" dirty="0" smtClean="0">
                <a:latin typeface="微软雅黑" pitchFamily="34" charset="-122"/>
                <a:ea typeface="微软雅黑" pitchFamily="34" charset="-122"/>
              </a:rPr>
              <a:t>Unix</a:t>
            </a:r>
            <a:r>
              <a:rPr lang="zh-CN" altLang="en-US" dirty="0" smtClean="0">
                <a:latin typeface="微软雅黑" pitchFamily="34" charset="-122"/>
                <a:ea typeface="微软雅黑" pitchFamily="34" charset="-122"/>
              </a:rPr>
              <a:t>系统中的用户由一个唯一的数字来标识，这个数字叫用户标识符</a:t>
            </a:r>
            <a:r>
              <a:rPr lang="en-US" altLang="zh-CN" dirty="0" smtClean="0">
                <a:latin typeface="微软雅黑" pitchFamily="34" charset="-122"/>
                <a:ea typeface="微软雅黑" pitchFamily="34" charset="-122"/>
              </a:rPr>
              <a:t>(UID)</a:t>
            </a:r>
            <a:r>
              <a:rPr lang="zh-CN" altLang="en-US" dirty="0" smtClean="0">
                <a:latin typeface="微软雅黑" pitchFamily="34" charset="-122"/>
                <a:ea typeface="微软雅黑" pitchFamily="34" charset="-122"/>
              </a:rPr>
              <a:t>。同时为了和其它用户共享资料，每个用户是一个或是多个用户组的一名成员。组由唯一的用户组标识符</a:t>
            </a:r>
            <a:r>
              <a:rPr lang="en-US" altLang="zh-CN" dirty="0" smtClean="0">
                <a:latin typeface="微软雅黑" pitchFamily="34" charset="-122"/>
                <a:ea typeface="微软雅黑" pitchFamily="34" charset="-122"/>
              </a:rPr>
              <a:t>(GID)</a:t>
            </a:r>
            <a:r>
              <a:rPr lang="zh-CN" altLang="en-US" dirty="0" smtClean="0">
                <a:latin typeface="微软雅黑" pitchFamily="34" charset="-122"/>
                <a:ea typeface="微软雅黑" pitchFamily="34" charset="-122"/>
              </a:rPr>
              <a:t>。而系统中的每个文件也恰好与一个组对应。例如可以设置这样的访问权限，拥有文件的用户具有对文件的读写权限</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同组用户仅有只读权限，其它用户无任何访问权限</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在</a:t>
            </a:r>
            <a:r>
              <a:rPr lang="en-US" altLang="zh-CN" dirty="0" smtClean="0">
                <a:latin typeface="微软雅黑" pitchFamily="34" charset="-122"/>
                <a:ea typeface="微软雅黑" pitchFamily="34" charset="-122"/>
              </a:rPr>
              <a:t>Unix</a:t>
            </a:r>
            <a:r>
              <a:rPr lang="zh-CN" altLang="en-US" dirty="0" smtClean="0">
                <a:latin typeface="微软雅黑" pitchFamily="34" charset="-122"/>
                <a:ea typeface="微软雅黑" pitchFamily="34" charset="-122"/>
              </a:rPr>
              <a:t>系统中都存在一个特殊的用户，</a:t>
            </a:r>
            <a:r>
              <a:rPr lang="en-US" altLang="zh-CN" dirty="0" smtClean="0">
                <a:latin typeface="微软雅黑" pitchFamily="34" charset="-122"/>
                <a:ea typeface="微软雅黑" pitchFamily="34" charset="-122"/>
              </a:rPr>
              <a:t>root</a:t>
            </a:r>
            <a:r>
              <a:rPr lang="zh-CN" altLang="en-US" dirty="0" smtClean="0">
                <a:latin typeface="微软雅黑" pitchFamily="34" charset="-122"/>
                <a:ea typeface="微软雅黑" pitchFamily="34" charset="-122"/>
              </a:rPr>
              <a:t>即超级用户</a:t>
            </a:r>
            <a:r>
              <a:rPr lang="en-US" altLang="zh-CN" dirty="0" smtClean="0">
                <a:latin typeface="微软雅黑" pitchFamily="34" charset="-122"/>
                <a:ea typeface="微软雅黑" pitchFamily="34" charset="-122"/>
              </a:rPr>
              <a:t>UID</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0</a:t>
            </a:r>
            <a:r>
              <a:rPr lang="zh-CN" altLang="en-US" dirty="0" smtClean="0">
                <a:latin typeface="微软雅黑" pitchFamily="34" charset="-122"/>
                <a:ea typeface="微软雅黑" pitchFamily="34" charset="-122"/>
              </a:rPr>
              <a:t>。该用户能管理并访问系统中任意一个文件。</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6043" y="2357430"/>
            <a:ext cx="1927131" cy="400110"/>
          </a:xfrm>
          <a:prstGeom prst="rect">
            <a:avLst/>
          </a:prstGeom>
        </p:spPr>
        <p:txBody>
          <a:bodyPr wrap="none">
            <a:spAutoFit/>
          </a:bodyPr>
          <a:lstStyle/>
          <a:p>
            <a:pPr>
              <a:buFont typeface="Wingdings" pitchFamily="2" charset="2"/>
              <a:buChar char="Ø"/>
            </a:pPr>
            <a:r>
              <a:rPr lang="zh-CN" altLang="en-US" sz="2000" b="1" dirty="0" smtClean="0">
                <a:latin typeface="微软雅黑" pitchFamily="34" charset="-122"/>
                <a:ea typeface="微软雅黑" pitchFamily="34" charset="-122"/>
              </a:rPr>
              <a:t>内核体系结构</a:t>
            </a:r>
            <a:endParaRPr lang="zh-CN" altLang="en-US" sz="2000" b="1" dirty="0">
              <a:latin typeface="微软雅黑" pitchFamily="34" charset="-122"/>
              <a:ea typeface="微软雅黑" pitchFamily="34" charset="-122"/>
            </a:endParaRPr>
          </a:p>
        </p:txBody>
      </p:sp>
      <p:sp>
        <p:nvSpPr>
          <p:cNvPr id="3" name="矩形 2"/>
          <p:cNvSpPr/>
          <p:nvPr/>
        </p:nvSpPr>
        <p:spPr>
          <a:xfrm>
            <a:off x="642910" y="428604"/>
            <a:ext cx="901209" cy="400110"/>
          </a:xfrm>
          <a:prstGeom prst="rect">
            <a:avLst/>
          </a:prstGeom>
        </p:spPr>
        <p:txBody>
          <a:bodyPr wrap="none">
            <a:spAutoFit/>
          </a:bodyPr>
          <a:lstStyle/>
          <a:p>
            <a:pPr>
              <a:buFont typeface="Wingdings" pitchFamily="2" charset="2"/>
              <a:buChar char="Ø"/>
            </a:pPr>
            <a:r>
              <a:rPr lang="zh-CN" altLang="en-US" sz="2000" b="1" dirty="0" smtClean="0">
                <a:latin typeface="微软雅黑" pitchFamily="34" charset="-122"/>
                <a:ea typeface="微软雅黑" pitchFamily="34" charset="-122"/>
              </a:rPr>
              <a:t>进程</a:t>
            </a:r>
            <a:endParaRPr lang="zh-CN" altLang="en-US" sz="2000" b="1" dirty="0">
              <a:latin typeface="微软雅黑" pitchFamily="34" charset="-122"/>
              <a:ea typeface="微软雅黑" pitchFamily="34" charset="-122"/>
            </a:endParaRPr>
          </a:p>
        </p:txBody>
      </p:sp>
      <p:sp>
        <p:nvSpPr>
          <p:cNvPr id="4" name="矩形 3"/>
          <p:cNvSpPr/>
          <p:nvPr/>
        </p:nvSpPr>
        <p:spPr>
          <a:xfrm>
            <a:off x="642910" y="857232"/>
            <a:ext cx="8143932" cy="1289905"/>
          </a:xfrm>
          <a:prstGeom prst="rect">
            <a:avLst/>
          </a:prstGeom>
        </p:spPr>
        <p:txBody>
          <a:bodyPr wrap="square">
            <a:spAutoFit/>
          </a:bodyPr>
          <a:lstStyle/>
          <a:p>
            <a:pPr>
              <a:lnSpc>
                <a:spcPct val="150000"/>
              </a:lnSpc>
            </a:pPr>
            <a:r>
              <a:rPr lang="zh-CN" altLang="en-US" dirty="0" smtClean="0">
                <a:latin typeface="微软雅黑" pitchFamily="34" charset="-122"/>
                <a:ea typeface="微软雅黑" pitchFamily="34" charset="-122"/>
              </a:rPr>
              <a:t>        进程是所有操作系统都使用的一种基本的抽象。进程可以定义为：程序执行时的一个实例</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或是一个运行程序的执行上下文。区分进程和程序：几个进程能并发执行同一个程序，而同一个进程能顺序地执行几个程序。</a:t>
            </a:r>
            <a:endParaRPr lang="zh-CN" altLang="en-US" dirty="0">
              <a:latin typeface="微软雅黑" pitchFamily="34" charset="-122"/>
              <a:ea typeface="微软雅黑" pitchFamily="34" charset="-122"/>
            </a:endParaRPr>
          </a:p>
        </p:txBody>
      </p:sp>
      <p:sp>
        <p:nvSpPr>
          <p:cNvPr id="5" name="矩形 4"/>
          <p:cNvSpPr/>
          <p:nvPr/>
        </p:nvSpPr>
        <p:spPr>
          <a:xfrm>
            <a:off x="785786" y="2857496"/>
            <a:ext cx="8143932" cy="3367397"/>
          </a:xfrm>
          <a:prstGeom prst="rect">
            <a:avLst/>
          </a:prstGeom>
        </p:spPr>
        <p:txBody>
          <a:bodyPr wrap="square">
            <a:spAutoFit/>
          </a:bodyPr>
          <a:lstStyle/>
          <a:p>
            <a:pPr>
              <a:lnSpc>
                <a:spcPct val="150000"/>
              </a:lnSpc>
            </a:pPr>
            <a:r>
              <a:rPr lang="zh-CN" altLang="en-US" dirty="0" smtClean="0">
                <a:latin typeface="微软雅黑" pitchFamily="34" charset="-122"/>
                <a:ea typeface="微软雅黑" pitchFamily="34" charset="-122"/>
              </a:rPr>
              <a:t>        大部分</a:t>
            </a:r>
            <a:r>
              <a:rPr lang="en-US" altLang="zh-CN" dirty="0" smtClean="0">
                <a:latin typeface="微软雅黑" pitchFamily="34" charset="-122"/>
                <a:ea typeface="微软雅黑" pitchFamily="34" charset="-122"/>
              </a:rPr>
              <a:t>Unix</a:t>
            </a:r>
            <a:r>
              <a:rPr lang="zh-CN" altLang="en-US" dirty="0" smtClean="0">
                <a:latin typeface="微软雅黑" pitchFamily="34" charset="-122"/>
                <a:ea typeface="微软雅黑" pitchFamily="34" charset="-122"/>
              </a:rPr>
              <a:t>内核是单块结构：所谓单块结构就是每一个内核层都被集成到整个内核程序中，并代表当前进程在内核态下运行。而像类似</a:t>
            </a:r>
            <a:r>
              <a:rPr lang="en-US" altLang="zh-CN" dirty="0" smtClean="0">
                <a:latin typeface="微软雅黑" pitchFamily="34" charset="-122"/>
                <a:ea typeface="微软雅黑" pitchFamily="34" charset="-122"/>
              </a:rPr>
              <a:t>windows</a:t>
            </a:r>
            <a:r>
              <a:rPr lang="zh-CN" altLang="en-US" dirty="0" smtClean="0">
                <a:latin typeface="微软雅黑" pitchFamily="34" charset="-122"/>
                <a:ea typeface="微软雅黑" pitchFamily="34" charset="-122"/>
              </a:rPr>
              <a:t>这种采用微内核的操作系统只需要内核有一个很小的函数集。在微内核之上运行几个系统进程实现操作系统前级功能。例如内存分配程序、设备驱动程序、系统调用处理程序等。</a:t>
            </a:r>
            <a:r>
              <a:rPr lang="en-US" altLang="zh-CN" dirty="0" smtClean="0">
                <a:latin typeface="微软雅黑" pitchFamily="34" charset="-122"/>
                <a:ea typeface="微软雅黑" pitchFamily="34" charset="-122"/>
              </a:rPr>
              <a:t>Linux</a:t>
            </a:r>
            <a:r>
              <a:rPr lang="zh-CN" altLang="en-US" dirty="0" smtClean="0">
                <a:latin typeface="微软雅黑" pitchFamily="34" charset="-122"/>
                <a:ea typeface="微软雅黑" pitchFamily="34" charset="-122"/>
              </a:rPr>
              <a:t>内核提供了模块。模块是一个目标文件，其代码可以在运行时链接到内核或从内核解除链接。与微内核操作系统外层所不同的是模块不是作为一个特殊的进程执行而是和其它被静态链接到内核函数一样，它代表当前进程在内核态运行。</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1472" y="851017"/>
            <a:ext cx="8143932" cy="5078313"/>
          </a:xfrm>
          <a:prstGeom prst="rect">
            <a:avLst/>
          </a:prstGeom>
        </p:spPr>
        <p:txBody>
          <a:bodyPr wrap="square">
            <a:spAutoFit/>
          </a:bodyPr>
          <a:lstStyle/>
          <a:p>
            <a:pPr>
              <a:lnSpc>
                <a:spcPct val="150000"/>
              </a:lnSpc>
            </a:pPr>
            <a:r>
              <a:rPr lang="zh-CN" altLang="en-US" dirty="0" smtClean="0">
                <a:latin typeface="微软雅黑" pitchFamily="34" charset="-122"/>
                <a:ea typeface="微软雅黑" pitchFamily="34" charset="-122"/>
              </a:rPr>
              <a:t>模块的主要优点：</a:t>
            </a:r>
            <a:endParaRPr lang="en-US" altLang="zh-CN" dirty="0" smtClean="0">
              <a:latin typeface="微软雅黑" pitchFamily="34" charset="-122"/>
              <a:ea typeface="微软雅黑" pitchFamily="34" charset="-122"/>
            </a:endParaRPr>
          </a:p>
          <a:p>
            <a:pPr>
              <a:lnSpc>
                <a:spcPct val="150000"/>
              </a:lnSpc>
            </a:pPr>
            <a:r>
              <a:rPr lang="zh-CN" altLang="en-US" dirty="0" smtClean="0">
                <a:latin typeface="微软雅黑" pitchFamily="34" charset="-122"/>
                <a:ea typeface="微软雅黑" pitchFamily="34" charset="-122"/>
              </a:rPr>
              <a:t>		</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模块化方法：系统程序员必须提出明确的软件接口来访问需要由模块处理的</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数据结构。促使开发新模块变得更容易。		</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(2)</a:t>
            </a:r>
            <a:r>
              <a:rPr lang="zh-CN" altLang="en-US" dirty="0" smtClean="0">
                <a:latin typeface="微软雅黑" pitchFamily="34" charset="-122"/>
                <a:ea typeface="微软雅黑" pitchFamily="34" charset="-122"/>
              </a:rPr>
              <a:t>平台无关性：例如模块需要依赖于某些特殊的硬件特点，例如</a:t>
            </a:r>
            <a:r>
              <a:rPr lang="en-US" altLang="zh-CN" dirty="0" smtClean="0">
                <a:latin typeface="微软雅黑" pitchFamily="34" charset="-122"/>
                <a:ea typeface="微软雅黑" pitchFamily="34" charset="-122"/>
              </a:rPr>
              <a:t>RTC</a:t>
            </a:r>
            <a:r>
              <a:rPr lang="zh-CN" altLang="en-US" dirty="0" smtClean="0">
                <a:latin typeface="微软雅黑" pitchFamily="34" charset="-122"/>
                <a:ea typeface="微软雅黑" pitchFamily="34" charset="-122"/>
              </a:rPr>
              <a:t>时钟模块，</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但它不依赖于某个固定的硬件平台。		</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节省内存使用：当需要模块功能的时，把它链接到正在运行的内核中，不需</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要的时候删除链接释放内存。这种机制对于小型的嵌入式系</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统是非常有用的。		</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(4)</a:t>
            </a:r>
            <a:r>
              <a:rPr lang="zh-CN" altLang="en-US" dirty="0" smtClean="0">
                <a:latin typeface="微软雅黑" pitchFamily="34" charset="-122"/>
                <a:ea typeface="微软雅黑" pitchFamily="34" charset="-122"/>
              </a:rPr>
              <a:t>无性能损失：当模块被链接到内核时其作用与其它静态链接的内核目标代码</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无异，模块的函数被调用的时，无需显式地进行消息传递，因</a:t>
            </a:r>
            <a:endParaRPr lang="en-US" altLang="zh-CN" dirty="0" smtClean="0">
              <a:latin typeface="微软雅黑" pitchFamily="34" charset="-122"/>
              <a:ea typeface="微软雅黑" pitchFamily="34" charset="-122"/>
            </a:endParaRPr>
          </a:p>
          <a:p>
            <a:pPr>
              <a:lnSpc>
                <a:spcPct val="150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为都是指向同一个地址的函数被运行。</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285728"/>
            <a:ext cx="3991798" cy="523220"/>
          </a:xfrm>
          <a:prstGeom prst="rect">
            <a:avLst/>
          </a:prstGeom>
          <a:noFill/>
        </p:spPr>
        <p:txBody>
          <a:bodyPr wrap="none" rtlCol="0">
            <a:spAutoFit/>
          </a:bodyPr>
          <a:lstStyle/>
          <a:p>
            <a:r>
              <a:rPr lang="zh-CN" altLang="en-US" sz="2800" b="1" dirty="0" smtClean="0">
                <a:latin typeface="微软雅黑" pitchFamily="34" charset="-122"/>
                <a:ea typeface="微软雅黑" pitchFamily="34" charset="-122"/>
              </a:rPr>
              <a:t>三、 </a:t>
            </a:r>
            <a:r>
              <a:rPr lang="en-US" altLang="zh-CN" sz="2800" b="1" dirty="0" smtClean="0">
                <a:latin typeface="微软雅黑" pitchFamily="34" charset="-122"/>
                <a:ea typeface="微软雅黑" pitchFamily="34" charset="-122"/>
              </a:rPr>
              <a:t>Unix</a:t>
            </a:r>
            <a:r>
              <a:rPr lang="zh-CN" altLang="en-US" sz="2800" b="1" dirty="0" smtClean="0">
                <a:latin typeface="微软雅黑" pitchFamily="34" charset="-122"/>
                <a:ea typeface="微软雅黑" pitchFamily="34" charset="-122"/>
              </a:rPr>
              <a:t>文件系统概述</a:t>
            </a:r>
            <a:endParaRPr lang="zh-CN" altLang="en-US" sz="2800" b="1" dirty="0">
              <a:latin typeface="微软雅黑" pitchFamily="34" charset="-122"/>
              <a:ea typeface="微软雅黑" pitchFamily="34" charset="-122"/>
            </a:endParaRPr>
          </a:p>
        </p:txBody>
      </p:sp>
      <p:sp>
        <p:nvSpPr>
          <p:cNvPr id="3" name="矩形 2"/>
          <p:cNvSpPr/>
          <p:nvPr/>
        </p:nvSpPr>
        <p:spPr>
          <a:xfrm>
            <a:off x="571472" y="1000108"/>
            <a:ext cx="901209" cy="400110"/>
          </a:xfrm>
          <a:prstGeom prst="rect">
            <a:avLst/>
          </a:prstGeom>
        </p:spPr>
        <p:txBody>
          <a:bodyPr wrap="none">
            <a:spAutoFit/>
          </a:bodyPr>
          <a:lstStyle/>
          <a:p>
            <a:pPr>
              <a:buFont typeface="Wingdings" pitchFamily="2" charset="2"/>
              <a:buChar char="Ø"/>
            </a:pPr>
            <a:r>
              <a:rPr lang="zh-CN" altLang="en-US" sz="2000" b="1" dirty="0" smtClean="0">
                <a:latin typeface="微软雅黑" pitchFamily="34" charset="-122"/>
                <a:ea typeface="微软雅黑" pitchFamily="34" charset="-122"/>
              </a:rPr>
              <a:t>文件</a:t>
            </a:r>
            <a:endParaRPr lang="zh-CN" altLang="en-US" sz="2000" b="1" dirty="0">
              <a:latin typeface="微软雅黑" pitchFamily="34" charset="-122"/>
              <a:ea typeface="微软雅黑" pitchFamily="34" charset="-122"/>
            </a:endParaRPr>
          </a:p>
        </p:txBody>
      </p:sp>
      <p:sp>
        <p:nvSpPr>
          <p:cNvPr id="5" name="矩形 4"/>
          <p:cNvSpPr/>
          <p:nvPr/>
        </p:nvSpPr>
        <p:spPr>
          <a:xfrm>
            <a:off x="571472" y="1500174"/>
            <a:ext cx="8143932" cy="923330"/>
          </a:xfrm>
          <a:prstGeom prst="rect">
            <a:avLst/>
          </a:prstGeom>
        </p:spPr>
        <p:txBody>
          <a:bodyPr wrap="square">
            <a:spAutoFit/>
          </a:bodyPr>
          <a:lstStyle/>
          <a:p>
            <a:pPr>
              <a:lnSpc>
                <a:spcPct val="150000"/>
              </a:lnSpc>
            </a:pP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Unix</a:t>
            </a:r>
            <a:r>
              <a:rPr lang="zh-CN" altLang="en-US" dirty="0" smtClean="0">
                <a:latin typeface="微软雅黑" pitchFamily="34" charset="-122"/>
                <a:ea typeface="微软雅黑" pitchFamily="34" charset="-122"/>
              </a:rPr>
              <a:t>文件是以字节序列组成的信息载体，从用户角度来看，这些文件被组织在一个树结构的命名空间中。</a:t>
            </a:r>
            <a:endParaRPr lang="zh-CN" altLang="en-US" dirty="0">
              <a:latin typeface="微软雅黑" pitchFamily="34" charset="-122"/>
              <a:ea typeface="微软雅黑" pitchFamily="34" charset="-122"/>
            </a:endParaRPr>
          </a:p>
        </p:txBody>
      </p:sp>
      <p:sp>
        <p:nvSpPr>
          <p:cNvPr id="6" name="矩形 5"/>
          <p:cNvSpPr/>
          <p:nvPr/>
        </p:nvSpPr>
        <p:spPr>
          <a:xfrm>
            <a:off x="428596" y="4286256"/>
            <a:ext cx="8429652" cy="2169825"/>
          </a:xfrm>
          <a:prstGeom prst="rect">
            <a:avLst/>
          </a:prstGeom>
        </p:spPr>
        <p:txBody>
          <a:bodyPr wrap="square">
            <a:spAutoFit/>
          </a:bodyPr>
          <a:lstStyle/>
          <a:p>
            <a:pPr>
              <a:lnSpc>
                <a:spcPct val="150000"/>
              </a:lnSpc>
            </a:pPr>
            <a:r>
              <a:rPr lang="zh-CN" altLang="en-US" dirty="0" smtClean="0">
                <a:latin typeface="微软雅黑" pitchFamily="34" charset="-122"/>
                <a:ea typeface="微软雅黑" pitchFamily="34" charset="-122"/>
              </a:rPr>
              <a:t>        除了叶节点之外，树的所有节点都表示目录名。目录节点包含它下面文件及目录的所有信息与树的根相对应的目录称为根目录，用</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表示。同一目录中文件名不能相同，不同目录中的文件名可以相同。路径名的第一个字符是</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那么这个路径就是绝对路径。当在标识某个文件时也可以使用“</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”，他们分辨标识当前工作目录和父目录</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上一级目录</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a:srcRect/>
          <a:stretch>
            <a:fillRect/>
          </a:stretch>
        </p:blipFill>
        <p:spPr bwMode="auto">
          <a:xfrm>
            <a:off x="1857356" y="2500306"/>
            <a:ext cx="4972050" cy="1676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blinds(horizontal)">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71472" y="428604"/>
            <a:ext cx="2183611" cy="400110"/>
          </a:xfrm>
          <a:prstGeom prst="rect">
            <a:avLst/>
          </a:prstGeom>
        </p:spPr>
        <p:txBody>
          <a:bodyPr wrap="none">
            <a:spAutoFit/>
          </a:bodyPr>
          <a:lstStyle/>
          <a:p>
            <a:pPr>
              <a:buFont typeface="Wingdings" pitchFamily="2" charset="2"/>
              <a:buChar char="Ø"/>
            </a:pPr>
            <a:r>
              <a:rPr lang="zh-CN" altLang="en-US" sz="2000" b="1" dirty="0" smtClean="0">
                <a:latin typeface="微软雅黑" pitchFamily="34" charset="-122"/>
                <a:ea typeface="微软雅黑" pitchFamily="34" charset="-122"/>
              </a:rPr>
              <a:t>硬链接和软链接</a:t>
            </a:r>
            <a:endParaRPr lang="zh-CN" altLang="en-US" sz="2000" b="1" dirty="0">
              <a:latin typeface="微软雅黑" pitchFamily="34" charset="-122"/>
              <a:ea typeface="微软雅黑" pitchFamily="34" charset="-122"/>
            </a:endParaRPr>
          </a:p>
        </p:txBody>
      </p:sp>
      <p:sp>
        <p:nvSpPr>
          <p:cNvPr id="8" name="矩形 7"/>
          <p:cNvSpPr/>
          <p:nvPr/>
        </p:nvSpPr>
        <p:spPr>
          <a:xfrm>
            <a:off x="571472" y="1000108"/>
            <a:ext cx="8143932" cy="923330"/>
          </a:xfrm>
          <a:prstGeom prst="rect">
            <a:avLst/>
          </a:prstGeom>
        </p:spPr>
        <p:txBody>
          <a:bodyPr wrap="square">
            <a:spAutoFit/>
          </a:bodyPr>
          <a:lstStyle/>
          <a:p>
            <a:pPr>
              <a:lnSpc>
                <a:spcPct val="150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包含在目录中的一个文件就是一个硬链接。同一目录或是不同的目录中同一个文件可以有几个链接。</a:t>
            </a:r>
            <a:endParaRPr lang="zh-CN" altLang="en-US" dirty="0">
              <a:latin typeface="微软雅黑" pitchFamily="34" charset="-122"/>
              <a:ea typeface="微软雅黑" pitchFamily="34" charset="-122"/>
            </a:endParaRPr>
          </a:p>
        </p:txBody>
      </p:sp>
      <p:sp>
        <p:nvSpPr>
          <p:cNvPr id="9" name="矩形 8"/>
          <p:cNvSpPr/>
          <p:nvPr/>
        </p:nvSpPr>
        <p:spPr>
          <a:xfrm>
            <a:off x="1428728" y="2197403"/>
            <a:ext cx="4572000" cy="874407"/>
          </a:xfrm>
          <a:prstGeom prst="rect">
            <a:avLst/>
          </a:prstGeom>
        </p:spPr>
        <p:txBody>
          <a:bodyPr>
            <a:spAutoFit/>
          </a:bodyPr>
          <a:lstStyle/>
          <a:p>
            <a:pPr>
              <a:lnSpc>
                <a:spcPct val="150000"/>
              </a:lnSpc>
            </a:pPr>
            <a:r>
              <a:rPr lang="en-US" altLang="zh-CN" dirty="0" err="1" smtClean="0">
                <a:latin typeface="微软雅黑" pitchFamily="34" charset="-122"/>
                <a:ea typeface="微软雅黑" pitchFamily="34" charset="-122"/>
              </a:rPr>
              <a:t>ln</a:t>
            </a:r>
            <a:r>
              <a:rPr lang="en-US" altLang="zh-CN" dirty="0" smtClean="0">
                <a:latin typeface="微软雅黑" pitchFamily="34" charset="-122"/>
                <a:ea typeface="微软雅黑" pitchFamily="34" charset="-122"/>
              </a:rPr>
              <a:t> test </a:t>
            </a:r>
            <a:r>
              <a:rPr lang="en-US" altLang="zh-CN" dirty="0" err="1" smtClean="0">
                <a:latin typeface="微软雅黑" pitchFamily="34" charset="-122"/>
                <a:ea typeface="微软雅黑" pitchFamily="34" charset="-122"/>
              </a:rPr>
              <a:t>abc</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abc</a:t>
            </a:r>
            <a:r>
              <a:rPr lang="zh-CN" altLang="en-US" dirty="0" smtClean="0">
                <a:latin typeface="微软雅黑" pitchFamily="34" charset="-122"/>
                <a:ea typeface="微软雅黑" pitchFamily="34" charset="-122"/>
              </a:rPr>
              <a:t>指向同一个文件	</a:t>
            </a:r>
            <a:endParaRPr lang="en-US" altLang="zh-CN" dirty="0" smtClean="0">
              <a:latin typeface="微软雅黑" pitchFamily="34" charset="-122"/>
              <a:ea typeface="微软雅黑" pitchFamily="34" charset="-122"/>
            </a:endParaRPr>
          </a:p>
          <a:p>
            <a:pPr>
              <a:lnSpc>
                <a:spcPct val="150000"/>
              </a:lnSpc>
            </a:pPr>
            <a:r>
              <a:rPr lang="en-US" altLang="zh-CN" dirty="0" err="1" smtClean="0">
                <a:latin typeface="微软雅黑" pitchFamily="34" charset="-122"/>
                <a:ea typeface="微软雅黑" pitchFamily="34" charset="-122"/>
              </a:rPr>
              <a:t>rm</a:t>
            </a:r>
            <a:r>
              <a:rPr lang="en-US" altLang="zh-CN" dirty="0" smtClean="0">
                <a:latin typeface="微软雅黑" pitchFamily="34" charset="-122"/>
                <a:ea typeface="微软雅黑" pitchFamily="34" charset="-122"/>
              </a:rPr>
              <a:t> test </a:t>
            </a:r>
            <a:r>
              <a:rPr lang="zh-CN" altLang="en-US" dirty="0" smtClean="0">
                <a:latin typeface="微软雅黑" pitchFamily="34" charset="-122"/>
                <a:ea typeface="微软雅黑" pitchFamily="34" charset="-122"/>
              </a:rPr>
              <a:t>或是</a:t>
            </a:r>
            <a:r>
              <a:rPr lang="en-US" altLang="zh-CN" dirty="0" err="1" smtClean="0">
                <a:latin typeface="微软雅黑" pitchFamily="34" charset="-122"/>
                <a:ea typeface="微软雅黑" pitchFamily="34" charset="-122"/>
              </a:rPr>
              <a:t>abc</a:t>
            </a:r>
            <a:r>
              <a:rPr lang="zh-CN" altLang="en-US" dirty="0" smtClean="0">
                <a:latin typeface="微软雅黑" pitchFamily="34" charset="-122"/>
                <a:ea typeface="微软雅黑" pitchFamily="34" charset="-122"/>
              </a:rPr>
              <a:t>不影响</a:t>
            </a:r>
            <a:endParaRPr lang="en-US" altLang="zh-CN" dirty="0" smtClean="0">
              <a:latin typeface="微软雅黑" pitchFamily="34" charset="-122"/>
              <a:ea typeface="微软雅黑" pitchFamily="34" charset="-122"/>
            </a:endParaRPr>
          </a:p>
        </p:txBody>
      </p:sp>
      <p:sp>
        <p:nvSpPr>
          <p:cNvPr id="10" name="矩形 9"/>
          <p:cNvSpPr/>
          <p:nvPr/>
        </p:nvSpPr>
        <p:spPr>
          <a:xfrm>
            <a:off x="1357290" y="4577372"/>
            <a:ext cx="4572000" cy="923330"/>
          </a:xfrm>
          <a:prstGeom prst="rect">
            <a:avLst/>
          </a:prstGeom>
        </p:spPr>
        <p:txBody>
          <a:bodyPr>
            <a:spAutoFit/>
          </a:bodyPr>
          <a:lstStyle/>
          <a:p>
            <a:pPr>
              <a:lnSpc>
                <a:spcPct val="150000"/>
              </a:lnSpc>
            </a:pPr>
            <a:r>
              <a:rPr lang="en-US" altLang="zh-CN" dirty="0" err="1" smtClean="0">
                <a:latin typeface="微软雅黑" pitchFamily="34" charset="-122"/>
                <a:ea typeface="微软雅黑" pitchFamily="34" charset="-122"/>
              </a:rPr>
              <a:t>ln</a:t>
            </a:r>
            <a:r>
              <a:rPr lang="en-US" altLang="zh-CN" dirty="0" smtClean="0">
                <a:latin typeface="微软雅黑" pitchFamily="34" charset="-122"/>
                <a:ea typeface="微软雅黑" pitchFamily="34" charset="-122"/>
              </a:rPr>
              <a:t> -s test </a:t>
            </a:r>
            <a:r>
              <a:rPr lang="en-US" altLang="zh-CN" dirty="0" err="1" smtClean="0">
                <a:latin typeface="微软雅黑" pitchFamily="34" charset="-122"/>
                <a:ea typeface="微软雅黑" pitchFamily="34" charset="-122"/>
              </a:rPr>
              <a:t>abc</a:t>
            </a:r>
            <a:r>
              <a:rPr lang="en-US" altLang="zh-CN" dirty="0" smtClean="0">
                <a:latin typeface="微软雅黑" pitchFamily="34" charset="-122"/>
                <a:ea typeface="微软雅黑" pitchFamily="34" charset="-122"/>
              </a:rPr>
              <a:t>  </a:t>
            </a:r>
            <a:r>
              <a:rPr lang="en-US" altLang="zh-CN" dirty="0" err="1" smtClean="0">
                <a:latin typeface="微软雅黑" pitchFamily="34" charset="-122"/>
                <a:ea typeface="微软雅黑" pitchFamily="34" charset="-122"/>
              </a:rPr>
              <a:t>abc</a:t>
            </a:r>
            <a:r>
              <a:rPr lang="zh-CN" altLang="en-US" dirty="0" smtClean="0">
                <a:latin typeface="微软雅黑" pitchFamily="34" charset="-122"/>
                <a:ea typeface="微软雅黑" pitchFamily="34" charset="-122"/>
              </a:rPr>
              <a:t>指向</a:t>
            </a:r>
            <a:r>
              <a:rPr lang="en-US" altLang="zh-CN" dirty="0" smtClean="0">
                <a:latin typeface="微软雅黑" pitchFamily="34" charset="-122"/>
                <a:ea typeface="微软雅黑" pitchFamily="34" charset="-122"/>
              </a:rPr>
              <a:t>test</a:t>
            </a:r>
          </a:p>
          <a:p>
            <a:pPr>
              <a:lnSpc>
                <a:spcPct val="150000"/>
              </a:lnSpc>
            </a:pPr>
            <a:r>
              <a:rPr lang="zh-CN" altLang="en-US" dirty="0" smtClean="0">
                <a:latin typeface="微软雅黑" pitchFamily="34" charset="-122"/>
                <a:ea typeface="微软雅黑" pitchFamily="34" charset="-122"/>
              </a:rPr>
              <a:t>链接数：文件子目录数量：目录，包含</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11" name="矩形 10"/>
          <p:cNvSpPr/>
          <p:nvPr/>
        </p:nvSpPr>
        <p:spPr>
          <a:xfrm>
            <a:off x="1323924" y="3635549"/>
            <a:ext cx="3748142" cy="507831"/>
          </a:xfrm>
          <a:prstGeom prst="rect">
            <a:avLst/>
          </a:prstGeom>
        </p:spPr>
        <p:txBody>
          <a:bodyPr wrap="none">
            <a:spAutoFit/>
          </a:bodyPr>
          <a:lstStyle/>
          <a:p>
            <a:pPr>
              <a:lnSpc>
                <a:spcPct val="150000"/>
              </a:lnSpc>
            </a:pPr>
            <a:r>
              <a:rPr lang="zh-CN" altLang="en-US" dirty="0" smtClean="0">
                <a:latin typeface="微软雅黑" pitchFamily="34" charset="-122"/>
                <a:ea typeface="微软雅黑" pitchFamily="34" charset="-122"/>
              </a:rPr>
              <a:t>软件链接类似</a:t>
            </a:r>
            <a:r>
              <a:rPr lang="en-US" altLang="zh-CN" dirty="0" smtClean="0">
                <a:latin typeface="微软雅黑" pitchFamily="34" charset="-122"/>
                <a:ea typeface="微软雅黑" pitchFamily="34" charset="-122"/>
              </a:rPr>
              <a:t>Windows</a:t>
            </a:r>
            <a:r>
              <a:rPr lang="zh-CN" altLang="en-US" dirty="0" smtClean="0">
                <a:latin typeface="微软雅黑" pitchFamily="34" charset="-122"/>
                <a:ea typeface="微软雅黑" pitchFamily="34" charset="-122"/>
              </a:rPr>
              <a:t>的快捷键。</a:t>
            </a: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71472" y="528560"/>
            <a:ext cx="1414170" cy="400110"/>
          </a:xfrm>
          <a:prstGeom prst="rect">
            <a:avLst/>
          </a:prstGeom>
        </p:spPr>
        <p:txBody>
          <a:bodyPr wrap="none">
            <a:spAutoFit/>
          </a:bodyPr>
          <a:lstStyle/>
          <a:p>
            <a:pPr>
              <a:buFont typeface="Wingdings" pitchFamily="2" charset="2"/>
              <a:buChar char="Ø"/>
            </a:pPr>
            <a:r>
              <a:rPr lang="zh-CN" altLang="en-US" sz="2000" b="1" dirty="0" smtClean="0">
                <a:latin typeface="微软雅黑" pitchFamily="34" charset="-122"/>
                <a:ea typeface="微软雅黑" pitchFamily="34" charset="-122"/>
              </a:rPr>
              <a:t>文件类型</a:t>
            </a:r>
            <a:endParaRPr lang="zh-CN" altLang="en-US" sz="2000" b="1" dirty="0">
              <a:latin typeface="微软雅黑" pitchFamily="34" charset="-122"/>
              <a:ea typeface="微软雅黑" pitchFamily="34" charset="-122"/>
            </a:endParaRPr>
          </a:p>
        </p:txBody>
      </p:sp>
      <p:sp>
        <p:nvSpPr>
          <p:cNvPr id="4" name="矩形 3"/>
          <p:cNvSpPr/>
          <p:nvPr/>
        </p:nvSpPr>
        <p:spPr>
          <a:xfrm>
            <a:off x="2970067" y="2000240"/>
            <a:ext cx="1899879" cy="369332"/>
          </a:xfrm>
          <a:prstGeom prst="rect">
            <a:avLst/>
          </a:prstGeom>
        </p:spPr>
        <p:txBody>
          <a:bodyPr wrap="none">
            <a:spAutoFit/>
          </a:bodyPr>
          <a:lstStyle/>
          <a:p>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：表示普通文件</a:t>
            </a:r>
            <a:endParaRPr lang="zh-CN" altLang="en-US" dirty="0">
              <a:latin typeface="微软雅黑" pitchFamily="34" charset="-122"/>
              <a:ea typeface="微软雅黑" pitchFamily="34" charset="-122"/>
            </a:endParaRPr>
          </a:p>
        </p:txBody>
      </p:sp>
      <p:sp>
        <p:nvSpPr>
          <p:cNvPr id="5" name="矩形 4"/>
          <p:cNvSpPr/>
          <p:nvPr/>
        </p:nvSpPr>
        <p:spPr>
          <a:xfrm>
            <a:off x="2970067" y="2631276"/>
            <a:ext cx="1947969" cy="369332"/>
          </a:xfrm>
          <a:prstGeom prst="rect">
            <a:avLst/>
          </a:prstGeom>
        </p:spPr>
        <p:txBody>
          <a:bodyPr wrap="none">
            <a:spAutoFit/>
          </a:bodyPr>
          <a:lstStyle/>
          <a:p>
            <a:r>
              <a:rPr lang="en-US" altLang="zh-CN" dirty="0" smtClean="0">
                <a:latin typeface="微软雅黑" pitchFamily="34" charset="-122"/>
                <a:ea typeface="微软雅黑" pitchFamily="34" charset="-122"/>
              </a:rPr>
              <a:t>d</a:t>
            </a:r>
            <a:r>
              <a:rPr lang="zh-CN" altLang="en-US" dirty="0" smtClean="0">
                <a:latin typeface="微软雅黑" pitchFamily="34" charset="-122"/>
                <a:ea typeface="微软雅黑" pitchFamily="34" charset="-122"/>
              </a:rPr>
              <a:t>：表示目录文件</a:t>
            </a:r>
            <a:endParaRPr lang="zh-CN" altLang="en-US" dirty="0">
              <a:latin typeface="微软雅黑" pitchFamily="34" charset="-122"/>
              <a:ea typeface="微软雅黑" pitchFamily="34" charset="-122"/>
            </a:endParaRPr>
          </a:p>
        </p:txBody>
      </p:sp>
      <p:sp>
        <p:nvSpPr>
          <p:cNvPr id="6" name="矩形 5"/>
          <p:cNvSpPr/>
          <p:nvPr/>
        </p:nvSpPr>
        <p:spPr>
          <a:xfrm>
            <a:off x="2970067" y="4524384"/>
            <a:ext cx="1861407" cy="369332"/>
          </a:xfrm>
          <a:prstGeom prst="rect">
            <a:avLst/>
          </a:prstGeom>
        </p:spPr>
        <p:txBody>
          <a:bodyPr wrap="none">
            <a:spAutoFit/>
          </a:bodyPr>
          <a:lstStyle/>
          <a:p>
            <a:r>
              <a:rPr lang="en-US" altLang="zh-CN" dirty="0" smtClean="0">
                <a:latin typeface="微软雅黑" pitchFamily="34" charset="-122"/>
                <a:ea typeface="微软雅黑" pitchFamily="34" charset="-122"/>
              </a:rPr>
              <a:t>l</a:t>
            </a:r>
            <a:r>
              <a:rPr lang="zh-CN" altLang="en-US" dirty="0" smtClean="0">
                <a:latin typeface="微软雅黑" pitchFamily="34" charset="-122"/>
                <a:ea typeface="微软雅黑" pitchFamily="34" charset="-122"/>
              </a:rPr>
              <a:t>：表示链接文件</a:t>
            </a:r>
            <a:endParaRPr lang="zh-CN" altLang="en-US" dirty="0">
              <a:latin typeface="微软雅黑" pitchFamily="34" charset="-122"/>
              <a:ea typeface="微软雅黑" pitchFamily="34" charset="-122"/>
            </a:endParaRPr>
          </a:p>
        </p:txBody>
      </p:sp>
      <p:sp>
        <p:nvSpPr>
          <p:cNvPr id="8" name="矩形 7"/>
          <p:cNvSpPr/>
          <p:nvPr/>
        </p:nvSpPr>
        <p:spPr>
          <a:xfrm>
            <a:off x="2970067" y="3262312"/>
            <a:ext cx="2178802" cy="369332"/>
          </a:xfrm>
          <a:prstGeom prst="rect">
            <a:avLst/>
          </a:prstGeom>
        </p:spPr>
        <p:txBody>
          <a:bodyPr wrap="none">
            <a:spAutoFit/>
          </a:bodyPr>
          <a:lstStyle/>
          <a:p>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：表示块设备文件</a:t>
            </a:r>
            <a:endParaRPr lang="zh-CN" altLang="en-US" dirty="0">
              <a:latin typeface="微软雅黑" pitchFamily="34" charset="-122"/>
              <a:ea typeface="微软雅黑" pitchFamily="34" charset="-122"/>
            </a:endParaRPr>
          </a:p>
        </p:txBody>
      </p:sp>
      <p:sp>
        <p:nvSpPr>
          <p:cNvPr id="9" name="矩形 8"/>
          <p:cNvSpPr/>
          <p:nvPr/>
        </p:nvSpPr>
        <p:spPr>
          <a:xfrm>
            <a:off x="2970067" y="3893348"/>
            <a:ext cx="2377574" cy="369332"/>
          </a:xfrm>
          <a:prstGeom prst="rect">
            <a:avLst/>
          </a:prstGeom>
        </p:spPr>
        <p:txBody>
          <a:bodyPr wrap="none">
            <a:spAutoFit/>
          </a:bodyPr>
          <a:lstStyle/>
          <a:p>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：表示字符设备文件</a:t>
            </a:r>
            <a:endParaRPr lang="zh-CN" altLang="en-US" dirty="0">
              <a:latin typeface="微软雅黑" pitchFamily="34" charset="-122"/>
              <a:ea typeface="微软雅黑" pitchFamily="34" charset="-122"/>
            </a:endParaRPr>
          </a:p>
        </p:txBody>
      </p:sp>
      <p:sp>
        <p:nvSpPr>
          <p:cNvPr id="10" name="矩形 9"/>
          <p:cNvSpPr/>
          <p:nvPr/>
        </p:nvSpPr>
        <p:spPr>
          <a:xfrm>
            <a:off x="2970067" y="5155420"/>
            <a:ext cx="3102131" cy="369332"/>
          </a:xfrm>
          <a:prstGeom prst="rect">
            <a:avLst/>
          </a:prstGeom>
        </p:spPr>
        <p:txBody>
          <a:bodyPr wrap="none">
            <a:spAutoFit/>
          </a:bodyPr>
          <a:lstStyle/>
          <a:p>
            <a:r>
              <a:rPr lang="en-US" altLang="zh-CN" dirty="0" smtClean="0">
                <a:latin typeface="微软雅黑" pitchFamily="34" charset="-122"/>
                <a:ea typeface="微软雅黑" pitchFamily="34" charset="-122"/>
              </a:rPr>
              <a:t>p</a:t>
            </a:r>
            <a:r>
              <a:rPr lang="zh-CN" altLang="en-US" dirty="0" smtClean="0">
                <a:latin typeface="微软雅黑" pitchFamily="34" charset="-122"/>
                <a:ea typeface="微软雅黑" pitchFamily="34" charset="-122"/>
              </a:rPr>
              <a:t>：管道和命令管道（少见）</a:t>
            </a:r>
            <a:endParaRPr lang="zh-CN" altLang="en-US" dirty="0">
              <a:latin typeface="微软雅黑" pitchFamily="34" charset="-122"/>
              <a:ea typeface="微软雅黑" pitchFamily="34" charset="-122"/>
            </a:endParaRPr>
          </a:p>
        </p:txBody>
      </p:sp>
      <p:sp>
        <p:nvSpPr>
          <p:cNvPr id="11" name="矩形 10"/>
          <p:cNvSpPr/>
          <p:nvPr/>
        </p:nvSpPr>
        <p:spPr>
          <a:xfrm>
            <a:off x="2970067" y="5786454"/>
            <a:ext cx="2138727" cy="369332"/>
          </a:xfrm>
          <a:prstGeom prst="rect">
            <a:avLst/>
          </a:prstGeom>
        </p:spPr>
        <p:txBody>
          <a:bodyPr wrap="none">
            <a:spAutoFit/>
          </a:bodyPr>
          <a:lstStyle/>
          <a:p>
            <a:r>
              <a:rPr lang="en-US" altLang="zh-CN" dirty="0" smtClean="0">
                <a:latin typeface="微软雅黑" pitchFamily="34" charset="-122"/>
                <a:ea typeface="微软雅黑" pitchFamily="34" charset="-122"/>
              </a:rPr>
              <a:t>s</a:t>
            </a:r>
            <a:r>
              <a:rPr lang="zh-CN" altLang="en-US" dirty="0" smtClean="0">
                <a:latin typeface="微软雅黑" pitchFamily="34" charset="-122"/>
                <a:ea typeface="微软雅黑" pitchFamily="34" charset="-122"/>
              </a:rPr>
              <a:t>：套接字（少见）</a:t>
            </a:r>
            <a:endParaRPr lang="zh-CN" altLang="en-US" dirty="0">
              <a:latin typeface="微软雅黑" pitchFamily="34" charset="-122"/>
              <a:ea typeface="微软雅黑" pitchFamily="34" charset="-122"/>
            </a:endParaRPr>
          </a:p>
        </p:txBody>
      </p:sp>
      <p:sp>
        <p:nvSpPr>
          <p:cNvPr id="12" name="矩形 11"/>
          <p:cNvSpPr/>
          <p:nvPr/>
        </p:nvSpPr>
        <p:spPr>
          <a:xfrm>
            <a:off x="1285852" y="1285860"/>
            <a:ext cx="3382657" cy="369332"/>
          </a:xfrm>
          <a:prstGeom prst="rect">
            <a:avLst/>
          </a:prstGeom>
        </p:spPr>
        <p:txBody>
          <a:bodyPr wrap="none">
            <a:spAutoFit/>
          </a:bodyPr>
          <a:lstStyle/>
          <a:p>
            <a:r>
              <a:rPr lang="zh-CN" altLang="en-US" dirty="0" smtClean="0">
                <a:latin typeface="微软雅黑" pitchFamily="34" charset="-122"/>
                <a:ea typeface="微软雅黑" pitchFamily="34" charset="-122"/>
              </a:rPr>
              <a:t>整个</a:t>
            </a:r>
            <a:r>
              <a:rPr lang="en-US" altLang="zh-CN" dirty="0" err="1" smtClean="0">
                <a:latin typeface="微软雅黑" pitchFamily="34" charset="-122"/>
                <a:ea typeface="微软雅黑" pitchFamily="34" charset="-122"/>
              </a:rPr>
              <a:t>linux</a:t>
            </a:r>
            <a:r>
              <a:rPr lang="zh-CN" altLang="en-US" dirty="0" smtClean="0">
                <a:latin typeface="微软雅黑" pitchFamily="34" charset="-122"/>
                <a:ea typeface="微软雅黑" pitchFamily="34" charset="-122"/>
              </a:rPr>
              <a:t>系统仅有</a:t>
            </a:r>
            <a:r>
              <a:rPr lang="en-US" altLang="zh-CN" dirty="0" smtClean="0">
                <a:latin typeface="微软雅黑" pitchFamily="34" charset="-122"/>
                <a:ea typeface="微软雅黑" pitchFamily="34" charset="-122"/>
              </a:rPr>
              <a:t>7</a:t>
            </a:r>
            <a:r>
              <a:rPr lang="zh-CN" altLang="en-US" dirty="0" smtClean="0">
                <a:latin typeface="微软雅黑" pitchFamily="34" charset="-122"/>
                <a:ea typeface="微软雅黑" pitchFamily="34" charset="-122"/>
              </a:rPr>
              <a:t>种文件类型</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9" grpId="0"/>
      <p:bldP spid="10" grpId="0"/>
      <p:bldP spid="11" grpId="0"/>
      <p:bldP spid="1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595</TotalTime>
  <Words>2897</Words>
  <PresentationFormat>全屏显示(4:3)</PresentationFormat>
  <Paragraphs>263</Paragraphs>
  <Slides>31</Slides>
  <Notes>1</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xiaowei</dc:creator>
  <cp:lastModifiedBy>xiaowei</cp:lastModifiedBy>
  <cp:revision>289</cp:revision>
  <dcterms:created xsi:type="dcterms:W3CDTF">2018-03-11T11:49:07Z</dcterms:created>
  <dcterms:modified xsi:type="dcterms:W3CDTF">2018-03-16T06:49:52Z</dcterms:modified>
</cp:coreProperties>
</file>