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7.xml" ContentType="application/vnd.openxmlformats-officedocument.presentationml.notesSlid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单击编辑备注格式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&lt;页眉&gt;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&lt;日期/时间&gt;</a:t>
            </a:r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&lt;页脚&gt;</a:t>
            </a:r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B19B8D1-3EF6-47A9-B819-904B8D03E3E4}" type="slidenum">
              <a:rPr lang="en-US" sz="1400">
                <a:latin typeface="Times New Roman"/>
              </a:rPr>
              <a:t>&lt;编号&gt;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项目简介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6976648-D44D-441A-9581-073A5B77E92F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项目需求中的功能是基本功能，必须完成的</a:t>
            </a:r>
            <a:endParaRPr/>
          </a:p>
          <a:p>
            <a:r>
              <a:rPr lang="en-US" sz="2000">
                <a:latin typeface="Arial"/>
              </a:rPr>
              <a:t>增加功能：是学员根据项目完成进度和对功能的理解，本组自发添加完成的。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D5FB5D9-41C1-4BD2-BBF3-B6F649DE964E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说明每位学员所负责的功能及文档。</a:t>
            </a:r>
            <a:endParaRPr/>
          </a:p>
          <a:p>
            <a:r>
              <a:rPr lang="en-US" sz="2000">
                <a:latin typeface="Arial"/>
              </a:rPr>
              <a:t>整体完成情况：整个项目组在功能时间节点的把握程度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A1D9601-A4BE-477C-9C21-10DB0D962B3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说明每位学员所负责的功能及文档。</a:t>
            </a:r>
            <a:endParaRPr/>
          </a:p>
          <a:p>
            <a:r>
              <a:rPr lang="en-US" sz="2000">
                <a:latin typeface="Arial"/>
              </a:rPr>
              <a:t>整体完成情况：整个项目组在功能时间节点的把握程度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7621887-7C57-4F70-B3FA-DFF069D0D2C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这里由组长负责，是对项目的技术总结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27A1E7E-E1E7-4C96-9C32-29042AB42D37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学员发自内心的感觉，可以是项目，技术，也可以是团队，也可以是职业素质。教学生习惯总结和感恩。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D4594A4-749B-420A-916D-C50E480B347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0760" cy="68511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0760" cy="685116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50920" y="5661000"/>
            <a:ext cx="8637120" cy="57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                                                  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611280" y="3789360"/>
            <a:ext cx="7768800" cy="146628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81" name="CustomShape 3"/>
          <p:cNvSpPr/>
          <p:nvPr/>
        </p:nvSpPr>
        <p:spPr>
          <a:xfrm>
            <a:off x="1111320" y="4869000"/>
            <a:ext cx="6841800" cy="6440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82" name="CustomShape 4"/>
          <p:cNvSpPr/>
          <p:nvPr/>
        </p:nvSpPr>
        <p:spPr>
          <a:xfrm>
            <a:off x="3024000" y="400320"/>
            <a:ext cx="2950560" cy="75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6600"/>
                </a:solidFill>
                <a:latin typeface="Calibri"/>
              </a:rPr>
              <a:t>项目答辩</a:t>
            </a:r>
            <a:endParaRPr/>
          </a:p>
        </p:txBody>
      </p:sp>
      <p:sp>
        <p:nvSpPr>
          <p:cNvPr id="83" name="CustomShape 5"/>
          <p:cNvSpPr/>
          <p:nvPr/>
        </p:nvSpPr>
        <p:spPr>
          <a:xfrm>
            <a:off x="2736000" y="2520000"/>
            <a:ext cx="3526560" cy="79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ffff"/>
                </a:solidFill>
                <a:latin typeface="Tahoma"/>
              </a:rPr>
              <a:t>职工管理系统</a:t>
            </a:r>
            <a:endParaRPr/>
          </a:p>
        </p:txBody>
      </p:sp>
      <p:sp>
        <p:nvSpPr>
          <p:cNvPr id="84" name="CustomShape 6"/>
          <p:cNvSpPr/>
          <p:nvPr/>
        </p:nvSpPr>
        <p:spPr>
          <a:xfrm>
            <a:off x="4485240" y="3672000"/>
            <a:ext cx="4007880" cy="55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---SQHS1502</a:t>
            </a:r>
            <a:r>
              <a:rPr lang="en-US" sz="2800">
                <a:solidFill>
                  <a:srgbClr val="ffffff"/>
                </a:solidFill>
                <a:latin typeface="Calibri"/>
              </a:rPr>
              <a:t>班</a:t>
            </a:r>
            <a:r>
              <a:rPr lang="en-US" sz="2800">
                <a:solidFill>
                  <a:srgbClr val="ffffff"/>
                </a:solidFill>
                <a:latin typeface="Calibri"/>
              </a:rPr>
              <a:t>**</a:t>
            </a:r>
            <a:r>
              <a:rPr lang="en-US" sz="2800">
                <a:solidFill>
                  <a:srgbClr val="ffffff"/>
                </a:solidFill>
                <a:latin typeface="Calibri"/>
              </a:rPr>
              <a:t>李振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989440" y="115920"/>
            <a:ext cx="4747680" cy="572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项目功能介绍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755640" y="1484280"/>
            <a:ext cx="8132400" cy="431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职工管理系统：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功能规定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  <a:ea typeface="宋体"/>
              </a:rPr>
              <a:t>       </a:t>
            </a:r>
            <a:r>
              <a:rPr lang="en-US" sz="2200">
                <a:solidFill>
                  <a:srgbClr val="000000"/>
                </a:solidFill>
                <a:latin typeface="宋体"/>
                <a:ea typeface="宋体"/>
              </a:rPr>
              <a:t>公司管理系统是对公司人员进行管理，分配的平台。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宋体"/>
                <a:ea typeface="宋体"/>
              </a:rPr>
              <a:t>1.</a:t>
            </a:r>
            <a:r>
              <a:rPr b="1" lang="en-US" sz="2200">
                <a:solidFill>
                  <a:srgbClr val="000000"/>
                </a:solidFill>
                <a:latin typeface="宋体"/>
                <a:ea typeface="宋体"/>
              </a:rPr>
              <a:t>登陆功能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宋体"/>
                <a:ea typeface="宋体"/>
              </a:rPr>
              <a:t>      </a:t>
            </a:r>
            <a:r>
              <a:rPr lang="en-US" sz="2200">
                <a:solidFill>
                  <a:srgbClr val="000000"/>
                </a:solidFill>
                <a:latin typeface="宋体"/>
                <a:ea typeface="宋体"/>
              </a:rPr>
              <a:t>系统启动后有提示进入登陆界面；登陆是要对比用户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宋体"/>
                <a:ea typeface="宋体"/>
              </a:rPr>
              <a:t>      </a:t>
            </a:r>
            <a:r>
              <a:rPr lang="en-US" sz="2200">
                <a:solidFill>
                  <a:srgbClr val="000000"/>
                </a:solidFill>
                <a:latin typeface="宋体"/>
                <a:ea typeface="宋体"/>
              </a:rPr>
              <a:t>名和密码进行验证。登陆成功后显示欢迎界面，有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宋体"/>
                <a:ea typeface="宋体"/>
              </a:rPr>
              <a:t>      </a:t>
            </a:r>
            <a:r>
              <a:rPr lang="en-US" sz="2200">
                <a:solidFill>
                  <a:srgbClr val="000000"/>
                </a:solidFill>
                <a:latin typeface="宋体"/>
                <a:ea typeface="宋体"/>
              </a:rPr>
              <a:t>提示：”欢迎</a:t>
            </a:r>
            <a:r>
              <a:rPr lang="en-US" sz="2200">
                <a:solidFill>
                  <a:srgbClr val="000000"/>
                </a:solidFill>
                <a:latin typeface="宋体"/>
                <a:ea typeface="宋体"/>
              </a:rPr>
              <a:t>XXXX</a:t>
            </a:r>
            <a:r>
              <a:rPr lang="en-US" sz="2200">
                <a:solidFill>
                  <a:srgbClr val="000000"/>
                </a:solidFill>
                <a:latin typeface="宋体"/>
                <a:ea typeface="宋体"/>
              </a:rPr>
              <a:t>进入”提示。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宋体"/>
                <a:ea typeface="宋体"/>
              </a:rPr>
              <a:t>2.</a:t>
            </a:r>
            <a:r>
              <a:rPr b="1" lang="en-US" sz="2200">
                <a:solidFill>
                  <a:srgbClr val="000000"/>
                </a:solidFill>
                <a:latin typeface="宋体"/>
                <a:ea typeface="宋体"/>
              </a:rPr>
              <a:t>级别限定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宋体"/>
                <a:ea typeface="宋体"/>
              </a:rPr>
              <a:t>可以对所有人员进行操作的为</a:t>
            </a:r>
            <a:r>
              <a:rPr lang="en-US" sz="2200">
                <a:solidFill>
                  <a:srgbClr val="000000"/>
                </a:solidFill>
                <a:latin typeface="宋体"/>
                <a:ea typeface="宋体"/>
              </a:rPr>
              <a:t>BOSS</a:t>
            </a:r>
            <a:r>
              <a:rPr lang="en-US" sz="2200">
                <a:solidFill>
                  <a:srgbClr val="000000"/>
                </a:solidFill>
                <a:latin typeface="宋体"/>
                <a:ea typeface="宋体"/>
              </a:rPr>
              <a:t>，此用户可以是既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宋体"/>
                <a:ea typeface="宋体"/>
              </a:rPr>
              <a:t>定的用户名</a:t>
            </a:r>
            <a:r>
              <a:rPr lang="en-US" sz="2200">
                <a:solidFill>
                  <a:srgbClr val="000000"/>
                </a:solidFill>
                <a:latin typeface="宋体"/>
                <a:ea typeface="宋体"/>
              </a:rPr>
              <a:t>admin</a:t>
            </a:r>
            <a:r>
              <a:rPr lang="en-US" sz="2200">
                <a:solidFill>
                  <a:srgbClr val="000000"/>
                </a:solidFill>
                <a:latin typeface="宋体"/>
                <a:ea typeface="宋体"/>
              </a:rPr>
              <a:t>和密码</a:t>
            </a:r>
            <a:r>
              <a:rPr lang="en-US" sz="2200">
                <a:solidFill>
                  <a:srgbClr val="000000"/>
                </a:solidFill>
                <a:latin typeface="宋体"/>
                <a:ea typeface="宋体"/>
              </a:rPr>
              <a:t>123</a:t>
            </a:r>
            <a:r>
              <a:rPr lang="en-US" sz="2200">
                <a:solidFill>
                  <a:srgbClr val="000000"/>
                </a:solidFill>
                <a:latin typeface="宋体"/>
                <a:ea typeface="宋体"/>
              </a:rPr>
              <a:t>。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宋体"/>
                <a:ea typeface="宋体"/>
              </a:rPr>
              <a:t>Boss</a:t>
            </a:r>
            <a:r>
              <a:rPr lang="en-US" sz="2200">
                <a:solidFill>
                  <a:srgbClr val="000000"/>
                </a:solidFill>
                <a:latin typeface="宋体"/>
                <a:ea typeface="宋体"/>
              </a:rPr>
              <a:t>之下的为经理和销售经理；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宋体"/>
                <a:ea typeface="宋体"/>
              </a:rPr>
              <a:t>经理可以对兼职技术人员进行操作；销售经理可以对兼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宋体"/>
                <a:ea typeface="宋体"/>
              </a:rPr>
              <a:t>职推销员进行操作。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2989440" y="115920"/>
            <a:ext cx="4747680" cy="5727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88" name="CustomShape 2"/>
          <p:cNvSpPr/>
          <p:nvPr/>
        </p:nvSpPr>
        <p:spPr>
          <a:xfrm>
            <a:off x="576720" y="1728000"/>
            <a:ext cx="827640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>
                <a:solidFill>
                  <a:srgbClr val="000000"/>
                </a:solidFill>
                <a:latin typeface="宋体"/>
                <a:ea typeface="宋体"/>
              </a:rPr>
              <a:t>3.</a:t>
            </a:r>
            <a:r>
              <a:rPr b="1" lang="en-US" sz="2200">
                <a:solidFill>
                  <a:srgbClr val="000000"/>
                </a:solidFill>
                <a:latin typeface="宋体"/>
                <a:ea typeface="宋体"/>
              </a:rPr>
              <a:t>增加人员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宋体"/>
                <a:ea typeface="宋体"/>
              </a:rPr>
              <a:t>1 </a:t>
            </a:r>
            <a:r>
              <a:rPr lang="en-US" sz="2200">
                <a:solidFill>
                  <a:srgbClr val="000000"/>
                </a:solidFill>
                <a:latin typeface="宋体"/>
                <a:ea typeface="宋体"/>
              </a:rPr>
              <a:t>新加入的人员的编号自动生成。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宋体"/>
                <a:ea typeface="宋体"/>
              </a:rPr>
              <a:t>2 </a:t>
            </a:r>
            <a:r>
              <a:rPr lang="en-US" sz="2200">
                <a:solidFill>
                  <a:srgbClr val="000000"/>
                </a:solidFill>
                <a:latin typeface="宋体"/>
                <a:ea typeface="宋体"/>
              </a:rPr>
              <a:t>保存性别，指定的字符 男：</a:t>
            </a:r>
            <a:r>
              <a:rPr lang="en-US" sz="2200">
                <a:solidFill>
                  <a:srgbClr val="000000"/>
                </a:solidFill>
                <a:latin typeface="宋体"/>
                <a:ea typeface="宋体"/>
              </a:rPr>
              <a:t>male </a:t>
            </a:r>
            <a:r>
              <a:rPr lang="en-US" sz="2200">
                <a:solidFill>
                  <a:srgbClr val="000000"/>
                </a:solidFill>
                <a:latin typeface="宋体"/>
                <a:ea typeface="宋体"/>
              </a:rPr>
              <a:t>女：</a:t>
            </a:r>
            <a:r>
              <a:rPr lang="en-US" sz="2200">
                <a:solidFill>
                  <a:srgbClr val="000000"/>
                </a:solidFill>
                <a:latin typeface="宋体"/>
                <a:ea typeface="宋体"/>
              </a:rPr>
              <a:t>female</a:t>
            </a:r>
            <a:r>
              <a:rPr lang="en-US" sz="2200">
                <a:solidFill>
                  <a:srgbClr val="000000"/>
                </a:solidFill>
                <a:latin typeface="宋体"/>
                <a:ea typeface="宋体"/>
              </a:rPr>
              <a:t>。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宋体"/>
                <a:ea typeface="宋体"/>
              </a:rPr>
              <a:t>3 boss</a:t>
            </a:r>
            <a:r>
              <a:rPr lang="en-US" sz="2200">
                <a:solidFill>
                  <a:srgbClr val="000000"/>
                </a:solidFill>
                <a:latin typeface="宋体"/>
                <a:ea typeface="宋体"/>
              </a:rPr>
              <a:t>可以添加经理，销售经理，兼职技术人员，兼职推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宋体"/>
                <a:ea typeface="宋体"/>
              </a:rPr>
              <a:t>销员；经理可以添加兼职技术人员；销售经理可以添加兼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宋体"/>
                <a:ea typeface="宋体"/>
              </a:rPr>
              <a:t>职推销员。</a:t>
            </a:r>
            <a:endParaRPr/>
          </a:p>
          <a:p>
            <a:r>
              <a:rPr b="1" lang="en-US" sz="2200">
                <a:solidFill>
                  <a:srgbClr val="000000"/>
                </a:solidFill>
                <a:latin typeface="宋体"/>
                <a:ea typeface="宋体"/>
              </a:rPr>
              <a:t>4.</a:t>
            </a:r>
            <a:r>
              <a:rPr b="1" lang="en-US" sz="2200">
                <a:solidFill>
                  <a:srgbClr val="000000"/>
                </a:solidFill>
                <a:latin typeface="宋体"/>
                <a:ea typeface="宋体"/>
              </a:rPr>
              <a:t>显示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宋体"/>
                <a:ea typeface="宋体"/>
              </a:rPr>
              <a:t>1 </a:t>
            </a:r>
            <a:r>
              <a:rPr lang="en-US" sz="2200">
                <a:solidFill>
                  <a:srgbClr val="000000"/>
                </a:solidFill>
                <a:latin typeface="宋体"/>
                <a:ea typeface="宋体"/>
              </a:rPr>
              <a:t>按编号顺序显示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宋体"/>
                <a:ea typeface="宋体"/>
              </a:rPr>
              <a:t>2 </a:t>
            </a:r>
            <a:r>
              <a:rPr lang="en-US" sz="2200">
                <a:solidFill>
                  <a:srgbClr val="000000"/>
                </a:solidFill>
                <a:latin typeface="宋体"/>
                <a:ea typeface="宋体"/>
              </a:rPr>
              <a:t>按级别顺序显示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宋体"/>
                <a:ea typeface="宋体"/>
              </a:rPr>
              <a:t>3 </a:t>
            </a:r>
            <a:r>
              <a:rPr lang="en-US" sz="2200">
                <a:solidFill>
                  <a:srgbClr val="000000"/>
                </a:solidFill>
                <a:latin typeface="宋体"/>
                <a:ea typeface="宋体"/>
              </a:rPr>
              <a:t>对于兼职技术人员和兼职推销员只能显示自己的信息。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宋体"/>
                <a:ea typeface="宋体"/>
              </a:rPr>
              <a:t>4 </a:t>
            </a:r>
            <a:r>
              <a:rPr lang="en-US" sz="2200">
                <a:solidFill>
                  <a:srgbClr val="000000"/>
                </a:solidFill>
                <a:latin typeface="宋体"/>
                <a:ea typeface="宋体"/>
              </a:rPr>
              <a:t>经理和销售经理可以显示他所管理的人员信息；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9" name="CustomShape 3"/>
          <p:cNvSpPr/>
          <p:nvPr/>
        </p:nvSpPr>
        <p:spPr>
          <a:xfrm>
            <a:off x="5400000" y="360000"/>
            <a:ext cx="2518920" cy="50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项目功能介绍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989440" y="115920"/>
            <a:ext cx="4747680" cy="5727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91" name="CustomShape 2"/>
          <p:cNvSpPr/>
          <p:nvPr/>
        </p:nvSpPr>
        <p:spPr>
          <a:xfrm>
            <a:off x="432360" y="1512360"/>
            <a:ext cx="7916760" cy="597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200">
                <a:latin typeface="Arial"/>
              </a:rPr>
              <a:t>5.</a:t>
            </a:r>
            <a:r>
              <a:rPr b="1" lang="en-US" sz="2200">
                <a:latin typeface="Arial"/>
              </a:rPr>
              <a:t>修改                             </a:t>
            </a:r>
            <a:r>
              <a:rPr b="1" lang="en-US" sz="2200">
                <a:solidFill>
                  <a:srgbClr val="000000"/>
                </a:solidFill>
                <a:latin typeface="Arial"/>
                <a:ea typeface="宋体"/>
              </a:rPr>
              <a:t>                               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Arial"/>
                <a:ea typeface="宋体"/>
              </a:rPr>
              <a:t>           </a:t>
            </a:r>
            <a:r>
              <a:rPr lang="en-US" sz="2200">
                <a:solidFill>
                  <a:srgbClr val="000000"/>
                </a:solidFill>
                <a:latin typeface="Arial"/>
                <a:ea typeface="宋体"/>
              </a:rPr>
              <a:t>工资修改     级别修改       密码修改        姓名修改       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Arial"/>
                <a:ea typeface="宋体"/>
              </a:rPr>
              <a:t>           </a:t>
            </a:r>
            <a:r>
              <a:rPr lang="en-US" sz="2200">
                <a:solidFill>
                  <a:srgbClr val="000000"/>
                </a:solidFill>
                <a:latin typeface="Arial"/>
                <a:ea typeface="宋体"/>
              </a:rPr>
              <a:t>编号修改      年龄修改      部门修改</a:t>
            </a:r>
            <a:endParaRPr/>
          </a:p>
          <a:p>
            <a:r>
              <a:rPr b="1" lang="en-US" sz="2200">
                <a:solidFill>
                  <a:srgbClr val="000000"/>
                </a:solidFill>
                <a:latin typeface="Arial"/>
                <a:ea typeface="宋体"/>
              </a:rPr>
              <a:t>7.</a:t>
            </a:r>
            <a:r>
              <a:rPr b="1" lang="en-US" sz="2200">
                <a:solidFill>
                  <a:srgbClr val="000000"/>
                </a:solidFill>
                <a:latin typeface="宋体"/>
                <a:ea typeface="宋体"/>
              </a:rPr>
              <a:t>查找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宋体"/>
                <a:ea typeface="宋体"/>
              </a:rPr>
              <a:t>           </a:t>
            </a:r>
            <a:r>
              <a:rPr lang="en-US" sz="2200">
                <a:solidFill>
                  <a:srgbClr val="000000"/>
                </a:solidFill>
                <a:latin typeface="宋体"/>
                <a:ea typeface="宋体"/>
              </a:rPr>
              <a:t>按编号查找</a:t>
            </a:r>
            <a:r>
              <a:rPr lang="en-US" sz="2200">
                <a:solidFill>
                  <a:srgbClr val="000000"/>
                </a:solidFill>
                <a:latin typeface="Arial"/>
                <a:ea typeface="宋体"/>
              </a:rPr>
              <a:t>   </a:t>
            </a:r>
            <a:r>
              <a:rPr lang="en-US" sz="2200">
                <a:solidFill>
                  <a:srgbClr val="000000"/>
                </a:solidFill>
                <a:latin typeface="宋体"/>
                <a:ea typeface="宋体"/>
              </a:rPr>
              <a:t>按人名查找</a:t>
            </a:r>
            <a:r>
              <a:rPr lang="en-US" sz="2200">
                <a:solidFill>
                  <a:srgbClr val="000000"/>
                </a:solidFill>
                <a:latin typeface="Arial"/>
                <a:ea typeface="宋体"/>
              </a:rPr>
              <a:t> </a:t>
            </a:r>
            <a:endParaRPr/>
          </a:p>
          <a:p>
            <a:r>
              <a:rPr b="1" lang="en-US" sz="2200">
                <a:solidFill>
                  <a:srgbClr val="000000"/>
                </a:solidFill>
                <a:latin typeface="Arial"/>
                <a:ea typeface="宋体"/>
              </a:rPr>
              <a:t>6.</a:t>
            </a:r>
            <a:r>
              <a:rPr b="1" lang="en-US" sz="2200">
                <a:solidFill>
                  <a:srgbClr val="000000"/>
                </a:solidFill>
                <a:latin typeface="Arial"/>
                <a:ea typeface="宋体"/>
              </a:rPr>
              <a:t>删除</a:t>
            </a:r>
            <a:endParaRPr/>
          </a:p>
          <a:p>
            <a:r>
              <a:rPr b="1" lang="en-US" sz="2200">
                <a:solidFill>
                  <a:srgbClr val="000000"/>
                </a:solidFill>
                <a:latin typeface="Arial"/>
                <a:ea typeface="宋体"/>
              </a:rPr>
              <a:t>	</a:t>
            </a:r>
            <a:r>
              <a:rPr b="1" lang="en-US" sz="2200">
                <a:solidFill>
                  <a:srgbClr val="000000"/>
                </a:solidFill>
                <a:latin typeface="Arial"/>
                <a:ea typeface="宋体"/>
              </a:rPr>
              <a:t>	</a:t>
            </a:r>
            <a:r>
              <a:rPr lang="en-US" sz="2200">
                <a:solidFill>
                  <a:srgbClr val="000000"/>
                </a:solidFill>
                <a:latin typeface="宋体"/>
                <a:ea typeface="宋体"/>
              </a:rPr>
              <a:t>按姓名删除</a:t>
            </a:r>
            <a:endParaRPr/>
          </a:p>
          <a:p>
            <a:r>
              <a:rPr b="1" lang="en-US" sz="2200">
                <a:solidFill>
                  <a:srgbClr val="000000"/>
                </a:solidFill>
                <a:latin typeface="Arial"/>
                <a:ea typeface="宋体"/>
              </a:rPr>
              <a:t>8.</a:t>
            </a:r>
            <a:r>
              <a:rPr b="1" lang="en-US" sz="2200">
                <a:solidFill>
                  <a:srgbClr val="000000"/>
                </a:solidFill>
                <a:latin typeface="Arial"/>
                <a:ea typeface="宋体"/>
              </a:rPr>
              <a:t>保存信息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Arial"/>
                <a:ea typeface="宋体"/>
              </a:rPr>
              <a:t>      </a:t>
            </a:r>
            <a:r>
              <a:rPr lang="en-US" sz="2200">
                <a:solidFill>
                  <a:srgbClr val="000000"/>
                </a:solidFill>
                <a:latin typeface="Arial"/>
                <a:ea typeface="宋体"/>
              </a:rPr>
              <a:t>1 </a:t>
            </a:r>
            <a:r>
              <a:rPr lang="en-US" sz="2200">
                <a:solidFill>
                  <a:srgbClr val="000000"/>
                </a:solidFill>
                <a:latin typeface="Arial"/>
                <a:ea typeface="宋体"/>
              </a:rPr>
              <a:t>修改后的信息保存到文件中，以保证修改后的信息，在登录时可以登录并完整显示修改后的信息；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Arial"/>
                <a:ea typeface="宋体"/>
              </a:rPr>
              <a:t>      </a:t>
            </a:r>
            <a:r>
              <a:rPr lang="en-US" sz="2200">
                <a:solidFill>
                  <a:srgbClr val="000000"/>
                </a:solidFill>
                <a:latin typeface="Arial"/>
                <a:ea typeface="宋体"/>
              </a:rPr>
              <a:t>2 </a:t>
            </a:r>
            <a:r>
              <a:rPr lang="en-US" sz="2200">
                <a:solidFill>
                  <a:srgbClr val="000000"/>
                </a:solidFill>
                <a:latin typeface="Arial"/>
                <a:ea typeface="宋体"/>
              </a:rPr>
              <a:t>当系统启动后，从文件中读取信息，将数据读到链表中；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Arial"/>
                <a:ea typeface="宋体"/>
              </a:rPr>
              <a:t>      </a:t>
            </a:r>
            <a:r>
              <a:rPr lang="en-US" sz="2200">
                <a:solidFill>
                  <a:srgbClr val="000000"/>
                </a:solidFill>
                <a:latin typeface="Arial"/>
                <a:ea typeface="宋体"/>
              </a:rPr>
              <a:t>3 </a:t>
            </a:r>
            <a:r>
              <a:rPr lang="en-US" sz="2200">
                <a:solidFill>
                  <a:srgbClr val="000000"/>
                </a:solidFill>
                <a:latin typeface="Arial"/>
                <a:ea typeface="宋体"/>
              </a:rPr>
              <a:t>系统中数据如果有增，删，改等改动，要注意是否要存；</a:t>
            </a:r>
            <a:endParaRPr/>
          </a:p>
          <a:p>
            <a:endParaRPr/>
          </a:p>
          <a:p>
            <a:endParaRPr/>
          </a:p>
          <a:p>
            <a:r>
              <a:rPr b="1" lang="en-US" sz="2000">
                <a:solidFill>
                  <a:srgbClr val="000000"/>
                </a:solidFill>
                <a:latin typeface="Arial"/>
                <a:ea typeface="宋体"/>
              </a:rPr>
              <a:t>	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Arial"/>
                <a:ea typeface="宋体"/>
              </a:rPr>
              <a:t> </a:t>
            </a:r>
            <a:endParaRPr/>
          </a:p>
        </p:txBody>
      </p:sp>
      <p:sp>
        <p:nvSpPr>
          <p:cNvPr id="92" name="CustomShape 3"/>
          <p:cNvSpPr/>
          <p:nvPr/>
        </p:nvSpPr>
        <p:spPr>
          <a:xfrm>
            <a:off x="5184000" y="451080"/>
            <a:ext cx="2668320" cy="48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项目功能介绍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989440" y="115920"/>
            <a:ext cx="4747680" cy="5727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94" name="CustomShape 2"/>
          <p:cNvSpPr/>
          <p:nvPr/>
        </p:nvSpPr>
        <p:spPr>
          <a:xfrm>
            <a:off x="432360" y="1512360"/>
            <a:ext cx="7991640" cy="597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200">
                <a:latin typeface="Arial"/>
              </a:rPr>
              <a:t>5.</a:t>
            </a:r>
            <a:r>
              <a:rPr b="1" lang="en-US" sz="2200">
                <a:latin typeface="Arial"/>
              </a:rPr>
              <a:t>修改                             </a:t>
            </a:r>
            <a:r>
              <a:rPr b="1" lang="en-US" sz="2200">
                <a:solidFill>
                  <a:srgbClr val="000000"/>
                </a:solidFill>
                <a:latin typeface="Arial"/>
                <a:ea typeface="宋体"/>
              </a:rPr>
              <a:t>                               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Arial"/>
                <a:ea typeface="宋体"/>
              </a:rPr>
              <a:t>           </a:t>
            </a:r>
            <a:r>
              <a:rPr lang="en-US" sz="2200">
                <a:solidFill>
                  <a:srgbClr val="000000"/>
                </a:solidFill>
                <a:latin typeface="Arial"/>
                <a:ea typeface="宋体"/>
              </a:rPr>
              <a:t>工资修改     级别修改       密码修改        姓名修改       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Arial"/>
                <a:ea typeface="宋体"/>
              </a:rPr>
              <a:t>           </a:t>
            </a:r>
            <a:r>
              <a:rPr lang="en-US" sz="2200">
                <a:solidFill>
                  <a:srgbClr val="000000"/>
                </a:solidFill>
                <a:latin typeface="Arial"/>
                <a:ea typeface="宋体"/>
              </a:rPr>
              <a:t>编号修改      年龄修改      部门修改</a:t>
            </a:r>
            <a:endParaRPr/>
          </a:p>
          <a:p>
            <a:r>
              <a:rPr b="1" lang="en-US" sz="2200">
                <a:solidFill>
                  <a:srgbClr val="000000"/>
                </a:solidFill>
                <a:latin typeface="Arial"/>
                <a:ea typeface="宋体"/>
              </a:rPr>
              <a:t>7.</a:t>
            </a:r>
            <a:r>
              <a:rPr b="1" lang="en-US" sz="2200">
                <a:solidFill>
                  <a:srgbClr val="000000"/>
                </a:solidFill>
                <a:latin typeface="宋体"/>
                <a:ea typeface="宋体"/>
              </a:rPr>
              <a:t>查找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宋体"/>
                <a:ea typeface="宋体"/>
              </a:rPr>
              <a:t>           </a:t>
            </a:r>
            <a:r>
              <a:rPr lang="en-US" sz="2200">
                <a:solidFill>
                  <a:srgbClr val="000000"/>
                </a:solidFill>
                <a:latin typeface="宋体"/>
                <a:ea typeface="宋体"/>
              </a:rPr>
              <a:t>按编号查找</a:t>
            </a:r>
            <a:r>
              <a:rPr lang="en-US" sz="2200">
                <a:solidFill>
                  <a:srgbClr val="000000"/>
                </a:solidFill>
                <a:latin typeface="Arial"/>
                <a:ea typeface="宋体"/>
              </a:rPr>
              <a:t>   </a:t>
            </a:r>
            <a:r>
              <a:rPr lang="en-US" sz="2200">
                <a:solidFill>
                  <a:srgbClr val="000000"/>
                </a:solidFill>
                <a:latin typeface="宋体"/>
                <a:ea typeface="宋体"/>
              </a:rPr>
              <a:t>按人名查找</a:t>
            </a:r>
            <a:r>
              <a:rPr lang="en-US" sz="2200">
                <a:solidFill>
                  <a:srgbClr val="000000"/>
                </a:solidFill>
                <a:latin typeface="Arial"/>
                <a:ea typeface="宋体"/>
              </a:rPr>
              <a:t> </a:t>
            </a:r>
            <a:endParaRPr/>
          </a:p>
          <a:p>
            <a:r>
              <a:rPr b="1" lang="en-US" sz="2200">
                <a:solidFill>
                  <a:srgbClr val="000000"/>
                </a:solidFill>
                <a:latin typeface="Arial"/>
                <a:ea typeface="宋体"/>
              </a:rPr>
              <a:t>6.</a:t>
            </a:r>
            <a:r>
              <a:rPr b="1" lang="en-US" sz="2200">
                <a:solidFill>
                  <a:srgbClr val="000000"/>
                </a:solidFill>
                <a:latin typeface="Arial"/>
                <a:ea typeface="宋体"/>
              </a:rPr>
              <a:t>删除</a:t>
            </a:r>
            <a:endParaRPr/>
          </a:p>
          <a:p>
            <a:r>
              <a:rPr b="1" lang="en-US" sz="2200">
                <a:solidFill>
                  <a:srgbClr val="000000"/>
                </a:solidFill>
                <a:latin typeface="Arial"/>
                <a:ea typeface="宋体"/>
              </a:rPr>
              <a:t>	</a:t>
            </a:r>
            <a:r>
              <a:rPr b="1" lang="en-US" sz="2200">
                <a:solidFill>
                  <a:srgbClr val="000000"/>
                </a:solidFill>
                <a:latin typeface="Arial"/>
                <a:ea typeface="宋体"/>
              </a:rPr>
              <a:t>	</a:t>
            </a:r>
            <a:r>
              <a:rPr lang="en-US" sz="2200">
                <a:solidFill>
                  <a:srgbClr val="000000"/>
                </a:solidFill>
                <a:latin typeface="宋体"/>
                <a:ea typeface="宋体"/>
              </a:rPr>
              <a:t>按姓名删除</a:t>
            </a:r>
            <a:endParaRPr/>
          </a:p>
          <a:p>
            <a:r>
              <a:rPr b="1" lang="en-US" sz="2200">
                <a:solidFill>
                  <a:srgbClr val="000000"/>
                </a:solidFill>
                <a:latin typeface="Arial"/>
                <a:ea typeface="宋体"/>
              </a:rPr>
              <a:t>8.</a:t>
            </a:r>
            <a:r>
              <a:rPr b="1" lang="en-US" sz="2200">
                <a:solidFill>
                  <a:srgbClr val="000000"/>
                </a:solidFill>
                <a:latin typeface="Arial"/>
                <a:ea typeface="宋体"/>
              </a:rPr>
              <a:t>存 读 信息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Arial"/>
                <a:ea typeface="宋体"/>
              </a:rPr>
              <a:t>      </a:t>
            </a:r>
            <a:r>
              <a:rPr lang="en-US" sz="2200">
                <a:solidFill>
                  <a:srgbClr val="000000"/>
                </a:solidFill>
                <a:latin typeface="Arial"/>
                <a:ea typeface="宋体"/>
              </a:rPr>
              <a:t>1 </a:t>
            </a:r>
            <a:r>
              <a:rPr lang="en-US" sz="2200">
                <a:solidFill>
                  <a:srgbClr val="000000"/>
                </a:solidFill>
                <a:latin typeface="Arial"/>
                <a:ea typeface="宋体"/>
              </a:rPr>
              <a:t>修改后的信息保存到文件中，以保证修改后的信息，在登录时可以登录并完整显示修改后的信息；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Arial"/>
                <a:ea typeface="宋体"/>
              </a:rPr>
              <a:t>      </a:t>
            </a:r>
            <a:r>
              <a:rPr lang="en-US" sz="2200">
                <a:solidFill>
                  <a:srgbClr val="000000"/>
                </a:solidFill>
                <a:latin typeface="Arial"/>
                <a:ea typeface="宋体"/>
              </a:rPr>
              <a:t>2 </a:t>
            </a:r>
            <a:r>
              <a:rPr lang="en-US" sz="2200">
                <a:solidFill>
                  <a:srgbClr val="000000"/>
                </a:solidFill>
                <a:latin typeface="Arial"/>
                <a:ea typeface="宋体"/>
              </a:rPr>
              <a:t>当系统启动后，从文件中读取信息，将数据读到链表中；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Arial"/>
                <a:ea typeface="宋体"/>
              </a:rPr>
              <a:t>      </a:t>
            </a:r>
            <a:r>
              <a:rPr lang="en-US" sz="2200">
                <a:solidFill>
                  <a:srgbClr val="000000"/>
                </a:solidFill>
                <a:latin typeface="Arial"/>
                <a:ea typeface="宋体"/>
              </a:rPr>
              <a:t>3 </a:t>
            </a:r>
            <a:r>
              <a:rPr lang="en-US" sz="2200">
                <a:solidFill>
                  <a:srgbClr val="000000"/>
                </a:solidFill>
                <a:latin typeface="Arial"/>
                <a:ea typeface="宋体"/>
              </a:rPr>
              <a:t>系统中数据如果有增，删，改等改动，要注意是否保存；</a:t>
            </a:r>
            <a:endParaRPr/>
          </a:p>
          <a:p>
            <a:endParaRPr/>
          </a:p>
          <a:p>
            <a:endParaRPr/>
          </a:p>
          <a:p>
            <a:r>
              <a:rPr b="1" lang="en-US" sz="2000">
                <a:solidFill>
                  <a:srgbClr val="000000"/>
                </a:solidFill>
                <a:latin typeface="Arial"/>
                <a:ea typeface="宋体"/>
              </a:rPr>
              <a:t>	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Arial"/>
                <a:ea typeface="宋体"/>
              </a:rPr>
              <a:t> </a:t>
            </a:r>
            <a:endParaRPr/>
          </a:p>
        </p:txBody>
      </p:sp>
      <p:sp>
        <p:nvSpPr>
          <p:cNvPr id="95" name="CustomShape 3"/>
          <p:cNvSpPr/>
          <p:nvPr/>
        </p:nvSpPr>
        <p:spPr>
          <a:xfrm>
            <a:off x="5544000" y="451080"/>
            <a:ext cx="2447280" cy="48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项目功能介绍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2989440" y="115920"/>
            <a:ext cx="5000040" cy="673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开发中遇到问题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755640" y="1557360"/>
            <a:ext cx="7305840" cy="22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技术问题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1.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登录系统  不同的用户登录 操作时有很多问题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2.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读 存 文件的问题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3.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工资的管理问题（没写）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4.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。。。。。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8" name="CustomShape 3"/>
          <p:cNvSpPr/>
          <p:nvPr/>
        </p:nvSpPr>
        <p:spPr>
          <a:xfrm>
            <a:off x="684360" y="3933720"/>
            <a:ext cx="6979680" cy="570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Blip>
                <a:blip r:embed="rId1"/>
              </a:buBlip>
            </a:pPr>
            <a:r>
              <a:rPr lang="en-US" sz="2400">
                <a:solidFill>
                  <a:srgbClr val="000000"/>
                </a:solidFill>
                <a:latin typeface="Calibri"/>
              </a:rPr>
              <a:t>非技术问题</a:t>
            </a:r>
            <a:endParaRPr/>
          </a:p>
          <a:p>
            <a:pPr lvl="1" algn="just">
              <a:lnSpc>
                <a:spcPct val="100000"/>
              </a:lnSpc>
              <a:buBlip>
                <a:blip r:embed="rId2"/>
              </a:buBlip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由于粗心也导致一些小问题，浪费了很多时间。</a:t>
            </a:r>
            <a:endParaRPr/>
          </a:p>
          <a:p>
            <a:pPr lvl="1" algn="just">
              <a:lnSpc>
                <a:spcPct val="100000"/>
              </a:lnSpc>
              <a:buBlip>
                <a:blip r:embed="rId3"/>
              </a:buBlip>
            </a:pPr>
            <a:r>
              <a:rPr lang="en-US" sz="22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。。。。。</a:t>
            </a:r>
            <a:endParaRPr/>
          </a:p>
          <a:p>
            <a:pPr algn="just"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2989440" y="115920"/>
            <a:ext cx="4747680" cy="5727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00" name="CustomShape 2"/>
          <p:cNvSpPr/>
          <p:nvPr/>
        </p:nvSpPr>
        <p:spPr>
          <a:xfrm>
            <a:off x="720720" y="1512000"/>
            <a:ext cx="6260760" cy="100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收获与心得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自学能力的重要性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耐心和毅力不可缺少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细心再细心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交流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要养成独立思考的习惯</a:t>
            </a:r>
            <a:endParaRPr/>
          </a:p>
        </p:txBody>
      </p:sp>
      <p:sp>
        <p:nvSpPr>
          <p:cNvPr id="101" name="CustomShape 3"/>
          <p:cNvSpPr/>
          <p:nvPr/>
        </p:nvSpPr>
        <p:spPr>
          <a:xfrm>
            <a:off x="5976000" y="360000"/>
            <a:ext cx="2014920" cy="57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心得和收获</a:t>
            </a:r>
            <a:endParaRPr/>
          </a:p>
        </p:txBody>
      </p:sp>
    </p:spTree>
  </p:cSld>
  <p:timing>
    <p:tnLst>
      <p:par>
        <p:cTn id="18" dur="indefinite" restart="never" nodeType="tmRoot">
          <p:childTnLst>
            <p:seq>
              <p:cTn id="1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1411200"/>
            <a:ext cx="4389120" cy="492192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608000" y="1411200"/>
            <a:ext cx="4412880" cy="4921920"/>
          </a:xfrm>
          <a:prstGeom prst="rect">
            <a:avLst/>
          </a:prstGeom>
          <a:ln>
            <a:noFill/>
          </a:ln>
        </p:spPr>
      </p:pic>
      <p:sp>
        <p:nvSpPr>
          <p:cNvPr id="104" name="CustomShape 1"/>
          <p:cNvSpPr/>
          <p:nvPr/>
        </p:nvSpPr>
        <p:spPr>
          <a:xfrm>
            <a:off x="7439400" y="216000"/>
            <a:ext cx="477720" cy="57312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CustomShape 2"/>
          <p:cNvSpPr/>
          <p:nvPr/>
        </p:nvSpPr>
        <p:spPr>
          <a:xfrm>
            <a:off x="5328000" y="466200"/>
            <a:ext cx="2661120" cy="61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400">
                <a:latin typeface="Arial"/>
              </a:rPr>
              <a:t>用例图 和 流程图</a:t>
            </a:r>
            <a:endParaRPr/>
          </a:p>
        </p:txBody>
      </p:sp>
    </p:spTree>
  </p:cSld>
  <p:timing>
    <p:tnLst>
      <p:par>
        <p:cTn id="20" dur="indefinite" restart="never" nodeType="tmRoot">
          <p:childTnLst>
            <p:seq>
              <p:cTn id="2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2989440" y="115920"/>
            <a:ext cx="4747680" cy="572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致谢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2808000" y="2952720"/>
            <a:ext cx="3597480" cy="1797480"/>
          </a:xfrm>
          <a:prstGeom prst="rect">
            <a:avLst/>
          </a:prstGeom>
          <a:solidFill>
            <a:srgbClr val="ffff99"/>
          </a:solidFill>
          <a:ln w="9360">
            <a:solidFill>
              <a:srgbClr val="663399"/>
            </a:solidFill>
            <a:miter/>
          </a:ln>
        </p:spPr>
        <p:txBody>
          <a:bodyPr lIns="90000" rIns="90000" tIns="46800" bIns="46800" anchor="ctr" anchorCtr="1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3333"/>
                </a:solidFill>
                <a:latin typeface="Arial Black"/>
                <a:ea typeface="MS Gothic"/>
              </a:rPr>
              <a:t>谢谢！！</a:t>
            </a:r>
            <a:endParaRPr/>
          </a:p>
        </p:txBody>
      </p:sp>
    </p:spTree>
  </p:cSld>
  <p:timing>
    <p:tnLst>
      <p:par>
        <p:cTn id="22" dur="indefinite" restart="never" nodeType="tmRoot">
          <p:childTnLst>
            <p:seq>
              <p:cTn id="2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