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3377AB-702B-4D5D-9429-9584D788B682}">
  <a:tblStyle styleId="{453377AB-702B-4D5D-9429-9584D788B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2b29b380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2b29b3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2b29b3807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2b29b38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b29b3807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b29b38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b29b3807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b29b38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‘1’ Oracle because the pattern char is chosen randomly for ~sqrt(N) runs. If N &gt;&gt; M, there is a high probability all pattern chars have oracles applied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2b29b3807_1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2b29b380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b29b3807_1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b29b380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tested alphabet of {0,1}, which had poorer results since there were partial matches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2b29b3807_1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2b29b380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Search with Wildcards</a:t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Alec Landow and Liam Adams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ctrTitle"/>
          </p:nvPr>
        </p:nvSpPr>
        <p:spPr>
          <a:xfrm>
            <a:off x="641700" y="478225"/>
            <a:ext cx="7772400" cy="8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83150" y="1180300"/>
            <a:ext cx="8689500" cy="5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Pattern matching is an important component of DNA sequencing, search engines and AI.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Classically the problem of finding the closest match of a pattern is O(MN), and exact match is O(M + 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Quantum computers can find a match without searching the entire input string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implemented an algorithm for finding the closest match of a pattern in a string, with wildcards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useful in applications where data can mutate over time, an example of such data is DNA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quantum algorithm we implemented returns the starting index of the closest match for a pattern in a string in 		 iterations.</a:t>
            </a:r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00" y="5769275"/>
            <a:ext cx="654425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ctrTitle"/>
          </p:nvPr>
        </p:nvSpPr>
        <p:spPr>
          <a:xfrm>
            <a:off x="685800" y="852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Outline</a:t>
            </a:r>
            <a:endParaRPr/>
          </a:p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142450" y="1088725"/>
            <a:ext cx="8892900" cy="5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algorithm consists of 3 main components: the initial state, oracles, and diffuser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create a quantum register for each character in the pattern.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state of the register represents the index of the character in the overall string.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pattern can only begin in N-M locations, so each register only needs to encode those positions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“Compile Once, Run Many” Approach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During each of the         iterations, a random character </a:t>
            </a:r>
            <a:r>
              <a:rPr lang="en"/>
              <a:t>(register)</a:t>
            </a:r>
            <a:r>
              <a:rPr lang="en"/>
              <a:t> from the pattern is selected, its oracle is applied, and diffusion is applied to amplify the state amplitude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450" y="4568600"/>
            <a:ext cx="654425" cy="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ctrTitle"/>
          </p:nvPr>
        </p:nvSpPr>
        <p:spPr>
          <a:xfrm>
            <a:off x="685800" y="852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Outline</a:t>
            </a:r>
            <a:endParaRPr/>
          </a:p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142450" y="1088725"/>
            <a:ext cx="8892900" cy="5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Selecting a character from the pattern at random rather than passing the characters in order allows us to find the closest match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initial state is created so that the state of the second register is one position beyond the first and so 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oracles for the characters are diagonal matrices containing  a -1 where that character appears in the string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the oracle is applied Grover diffusion is used to amplify the amplitude of the state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Diffuser only applied to first register as that is the only state we are interested in measuring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state measured most frequently is the starting index of the pattern in the string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ctrTitle"/>
          </p:nvPr>
        </p:nvSpPr>
        <p:spPr>
          <a:xfrm>
            <a:off x="685800" y="47187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Examples</a:t>
            </a:r>
            <a:endParaRPr/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83150" y="1485550"/>
            <a:ext cx="8689500" cy="5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Input String: 0101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Pattern:    01</a:t>
            </a:r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75" y="6927163"/>
            <a:ext cx="9144001" cy="19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>
            <p:ph type="ctrTitle"/>
          </p:nvPr>
        </p:nvSpPr>
        <p:spPr>
          <a:xfrm>
            <a:off x="641700" y="22546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“Single Oracle”, Matrix Diffuser</a:t>
            </a:r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4100" y="4547336"/>
            <a:ext cx="9144002" cy="187167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/>
        </p:nvSpPr>
        <p:spPr>
          <a:xfrm>
            <a:off x="6526450" y="3264525"/>
            <a:ext cx="2246700" cy="128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[[-1.  0.  0.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1.  0.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0.  1.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0.  0.  1.]]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2343150" y="3326750"/>
            <a:ext cx="2246700" cy="128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Oracle for '0'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[[-1.  0.  0.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1.  0.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0. -1.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0.  0.  1.]]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3" name="Google Shape;73;p11"/>
          <p:cNvSpPr txBox="1"/>
          <p:nvPr/>
        </p:nvSpPr>
        <p:spPr>
          <a:xfrm>
            <a:off x="1251875" y="6291650"/>
            <a:ext cx="2642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Notice: No ‘1’ Oracle in this run</a:t>
            </a:r>
            <a:endParaRPr/>
          </a:p>
        </p:txBody>
      </p:sp>
      <p:cxnSp>
        <p:nvCxnSpPr>
          <p:cNvPr id="74" name="Google Shape;74;p11"/>
          <p:cNvCxnSpPr>
            <a:stCxn id="72" idx="3"/>
          </p:cNvCxnSpPr>
          <p:nvPr/>
        </p:nvCxnSpPr>
        <p:spPr>
          <a:xfrm>
            <a:off x="4589850" y="3968150"/>
            <a:ext cx="1422900" cy="708000"/>
          </a:xfrm>
          <a:prstGeom prst="curvedConnector3">
            <a:avLst>
              <a:gd fmla="val 9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1"/>
          <p:cNvCxnSpPr>
            <a:stCxn id="72" idx="2"/>
          </p:cNvCxnSpPr>
          <p:nvPr/>
        </p:nvCxnSpPr>
        <p:spPr>
          <a:xfrm>
            <a:off x="3466500" y="4609550"/>
            <a:ext cx="0" cy="1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685800" y="4321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“Many Oracles”, Gate Diffuser</a:t>
            </a:r>
            <a:endParaRPr/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600" y="3016845"/>
            <a:ext cx="9144003" cy="384116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/>
        </p:nvSpPr>
        <p:spPr>
          <a:xfrm>
            <a:off x="3156275" y="1679925"/>
            <a:ext cx="2546400" cy="128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Oracle for '0'[0]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[[-1.  0.  0.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1.  0.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0.  1.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0.  0.  1.]]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4" name="Google Shape;84;p12"/>
          <p:cNvSpPr txBox="1"/>
          <p:nvPr/>
        </p:nvSpPr>
        <p:spPr>
          <a:xfrm>
            <a:off x="6098625" y="1679925"/>
            <a:ext cx="2674500" cy="128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Oracle for '0'[2]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[[ 1.  0.  0.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1.  0.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0. -1.  0.]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[ 0.  0.  0.  1.]]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353125" y="1657725"/>
            <a:ext cx="2407200" cy="128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Oracle for '1'[1]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[[ 1.  0.  0.  0.]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[ 0. -1.  0.  0.]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[ 0.  0.  1.  0.]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[ 0.  0.  0.  1.]]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" name="Google Shape;86;p12"/>
          <p:cNvCxnSpPr>
            <a:stCxn id="85" idx="1"/>
          </p:cNvCxnSpPr>
          <p:nvPr/>
        </p:nvCxnSpPr>
        <p:spPr>
          <a:xfrm>
            <a:off x="353125" y="2299125"/>
            <a:ext cx="941400" cy="3445500"/>
          </a:xfrm>
          <a:prstGeom prst="curvedConnector4">
            <a:avLst>
              <a:gd fmla="val -25295" name="adj1"/>
              <a:gd fmla="val 593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2"/>
          <p:cNvSpPr txBox="1"/>
          <p:nvPr/>
        </p:nvSpPr>
        <p:spPr>
          <a:xfrm>
            <a:off x="5339700" y="5125500"/>
            <a:ext cx="3118500" cy="138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88888"/>
                </a:solidFill>
              </a:rPr>
              <a:t>Input String: 0101</a:t>
            </a:r>
            <a:endParaRPr sz="2400"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88888"/>
                </a:solidFill>
              </a:rPr>
              <a:t>Pattern:    01</a:t>
            </a:r>
            <a:endParaRPr sz="2400">
              <a:solidFill>
                <a:srgbClr val="888888"/>
              </a:solidFill>
            </a:endParaRPr>
          </a:p>
        </p:txBody>
      </p:sp>
      <p:cxnSp>
        <p:nvCxnSpPr>
          <p:cNvPr id="88" name="Google Shape;88;p12"/>
          <p:cNvCxnSpPr>
            <a:stCxn id="83" idx="2"/>
          </p:cNvCxnSpPr>
          <p:nvPr/>
        </p:nvCxnSpPr>
        <p:spPr>
          <a:xfrm flipH="1">
            <a:off x="3519875" y="2962725"/>
            <a:ext cx="9096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2"/>
          <p:cNvCxnSpPr>
            <a:stCxn id="84" idx="2"/>
          </p:cNvCxnSpPr>
          <p:nvPr/>
        </p:nvCxnSpPr>
        <p:spPr>
          <a:xfrm flipH="1">
            <a:off x="6355275" y="2962725"/>
            <a:ext cx="1080600" cy="2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5363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500"/>
              <a:t>Case: The characters in the pattern occur only in the matches, not in any other part of the input.</a:t>
            </a:r>
            <a:endParaRPr sz="15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500"/>
              <a:t>Example:</a:t>
            </a:r>
            <a:endParaRPr sz="15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500"/>
              <a:t>	Input   : bcatdfgh</a:t>
            </a:r>
            <a:endParaRPr sz="15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500"/>
              <a:t>	Pattern: cat</a:t>
            </a:r>
            <a:endParaRPr sz="15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Theoretical Match Percentage:</a:t>
            </a:r>
            <a:endParaRPr sz="1500"/>
          </a:p>
          <a:p>
            <a:pPr indent="-165100" lvl="0" marL="34290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" sz="2500"/>
              <a:t>25%</a:t>
            </a:r>
            <a:endParaRPr sz="25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 sz="1500"/>
              <a:t>** Tests included only patterns that existed in the input string</a:t>
            </a:r>
            <a:endParaRPr sz="1500"/>
          </a:p>
        </p:txBody>
      </p:sp>
      <p:graphicFrame>
        <p:nvGraphicFramePr>
          <p:cNvPr id="96" name="Google Shape;96;p13"/>
          <p:cNvGraphicFramePr/>
          <p:nvPr/>
        </p:nvGraphicFramePr>
        <p:xfrm>
          <a:off x="4646900" y="4039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{453377AB-702B-4D5D-9429-9584D788B682}</a:tableStyleId>
              </a:tblPr>
              <a:tblGrid>
                <a:gridCol w="808550"/>
                <a:gridCol w="1557500"/>
                <a:gridCol w="1824950"/>
              </a:tblGrid>
              <a:tr h="100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Latin Alphabet, </a:t>
                      </a:r>
                      <a:r>
                        <a:rPr b="1" lang="en"/>
                        <a:t>Multiple-Character </a:t>
                      </a:r>
                      <a:r>
                        <a:rPr lang="en"/>
                        <a:t>Patterns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“Many Oracles”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“Single Oracles”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Gate Diffuser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Fail: 65.45 %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6AA84F"/>
                          </a:solidFill>
                        </a:rPr>
                        <a:t>Match: 34.55 %</a:t>
                      </a:r>
                      <a:endParaRPr sz="13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Fail: 71.36 %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6AA84F"/>
                          </a:solidFill>
                        </a:rPr>
                        <a:t>Match: 28.64 %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4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Matrix Diffuser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Fail: 70.00 %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6AA84F"/>
                          </a:solidFill>
                        </a:rPr>
                        <a:t>Match: 30.00 %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Fail: 69.55 %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6AA84F"/>
                          </a:solidFill>
                        </a:rPr>
                        <a:t>Match: 30.45 %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" name="Google Shape;97;p13"/>
          <p:cNvGraphicFramePr/>
          <p:nvPr/>
        </p:nvGraphicFramePr>
        <p:xfrm>
          <a:off x="4646900" y="1484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{453377AB-702B-4D5D-9429-9584D788B682}</a:tableStyleId>
              </a:tblPr>
              <a:tblGrid>
                <a:gridCol w="808550"/>
                <a:gridCol w="1557500"/>
                <a:gridCol w="1824950"/>
              </a:tblGrid>
              <a:tr h="3335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Latin Alphabet, </a:t>
                      </a:r>
                      <a:r>
                        <a:rPr b="1" lang="en"/>
                        <a:t>Single-Character</a:t>
                      </a:r>
                      <a:r>
                        <a:rPr lang="en"/>
                        <a:t> Patterns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33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“Many Oracles”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“Single Oracles”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Gate Diffuser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Fail: 23.33 %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AA84F"/>
                          </a:solidFill>
                        </a:rPr>
                        <a:t>Match: 76.67 %</a:t>
                      </a:r>
                      <a:endParaRPr sz="1300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Fail: 26.67 %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AA84F"/>
                          </a:solidFill>
                        </a:rPr>
                        <a:t>Match: 73.33 %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Matrix Diffuser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Fail: 26.67 %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AA84F"/>
                          </a:solidFill>
                        </a:rPr>
                        <a:t>Match: 73.33 %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Fail: 15.83 %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6AA84F"/>
                          </a:solidFill>
                        </a:rPr>
                        <a:t>Match: 74.17 %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Problems</a:t>
            </a:r>
            <a:endParaRPr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57200" y="1699825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Unclear if diffuser should be applied to all registers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Description of oracle by authors as transposition operator using Gray codes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Detecting patterns in alphabet consisting of only 0s and 1s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Implementing exact pattern match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