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144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ggplot2?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800"/>
            </a:pPr>
            <a:r>
              <a:rPr dirty="0"/>
              <a:t>ggplot2 is R’s most popular data visualization package.</a:t>
            </a:r>
          </a:p>
          <a:p>
            <a:pPr>
              <a:defRPr sz="2800"/>
            </a:pPr>
            <a:r>
              <a:rPr dirty="0"/>
              <a:t>Based on the Grammar of Graphics – plots are built layer by layer.</a:t>
            </a:r>
          </a:p>
          <a:p>
            <a:pPr>
              <a:defRPr sz="2800"/>
            </a:pPr>
            <a:r>
              <a:rPr dirty="0"/>
              <a:t>Works best with tidy data (one variable per column, one row per observation).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Building Blocks of ggplot2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01574" cy="4525963"/>
          </a:xfrm>
        </p:spPr>
        <p:txBody>
          <a:bodyPr>
            <a:normAutofit fontScale="85000" lnSpcReduction="20000"/>
          </a:bodyPr>
          <a:lstStyle/>
          <a:p>
            <a:endParaRPr dirty="0"/>
          </a:p>
          <a:p>
            <a:pPr>
              <a:defRPr sz="2800"/>
            </a:pPr>
            <a:r>
              <a:rPr lang="en-US" dirty="0" err="1"/>
              <a:t>ggplot</a:t>
            </a:r>
            <a:r>
              <a:rPr lang="en-US" dirty="0"/>
              <a:t>(data=…)</a:t>
            </a:r>
            <a:r>
              <a:rPr dirty="0"/>
              <a:t> → what dataset you are using</a:t>
            </a:r>
          </a:p>
          <a:p>
            <a:pPr>
              <a:defRPr sz="2800"/>
            </a:pPr>
            <a:r>
              <a:rPr dirty="0" err="1"/>
              <a:t>aes</a:t>
            </a:r>
            <a:r>
              <a:rPr lang="en-US" dirty="0"/>
              <a:t>(…</a:t>
            </a:r>
            <a:r>
              <a:rPr dirty="0"/>
              <a:t>) → how data columns map to </a:t>
            </a:r>
            <a:r>
              <a:rPr lang="en-US" dirty="0"/>
              <a:t>plot aesthetics (</a:t>
            </a:r>
            <a:r>
              <a:rPr dirty="0"/>
              <a:t>x/y, color, size</a:t>
            </a:r>
            <a:r>
              <a:rPr lang="en-US" dirty="0"/>
              <a:t>)</a:t>
            </a:r>
            <a:endParaRPr dirty="0"/>
          </a:p>
          <a:p>
            <a:pPr>
              <a:defRPr sz="2800"/>
            </a:pPr>
            <a:r>
              <a:rPr dirty="0" err="1"/>
              <a:t>Geoms</a:t>
            </a:r>
            <a:r>
              <a:rPr dirty="0"/>
              <a:t> → what shapes to draw (bar, line, points, etc.)</a:t>
            </a:r>
            <a:endParaRPr lang="en-US" dirty="0"/>
          </a:p>
          <a:p>
            <a:pPr lvl="1">
              <a:defRPr sz="2800"/>
            </a:pPr>
            <a:r>
              <a:rPr lang="en-US" dirty="0" err="1"/>
              <a:t>geom_line</a:t>
            </a:r>
            <a:r>
              <a:rPr lang="en-US" dirty="0"/>
              <a:t>(…), </a:t>
            </a:r>
            <a:r>
              <a:rPr lang="en-US" dirty="0" err="1"/>
              <a:t>geom_col</a:t>
            </a:r>
            <a:r>
              <a:rPr lang="en-US" dirty="0"/>
              <a:t>(…), </a:t>
            </a:r>
            <a:r>
              <a:rPr lang="en-US" dirty="0" err="1"/>
              <a:t>geom_point</a:t>
            </a:r>
            <a:r>
              <a:rPr lang="en-US" dirty="0"/>
              <a:t>(…), etc.</a:t>
            </a:r>
            <a:endParaRPr dirty="0"/>
          </a:p>
          <a:p>
            <a:pPr>
              <a:defRPr sz="2800"/>
            </a:pPr>
            <a:r>
              <a:rPr dirty="0"/>
              <a:t>Scales → axes and legends</a:t>
            </a:r>
            <a:endParaRPr lang="en-US" dirty="0"/>
          </a:p>
          <a:p>
            <a:pPr lvl="1">
              <a:defRPr sz="2800"/>
            </a:pPr>
            <a:r>
              <a:rPr lang="en-US" dirty="0" err="1"/>
              <a:t>scale_x</a:t>
            </a:r>
            <a:r>
              <a:rPr lang="en-US" dirty="0"/>
              <a:t>_..., </a:t>
            </a:r>
            <a:r>
              <a:rPr lang="en-US" dirty="0" err="1"/>
              <a:t>scale_y</a:t>
            </a:r>
            <a:r>
              <a:rPr lang="en-US" dirty="0"/>
              <a:t>_..., </a:t>
            </a:r>
            <a:r>
              <a:rPr lang="en-US" dirty="0" err="1"/>
              <a:t>scale_fill</a:t>
            </a:r>
            <a:r>
              <a:rPr lang="en-US" dirty="0"/>
              <a:t>_..., etc.</a:t>
            </a:r>
            <a:endParaRPr dirty="0"/>
          </a:p>
          <a:p>
            <a:pPr>
              <a:defRPr sz="2800"/>
            </a:pPr>
            <a:r>
              <a:rPr lang="en-US" dirty="0"/>
              <a:t>F</a:t>
            </a:r>
            <a:r>
              <a:rPr dirty="0"/>
              <a:t>acets → </a:t>
            </a:r>
            <a:r>
              <a:rPr lang="en-US" dirty="0"/>
              <a:t>replicate plot by group</a:t>
            </a:r>
          </a:p>
          <a:p>
            <a:pPr>
              <a:defRPr sz="2800"/>
            </a:pPr>
            <a:r>
              <a:rPr dirty="0"/>
              <a:t>Themes → adjust styling</a:t>
            </a:r>
            <a:endParaRPr lang="en-US" dirty="0"/>
          </a:p>
          <a:p>
            <a:pPr marL="0" indent="0">
              <a:buNone/>
              <a:defRPr sz="2800"/>
            </a:pPr>
            <a:endParaRPr lang="en-US" dirty="0"/>
          </a:p>
          <a:p>
            <a:pPr marL="0" indent="0" algn="ctr">
              <a:buNone/>
              <a:defRPr sz="2800"/>
            </a:pPr>
            <a:r>
              <a:rPr lang="en-US" dirty="0"/>
              <a:t>Use “+” to link blocks together, instead of “%&gt;%”</a:t>
            </a:r>
          </a:p>
          <a:p>
            <a:pPr>
              <a:defRPr sz="2800"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geoms_*()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800"/>
            </a:pPr>
            <a:r>
              <a:rPr dirty="0" err="1"/>
              <a:t>geom_point</a:t>
            </a:r>
            <a:r>
              <a:rPr dirty="0"/>
              <a:t>() – scatter plots (points)</a:t>
            </a:r>
          </a:p>
          <a:p>
            <a:pPr>
              <a:defRPr sz="2800"/>
            </a:pPr>
            <a:r>
              <a:rPr dirty="0" err="1"/>
              <a:t>geom_line</a:t>
            </a:r>
            <a:r>
              <a:rPr dirty="0"/>
              <a:t>() – line graphs (trends)</a:t>
            </a:r>
          </a:p>
          <a:p>
            <a:pPr>
              <a:defRPr sz="2800"/>
            </a:pPr>
            <a:r>
              <a:rPr dirty="0" err="1"/>
              <a:t>geom_col</a:t>
            </a:r>
            <a:r>
              <a:rPr dirty="0"/>
              <a:t>() – bar charts with given values</a:t>
            </a:r>
          </a:p>
          <a:p>
            <a:pPr>
              <a:defRPr sz="2800"/>
            </a:pPr>
            <a:r>
              <a:rPr dirty="0" err="1"/>
              <a:t>geom_bar</a:t>
            </a:r>
            <a:r>
              <a:rPr dirty="0"/>
              <a:t>() – bar charts counting rows</a:t>
            </a:r>
          </a:p>
          <a:p>
            <a:pPr>
              <a:defRPr sz="2800"/>
            </a:pPr>
            <a:r>
              <a:rPr dirty="0" err="1"/>
              <a:t>geom_histogram</a:t>
            </a:r>
            <a:r>
              <a:rPr dirty="0"/>
              <a:t>() – distributions of continuous variables</a:t>
            </a:r>
          </a:p>
          <a:p>
            <a:pPr>
              <a:defRPr sz="2800"/>
            </a:pPr>
            <a:r>
              <a:rPr dirty="0" err="1"/>
              <a:t>geom_boxplot</a:t>
            </a:r>
            <a:r>
              <a:rPr dirty="0"/>
              <a:t>() – show medians, quartiles, outliers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Mapping vs Setting Aesthetics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800"/>
            </a:pPr>
            <a:r>
              <a:rPr dirty="0"/>
              <a:t>Mapping (inside </a:t>
            </a:r>
            <a:r>
              <a:rPr dirty="0" err="1"/>
              <a:t>aes</a:t>
            </a:r>
            <a:r>
              <a:rPr dirty="0"/>
              <a:t>): changes based on the data.</a:t>
            </a:r>
          </a:p>
          <a:p>
            <a:pPr lvl="1">
              <a:defRPr sz="2800"/>
            </a:pPr>
            <a:r>
              <a:rPr dirty="0"/>
              <a:t>Example: </a:t>
            </a:r>
            <a:r>
              <a:rPr dirty="0" err="1"/>
              <a:t>aes</a:t>
            </a:r>
            <a:r>
              <a:rPr dirty="0"/>
              <a:t>(color = gender) → each gender gets a color.</a:t>
            </a:r>
          </a:p>
          <a:p>
            <a:pPr>
              <a:defRPr sz="2800"/>
            </a:pPr>
            <a:r>
              <a:rPr dirty="0"/>
              <a:t>Setting (outside </a:t>
            </a:r>
            <a:r>
              <a:rPr dirty="0" err="1"/>
              <a:t>aes</a:t>
            </a:r>
            <a:r>
              <a:rPr dirty="0"/>
              <a:t>): applies to all data points.</a:t>
            </a:r>
            <a:endParaRPr lang="en-US" dirty="0"/>
          </a:p>
          <a:p>
            <a:pPr lvl="1">
              <a:defRPr sz="2800"/>
            </a:pPr>
            <a:r>
              <a:rPr dirty="0"/>
              <a:t>Example: </a:t>
            </a:r>
            <a:r>
              <a:rPr dirty="0" err="1"/>
              <a:t>geom_point</a:t>
            </a:r>
            <a:r>
              <a:rPr dirty="0"/>
              <a:t>(color = 'red') → all points are red.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266</Words>
  <Application>Microsoft Office PowerPoint</Application>
  <PresentationFormat>On-screen Show (4:3)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What is ggplot2?</vt:lpstr>
      <vt:lpstr>Building Blocks of ggplot2</vt:lpstr>
      <vt:lpstr>Common geoms_*() Functions</vt:lpstr>
      <vt:lpstr>Mapping vs Setting Aesthetics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Baertlein, Luke (CDC/GHC/GID) (CTR)</dc:creator>
  <cp:keywords/>
  <dc:description>generated using python-pptx</dc:description>
  <cp:lastModifiedBy>Baertlein, Luke (CDC/GHC/GID) (CTR)</cp:lastModifiedBy>
  <cp:revision>3</cp:revision>
  <dcterms:created xsi:type="dcterms:W3CDTF">2013-01-27T09:14:16Z</dcterms:created>
  <dcterms:modified xsi:type="dcterms:W3CDTF">2025-07-25T16:31:44Z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af03ff0-41c5-4c41-b55e-fabb8fae94be_Enabled">
    <vt:lpwstr>true</vt:lpwstr>
  </property>
  <property fmtid="{D5CDD505-2E9C-101B-9397-08002B2CF9AE}" pid="3" name="MSIP_Label_8af03ff0-41c5-4c41-b55e-fabb8fae94be_SetDate">
    <vt:lpwstr>2025-07-25T16:23:38Z</vt:lpwstr>
  </property>
  <property fmtid="{D5CDD505-2E9C-101B-9397-08002B2CF9AE}" pid="4" name="MSIP_Label_8af03ff0-41c5-4c41-b55e-fabb8fae94be_Method">
    <vt:lpwstr>Privileged</vt:lpwstr>
  </property>
  <property fmtid="{D5CDD505-2E9C-101B-9397-08002B2CF9AE}" pid="5" name="MSIP_Label_8af03ff0-41c5-4c41-b55e-fabb8fae94be_Name">
    <vt:lpwstr>8af03ff0-41c5-4c41-b55e-fabb8fae94be</vt:lpwstr>
  </property>
  <property fmtid="{D5CDD505-2E9C-101B-9397-08002B2CF9AE}" pid="6" name="MSIP_Label_8af03ff0-41c5-4c41-b55e-fabb8fae94be_SiteId">
    <vt:lpwstr>9ce70869-60db-44fd-abe8-d2767077fc8f</vt:lpwstr>
  </property>
  <property fmtid="{D5CDD505-2E9C-101B-9397-08002B2CF9AE}" pid="7" name="MSIP_Label_8af03ff0-41c5-4c41-b55e-fabb8fae94be_ActionId">
    <vt:lpwstr>1b8005ce-bb57-4a77-ad5b-0d477dff4b13</vt:lpwstr>
  </property>
  <property fmtid="{D5CDD505-2E9C-101B-9397-08002B2CF9AE}" pid="8" name="MSIP_Label_8af03ff0-41c5-4c41-b55e-fabb8fae94be_ContentBits">
    <vt:lpwstr>0</vt:lpwstr>
  </property>
  <property fmtid="{D5CDD505-2E9C-101B-9397-08002B2CF9AE}" pid="9" name="MSIP_Label_8af03ff0-41c5-4c41-b55e-fabb8fae94be_Tag">
    <vt:lpwstr>10, 0, 1, 1</vt:lpwstr>
  </property>
</Properties>
</file>