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7" r:id="rId2"/>
    <p:sldId id="289" r:id="rId3"/>
    <p:sldId id="290" r:id="rId4"/>
    <p:sldId id="256" r:id="rId5"/>
    <p:sldId id="304" r:id="rId6"/>
    <p:sldId id="306" r:id="rId7"/>
    <p:sldId id="291" r:id="rId8"/>
    <p:sldId id="305" r:id="rId9"/>
    <p:sldId id="293" r:id="rId10"/>
    <p:sldId id="295" r:id="rId11"/>
    <p:sldId id="294" r:id="rId12"/>
    <p:sldId id="259" r:id="rId13"/>
    <p:sldId id="307" r:id="rId14"/>
    <p:sldId id="296" r:id="rId15"/>
    <p:sldId id="298" r:id="rId16"/>
    <p:sldId id="288" r:id="rId17"/>
    <p:sldId id="297" r:id="rId18"/>
    <p:sldId id="299" r:id="rId19"/>
    <p:sldId id="300" r:id="rId20"/>
    <p:sldId id="301" r:id="rId21"/>
    <p:sldId id="303" r:id="rId22"/>
    <p:sldId id="270" r:id="rId23"/>
    <p:sldId id="268" r:id="rId24"/>
    <p:sldId id="269" r:id="rId25"/>
    <p:sldId id="275" r:id="rId26"/>
    <p:sldId id="308" r:id="rId27"/>
    <p:sldId id="309" r:id="rId28"/>
    <p:sldId id="310" r:id="rId29"/>
    <p:sldId id="27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0" autoAdjust="0"/>
    <p:restoredTop sz="97820" autoAdjust="0"/>
  </p:normalViewPr>
  <p:slideViewPr>
    <p:cSldViewPr>
      <p:cViewPr>
        <p:scale>
          <a:sx n="100" d="100"/>
          <a:sy n="100" d="100"/>
        </p:scale>
        <p:origin x="-11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8FE13-D3EF-4F21-9FC3-4DFEB30E643D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17A23-C12A-4912-B8FF-96303C5D5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9E3B-F6A8-4E59-B8C5-45081EE34936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78D9-D870-4D2D-9E55-33EB68AD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0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9E3B-F6A8-4E59-B8C5-45081EE34936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78D9-D870-4D2D-9E55-33EB68AD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1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9E3B-F6A8-4E59-B8C5-45081EE34936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78D9-D870-4D2D-9E55-33EB68AD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0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9E3B-F6A8-4E59-B8C5-45081EE34936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78D9-D870-4D2D-9E55-33EB68AD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9E3B-F6A8-4E59-B8C5-45081EE34936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78D9-D870-4D2D-9E55-33EB68AD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3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9E3B-F6A8-4E59-B8C5-45081EE34936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78D9-D870-4D2D-9E55-33EB68AD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3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9E3B-F6A8-4E59-B8C5-45081EE34936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78D9-D870-4D2D-9E55-33EB68AD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0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9E3B-F6A8-4E59-B8C5-45081EE34936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78D9-D870-4D2D-9E55-33EB68AD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1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9E3B-F6A8-4E59-B8C5-45081EE34936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78D9-D870-4D2D-9E55-33EB68AD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6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9E3B-F6A8-4E59-B8C5-45081EE34936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78D9-D870-4D2D-9E55-33EB68AD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7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9E3B-F6A8-4E59-B8C5-45081EE34936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78D9-D870-4D2D-9E55-33EB68AD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9E3B-F6A8-4E59-B8C5-45081EE34936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D78D9-D870-4D2D-9E55-33EB68AD0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9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7762"/>
          </a:xfrm>
        </p:spPr>
        <p:txBody>
          <a:bodyPr>
            <a:normAutofit/>
          </a:bodyPr>
          <a:lstStyle/>
          <a:p>
            <a:r>
              <a:rPr lang="en-US" b="1" dirty="0" smtClean="0"/>
              <a:t>Module 2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Biology and Water Chemistry </a:t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11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216" y="0"/>
            <a:ext cx="8229600" cy="1143000"/>
          </a:xfrm>
        </p:spPr>
        <p:txBody>
          <a:bodyPr/>
          <a:lstStyle/>
          <a:p>
            <a:r>
              <a:rPr lang="en-US" b="1" dirty="0" smtClean="0"/>
              <a:t>DO observation &amp; management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Since in CFR’s and rice fields the biomass of fauna (quantity of fish) is usually not high, </a:t>
            </a:r>
            <a:r>
              <a:rPr lang="en-US" b="1" dirty="0" smtClean="0"/>
              <a:t>there is usually sufficient DO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Observation</a:t>
            </a:r>
          </a:p>
          <a:p>
            <a:r>
              <a:rPr lang="en-US" dirty="0" smtClean="0"/>
              <a:t>However if fish </a:t>
            </a:r>
            <a:r>
              <a:rPr lang="en-US" b="1" dirty="0" smtClean="0"/>
              <a:t>gulp air on surface in the morning</a:t>
            </a:r>
            <a:r>
              <a:rPr lang="en-US" dirty="0" smtClean="0"/>
              <a:t>, it means </a:t>
            </a:r>
            <a:r>
              <a:rPr lang="en-US" dirty="0"/>
              <a:t>carrying capacity for DO is reached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Actions</a:t>
            </a:r>
          </a:p>
          <a:p>
            <a:r>
              <a:rPr lang="en-US" dirty="0" smtClean="0"/>
              <a:t>The following options prevent mass fish kill:</a:t>
            </a:r>
          </a:p>
          <a:p>
            <a:pPr lvl="1"/>
            <a:r>
              <a:rPr lang="en-US" dirty="0" smtClean="0"/>
              <a:t>Stop adding fertilizer if relevant</a:t>
            </a:r>
          </a:p>
          <a:p>
            <a:pPr lvl="1"/>
            <a:r>
              <a:rPr lang="en-US" dirty="0" smtClean="0"/>
              <a:t>Flush with new water by opening inlet if possible</a:t>
            </a:r>
          </a:p>
          <a:p>
            <a:pPr lvl="1"/>
            <a:r>
              <a:rPr lang="en-US" dirty="0" smtClean="0"/>
              <a:t>Remove fish</a:t>
            </a:r>
          </a:p>
          <a:p>
            <a:r>
              <a:rPr lang="en-US" dirty="0" smtClean="0"/>
              <a:t>Never reduce water volume when fish gulping 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6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</a:t>
            </a:r>
            <a:r>
              <a:rPr lang="en-US" b="1" dirty="0"/>
              <a:t>Potential Hydrogen (pH</a:t>
            </a:r>
            <a:r>
              <a:rPr lang="en-US" b="1" dirty="0" smtClean="0"/>
              <a:t>) (1)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concentration of Hydrogen ions in water is better known as acidity and basicity:</a:t>
            </a:r>
            <a:endParaRPr lang="en-US" dirty="0"/>
          </a:p>
          <a:p>
            <a:pPr lvl="1"/>
            <a:r>
              <a:rPr lang="en-US" dirty="0" smtClean="0"/>
              <a:t>pH 7 is neutral </a:t>
            </a:r>
          </a:p>
          <a:p>
            <a:pPr lvl="1"/>
            <a:r>
              <a:rPr lang="en-US" dirty="0" smtClean="0"/>
              <a:t>pH below 7 is acid and pH above 7 is basic</a:t>
            </a:r>
          </a:p>
          <a:p>
            <a:r>
              <a:rPr lang="en-US" dirty="0" smtClean="0"/>
              <a:t>When pH is 7 neutral water is good for fish but when water becomes acidic or basic the fish need to expend more energy.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6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b="1" dirty="0" smtClean="0"/>
              <a:t>Potential Hydrogen (pH</a:t>
            </a:r>
            <a:r>
              <a:rPr lang="en-US" b="1" dirty="0" smtClean="0"/>
              <a:t>) (2)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752669" y="8382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pH is a measure </a:t>
            </a:r>
            <a:r>
              <a:rPr lang="en-US" sz="2400" dirty="0" smtClean="0"/>
              <a:t>that indicates </a:t>
            </a:r>
            <a:r>
              <a:rPr lang="en-US" sz="2400" dirty="0"/>
              <a:t>whether the water is acidic or basic in reaction.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2844" y="1929825"/>
            <a:ext cx="63510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As for DO, pH varies during the </a:t>
            </a:r>
            <a:r>
              <a:rPr lang="en-US" sz="3200" dirty="0" smtClean="0"/>
              <a:t>day</a:t>
            </a:r>
            <a:endParaRPr lang="en-US" sz="3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45" y="2514600"/>
            <a:ext cx="761863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44172" y="6031468"/>
            <a:ext cx="20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(source , Rous 1979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5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 suitable for fish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8229600" cy="2903734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3352800" y="4038600"/>
            <a:ext cx="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096000" y="4038600"/>
            <a:ext cx="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90800" y="481149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Correction needed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5400" y="481149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Correction needed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6400800"/>
            <a:ext cx="20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(source , Rous 1979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800" y="5477470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the water body is outside the acceptable range fish will </a:t>
            </a:r>
            <a:r>
              <a:rPr lang="en-US" sz="2400" b="1" dirty="0"/>
              <a:t>grow more slowly and may not reproduce.</a:t>
            </a:r>
          </a:p>
        </p:txBody>
      </p:sp>
    </p:spTree>
    <p:extLst>
      <p:ext uri="{BB962C8B-B14F-4D97-AF65-F5344CB8AC3E}">
        <p14:creationId xmlns:p14="http://schemas.microsoft.com/office/powerpoint/2010/main" val="243747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 management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CFRs do not require mitigation measures to buffer or adjust the pH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b="1" dirty="0" smtClean="0"/>
              <a:t>closed ponds </a:t>
            </a:r>
            <a:r>
              <a:rPr lang="en-US" dirty="0" smtClean="0"/>
              <a:t>lime may be added to buffer high and low pH but often this may be prohibitively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7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4. Water Transparency and Turbidity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>
            <a:normAutofit fontScale="92500"/>
          </a:bodyPr>
          <a:lstStyle/>
          <a:p>
            <a:r>
              <a:rPr lang="en-US" dirty="0"/>
              <a:t>Turbidity indicates a water contains suspended </a:t>
            </a:r>
            <a:r>
              <a:rPr lang="en-US" dirty="0" smtClean="0"/>
              <a:t>materials </a:t>
            </a:r>
            <a:r>
              <a:rPr lang="en-US" dirty="0"/>
              <a:t>which </a:t>
            </a:r>
            <a:r>
              <a:rPr lang="en-US" dirty="0" smtClean="0"/>
              <a:t>interfere </a:t>
            </a:r>
            <a:r>
              <a:rPr lang="en-US" dirty="0"/>
              <a:t>with the passage of light.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Turbidity </a:t>
            </a:r>
            <a:r>
              <a:rPr lang="en-US" dirty="0"/>
              <a:t>results from planktonic organism and suspended clay </a:t>
            </a:r>
            <a:r>
              <a:rPr lang="en-US" dirty="0" smtClean="0"/>
              <a:t>particles: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MINERAL AND HUMIC TURBIDITY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522445"/>
            <a:ext cx="3647179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87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Humic</a:t>
            </a:r>
            <a:r>
              <a:rPr lang="en-US" sz="4000" b="1" dirty="0" smtClean="0"/>
              <a:t> Turbidity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125686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most ideal </a:t>
            </a:r>
            <a:r>
              <a:rPr lang="en-US" dirty="0" err="1" smtClean="0"/>
              <a:t>humic</a:t>
            </a:r>
            <a:r>
              <a:rPr lang="en-US" dirty="0" smtClean="0"/>
              <a:t> turbidity in standing water would be </a:t>
            </a:r>
            <a:r>
              <a:rPr lang="en-US" b="1" dirty="0" smtClean="0"/>
              <a:t>30-45 cm</a:t>
            </a:r>
            <a:r>
              <a:rPr lang="en-US" dirty="0" smtClean="0"/>
              <a:t> visibility with arm or a </a:t>
            </a:r>
            <a:r>
              <a:rPr lang="en-US" dirty="0" err="1"/>
              <a:t>S</a:t>
            </a:r>
            <a:r>
              <a:rPr lang="en-US" dirty="0" err="1" smtClean="0"/>
              <a:t>ecchi</a:t>
            </a:r>
            <a:r>
              <a:rPr lang="en-US" dirty="0" smtClean="0"/>
              <a:t> disc. </a:t>
            </a:r>
          </a:p>
          <a:p>
            <a:r>
              <a:rPr lang="en-US" b="1" dirty="0"/>
              <a:t>30-45 </a:t>
            </a:r>
            <a:r>
              <a:rPr lang="en-US" b="1" dirty="0" smtClean="0"/>
              <a:t>cm</a:t>
            </a:r>
            <a:r>
              <a:rPr lang="en-US" dirty="0" smtClean="0"/>
              <a:t> visibility= good plankton density.</a:t>
            </a:r>
          </a:p>
          <a:p>
            <a:endParaRPr lang="en-US" dirty="0" smtClean="0"/>
          </a:p>
          <a:p>
            <a:r>
              <a:rPr lang="en-US" dirty="0" smtClean="0"/>
              <a:t>If too much plankton DO will be less (</a:t>
            </a:r>
            <a:r>
              <a:rPr lang="en-US" i="1" dirty="0" smtClean="0"/>
              <a:t>Low visibility</a:t>
            </a:r>
            <a:r>
              <a:rPr lang="en-US" dirty="0" smtClean="0"/>
              <a:t>)</a:t>
            </a:r>
          </a:p>
          <a:p>
            <a:r>
              <a:rPr lang="en-US" dirty="0"/>
              <a:t>I</a:t>
            </a:r>
            <a:r>
              <a:rPr lang="en-US" dirty="0" smtClean="0"/>
              <a:t>f too little food for herbivorous fish may not be enough (</a:t>
            </a:r>
            <a:r>
              <a:rPr lang="en-US" i="1" dirty="0" smtClean="0"/>
              <a:t>Higher visibility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838200"/>
            <a:ext cx="36004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19400"/>
            <a:ext cx="37528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20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Green water</a:t>
            </a:r>
            <a:endParaRPr lang="en-US" b="1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0" t="42257" r="36946" b="30261"/>
          <a:stretch/>
        </p:blipFill>
        <p:spPr bwMode="auto">
          <a:xfrm>
            <a:off x="34636" y="3193472"/>
            <a:ext cx="7132133" cy="305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1295400"/>
            <a:ext cx="8534400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Green water with </a:t>
            </a:r>
            <a:r>
              <a:rPr lang="en-US" sz="3200" b="1" dirty="0" err="1" smtClean="0"/>
              <a:t>Secchi</a:t>
            </a:r>
            <a:r>
              <a:rPr lang="en-US" sz="3200" b="1" dirty="0" smtClean="0"/>
              <a:t> Disc at 30-45 cm is good for fish or see fingers when arm in water up to elbow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98" t="33171" r="11622" b="33171"/>
          <a:stretch/>
        </p:blipFill>
        <p:spPr bwMode="auto">
          <a:xfrm>
            <a:off x="6895888" y="3505200"/>
            <a:ext cx="212720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63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Mineral Turbidity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The incidence of high turbidity from silt particles in suspension is currently one of the greatest factors affecting water productivity in CFRs.</a:t>
            </a:r>
          </a:p>
          <a:p>
            <a:endParaRPr lang="en-US" b="1" dirty="0" smtClean="0"/>
          </a:p>
          <a:p>
            <a:r>
              <a:rPr lang="en-US" dirty="0" smtClean="0"/>
              <a:t>High turbidity: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revents plankton growth and food for other small fish.  </a:t>
            </a:r>
          </a:p>
          <a:p>
            <a:pPr lvl="1"/>
            <a:r>
              <a:rPr lang="en-US" dirty="0" smtClean="0"/>
              <a:t>Reduces DO for fish to ‘breathe’</a:t>
            </a:r>
          </a:p>
          <a:p>
            <a:pPr lvl="1"/>
            <a:r>
              <a:rPr lang="en-US" dirty="0" smtClean="0"/>
              <a:t>Reduces sunlight to breakdown organic materials resulting in anaerobic muds building up.</a:t>
            </a:r>
          </a:p>
          <a:p>
            <a:pPr lvl="1"/>
            <a:r>
              <a:rPr lang="en-US" dirty="0" smtClean="0"/>
              <a:t>Silts up water body reducing depth</a:t>
            </a:r>
          </a:p>
          <a:p>
            <a:pPr lvl="1"/>
            <a:r>
              <a:rPr lang="en-US" dirty="0" smtClean="0"/>
              <a:t>Directly affects fish respiration by clogging gills</a:t>
            </a:r>
          </a:p>
          <a:p>
            <a:pPr lvl="1"/>
            <a:r>
              <a:rPr lang="en-US" dirty="0" smtClean="0"/>
              <a:t>Kills delicate fish eggs and larvae.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Mitigation of high mineral turbidity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fish ponds use fertilizer, lime and the </a:t>
            </a:r>
            <a:r>
              <a:rPr lang="en-US" dirty="0"/>
              <a:t>aggregating </a:t>
            </a:r>
            <a:r>
              <a:rPr lang="en-US" dirty="0" smtClean="0"/>
              <a:t>chemicals, alum (</a:t>
            </a:r>
            <a:r>
              <a:rPr lang="en-US" sz="2400" dirty="0" err="1" smtClean="0"/>
              <a:t>aluminium</a:t>
            </a:r>
            <a:r>
              <a:rPr lang="en-US" sz="2400" dirty="0" smtClean="0"/>
              <a:t> </a:t>
            </a:r>
            <a:r>
              <a:rPr lang="en-US" sz="2400" dirty="0" err="1" smtClean="0"/>
              <a:t>sulphate</a:t>
            </a:r>
            <a:r>
              <a:rPr lang="en-US" dirty="0" smtClean="0"/>
              <a:t>) and gypsum (</a:t>
            </a:r>
            <a:r>
              <a:rPr lang="en-US" sz="2400" dirty="0" smtClean="0"/>
              <a:t>magnesium </a:t>
            </a:r>
            <a:r>
              <a:rPr lang="en-US" sz="2400" dirty="0" err="1" smtClean="0"/>
              <a:t>sulphate</a:t>
            </a:r>
            <a:r>
              <a:rPr lang="en-US" dirty="0" smtClean="0"/>
              <a:t>). </a:t>
            </a:r>
          </a:p>
          <a:p>
            <a:pPr lvl="1"/>
            <a:r>
              <a:rPr lang="en-US" dirty="0" smtClean="0"/>
              <a:t>Too expensive for CFR?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Prevention by reducing entry of turbid water and erosion of banks during rains will be best measure, with vegetation cover for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3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Module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Participants will understand the basics of biology and water chemistry relevant to biological and physiochemical processes affecting fish growth, recruitment, fish feed. </a:t>
            </a:r>
          </a:p>
          <a:p>
            <a:r>
              <a:rPr lang="en-US" dirty="0" smtClean="0"/>
              <a:t>Therefore these factors indirectly impact upon biological productivity of the rice field and CFR ecosystem.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 Nitrate and Phosphate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Nitrogen and Phosphorous are important elements for plankton growth, with the best  ratio 4N:1P</a:t>
            </a:r>
          </a:p>
          <a:p>
            <a:r>
              <a:rPr lang="en-US" dirty="0" smtClean="0"/>
              <a:t>This combination is best achieved by application of </a:t>
            </a:r>
            <a:r>
              <a:rPr lang="en-US" dirty="0" err="1" smtClean="0"/>
              <a:t>fertilisers</a:t>
            </a:r>
            <a:r>
              <a:rPr lang="en-US" dirty="0" smtClean="0"/>
              <a:t>; but it may also come from agricultural run-off and from fish and other animals in the water body</a:t>
            </a:r>
          </a:p>
          <a:p>
            <a:r>
              <a:rPr lang="en-US" dirty="0" smtClean="0"/>
              <a:t>A high accumulation of nutrients in water especially N and P is known as </a:t>
            </a:r>
            <a:r>
              <a:rPr lang="en-US" b="1" dirty="0" smtClean="0"/>
              <a:t>eutrophication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98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30362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i)-Ideal nitrate level (NO3) is 0.1 mg/L to 4 mg/L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ii)-Ideal phosphate levels is around 0.06 mg/L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2590800"/>
            <a:ext cx="46577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71725"/>
            <a:ext cx="38481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531" y="4922481"/>
            <a:ext cx="52863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97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6</a:t>
            </a:r>
            <a:r>
              <a:rPr lang="en-US" b="1" dirty="0" smtClean="0"/>
              <a:t>. Feed sources for RFF species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7912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More food = more fish = more production (kg/ha)</a:t>
            </a:r>
          </a:p>
          <a:p>
            <a:r>
              <a:rPr lang="en-US" b="1" dirty="0" smtClean="0"/>
              <a:t>How can we increase food for many different species of fish? There are 3 types of food</a:t>
            </a:r>
          </a:p>
          <a:p>
            <a:pPr lvl="1"/>
            <a:r>
              <a:rPr lang="en-US" b="1" dirty="0" smtClean="0"/>
              <a:t>Natural Food: </a:t>
            </a:r>
            <a:r>
              <a:rPr lang="en-US" dirty="0" smtClean="0"/>
              <a:t>detritus, bacteria, plankton, </a:t>
            </a:r>
            <a:r>
              <a:rPr lang="en-US" dirty="0"/>
              <a:t>worms, insects, snails, aquatic plants and fish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Supplementary Food: </a:t>
            </a:r>
            <a:r>
              <a:rPr lang="en-US" dirty="0"/>
              <a:t>consist of cheap materials locally available such as terrestrial plants, kitchen wastes or </a:t>
            </a:r>
            <a:r>
              <a:rPr lang="en-US" dirty="0" smtClean="0"/>
              <a:t>agricultural.</a:t>
            </a:r>
          </a:p>
          <a:p>
            <a:pPr lvl="1"/>
            <a:r>
              <a:rPr lang="en-US" b="1" dirty="0" smtClean="0"/>
              <a:t>Complete Food: </a:t>
            </a:r>
            <a:r>
              <a:rPr lang="en-US" dirty="0" smtClean="0"/>
              <a:t>They </a:t>
            </a:r>
            <a:r>
              <a:rPr lang="en-US" dirty="0"/>
              <a:t>are made from a mixture of carefully selected ingredients to provide all the nutrients necessary for the fish to grow </a:t>
            </a:r>
            <a:r>
              <a:rPr lang="en-US" dirty="0" smtClean="0"/>
              <a:t>well (commercial food).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Only enhancing Natural Food is practical for RFF/CFR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7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Example of feeding ecologies of catfish and </a:t>
            </a:r>
            <a:r>
              <a:rPr lang="en-US" sz="2800" dirty="0"/>
              <a:t>C</a:t>
            </a:r>
            <a:r>
              <a:rPr lang="en-US" sz="2800" dirty="0" smtClean="0"/>
              <a:t>hinese carps</a:t>
            </a:r>
            <a:endParaRPr lang="en-US" sz="2800" dirty="0"/>
          </a:p>
        </p:txBody>
      </p:sp>
      <p:pic>
        <p:nvPicPr>
          <p:cNvPr id="1026" name="Picture 2" descr="C:\Users\VTRY\Desktop\117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682318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LA_M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47800"/>
            <a:ext cx="121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466292"/>
            <a:ext cx="1219200" cy="60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rnob_u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371257"/>
            <a:ext cx="1219200" cy="72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t2.gstatic.com/images?q=tbn:ANd9GcSMNO9YZeTXIH9VYYL2M4F7d4VtlEZ2ROn6McTgoU3XHoAyR-zo&amp;t=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343400"/>
            <a:ext cx="1219200" cy="76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ymol_u5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764" y="5334000"/>
            <a:ext cx="1253836" cy="73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76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ideal aquatic ecology</a:t>
            </a:r>
            <a:endParaRPr lang="en-US" dirty="0"/>
          </a:p>
        </p:txBody>
      </p:sp>
      <p:pic>
        <p:nvPicPr>
          <p:cNvPr id="4" name="Picture 3" descr="C:\Users\VTRY\Desktop\12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09" y="1143000"/>
            <a:ext cx="8775291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47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SEAN Vichet\Photos\Project 5 months\109___08\IMG_006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00" y="3810001"/>
            <a:ext cx="43081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00" y="914400"/>
            <a:ext cx="44605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914400"/>
          </a:xfrm>
        </p:spPr>
        <p:txBody>
          <a:bodyPr>
            <a:normAutofit/>
          </a:bodyPr>
          <a:lstStyle/>
          <a:p>
            <a:r>
              <a:rPr lang="en-US" sz="3600" b="1" dirty="0"/>
              <a:t>6</a:t>
            </a:r>
            <a:r>
              <a:rPr lang="en-US" sz="3600" b="1" dirty="0" smtClean="0"/>
              <a:t>. Fish Habitat in CFRs 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19700" y="1143000"/>
            <a:ext cx="17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Samrash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148" name="Picture 4" descr="http://1.bp.blogspot.com/-74-X3SRzTw0/T3ixr86ebQI/AAAAAAAAAL0/haDXQKCbAx8/s1600/Bluegill+B-140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8" y="4114800"/>
            <a:ext cx="426720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14400"/>
            <a:ext cx="4267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19400" y="3276600"/>
            <a:ext cx="4724400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Fish shelter provides  </a:t>
            </a:r>
            <a:r>
              <a:rPr lang="en-US" sz="2800" dirty="0"/>
              <a:t>b</a:t>
            </a:r>
            <a:r>
              <a:rPr lang="en-US" sz="2800" dirty="0" smtClean="0"/>
              <a:t>reeding ground, shelter, feeding ground  and hiding place.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9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Monitoring Water quality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Parameters to monitor and material:</a:t>
            </a:r>
          </a:p>
          <a:p>
            <a:pPr lvl="1"/>
            <a:r>
              <a:rPr lang="en-US" dirty="0" smtClean="0"/>
              <a:t>Temperature (digital thermometer);</a:t>
            </a:r>
          </a:p>
          <a:p>
            <a:pPr lvl="1"/>
            <a:r>
              <a:rPr lang="en-US" dirty="0" smtClean="0"/>
              <a:t>Phosphate and nitrate (test kit)</a:t>
            </a:r>
          </a:p>
          <a:p>
            <a:pPr lvl="1"/>
            <a:r>
              <a:rPr lang="en-US" dirty="0" smtClean="0"/>
              <a:t>pH (test kit)</a:t>
            </a:r>
          </a:p>
          <a:p>
            <a:pPr lvl="1"/>
            <a:r>
              <a:rPr lang="en-US" dirty="0" smtClean="0"/>
              <a:t>Turbidity (</a:t>
            </a:r>
            <a:r>
              <a:rPr lang="en-US" dirty="0" err="1" smtClean="0"/>
              <a:t>Sechhi</a:t>
            </a:r>
            <a:r>
              <a:rPr lang="en-US" dirty="0" smtClean="0"/>
              <a:t> disk)</a:t>
            </a:r>
          </a:p>
          <a:p>
            <a:pPr lvl="1"/>
            <a:endParaRPr lang="en-US" dirty="0"/>
          </a:p>
          <a:p>
            <a:r>
              <a:rPr lang="en-US" dirty="0" smtClean="0"/>
              <a:t>Frequency : 4 times per year  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sample: end of July</a:t>
            </a:r>
          </a:p>
          <a:p>
            <a:pPr lvl="1"/>
            <a:r>
              <a:rPr lang="en-US" dirty="0"/>
              <a:t>2d  sample: 1</a:t>
            </a:r>
            <a:r>
              <a:rPr lang="en-US" baseline="30000" dirty="0"/>
              <a:t>st</a:t>
            </a:r>
            <a:r>
              <a:rPr lang="en-US" dirty="0"/>
              <a:t> week of October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sample: last week of December</a:t>
            </a:r>
          </a:p>
          <a:p>
            <a:pPr lvl="1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season : </a:t>
            </a:r>
            <a:r>
              <a:rPr lang="en-US" dirty="0" smtClean="0"/>
              <a:t>Around Khmer </a:t>
            </a:r>
            <a:r>
              <a:rPr lang="en-US" dirty="0"/>
              <a:t>new year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3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Water sampling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When</a:t>
            </a:r>
            <a:r>
              <a:rPr lang="en-US" dirty="0" smtClean="0"/>
              <a:t>: mid- </a:t>
            </a:r>
            <a:r>
              <a:rPr lang="en-US" dirty="0"/>
              <a:t>day (11:00 am to 13:00 pm). </a:t>
            </a:r>
            <a:endParaRPr lang="en-US" dirty="0" smtClean="0"/>
          </a:p>
          <a:p>
            <a:r>
              <a:rPr lang="en-US" b="1" dirty="0" smtClean="0"/>
              <a:t>Where: </a:t>
            </a:r>
          </a:p>
          <a:p>
            <a:pPr lvl="1"/>
            <a:r>
              <a:rPr lang="en-US" dirty="0" smtClean="0"/>
              <a:t>10-20 </a:t>
            </a:r>
            <a:r>
              <a:rPr lang="en-US" dirty="0"/>
              <a:t>meters from the shore in 6 different locations around the CFR. </a:t>
            </a:r>
            <a:endParaRPr lang="en-US" dirty="0" smtClean="0"/>
          </a:p>
          <a:p>
            <a:pPr lvl="1"/>
            <a:r>
              <a:rPr lang="en-US" dirty="0" smtClean="0"/>
              <a:t>30 </a:t>
            </a:r>
            <a:r>
              <a:rPr lang="en-US" dirty="0"/>
              <a:t>cm below the surface with a 500 ml bottle previously rinsed with water from the CFR.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samples </a:t>
            </a:r>
            <a:r>
              <a:rPr lang="en-US" dirty="0" smtClean="0"/>
              <a:t>are mixed in a bucket</a:t>
            </a:r>
          </a:p>
          <a:p>
            <a:r>
              <a:rPr lang="en-US" dirty="0" smtClean="0"/>
              <a:t>A </a:t>
            </a:r>
            <a:r>
              <a:rPr lang="en-US" dirty="0"/>
              <a:t>single 500 mL sample is used for analysis for pH, total phosphate and </a:t>
            </a:r>
            <a:r>
              <a:rPr lang="en-US" dirty="0" smtClean="0"/>
              <a:t>nitrogen</a:t>
            </a:r>
          </a:p>
          <a:p>
            <a:r>
              <a:rPr lang="en-US" i="1" dirty="0"/>
              <a:t>Temperature</a:t>
            </a:r>
            <a:r>
              <a:rPr lang="en-US" dirty="0"/>
              <a:t> is measured at the </a:t>
            </a:r>
            <a:r>
              <a:rPr lang="en-US" dirty="0" smtClean="0"/>
              <a:t>points </a:t>
            </a:r>
            <a:r>
              <a:rPr lang="en-US" dirty="0"/>
              <a:t>where the water sample are taken, the six measurement are averaged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recording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 spreadsheet: </a:t>
            </a:r>
            <a:r>
              <a:rPr lang="en-US" dirty="0" err="1"/>
              <a:t>Water_quality_monitoring</a:t>
            </a:r>
            <a:endParaRPr lang="en-US" dirty="0" smtClean="0"/>
          </a:p>
          <a:p>
            <a:r>
              <a:rPr lang="en-US" dirty="0" smtClean="0"/>
              <a:t>Average data for temperature, turbidity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350477"/>
              </p:ext>
            </p:extLst>
          </p:nvPr>
        </p:nvGraphicFramePr>
        <p:xfrm>
          <a:off x="457200" y="2914650"/>
          <a:ext cx="8229599" cy="1031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7291"/>
                <a:gridCol w="572494"/>
                <a:gridCol w="437958"/>
                <a:gridCol w="618293"/>
                <a:gridCol w="1159300"/>
                <a:gridCol w="1099188"/>
                <a:gridCol w="1144988"/>
                <a:gridCol w="469445"/>
                <a:gridCol w="652643"/>
                <a:gridCol w="549594"/>
                <a:gridCol w="678405"/>
              </a:tblGrid>
              <a:tr h="171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CFR 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Occasion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Start 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</a:rPr>
                        <a:t>Name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of </a:t>
                      </a:r>
                      <a:r>
                        <a:rPr lang="en-US" sz="1000" u="none" strike="noStrike" dirty="0" smtClean="0">
                          <a:effectLst/>
                        </a:rPr>
                        <a:t>Investigator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Water Temperature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Secchi depth (cm)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Phosphate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Nitrogen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Notes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192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</a:tr>
              <a:tr h="17192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</a:tr>
              <a:tr h="17192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</a:tr>
              <a:tr h="17192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</a:tr>
              <a:tr h="17192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96" marR="8596" marT="859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6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5237"/>
            <a:ext cx="8686800" cy="3306763"/>
          </a:xfrm>
        </p:spPr>
        <p:txBody>
          <a:bodyPr/>
          <a:lstStyle/>
          <a:p>
            <a:r>
              <a:rPr lang="en-US" dirty="0" err="1" smtClean="0"/>
              <a:t>FAO</a:t>
            </a:r>
            <a:r>
              <a:rPr lang="en-US" dirty="0" smtClean="0"/>
              <a:t> Training Series, chapter 6, 10.</a:t>
            </a:r>
          </a:p>
          <a:p>
            <a:r>
              <a:rPr lang="en-US" dirty="0" smtClean="0"/>
              <a:t>R. Dennis Rouse, 1979; Water Quality Management In Pond Fish Culture.</a:t>
            </a:r>
          </a:p>
          <a:p>
            <a:r>
              <a:rPr lang="en-US" dirty="0" smtClean="0"/>
              <a:t># 33-HARVEST technical bulletin.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9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Important parameters for increasing productivity and biodiversity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most important factors will be : </a:t>
            </a:r>
          </a:p>
          <a:p>
            <a:pPr lvl="1"/>
            <a:r>
              <a:rPr lang="en-US" dirty="0" smtClean="0"/>
              <a:t>temperature</a:t>
            </a:r>
          </a:p>
          <a:p>
            <a:pPr lvl="1"/>
            <a:r>
              <a:rPr lang="en-US" dirty="0" smtClean="0"/>
              <a:t>pH</a:t>
            </a:r>
          </a:p>
          <a:p>
            <a:pPr lvl="1"/>
            <a:r>
              <a:rPr lang="en-US" dirty="0" smtClean="0"/>
              <a:t>turbidity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Temperature and pH will be fairly constant and not require mitigation measures</a:t>
            </a:r>
          </a:p>
          <a:p>
            <a:r>
              <a:rPr lang="en-US" dirty="0" smtClean="0"/>
              <a:t>The mineral turbidity will be most important factor affecting productivity</a:t>
            </a:r>
          </a:p>
          <a:p>
            <a:r>
              <a:rPr lang="en-US" dirty="0" smtClean="0"/>
              <a:t>To improve water productivity nitrates and phosphate concentrations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381000" y="-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1. Water Temperature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371600"/>
            <a:ext cx="731520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optimal thermal range for most warm water </a:t>
            </a:r>
            <a:r>
              <a:rPr lang="en-US" dirty="0"/>
              <a:t>fish </a:t>
            </a:r>
            <a:r>
              <a:rPr lang="en-US" dirty="0" smtClean="0"/>
              <a:t>is </a:t>
            </a:r>
            <a:r>
              <a:rPr lang="en-US" b="1" dirty="0" smtClean="0"/>
              <a:t>23 to 32</a:t>
            </a:r>
            <a:r>
              <a:rPr lang="en-US" b="1" baseline="30000" dirty="0" smtClean="0"/>
              <a:t>o</a:t>
            </a:r>
            <a:r>
              <a:rPr lang="en-US" b="1" dirty="0" smtClean="0"/>
              <a:t>C </a:t>
            </a:r>
            <a:r>
              <a:rPr lang="en-US" dirty="0" smtClean="0"/>
              <a:t>but </a:t>
            </a:r>
            <a:r>
              <a:rPr lang="en-US" b="1" dirty="0" smtClean="0"/>
              <a:t>27-30</a:t>
            </a:r>
            <a:r>
              <a:rPr lang="en-US" b="1" baseline="30000" dirty="0" smtClean="0"/>
              <a:t>o</a:t>
            </a:r>
            <a:r>
              <a:rPr lang="en-US" b="1" dirty="0" smtClean="0"/>
              <a:t>C </a:t>
            </a:r>
            <a:r>
              <a:rPr lang="en-US" dirty="0" smtClean="0"/>
              <a:t>is preferable to growth for most species.</a:t>
            </a:r>
          </a:p>
          <a:p>
            <a:r>
              <a:rPr lang="en-US" dirty="0" smtClean="0"/>
              <a:t>Temperature affects:  growth, maturation of brood fish, egg development and juvenile growth. </a:t>
            </a:r>
          </a:p>
          <a:p>
            <a:r>
              <a:rPr lang="en-US" b="1" dirty="0" smtClean="0"/>
              <a:t>Low temperatures </a:t>
            </a:r>
            <a:r>
              <a:rPr lang="en-US" dirty="0" smtClean="0"/>
              <a:t>cause infections and disease. 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warm </a:t>
            </a:r>
            <a:r>
              <a:rPr lang="en-US" dirty="0" smtClean="0"/>
              <a:t>water, fertilizers </a:t>
            </a:r>
            <a:r>
              <a:rPr lang="en-US" dirty="0"/>
              <a:t>dissolve faster, herbicides act quicker, </a:t>
            </a:r>
            <a:r>
              <a:rPr lang="en-US" dirty="0" smtClean="0"/>
              <a:t>and </a:t>
            </a:r>
            <a:r>
              <a:rPr lang="en-US" dirty="0"/>
              <a:t>the rate of oxygen consumption </a:t>
            </a:r>
            <a:r>
              <a:rPr lang="en-US" dirty="0" smtClean="0"/>
              <a:t>by decaying </a:t>
            </a:r>
            <a:r>
              <a:rPr lang="en-US" dirty="0"/>
              <a:t>manure is </a:t>
            </a:r>
            <a:r>
              <a:rPr lang="en-US" dirty="0" smtClean="0"/>
              <a:t>greater.</a:t>
            </a:r>
          </a:p>
          <a:p>
            <a:r>
              <a:rPr lang="en-US" b="1" dirty="0" smtClean="0"/>
              <a:t>High temperature </a:t>
            </a:r>
            <a:r>
              <a:rPr lang="en-US" dirty="0" smtClean="0"/>
              <a:t>also affects respiration and fish do not grow so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6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Water Temperature and Depth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72" y="1524000"/>
            <a:ext cx="6607738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5791200"/>
            <a:ext cx="6477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 deep CFRs the bottom and mid-water fish may live in water outside their optimum thermal range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2057400" y="3505200"/>
            <a:ext cx="4876800" cy="457200"/>
          </a:xfrm>
          <a:prstGeom prst="rect">
            <a:avLst/>
          </a:prstGeom>
          <a:solidFill>
            <a:srgbClr val="FFC000">
              <a:alpha val="29000"/>
            </a:srgbClr>
          </a:solidFill>
          <a:ln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07501" y="3579845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Thermocline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5181600"/>
            <a:ext cx="647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Temperature variation at different depth pond (source , Rous 1979)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128796"/>
            <a:ext cx="4572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920" y="2590800"/>
            <a:ext cx="457200" cy="9144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524001" y="2602382"/>
            <a:ext cx="504137" cy="2451787"/>
            <a:chOff x="1524001" y="2602382"/>
            <a:chExt cx="504137" cy="2451787"/>
          </a:xfrm>
        </p:grpSpPr>
        <p:sp>
          <p:nvSpPr>
            <p:cNvPr id="4" name="Rectangle 3"/>
            <p:cNvSpPr/>
            <p:nvPr/>
          </p:nvSpPr>
          <p:spPr>
            <a:xfrm>
              <a:off x="1524001" y="2602382"/>
              <a:ext cx="4572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0.5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00200" y="2971800"/>
              <a:ext cx="3810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24001" y="3427445"/>
              <a:ext cx="474877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1.5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82524" y="3886200"/>
              <a:ext cx="398678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2.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53261" y="4337914"/>
              <a:ext cx="474877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2.5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82523" y="4749369"/>
              <a:ext cx="445615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3.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97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Temperature management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temperature in CFRs can be mitigated</a:t>
            </a:r>
          </a:p>
          <a:p>
            <a:pPr lvl="1"/>
            <a:r>
              <a:rPr lang="en-US" dirty="0" smtClean="0"/>
              <a:t> by deepening the pond</a:t>
            </a:r>
          </a:p>
          <a:p>
            <a:pPr lvl="1"/>
            <a:r>
              <a:rPr lang="en-US" dirty="0" smtClean="0"/>
              <a:t>planting tree to create shaded areas</a:t>
            </a:r>
          </a:p>
          <a:p>
            <a:pPr lvl="1"/>
            <a:r>
              <a:rPr lang="en-US" dirty="0" smtClean="0"/>
              <a:t>planting aquatic plant  - see Module 3 for the type of aquatic plant and ideal coverage of the pond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5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Dissolved Oxygen (O</a:t>
            </a:r>
            <a:r>
              <a:rPr lang="en-US" b="1" baseline="-25000" dirty="0" smtClean="0"/>
              <a:t>2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Important for</a:t>
            </a:r>
          </a:p>
          <a:p>
            <a:r>
              <a:rPr lang="en-US" dirty="0" smtClean="0"/>
              <a:t>Respiration (breathing) of all animals</a:t>
            </a:r>
          </a:p>
          <a:p>
            <a:r>
              <a:rPr lang="en-US" dirty="0" smtClean="0"/>
              <a:t>Decomposition of organic matter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the water</a:t>
            </a:r>
          </a:p>
          <a:p>
            <a:r>
              <a:rPr lang="en-US" dirty="0" smtClean="0"/>
              <a:t>DO is less on cloudy days (less sun light)</a:t>
            </a:r>
          </a:p>
          <a:p>
            <a:r>
              <a:rPr lang="en-US" dirty="0" smtClean="0"/>
              <a:t>Completely stops at night</a:t>
            </a:r>
          </a:p>
          <a:p>
            <a:r>
              <a:rPr lang="en-US" dirty="0" smtClean="0"/>
              <a:t>Lowest concentration in the early morning (around 4 to 6 am.)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Relative Dissolved Oxygen concentrations for </a:t>
            </a:r>
            <a:r>
              <a:rPr lang="en-US" sz="2800" b="1" dirty="0" smtClean="0"/>
              <a:t>high and low </a:t>
            </a:r>
            <a:r>
              <a:rPr lang="en-US" sz="2800" b="1" dirty="0"/>
              <a:t>plankton densities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85800" y="1676400"/>
            <a:ext cx="7509703" cy="3830637"/>
            <a:chOff x="685800" y="1676400"/>
            <a:chExt cx="7509703" cy="383063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676400"/>
              <a:ext cx="7509703" cy="3830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1447800" y="4267200"/>
              <a:ext cx="4648200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447800" y="4495800"/>
              <a:ext cx="46482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218787" y="4097923"/>
            <a:ext cx="2654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Lowest D.O for Common Carp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206411" y="4326523"/>
            <a:ext cx="2667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Lowest D.O for African Catfish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77339" y="5128374"/>
            <a:ext cx="20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(source , Rous 1979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7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78" y="0"/>
            <a:ext cx="8486775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DO concentrations for different species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990600"/>
            <a:ext cx="8229600" cy="4678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DO tolerance varies for different species</a:t>
            </a:r>
          </a:p>
          <a:p>
            <a:pPr lvl="1"/>
            <a:r>
              <a:rPr lang="en-US" sz="2400" dirty="0" smtClean="0"/>
              <a:t>The catfishes are the most tolerant to low DO</a:t>
            </a:r>
          </a:p>
          <a:p>
            <a:pPr lvl="1"/>
            <a:r>
              <a:rPr lang="en-US" sz="2400" dirty="0" smtClean="0"/>
              <a:t>Black fish are more tolerant than grey and white fish</a:t>
            </a:r>
          </a:p>
          <a:p>
            <a:pPr lvl="1"/>
            <a:r>
              <a:rPr lang="en-US" sz="2400" dirty="0" smtClean="0"/>
              <a:t>The carps least tolerant.</a:t>
            </a:r>
          </a:p>
          <a:p>
            <a:r>
              <a:rPr lang="en-US" sz="2800" b="1" dirty="0" smtClean="0"/>
              <a:t>Important for selecting fish species for different CFRs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55"/>
          <a:stretch/>
        </p:blipFill>
        <p:spPr bwMode="auto">
          <a:xfrm>
            <a:off x="274064" y="3810000"/>
            <a:ext cx="2217576" cy="282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Miratori Kim\Desktop\dissolved oxygen criteri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3"/>
          <a:stretch/>
        </p:blipFill>
        <p:spPr bwMode="auto">
          <a:xfrm>
            <a:off x="5715000" y="3505200"/>
            <a:ext cx="2819400" cy="301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7"/>
          <a:stretch/>
        </p:blipFill>
        <p:spPr bwMode="auto">
          <a:xfrm>
            <a:off x="2299932" y="3810000"/>
            <a:ext cx="3034068" cy="282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38800" y="63246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DO(mg/l)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2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3445</TotalTime>
  <Words>1328</Words>
  <Application>Microsoft Office PowerPoint</Application>
  <PresentationFormat>On-screen Show (4:3)</PresentationFormat>
  <Paragraphs>169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Module 2  Biology and Water Chemistry  </vt:lpstr>
      <vt:lpstr>Module Objectives</vt:lpstr>
      <vt:lpstr>Important parameters for increasing productivity and biodiversity</vt:lpstr>
      <vt:lpstr> 1. Water Temperature</vt:lpstr>
      <vt:lpstr>Water Temperature and Depth</vt:lpstr>
      <vt:lpstr>Temperature management</vt:lpstr>
      <vt:lpstr>2. Dissolved Oxygen (O2)</vt:lpstr>
      <vt:lpstr>Relative Dissolved Oxygen concentrations for high and low plankton densities over time</vt:lpstr>
      <vt:lpstr>DO concentrations for different species</vt:lpstr>
      <vt:lpstr>DO observation &amp; management</vt:lpstr>
      <vt:lpstr>3. Potential Hydrogen (pH) (1)</vt:lpstr>
      <vt:lpstr>Potential Hydrogen (pH) (2)</vt:lpstr>
      <vt:lpstr>pH suitable for fish</vt:lpstr>
      <vt:lpstr>pH management</vt:lpstr>
      <vt:lpstr>4. Water Transparency and Turbidity</vt:lpstr>
      <vt:lpstr>Humic Turbidity</vt:lpstr>
      <vt:lpstr>Green water</vt:lpstr>
      <vt:lpstr>Mineral Turbidity</vt:lpstr>
      <vt:lpstr>Mitigation of high mineral turbidity</vt:lpstr>
      <vt:lpstr>5. Nitrate and Phosphate</vt:lpstr>
      <vt:lpstr>i)-Ideal nitrate level (NO3) is 0.1 mg/L to 4 mg/L  ii)-Ideal phosphate levels is around 0.06 mg/L</vt:lpstr>
      <vt:lpstr>6. Feed sources for RFF species</vt:lpstr>
      <vt:lpstr>Example of feeding ecologies of catfish and Chinese carps</vt:lpstr>
      <vt:lpstr>Example of ideal aquatic ecology</vt:lpstr>
      <vt:lpstr>6. Fish Habitat in CFRs </vt:lpstr>
      <vt:lpstr>Monitoring Water quality </vt:lpstr>
      <vt:lpstr>Water sampling</vt:lpstr>
      <vt:lpstr>Data recording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</dc:title>
  <dc:creator>VSEAN</dc:creator>
  <cp:lastModifiedBy>Mam Kosal</cp:lastModifiedBy>
  <cp:revision>141</cp:revision>
  <dcterms:created xsi:type="dcterms:W3CDTF">2014-06-05T00:41:44Z</dcterms:created>
  <dcterms:modified xsi:type="dcterms:W3CDTF">2016-03-11T06:44:11Z</dcterms:modified>
</cp:coreProperties>
</file>