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73" r:id="rId8"/>
    <p:sldId id="272" r:id="rId9"/>
    <p:sldId id="274" r:id="rId10"/>
    <p:sldId id="261" r:id="rId11"/>
    <p:sldId id="277" r:id="rId12"/>
    <p:sldId id="275" r:id="rId13"/>
    <p:sldId id="262" r:id="rId14"/>
    <p:sldId id="276" r:id="rId15"/>
    <p:sldId id="263" r:id="rId16"/>
    <p:sldId id="271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>
        <p:scale>
          <a:sx n="126" d="100"/>
          <a:sy n="126" d="100"/>
        </p:scale>
        <p:origin x="-25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008A-CFCB-2DB1-758C-6AE69ADA4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5EB2E-433A-B4D9-2BAF-0562A5544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6A9B-77F3-8D0F-0AB6-5EB97F5A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5705-3B3F-E60C-1A51-6F79A5F7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26A5-A736-D5F7-AF92-7CD55411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30F-DB35-7CFE-0A32-9E9066D3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F681C-C41C-544A-681E-DCE29A33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DB76-7EFD-EF24-F6D1-DF342FBB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1E8B-AC55-B1C3-99E4-D668F572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C940-F0FF-F879-E9B4-E0676F3A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7164A-5C3A-7631-76C4-62F608F9E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E44D5-B7CF-FCCB-2808-5A06973AD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4148-03C1-3263-633A-C464C330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C3DB-3E59-6223-326E-A5FA1469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0394-A71F-B23A-F516-EB23ACB9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359C-1484-109E-063C-B8C9397D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05AC-F6E6-9C93-4E82-A9762321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6496-41EB-C03C-849F-2010B0E7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0D52-9210-41A2-1CC4-D92AD24A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EB1C-086B-D769-5862-FF7C353D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16A4-AAE0-B09A-6A20-23F13D0E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D0EE-A1A1-D2CE-2515-4AF59685E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F5D8-7EFF-DF20-EC6F-BF6473DA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5DC0-CA43-4EF9-C91C-942911AC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5756-9768-E2F5-0EA6-F847D4C2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D2EE-C6FC-781F-AC62-E71381D9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70F0-5AE2-6CD9-FBBD-5958DEB6C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FFD57-C8CD-DD11-3309-2DAFD39D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DE9E-8082-2AA5-FE0D-EBFF6400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226F4-E468-87A0-064B-0089ABAF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0D2A-6887-5276-6DDC-46BA316D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E8FA-426A-BBFC-3A9D-3DBFE207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31BC1-C45A-31C1-1674-F686360A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3EE4-D1FA-CA43-BE4F-C13AA4C6B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47AEE-4031-5590-9BFA-F6BBF9510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56666-7DC5-3758-219D-49D78214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733BF-F830-2932-1AF3-4F443C02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0EBAF-689E-6EAC-2064-21DA70B4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89A22-30AE-2943-08BC-07E89BC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83B9-8999-69F5-7117-C3E913C6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F800-0A7B-0622-4172-AF35B776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B3080-D415-3D7E-A55C-E5D3F2E7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07E8C-9E64-EE13-DF70-0CC07362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CD129-44FF-DF73-A431-E1D67C43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C97C4-6ACB-77CF-35DF-5A920187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020ED-F582-3E79-7B11-07BC0D3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F880-E903-0A4F-5C06-F1652004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493B-FB84-5553-05B9-14DB777F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546B2-9FBC-CD0E-0741-15EE87ED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E4977-22B9-A167-9843-CB3048A8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8440-1B9C-8B95-10BA-729447E0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B04A-8185-0344-19B7-290058ED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657C-9088-D7FB-A3FE-0E3050FF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8EC0F-5CD8-E13C-2DAF-642549932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A114-256B-0AB0-1F71-55939D95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144EC-CAA1-5EAD-F317-E93687FE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582E9-13EE-97E9-259B-0831FC5B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1B909-31C5-8061-6DC9-146F3EAF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0B5AC-E59E-42BD-EB6F-7E1678AB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E757-D3C1-094A-4F93-E726B628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DCCB-BE84-25A0-37FE-F0D92CE9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F4AA-E2A0-442C-BFE0-27A61E2E0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19A3-C9A7-B5B9-542A-75BBF4A6F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28E9375E-9BC6-BB70-B4DA-17255B435FDD}"/>
              </a:ext>
            </a:extLst>
          </p:cNvPr>
          <p:cNvSpPr/>
          <p:nvPr/>
        </p:nvSpPr>
        <p:spPr>
          <a:xfrm rot="16200000">
            <a:off x="1724758" y="4090654"/>
            <a:ext cx="241739" cy="124860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5B1EFBE8-E936-FBAD-BBA3-97C068D0AA2A}"/>
              </a:ext>
            </a:extLst>
          </p:cNvPr>
          <p:cNvSpPr/>
          <p:nvPr/>
        </p:nvSpPr>
        <p:spPr>
          <a:xfrm rot="16200000">
            <a:off x="5607797" y="2855156"/>
            <a:ext cx="241739" cy="3719594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DB1AFDCC-3A2E-FAAE-125D-AC7432672521}"/>
              </a:ext>
            </a:extLst>
          </p:cNvPr>
          <p:cNvSpPr/>
          <p:nvPr/>
        </p:nvSpPr>
        <p:spPr>
          <a:xfrm rot="16200000">
            <a:off x="9670813" y="3984246"/>
            <a:ext cx="234943" cy="1454615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AA971-1CD9-52DD-BE72-2D0BC77A20A9}"/>
              </a:ext>
            </a:extLst>
          </p:cNvPr>
          <p:cNvSpPr txBox="1"/>
          <p:nvPr/>
        </p:nvSpPr>
        <p:spPr>
          <a:xfrm>
            <a:off x="882869" y="491725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Biomonitoring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D63CF1-FF8D-CBDB-04E4-04A9C5579268}"/>
              </a:ext>
            </a:extLst>
          </p:cNvPr>
          <p:cNvSpPr txBox="1"/>
          <p:nvPr/>
        </p:nvSpPr>
        <p:spPr>
          <a:xfrm>
            <a:off x="3868868" y="4948862"/>
            <a:ext cx="371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Catch and consumption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2F350-582E-5B0A-BE10-AA1B7F904861}"/>
              </a:ext>
            </a:extLst>
          </p:cNvPr>
          <p:cNvSpPr txBox="1"/>
          <p:nvPr/>
        </p:nvSpPr>
        <p:spPr>
          <a:xfrm>
            <a:off x="8954807" y="491725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Nutrient database</a:t>
            </a:r>
          </a:p>
        </p:txBody>
      </p:sp>
    </p:spTree>
    <p:extLst>
      <p:ext uri="{BB962C8B-B14F-4D97-AF65-F5344CB8AC3E}">
        <p14:creationId xmlns:p14="http://schemas.microsoft.com/office/powerpoint/2010/main" val="165478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1E90D99D-542D-0214-24E5-8B047940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3" y="3402339"/>
            <a:ext cx="4724395" cy="2789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0.979</a:t>
            </a:r>
          </a:p>
        </p:txBody>
      </p:sp>
    </p:spTree>
    <p:extLst>
      <p:ext uri="{BB962C8B-B14F-4D97-AF65-F5344CB8AC3E}">
        <p14:creationId xmlns:p14="http://schemas.microsoft.com/office/powerpoint/2010/main" val="4513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Abundance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5253663" y="3684678"/>
            <a:ext cx="124174" cy="1892732"/>
          </a:xfrm>
          <a:prstGeom prst="straightConnector1">
            <a:avLst/>
          </a:prstGeom>
          <a:ln w="4445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C26C4BA8-53F9-8107-4E22-982ED82C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25" y="3662528"/>
            <a:ext cx="4550657" cy="277602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9D3E3E4-0EB0-9271-A545-39888C100FE7}"/>
              </a:ext>
            </a:extLst>
          </p:cNvPr>
          <p:cNvSpPr/>
          <p:nvPr/>
        </p:nvSpPr>
        <p:spPr>
          <a:xfrm>
            <a:off x="4802153" y="178169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5873754" y="3684678"/>
            <a:ext cx="489393" cy="1539638"/>
          </a:xfrm>
          <a:prstGeom prst="straightConnector1">
            <a:avLst/>
          </a:prstGeom>
          <a:ln w="44450">
            <a:solidFill>
              <a:srgbClr val="79E8D4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3E88A7-DF60-C63A-794B-C08EA5C6118F}"/>
              </a:ext>
            </a:extLst>
          </p:cNvPr>
          <p:cNvCxnSpPr>
            <a:cxnSpLocks/>
          </p:cNvCxnSpPr>
          <p:nvPr/>
        </p:nvCxnSpPr>
        <p:spPr>
          <a:xfrm flipH="1" flipV="1">
            <a:off x="6002317" y="3602613"/>
            <a:ext cx="2131263" cy="1963434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4D8D3-66C5-207E-EE25-C602DABF3358}"/>
              </a:ext>
            </a:extLst>
          </p:cNvPr>
          <p:cNvCxnSpPr>
            <a:cxnSpLocks/>
          </p:cNvCxnSpPr>
          <p:nvPr/>
        </p:nvCxnSpPr>
        <p:spPr>
          <a:xfrm flipH="1" flipV="1">
            <a:off x="6095995" y="3410358"/>
            <a:ext cx="2471439" cy="192188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EBA2D1-131D-BF13-5CE0-122BDA28375B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C04071-C831-C4A5-1D2F-55D75B801388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CD889-1BCE-E4E9-2DB0-6A7F11B9F464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D934C1-D9BB-2877-B286-2A3D83F9E446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871F50-F58C-BD62-61EA-2A3F4865ADAF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21DAFD-37D4-A632-880B-CD9545EEA62C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2D4E46-105F-0E38-610C-E69D131E74B1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23805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0.979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CB56D-6AC4-3727-0E25-CEDD25CF79A6}"/>
              </a:ext>
            </a:extLst>
          </p:cNvPr>
          <p:cNvSpPr/>
          <p:nvPr/>
        </p:nvSpPr>
        <p:spPr>
          <a:xfrm>
            <a:off x="490814" y="3457937"/>
            <a:ext cx="4974561" cy="2873629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relationship between household level catch diversity index and household-level consumption diversity index?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 wouldn’t expect much difference unless there’s something unexpected happening with biomass)</a:t>
            </a:r>
          </a:p>
        </p:txBody>
      </p:sp>
    </p:spTree>
    <p:extLst>
      <p:ext uri="{BB962C8B-B14F-4D97-AF65-F5344CB8AC3E}">
        <p14:creationId xmlns:p14="http://schemas.microsoft.com/office/powerpoint/2010/main" val="372433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9420226F-7FFA-BD46-F644-206F3EBE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12" y="3177977"/>
            <a:ext cx="4730468" cy="284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0.397</a:t>
            </a:r>
          </a:p>
        </p:txBody>
      </p:sp>
    </p:spTree>
    <p:extLst>
      <p:ext uri="{BB962C8B-B14F-4D97-AF65-F5344CB8AC3E}">
        <p14:creationId xmlns:p14="http://schemas.microsoft.com/office/powerpoint/2010/main" val="345271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0.397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43F189-C666-F906-D691-2E4D5AE66D74}"/>
              </a:ext>
            </a:extLst>
          </p:cNvPr>
          <p:cNvSpPr/>
          <p:nvPr/>
        </p:nvSpPr>
        <p:spPr>
          <a:xfrm>
            <a:off x="681598" y="3699699"/>
            <a:ext cx="4974561" cy="2873629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relationship between household level catch diversity index and household-level sold diversity index?</a:t>
            </a:r>
          </a:p>
        </p:txBody>
      </p:sp>
    </p:spTree>
    <p:extLst>
      <p:ext uri="{BB962C8B-B14F-4D97-AF65-F5344CB8AC3E}">
        <p14:creationId xmlns:p14="http://schemas.microsoft.com/office/powerpoint/2010/main" val="158103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CC0CA4-CD31-1A63-A313-E7FD900A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61" y="4206"/>
            <a:ext cx="4164676" cy="2631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9"/>
            <a:ext cx="28874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Slopes if RDAs treated as continuous:</a:t>
            </a:r>
          </a:p>
          <a:p>
            <a:r>
              <a:rPr lang="en-US" sz="1100" i="1" dirty="0"/>
              <a:t>0.701 (sold)</a:t>
            </a:r>
          </a:p>
          <a:p>
            <a:r>
              <a:rPr lang="en-US" sz="1100" i="1" dirty="0"/>
              <a:t>0.697 (consumed)</a:t>
            </a:r>
          </a:p>
        </p:txBody>
      </p:sp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15FA0F7-A7A3-3ED5-7FA6-B599BE47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8" y="3197317"/>
            <a:ext cx="4320098" cy="269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B049617D-E65D-0319-FDB0-60CC023D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1" y="-5017"/>
            <a:ext cx="4399409" cy="275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A6B78487-9DD8-0509-9348-9102C070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89" y="3284106"/>
            <a:ext cx="4320051" cy="26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0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ECA9393-B68D-B974-A05A-278BEDE4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02" y="22619"/>
            <a:ext cx="4223771" cy="2596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81B32A83-8BE7-EDE6-7015-25F6A4BA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81" y="3143131"/>
            <a:ext cx="4147540" cy="26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891D1B0F-EE6D-40C5-B385-2D105055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92" y="11792"/>
            <a:ext cx="4225755" cy="2661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119282B9-3DA1-F1AB-72FD-3A351094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792" y="3266449"/>
            <a:ext cx="4225755" cy="268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321152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8B7FBB3-7545-8955-D0A2-FAD21D50B1C0}"/>
              </a:ext>
            </a:extLst>
          </p:cNvPr>
          <p:cNvSpPr/>
          <p:nvPr/>
        </p:nvSpPr>
        <p:spPr>
          <a:xfrm>
            <a:off x="2278115" y="179566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3177968" y="3631520"/>
            <a:ext cx="2199869" cy="194589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3375475" y="3459049"/>
            <a:ext cx="2987672" cy="1765267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A9D6ED-6871-42C2-5ED2-E0CB1C4114D3}"/>
              </a:ext>
            </a:extLst>
          </p:cNvPr>
          <p:cNvCxnSpPr>
            <a:cxnSpLocks/>
          </p:cNvCxnSpPr>
          <p:nvPr/>
        </p:nvCxnSpPr>
        <p:spPr>
          <a:xfrm flipH="1" flipV="1">
            <a:off x="3630685" y="3027591"/>
            <a:ext cx="4870764" cy="229558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EEA90-EEA0-3C75-6BD5-99F3AC4ED610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3549095" y="3255193"/>
            <a:ext cx="4297587" cy="2343293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31062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D3E3E4-0EB0-9271-A545-39888C100FE7}"/>
              </a:ext>
            </a:extLst>
          </p:cNvPr>
          <p:cNvSpPr/>
          <p:nvPr/>
        </p:nvSpPr>
        <p:spPr>
          <a:xfrm>
            <a:off x="4802153" y="178169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5153752" y="3313297"/>
            <a:ext cx="224085" cy="2264113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5873754" y="3684678"/>
            <a:ext cx="489393" cy="1539638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3E88A7-DF60-C63A-794B-C08EA5C6118F}"/>
              </a:ext>
            </a:extLst>
          </p:cNvPr>
          <p:cNvCxnSpPr>
            <a:cxnSpLocks/>
          </p:cNvCxnSpPr>
          <p:nvPr/>
        </p:nvCxnSpPr>
        <p:spPr>
          <a:xfrm flipH="1" flipV="1">
            <a:off x="6002317" y="3602613"/>
            <a:ext cx="2131263" cy="1963434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4D8D3-66C5-207E-EE25-C602DABF3358}"/>
              </a:ext>
            </a:extLst>
          </p:cNvPr>
          <p:cNvCxnSpPr>
            <a:cxnSpLocks/>
          </p:cNvCxnSpPr>
          <p:nvPr/>
        </p:nvCxnSpPr>
        <p:spPr>
          <a:xfrm flipH="1" flipV="1">
            <a:off x="6095995" y="3410358"/>
            <a:ext cx="2471439" cy="192188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EBA2D1-131D-BF13-5CE0-122BDA28375B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C04071-C831-C4A5-1D2F-55D75B801388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CD889-1BCE-E4E9-2DB0-6A7F11B9F464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D934C1-D9BB-2877-B286-2A3D83F9E446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871F50-F58C-BD62-61EA-2A3F4865ADAF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21DAFD-37D4-A632-880B-CD9545EEA62C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2D4E46-105F-0E38-610C-E69D131E74B1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21397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D3E3E4-0EB0-9271-A545-39888C100FE7}"/>
              </a:ext>
            </a:extLst>
          </p:cNvPr>
          <p:cNvSpPr/>
          <p:nvPr/>
        </p:nvSpPr>
        <p:spPr>
          <a:xfrm>
            <a:off x="7504480" y="1342130"/>
            <a:ext cx="1617179" cy="2913057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52306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52305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94913" y="206961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41197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V="1">
            <a:off x="5940327" y="3629192"/>
            <a:ext cx="1742871" cy="206177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D4949F-43DC-7F7D-E773-A088E863A275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85FEC3-CFA7-5BF8-3BAE-059716E906E0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970175-38FE-7FE7-EE34-05E317FB6295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A58A00-3D13-DA1A-B165-0484422FA369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8E73D9-F3DC-FC57-084B-3436285827BF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276AB2-1670-3B4E-60C8-ECDC59B7E971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06D315-FF97-806C-7A28-37277B2A018E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422236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0.384</a:t>
            </a:r>
          </a:p>
        </p:txBody>
      </p:sp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6E0B106E-DB45-69C0-FB4C-92C5F9B6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38" y="3280700"/>
            <a:ext cx="4473346" cy="27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7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27BFFE-026A-A737-8E23-5EFB5DDA5001}"/>
              </a:ext>
            </a:extLst>
          </p:cNvPr>
          <p:cNvSpPr/>
          <p:nvPr/>
        </p:nvSpPr>
        <p:spPr>
          <a:xfrm>
            <a:off x="681598" y="3699699"/>
            <a:ext cx="4974561" cy="2873629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relationship between a system diversity index and catch diversity index?</a:t>
            </a:r>
          </a:p>
        </p:txBody>
      </p:sp>
    </p:spTree>
    <p:extLst>
      <p:ext uri="{BB962C8B-B14F-4D97-AF65-F5344CB8AC3E}">
        <p14:creationId xmlns:p14="http://schemas.microsoft.com/office/powerpoint/2010/main" val="41345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8B7FBB3-7545-8955-D0A2-FAD21D50B1C0}"/>
              </a:ext>
            </a:extLst>
          </p:cNvPr>
          <p:cNvSpPr/>
          <p:nvPr/>
        </p:nvSpPr>
        <p:spPr>
          <a:xfrm>
            <a:off x="2278115" y="179566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3177968" y="3631520"/>
            <a:ext cx="2199869" cy="1945890"/>
          </a:xfrm>
          <a:prstGeom prst="straightConnector1">
            <a:avLst/>
          </a:prstGeom>
          <a:ln w="4445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A9D6ED-6871-42C2-5ED2-E0CB1C4114D3}"/>
              </a:ext>
            </a:extLst>
          </p:cNvPr>
          <p:cNvCxnSpPr>
            <a:cxnSpLocks/>
          </p:cNvCxnSpPr>
          <p:nvPr/>
        </p:nvCxnSpPr>
        <p:spPr>
          <a:xfrm flipH="1" flipV="1">
            <a:off x="3630685" y="3027591"/>
            <a:ext cx="4870764" cy="229558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48DE12E8-630B-1DE2-AD28-0C25595D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6" y="3897934"/>
            <a:ext cx="4481120" cy="273254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3375475" y="3459049"/>
            <a:ext cx="2987672" cy="1765267"/>
          </a:xfrm>
          <a:prstGeom prst="straightConnector1">
            <a:avLst/>
          </a:prstGeom>
          <a:ln w="44450">
            <a:solidFill>
              <a:srgbClr val="79E8D4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FBBDDF-AD90-AD1C-6100-F0DEFAEAA032}"/>
              </a:ext>
            </a:extLst>
          </p:cNvPr>
          <p:cNvSpPr txBox="1"/>
          <p:nvPr/>
        </p:nvSpPr>
        <p:spPr>
          <a:xfrm>
            <a:off x="194908" y="65739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0.505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EEA90-EEA0-3C75-6BD5-99F3AC4ED610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3549095" y="3255193"/>
            <a:ext cx="4297587" cy="2343293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8B7FBB3-7545-8955-D0A2-FAD21D50B1C0}"/>
              </a:ext>
            </a:extLst>
          </p:cNvPr>
          <p:cNvSpPr/>
          <p:nvPr/>
        </p:nvSpPr>
        <p:spPr>
          <a:xfrm>
            <a:off x="2278115" y="179566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A9D6ED-6871-42C2-5ED2-E0CB1C4114D3}"/>
              </a:ext>
            </a:extLst>
          </p:cNvPr>
          <p:cNvCxnSpPr>
            <a:cxnSpLocks/>
          </p:cNvCxnSpPr>
          <p:nvPr/>
        </p:nvCxnSpPr>
        <p:spPr>
          <a:xfrm flipH="1" flipV="1">
            <a:off x="3630685" y="3027591"/>
            <a:ext cx="4870764" cy="229558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3375475" y="3459049"/>
            <a:ext cx="2987672" cy="1765267"/>
          </a:xfrm>
          <a:prstGeom prst="straightConnector1">
            <a:avLst/>
          </a:prstGeom>
          <a:ln w="4445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FBBDDF-AD90-AD1C-6100-F0DEFAEAA032}"/>
              </a:ext>
            </a:extLst>
          </p:cNvPr>
          <p:cNvSpPr txBox="1"/>
          <p:nvPr/>
        </p:nvSpPr>
        <p:spPr>
          <a:xfrm>
            <a:off x="194908" y="65739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0.505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EEA90-EEA0-3C75-6BD5-99F3AC4ED610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3549095" y="3255193"/>
            <a:ext cx="4297587" cy="2343293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D45F59-C6CA-9C1C-205C-27267E4F6236}"/>
              </a:ext>
            </a:extLst>
          </p:cNvPr>
          <p:cNvSpPr/>
          <p:nvPr/>
        </p:nvSpPr>
        <p:spPr>
          <a:xfrm>
            <a:off x="474597" y="4293565"/>
            <a:ext cx="4014156" cy="1732123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how abundance mediates the relationship between system diversity and catch diversity?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3177968" y="3631520"/>
            <a:ext cx="2199869" cy="1945890"/>
          </a:xfrm>
          <a:prstGeom prst="straightConnector1">
            <a:avLst/>
          </a:prstGeom>
          <a:ln w="44450">
            <a:solidFill>
              <a:srgbClr val="79E8D4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656</Words>
  <Application>Microsoft Macintosh PowerPoint</Application>
  <PresentationFormat>Widescreen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Rose Bageant</dc:creator>
  <cp:lastModifiedBy>Elizabeth Rose Bageant</cp:lastModifiedBy>
  <cp:revision>2</cp:revision>
  <dcterms:created xsi:type="dcterms:W3CDTF">2022-08-30T17:46:00Z</dcterms:created>
  <dcterms:modified xsi:type="dcterms:W3CDTF">2022-08-31T19:16:58Z</dcterms:modified>
</cp:coreProperties>
</file>