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0"/>
  </p:notesMasterIdLst>
  <p:handoutMasterIdLst>
    <p:handoutMasterId r:id="rId21"/>
  </p:handoutMasterIdLst>
  <p:sldIdLst>
    <p:sldId id="372" r:id="rId5"/>
    <p:sldId id="377" r:id="rId6"/>
    <p:sldId id="380" r:id="rId7"/>
    <p:sldId id="381" r:id="rId8"/>
    <p:sldId id="382" r:id="rId9"/>
    <p:sldId id="389" r:id="rId10"/>
    <p:sldId id="383" r:id="rId11"/>
    <p:sldId id="386" r:id="rId12"/>
    <p:sldId id="384" r:id="rId13"/>
    <p:sldId id="390" r:id="rId14"/>
    <p:sldId id="392" r:id="rId15"/>
    <p:sldId id="391" r:id="rId16"/>
    <p:sldId id="385" r:id="rId17"/>
    <p:sldId id="387" r:id="rId18"/>
    <p:sldId id="388" r:id="rId19"/>
  </p:sldIdLst>
  <p:sldSz cx="9906000" cy="6858000" type="A4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orient="horz" pos="958">
          <p15:clr>
            <a:srgbClr val="A4A3A4"/>
          </p15:clr>
        </p15:guide>
        <p15:guide id="6" pos="216">
          <p15:clr>
            <a:srgbClr val="A4A3A4"/>
          </p15:clr>
        </p15:guide>
        <p15:guide id="7" pos="6027">
          <p15:clr>
            <a:srgbClr val="A4A3A4"/>
          </p15:clr>
        </p15:guide>
        <p15:guide id="8" pos="31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30"/>
    <a:srgbClr val="4D4F53"/>
    <a:srgbClr val="FFFF83"/>
    <a:srgbClr val="8D1A3D"/>
    <a:srgbClr val="D62A1D"/>
    <a:srgbClr val="FF9300"/>
    <a:srgbClr val="B7B1A9"/>
    <a:srgbClr val="BB6A81"/>
    <a:srgbClr val="FFDD88"/>
    <a:srgbClr val="45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1851" autoAdjust="0"/>
  </p:normalViewPr>
  <p:slideViewPr>
    <p:cSldViewPr snapToGrid="0" snapToObjects="1">
      <p:cViewPr>
        <p:scale>
          <a:sx n="56" d="100"/>
          <a:sy n="56" d="100"/>
        </p:scale>
        <p:origin x="-24" y="-408"/>
      </p:cViewPr>
      <p:guideLst>
        <p:guide orient="horz" pos="4065"/>
        <p:guide orient="horz" pos="2387"/>
        <p:guide orient="horz" pos="119"/>
        <p:guide orient="horz" pos="528"/>
        <p:guide orient="horz" pos="958"/>
        <p:guide pos="216"/>
        <p:guide pos="6027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562" y="-90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06.01.2019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7317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0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3600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idx="1"/>
          </p:nvPr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1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dirty="0"/>
              <a:t>(1)</a:t>
            </a:r>
          </a:p>
          <a:p>
            <a:pPr lvl="0"/>
            <a:r>
              <a:rPr lang="en-US" dirty="0"/>
              <a:t>(2)</a:t>
            </a:r>
          </a:p>
          <a:p>
            <a:pPr lvl="0"/>
            <a:r>
              <a:rPr lang="en-US" dirty="0"/>
              <a:t>Source / Footnote: </a:t>
            </a:r>
            <a:r>
              <a:rPr lang="en-US" dirty="0" err="1"/>
              <a:t>calibri</a:t>
            </a:r>
            <a:r>
              <a:rPr lang="en-US" dirty="0"/>
              <a:t> 9pt</a:t>
            </a:r>
          </a:p>
        </p:txBody>
      </p:sp>
    </p:spTree>
    <p:extLst>
      <p:ext uri="{BB962C8B-B14F-4D97-AF65-F5344CB8AC3E}">
        <p14:creationId xmlns:p14="http://schemas.microsoft.com/office/powerpoint/2010/main" val="113484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119" y="1009256"/>
            <a:ext cx="9206044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119" y="188079"/>
            <a:ext cx="9206044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9119" y="6029739"/>
            <a:ext cx="9206044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dirty="0"/>
              <a:t>(1)</a:t>
            </a:r>
          </a:p>
          <a:p>
            <a:pPr lvl="0"/>
            <a:r>
              <a:rPr lang="en-US" dirty="0"/>
              <a:t>(2)</a:t>
            </a:r>
          </a:p>
          <a:p>
            <a:pPr lvl="0"/>
            <a:r>
              <a:rPr lang="en-US" dirty="0"/>
              <a:t>Source / Footnote: </a:t>
            </a:r>
            <a:r>
              <a:rPr lang="en-US" dirty="0" err="1"/>
              <a:t>calibri</a:t>
            </a:r>
            <a:r>
              <a:rPr lang="en-US" dirty="0"/>
              <a:t> 9pt</a:t>
            </a:r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019" y="0"/>
            <a:ext cx="1441704" cy="219151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31013" y="2657427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Title</a:t>
            </a:r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459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Page 3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211" y="1087066"/>
            <a:ext cx="4830894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Title</a:t>
            </a:r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</p:txBody>
      </p:sp>
      <p:sp>
        <p:nvSpPr>
          <p:cNvPr id="1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8211" y="3555330"/>
            <a:ext cx="4830894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 dirty="0" err="1"/>
              <a:t>Prepared</a:t>
            </a:r>
            <a:r>
              <a:rPr lang="fr-FR" noProof="0" dirty="0"/>
              <a:t> by First </a:t>
            </a:r>
            <a:r>
              <a:rPr lang="fr-FR" noProof="0" dirty="0" err="1"/>
              <a:t>name</a:t>
            </a:r>
            <a:r>
              <a:rPr lang="fr-FR" noProof="0" dirty="0"/>
              <a:t> </a:t>
            </a:r>
            <a:r>
              <a:rPr lang="fr-FR" noProof="0" dirty="0" err="1"/>
              <a:t>Surname</a:t>
            </a:r>
            <a:r>
              <a:rPr lang="fr-FR" noProof="0" dirty="0"/>
              <a:t>, Job </a:t>
            </a:r>
            <a:r>
              <a:rPr lang="fr-FR" noProof="0" dirty="0" err="1"/>
              <a:t>title</a:t>
            </a:r>
            <a:r>
              <a:rPr lang="fr-FR" noProof="0" dirty="0"/>
              <a:t> / </a:t>
            </a:r>
            <a:r>
              <a:rPr lang="fr-FR" noProof="0" dirty="0" err="1"/>
              <a:t>Prepared</a:t>
            </a:r>
            <a:r>
              <a:rPr lang="fr-FR" noProof="0" dirty="0"/>
              <a:t> for</a:t>
            </a:r>
          </a:p>
        </p:txBody>
      </p:sp>
      <p:sp>
        <p:nvSpPr>
          <p:cNvPr id="1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48212" y="3915330"/>
            <a:ext cx="4829837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fr-FR" noProof="0" dirty="0"/>
              <a:t>Date</a:t>
            </a:r>
          </a:p>
        </p:txBody>
      </p:sp>
      <p:sp>
        <p:nvSpPr>
          <p:cNvPr id="1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8212" y="2766474"/>
            <a:ext cx="4830893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2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196173" y="188913"/>
            <a:ext cx="7358988" cy="64928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/>
          <a:p>
            <a:pPr algn="l"/>
            <a:r>
              <a:rPr lang="en-US" sz="3000" noProof="0" dirty="0">
                <a:solidFill>
                  <a:srgbClr val="A71930"/>
                </a:solidFill>
              </a:rPr>
              <a:t>Agenda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650755" y="955731"/>
            <a:ext cx="7966076" cy="2924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196174" y="1531220"/>
            <a:ext cx="7358989" cy="4921968"/>
          </a:xfrm>
        </p:spPr>
        <p:txBody>
          <a:bodyPr/>
          <a:lstStyle>
            <a:lvl1pPr>
              <a:spcBef>
                <a:spcPts val="1200"/>
              </a:spcBef>
              <a:spcAft>
                <a:spcPts val="300"/>
              </a:spcAft>
              <a:defRPr sz="1600"/>
            </a:lvl1pPr>
            <a:lvl2pPr>
              <a:spcBef>
                <a:spcPts val="300"/>
              </a:spcBef>
              <a:defRPr sz="1600"/>
            </a:lvl2pPr>
            <a:lvl3pPr marL="361950" indent="-180975">
              <a:spcBef>
                <a:spcPts val="300"/>
              </a:spcBef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>
              <a:spcBef>
                <a:spcPts val="300"/>
              </a:spcBef>
              <a:defRPr lang="en-US" sz="1600" kern="1200" noProof="0" dirty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538287" cy="19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49005" y="1536700"/>
            <a:ext cx="9206158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729605" y="6498345"/>
            <a:ext cx="446792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900" noProof="0" smtClean="0">
                <a:solidFill>
                  <a:srgbClr val="8D817B"/>
                </a:solidFill>
              </a:rPr>
              <a:pPr algn="ctr"/>
              <a:t>‹N°›</a:t>
            </a:fld>
            <a:endParaRPr lang="en-US" sz="900" noProof="0" dirty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9005" y="190332"/>
            <a:ext cx="9206157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24" r:id="rId3"/>
    <p:sldLayoutId id="2147483755" r:id="rId4"/>
    <p:sldLayoutId id="21474838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2200" b="0" kern="1200" baseline="0" smtClean="0">
          <a:solidFill>
            <a:srgbClr val="4D4F53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2400" y="857937"/>
            <a:ext cx="10283427" cy="17130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5400" dirty="0" smtClean="0">
                <a:solidFill>
                  <a:schemeClr val="bg1"/>
                </a:solidFill>
              </a:rPr>
              <a:t>Market Share Forecasting on New Product Launch</a:t>
            </a:r>
            <a:endParaRPr lang="en-GB" sz="480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75635" y="4949911"/>
            <a:ext cx="4830894" cy="316355"/>
          </a:xfrm>
        </p:spPr>
        <p:txBody>
          <a:bodyPr/>
          <a:lstStyle/>
          <a:p>
            <a:r>
              <a:rPr lang="fr-FR" dirty="0" smtClean="0"/>
              <a:t>Louis </a:t>
            </a:r>
            <a:r>
              <a:rPr lang="fr-FR" dirty="0" smtClean="0"/>
              <a:t>BALIGAND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5076163" y="5638724"/>
            <a:ext cx="4829837" cy="360000"/>
          </a:xfrm>
        </p:spPr>
        <p:txBody>
          <a:bodyPr/>
          <a:lstStyle/>
          <a:p>
            <a:r>
              <a:rPr lang="en-US" dirty="0" smtClean="0"/>
              <a:t>10 January 2019</a:t>
            </a:r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>
          <a:xfrm>
            <a:off x="5075635" y="3529053"/>
            <a:ext cx="4830893" cy="1420858"/>
          </a:xfrm>
        </p:spPr>
        <p:txBody>
          <a:bodyPr/>
          <a:lstStyle/>
          <a:p>
            <a:r>
              <a:rPr lang="en-US" dirty="0" smtClean="0"/>
              <a:t>Philip Morris International</a:t>
            </a:r>
          </a:p>
          <a:p>
            <a:r>
              <a:rPr lang="en-US" dirty="0" smtClean="0"/>
              <a:t>Enterprise Analytics and Data</a:t>
            </a:r>
          </a:p>
          <a:p>
            <a:r>
              <a:rPr lang="en-US" dirty="0" smtClean="0"/>
              <a:t>Enterprise Data Science – Use Case 2</a:t>
            </a:r>
          </a:p>
        </p:txBody>
      </p:sp>
      <p:pic>
        <p:nvPicPr>
          <p:cNvPr id="1026" name="Picture 2" descr="Image result for new product launch philip morri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296"/>
            <a:ext cx="4694665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con market share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2" y="35290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</a:t>
            </a:r>
            <a:r>
              <a:rPr lang="en-US" dirty="0" err="1" smtClean="0"/>
              <a:t>Logistique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47318"/>
              </p:ext>
            </p:extLst>
          </p:nvPr>
        </p:nvGraphicFramePr>
        <p:xfrm>
          <a:off x="457200" y="1447803"/>
          <a:ext cx="4267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99%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89%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17%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864363"/>
              </p:ext>
            </p:extLst>
          </p:nvPr>
        </p:nvGraphicFramePr>
        <p:xfrm>
          <a:off x="5113867" y="1447803"/>
          <a:ext cx="4267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88%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78%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35%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45%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Louis\Documents\GitHub\krk-datascientist\case2\image\conf_matrix_logit_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8" y="2560321"/>
            <a:ext cx="3359904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ouis\Documents\GitHub\krk-datascientist\case2\image\roc_logit_balanc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8" y="4749477"/>
            <a:ext cx="3048528" cy="20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ouis\Documents\GitHub\krk-datascientist\case2\image\conf_matrix_lo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560323"/>
            <a:ext cx="3169461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ouis\Documents\GitHub\krk-datascientist\case2\image\roc_log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1" y="4673600"/>
            <a:ext cx="3276126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7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Model Selection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Classification – </a:t>
            </a:r>
            <a:r>
              <a:rPr lang="en-US" dirty="0" err="1" smtClean="0"/>
              <a:t>SGDClassifier</a:t>
            </a:r>
            <a:r>
              <a:rPr lang="en-US" dirty="0" smtClean="0"/>
              <a:t> Elastic-Net penalty (linear SVM loss function)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15180"/>
              </p:ext>
            </p:extLst>
          </p:nvPr>
        </p:nvGraphicFramePr>
        <p:xfrm>
          <a:off x="457200" y="1447803"/>
          <a:ext cx="4267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Precision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Recall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F1</a:t>
                      </a:r>
                      <a:r>
                        <a:rPr lang="fr-CH" baseline="0" dirty="0" smtClean="0"/>
                        <a:t> Score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Failure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81%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99%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89%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Success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17%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Regression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Initial </a:t>
            </a:r>
            <a:r>
              <a:rPr lang="fr-CH" dirty="0" err="1" smtClean="0"/>
              <a:t>Results</a:t>
            </a:r>
            <a:endParaRPr lang="fr-CH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261330"/>
              </p:ext>
            </p:extLst>
          </p:nvPr>
        </p:nvGraphicFramePr>
        <p:xfrm>
          <a:off x="457200" y="16002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Model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R2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Linear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Regression</a:t>
                      </a:r>
                      <a:r>
                        <a:rPr lang="fr-CH" baseline="0" dirty="0" smtClean="0"/>
                        <a:t> (OLS) – </a:t>
                      </a:r>
                      <a:r>
                        <a:rPr lang="fr-CH" baseline="0" dirty="0" err="1" smtClean="0"/>
                        <a:t>Random</a:t>
                      </a:r>
                      <a:r>
                        <a:rPr lang="fr-CH" baseline="0" dirty="0" smtClean="0"/>
                        <a:t> train/test split 20%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0,365%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0,003%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5,675%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OLS</a:t>
                      </a:r>
                      <a:r>
                        <a:rPr lang="fr-CH" baseline="0" dirty="0" smtClean="0"/>
                        <a:t> CV 5-fold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0,442% +- 0,029%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0,009% +- 0,003%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1,457% +- 2,136%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Takeaways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9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Next</a:t>
            </a:r>
            <a:r>
              <a:rPr lang="fr-CH" dirty="0" smtClean="0"/>
              <a:t> </a:t>
            </a:r>
            <a:r>
              <a:rPr lang="fr-CH" dirty="0" err="1" smtClean="0"/>
              <a:t>Steps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1400" b="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Arial" pitchFamily="34" charset="0"/>
              <a:buChar char="•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51435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alibri" pitchFamily="34" charset="0"/>
              <a:buChar char="−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ourier New" pitchFamily="49" charset="0"/>
              <a:buChar char="o"/>
              <a:tabLst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812800" indent="-165100" algn="l" defTabSz="457200" rtl="0" eaLnBrk="1" latinLnBrk="0" hangingPunct="1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en-GB" sz="110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  <a:p>
            <a:r>
              <a:rPr lang="fr-CH" dirty="0" err="1"/>
              <a:t>Fetch</a:t>
            </a:r>
            <a:r>
              <a:rPr lang="fr-CH" dirty="0"/>
              <a:t> </a:t>
            </a:r>
            <a:r>
              <a:rPr lang="fr-CH" dirty="0" err="1"/>
              <a:t>external</a:t>
            </a:r>
            <a:r>
              <a:rPr lang="fr-CH" dirty="0"/>
              <a:t> data: PMI-</a:t>
            </a:r>
            <a:r>
              <a:rPr lang="fr-CH" dirty="0" err="1"/>
              <a:t>related</a:t>
            </a:r>
            <a:r>
              <a:rPr lang="fr-CH" dirty="0"/>
              <a:t> </a:t>
            </a:r>
            <a:r>
              <a:rPr lang="fr-CH" dirty="0" err="1"/>
              <a:t>events</a:t>
            </a:r>
            <a:r>
              <a:rPr lang="fr-CH" dirty="0"/>
              <a:t>, global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events</a:t>
            </a:r>
            <a:endParaRPr lang="fr-CH" dirty="0"/>
          </a:p>
          <a:p>
            <a:r>
              <a:rPr lang="fr-CH" dirty="0"/>
              <a:t>Product </a:t>
            </a:r>
            <a:r>
              <a:rPr lang="fr-CH" dirty="0" err="1"/>
              <a:t>Review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4910794" y="1388533"/>
            <a:ext cx="0" cy="4849597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74822" y="3031569"/>
            <a:ext cx="671945" cy="671945"/>
          </a:xfrm>
          <a:prstGeom prst="ellipse">
            <a:avLst/>
          </a:prstGeom>
          <a:solidFill>
            <a:srgbClr val="8D253D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574822" y="4017290"/>
            <a:ext cx="671945" cy="671945"/>
          </a:xfrm>
          <a:prstGeom prst="ellipse">
            <a:avLst/>
          </a:prstGeom>
          <a:solidFill>
            <a:srgbClr val="A82B2F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574822" y="5003011"/>
            <a:ext cx="671945" cy="671945"/>
          </a:xfrm>
          <a:prstGeom prst="ellipse">
            <a:avLst/>
          </a:prstGeom>
          <a:solidFill>
            <a:srgbClr val="D6382D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5451122" y="3298268"/>
            <a:ext cx="3449782" cy="138546"/>
            <a:chOff x="5749636" y="983673"/>
            <a:chExt cx="3449782" cy="138546"/>
          </a:xfrm>
        </p:grpSpPr>
        <p:sp>
          <p:nvSpPr>
            <p:cNvPr id="21" name="Ellipse 20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solidFill>
              <a:srgbClr val="8D253D"/>
            </a:solidFill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23" name="Connecteur droit 22"/>
            <p:cNvCxnSpPr>
              <a:stCxn id="21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ln w="12700">
              <a:solidFill>
                <a:srgbClr val="8D253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5451122" y="5269710"/>
            <a:ext cx="3387437" cy="138546"/>
            <a:chOff x="5811981" y="3090781"/>
            <a:chExt cx="3387437" cy="138546"/>
          </a:xfrm>
        </p:grpSpPr>
        <p:cxnSp>
          <p:nvCxnSpPr>
            <p:cNvPr id="27" name="Connecteur droit 26"/>
            <p:cNvCxnSpPr/>
            <p:nvPr/>
          </p:nvCxnSpPr>
          <p:spPr>
            <a:xfrm flipV="1">
              <a:off x="5888182" y="3160054"/>
              <a:ext cx="3311236" cy="1"/>
            </a:xfrm>
            <a:prstGeom prst="line">
              <a:avLst/>
            </a:prstGeom>
            <a:ln w="12700">
              <a:solidFill>
                <a:srgbClr val="D6382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5811981" y="3090781"/>
              <a:ext cx="138546" cy="138546"/>
            </a:xfrm>
            <a:prstGeom prst="ellipse">
              <a:avLst/>
            </a:prstGeom>
            <a:solidFill>
              <a:srgbClr val="D6382D"/>
            </a:solidFill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5610584" y="3039893"/>
            <a:ext cx="37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Pre-Processing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30496" y="3983930"/>
            <a:ext cx="32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Model &amp; results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10584" y="497567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Takeaways &amp; Next Steps</a:t>
            </a:r>
            <a:endParaRPr lang="en-GB" dirty="0">
              <a:solidFill>
                <a:srgbClr val="4D4F53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4574820" y="2077689"/>
            <a:ext cx="671945" cy="671945"/>
          </a:xfrm>
          <a:prstGeom prst="ellipse">
            <a:avLst/>
          </a:prstGeom>
          <a:solidFill>
            <a:srgbClr val="4D4F53"/>
          </a:solidFill>
          <a:ln w="53975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4D4F53"/>
              </a:solidFill>
            </a:endParaRPr>
          </a:p>
        </p:txBody>
      </p:sp>
      <p:grpSp>
        <p:nvGrpSpPr>
          <p:cNvPr id="39" name="Grouper 35"/>
          <p:cNvGrpSpPr/>
          <p:nvPr/>
        </p:nvGrpSpPr>
        <p:grpSpPr>
          <a:xfrm rot="10800000">
            <a:off x="812585" y="2370450"/>
            <a:ext cx="3449782" cy="138546"/>
            <a:chOff x="5749636" y="983673"/>
            <a:chExt cx="3449782" cy="138546"/>
          </a:xfrm>
          <a:solidFill>
            <a:srgbClr val="4D4F53"/>
          </a:solidFill>
        </p:grpSpPr>
        <p:sp>
          <p:nvSpPr>
            <p:cNvPr id="42" name="Ellipse 41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grpFill/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43" name="Connecteur droit 42"/>
            <p:cNvCxnSpPr>
              <a:stCxn id="42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grpFill/>
            <a:ln w="12700">
              <a:solidFill>
                <a:srgbClr val="4D4F5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r 35"/>
          <p:cNvGrpSpPr/>
          <p:nvPr/>
        </p:nvGrpSpPr>
        <p:grpSpPr>
          <a:xfrm rot="10800000">
            <a:off x="812584" y="4283989"/>
            <a:ext cx="3449782" cy="138546"/>
            <a:chOff x="5749636" y="983673"/>
            <a:chExt cx="3449782" cy="138546"/>
          </a:xfrm>
          <a:solidFill>
            <a:srgbClr val="A71930"/>
          </a:solidFill>
        </p:grpSpPr>
        <p:sp>
          <p:nvSpPr>
            <p:cNvPr id="46" name="Ellipse 45"/>
            <p:cNvSpPr/>
            <p:nvPr/>
          </p:nvSpPr>
          <p:spPr>
            <a:xfrm>
              <a:off x="5749636" y="983673"/>
              <a:ext cx="138546" cy="138546"/>
            </a:xfrm>
            <a:prstGeom prst="ellipse">
              <a:avLst/>
            </a:prstGeom>
            <a:grpFill/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dirty="0">
                <a:solidFill>
                  <a:srgbClr val="4D4F53"/>
                </a:solidFill>
              </a:endParaRPr>
            </a:p>
          </p:txBody>
        </p:sp>
        <p:cxnSp>
          <p:nvCxnSpPr>
            <p:cNvPr id="47" name="Connecteur droit 46"/>
            <p:cNvCxnSpPr>
              <a:stCxn id="46" idx="6"/>
            </p:cNvCxnSpPr>
            <p:nvPr/>
          </p:nvCxnSpPr>
          <p:spPr>
            <a:xfrm flipV="1">
              <a:off x="5888182" y="1052945"/>
              <a:ext cx="3311236" cy="1"/>
            </a:xfrm>
            <a:prstGeom prst="line">
              <a:avLst/>
            </a:prstGeom>
            <a:grpFill/>
            <a:ln w="12700">
              <a:solidFill>
                <a:srgbClr val="A7193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898678" y="2093847"/>
            <a:ext cx="32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4D4F53"/>
                </a:solidFill>
              </a:rPr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668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Longitudinal </a:t>
            </a:r>
            <a:r>
              <a:rPr lang="fr-CH" dirty="0" err="1"/>
              <a:t>dataset</a:t>
            </a:r>
            <a:r>
              <a:rPr lang="fr-CH" dirty="0"/>
              <a:t>: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collect</a:t>
            </a:r>
            <a:r>
              <a:rPr lang="fr-CH" dirty="0"/>
              <a:t> observations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same</a:t>
            </a:r>
            <a:r>
              <a:rPr lang="fr-CH" dirty="0"/>
              <a:t> </a:t>
            </a:r>
            <a:r>
              <a:rPr lang="fr-CH" dirty="0" err="1"/>
              <a:t>entity</a:t>
            </a:r>
            <a:r>
              <a:rPr lang="fr-CH" dirty="0"/>
              <a:t> over time, i.e. stock </a:t>
            </a:r>
            <a:r>
              <a:rPr lang="fr-CH" dirty="0" err="1"/>
              <a:t>price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Success</a:t>
            </a:r>
            <a:r>
              <a:rPr lang="fr-CH" dirty="0"/>
              <a:t> rate on </a:t>
            </a:r>
            <a:r>
              <a:rPr lang="fr-CH" dirty="0" err="1"/>
              <a:t>sample</a:t>
            </a:r>
            <a:r>
              <a:rPr lang="fr-CH" dirty="0"/>
              <a:t> (</a:t>
            </a:r>
            <a:r>
              <a:rPr lang="fr-CH" dirty="0" err="1"/>
              <a:t>threshold</a:t>
            </a:r>
            <a:r>
              <a:rPr lang="fr-CH" dirty="0"/>
              <a:t> 0,7%): 18,94</a:t>
            </a:r>
            <a:r>
              <a:rPr lang="fr-CH" dirty="0" smtClean="0"/>
              <a:t>%  - </a:t>
            </a:r>
            <a:r>
              <a:rPr lang="fr-CH" dirty="0" err="1" smtClean="0"/>
              <a:t>Skewed</a:t>
            </a:r>
            <a:r>
              <a:rPr lang="fr-CH" dirty="0" smtClean="0"/>
              <a:t> distribution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Dataset</a:t>
            </a:r>
            <a:endParaRPr lang="fr-CH" dirty="0"/>
          </a:p>
        </p:txBody>
      </p:sp>
      <p:pic>
        <p:nvPicPr>
          <p:cNvPr id="6" name="Picture 2" descr="C:\Users\Louis\Documents\GitHub\krk-datascientist\case2\image\Market_Share_d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50" y="2693872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50" y="2693871"/>
            <a:ext cx="4064816" cy="27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Pre-Processing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1400" b="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Arial" pitchFamily="34" charset="0"/>
              <a:buChar char="•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51435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alibri" pitchFamily="34" charset="0"/>
              <a:buChar char="−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ourier New" pitchFamily="49" charset="0"/>
              <a:buChar char="o"/>
              <a:tabLst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812800" indent="-165100" algn="l" defTabSz="457200" rtl="0" eaLnBrk="1" latinLnBrk="0" hangingPunct="1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en-GB" sz="110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Categories</a:t>
            </a:r>
            <a:r>
              <a:rPr lang="fr-CH" dirty="0"/>
              <a:t>: nominal or ordinal</a:t>
            </a:r>
          </a:p>
          <a:p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smtClean="0"/>
              <a:t>values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40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44056"/>
            <a:ext cx="9206044" cy="339969"/>
          </a:xfrm>
        </p:spPr>
        <p:txBody>
          <a:bodyPr/>
          <a:lstStyle/>
          <a:p>
            <a:r>
              <a:rPr lang="fr-CH" dirty="0" smtClean="0"/>
              <a:t>Data Exploration</a:t>
            </a:r>
            <a:endParaRPr lang="fr-CH" dirty="0"/>
          </a:p>
        </p:txBody>
      </p:sp>
      <p:graphicFrame>
        <p:nvGraphicFramePr>
          <p:cNvPr id="5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383088"/>
              </p:ext>
            </p:extLst>
          </p:nvPr>
        </p:nvGraphicFramePr>
        <p:xfrm>
          <a:off x="349119" y="426358"/>
          <a:ext cx="9065816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54"/>
                <a:gridCol w="2266454"/>
                <a:gridCol w="2266454"/>
                <a:gridCol w="2266454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Feature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Assumption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Example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REGION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 Continents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la&amp;c</a:t>
                      </a:r>
                      <a:r>
                        <a:rPr lang="fr-CH" dirty="0" smtClean="0"/>
                        <a:t>, eu, </a:t>
                      </a:r>
                      <a:r>
                        <a:rPr lang="fr-CH" dirty="0" err="1" smtClean="0"/>
                        <a:t>eema</a:t>
                      </a:r>
                      <a:r>
                        <a:rPr lang="fr-CH" dirty="0" smtClean="0"/>
                        <a:t>, </a:t>
                      </a:r>
                      <a:r>
                        <a:rPr lang="fr-CH" dirty="0" err="1" smtClean="0"/>
                        <a:t>asia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MARKET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Geo</a:t>
                      </a:r>
                      <a:r>
                        <a:rPr lang="fr-CH" dirty="0" smtClean="0"/>
                        <a:t>,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laws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Swiss</a:t>
                      </a:r>
                      <a:r>
                        <a:rPr lang="fr-CH" dirty="0" smtClean="0"/>
                        <a:t> Canton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BRM,</a:t>
                      </a:r>
                      <a:r>
                        <a:rPr lang="fr-CH" baseline="0" dirty="0" smtClean="0"/>
                        <a:t> BRANDEDMARKET, BRANDONMARKET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Set</a:t>
                      </a:r>
                      <a:r>
                        <a:rPr lang="fr-CH" baseline="0" dirty="0" smtClean="0"/>
                        <a:t> of </a:t>
                      </a:r>
                      <a:r>
                        <a:rPr lang="fr-CH" baseline="0" dirty="0" err="1" smtClean="0"/>
                        <a:t>attributes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defining</a:t>
                      </a:r>
                      <a:r>
                        <a:rPr lang="fr-CH" baseline="0" dirty="0" smtClean="0"/>
                        <a:t>  the </a:t>
                      </a:r>
                      <a:r>
                        <a:rPr lang="fr-CH" baseline="0" dirty="0" err="1" smtClean="0"/>
                        <a:t>product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Cigarettes,</a:t>
                      </a:r>
                      <a:r>
                        <a:rPr lang="fr-CH" baseline="0" dirty="0" smtClean="0"/>
                        <a:t> Marlboro, </a:t>
                      </a:r>
                      <a:r>
                        <a:rPr lang="fr-CH" baseline="0" dirty="0" err="1" smtClean="0"/>
                        <a:t>flavor</a:t>
                      </a:r>
                      <a:r>
                        <a:rPr lang="fr-CH" baseline="0" dirty="0" smtClean="0"/>
                        <a:t>, Menthol, </a:t>
                      </a:r>
                      <a:r>
                        <a:rPr lang="fr-CH" baseline="0" dirty="0" err="1" smtClean="0"/>
                        <a:t>Length</a:t>
                      </a:r>
                      <a:endParaRPr lang="fr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Highly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correlated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BLDIMAGE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Blend</a:t>
                      </a:r>
                      <a:r>
                        <a:rPr lang="fr-CH" dirty="0" smtClean="0"/>
                        <a:t> Image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r>
                        <a:rPr lang="fr-CH" dirty="0" smtClean="0"/>
                        <a:t>BRANDDIFFERENT.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Blondes,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Red</a:t>
                      </a:r>
                      <a:r>
                        <a:rPr lang="fr-CH" baseline="0" dirty="0" smtClean="0"/>
                        <a:t>, </a:t>
                      </a:r>
                      <a:r>
                        <a:rPr lang="fr-CH" baseline="0" dirty="0" err="1" smtClean="0"/>
                        <a:t>Flavor</a:t>
                      </a:r>
                      <a:r>
                        <a:rPr lang="fr-CH" baseline="0" dirty="0" smtClean="0"/>
                        <a:t>+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BRANDFAMILY (SUB..)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Marlboro</a:t>
                      </a:r>
                      <a:r>
                        <a:rPr lang="fr-CH" baseline="0" dirty="0" smtClean="0"/>
                        <a:t> (Gold etc…)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Highly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correlated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CHARINDICATOR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Charcoal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BRMID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 clusters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Filter</a:t>
                      </a:r>
                      <a:r>
                        <a:rPr lang="fr-CH" dirty="0" smtClean="0"/>
                        <a:t> type?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Many</a:t>
                      </a:r>
                      <a:r>
                        <a:rPr lang="fr-CH" dirty="0" smtClean="0"/>
                        <a:t> NA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INTERNATIONALINDIC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Indicator</a:t>
                      </a:r>
                      <a:r>
                        <a:rPr lang="fr-CH" dirty="0" smtClean="0"/>
                        <a:t> in English?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ITEMSHAPE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Product Shape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Rigid</a:t>
                      </a:r>
                      <a:r>
                        <a:rPr lang="fr-CH" dirty="0" smtClean="0"/>
                        <a:t> (for </a:t>
                      </a:r>
                      <a:r>
                        <a:rPr lang="fr-CH" dirty="0" err="1" smtClean="0"/>
                        <a:t>packets</a:t>
                      </a:r>
                      <a:r>
                        <a:rPr lang="fr-CH" dirty="0" smtClean="0"/>
                        <a:t>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ITEMSCODE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Number</a:t>
                      </a:r>
                      <a:r>
                        <a:rPr lang="fr-CH" dirty="0" smtClean="0"/>
                        <a:t> of cigarettes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LEN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Length</a:t>
                      </a:r>
                      <a:r>
                        <a:rPr lang="fr-CH" dirty="0" smtClean="0"/>
                        <a:t> of cigarettes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LENCATEGORY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Length</a:t>
                      </a:r>
                      <a:r>
                        <a:rPr lang="fr-CH" dirty="0" smtClean="0"/>
                        <a:t> size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King Size, 100s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49119" y="44056"/>
            <a:ext cx="9206044" cy="339969"/>
          </a:xfrm>
        </p:spPr>
        <p:txBody>
          <a:bodyPr/>
          <a:lstStyle/>
          <a:p>
            <a:r>
              <a:rPr lang="fr-CH" dirty="0" smtClean="0"/>
              <a:t>Data Exploration</a:t>
            </a:r>
            <a:endParaRPr lang="fr-CH" dirty="0"/>
          </a:p>
        </p:txBody>
      </p:sp>
      <p:graphicFrame>
        <p:nvGraphicFramePr>
          <p:cNvPr id="5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92244"/>
              </p:ext>
            </p:extLst>
          </p:nvPr>
        </p:nvGraphicFramePr>
        <p:xfrm>
          <a:off x="349119" y="426358"/>
          <a:ext cx="9065816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54"/>
                <a:gridCol w="2266454"/>
                <a:gridCol w="2266454"/>
                <a:gridCol w="2266454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Feature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Assumption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Example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PRICECLASS,</a:t>
                      </a:r>
                      <a:r>
                        <a:rPr lang="fr-CH" baseline="0" dirty="0" smtClean="0"/>
                        <a:t> 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Price</a:t>
                      </a:r>
                      <a:r>
                        <a:rPr lang="fr-CH" baseline="0" dirty="0" smtClean="0"/>
                        <a:t> range, </a:t>
                      </a:r>
                      <a:r>
                        <a:rPr lang="fr-CH" baseline="0" dirty="0" err="1" smtClean="0"/>
                        <a:t>currency</a:t>
                      </a:r>
                      <a:r>
                        <a:rPr lang="fr-CH" baseline="0" dirty="0" smtClean="0"/>
                        <a:t>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LOCALCLASS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Local </a:t>
                      </a:r>
                      <a:r>
                        <a:rPr lang="fr-CH" dirty="0" err="1" smtClean="0"/>
                        <a:t>price</a:t>
                      </a:r>
                      <a:r>
                        <a:rPr lang="fr-CH" dirty="0" smtClean="0"/>
                        <a:t> class?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Menthol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Indicator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Y/N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NCON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Nicotine Content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0,6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284232">
                <a:tc>
                  <a:txBody>
                    <a:bodyPr/>
                    <a:lstStyle/>
                    <a:p>
                      <a:r>
                        <a:rPr lang="fr-CH" dirty="0" smtClean="0"/>
                        <a:t>NPLLAUNCHDATE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New</a:t>
                      </a:r>
                      <a:r>
                        <a:rPr lang="fr-CH" baseline="0" dirty="0" smtClean="0"/>
                        <a:t> Product </a:t>
                      </a:r>
                      <a:r>
                        <a:rPr lang="fr-CH" baseline="0" dirty="0" err="1" smtClean="0"/>
                        <a:t>Launch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Jan 2008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NPLLAUNCHYEAR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PCKT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Packet</a:t>
                      </a:r>
                      <a:r>
                        <a:rPr lang="fr-CH" dirty="0" smtClean="0"/>
                        <a:t> Type?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TCLASS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Trademark</a:t>
                      </a:r>
                      <a:r>
                        <a:rPr lang="fr-CH" dirty="0" smtClean="0"/>
                        <a:t>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RETAILPACKPRICE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Local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price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Unstandardized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TRCONTE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Content?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THICATEGORY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Thickness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Regular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TIPCOLOR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Color</a:t>
                      </a:r>
                      <a:r>
                        <a:rPr lang="fr-CH" dirty="0" smtClean="0"/>
                        <a:t> (</a:t>
                      </a:r>
                      <a:r>
                        <a:rPr lang="fr-CH" dirty="0" err="1" smtClean="0"/>
                        <a:t>butt</a:t>
                      </a:r>
                      <a:r>
                        <a:rPr lang="fr-CH" dirty="0" smtClean="0"/>
                        <a:t>)?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TRACKINGSTATUS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487650" cy="36584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44029"/>
            <a:ext cx="5487650" cy="36584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4" y="227687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Selection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49119" y="1518364"/>
            <a:ext cx="9206044" cy="49348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1400" b="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Arial" pitchFamily="34" charset="0"/>
              <a:buChar char="•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51435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alibri" pitchFamily="34" charset="0"/>
              <a:buChar char="−"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536575" indent="-161925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Courier New" pitchFamily="49" charset="0"/>
              <a:buChar char="o"/>
              <a:tabLst/>
              <a:defRPr lang="en-GB" sz="1400" kern="1200" noProof="0" smtClean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812800" indent="-165100" algn="l" defTabSz="457200" rtl="0" eaLnBrk="1" latinLnBrk="0" hangingPunct="1">
              <a:spcBef>
                <a:spcPts val="0"/>
              </a:spcBef>
              <a:buClr>
                <a:srgbClr val="D52B1E"/>
              </a:buClr>
              <a:buFont typeface="Calibri" pitchFamily="34" charset="0"/>
              <a:buChar char="-"/>
              <a:tabLst/>
              <a:defRPr lang="en-GB" sz="110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Anova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03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7724676" cy="57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ProjectManager xmlns="http://schemas.microsoft.com/sharepoint/v3">
      <UserInfo>
        <DisplayName/>
        <AccountId xsi:nil="true"/>
        <AccountType/>
      </UserInfo>
    </SpringIM_ProjectManager>
    <SpringIM_URLOrigin xmlns="http://schemas.microsoft.com/sharepoint/v3/fields" xsi:nil="true"/>
    <SpringIM_ApprovalType xmlns="http://schemas.microsoft.com/sharepoint/v3/fields"/>
    <SpringIM_RetentionDate xmlns="http://schemas.microsoft.com/sharepoint/v3/fields" xsi:nil="true"/>
    <SpringIM_MigrationFlag xmlns="http://schemas.microsoft.com/sharepoint/v3/fields" xsi:nil="true"/>
    <SpringIM_Solution xmlns="http://schemas.microsoft.com/sharepoint/v3/fields" xsi:nil="true"/>
    <SpringIM_DocumentYear xmlns="http://schemas.microsoft.com/sharepoint/v3/fields">2012</SpringIM_DocumentYear>
    <SpringIM_Keyword xmlns="http://schemas.microsoft.com/sharepoint/v3/fields" xsi:nil="true"/>
    <SpringIM_SAPNo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SourceSystem xmlns="http://schemas.microsoft.com/sharepoint/v3/fields" xsi:nil="true"/>
    <SpringIM_Description xmlns="http://schemas.microsoft.com/sharepoint/v3/fields" xsi:nil="true"/>
    <SpringIM_TitleEn xmlns="http://schemas.microsoft.com/sharepoint/v3/fields">Presentation template</SpringIM_TitleEn>
    <SpringIM_Comment xmlns="http://schemas.microsoft.com/sharepoint/v3/fields" xsi:nil="true"/>
    <SpringIM_Confidentiality xmlns="http://schemas.microsoft.com/sharepoint/v3/fields">Public</SpringIM_Confidentiality>
    <SpringIM_Author xmlns="http://schemas.microsoft.com/sharepoint/v3">
      <UserInfo>
        <DisplayName/>
        <AccountId xsi:nil="true"/>
        <AccountType/>
      </UserInfo>
    </SpringIM_Author>
    <SpringIM_Language xmlns="http://schemas.microsoft.com/sharepoint/v3/fields"/>
    <SpringIM_Country xmlns="http://schemas.microsoft.com/sharepoint/v3/fields" xsi:nil="true"/>
    <SpringIM_Industry xmlns="http://schemas.microsoft.com/sharepoint/v3/fields" xsi:nil="true"/>
    <SpringIM_ReusabilityRating xmlns="http://schemas.microsoft.com/sharepoint/v3/fields" xsi:nil="true"/>
    <SpringIM_MethodologyPhase xmlns="http://schemas.microsoft.com/sharepoint/v3/fields" xsi:nil="true"/>
    <SpringIM_ReusabilityActivity xmlns="http://schemas.microsoft.com/sharepoint/v3/fields"/>
    <SpringIM_SourceFolder xmlns="http://schemas.microsoft.com/sharepoint/v3/fields" xsi:nil="true"/>
    <SpringIM_TypeOfDocument xmlns="http://schemas.microsoft.com/sharepoint/v3/fields">Marketing and sales</SpringIM_TypeOfDocument>
    <SpringIM_Status xmlns="http://schemas.microsoft.com/sharepoint/v3/fields">Approved</SpringIM_Status>
    <SpringIM_MethodologyWorkStream xmlns="http://schemas.microsoft.com/sharepoint/v3/fields" xsi:nil="true"/>
    <SpringIM_DescriptionEn xmlns="http://schemas.microsoft.com/sharepoint/v3/fields" xsi:nil="true"/>
    <SpringIM_Client xmlns="http://schemas.microsoft.com/sharepoint/v3/fields" xsi:nil="true"/>
    <SpringIM_Document_ContentType_Version xmlns="http://schemas.microsoft.com/sharepoint/v3/fields">1</SpringIM_Document_ContentType_Version>
    <SpringIM_LegacyID xmlns="http://schemas.microsoft.com/sharepoint/v3/fields" xsi:nil="true"/>
    <SpringIM_AllianceProduct xmlns="http://schemas.microsoft.com/sharepoint/v3/fields"/>
  </documentManagement>
</p:properties>
</file>

<file path=customXml/itemProps1.xml><?xml version="1.0" encoding="utf-8"?>
<ds:datastoreItem xmlns:ds="http://schemas.openxmlformats.org/officeDocument/2006/customXml" ds:itemID="{D8A7FA1D-EC51-422B-BCD9-432A3AD1B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AEE12-F70C-4D7A-BB98-DCEC303B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A7033-1214-4912-98FA-67A5352C0E49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</TotalTime>
  <Words>380</Words>
  <Application>Microsoft Office PowerPoint</Application>
  <PresentationFormat>Format A4 (210 x 297 mm)</PresentationFormat>
  <Paragraphs>157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Presentation template</vt:lpstr>
      <vt:lpstr>Présentation PowerPoint</vt:lpstr>
      <vt:lpstr>Présentation PowerPoint</vt:lpstr>
      <vt:lpstr>Dataset</vt:lpstr>
      <vt:lpstr>Pre-Processing</vt:lpstr>
      <vt:lpstr>Présentation PowerPoint</vt:lpstr>
      <vt:lpstr>Présentation PowerPoint</vt:lpstr>
      <vt:lpstr>Présentation PowerPoint</vt:lpstr>
      <vt:lpstr>Feature Selection</vt:lpstr>
      <vt:lpstr>Présentation PowerPoint</vt:lpstr>
      <vt:lpstr>Initial Results</vt:lpstr>
      <vt:lpstr>Results</vt:lpstr>
      <vt:lpstr>Results</vt:lpstr>
      <vt:lpstr>Initial Results</vt:lpstr>
      <vt:lpstr>Takeaways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RCI Banque - Diag Prod - Réunion de cadrage</dc:title>
  <dc:creator>BearingPoint</dc:creator>
  <cp:lastModifiedBy>Louis</cp:lastModifiedBy>
  <cp:revision>1641</cp:revision>
  <cp:lastPrinted>2016-06-16T09:49:55Z</cp:lastPrinted>
  <dcterms:created xsi:type="dcterms:W3CDTF">2013-02-08T15:49:34Z</dcterms:created>
  <dcterms:modified xsi:type="dcterms:W3CDTF">2019-01-08T14:44:56Z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  <property fmtid="{D5CDD505-2E9C-101B-9397-08002B2CF9AE}" pid="3" name="_NewReviewCycle">
    <vt:lpwstr/>
  </property>
</Properties>
</file>