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0"/>
  </p:notesMasterIdLst>
  <p:handoutMasterIdLst>
    <p:handoutMasterId r:id="rId21"/>
  </p:handoutMasterIdLst>
  <p:sldIdLst>
    <p:sldId id="372" r:id="rId5"/>
    <p:sldId id="377" r:id="rId6"/>
    <p:sldId id="380" r:id="rId7"/>
    <p:sldId id="382" r:id="rId8"/>
    <p:sldId id="389" r:id="rId9"/>
    <p:sldId id="393" r:id="rId10"/>
    <p:sldId id="394" r:id="rId11"/>
    <p:sldId id="384" r:id="rId12"/>
    <p:sldId id="386" r:id="rId13"/>
    <p:sldId id="390" r:id="rId14"/>
    <p:sldId id="392" r:id="rId15"/>
    <p:sldId id="395" r:id="rId16"/>
    <p:sldId id="391" r:id="rId17"/>
    <p:sldId id="385" r:id="rId18"/>
    <p:sldId id="388" r:id="rId19"/>
  </p:sldIdLst>
  <p:sldSz cx="9906000" cy="6858000" type="A4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65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orient="horz" pos="958">
          <p15:clr>
            <a:srgbClr val="A4A3A4"/>
          </p15:clr>
        </p15:guide>
        <p15:guide id="6" pos="216">
          <p15:clr>
            <a:srgbClr val="A4A3A4"/>
          </p15:clr>
        </p15:guide>
        <p15:guide id="7" pos="6027">
          <p15:clr>
            <a:srgbClr val="A4A3A4"/>
          </p15:clr>
        </p15:guide>
        <p15:guide id="8" pos="312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930"/>
    <a:srgbClr val="4D4F53"/>
    <a:srgbClr val="FFFF83"/>
    <a:srgbClr val="8D1A3D"/>
    <a:srgbClr val="D62A1D"/>
    <a:srgbClr val="FF9300"/>
    <a:srgbClr val="B7B1A9"/>
    <a:srgbClr val="BB6A81"/>
    <a:srgbClr val="FFDD88"/>
    <a:srgbClr val="45C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81851" autoAdjust="0"/>
  </p:normalViewPr>
  <p:slideViewPr>
    <p:cSldViewPr snapToGrid="0" snapToObjects="1">
      <p:cViewPr>
        <p:scale>
          <a:sx n="75" d="100"/>
          <a:sy n="75" d="100"/>
        </p:scale>
        <p:origin x="-1044" y="-72"/>
      </p:cViewPr>
      <p:guideLst>
        <p:guide orient="horz" pos="4065"/>
        <p:guide orient="horz" pos="2387"/>
        <p:guide orient="horz" pos="119"/>
        <p:guide orient="horz" pos="528"/>
        <p:guide orient="horz" pos="958"/>
        <p:guide pos="216"/>
        <p:guide pos="6027"/>
        <p:guide pos="3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-2562" y="-90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7317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t>06.01.2019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77317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01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8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119" y="1009256"/>
            <a:ext cx="9206044" cy="339969"/>
          </a:xfrm>
          <a:prstGeom prst="rect">
            <a:avLst/>
          </a:prstGeom>
        </p:spPr>
        <p:txBody>
          <a:bodyPr rIns="3600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idx="1"/>
          </p:nvPr>
        </p:nvSpPr>
        <p:spPr>
          <a:xfrm>
            <a:off x="349119" y="1518364"/>
            <a:ext cx="9206044" cy="4934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19" y="188079"/>
            <a:ext cx="9206044" cy="6501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9119" y="6029739"/>
            <a:ext cx="9206044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dirty="0"/>
              <a:t>(1)</a:t>
            </a:r>
          </a:p>
          <a:p>
            <a:pPr lvl="0"/>
            <a:r>
              <a:rPr lang="en-US" dirty="0"/>
              <a:t>(2)</a:t>
            </a:r>
          </a:p>
          <a:p>
            <a:pPr lvl="0"/>
            <a:r>
              <a:rPr lang="en-US" dirty="0"/>
              <a:t>Source / Footnote: </a:t>
            </a:r>
            <a:r>
              <a:rPr lang="en-US" dirty="0" err="1"/>
              <a:t>calibri</a:t>
            </a:r>
            <a:r>
              <a:rPr lang="en-US" dirty="0"/>
              <a:t> 9pt</a:t>
            </a:r>
          </a:p>
        </p:txBody>
      </p:sp>
    </p:spTree>
    <p:extLst>
      <p:ext uri="{BB962C8B-B14F-4D97-AF65-F5344CB8AC3E}">
        <p14:creationId xmlns:p14="http://schemas.microsoft.com/office/powerpoint/2010/main" val="113484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119" y="1009256"/>
            <a:ext cx="9206044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119" y="188079"/>
            <a:ext cx="9206044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49119" y="6029739"/>
            <a:ext cx="9206044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dirty="0"/>
              <a:t>(1)</a:t>
            </a:r>
          </a:p>
          <a:p>
            <a:pPr lvl="0"/>
            <a:r>
              <a:rPr lang="en-US" dirty="0"/>
              <a:t>(2)</a:t>
            </a:r>
          </a:p>
          <a:p>
            <a:pPr lvl="0"/>
            <a:r>
              <a:rPr lang="en-US" dirty="0"/>
              <a:t>Source / Footnote: </a:t>
            </a:r>
            <a:r>
              <a:rPr lang="en-US" dirty="0" err="1"/>
              <a:t>calibri</a:t>
            </a:r>
            <a:r>
              <a:rPr lang="en-US" dirty="0"/>
              <a:t> 9pt</a:t>
            </a:r>
          </a:p>
        </p:txBody>
      </p:sp>
    </p:spTree>
    <p:extLst>
      <p:ext uri="{BB962C8B-B14F-4D97-AF65-F5344CB8AC3E}">
        <p14:creationId xmlns:p14="http://schemas.microsoft.com/office/powerpoint/2010/main" val="3089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6019" y="0"/>
            <a:ext cx="1441704" cy="219151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31013" y="2657427"/>
            <a:ext cx="4830894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fr-FR" noProof="0" dirty="0" err="1"/>
              <a:t>Title</a:t>
            </a:r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1459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Title Page 3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8211" y="1087066"/>
            <a:ext cx="4830894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fr-FR" noProof="0" dirty="0" err="1"/>
              <a:t>Title</a:t>
            </a:r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</p:txBody>
      </p:sp>
      <p:sp>
        <p:nvSpPr>
          <p:cNvPr id="1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8211" y="3555330"/>
            <a:ext cx="4830894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fr-FR" noProof="0" dirty="0" err="1"/>
              <a:t>Prepared</a:t>
            </a:r>
            <a:r>
              <a:rPr lang="fr-FR" noProof="0" dirty="0"/>
              <a:t> by First </a:t>
            </a:r>
            <a:r>
              <a:rPr lang="fr-FR" noProof="0" dirty="0" err="1"/>
              <a:t>name</a:t>
            </a:r>
            <a:r>
              <a:rPr lang="fr-FR" noProof="0" dirty="0"/>
              <a:t> </a:t>
            </a:r>
            <a:r>
              <a:rPr lang="fr-FR" noProof="0" dirty="0" err="1"/>
              <a:t>Surname</a:t>
            </a:r>
            <a:r>
              <a:rPr lang="fr-FR" noProof="0" dirty="0"/>
              <a:t>, Job </a:t>
            </a:r>
            <a:r>
              <a:rPr lang="fr-FR" noProof="0" dirty="0" err="1"/>
              <a:t>title</a:t>
            </a:r>
            <a:r>
              <a:rPr lang="fr-FR" noProof="0" dirty="0"/>
              <a:t> / </a:t>
            </a:r>
            <a:r>
              <a:rPr lang="fr-FR" noProof="0" dirty="0" err="1"/>
              <a:t>Prepared</a:t>
            </a:r>
            <a:r>
              <a:rPr lang="fr-FR" noProof="0" dirty="0"/>
              <a:t> for</a:t>
            </a:r>
          </a:p>
        </p:txBody>
      </p:sp>
      <p:sp>
        <p:nvSpPr>
          <p:cNvPr id="1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48212" y="3915330"/>
            <a:ext cx="4829837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fr-FR" noProof="0" dirty="0"/>
              <a:t>Date</a:t>
            </a:r>
          </a:p>
        </p:txBody>
      </p:sp>
      <p:sp>
        <p:nvSpPr>
          <p:cNvPr id="1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8212" y="2766474"/>
            <a:ext cx="4830893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21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196173" y="188913"/>
            <a:ext cx="7358988" cy="64928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/>
          <a:p>
            <a:pPr algn="l"/>
            <a:r>
              <a:rPr lang="en-US" sz="3000" noProof="0" dirty="0">
                <a:solidFill>
                  <a:srgbClr val="A71930"/>
                </a:solidFill>
              </a:rPr>
              <a:t>Agenda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650755" y="955731"/>
            <a:ext cx="7966076" cy="2924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196174" y="1531220"/>
            <a:ext cx="7358989" cy="4921968"/>
          </a:xfrm>
        </p:spPr>
        <p:txBody>
          <a:bodyPr/>
          <a:lstStyle>
            <a:lvl1pPr>
              <a:spcBef>
                <a:spcPts val="1200"/>
              </a:spcBef>
              <a:spcAft>
                <a:spcPts val="300"/>
              </a:spcAft>
              <a:defRPr sz="1600"/>
            </a:lvl1pPr>
            <a:lvl2pPr>
              <a:spcBef>
                <a:spcPts val="300"/>
              </a:spcBef>
              <a:defRPr sz="1600"/>
            </a:lvl2pPr>
            <a:lvl3pPr marL="361950" indent="-180975">
              <a:spcBef>
                <a:spcPts val="300"/>
              </a:spcBef>
              <a:defRPr lang="en-US" sz="1600" kern="1200" noProof="0" dirty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536575" indent="-161925">
              <a:spcBef>
                <a:spcPts val="300"/>
              </a:spcBef>
              <a:defRPr lang="en-US" sz="1600" kern="1200" noProof="0" dirty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538287" cy="19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49005" y="1536700"/>
            <a:ext cx="9206158" cy="491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729605" y="6498345"/>
            <a:ext cx="446792" cy="211193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900" noProof="0" smtClean="0">
                <a:solidFill>
                  <a:srgbClr val="8D817B"/>
                </a:solidFill>
              </a:rPr>
              <a:pPr algn="ctr"/>
              <a:t>‹N°›</a:t>
            </a:fld>
            <a:endParaRPr lang="en-US" sz="900" noProof="0" dirty="0">
              <a:solidFill>
                <a:srgbClr val="8D817B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49005" y="190332"/>
            <a:ext cx="9206157" cy="64786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724" r:id="rId3"/>
    <p:sldLayoutId id="2147483755" r:id="rId4"/>
    <p:sldLayoutId id="214748383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2200" b="0" kern="1200" baseline="0" smtClean="0">
          <a:solidFill>
            <a:srgbClr val="4D4F53"/>
          </a:solidFill>
          <a:latin typeface="+mj-lt"/>
          <a:ea typeface="+mn-ea"/>
          <a:cs typeface="+mn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300"/>
        </a:spcAft>
        <a:buClr>
          <a:schemeClr val="bg1"/>
        </a:buClr>
        <a:buSzPct val="25000"/>
        <a:buFont typeface="Verdana" pitchFamily="34" charset="0"/>
        <a:buNone/>
        <a:defRPr lang="en-GB" sz="1400" b="0" kern="1200" noProof="0" smtClean="0">
          <a:solidFill>
            <a:srgbClr val="4D4F53"/>
          </a:solidFill>
          <a:latin typeface="+mn-lt"/>
          <a:ea typeface="+mn-ea"/>
          <a:cs typeface="+mn-cs"/>
        </a:defRPr>
      </a:lvl1pPr>
      <a:lvl2pPr marL="177800" indent="-177800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Arial" pitchFamily="34" charset="0"/>
        <a:buChar char="•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2pPr>
      <a:lvl3pPr marL="361950" indent="-180975" algn="l" defTabSz="51435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alibri" pitchFamily="34" charset="0"/>
        <a:buChar char="−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3pPr>
      <a:lvl4pPr marL="536575" indent="-161925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ourier New" pitchFamily="49" charset="0"/>
        <a:buChar char="o"/>
        <a:tabLst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4pPr>
      <a:lvl5pPr marL="812800" indent="-165100" algn="l" defTabSz="457200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1100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52400" y="857937"/>
            <a:ext cx="10283427" cy="171309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sz="5400" dirty="0" smtClean="0">
                <a:solidFill>
                  <a:schemeClr val="bg1"/>
                </a:solidFill>
              </a:rPr>
              <a:t>Market Share Forecasting on New Product Launch</a:t>
            </a:r>
            <a:endParaRPr lang="en-GB" sz="4800" i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75635" y="4949911"/>
            <a:ext cx="4830894" cy="316355"/>
          </a:xfrm>
        </p:spPr>
        <p:txBody>
          <a:bodyPr/>
          <a:lstStyle/>
          <a:p>
            <a:r>
              <a:rPr lang="fr-FR" dirty="0" smtClean="0"/>
              <a:t>Louis </a:t>
            </a:r>
            <a:r>
              <a:rPr lang="fr-FR" dirty="0" smtClean="0"/>
              <a:t>BALIGAND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5076163" y="5638724"/>
            <a:ext cx="4829837" cy="360000"/>
          </a:xfrm>
        </p:spPr>
        <p:txBody>
          <a:bodyPr/>
          <a:lstStyle/>
          <a:p>
            <a:r>
              <a:rPr lang="en-US" dirty="0" smtClean="0"/>
              <a:t>10 January 2019</a:t>
            </a:r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/>
          </p:nvPr>
        </p:nvSpPr>
        <p:spPr>
          <a:xfrm>
            <a:off x="5075635" y="3529053"/>
            <a:ext cx="4830893" cy="1420858"/>
          </a:xfrm>
        </p:spPr>
        <p:txBody>
          <a:bodyPr/>
          <a:lstStyle/>
          <a:p>
            <a:r>
              <a:rPr lang="en-US" dirty="0" smtClean="0"/>
              <a:t>Philip Morris International</a:t>
            </a:r>
          </a:p>
          <a:p>
            <a:r>
              <a:rPr lang="en-US" dirty="0" smtClean="0"/>
              <a:t>Enterprise Analytics and Data</a:t>
            </a:r>
          </a:p>
          <a:p>
            <a:r>
              <a:rPr lang="en-US" dirty="0" smtClean="0"/>
              <a:t>Enterprise Data Scientist – Use Case 2</a:t>
            </a:r>
          </a:p>
        </p:txBody>
      </p:sp>
      <p:pic>
        <p:nvPicPr>
          <p:cNvPr id="1026" name="Picture 2" descr="Image result for new product launch philip morri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8296"/>
            <a:ext cx="4694665" cy="26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con market share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2" y="35290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Classification – </a:t>
            </a:r>
            <a:r>
              <a:rPr lang="en-US" dirty="0" err="1" smtClean="0"/>
              <a:t>Logistique</a:t>
            </a:r>
            <a:r>
              <a:rPr lang="en-US" dirty="0" smtClean="0"/>
              <a:t> Regression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47318"/>
              </p:ext>
            </p:extLst>
          </p:nvPr>
        </p:nvGraphicFramePr>
        <p:xfrm>
          <a:off x="457200" y="1447803"/>
          <a:ext cx="42672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Precision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Recall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F1</a:t>
                      </a:r>
                      <a:r>
                        <a:rPr lang="fr-CH" baseline="0" dirty="0" smtClean="0"/>
                        <a:t> Score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Failure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81%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99%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89%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Success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70%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10%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17%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864363"/>
              </p:ext>
            </p:extLst>
          </p:nvPr>
        </p:nvGraphicFramePr>
        <p:xfrm>
          <a:off x="5113867" y="1447803"/>
          <a:ext cx="42672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Precision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Recall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F1</a:t>
                      </a:r>
                      <a:r>
                        <a:rPr lang="fr-CH" baseline="0" dirty="0" smtClean="0"/>
                        <a:t> Score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Failure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88%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71%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78%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Success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35%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61%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45%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Louis\Documents\GitHub\krk-datascientist\case2\image\conf_matrix_logit_balan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18" y="2560321"/>
            <a:ext cx="3359904" cy="2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ouis\Documents\GitHub\krk-datascientist\case2\image\roc_logit_balanc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18" y="4749477"/>
            <a:ext cx="3048528" cy="203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ouis\Documents\GitHub\krk-datascientist\case2\image\conf_matrix_log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560323"/>
            <a:ext cx="3169461" cy="2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Louis\Documents\GitHub\krk-datascientist\case2\image\roc_log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1" y="4673600"/>
            <a:ext cx="3276126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7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Classification – Model Selection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5" name="Picture 1" descr="C:\Users\Louis\Documents\GitHub\PMItest\image\classification_mod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49225"/>
            <a:ext cx="6756400" cy="45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Classification – Median Threshold: Balanced classes 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1267" name="Picture 3" descr="C:\Users\Louis\Documents\GitHub\PMItest\image\conf\1546986287.63903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641600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Louis\Documents\GitHub\PMItest\image\classification_models0.002299423173983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62150"/>
            <a:ext cx="615315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3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Best model – </a:t>
            </a:r>
            <a:r>
              <a:rPr lang="en-US" dirty="0" err="1" smtClean="0"/>
              <a:t>SGDClassifier</a:t>
            </a:r>
            <a:r>
              <a:rPr lang="en-US" dirty="0" smtClean="0"/>
              <a:t> </a:t>
            </a:r>
            <a:r>
              <a:rPr lang="en-US" dirty="0" err="1" smtClean="0"/>
              <a:t>Elasticnet</a:t>
            </a:r>
            <a:r>
              <a:rPr lang="en-US" dirty="0" smtClean="0"/>
              <a:t> pen. (.15 l1 ratio),  2.3018e-04, balance weights, log loss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895016"/>
              </p:ext>
            </p:extLst>
          </p:nvPr>
        </p:nvGraphicFramePr>
        <p:xfrm>
          <a:off x="2806211" y="1625603"/>
          <a:ext cx="4407388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847"/>
                <a:gridCol w="1101847"/>
                <a:gridCol w="1101847"/>
                <a:gridCol w="1101847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Precision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Recall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F1</a:t>
                      </a:r>
                      <a:r>
                        <a:rPr lang="fr-CH" baseline="0" dirty="0" smtClean="0"/>
                        <a:t> Score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Failure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89%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99%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81%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Success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38%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64%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48%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69" name="Picture 1" descr="C:\Users\Louis\Documents\GitHub\PMItest\image\conf_matrix_logit_b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9" y="3022600"/>
            <a:ext cx="491418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Louis\Documents\GitHub\PMItest\image\roc_logit_b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712" y="3097212"/>
            <a:ext cx="4802287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 smtClean="0"/>
              <a:t>Regression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913781"/>
              </p:ext>
            </p:extLst>
          </p:nvPr>
        </p:nvGraphicFramePr>
        <p:xfrm>
          <a:off x="457200" y="1600200"/>
          <a:ext cx="82296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Model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MAE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MSE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R2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Linear</a:t>
                      </a:r>
                      <a:r>
                        <a:rPr lang="fr-CH" sz="1400" baseline="0" dirty="0" smtClean="0"/>
                        <a:t> </a:t>
                      </a:r>
                      <a:r>
                        <a:rPr lang="fr-CH" sz="1400" baseline="0" dirty="0" err="1" smtClean="0"/>
                        <a:t>Regression</a:t>
                      </a:r>
                      <a:r>
                        <a:rPr lang="fr-CH" sz="1400" baseline="0" dirty="0" smtClean="0"/>
                        <a:t> (OLS) – </a:t>
                      </a:r>
                      <a:r>
                        <a:rPr lang="fr-CH" sz="1400" baseline="0" dirty="0" err="1" smtClean="0"/>
                        <a:t>Random</a:t>
                      </a:r>
                      <a:r>
                        <a:rPr lang="fr-CH" sz="1400" baseline="0" dirty="0" smtClean="0"/>
                        <a:t> train/test split 20%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0,365%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0,003%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5,675%</a:t>
                      </a:r>
                      <a:endParaRPr lang="fr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OLS</a:t>
                      </a:r>
                      <a:r>
                        <a:rPr lang="fr-CH" sz="1400" baseline="0" dirty="0" smtClean="0"/>
                        <a:t> CV 5-fold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0,442% +- 0,029%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0,009% +- 0,003%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1,457% +- 2,136%</a:t>
                      </a:r>
                      <a:endParaRPr lang="fr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Baseline (</a:t>
                      </a:r>
                      <a:r>
                        <a:rPr lang="fr-CH" sz="1400" dirty="0" err="1" smtClean="0"/>
                        <a:t>mean</a:t>
                      </a:r>
                      <a:r>
                        <a:rPr lang="fr-CH" sz="1400" dirty="0" smtClean="0"/>
                        <a:t>)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0.431% +- 0.037%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0.007% +- 0.003%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-1.152% +- 1.971%</a:t>
                      </a:r>
                      <a:endParaRPr lang="fr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Baseline(</a:t>
                      </a:r>
                      <a:r>
                        <a:rPr lang="fr-CH" sz="1400" dirty="0" err="1" smtClean="0"/>
                        <a:t>median</a:t>
                      </a:r>
                      <a:r>
                        <a:rPr lang="fr-CH" sz="1400" dirty="0" smtClean="0"/>
                        <a:t>)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0.370% +- 0.049%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0.007% +- 0.004%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-9.859% +- 4.146%</a:t>
                      </a:r>
                      <a:endParaRPr lang="fr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Ridge </a:t>
                      </a:r>
                      <a:r>
                        <a:rPr lang="fr-CH" sz="1400" dirty="0" err="1" smtClean="0"/>
                        <a:t>Regression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0.408% +- 0.034%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0.006% +- 0.003%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1.392% +- 5.404%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 descr="C:\Users\Louis\Documents\GitHub\PMItest\image\true_vs_p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4185920"/>
            <a:ext cx="3702050" cy="246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Takeaways</a:t>
            </a:r>
            <a:r>
              <a:rPr lang="fr-CH" dirty="0" smtClean="0"/>
              <a:t> &amp; </a:t>
            </a:r>
            <a:r>
              <a:rPr lang="fr-CH" dirty="0" err="1" smtClean="0"/>
              <a:t>Next</a:t>
            </a:r>
            <a:r>
              <a:rPr lang="fr-CH" dirty="0" smtClean="0"/>
              <a:t> </a:t>
            </a:r>
            <a:r>
              <a:rPr lang="fr-CH" dirty="0" err="1" smtClean="0"/>
              <a:t>Steps</a:t>
            </a:r>
            <a:endParaRPr lang="fr-CH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49119" y="1518364"/>
            <a:ext cx="9206044" cy="49348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GB" sz="1400" b="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Arial" pitchFamily="34" charset="0"/>
              <a:buChar char="•"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51435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Calibri" pitchFamily="34" charset="0"/>
              <a:buChar char="−"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536575" indent="-161925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Courier New" pitchFamily="49" charset="0"/>
              <a:buChar char="o"/>
              <a:tabLst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812800" indent="-165100" algn="l" defTabSz="457200" rtl="0" eaLnBrk="1" latinLnBrk="0" hangingPunct="1">
              <a:spcBef>
                <a:spcPts val="0"/>
              </a:spcBef>
              <a:buClr>
                <a:srgbClr val="D52B1E"/>
              </a:buClr>
              <a:buFont typeface="Calibri" pitchFamily="34" charset="0"/>
              <a:buChar char="-"/>
              <a:tabLst/>
              <a:defRPr lang="en-GB" sz="1100" kern="1200" noProof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63550" lvl="1" indent="-285750"/>
            <a:r>
              <a:rPr lang="en-US" dirty="0" smtClean="0"/>
              <a:t>Fit a gamma distribution instead</a:t>
            </a:r>
          </a:p>
          <a:p>
            <a:pPr marL="463550" lvl="1" indent="-285750"/>
            <a:r>
              <a:rPr lang="en-US" dirty="0" smtClean="0"/>
              <a:t>This metric should not be used as a go/no go indicator: </a:t>
            </a:r>
          </a:p>
          <a:p>
            <a:pPr marL="647700" lvl="2" indent="-285750"/>
            <a:r>
              <a:rPr lang="en-US" dirty="0" smtClean="0"/>
              <a:t>Consider strategic and financial consequences</a:t>
            </a:r>
          </a:p>
          <a:p>
            <a:pPr marL="647700" lvl="2" indent="-285750"/>
            <a:r>
              <a:rPr lang="en-US" dirty="0" smtClean="0"/>
              <a:t>Trend, marketing </a:t>
            </a:r>
            <a:r>
              <a:rPr lang="en-US" smtClean="0"/>
              <a:t>and competition</a:t>
            </a:r>
            <a:endParaRPr lang="en-US" dirty="0" smtClean="0"/>
          </a:p>
          <a:p>
            <a:pPr marL="647700" lvl="2" indent="-285750"/>
            <a:r>
              <a:rPr lang="en-US" dirty="0" smtClean="0"/>
              <a:t>Support decision making</a:t>
            </a:r>
          </a:p>
          <a:p>
            <a:pPr marL="463550" lvl="1" indent="-285750"/>
            <a:r>
              <a:rPr lang="en-US" dirty="0" smtClean="0"/>
              <a:t>For new market entries: </a:t>
            </a:r>
          </a:p>
          <a:p>
            <a:pPr marL="647700" lvl="2" indent="-285750"/>
            <a:r>
              <a:rPr lang="en-US" dirty="0" smtClean="0"/>
              <a:t>Good predictors: NCON, MARKET, LEN, PRICECLASS, INDICATOR, NPLLAUNCHYEAR, BRANDFAMILY and PCKT (7 and 11)</a:t>
            </a:r>
          </a:p>
          <a:p>
            <a:pPr marL="647700" lvl="2" indent="-285750"/>
            <a:r>
              <a:rPr lang="en-US" dirty="0" smtClean="0"/>
              <a:t>Bad predictors: ISSTRATEGIC</a:t>
            </a:r>
          </a:p>
          <a:p>
            <a:pPr marL="463550" lvl="1" indent="-285750"/>
            <a:r>
              <a:rPr lang="en-US" dirty="0" smtClean="0"/>
              <a:t>Fetch external data: </a:t>
            </a:r>
          </a:p>
          <a:p>
            <a:pPr marL="647700" lvl="2" indent="-285750"/>
            <a:r>
              <a:rPr lang="en-US" dirty="0" smtClean="0"/>
              <a:t>Macro economics features to take into account system effects</a:t>
            </a:r>
          </a:p>
          <a:p>
            <a:pPr marL="647700" lvl="2" indent="-285750"/>
            <a:r>
              <a:rPr lang="en-US" dirty="0" smtClean="0"/>
              <a:t>PMI-related events, global market events</a:t>
            </a:r>
          </a:p>
          <a:p>
            <a:pPr lvl="2" indent="0">
              <a:buNone/>
            </a:pPr>
            <a:endParaRPr lang="fr-CH" dirty="0" smtClean="0"/>
          </a:p>
          <a:p>
            <a:pPr marL="463550" lvl="1" indent="-285750"/>
            <a:endParaRPr lang="fr-CH" dirty="0" smtClean="0"/>
          </a:p>
          <a:p>
            <a:pPr marL="463550" lvl="1" indent="-285750"/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38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>
            <a:off x="4910794" y="1388533"/>
            <a:ext cx="0" cy="4849597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574822" y="3031569"/>
            <a:ext cx="671945" cy="671945"/>
          </a:xfrm>
          <a:prstGeom prst="ellipse">
            <a:avLst/>
          </a:prstGeom>
          <a:solidFill>
            <a:srgbClr val="8D253D"/>
          </a:solidFill>
          <a:ln w="53975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4D4F53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574822" y="4017290"/>
            <a:ext cx="671945" cy="671945"/>
          </a:xfrm>
          <a:prstGeom prst="ellipse">
            <a:avLst/>
          </a:prstGeom>
          <a:solidFill>
            <a:srgbClr val="A82B2F"/>
          </a:solidFill>
          <a:ln w="53975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4D4F53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574822" y="5003011"/>
            <a:ext cx="671945" cy="671945"/>
          </a:xfrm>
          <a:prstGeom prst="ellipse">
            <a:avLst/>
          </a:prstGeom>
          <a:solidFill>
            <a:srgbClr val="D6382D"/>
          </a:solidFill>
          <a:ln w="53975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4D4F53"/>
              </a:solidFill>
            </a:endParaRPr>
          </a:p>
        </p:txBody>
      </p:sp>
      <p:grpSp>
        <p:nvGrpSpPr>
          <p:cNvPr id="36" name="Grouper 35"/>
          <p:cNvGrpSpPr/>
          <p:nvPr/>
        </p:nvGrpSpPr>
        <p:grpSpPr>
          <a:xfrm>
            <a:off x="5451122" y="3298268"/>
            <a:ext cx="3449782" cy="138546"/>
            <a:chOff x="5749636" y="983673"/>
            <a:chExt cx="3449782" cy="138546"/>
          </a:xfrm>
        </p:grpSpPr>
        <p:sp>
          <p:nvSpPr>
            <p:cNvPr id="21" name="Ellipse 20"/>
            <p:cNvSpPr/>
            <p:nvPr/>
          </p:nvSpPr>
          <p:spPr>
            <a:xfrm>
              <a:off x="5749636" y="983673"/>
              <a:ext cx="138546" cy="138546"/>
            </a:xfrm>
            <a:prstGeom prst="ellipse">
              <a:avLst/>
            </a:prstGeom>
            <a:solidFill>
              <a:srgbClr val="8D253D"/>
            </a:solidFill>
            <a:ln w="635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dirty="0">
                <a:solidFill>
                  <a:srgbClr val="4D4F53"/>
                </a:solidFill>
              </a:endParaRPr>
            </a:p>
          </p:txBody>
        </p:sp>
        <p:cxnSp>
          <p:nvCxnSpPr>
            <p:cNvPr id="23" name="Connecteur droit 22"/>
            <p:cNvCxnSpPr>
              <a:stCxn id="21" idx="6"/>
            </p:cNvCxnSpPr>
            <p:nvPr/>
          </p:nvCxnSpPr>
          <p:spPr>
            <a:xfrm flipV="1">
              <a:off x="5888182" y="1052945"/>
              <a:ext cx="3311236" cy="1"/>
            </a:xfrm>
            <a:prstGeom prst="line">
              <a:avLst/>
            </a:prstGeom>
            <a:ln w="12700">
              <a:solidFill>
                <a:srgbClr val="8D253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r 34"/>
          <p:cNvGrpSpPr/>
          <p:nvPr/>
        </p:nvGrpSpPr>
        <p:grpSpPr>
          <a:xfrm>
            <a:off x="5451122" y="5269710"/>
            <a:ext cx="3387437" cy="138546"/>
            <a:chOff x="5811981" y="3090781"/>
            <a:chExt cx="3387437" cy="138546"/>
          </a:xfrm>
        </p:grpSpPr>
        <p:cxnSp>
          <p:nvCxnSpPr>
            <p:cNvPr id="27" name="Connecteur droit 26"/>
            <p:cNvCxnSpPr/>
            <p:nvPr/>
          </p:nvCxnSpPr>
          <p:spPr>
            <a:xfrm flipV="1">
              <a:off x="5888182" y="3160054"/>
              <a:ext cx="3311236" cy="1"/>
            </a:xfrm>
            <a:prstGeom prst="line">
              <a:avLst/>
            </a:prstGeom>
            <a:ln w="12700">
              <a:solidFill>
                <a:srgbClr val="D6382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5811981" y="3090781"/>
              <a:ext cx="138546" cy="138546"/>
            </a:xfrm>
            <a:prstGeom prst="ellipse">
              <a:avLst/>
            </a:prstGeom>
            <a:solidFill>
              <a:srgbClr val="D6382D"/>
            </a:solidFill>
            <a:ln w="635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dirty="0">
                <a:solidFill>
                  <a:srgbClr val="4D4F53"/>
                </a:solidFill>
              </a:endParaRPr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5610584" y="3039893"/>
            <a:ext cx="37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4D4F53"/>
                </a:solidFill>
              </a:rPr>
              <a:t>Pre-Processing</a:t>
            </a:r>
            <a:endParaRPr lang="en-GB" dirty="0">
              <a:solidFill>
                <a:srgbClr val="4D4F53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830496" y="3983930"/>
            <a:ext cx="329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4D4F53"/>
                </a:solidFill>
              </a:rPr>
              <a:t>Model &amp; results</a:t>
            </a:r>
            <a:endParaRPr lang="en-GB" dirty="0">
              <a:solidFill>
                <a:srgbClr val="4D4F53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610584" y="4975673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4D4F53"/>
                </a:solidFill>
              </a:rPr>
              <a:t>Takeaways &amp; Next Steps</a:t>
            </a:r>
            <a:endParaRPr lang="en-GB" dirty="0">
              <a:solidFill>
                <a:srgbClr val="4D4F53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4574820" y="2077689"/>
            <a:ext cx="671945" cy="671945"/>
          </a:xfrm>
          <a:prstGeom prst="ellipse">
            <a:avLst/>
          </a:prstGeom>
          <a:solidFill>
            <a:srgbClr val="4D4F53"/>
          </a:solidFill>
          <a:ln w="53975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4D4F53"/>
              </a:solidFill>
            </a:endParaRPr>
          </a:p>
        </p:txBody>
      </p:sp>
      <p:grpSp>
        <p:nvGrpSpPr>
          <p:cNvPr id="39" name="Grouper 35"/>
          <p:cNvGrpSpPr/>
          <p:nvPr/>
        </p:nvGrpSpPr>
        <p:grpSpPr>
          <a:xfrm rot="10800000">
            <a:off x="812585" y="2370450"/>
            <a:ext cx="3449782" cy="138546"/>
            <a:chOff x="5749636" y="983673"/>
            <a:chExt cx="3449782" cy="138546"/>
          </a:xfrm>
          <a:solidFill>
            <a:srgbClr val="4D4F53"/>
          </a:solidFill>
        </p:grpSpPr>
        <p:sp>
          <p:nvSpPr>
            <p:cNvPr id="42" name="Ellipse 41"/>
            <p:cNvSpPr/>
            <p:nvPr/>
          </p:nvSpPr>
          <p:spPr>
            <a:xfrm>
              <a:off x="5749636" y="983673"/>
              <a:ext cx="138546" cy="138546"/>
            </a:xfrm>
            <a:prstGeom prst="ellipse">
              <a:avLst/>
            </a:prstGeom>
            <a:grpFill/>
            <a:ln w="635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dirty="0">
                <a:solidFill>
                  <a:srgbClr val="4D4F53"/>
                </a:solidFill>
              </a:endParaRPr>
            </a:p>
          </p:txBody>
        </p:sp>
        <p:cxnSp>
          <p:nvCxnSpPr>
            <p:cNvPr id="43" name="Connecteur droit 42"/>
            <p:cNvCxnSpPr>
              <a:stCxn id="42" idx="6"/>
            </p:cNvCxnSpPr>
            <p:nvPr/>
          </p:nvCxnSpPr>
          <p:spPr>
            <a:xfrm flipV="1">
              <a:off x="5888182" y="1052945"/>
              <a:ext cx="3311236" cy="1"/>
            </a:xfrm>
            <a:prstGeom prst="line">
              <a:avLst/>
            </a:prstGeom>
            <a:grpFill/>
            <a:ln w="12700">
              <a:solidFill>
                <a:srgbClr val="4D4F5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r 35"/>
          <p:cNvGrpSpPr/>
          <p:nvPr/>
        </p:nvGrpSpPr>
        <p:grpSpPr>
          <a:xfrm rot="10800000">
            <a:off x="812584" y="4283989"/>
            <a:ext cx="3449782" cy="138546"/>
            <a:chOff x="5749636" y="983673"/>
            <a:chExt cx="3449782" cy="138546"/>
          </a:xfrm>
          <a:solidFill>
            <a:srgbClr val="A71930"/>
          </a:solidFill>
        </p:grpSpPr>
        <p:sp>
          <p:nvSpPr>
            <p:cNvPr id="46" name="Ellipse 45"/>
            <p:cNvSpPr/>
            <p:nvPr/>
          </p:nvSpPr>
          <p:spPr>
            <a:xfrm>
              <a:off x="5749636" y="983673"/>
              <a:ext cx="138546" cy="138546"/>
            </a:xfrm>
            <a:prstGeom prst="ellipse">
              <a:avLst/>
            </a:prstGeom>
            <a:grpFill/>
            <a:ln w="635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dirty="0">
                <a:solidFill>
                  <a:srgbClr val="4D4F53"/>
                </a:solidFill>
              </a:endParaRPr>
            </a:p>
          </p:txBody>
        </p:sp>
        <p:cxnSp>
          <p:nvCxnSpPr>
            <p:cNvPr id="47" name="Connecteur droit 46"/>
            <p:cNvCxnSpPr>
              <a:stCxn id="46" idx="6"/>
            </p:cNvCxnSpPr>
            <p:nvPr/>
          </p:nvCxnSpPr>
          <p:spPr>
            <a:xfrm flipV="1">
              <a:off x="5888182" y="1052945"/>
              <a:ext cx="3311236" cy="1"/>
            </a:xfrm>
            <a:prstGeom prst="line">
              <a:avLst/>
            </a:prstGeom>
            <a:grpFill/>
            <a:ln w="12700">
              <a:solidFill>
                <a:srgbClr val="A7193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ZoneTexte 48"/>
          <p:cNvSpPr txBox="1"/>
          <p:nvPr/>
        </p:nvSpPr>
        <p:spPr>
          <a:xfrm>
            <a:off x="898678" y="2093847"/>
            <a:ext cx="329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4D4F53"/>
                </a:solidFill>
              </a:rPr>
              <a:t>Dataset </a:t>
            </a:r>
          </a:p>
        </p:txBody>
      </p:sp>
    </p:spTree>
    <p:extLst>
      <p:ext uri="{BB962C8B-B14F-4D97-AF65-F5344CB8AC3E}">
        <p14:creationId xmlns:p14="http://schemas.microsoft.com/office/powerpoint/2010/main" val="668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49119" y="247271"/>
            <a:ext cx="9206044" cy="339969"/>
          </a:xfrm>
        </p:spPr>
        <p:txBody>
          <a:bodyPr/>
          <a:lstStyle/>
          <a:p>
            <a:r>
              <a:rPr lang="fr-CH" dirty="0" smtClean="0"/>
              <a:t>Data Exploration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9119" y="807875"/>
            <a:ext cx="9206044" cy="4934824"/>
          </a:xfrm>
        </p:spPr>
        <p:txBody>
          <a:bodyPr/>
          <a:lstStyle/>
          <a:p>
            <a:pPr marL="463550" lvl="1" indent="-285750"/>
            <a:r>
              <a:rPr lang="en-US" dirty="0" smtClean="0"/>
              <a:t>PMI related products </a:t>
            </a:r>
          </a:p>
          <a:p>
            <a:pPr marL="463550" lvl="1" indent="-285750"/>
            <a:r>
              <a:rPr lang="en-US" dirty="0" smtClean="0"/>
              <a:t>Mostly categorical features</a:t>
            </a:r>
          </a:p>
          <a:p>
            <a:pPr marL="463550" lvl="1" indent="-285750"/>
            <a:r>
              <a:rPr lang="en-US" dirty="0" smtClean="0"/>
              <a:t>Success rate on sample (threshold 0,7%): 18,94%  - Positively Skewed distribution</a:t>
            </a:r>
          </a:p>
          <a:p>
            <a:pPr marL="463550" lvl="1" indent="-285750"/>
            <a:endParaRPr lang="en-US" dirty="0" smtClean="0"/>
          </a:p>
          <a:p>
            <a:pPr marL="463550" lvl="1" indent="-285750"/>
            <a:endParaRPr lang="en-US" dirty="0" smtClean="0"/>
          </a:p>
          <a:p>
            <a:pPr marL="463550" lvl="1" indent="-285750"/>
            <a:endParaRPr lang="en-US" dirty="0"/>
          </a:p>
        </p:txBody>
      </p:sp>
      <p:pic>
        <p:nvPicPr>
          <p:cNvPr id="6" name="Picture 2" descr="C:\Users\Louis\Documents\GitHub\krk-datascientist\case2\image\Market_Share_d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5" y="1689121"/>
            <a:ext cx="3420000" cy="22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5" y="4002458"/>
            <a:ext cx="3420000" cy="2280000"/>
          </a:xfrm>
          <a:prstGeom prst="rect">
            <a:avLst/>
          </a:prstGeom>
        </p:spPr>
      </p:pic>
      <p:pic>
        <p:nvPicPr>
          <p:cNvPr id="3074" name="Picture 2" descr="C:\Users\Louis\Documents\GitHub\PMItest\image\qqpl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689120"/>
            <a:ext cx="3420000" cy="22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ouis\Documents\GitHub\PMItest\image\reg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4002458"/>
            <a:ext cx="3420000" cy="22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49119" y="44056"/>
            <a:ext cx="9206044" cy="339969"/>
          </a:xfrm>
        </p:spPr>
        <p:txBody>
          <a:bodyPr/>
          <a:lstStyle/>
          <a:p>
            <a:r>
              <a:rPr lang="fr-CH" dirty="0" smtClean="0"/>
              <a:t>Data Exploration</a:t>
            </a:r>
            <a:endParaRPr lang="fr-CH" dirty="0"/>
          </a:p>
        </p:txBody>
      </p:sp>
      <p:graphicFrame>
        <p:nvGraphicFramePr>
          <p:cNvPr id="5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383088"/>
              </p:ext>
            </p:extLst>
          </p:nvPr>
        </p:nvGraphicFramePr>
        <p:xfrm>
          <a:off x="349119" y="426358"/>
          <a:ext cx="9065816" cy="61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454"/>
                <a:gridCol w="2266454"/>
                <a:gridCol w="2266454"/>
                <a:gridCol w="2266454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Feature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Assumption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Example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REGION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4 Continents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la&amp;c</a:t>
                      </a:r>
                      <a:r>
                        <a:rPr lang="fr-CH" dirty="0" smtClean="0"/>
                        <a:t>, eu, </a:t>
                      </a:r>
                      <a:r>
                        <a:rPr lang="fr-CH" dirty="0" err="1" smtClean="0"/>
                        <a:t>eema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asia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MARKET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Geo</a:t>
                      </a:r>
                      <a:r>
                        <a:rPr lang="fr-CH" dirty="0" smtClean="0"/>
                        <a:t>,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laws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Swiss</a:t>
                      </a:r>
                      <a:r>
                        <a:rPr lang="fr-CH" dirty="0" smtClean="0"/>
                        <a:t> Canton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BRM,</a:t>
                      </a:r>
                      <a:r>
                        <a:rPr lang="fr-CH" baseline="0" dirty="0" smtClean="0"/>
                        <a:t> BRANDEDMARKET, BRANDONMARKET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Set</a:t>
                      </a:r>
                      <a:r>
                        <a:rPr lang="fr-CH" baseline="0" dirty="0" smtClean="0"/>
                        <a:t> of </a:t>
                      </a:r>
                      <a:r>
                        <a:rPr lang="fr-CH" baseline="0" dirty="0" err="1" smtClean="0"/>
                        <a:t>attributes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defining</a:t>
                      </a:r>
                      <a:r>
                        <a:rPr lang="fr-CH" baseline="0" dirty="0" smtClean="0"/>
                        <a:t>  the </a:t>
                      </a:r>
                      <a:r>
                        <a:rPr lang="fr-CH" baseline="0" dirty="0" err="1" smtClean="0"/>
                        <a:t>product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Cigarettes,</a:t>
                      </a:r>
                      <a:r>
                        <a:rPr lang="fr-CH" baseline="0" dirty="0" smtClean="0"/>
                        <a:t> Marlboro, </a:t>
                      </a:r>
                      <a:r>
                        <a:rPr lang="fr-CH" baseline="0" dirty="0" err="1" smtClean="0"/>
                        <a:t>flavor</a:t>
                      </a:r>
                      <a:r>
                        <a:rPr lang="fr-CH" baseline="0" dirty="0" smtClean="0"/>
                        <a:t>, Menthol, </a:t>
                      </a:r>
                      <a:r>
                        <a:rPr lang="fr-CH" baseline="0" dirty="0" err="1" smtClean="0"/>
                        <a:t>Length</a:t>
                      </a:r>
                      <a:endParaRPr lang="fr-CH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Highly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correlated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BLDIMAGE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Blend</a:t>
                      </a:r>
                      <a:r>
                        <a:rPr lang="fr-CH" dirty="0" smtClean="0"/>
                        <a:t> Image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84232">
                <a:tc>
                  <a:txBody>
                    <a:bodyPr/>
                    <a:lstStyle/>
                    <a:p>
                      <a:r>
                        <a:rPr lang="fr-CH" dirty="0" smtClean="0"/>
                        <a:t>BRANDDIFFERENT.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Blondes,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Red</a:t>
                      </a:r>
                      <a:r>
                        <a:rPr lang="fr-CH" baseline="0" dirty="0" smtClean="0"/>
                        <a:t>, </a:t>
                      </a:r>
                      <a:r>
                        <a:rPr lang="fr-CH" baseline="0" dirty="0" err="1" smtClean="0"/>
                        <a:t>Flavor</a:t>
                      </a:r>
                      <a:r>
                        <a:rPr lang="fr-CH" baseline="0" dirty="0" smtClean="0"/>
                        <a:t>+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BRANDFAMILY (SUB..)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Marlboro</a:t>
                      </a:r>
                      <a:r>
                        <a:rPr lang="fr-CH" baseline="0" dirty="0" smtClean="0"/>
                        <a:t> (Gold etc…)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Highly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correlated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CHARINDICATOR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Charcoal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Indicator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BRMID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 clusters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RTYPE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Filter</a:t>
                      </a:r>
                      <a:r>
                        <a:rPr lang="fr-CH" dirty="0" smtClean="0"/>
                        <a:t> type?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Many</a:t>
                      </a:r>
                      <a:r>
                        <a:rPr lang="fr-CH" dirty="0" smtClean="0"/>
                        <a:t> NA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INTERNATIONALINDIC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Indicator</a:t>
                      </a:r>
                      <a:r>
                        <a:rPr lang="fr-CH" dirty="0" smtClean="0"/>
                        <a:t> in English?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ITEMSHAPE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Product Shape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Rigid</a:t>
                      </a:r>
                      <a:r>
                        <a:rPr lang="fr-CH" dirty="0" smtClean="0"/>
                        <a:t> (for </a:t>
                      </a:r>
                      <a:r>
                        <a:rPr lang="fr-CH" dirty="0" err="1" smtClean="0"/>
                        <a:t>packets</a:t>
                      </a:r>
                      <a:r>
                        <a:rPr lang="fr-CH" dirty="0" smtClean="0"/>
                        <a:t>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ITEMSCODE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Number</a:t>
                      </a:r>
                      <a:r>
                        <a:rPr lang="fr-CH" dirty="0" smtClean="0"/>
                        <a:t> of cigarettes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LEN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Length</a:t>
                      </a:r>
                      <a:r>
                        <a:rPr lang="fr-CH" dirty="0" smtClean="0"/>
                        <a:t> of cigarettes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LENCATEGORY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Length</a:t>
                      </a:r>
                      <a:r>
                        <a:rPr lang="fr-CH" dirty="0" smtClean="0"/>
                        <a:t> size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King Size, 100s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6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49119" y="44056"/>
            <a:ext cx="9206044" cy="339969"/>
          </a:xfrm>
        </p:spPr>
        <p:txBody>
          <a:bodyPr/>
          <a:lstStyle/>
          <a:p>
            <a:r>
              <a:rPr lang="fr-CH" dirty="0" smtClean="0"/>
              <a:t>Data Exploration</a:t>
            </a:r>
            <a:endParaRPr lang="fr-CH" dirty="0"/>
          </a:p>
        </p:txBody>
      </p:sp>
      <p:graphicFrame>
        <p:nvGraphicFramePr>
          <p:cNvPr id="5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92244"/>
              </p:ext>
            </p:extLst>
          </p:nvPr>
        </p:nvGraphicFramePr>
        <p:xfrm>
          <a:off x="349119" y="426358"/>
          <a:ext cx="9065816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454"/>
                <a:gridCol w="2266454"/>
                <a:gridCol w="2266454"/>
                <a:gridCol w="2266454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Feature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Assumption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Example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PRICECLASS,</a:t>
                      </a:r>
                      <a:r>
                        <a:rPr lang="fr-CH" baseline="0" dirty="0" smtClean="0"/>
                        <a:t> 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Price</a:t>
                      </a:r>
                      <a:r>
                        <a:rPr lang="fr-CH" baseline="0" dirty="0" smtClean="0"/>
                        <a:t> range, </a:t>
                      </a:r>
                      <a:r>
                        <a:rPr lang="fr-CH" baseline="0" dirty="0" err="1" smtClean="0"/>
                        <a:t>currency</a:t>
                      </a:r>
                      <a:r>
                        <a:rPr lang="fr-CH" baseline="0" dirty="0" smtClean="0"/>
                        <a:t>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LOCALCLASS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Local </a:t>
                      </a:r>
                      <a:r>
                        <a:rPr lang="fr-CH" dirty="0" err="1" smtClean="0"/>
                        <a:t>price</a:t>
                      </a:r>
                      <a:r>
                        <a:rPr lang="fr-CH" dirty="0" smtClean="0"/>
                        <a:t> class?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MINDICATOR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Menthol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Indicator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Y/N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NCON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Nicotine Content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0,6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84232">
                <a:tc>
                  <a:txBody>
                    <a:bodyPr/>
                    <a:lstStyle/>
                    <a:p>
                      <a:r>
                        <a:rPr lang="fr-CH" dirty="0" smtClean="0"/>
                        <a:t>NPLLAUNCHDATE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New</a:t>
                      </a:r>
                      <a:r>
                        <a:rPr lang="fr-CH" baseline="0" dirty="0" smtClean="0"/>
                        <a:t> Product </a:t>
                      </a:r>
                      <a:r>
                        <a:rPr lang="fr-CH" baseline="0" dirty="0" err="1" smtClean="0"/>
                        <a:t>Launch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Jan 2008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NPLLAUNCHYEAR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2008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PCKT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Packet</a:t>
                      </a:r>
                      <a:r>
                        <a:rPr lang="fr-CH" dirty="0" smtClean="0"/>
                        <a:t> Type?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TCLASS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Trademark</a:t>
                      </a:r>
                      <a:r>
                        <a:rPr lang="fr-CH" dirty="0" smtClean="0"/>
                        <a:t>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RETAILPACKPRICE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Local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price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Unstandardized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TRCONTE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Content?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THICATEGORY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Thickness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Regular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TIPCOLOR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Color</a:t>
                      </a:r>
                      <a:r>
                        <a:rPr lang="fr-CH" dirty="0" smtClean="0"/>
                        <a:t> (</a:t>
                      </a:r>
                      <a:r>
                        <a:rPr lang="fr-CH" dirty="0" err="1" smtClean="0"/>
                        <a:t>butt</a:t>
                      </a:r>
                      <a:r>
                        <a:rPr lang="fr-CH" dirty="0" smtClean="0"/>
                        <a:t>)?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TRACKINGSTATUS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8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Louis\Documents\GitHub\PMItest\image\BRMID_d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38" y="1751995"/>
            <a:ext cx="3007776" cy="133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49119" y="1390757"/>
            <a:ext cx="439221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4D4F53"/>
                </a:solidFill>
              </a:rPr>
              <a:t>Nominal</a:t>
            </a: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4D4F53"/>
                </a:solidFill>
              </a:rPr>
              <a:t>Binary</a:t>
            </a:r>
            <a:r>
              <a:rPr lang="en-US" sz="1200" dirty="0" smtClean="0">
                <a:solidFill>
                  <a:srgbClr val="4D4F53"/>
                </a:solidFill>
              </a:rPr>
              <a:t>: 0/1 Encoding, e.g. CHARINDICATOR, MINDICATOR…</a:t>
            </a:r>
          </a:p>
          <a:p>
            <a:pPr>
              <a:buClr>
                <a:srgbClr val="A71930"/>
              </a:buClr>
            </a:pPr>
            <a:endParaRPr lang="en-US" sz="1200" dirty="0" smtClean="0">
              <a:solidFill>
                <a:srgbClr val="4D4F53"/>
              </a:solidFill>
            </a:endParaRPr>
          </a:p>
          <a:p>
            <a:pPr>
              <a:buClr>
                <a:srgbClr val="A71930"/>
              </a:buClr>
            </a:pPr>
            <a:endParaRPr lang="en-US" sz="1200" dirty="0">
              <a:solidFill>
                <a:srgbClr val="4D4F53"/>
              </a:solidFill>
            </a:endParaRPr>
          </a:p>
          <a:p>
            <a:pPr>
              <a:buClr>
                <a:srgbClr val="A71930"/>
              </a:buClr>
            </a:pPr>
            <a:endParaRPr lang="en-US" sz="1200" dirty="0" smtClean="0">
              <a:solidFill>
                <a:srgbClr val="4D4F53"/>
              </a:solidFill>
            </a:endParaRPr>
          </a:p>
          <a:p>
            <a:pPr>
              <a:buClr>
                <a:srgbClr val="A71930"/>
              </a:buClr>
            </a:pPr>
            <a:endParaRPr lang="en-US" sz="1200" dirty="0" smtClean="0">
              <a:solidFill>
                <a:srgbClr val="4D4F53"/>
              </a:solidFill>
            </a:endParaRPr>
          </a:p>
          <a:p>
            <a:pPr>
              <a:buClr>
                <a:srgbClr val="A71930"/>
              </a:buClr>
            </a:pPr>
            <a:endParaRPr lang="en-US" sz="1200" dirty="0">
              <a:solidFill>
                <a:srgbClr val="4D4F53"/>
              </a:solidFill>
            </a:endParaRPr>
          </a:p>
          <a:p>
            <a:pPr>
              <a:buClr>
                <a:srgbClr val="A71930"/>
              </a:buClr>
            </a:pPr>
            <a:endParaRPr lang="en-US" sz="1200" dirty="0" smtClean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4D4F53"/>
                </a:solidFill>
              </a:rPr>
              <a:t>Low </a:t>
            </a:r>
            <a:r>
              <a:rPr lang="en-US" sz="1200" dirty="0">
                <a:solidFill>
                  <a:srgbClr val="4D4F53"/>
                </a:solidFill>
              </a:rPr>
              <a:t>Cardinality: </a:t>
            </a:r>
            <a:r>
              <a:rPr lang="en-US" sz="1200" b="1" dirty="0">
                <a:solidFill>
                  <a:srgbClr val="4D4F53"/>
                </a:solidFill>
              </a:rPr>
              <a:t>One Hot Encoder</a:t>
            </a:r>
            <a:r>
              <a:rPr lang="en-US" sz="1200" dirty="0">
                <a:solidFill>
                  <a:srgbClr val="4D4F53"/>
                </a:solidFill>
              </a:rPr>
              <a:t> (K-1 binary classes), e.g. </a:t>
            </a:r>
            <a:r>
              <a:rPr lang="en-US" sz="1200" dirty="0">
                <a:solidFill>
                  <a:srgbClr val="4D4F53"/>
                </a:solidFill>
              </a:rPr>
              <a:t>REGION</a:t>
            </a: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D4F53"/>
                </a:solidFill>
              </a:rPr>
              <a:t>High Cardinality highly skewed: OHE on 0,95 percentile of sample and new class for OTHER 5%, e.g</a:t>
            </a:r>
            <a:r>
              <a:rPr lang="en-US" sz="1200" dirty="0" smtClean="0">
                <a:solidFill>
                  <a:srgbClr val="4D4F53"/>
                </a:solidFill>
              </a:rPr>
              <a:t>.</a:t>
            </a: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4D4F53"/>
              </a:solidFill>
            </a:endParaRPr>
          </a:p>
          <a:p>
            <a:pPr>
              <a:buClr>
                <a:srgbClr val="A71930"/>
              </a:buClr>
            </a:pPr>
            <a:endParaRPr lang="en-US" sz="1200" dirty="0" smtClean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4D4F53"/>
                </a:solidFill>
              </a:rPr>
              <a:t>High </a:t>
            </a:r>
            <a:r>
              <a:rPr lang="en-US" sz="1200" dirty="0">
                <a:solidFill>
                  <a:srgbClr val="4D4F53"/>
                </a:solidFill>
              </a:rPr>
              <a:t>Cardinality uniformly distributed: Hashing Encoder, e.g. </a:t>
            </a:r>
            <a:r>
              <a:rPr lang="en-US" sz="1200" dirty="0" smtClean="0">
                <a:solidFill>
                  <a:srgbClr val="4D4F53"/>
                </a:solidFill>
              </a:rPr>
              <a:t>MARKET</a:t>
            </a:r>
            <a:r>
              <a:rPr lang="en-US" sz="1200" dirty="0">
                <a:solidFill>
                  <a:srgbClr val="4D4F53"/>
                </a:solidFill>
              </a:rPr>
              <a:t>, BRM, BRANDDIFFERENTIATOR, </a:t>
            </a:r>
            <a:r>
              <a:rPr lang="en-US" sz="1200" dirty="0" smtClean="0">
                <a:solidFill>
                  <a:srgbClr val="4D4F53"/>
                </a:solidFill>
              </a:rPr>
              <a:t>BRANDFAMILY</a:t>
            </a: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D4F53"/>
              </a:solidFill>
            </a:endParaRPr>
          </a:p>
          <a:p>
            <a:pPr algn="ctr">
              <a:buClr>
                <a:srgbClr val="A71930"/>
              </a:buClr>
            </a:pPr>
            <a:r>
              <a:rPr lang="fr-CH" sz="1200" dirty="0" smtClean="0"/>
              <a:t>      (</a:t>
            </a:r>
            <a:r>
              <a:rPr lang="fr-CH" sz="1200" dirty="0"/>
              <a:t>1716, </a:t>
            </a:r>
            <a:r>
              <a:rPr lang="fr-CH" sz="1200" b="1" dirty="0" smtClean="0"/>
              <a:t>40</a:t>
            </a:r>
            <a:r>
              <a:rPr lang="fr-CH" sz="1200" dirty="0" smtClean="0"/>
              <a:t>)                              (</a:t>
            </a:r>
            <a:r>
              <a:rPr lang="fr-CH" sz="1200" dirty="0"/>
              <a:t>1716, </a:t>
            </a:r>
            <a:r>
              <a:rPr lang="fr-CH" sz="1200" b="1" dirty="0"/>
              <a:t>138</a:t>
            </a:r>
            <a:r>
              <a:rPr lang="fr-CH" sz="1200" dirty="0" smtClean="0"/>
              <a:t>) 	</a:t>
            </a:r>
            <a:endParaRPr lang="en-US" sz="1200" dirty="0" smtClean="0">
              <a:solidFill>
                <a:srgbClr val="4D4F53"/>
              </a:solidFill>
            </a:endParaRPr>
          </a:p>
          <a:p>
            <a:pPr marL="171450" indent="-171450">
              <a:buClr>
                <a:srgbClr val="A71930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D4F53"/>
              </a:solidFill>
            </a:endParaRPr>
          </a:p>
          <a:p>
            <a:pPr>
              <a:buClr>
                <a:srgbClr val="A71930"/>
              </a:buClr>
            </a:pP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r>
              <a:rPr lang="fr-CH" dirty="0"/>
              <a:t> </a:t>
            </a:r>
            <a:r>
              <a:rPr lang="fr-CH" dirty="0" smtClean="0"/>
              <a:t>&amp;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4098" name="Picture 2" descr="C:\Users\Louis\Documents\GitHub\PMItest\image\len_cat_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29" y="1751995"/>
            <a:ext cx="3671459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ouis\Documents\GitHub\PMItest\image\len_cat_sor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29" y="4199995"/>
            <a:ext cx="3744000" cy="24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852020"/>
            <a:ext cx="2592001" cy="1728000"/>
          </a:xfrm>
          <a:prstGeom prst="rect">
            <a:avLst/>
          </a:prstGeom>
        </p:spPr>
      </p:pic>
      <p:pic>
        <p:nvPicPr>
          <p:cNvPr id="4100" name="Picture 4" descr="C:\Users\Louis\Documents\GitHub\PMItest\image\BLDIMAGE_en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74" y="3862188"/>
            <a:ext cx="2591626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4978399" y="1831832"/>
            <a:ext cx="0" cy="4320000"/>
          </a:xfrm>
          <a:prstGeom prst="line">
            <a:avLst/>
          </a:prstGeom>
          <a:ln w="12700">
            <a:solidFill>
              <a:srgbClr val="B7B1A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85679" y="1390757"/>
            <a:ext cx="417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D4F53"/>
                </a:solidFill>
              </a:rPr>
              <a:t>Ordinal </a:t>
            </a:r>
            <a:endParaRPr lang="en-US" sz="1200" dirty="0" smtClean="0">
              <a:solidFill>
                <a:srgbClr val="4D4F53"/>
              </a:solidFill>
            </a:endParaRPr>
          </a:p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(NPLLAUNCHYEAR, PRICECLASS?, THICATEGORY?)</a:t>
            </a:r>
          </a:p>
        </p:txBody>
      </p:sp>
      <p:sp>
        <p:nvSpPr>
          <p:cNvPr id="13" name="Double flèche horizontale 12"/>
          <p:cNvSpPr/>
          <p:nvPr/>
        </p:nvSpPr>
        <p:spPr>
          <a:xfrm>
            <a:off x="2282263" y="6165730"/>
            <a:ext cx="525926" cy="287068"/>
          </a:xfrm>
          <a:prstGeom prst="left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49119" y="1015212"/>
            <a:ext cx="9206044" cy="339969"/>
          </a:xfrm>
        </p:spPr>
        <p:txBody>
          <a:bodyPr/>
          <a:lstStyle/>
          <a:p>
            <a:r>
              <a:rPr lang="en-US" dirty="0" smtClean="0"/>
              <a:t>Missing Values &amp; Standardization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59252"/>
              </p:ext>
            </p:extLst>
          </p:nvPr>
        </p:nvGraphicFramePr>
        <p:xfrm>
          <a:off x="682428" y="1747519"/>
          <a:ext cx="3689482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741"/>
                <a:gridCol w="1844741"/>
              </a:tblGrid>
              <a:tr h="33782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NA / 1716</a:t>
                      </a:r>
                      <a:endParaRPr lang="en-US" dirty="0"/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1243</a:t>
                      </a:r>
                      <a:endParaRPr lang="en-US" sz="1400" dirty="0"/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ITEMSHAPE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912</a:t>
                      </a:r>
                      <a:endParaRPr lang="en-US" sz="1400" dirty="0"/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SPECIALFLAVOR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1042</a:t>
                      </a:r>
                      <a:endParaRPr lang="en-US" sz="1400" dirty="0"/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842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lèche droite 5"/>
          <p:cNvSpPr/>
          <p:nvPr/>
        </p:nvSpPr>
        <p:spPr>
          <a:xfrm>
            <a:off x="4895719" y="2336800"/>
            <a:ext cx="609600" cy="6858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rgbClr val="4D4F53"/>
              </a:solidFill>
            </a:endParaRPr>
          </a:p>
        </p:txBody>
      </p:sp>
      <p:pic>
        <p:nvPicPr>
          <p:cNvPr id="5122" name="Picture 2" descr="Image result for months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32" y="3797300"/>
            <a:ext cx="2434200" cy="246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539618" y="4201034"/>
                <a:ext cx="5467481" cy="216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rgbClr val="A71930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4D4F53"/>
                    </a:solidFill>
                  </a:rPr>
                  <a:t>Cyclic (month):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4D4F53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i="0" smtClean="0">
                            <a:solidFill>
                              <a:srgbClr val="4D4F53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fr-CH" sz="1600" b="0" i="1" smtClean="0">
                            <a:solidFill>
                              <a:srgbClr val="4D4F53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fr-CH" sz="1600" b="0" i="1" smtClean="0">
                                <a:solidFill>
                                  <a:srgbClr val="4D4F53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CH" sz="1600" b="0" i="1" smtClean="0">
                                <a:solidFill>
                                  <a:srgbClr val="4D4F53"/>
                                </a:solidFill>
                                <a:latin typeface="Cambria Math"/>
                              </a:rPr>
                              <m:t>2∗</m:t>
                            </m:r>
                            <m:r>
                              <a:rPr lang="fr-CH" sz="1600" b="0" i="1" smtClean="0">
                                <a:solidFill>
                                  <a:srgbClr val="4D4F53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fr-CH" sz="1600" b="0" i="1" smtClean="0">
                                <a:solidFill>
                                  <a:srgbClr val="4D4F53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  <m:r>
                              <a:rPr lang="fr-CH" sz="1600" b="0" i="1" smtClean="0">
                                <a:solidFill>
                                  <a:srgbClr val="4D4F53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fr-CH" sz="1600" b="0" i="1" smtClean="0">
                                <a:solidFill>
                                  <a:srgbClr val="4D4F53"/>
                                </a:solidFill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r>
                          <a:rPr lang="fr-CH" sz="1600" b="0" i="1" smtClean="0">
                            <a:solidFill>
                              <a:srgbClr val="4D4F53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fr-CH" sz="1600" dirty="0" smtClean="0">
                  <a:solidFill>
                    <a:srgbClr val="4D4F53"/>
                  </a:solidFill>
                </a:endParaRPr>
              </a:p>
              <a:p>
                <a:pPr marL="171450" indent="-171450">
                  <a:buClr>
                    <a:srgbClr val="A71930"/>
                  </a:buClr>
                  <a:buFont typeface="Arial" panose="020B0604020202020204" pitchFamily="34" charset="0"/>
                  <a:buChar char="•"/>
                </a:pPr>
                <a:endParaRPr lang="fr-CH" sz="1600" dirty="0" smtClean="0">
                  <a:solidFill>
                    <a:srgbClr val="4D4F53"/>
                  </a:solidFill>
                </a:endParaRPr>
              </a:p>
              <a:p>
                <a:pPr marL="171450" indent="-171450">
                  <a:buClr>
                    <a:srgbClr val="A71930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4D4F53"/>
                    </a:solidFill>
                  </a:rPr>
                  <a:t>Uniform distribution: Min Max Scale e.g. ITEMSCODE</a:t>
                </a:r>
              </a:p>
              <a:p>
                <a:pPr marL="171450" indent="-171450">
                  <a:buClr>
                    <a:srgbClr val="A71930"/>
                  </a:buClr>
                  <a:buFont typeface="Arial" panose="020B0604020202020204" pitchFamily="34" charset="0"/>
                  <a:buChar char="•"/>
                </a:pPr>
                <a:endParaRPr lang="en-US" sz="1600" dirty="0" smtClean="0">
                  <a:solidFill>
                    <a:srgbClr val="4D4F53"/>
                  </a:solidFill>
                </a:endParaRPr>
              </a:p>
              <a:p>
                <a:pPr marL="171450" indent="-171450">
                  <a:buClr>
                    <a:srgbClr val="A71930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4D4F53"/>
                    </a:solidFill>
                  </a:rPr>
                  <a:t>Normal distribution: normalize e.g. NCON, TRCONTE</a:t>
                </a:r>
              </a:p>
              <a:p>
                <a:pPr marL="171450" indent="-171450">
                  <a:buClr>
                    <a:srgbClr val="A71930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4D4F53"/>
                  </a:solidFill>
                </a:endParaRPr>
              </a:p>
              <a:p>
                <a:pPr marL="171450" indent="-171450">
                  <a:buClr>
                    <a:srgbClr val="A71930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4D4F53"/>
                    </a:solidFill>
                  </a:rPr>
                  <a:t>Binary: AS 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600" dirty="0" smtClean="0">
                  <a:solidFill>
                    <a:srgbClr val="4D4F53"/>
                  </a:solidFill>
                </a:endParaRP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18" y="4201034"/>
                <a:ext cx="5467481" cy="2164054"/>
              </a:xfrm>
              <a:prstGeom prst="rect">
                <a:avLst/>
              </a:prstGeom>
              <a:blipFill rotWithShape="1"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5505319" y="2387312"/>
            <a:ext cx="305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4D4F53"/>
                </a:solidFill>
              </a:rPr>
              <a:t>For each variable add </a:t>
            </a:r>
            <a:r>
              <a:rPr lang="en-US" sz="1600" b="1" dirty="0" smtClean="0">
                <a:solidFill>
                  <a:srgbClr val="4D4F53"/>
                </a:solidFill>
              </a:rPr>
              <a:t>one Category </a:t>
            </a:r>
            <a:r>
              <a:rPr lang="en-US" sz="1600" dirty="0" smtClean="0">
                <a:solidFill>
                  <a:srgbClr val="4D4F53"/>
                </a:solidFill>
              </a:rPr>
              <a:t>indicating NA</a:t>
            </a:r>
            <a:endParaRPr lang="en-US" sz="1600" dirty="0" smtClean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5452"/>
            <a:ext cx="7724676" cy="5793507"/>
          </a:xfrm>
          <a:prstGeom prst="rect">
            <a:avLst/>
          </a:prstGeom>
        </p:spPr>
      </p:pic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 smtClean="0"/>
              <a:t>Feature</a:t>
            </a:r>
            <a:r>
              <a:rPr lang="fr-CH" dirty="0" smtClean="0"/>
              <a:t> </a:t>
            </a:r>
            <a:r>
              <a:rPr lang="fr-CH" dirty="0" err="1" smtClean="0"/>
              <a:t>Selection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Pre-Processing</a:t>
            </a:r>
            <a:endParaRPr lang="fr-CH" dirty="0"/>
          </a:p>
        </p:txBody>
      </p:sp>
      <p:pic>
        <p:nvPicPr>
          <p:cNvPr id="9217" name="Picture 1" descr="C:\Users\Louis\Documents\GitHub\PMItest\image\MI_f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2312988"/>
            <a:ext cx="62103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49119" y="1518364"/>
            <a:ext cx="9206044" cy="49348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GB" sz="1400" b="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Arial" pitchFamily="34" charset="0"/>
              <a:buChar char="•"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51435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Calibri" pitchFamily="34" charset="0"/>
              <a:buChar char="−"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536575" indent="-161925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Courier New" pitchFamily="49" charset="0"/>
              <a:buChar char="o"/>
              <a:tabLst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812800" indent="-165100" algn="l" defTabSz="457200" rtl="0" eaLnBrk="1" latinLnBrk="0" hangingPunct="1">
              <a:spcBef>
                <a:spcPts val="0"/>
              </a:spcBef>
              <a:buClr>
                <a:srgbClr val="D52B1E"/>
              </a:buClr>
              <a:buFont typeface="Calibri" pitchFamily="34" charset="0"/>
              <a:buChar char="-"/>
              <a:tabLst/>
              <a:defRPr lang="en-GB" sz="1100" kern="1200" noProof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lvl="1" indent="-285750"/>
            <a:r>
              <a:rPr lang="fr-CH" dirty="0" err="1" smtClean="0"/>
              <a:t>Zero</a:t>
            </a:r>
            <a:r>
              <a:rPr lang="fr-CH" dirty="0" smtClean="0"/>
              <a:t> variance </a:t>
            </a:r>
            <a:r>
              <a:rPr lang="fr-CH" dirty="0" err="1" smtClean="0"/>
              <a:t>features</a:t>
            </a:r>
            <a:r>
              <a:rPr lang="fr-CH" dirty="0" smtClean="0"/>
              <a:t>, </a:t>
            </a:r>
            <a:r>
              <a:rPr lang="fr-CH" dirty="0" err="1" smtClean="0"/>
              <a:t>e.g</a:t>
            </a:r>
            <a:r>
              <a:rPr lang="fr-CH" dirty="0" smtClean="0"/>
              <a:t>.  LATESTPERIODINDEX, ISREPLACEMENT</a:t>
            </a:r>
          </a:p>
          <a:p>
            <a:pPr marL="463550" lvl="1" indent="-285750"/>
            <a:r>
              <a:rPr lang="fr-CH" dirty="0" err="1" smtClean="0"/>
              <a:t>Highly</a:t>
            </a:r>
            <a:r>
              <a:rPr lang="fr-CH" dirty="0" smtClean="0"/>
              <a:t> </a:t>
            </a:r>
            <a:r>
              <a:rPr lang="fr-CH" dirty="0" err="1" smtClean="0"/>
              <a:t>correlated</a:t>
            </a:r>
            <a:r>
              <a:rPr lang="fr-CH" dirty="0" smtClean="0"/>
              <a:t> </a:t>
            </a:r>
            <a:r>
              <a:rPr lang="fr-CH" dirty="0" err="1" smtClean="0"/>
              <a:t>features</a:t>
            </a:r>
            <a:r>
              <a:rPr lang="fr-CH" dirty="0" smtClean="0"/>
              <a:t> (</a:t>
            </a:r>
            <a:r>
              <a:rPr lang="fr-CH" dirty="0" err="1" smtClean="0"/>
              <a:t>sub</a:t>
            </a:r>
            <a:r>
              <a:rPr lang="fr-CH" dirty="0" smtClean="0"/>
              <a:t> </a:t>
            </a:r>
            <a:r>
              <a:rPr lang="fr-CH" dirty="0" err="1" smtClean="0"/>
              <a:t>families</a:t>
            </a:r>
            <a:r>
              <a:rPr lang="fr-CH" dirty="0" smtClean="0"/>
              <a:t>/group/line, BRM  = MARKETTEDBRAND): </a:t>
            </a:r>
            <a:r>
              <a:rPr lang="fr-CH" dirty="0" err="1" smtClean="0"/>
              <a:t>Transform</a:t>
            </a:r>
            <a:r>
              <a:rPr lang="fr-CH" dirty="0" smtClean="0"/>
              <a:t> </a:t>
            </a:r>
            <a:r>
              <a:rPr lang="fr-CH" dirty="0" err="1" smtClean="0"/>
              <a:t>column</a:t>
            </a:r>
            <a:r>
              <a:rPr lang="fr-CH" dirty="0" smtClean="0"/>
              <a:t> to 0/1 (1 if </a:t>
            </a:r>
            <a:r>
              <a:rPr lang="fr-CH" dirty="0" err="1" smtClean="0"/>
              <a:t>differs</a:t>
            </a:r>
            <a:r>
              <a:rPr lang="fr-CH" dirty="0" smtClean="0"/>
              <a:t>)</a:t>
            </a:r>
          </a:p>
          <a:p>
            <a:pPr marL="463550" lvl="1" indent="-285750"/>
            <a:r>
              <a:rPr lang="fr-CH" dirty="0" err="1" smtClean="0"/>
              <a:t>Univariate</a:t>
            </a:r>
            <a:r>
              <a:rPr lang="fr-CH" dirty="0" smtClean="0"/>
              <a:t> </a:t>
            </a:r>
            <a:r>
              <a:rPr lang="fr-CH" dirty="0" err="1" smtClean="0"/>
              <a:t>analysis</a:t>
            </a:r>
            <a:r>
              <a:rPr lang="fr-CH" dirty="0" smtClean="0"/>
              <a:t> </a:t>
            </a:r>
            <a:r>
              <a:rPr lang="fr-CH" dirty="0" err="1" smtClean="0"/>
              <a:t>Anova</a:t>
            </a:r>
            <a:r>
              <a:rPr lang="fr-CH" dirty="0" smtClean="0"/>
              <a:t>: </a:t>
            </a:r>
            <a:r>
              <a:rPr lang="fr-CH" dirty="0" err="1" smtClean="0"/>
              <a:t>Better</a:t>
            </a:r>
            <a:r>
              <a:rPr lang="fr-CH" dirty="0" smtClean="0"/>
              <a:t> </a:t>
            </a:r>
            <a:r>
              <a:rPr lang="fr-CH" dirty="0" err="1" smtClean="0"/>
              <a:t>representation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b="1" dirty="0" err="1" smtClean="0"/>
              <a:t>median</a:t>
            </a:r>
            <a:r>
              <a:rPr lang="fr-CH" dirty="0" smtClean="0"/>
              <a:t> (</a:t>
            </a:r>
            <a:r>
              <a:rPr lang="fr-CH" dirty="0" err="1" smtClean="0"/>
              <a:t>than</a:t>
            </a:r>
            <a:r>
              <a:rPr lang="fr-CH" dirty="0" smtClean="0"/>
              <a:t> </a:t>
            </a:r>
            <a:r>
              <a:rPr lang="fr-CH" dirty="0" err="1" smtClean="0"/>
              <a:t>mean</a:t>
            </a:r>
            <a:r>
              <a:rPr lang="fr-CH" dirty="0" smtClean="0"/>
              <a:t>) – </a:t>
            </a:r>
            <a:r>
              <a:rPr lang="fr-CH" dirty="0" err="1" smtClean="0"/>
              <a:t>Kruskal</a:t>
            </a:r>
            <a:r>
              <a:rPr lang="fr-CH" dirty="0" smtClean="0"/>
              <a:t> Wallis Test</a:t>
            </a:r>
          </a:p>
          <a:p>
            <a:pPr marL="463550" lvl="1" indent="-285750"/>
            <a:r>
              <a:rPr lang="fr-CH" dirty="0" smtClean="0"/>
              <a:t>ANOVA </a:t>
            </a:r>
            <a:r>
              <a:rPr lang="fr-CH" dirty="0" err="1" smtClean="0"/>
              <a:t>with</a:t>
            </a:r>
            <a:r>
              <a:rPr lang="fr-CH" dirty="0" smtClean="0"/>
              <a:t> Quantile Transformation</a:t>
            </a:r>
            <a:endParaRPr lang="fr-CH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00285"/>
              </p:ext>
            </p:extLst>
          </p:nvPr>
        </p:nvGraphicFramePr>
        <p:xfrm>
          <a:off x="57151" y="3153832"/>
          <a:ext cx="40449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16"/>
                <a:gridCol w="1348316"/>
                <a:gridCol w="1348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KW statistic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Before encoding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NPLMONTH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39,69%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3,42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6,45%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After encoding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BRANDSUBFAMILYGROUP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32,99%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PCKT28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39,12%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3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BearingPoint Colors">
      <a:dk1>
        <a:srgbClr val="4D4F53"/>
      </a:dk1>
      <a:lt1>
        <a:sysClr val="window" lastClr="FFFFFF"/>
      </a:lt1>
      <a:dk2>
        <a:srgbClr val="D52B1E"/>
      </a:dk2>
      <a:lt2>
        <a:srgbClr val="A71930"/>
      </a:lt2>
      <a:accent1>
        <a:srgbClr val="AA546E"/>
      </a:accent1>
      <a:accent2>
        <a:srgbClr val="C68D9E"/>
      </a:accent2>
      <a:accent3>
        <a:srgbClr val="8D1B3D"/>
      </a:accent3>
      <a:accent4>
        <a:srgbClr val="D7D3C7"/>
      </a:accent4>
      <a:accent5>
        <a:srgbClr val="B7B1A9"/>
      </a:accent5>
      <a:accent6>
        <a:srgbClr val="8D817B"/>
      </a:accent6>
      <a:hlink>
        <a:srgbClr val="8D817B"/>
      </a:hlink>
      <a:folHlink>
        <a:srgbClr val="8D1B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4D4F53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4D4F5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4D4F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 Document" ma:contentTypeID="0x0101005353CF7DFE784A6D90C5F6B6D11D3DC301006B596F5C59F0444EA16BB0A4AE1799F4" ma:contentTypeVersion="1" ma:contentTypeDescription="The document type for BE" ma:contentTypeScope="" ma:versionID="35b38393a7a4af8bc677612fc65243a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a699221419f778b0e411e14390e0d54c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SpringIM_TitleEn" minOccurs="0"/>
                <xsd:element ref="ns2:SpringIM_TypeOfDocument"/>
                <xsd:element ref="ns2:SpringIM_Confidentiality"/>
                <xsd:element ref="ns2:SpringIM_Status"/>
                <xsd:element ref="ns2:SpringIM_Description" minOccurs="0"/>
                <xsd:element ref="ns2:SpringIM_DescriptionEn" minOccurs="0"/>
                <xsd:element ref="ns1:SpringIM_Author" minOccurs="0"/>
                <xsd:element ref="ns2:SpringIM_Industry" minOccurs="0"/>
                <xsd:element ref="ns2:SpringIM_Solution" minOccurs="0"/>
                <xsd:element ref="ns2:SpringIM_Country" minOccurs="0"/>
                <xsd:element ref="ns2:SpringIM_Client" minOccurs="0"/>
                <xsd:element ref="ns2:SpringIM_SAPNo" minOccurs="0"/>
                <xsd:element ref="ns1:SpringIM_PartnerName" minOccurs="0"/>
                <xsd:element ref="ns1:SpringIM_ProjectManager" minOccurs="0"/>
                <xsd:element ref="ns2:SpringIM_ReusabilityRating" minOccurs="0"/>
                <xsd:element ref="ns2:SpringIM_ReusabilityActivity" minOccurs="0"/>
                <xsd:element ref="ns2:SpringIM_ApprovalType" minOccurs="0"/>
                <xsd:element ref="ns2:SpringIM_MethodologyWorkStream" minOccurs="0"/>
                <xsd:element ref="ns2:SpringIM_MethodologyPhase" minOccurs="0"/>
                <xsd:element ref="ns2:SpringIM_Comment" minOccurs="0"/>
                <xsd:element ref="ns2:SpringIM_RetentionDate" minOccurs="0"/>
                <xsd:element ref="ns2:SpringIM_Keyword" minOccurs="0"/>
                <xsd:element ref="ns2:SpringIM_LegacyID" minOccurs="0"/>
                <xsd:element ref="ns2:SpringIM_MigrationFlag" minOccurs="0"/>
                <xsd:element ref="ns2:SpringIM_URLOrigin" minOccurs="0"/>
                <xsd:element ref="ns2:SpringIM_SourceSystem" minOccurs="0"/>
                <xsd:element ref="ns2:SpringIM_SourceFolder" minOccurs="0"/>
                <xsd:element ref="ns2:SpringIM_Document_ContentType_Version"/>
                <xsd:element ref="ns2:SpringIM_AllianceProduct" minOccurs="0"/>
                <xsd:element ref="ns2:SpringIM_Language" minOccurs="0"/>
                <xsd:element ref="ns2:SpringIM_Document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ringIM_Author" ma:index="14" nillable="true" ma:displayName="Document Author" ma:description="" ma:list="UserInfo" ma:SharePointGroup="0" ma:internalName="SpringIM_Autho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artnerName" ma:index="20" nillable="true" ma:displayName="Engagement Partner" ma:description="(Formerly: Engagement Managing Director)" ma:list="UserInfo" ma:SharePointGroup="0" ma:internalName="SpringIM_PartnerNam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rojectManager" ma:index="21" nillable="true" ma:displayName="Engagement Manager" ma:description="" ma:list="UserInfo" ma:SharePointGroup="0" ma:internalName="SpringIM_ProjectManag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SpringIM_TitleEn" ma:index="8" nillable="true" ma:displayName="Title (English)" ma:description="If the language differs from English you can translate it here. (Optional)" ma:internalName="SpringIM_TitleEn">
      <xsd:simpleType>
        <xsd:restriction base="dms:Text">
          <xsd:maxLength value="255"/>
        </xsd:restriction>
      </xsd:simpleType>
    </xsd:element>
    <xsd:element name="SpringIM_TypeOfDocument" ma:index="9" ma:displayName="Type of Document" ma:default="Unspecified" ma:description="A categorization of the docucment type. (e.g. Whitepaper, Proposal, ...)" ma:internalName="SpringIM_TypeOfDocument">
      <xsd:simpleType>
        <xsd:restriction base="dms:Choice">
          <xsd:enumeration value="Case Study"/>
          <xsd:enumeration value="Client document"/>
          <xsd:enumeration value="Contract"/>
          <xsd:enumeration value="Deliverable"/>
          <xsd:enumeration value="External articles/research"/>
          <xsd:enumeration value="Methodology / Guidance"/>
          <xsd:enumeration value="Marketing and sales"/>
          <xsd:enumeration value="Meeting Minutes"/>
          <xsd:enumeration value="Newsletters"/>
          <xsd:enumeration value="Other"/>
          <xsd:enumeration value="Planning document"/>
          <xsd:enumeration value="Policies"/>
          <xsd:enumeration value="Proposal"/>
          <xsd:enumeration value="Qual"/>
          <xsd:enumeration value="RQM Document"/>
          <xsd:enumeration value="Sales Presentation"/>
          <xsd:enumeration value="Success Story"/>
          <xsd:enumeration value="Template"/>
          <xsd:enumeration value="Training Document"/>
          <xsd:enumeration value="Unspecified"/>
          <xsd:enumeration value="White Paper"/>
          <xsd:maxLength value="255"/>
        </xsd:restriction>
      </xsd:simpleType>
    </xsd:element>
    <xsd:element name="SpringIM_Confidentiality" ma:index="10" ma:displayName="Confidentiality" ma:default="Internal" ma:description="Internal: available for everyone internally, Restricted: not seen by everyone, Public: can be used outside BE." ma:format="RadioButtons" ma:internalName="SpringIM_Confidentiality">
      <xsd:simpleType>
        <xsd:restriction base="dms:Choice">
          <xsd:enumeration value="Restricted"/>
          <xsd:enumeration value="Internal"/>
          <xsd:enumeration value="Public"/>
          <xsd:maxLength value="255"/>
        </xsd:restriction>
      </xsd:simpleType>
    </xsd:element>
    <xsd:element name="SpringIM_Status" ma:index="11" ma:displayName="Status" ma:default="Draft" ma:description="In Progress: validation by owner outstanding, Final: client or publication version, Approved: offical approval available (e.g. legal, marketing, ...)" ma:format="RadioButtons" ma:internalName="SpringIM_Status">
      <xsd:simpleType>
        <xsd:restriction base="dms:Choice">
          <xsd:enumeration value="Draft"/>
          <xsd:enumeration value="In progress"/>
          <xsd:enumeration value="Final"/>
          <xsd:enumeration value="Approved"/>
          <xsd:maxLength value="255"/>
        </xsd:restriction>
      </xsd:simpleType>
    </xsd:element>
    <xsd:element name="SpringIM_Description" ma:index="12" nillable="true" ma:displayName="Description" ma:description="To improve reusablity please enter an abstract or a collection of keywords." ma:internalName="SpringIM_Description">
      <xsd:simpleType>
        <xsd:restriction base="dms:Note">
          <xsd:maxLength value="1024"/>
        </xsd:restriction>
      </xsd:simpleType>
    </xsd:element>
    <xsd:element name="SpringIM_DescriptionEn" ma:index="13" nillable="true" ma:displayName="Description (English)" ma:description="If the language differs from English you can translate it here. (Optional)" ma:internalName="SpringIM_DescriptionEn">
      <xsd:simpleType>
        <xsd:restriction base="dms:Note">
          <xsd:maxLength value="1024"/>
        </xsd:restriction>
      </xsd:simpleType>
    </xsd:element>
    <xsd:element name="SpringIM_Industry" ma:index="15" nillable="true" ma:displayName="Industry / Segment" ma:description="" ma:internalName="SpringIM_Industry">
      <xsd:simpleType>
        <xsd:restriction base="dms:Choice">
          <xsd:enumeration value="-"/>
          <xsd:enumeration value="Cross Industry"/>
          <xsd:enumeration value="CS"/>
          <xsd:enumeration value="CS / Automotive"/>
          <xsd:enumeration value="CS / Communications &amp; Content, Utilities"/>
          <xsd:enumeration value="CS / Consumer Markets"/>
          <xsd:enumeration value="CS / Life Sciences, Chemicals"/>
          <xsd:enumeration value="CS / Manufacturing"/>
          <xsd:enumeration value="CS / Natural Resources"/>
          <xsd:enumeration value="CS / Other"/>
          <xsd:enumeration value="FS"/>
          <xsd:enumeration value="FS / Banking"/>
          <xsd:enumeration value="FS / Capital Markets"/>
          <xsd:enumeration value="FS / Insurance"/>
          <xsd:enumeration value="FS / Other"/>
          <xsd:enumeration value="PS"/>
          <xsd:enumeration value="PS / Aerospace &amp; Defence"/>
          <xsd:enumeration value="PS / Government"/>
          <xsd:enumeration value="PS / Healthcare &amp; Social Welfare"/>
          <xsd:enumeration value="PS / Other"/>
          <xsd:enumeration value="PS / Postal &amp; Transportation"/>
          <xsd:maxLength value="255"/>
        </xsd:restriction>
      </xsd:simpleType>
    </xsd:element>
    <xsd:element name="SpringIM_Solution" ma:index="16" nillable="true" ma:displayName="Service Line / Offering Group" ma:description="" ma:internalName="SpringIM_Solution">
      <xsd:simpleType>
        <xsd:restriction base="dms:Choice">
          <xsd:enumeration value="-"/>
          <xsd:enumeration value="000 Other"/>
          <xsd:enumeration value="000 Other / 010 Partner Sales/Referral"/>
          <xsd:enumeration value="000 Other / 020 Partner Sales/Resale"/>
          <xsd:enumeration value="100 BST"/>
          <xsd:enumeration value="100 BST / 010 Business Strategy"/>
          <xsd:enumeration value="100 BST / 020 Business Transformation"/>
          <xsd:enumeration value="100 BST / 030 Mergers and Acquistions"/>
          <xsd:enumeration value="100 BST / 040 Value Propositions"/>
          <xsd:enumeration value="100 BST / 050 Growth"/>
          <xsd:enumeration value="100 BST / 060 Innovation and R&amp;D"/>
          <xsd:enumeration value="100 BST / 070 Sustainability"/>
          <xsd:enumeration value="100 BST / 080 Corp Performance Improvement"/>
          <xsd:enumeration value="100 BST / 090 Business Turnaround"/>
          <xsd:enumeration value="100 BST / 100 Program Management"/>
          <xsd:enumeration value="100 BST / 110 Change Management"/>
          <xsd:enumeration value="200 CM"/>
          <xsd:enumeration value="200 CM / 010 Channel &amp; Customer Transformation"/>
          <xsd:enumeration value="200 CM / 020 Marketing Transformation"/>
          <xsd:enumeration value="200 CM / 030 Sales Transformation"/>
          <xsd:enumeration value="200 CM / 040 Service Transformation"/>
          <xsd:enumeration value="200 CM / 050 Customer Insight Management"/>
          <xsd:enumeration value="200 CM / 060 Digital Transformation"/>
          <xsd:enumeration value="300 SCM"/>
          <xsd:enumeration value="300 SCM / 010 Supply Chain Strategy &amp; Transformation"/>
          <xsd:enumeration value="300 SCM / 020 Product Life Cycle Management"/>
          <xsd:enumeration value="300 SCM / 030 Demand Management and Planning"/>
          <xsd:enumeration value="300 SCM / 040 Sourcing and Procurement"/>
          <xsd:enumeration value="300 SCM / 050 Manufacturing"/>
          <xsd:enumeration value="300 SCM / 060 Maintenance"/>
          <xsd:enumeration value="300 SCM / 070 Logistics and Distribution"/>
          <xsd:enumeration value="300 SCM / 080 Green Supply Chain"/>
          <xsd:enumeration value="300 SCM / 090 Supply Chain Analytics"/>
          <xsd:enumeration value="410 CS-C"/>
          <xsd:enumeration value="410 CS-C / 000 Operational Excellence"/>
          <xsd:enumeration value="410 CS-C / 010 Telco-Media"/>
          <xsd:enumeration value="420 PS-C"/>
          <xsd:enumeration value="420 PS-C / 000 Operational Excellence"/>
          <xsd:enumeration value="430 FS-C"/>
          <xsd:enumeration value="430 FS-C / 000 Operational Excellence"/>
          <xsd:enumeration value="430 FS-C / 010 Credit-Loan-Mortgage"/>
          <xsd:enumeration value="430 FS-C / 020 Deposits-Savings-Cards"/>
          <xsd:enumeration value="430 FS-C / 030 Payment"/>
          <xsd:enumeration value="430 FS-C / 040 Securities-Derivatives-FX"/>
          <xsd:enumeration value="430 FS-C / 050 Commodities"/>
          <xsd:enumeration value="430 FS-C / 060 Funds"/>
          <xsd:enumeration value="430 FS-C / 070 FS-C–Policy/Product Mgmt - Underwriting"/>
          <xsd:enumeration value="430 FS-C / 080 Claims Management"/>
          <xsd:enumeration value="430 FS-C / 090 Reinsurance"/>
          <xsd:enumeration value="430 FS-C / 100 FS-C–Commission"/>
          <xsd:enumeration value="430 FS-C / 110 FS-C–Collection/Disbursement"/>
          <xsd:enumeration value="500 FIN"/>
          <xsd:enumeration value="500 FIN / 010 Finance Process Improvement"/>
          <xsd:enumeration value="500 FIN / 020 Financial Performance Mgmt &amp; Controlling"/>
          <xsd:enumeration value="500 FIN / 030 Budgeting, Planning &amp; Forcasting"/>
          <xsd:enumeration value="500 FIN / 040 Corporate Reporting &amp; Consolidation"/>
          <xsd:enumeration value="500 FIN / 050 Financial System Optimization"/>
          <xsd:enumeration value="500 FIN / 060 Corporate Treasury and Cash Management"/>
          <xsd:enumeration value="500 FIN / 070 Real Estate"/>
          <xsd:enumeration value="500 FIN / 080 HR Process Improvement"/>
          <xsd:enumeration value="500 FIN / 090 HR System Optimization"/>
          <xsd:enumeration value="600 GRCS"/>
          <xsd:enumeration value="600 GRCS / 010 Governance"/>
          <xsd:enumeration value="600 GRCS / 020 Risk Management"/>
          <xsd:enumeration value="600 GRCS / 030 Software Solutions"/>
          <xsd:enumeration value="600 GRCS / 040 Compliance"/>
          <xsd:enumeration value="600 GRCS / 050 Security Management"/>
          <xsd:enumeration value="700 IM"/>
          <xsd:enumeration value="700 IM / 010 Business Intelligence"/>
          <xsd:enumeration value="700 IM / 020 Info Asset Management"/>
          <xsd:enumeration value="700 IM / 030 Access, Search &amp; Delivery"/>
          <xsd:enumeration value="700 IM / 040 Enterprise Data Management"/>
          <xsd:enumeration value="700 IM / 050 Enterprise Content Management"/>
          <xsd:enumeration value="700 IM / 060 Information Strategy, Architecture &amp; Governance"/>
          <xsd:enumeration value="800 ITST"/>
          <xsd:enumeration value="800 ITST / 010 IT Strategy, Architecture and Governance"/>
          <xsd:enumeration value="800 ITST / 020 IT Infrastructure Transformation"/>
          <xsd:enumeration value="800 ITST / 030 IT Sourcing Advisory"/>
          <xsd:enumeration value="800 ITST / 040 IT Service Management"/>
          <xsd:enumeration value="800 ITST / 050 Systems Integration"/>
          <xsd:enumeration value="800 ITST / 060 IT PMO"/>
          <xsd:enumeration value="900 SAP"/>
          <xsd:enumeration value="900 SAP / 010 Strategy and Architecture"/>
          <xsd:enumeration value="900 SAP / 020 Implemention &amp; Global Rollouts"/>
          <xsd:enumeration value="900 SAP / 030 PMO &amp; Project Advisory"/>
          <xsd:enumeration value="900 SAP / 040 Development Mgmt"/>
          <xsd:enumeration value="900 SAP / 050 Operation: Orga., Processes, Gov."/>
          <xsd:enumeration value="900 SAP / 060 Technology Solutions"/>
          <xsd:enumeration value="900 SAP / 070 Compliant Access Mgmt"/>
          <xsd:enumeration value="900 SAP / 080 Innovative SAP Solutions"/>
          <xsd:enumeration value="1000 HC / 010 Hypercube"/>
          <xsd:maxLength value="255"/>
        </xsd:restriction>
      </xsd:simpleType>
    </xsd:element>
    <xsd:element name="SpringIM_Country" ma:index="17" nillable="true" ma:displayName="Region / Country" ma:description="" ma:internalName="SpringIM_Country">
      <xsd:simpleType>
        <xsd:restriction base="dms:Choice">
          <xsd:enumeration value="-"/>
          <xsd:enumeration value="FBNL"/>
          <xsd:enumeration value="FBNL / Algeria"/>
          <xsd:enumeration value="FBNL / Belgium"/>
          <xsd:enumeration value="FBNL / France"/>
          <xsd:enumeration value="FBNL / Monaco"/>
          <xsd:enumeration value="FBNL / Morocco"/>
          <xsd:enumeration value="FBNL / Netherlands"/>
          <xsd:enumeration value="FBNL / Tunisia"/>
          <xsd:enumeration value="GSA"/>
          <xsd:enumeration value="GSA / Austria"/>
          <xsd:enumeration value="GSA / Germany"/>
          <xsd:enumeration value="GSA / Infonova"/>
          <xsd:enumeration value="GSA / Italy"/>
          <xsd:enumeration value="GSA / Liechtenstein"/>
          <xsd:enumeration value="GSA / Romania"/>
          <xsd:enumeration value="GSA / Switzerland"/>
          <xsd:enumeration value="Nord"/>
          <xsd:enumeration value="Nord / Denmark"/>
          <xsd:enumeration value="Nord / Finland"/>
          <xsd:enumeration value="Nord / Norway"/>
          <xsd:enumeration value="Nord / Sweden"/>
          <xsd:enumeration value="Other"/>
          <xsd:enumeration value="RoBE"/>
          <xsd:enumeration value="RoBE / Albania"/>
          <xsd:enumeration value="RoBE / BPT Netherlands"/>
          <xsd:enumeration value="RoBE / Czech Republic"/>
          <xsd:enumeration value="RoBE / Hungary"/>
          <xsd:enumeration value="RoBE / Kosovo"/>
          <xsd:enumeration value="RoBE / Luxembourg"/>
          <xsd:enumeration value="RoBE / Portugal"/>
          <xsd:enumeration value="RoBE / Slovakia"/>
          <xsd:enumeration value="RoBE / Spain"/>
          <xsd:enumeration value="RoBE / Turkey"/>
          <xsd:enumeration value="RoBE / USA"/>
          <xsd:enumeration value="Russ"/>
          <xsd:enumeration value="Russ / Kazakhstan"/>
          <xsd:enumeration value="Russ / Russia"/>
          <xsd:enumeration value="Russ / Ukraine"/>
          <xsd:enumeration value="UK"/>
          <xsd:enumeration value="UK / Ireland"/>
          <xsd:enumeration value="UK / UK"/>
          <xsd:maxLength value="255"/>
        </xsd:restriction>
      </xsd:simpleType>
    </xsd:element>
    <xsd:element name="SpringIM_Client" ma:index="18" nillable="true" ma:displayName="Client" ma:description="If the information is client-related please enter the name here." ma:internalName="SpringIM_Client">
      <xsd:simpleType>
        <xsd:restriction base="dms:Text">
          <xsd:maxLength value="255"/>
        </xsd:restriction>
      </xsd:simpleType>
    </xsd:element>
    <xsd:element name="SpringIM_SAPNo" ma:index="19" nillable="true" ma:displayName="Engagement Number" ma:description="If the information is engagement-related please enter the number here." ma:internalName="SpringIM_SAPNo">
      <xsd:simpleType>
        <xsd:restriction base="dms:Text">
          <xsd:maxLength value="255"/>
        </xsd:restriction>
      </xsd:simpleType>
    </xsd:element>
    <xsd:element name="SpringIM_ReusabilityRating" ma:index="22" nillable="true" ma:displayName="Recommendation" ma:description="Please do not change (IM Manager responsibility) 1: Recommended, 2: Very Recommended, 3: Higly Recommended" ma:format="RadioButtons" ma:internalName="SpringIM_ReusabilityRating">
      <xsd:simpleType>
        <xsd:restriction base="dms:Choice">
          <xsd:enumeration value="-"/>
          <xsd:enumeration value="1"/>
          <xsd:enumeration value="2"/>
          <xsd:enumeration value="3"/>
          <xsd:maxLength value="255"/>
        </xsd:restriction>
      </xsd:simpleType>
    </xsd:element>
    <xsd:element name="SpringIM_ReusabilityActivity" ma:index="23" nillable="true" ma:displayName="Recommendation Activity" ma:description="Please do not change (IM Manager responsibility)" ma:internalName="SpringIM_ReusabilityActiv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eate Alliances Presentation"/>
                    <xsd:enumeration value="Create Industry Material"/>
                    <xsd:enumeration value="Create KA Material"/>
                    <xsd:enumeration value="Create Oral Presentation"/>
                    <xsd:enumeration value="Create Proposal"/>
                    <xsd:enumeration value="Create Solution Material"/>
                    <xsd:enumeration value="Develop Opportunity"/>
                    <xsd:enumeration value="Initiate Approval"/>
                    <xsd:enumeration value="Manage Engagement"/>
                    <xsd:enumeration value="Obtain Corporate Information"/>
                    <xsd:enumeration value="Prepare Project Deliverable"/>
                    <xsd:enumeration value="Provide Final Documentation"/>
                    <xsd:enumeration value="Setup Engagement"/>
                    <xsd:maxLength value="512"/>
                  </xsd:restriction>
                </xsd:simpleType>
              </xsd:element>
            </xsd:sequence>
          </xsd:extension>
        </xsd:complexContent>
      </xsd:complexType>
    </xsd:element>
    <xsd:element name="SpringIM_ApprovalType" ma:index="24" nillable="true" ma:displayName="Approval Type" ma:description="Please do not change. (IM Manager responsibility)" ma:internalName="SpringIM_Approv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 Management"/>
                    <xsd:enumeration value="Corporate Communication"/>
                    <xsd:enumeration value="Corporate Services Communication"/>
                    <xsd:enumeration value="Industry"/>
                    <xsd:enumeration value="Legal"/>
                    <xsd:enumeration value="Marketing"/>
                    <xsd:enumeration value="Solution"/>
                    <xsd:maxLength value="256"/>
                  </xsd:restriction>
                </xsd:simpleType>
              </xsd:element>
            </xsd:sequence>
          </xsd:extension>
        </xsd:complexContent>
      </xsd:complexType>
    </xsd:element>
    <xsd:element name="SpringIM_MethodologyWorkStream" ma:index="25" nillable="true" ma:displayName="Work Stream" ma:description="" ma:internalName="SpringIM_MethodologyWorkStream">
      <xsd:simpleType>
        <xsd:restriction base="dms:Choice">
          <xsd:enumeration value="-"/>
          <xsd:enumeration value="Change Management"/>
          <xsd:enumeration value="Project management"/>
          <xsd:enumeration value="Strategy &amp; Process"/>
          <xsd:enumeration value="Technology"/>
          <xsd:maxLength value="255"/>
        </xsd:restriction>
      </xsd:simpleType>
    </xsd:element>
    <xsd:element name="SpringIM_MethodologyPhase" ma:index="26" nillable="true" ma:displayName="Phase" ma:description="" ma:internalName="SpringIM_MethodologyPhase">
      <xsd:simpleType>
        <xsd:restriction base="dms:Choice">
          <xsd:enumeration value="-"/>
          <xsd:enumeration value="1. Strategy"/>
          <xsd:enumeration value="2. Design"/>
          <xsd:enumeration value="3. Build"/>
          <xsd:enumeration value="4. Deploy"/>
          <xsd:enumeration value="5. Operate"/>
          <xsd:maxLength value="255"/>
        </xsd:restriction>
      </xsd:simpleType>
    </xsd:element>
    <xsd:element name="SpringIM_Comment" ma:index="27" nillable="true" ma:displayName="Comments" ma:description="" ma:hidden="true" ma:internalName="SpringIM_Comment">
      <xsd:simpleType>
        <xsd:restriction base="dms:Note">
          <xsd:maxLength value="1024"/>
        </xsd:restriction>
      </xsd:simpleType>
    </xsd:element>
    <xsd:element name="SpringIM_RetentionDate" ma:index="28" nillable="true" ma:displayName="Retention Date" ma:description="" ma:format="DateOnly" ma:hidden="true" ma:internalName="SpringIM_RetentionDate">
      <xsd:simpleType>
        <xsd:restriction base="dms:DateTime"/>
      </xsd:simpleType>
    </xsd:element>
    <xsd:element name="SpringIM_Keyword" ma:index="29" nillable="true" ma:displayName="Keywords" ma:description="Keyword generated by the search engine. (Read only)" ma:hidden="true" ma:internalName="SpringIM_Keyword">
      <xsd:simpleType>
        <xsd:restriction base="dms:Note">
          <xsd:maxLength value="1024"/>
        </xsd:restriction>
      </xsd:simpleType>
    </xsd:element>
    <xsd:element name="SpringIM_LegacyID" ma:index="30" nillable="true" ma:displayName="Legacy ID" ma:description="" ma:hidden="true" ma:internalName="SpringIM_LegacyID">
      <xsd:simpleType>
        <xsd:restriction base="dms:Text">
          <xsd:maxLength value="255"/>
        </xsd:restriction>
      </xsd:simpleType>
    </xsd:element>
    <xsd:element name="SpringIM_MigrationFlag" ma:index="31" nillable="true" ma:displayName="Migration Flag" ma:description="" ma:hidden="true" ma:internalName="SpringIM_MigrationFlag">
      <xsd:simpleType>
        <xsd:restriction base="dms:Boolean"/>
      </xsd:simpleType>
    </xsd:element>
    <xsd:element name="SpringIM_URLOrigin" ma:index="32" nillable="true" ma:displayName="BE Inc. URL" ma:description="Migration Information: Former URL" ma:hidden="true" ma:internalName="SpringIM_URLOrigin">
      <xsd:simpleType>
        <xsd:restriction base="dms:Text">
          <xsd:maxLength value="255"/>
        </xsd:restriction>
      </xsd:simpleType>
    </xsd:element>
    <xsd:element name="SpringIM_SourceSystem" ma:index="33" nillable="true" ma:displayName="BE Inc. System" ma:description="Migration Information: Former System" ma:hidden="true" ma:internalName="SpringIM_SourceSystem">
      <xsd:simpleType>
        <xsd:restriction base="dms:Choice">
          <xsd:enumeration value="-"/>
          <xsd:enumeration value="BAT"/>
          <xsd:enumeration value="eRoom"/>
          <xsd:enumeration value="Internet"/>
          <xsd:enumeration value="Intranet Portal Geography"/>
          <xsd:enumeration value="Intranet Portal Industry"/>
          <xsd:enumeration value="Intranet Portal Solution"/>
          <xsd:enumeration value="Intranet Portals"/>
          <xsd:enumeration value="Intraspect"/>
          <xsd:enumeration value="Knowledge Library"/>
          <xsd:enumeration value="Local File Server"/>
          <xsd:enumeration value="Lotus Notes"/>
          <xsd:enumeration value="misc"/>
          <xsd:enumeration value="PM-Online"/>
          <xsd:enumeration value="Reference Store"/>
          <xsd:enumeration value="Wiki"/>
          <xsd:maxLength value="255"/>
        </xsd:restriction>
      </xsd:simpleType>
    </xsd:element>
    <xsd:element name="SpringIM_SourceFolder" ma:index="34" nillable="true" ma:displayName="BE Inc. System Folder" ma:description="Migration Information: Former Folder Name in System" ma:hidden="true" ma:internalName="SpringIM_SourceFolder">
      <xsd:simpleType>
        <xsd:restriction base="dms:Text">
          <xsd:maxLength value="255"/>
        </xsd:restriction>
      </xsd:simpleType>
    </xsd:element>
    <xsd:element name="SpringIM_Document_ContentType_Version" ma:index="35" ma:displayName="Document ContentType Version" ma:decimals="0" ma:default="1" ma:description="" ma:hidden="true" ma:internalName="SpringIM_Document_ContentType_Version" ma:percentage="FALSE">
      <xsd:simpleType>
        <xsd:restriction base="dms:Number">
          <xsd:maxInclusive value="100"/>
          <xsd:minInclusive value="1"/>
        </xsd:restriction>
      </xsd:simpleType>
    </xsd:element>
    <xsd:element name="SpringIM_AllianceProduct" ma:index="36" nillable="true" ma:displayName="Alliance / Consulting Partner" ma:description="" ma:internalName="SpringIM_Alliance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eam"/>
                    <xsd:enumeration value="AVAYA"/>
                    <xsd:enumeration value="BIP"/>
                    <xsd:enumeration value="C3"/>
                    <xsd:enumeration value="CA"/>
                    <xsd:enumeration value="EMC"/>
                    <xsd:enumeration value="HP"/>
                    <xsd:enumeration value="Hypercube"/>
                    <xsd:enumeration value="IBM"/>
                    <xsd:enumeration value="Manugistics Inc"/>
                    <xsd:enumeration value="Microsoft"/>
                    <xsd:enumeration value="MicroStrategy"/>
                    <xsd:enumeration value="NetApp"/>
                    <xsd:enumeration value="Oracle"/>
                    <xsd:enumeration value="Other"/>
                    <xsd:enumeration value="pmOne"/>
                    <xsd:enumeration value="salesforce.com"/>
                    <xsd:enumeration value="SAP"/>
                    <xsd:enumeration value="SAS"/>
                    <xsd:enumeration value="Software AG"/>
                    <xsd:enumeration value="TCS"/>
                    <xsd:enumeration value="Teradata"/>
                    <xsd:enumeration value="Tibco"/>
                    <xsd:enumeration value="WMP"/>
                    <xsd:maxLength value="2048"/>
                  </xsd:restriction>
                </xsd:simpleType>
              </xsd:element>
            </xsd:sequence>
          </xsd:extension>
        </xsd:complexContent>
      </xsd:complexType>
    </xsd:element>
    <xsd:element name="SpringIM_Language" ma:index="37" nillable="true" ma:displayName="Language" ma:description="" ma:internalName="SpringIM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"/>
                    <xsd:enumeration value="DE"/>
                    <xsd:enumeration value="EN"/>
                    <xsd:enumeration value="ES"/>
                    <xsd:enumeration value="FI"/>
                    <xsd:enumeration value="FR"/>
                    <xsd:enumeration value="IT"/>
                    <xsd:enumeration value="NB"/>
                    <xsd:enumeration value="NL"/>
                    <xsd:enumeration value="RU"/>
                    <xsd:enumeration value="SP"/>
                    <xsd:enumeration value="SV"/>
                    <xsd:maxLength value="255"/>
                  </xsd:restriction>
                </xsd:simpleType>
              </xsd:element>
            </xsd:sequence>
          </xsd:extension>
        </xsd:complexContent>
      </xsd:complexType>
    </xsd:element>
    <xsd:element name="SpringIM_DocumentYear" ma:index="38" nillable="true" ma:displayName="Document Year" ma:default="2012" ma:description="" ma:internalName="SpringIM_DocumentYear">
      <xsd:simpleType>
        <xsd:restriction base="dms:Choice">
          <xsd:enumeration value="Pre 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gIM_ProjectManager xmlns="http://schemas.microsoft.com/sharepoint/v3">
      <UserInfo>
        <DisplayName/>
        <AccountId xsi:nil="true"/>
        <AccountType/>
      </UserInfo>
    </SpringIM_ProjectManager>
    <SpringIM_URLOrigin xmlns="http://schemas.microsoft.com/sharepoint/v3/fields" xsi:nil="true"/>
    <SpringIM_ApprovalType xmlns="http://schemas.microsoft.com/sharepoint/v3/fields"/>
    <SpringIM_RetentionDate xmlns="http://schemas.microsoft.com/sharepoint/v3/fields" xsi:nil="true"/>
    <SpringIM_MigrationFlag xmlns="http://schemas.microsoft.com/sharepoint/v3/fields" xsi:nil="true"/>
    <SpringIM_Solution xmlns="http://schemas.microsoft.com/sharepoint/v3/fields" xsi:nil="true"/>
    <SpringIM_DocumentYear xmlns="http://schemas.microsoft.com/sharepoint/v3/fields">2012</SpringIM_DocumentYear>
    <SpringIM_Keyword xmlns="http://schemas.microsoft.com/sharepoint/v3/fields" xsi:nil="true"/>
    <SpringIM_SAPNo xmlns="http://schemas.microsoft.com/sharepoint/v3/fields" xsi:nil="true"/>
    <SpringIM_PartnerName xmlns="http://schemas.microsoft.com/sharepoint/v3">
      <UserInfo>
        <DisplayName/>
        <AccountId xsi:nil="true"/>
        <AccountType/>
      </UserInfo>
    </SpringIM_PartnerName>
    <SpringIM_SourceSystem xmlns="http://schemas.microsoft.com/sharepoint/v3/fields" xsi:nil="true"/>
    <SpringIM_Description xmlns="http://schemas.microsoft.com/sharepoint/v3/fields" xsi:nil="true"/>
    <SpringIM_TitleEn xmlns="http://schemas.microsoft.com/sharepoint/v3/fields">Presentation template</SpringIM_TitleEn>
    <SpringIM_Comment xmlns="http://schemas.microsoft.com/sharepoint/v3/fields" xsi:nil="true"/>
    <SpringIM_Confidentiality xmlns="http://schemas.microsoft.com/sharepoint/v3/fields">Public</SpringIM_Confidentiality>
    <SpringIM_Author xmlns="http://schemas.microsoft.com/sharepoint/v3">
      <UserInfo>
        <DisplayName/>
        <AccountId xsi:nil="true"/>
        <AccountType/>
      </UserInfo>
    </SpringIM_Author>
    <SpringIM_Language xmlns="http://schemas.microsoft.com/sharepoint/v3/fields"/>
    <SpringIM_Country xmlns="http://schemas.microsoft.com/sharepoint/v3/fields" xsi:nil="true"/>
    <SpringIM_Industry xmlns="http://schemas.microsoft.com/sharepoint/v3/fields" xsi:nil="true"/>
    <SpringIM_ReusabilityRating xmlns="http://schemas.microsoft.com/sharepoint/v3/fields" xsi:nil="true"/>
    <SpringIM_MethodologyPhase xmlns="http://schemas.microsoft.com/sharepoint/v3/fields" xsi:nil="true"/>
    <SpringIM_ReusabilityActivity xmlns="http://schemas.microsoft.com/sharepoint/v3/fields"/>
    <SpringIM_SourceFolder xmlns="http://schemas.microsoft.com/sharepoint/v3/fields" xsi:nil="true"/>
    <SpringIM_TypeOfDocument xmlns="http://schemas.microsoft.com/sharepoint/v3/fields">Marketing and sales</SpringIM_TypeOfDocument>
    <SpringIM_Status xmlns="http://schemas.microsoft.com/sharepoint/v3/fields">Approved</SpringIM_Status>
    <SpringIM_MethodologyWorkStream xmlns="http://schemas.microsoft.com/sharepoint/v3/fields" xsi:nil="true"/>
    <SpringIM_DescriptionEn xmlns="http://schemas.microsoft.com/sharepoint/v3/fields" xsi:nil="true"/>
    <SpringIM_Client xmlns="http://schemas.microsoft.com/sharepoint/v3/fields" xsi:nil="true"/>
    <SpringIM_Document_ContentType_Version xmlns="http://schemas.microsoft.com/sharepoint/v3/fields">1</SpringIM_Document_ContentType_Version>
    <SpringIM_LegacyID xmlns="http://schemas.microsoft.com/sharepoint/v3/fields" xsi:nil="true"/>
    <SpringIM_AllianceProduct xmlns="http://schemas.microsoft.com/sharepoint/v3/fields"/>
  </documentManagement>
</p:properties>
</file>

<file path=customXml/itemProps1.xml><?xml version="1.0" encoding="utf-8"?>
<ds:datastoreItem xmlns:ds="http://schemas.openxmlformats.org/officeDocument/2006/customXml" ds:itemID="{D8A7FA1D-EC51-422B-BCD9-432A3AD1B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1AEE12-F70C-4D7A-BB98-DCEC303B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A7033-1214-4912-98FA-67A5352C0E49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9712</TotalTime>
  <Words>730</Words>
  <Application>Microsoft Office PowerPoint</Application>
  <PresentationFormat>Format A4 (210 x 297 mm)</PresentationFormat>
  <Paragraphs>251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Presentation template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Pre-Processing</vt:lpstr>
      <vt:lpstr>Pre-Processing</vt:lpstr>
      <vt:lpstr>Pre-Processing</vt:lpstr>
      <vt:lpstr>Pre-Processing</vt:lpstr>
      <vt:lpstr>Initial Results</vt:lpstr>
      <vt:lpstr>Results</vt:lpstr>
      <vt:lpstr>Results</vt:lpstr>
      <vt:lpstr>Results</vt:lpstr>
      <vt:lpstr>Results</vt:lpstr>
      <vt:lpstr>Takeaways &amp;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RCI Banque - Diag Prod - Réunion de cadrage</dc:title>
  <dc:creator>BearingPoint</dc:creator>
  <cp:lastModifiedBy>Louis</cp:lastModifiedBy>
  <cp:revision>1677</cp:revision>
  <cp:lastPrinted>2016-06-16T09:49:55Z</cp:lastPrinted>
  <dcterms:created xsi:type="dcterms:W3CDTF">2013-02-08T15:49:34Z</dcterms:created>
  <dcterms:modified xsi:type="dcterms:W3CDTF">2019-01-10T11:22:15Z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0x0101005353CF7DFE784A6D90C5F6B6D11D3DC301006B596F5C59F0444EA16BB0A4AE1799F4</vt:lpwstr>
  </property>
  <property fmtid="{D5CDD505-2E9C-101B-9397-08002B2CF9AE}" pid="3" name="_NewReviewCycle">
    <vt:lpwstr/>
  </property>
</Properties>
</file>