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550" r:id="rId3"/>
    <p:sldId id="552" r:id="rId4"/>
    <p:sldId id="551" r:id="rId5"/>
    <p:sldId id="553" r:id="rId6"/>
    <p:sldId id="54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4695E"/>
    <a:srgbClr val="F18077"/>
    <a:srgbClr val="954D4D"/>
    <a:srgbClr val="568C57"/>
    <a:srgbClr val="0033CC"/>
    <a:srgbClr val="F78D7C"/>
    <a:srgbClr val="F14124"/>
    <a:srgbClr val="FFE9D9"/>
    <a:srgbClr val="FDE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1240" autoAdjust="0"/>
  </p:normalViewPr>
  <p:slideViewPr>
    <p:cSldViewPr snapToGrid="0">
      <p:cViewPr varScale="1">
        <p:scale>
          <a:sx n="109" d="100"/>
          <a:sy n="109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B2B5C-A3F8-4EC4-9AA5-BE9133C9D183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9BC27-DDE9-488C-AF2D-42EB57D33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5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9BC27-DDE9-488C-AF2D-42EB57D339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98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4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957F0D-6547-6966-1155-6E03490A3F27}"/>
              </a:ext>
            </a:extLst>
          </p:cNvPr>
          <p:cNvSpPr/>
          <p:nvPr userDrawn="1"/>
        </p:nvSpPr>
        <p:spPr>
          <a:xfrm>
            <a:off x="609603" y="274638"/>
            <a:ext cx="45719" cy="569912"/>
          </a:xfrm>
          <a:prstGeom prst="rect">
            <a:avLst/>
          </a:prstGeom>
          <a:solidFill>
            <a:srgbClr val="199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76AC3CBF-057E-C15B-EFA0-B3FA3B18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96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77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881DCD2-84D5-4CD7-B449-535D1AE15244}"/>
              </a:ext>
            </a:extLst>
          </p:cNvPr>
          <p:cNvSpPr/>
          <p:nvPr userDrawn="1"/>
        </p:nvSpPr>
        <p:spPr>
          <a:xfrm>
            <a:off x="997901" y="2343102"/>
            <a:ext cx="4377109" cy="1949478"/>
          </a:xfrm>
          <a:prstGeom prst="rect">
            <a:avLst/>
          </a:prstGeom>
          <a:solidFill>
            <a:srgbClr val="FDE0D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/>
              <a:t>　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E4F4EB9-4C0D-42B6-818D-FD35AAE3F83C}"/>
              </a:ext>
            </a:extLst>
          </p:cNvPr>
          <p:cNvSpPr/>
          <p:nvPr userDrawn="1"/>
        </p:nvSpPr>
        <p:spPr>
          <a:xfrm>
            <a:off x="997901" y="998439"/>
            <a:ext cx="10880336" cy="1245373"/>
          </a:xfrm>
          <a:prstGeom prst="rect">
            <a:avLst/>
          </a:prstGeom>
          <a:solidFill>
            <a:srgbClr val="FFE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B0AFF37-74CE-4A9F-864E-3C6EC9564808}"/>
              </a:ext>
            </a:extLst>
          </p:cNvPr>
          <p:cNvSpPr/>
          <p:nvPr userDrawn="1"/>
        </p:nvSpPr>
        <p:spPr>
          <a:xfrm>
            <a:off x="997902" y="4369072"/>
            <a:ext cx="4377108" cy="1941748"/>
          </a:xfrm>
          <a:prstGeom prst="rect">
            <a:avLst/>
          </a:prstGeom>
          <a:solidFill>
            <a:srgbClr val="FDE0D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9F8F653-ECE6-407C-BF1F-4B0ECF14F37B}"/>
              </a:ext>
            </a:extLst>
          </p:cNvPr>
          <p:cNvSpPr txBox="1"/>
          <p:nvPr userDrawn="1"/>
        </p:nvSpPr>
        <p:spPr>
          <a:xfrm>
            <a:off x="4103305" y="1002928"/>
            <a:ext cx="419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社会的な課題（</a:t>
            </a:r>
            <a:r>
              <a:rPr kumimoji="1" lang="en-US" altLang="ja-JP" sz="1200" dirty="0"/>
              <a:t>Needs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4BF5ED0-3442-4FFB-B412-39B3FDAFEFE1}"/>
              </a:ext>
            </a:extLst>
          </p:cNvPr>
          <p:cNvSpPr/>
          <p:nvPr userDrawn="1"/>
        </p:nvSpPr>
        <p:spPr>
          <a:xfrm>
            <a:off x="5560254" y="2330957"/>
            <a:ext cx="6317985" cy="3131170"/>
          </a:xfrm>
          <a:prstGeom prst="rect">
            <a:avLst/>
          </a:prstGeom>
          <a:solidFill>
            <a:srgbClr val="FDE0D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90ED214-2076-4897-8F94-E73716D222E1}"/>
              </a:ext>
            </a:extLst>
          </p:cNvPr>
          <p:cNvSpPr txBox="1"/>
          <p:nvPr userDrawn="1"/>
        </p:nvSpPr>
        <p:spPr>
          <a:xfrm>
            <a:off x="7892615" y="2406534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既存の研究（</a:t>
            </a:r>
            <a:r>
              <a:rPr kumimoji="1" lang="en-US" altLang="ja-JP" sz="1200" dirty="0"/>
              <a:t>Seeds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BB10A24-9705-4D62-BD5A-7A0D4B300F75}"/>
              </a:ext>
            </a:extLst>
          </p:cNvPr>
          <p:cNvSpPr txBox="1"/>
          <p:nvPr userDrawn="1"/>
        </p:nvSpPr>
        <p:spPr>
          <a:xfrm>
            <a:off x="2741033" y="44284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tx2">
                    <a:lumMod val="50000"/>
                  </a:schemeClr>
                </a:solidFill>
              </a:rPr>
              <a:t>仮説提案</a:t>
            </a:r>
          </a:p>
        </p:txBody>
      </p:sp>
      <p:sp>
        <p:nvSpPr>
          <p:cNvPr id="68" name="矢印: 右 67">
            <a:extLst>
              <a:ext uri="{FF2B5EF4-FFF2-40B4-BE49-F238E27FC236}">
                <a16:creationId xmlns:a16="http://schemas.microsoft.com/office/drawing/2014/main" id="{ECB379FB-487F-4620-9941-8231FC709545}"/>
              </a:ext>
            </a:extLst>
          </p:cNvPr>
          <p:cNvSpPr/>
          <p:nvPr userDrawn="1"/>
        </p:nvSpPr>
        <p:spPr>
          <a:xfrm rot="16200000">
            <a:off x="3021148" y="4056749"/>
            <a:ext cx="307777" cy="492443"/>
          </a:xfrm>
          <a:prstGeom prst="rightArrow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CBBE07-0E75-4CB5-A770-3EF12E544865}"/>
              </a:ext>
            </a:extLst>
          </p:cNvPr>
          <p:cNvSpPr txBox="1"/>
          <p:nvPr userDrawn="1"/>
        </p:nvSpPr>
        <p:spPr>
          <a:xfrm>
            <a:off x="1715252" y="2380930"/>
            <a:ext cx="2388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解決されない課題</a:t>
            </a:r>
            <a:endParaRPr kumimoji="1" lang="en-US" altLang="ja-JP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899F949-D248-4E6B-8ED1-FDEF97BC1E10}"/>
              </a:ext>
            </a:extLst>
          </p:cNvPr>
          <p:cNvSpPr txBox="1"/>
          <p:nvPr userDrawn="1"/>
        </p:nvSpPr>
        <p:spPr>
          <a:xfrm>
            <a:off x="6200831" y="56255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tx2">
                    <a:lumMod val="50000"/>
                  </a:schemeClr>
                </a:solidFill>
              </a:rPr>
              <a:t>独自性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A72F13F-E683-441F-9DC9-3AC4755DA4BE}"/>
              </a:ext>
            </a:extLst>
          </p:cNvPr>
          <p:cNvSpPr txBox="1"/>
          <p:nvPr userDrawn="1"/>
        </p:nvSpPr>
        <p:spPr>
          <a:xfrm>
            <a:off x="6336620" y="5899308"/>
            <a:ext cx="3923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これまでの研究者ができなかったのに自身ができた理由</a:t>
            </a:r>
          </a:p>
        </p:txBody>
      </p:sp>
      <p:sp>
        <p:nvSpPr>
          <p:cNvPr id="72" name="矢印: 二方向 71">
            <a:extLst>
              <a:ext uri="{FF2B5EF4-FFF2-40B4-BE49-F238E27FC236}">
                <a16:creationId xmlns:a16="http://schemas.microsoft.com/office/drawing/2014/main" id="{B2F7A587-B39C-457A-85BD-9540DFA91AA9}"/>
              </a:ext>
            </a:extLst>
          </p:cNvPr>
          <p:cNvSpPr/>
          <p:nvPr userDrawn="1"/>
        </p:nvSpPr>
        <p:spPr>
          <a:xfrm>
            <a:off x="5202025" y="5466347"/>
            <a:ext cx="960107" cy="720080"/>
          </a:xfrm>
          <a:prstGeom prst="leftUpArrow">
            <a:avLst>
              <a:gd name="adj1" fmla="val 14418"/>
              <a:gd name="adj2" fmla="val 19048"/>
              <a:gd name="adj3" fmla="val 25000"/>
            </a:avLst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0F3D7E44-E137-4D8E-9980-021239DD537A}"/>
              </a:ext>
            </a:extLst>
          </p:cNvPr>
          <p:cNvGrpSpPr/>
          <p:nvPr userDrawn="1"/>
        </p:nvGrpSpPr>
        <p:grpSpPr>
          <a:xfrm>
            <a:off x="7674820" y="2061871"/>
            <a:ext cx="2011579" cy="379449"/>
            <a:chOff x="5016825" y="2089962"/>
            <a:chExt cx="1508684" cy="455945"/>
          </a:xfrm>
          <a:solidFill>
            <a:srgbClr val="589A5B"/>
          </a:solidFill>
        </p:grpSpPr>
        <p:sp>
          <p:nvSpPr>
            <p:cNvPr id="74" name="矢印: 右 73">
              <a:extLst>
                <a:ext uri="{FF2B5EF4-FFF2-40B4-BE49-F238E27FC236}">
                  <a16:creationId xmlns:a16="http://schemas.microsoft.com/office/drawing/2014/main" id="{0912149B-A5D9-4673-A216-F152F5F0F074}"/>
                </a:ext>
              </a:extLst>
            </p:cNvPr>
            <p:cNvSpPr/>
            <p:nvPr/>
          </p:nvSpPr>
          <p:spPr>
            <a:xfrm rot="16200000">
              <a:off x="4973518" y="2133269"/>
              <a:ext cx="455945" cy="369332"/>
            </a:xfrm>
            <a:prstGeom prst="rightArrow">
              <a:avLst/>
            </a:prstGeom>
            <a:solidFill>
              <a:schemeClr val="accent4">
                <a:lumMod val="75000"/>
                <a:alpha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ja-JP" altLang="en-US"/>
            </a:p>
          </p:txBody>
        </p:sp>
        <p:sp>
          <p:nvSpPr>
            <p:cNvPr id="75" name="矢印: 右 74">
              <a:extLst>
                <a:ext uri="{FF2B5EF4-FFF2-40B4-BE49-F238E27FC236}">
                  <a16:creationId xmlns:a16="http://schemas.microsoft.com/office/drawing/2014/main" id="{0A56A4BB-5D5B-4FC9-851C-34D1DF31CA3E}"/>
                </a:ext>
              </a:extLst>
            </p:cNvPr>
            <p:cNvSpPr/>
            <p:nvPr/>
          </p:nvSpPr>
          <p:spPr>
            <a:xfrm rot="16200000">
              <a:off x="5543194" y="2133269"/>
              <a:ext cx="455945" cy="369332"/>
            </a:xfrm>
            <a:prstGeom prst="rightArrow">
              <a:avLst/>
            </a:prstGeom>
            <a:solidFill>
              <a:schemeClr val="accent4">
                <a:lumMod val="75000"/>
                <a:alpha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ja-JP" altLang="en-US" dirty="0"/>
            </a:p>
          </p:txBody>
        </p:sp>
        <p:sp>
          <p:nvSpPr>
            <p:cNvPr id="76" name="矢印: 右 75">
              <a:extLst>
                <a:ext uri="{FF2B5EF4-FFF2-40B4-BE49-F238E27FC236}">
                  <a16:creationId xmlns:a16="http://schemas.microsoft.com/office/drawing/2014/main" id="{44C15099-E5B4-4B2E-853B-6E9F77387F6E}"/>
                </a:ext>
              </a:extLst>
            </p:cNvPr>
            <p:cNvSpPr/>
            <p:nvPr/>
          </p:nvSpPr>
          <p:spPr>
            <a:xfrm rot="16200000">
              <a:off x="6112870" y="2133269"/>
              <a:ext cx="455945" cy="369332"/>
            </a:xfrm>
            <a:prstGeom prst="rightArrow">
              <a:avLst/>
            </a:prstGeom>
            <a:solidFill>
              <a:schemeClr val="accent4">
                <a:lumMod val="75000"/>
                <a:alpha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ja-JP" altLang="en-US"/>
            </a:p>
          </p:txBody>
        </p:sp>
      </p:grp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678904B-6A03-4782-9470-01486404C723}"/>
              </a:ext>
            </a:extLst>
          </p:cNvPr>
          <p:cNvSpPr txBox="1"/>
          <p:nvPr userDrawn="1"/>
        </p:nvSpPr>
        <p:spPr>
          <a:xfrm>
            <a:off x="10181285" y="1002928"/>
            <a:ext cx="1705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誰が課題といっているのか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535388E-4566-4DEE-984B-630521ADB99F}"/>
              </a:ext>
            </a:extLst>
          </p:cNvPr>
          <p:cNvSpPr txBox="1"/>
          <p:nvPr userDrawn="1"/>
        </p:nvSpPr>
        <p:spPr>
          <a:xfrm>
            <a:off x="9657021" y="2331595"/>
            <a:ext cx="230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解く価値がある課題ならば，研究されている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4F54641-7B22-4EC3-BEB5-9893EC1CCEE5}"/>
              </a:ext>
            </a:extLst>
          </p:cNvPr>
          <p:cNvSpPr txBox="1"/>
          <p:nvPr userDrawn="1"/>
        </p:nvSpPr>
        <p:spPr>
          <a:xfrm>
            <a:off x="5105770" y="23797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tx2">
                    <a:lumMod val="50000"/>
                  </a:schemeClr>
                </a:solidFill>
              </a:rPr>
              <a:t>新規性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05672F3-6954-4A71-A2F6-AC6CDD260ADC}"/>
              </a:ext>
            </a:extLst>
          </p:cNvPr>
          <p:cNvSpPr txBox="1"/>
          <p:nvPr userDrawn="1"/>
        </p:nvSpPr>
        <p:spPr>
          <a:xfrm>
            <a:off x="328342" y="56724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tx2">
                    <a:lumMod val="50000"/>
                  </a:schemeClr>
                </a:solidFill>
              </a:rPr>
              <a:t>信頼性</a:t>
            </a:r>
          </a:p>
        </p:txBody>
      </p:sp>
      <p:sp>
        <p:nvSpPr>
          <p:cNvPr id="81" name="矢印: U ターン 80">
            <a:extLst>
              <a:ext uri="{FF2B5EF4-FFF2-40B4-BE49-F238E27FC236}">
                <a16:creationId xmlns:a16="http://schemas.microsoft.com/office/drawing/2014/main" id="{BAB355F1-0C0C-419D-94B3-AAA3061C574D}"/>
              </a:ext>
            </a:extLst>
          </p:cNvPr>
          <p:cNvSpPr/>
          <p:nvPr userDrawn="1"/>
        </p:nvSpPr>
        <p:spPr>
          <a:xfrm rot="16200000">
            <a:off x="-1374927" y="3257451"/>
            <a:ext cx="4085451" cy="684137"/>
          </a:xfrm>
          <a:prstGeom prst="uturnArrow">
            <a:avLst>
              <a:gd name="adj1" fmla="val 17575"/>
              <a:gd name="adj2" fmla="val 22030"/>
              <a:gd name="adj3" fmla="val 23515"/>
              <a:gd name="adj4" fmla="val 18504"/>
              <a:gd name="adj5" fmla="val 100000"/>
            </a:avLst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/>
          </a:p>
        </p:txBody>
      </p:sp>
      <p:sp>
        <p:nvSpPr>
          <p:cNvPr id="82" name="矢印: U ターン 81">
            <a:extLst>
              <a:ext uri="{FF2B5EF4-FFF2-40B4-BE49-F238E27FC236}">
                <a16:creationId xmlns:a16="http://schemas.microsoft.com/office/drawing/2014/main" id="{5A5444CA-572E-44E5-AD86-20710714D053}"/>
              </a:ext>
            </a:extLst>
          </p:cNvPr>
          <p:cNvSpPr/>
          <p:nvPr userDrawn="1"/>
        </p:nvSpPr>
        <p:spPr>
          <a:xfrm rot="16200000">
            <a:off x="-353664" y="3721650"/>
            <a:ext cx="2340589" cy="386475"/>
          </a:xfrm>
          <a:prstGeom prst="uturnArrow">
            <a:avLst>
              <a:gd name="adj1" fmla="val 19304"/>
              <a:gd name="adj2" fmla="val 25000"/>
              <a:gd name="adj3" fmla="val 27192"/>
              <a:gd name="adj4" fmla="val 26224"/>
              <a:gd name="adj5" fmla="val 100000"/>
            </a:avLst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0A6D0E6-3846-4B1E-8F62-C165EF61B44B}"/>
              </a:ext>
            </a:extLst>
          </p:cNvPr>
          <p:cNvSpPr txBox="1"/>
          <p:nvPr userDrawn="1"/>
        </p:nvSpPr>
        <p:spPr>
          <a:xfrm>
            <a:off x="313763" y="1227944"/>
            <a:ext cx="98009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>
                <a:solidFill>
                  <a:schemeClr val="tx2">
                    <a:lumMod val="50000"/>
                  </a:schemeClr>
                </a:solidFill>
              </a:rPr>
              <a:t>妥当性確認</a:t>
            </a:r>
            <a:endParaRPr kumimoji="1" lang="en-US" altLang="ja-JP" sz="105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2">
                    <a:lumMod val="50000"/>
                  </a:schemeClr>
                </a:solidFill>
              </a:rPr>
              <a:t>Validation</a:t>
            </a:r>
            <a:endParaRPr kumimoji="1" lang="ja-JP" alt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2159106-94B9-4ECC-B515-3A024C7D4128}"/>
              </a:ext>
            </a:extLst>
          </p:cNvPr>
          <p:cNvSpPr txBox="1"/>
          <p:nvPr userDrawn="1"/>
        </p:nvSpPr>
        <p:spPr>
          <a:xfrm>
            <a:off x="434530" y="2386828"/>
            <a:ext cx="98009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>
                <a:solidFill>
                  <a:schemeClr val="tx2">
                    <a:lumMod val="50000"/>
                  </a:schemeClr>
                </a:solidFill>
              </a:rPr>
              <a:t>検証</a:t>
            </a:r>
            <a:endParaRPr kumimoji="1" lang="en-US" altLang="ja-JP" sz="105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2">
                    <a:lumMod val="50000"/>
                  </a:schemeClr>
                </a:solidFill>
              </a:rPr>
              <a:t>Verification</a:t>
            </a:r>
            <a:endParaRPr kumimoji="1" lang="ja-JP" alt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CC89D45-DB49-433B-BEF5-22EF00A3F75B}"/>
              </a:ext>
            </a:extLst>
          </p:cNvPr>
          <p:cNvSpPr txBox="1"/>
          <p:nvPr userDrawn="1"/>
        </p:nvSpPr>
        <p:spPr>
          <a:xfrm>
            <a:off x="35045" y="5940206"/>
            <a:ext cx="155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客観的に正しいと言える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矢印: 左右 85">
            <a:extLst>
              <a:ext uri="{FF2B5EF4-FFF2-40B4-BE49-F238E27FC236}">
                <a16:creationId xmlns:a16="http://schemas.microsoft.com/office/drawing/2014/main" id="{E976BA81-E22B-4559-83C3-36CEA0F04432}"/>
              </a:ext>
            </a:extLst>
          </p:cNvPr>
          <p:cNvSpPr/>
          <p:nvPr userDrawn="1"/>
        </p:nvSpPr>
        <p:spPr>
          <a:xfrm>
            <a:off x="5164043" y="2646241"/>
            <a:ext cx="589576" cy="307776"/>
          </a:xfrm>
          <a:prstGeom prst="leftRightArrow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50A26B15-2B64-A3D1-3E24-53C6E333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D3AA9F71-4207-9546-F493-DE3440B9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5DFDF8A-059A-243B-61E4-BF0BA133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9919C9CF-66A8-0FE3-A934-44EDACF15661}"/>
              </a:ext>
            </a:extLst>
          </p:cNvPr>
          <p:cNvSpPr txBox="1">
            <a:spLocks/>
          </p:cNvSpPr>
          <p:nvPr userDrawn="1"/>
        </p:nvSpPr>
        <p:spPr>
          <a:xfrm>
            <a:off x="10560498" y="267141"/>
            <a:ext cx="1227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3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A9686-89DB-48A7-A694-AC953E0BDF3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>
            <a:extLst>
              <a:ext uri="{FF2B5EF4-FFF2-40B4-BE49-F238E27FC236}">
                <a16:creationId xmlns:a16="http://schemas.microsoft.com/office/drawing/2014/main" id="{3BE1C9C3-60F0-AD12-A8D9-C6A68C94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062B0CE-6626-4259-8193-94A1AE85EEF4}"/>
              </a:ext>
            </a:extLst>
          </p:cNvPr>
          <p:cNvSpPr/>
          <p:nvPr userDrawn="1"/>
        </p:nvSpPr>
        <p:spPr>
          <a:xfrm>
            <a:off x="609603" y="274638"/>
            <a:ext cx="45719" cy="569912"/>
          </a:xfrm>
          <a:prstGeom prst="rect">
            <a:avLst/>
          </a:prstGeom>
          <a:solidFill>
            <a:srgbClr val="199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E6ACDE9-B029-FBC6-F846-7B50782B870C}"/>
              </a:ext>
            </a:extLst>
          </p:cNvPr>
          <p:cNvSpPr txBox="1"/>
          <p:nvPr userDrawn="1"/>
        </p:nvSpPr>
        <p:spPr>
          <a:xfrm>
            <a:off x="3794858" y="2402880"/>
            <a:ext cx="1094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＝研究の目的</a:t>
            </a:r>
            <a:endParaRPr kumimoji="1"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8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C7F960-C4AF-4D09-8490-958B7919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0116"/>
            <a:ext cx="2743200" cy="311363"/>
          </a:xfrm>
        </p:spPr>
        <p:txBody>
          <a:bodyPr/>
          <a:lstStyle/>
          <a:p>
            <a:fld id="{C00088BB-F779-47A9-A50E-99A7BAF2DF2F}" type="datetime1">
              <a:rPr lang="ja-JP" altLang="en-US" smtClean="0"/>
              <a:t>2022/10/17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1386F7-A31D-4E20-8CA0-37E694DB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0116"/>
            <a:ext cx="4114800" cy="311363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453C8F-2290-4290-B7E5-CC4D2121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0116"/>
            <a:ext cx="2743200" cy="311363"/>
          </a:xfrm>
        </p:spPr>
        <p:txBody>
          <a:bodyPr/>
          <a:lstStyle/>
          <a:p>
            <a:fld id="{F36C87F6-986D-49E6-AF40-1B3A1EE8064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881DCD2-84D5-4CD7-B449-535D1AE15244}"/>
              </a:ext>
            </a:extLst>
          </p:cNvPr>
          <p:cNvSpPr/>
          <p:nvPr userDrawn="1"/>
        </p:nvSpPr>
        <p:spPr>
          <a:xfrm>
            <a:off x="997901" y="2343102"/>
            <a:ext cx="4377109" cy="1949478"/>
          </a:xfrm>
          <a:prstGeom prst="rect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/>
              <a:t>　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E4F4EB9-4C0D-42B6-818D-FD35AAE3F83C}"/>
              </a:ext>
            </a:extLst>
          </p:cNvPr>
          <p:cNvSpPr/>
          <p:nvPr userDrawn="1"/>
        </p:nvSpPr>
        <p:spPr>
          <a:xfrm>
            <a:off x="997901" y="622213"/>
            <a:ext cx="10880336" cy="1621599"/>
          </a:xfrm>
          <a:prstGeom prst="rect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B0AFF37-74CE-4A9F-864E-3C6EC9564808}"/>
              </a:ext>
            </a:extLst>
          </p:cNvPr>
          <p:cNvSpPr/>
          <p:nvPr userDrawn="1"/>
        </p:nvSpPr>
        <p:spPr>
          <a:xfrm>
            <a:off x="997902" y="4369072"/>
            <a:ext cx="4342303" cy="1941748"/>
          </a:xfrm>
          <a:prstGeom prst="rect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9F8F653-ECE6-407C-BF1F-4B0ECF14F37B}"/>
              </a:ext>
            </a:extLst>
          </p:cNvPr>
          <p:cNvSpPr txBox="1"/>
          <p:nvPr userDrawn="1"/>
        </p:nvSpPr>
        <p:spPr>
          <a:xfrm>
            <a:off x="4103305" y="671573"/>
            <a:ext cx="419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社会的な課題（</a:t>
            </a:r>
            <a:r>
              <a:rPr kumimoji="1" lang="en-US" altLang="ja-JP" sz="1400" dirty="0"/>
              <a:t>Needs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4BF5ED0-3442-4FFB-B412-39B3FDAFEFE1}"/>
              </a:ext>
            </a:extLst>
          </p:cNvPr>
          <p:cNvSpPr/>
          <p:nvPr userDrawn="1"/>
        </p:nvSpPr>
        <p:spPr>
          <a:xfrm>
            <a:off x="5560254" y="2330957"/>
            <a:ext cx="6317985" cy="3131170"/>
          </a:xfrm>
          <a:prstGeom prst="rect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90ED214-2076-4897-8F94-E73716D222E1}"/>
              </a:ext>
            </a:extLst>
          </p:cNvPr>
          <p:cNvSpPr txBox="1"/>
          <p:nvPr userDrawn="1"/>
        </p:nvSpPr>
        <p:spPr>
          <a:xfrm>
            <a:off x="7517218" y="2406534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既存の研究（</a:t>
            </a:r>
            <a:r>
              <a:rPr kumimoji="1" lang="en-US" altLang="ja-JP" sz="1400" dirty="0"/>
              <a:t>Seeds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BB10A24-9705-4D62-BD5A-7A0D4B300F75}"/>
              </a:ext>
            </a:extLst>
          </p:cNvPr>
          <p:cNvSpPr txBox="1"/>
          <p:nvPr userDrawn="1"/>
        </p:nvSpPr>
        <p:spPr>
          <a:xfrm>
            <a:off x="2448013" y="44284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仮説提案</a:t>
            </a:r>
          </a:p>
        </p:txBody>
      </p:sp>
      <p:sp>
        <p:nvSpPr>
          <p:cNvPr id="68" name="矢印: 右 67">
            <a:extLst>
              <a:ext uri="{FF2B5EF4-FFF2-40B4-BE49-F238E27FC236}">
                <a16:creationId xmlns:a16="http://schemas.microsoft.com/office/drawing/2014/main" id="{ECB379FB-487F-4620-9941-8231FC709545}"/>
              </a:ext>
            </a:extLst>
          </p:cNvPr>
          <p:cNvSpPr/>
          <p:nvPr userDrawn="1"/>
        </p:nvSpPr>
        <p:spPr>
          <a:xfrm rot="16200000">
            <a:off x="2901982" y="4056749"/>
            <a:ext cx="307777" cy="492443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CBBE07-0E75-4CB5-A770-3EF12E544865}"/>
              </a:ext>
            </a:extLst>
          </p:cNvPr>
          <p:cNvSpPr txBox="1"/>
          <p:nvPr userDrawn="1"/>
        </p:nvSpPr>
        <p:spPr>
          <a:xfrm>
            <a:off x="2124114" y="2310046"/>
            <a:ext cx="1620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解決されない課題</a:t>
            </a:r>
            <a:endParaRPr kumimoji="1" lang="en-US" altLang="ja-JP" sz="1400" dirty="0"/>
          </a:p>
          <a:p>
            <a:pPr algn="ctr"/>
            <a:r>
              <a:rPr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＝研究の目的</a:t>
            </a:r>
            <a:endParaRPr kumimoji="1" lang="en-US" altLang="ja-JP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899F949-D248-4E6B-8ED1-FDEF97BC1E10}"/>
              </a:ext>
            </a:extLst>
          </p:cNvPr>
          <p:cNvSpPr txBox="1"/>
          <p:nvPr userDrawn="1"/>
        </p:nvSpPr>
        <p:spPr>
          <a:xfrm>
            <a:off x="6200831" y="56255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独自性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A72F13F-E683-441F-9DC9-3AC4755DA4BE}"/>
              </a:ext>
            </a:extLst>
          </p:cNvPr>
          <p:cNvSpPr txBox="1"/>
          <p:nvPr userDrawn="1"/>
        </p:nvSpPr>
        <p:spPr>
          <a:xfrm>
            <a:off x="6888002" y="5943951"/>
            <a:ext cx="3923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これまでの研究者ができなかったのに自身ができた理由</a:t>
            </a:r>
          </a:p>
        </p:txBody>
      </p:sp>
      <p:sp>
        <p:nvSpPr>
          <p:cNvPr id="72" name="矢印: 二方向 71">
            <a:extLst>
              <a:ext uri="{FF2B5EF4-FFF2-40B4-BE49-F238E27FC236}">
                <a16:creationId xmlns:a16="http://schemas.microsoft.com/office/drawing/2014/main" id="{B2F7A587-B39C-457A-85BD-9540DFA91AA9}"/>
              </a:ext>
            </a:extLst>
          </p:cNvPr>
          <p:cNvSpPr/>
          <p:nvPr userDrawn="1"/>
        </p:nvSpPr>
        <p:spPr>
          <a:xfrm>
            <a:off x="5202025" y="5466347"/>
            <a:ext cx="960107" cy="720080"/>
          </a:xfrm>
          <a:prstGeom prst="leftUpArrow">
            <a:avLst>
              <a:gd name="adj1" fmla="val 14418"/>
              <a:gd name="adj2" fmla="val 19048"/>
              <a:gd name="adj3" fmla="val 25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0F3D7E44-E137-4D8E-9980-021239DD537A}"/>
              </a:ext>
            </a:extLst>
          </p:cNvPr>
          <p:cNvGrpSpPr/>
          <p:nvPr userDrawn="1"/>
        </p:nvGrpSpPr>
        <p:grpSpPr>
          <a:xfrm>
            <a:off x="7674820" y="2061871"/>
            <a:ext cx="2011579" cy="379449"/>
            <a:chOff x="5016825" y="2089962"/>
            <a:chExt cx="1508684" cy="455945"/>
          </a:xfrm>
        </p:grpSpPr>
        <p:sp>
          <p:nvSpPr>
            <p:cNvPr id="74" name="矢印: 右 73">
              <a:extLst>
                <a:ext uri="{FF2B5EF4-FFF2-40B4-BE49-F238E27FC236}">
                  <a16:creationId xmlns:a16="http://schemas.microsoft.com/office/drawing/2014/main" id="{0912149B-A5D9-4673-A216-F152F5F0F074}"/>
                </a:ext>
              </a:extLst>
            </p:cNvPr>
            <p:cNvSpPr/>
            <p:nvPr/>
          </p:nvSpPr>
          <p:spPr>
            <a:xfrm rot="16200000">
              <a:off x="4973518" y="2133269"/>
              <a:ext cx="455945" cy="369332"/>
            </a:xfrm>
            <a:prstGeom prst="right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75" name="矢印: 右 74">
              <a:extLst>
                <a:ext uri="{FF2B5EF4-FFF2-40B4-BE49-F238E27FC236}">
                  <a16:creationId xmlns:a16="http://schemas.microsoft.com/office/drawing/2014/main" id="{0A56A4BB-5D5B-4FC9-851C-34D1DF31CA3E}"/>
                </a:ext>
              </a:extLst>
            </p:cNvPr>
            <p:cNvSpPr/>
            <p:nvPr/>
          </p:nvSpPr>
          <p:spPr>
            <a:xfrm rot="16200000">
              <a:off x="5543194" y="2133269"/>
              <a:ext cx="455945" cy="369332"/>
            </a:xfrm>
            <a:prstGeom prst="right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/>
            </a:p>
          </p:txBody>
        </p:sp>
        <p:sp>
          <p:nvSpPr>
            <p:cNvPr id="76" name="矢印: 右 75">
              <a:extLst>
                <a:ext uri="{FF2B5EF4-FFF2-40B4-BE49-F238E27FC236}">
                  <a16:creationId xmlns:a16="http://schemas.microsoft.com/office/drawing/2014/main" id="{44C15099-E5B4-4B2E-853B-6E9F77387F6E}"/>
                </a:ext>
              </a:extLst>
            </p:cNvPr>
            <p:cNvSpPr/>
            <p:nvPr/>
          </p:nvSpPr>
          <p:spPr>
            <a:xfrm rot="16200000">
              <a:off x="6112870" y="2133269"/>
              <a:ext cx="455945" cy="369332"/>
            </a:xfrm>
            <a:prstGeom prst="right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678904B-6A03-4782-9470-01486404C723}"/>
              </a:ext>
            </a:extLst>
          </p:cNvPr>
          <p:cNvSpPr txBox="1"/>
          <p:nvPr userDrawn="1"/>
        </p:nvSpPr>
        <p:spPr>
          <a:xfrm>
            <a:off x="10137456" y="637027"/>
            <a:ext cx="17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誰が課題といっているのか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535388E-4566-4DEE-984B-630521ADB99F}"/>
              </a:ext>
            </a:extLst>
          </p:cNvPr>
          <p:cNvSpPr txBox="1"/>
          <p:nvPr userDrawn="1"/>
        </p:nvSpPr>
        <p:spPr>
          <a:xfrm>
            <a:off x="8140016" y="5335169"/>
            <a:ext cx="39234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解く価値がある課題ならば，研究されている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4F54641-7B22-4EC3-BEB5-9893EC1CCEE5}"/>
              </a:ext>
            </a:extLst>
          </p:cNvPr>
          <p:cNvSpPr txBox="1"/>
          <p:nvPr userDrawn="1"/>
        </p:nvSpPr>
        <p:spPr>
          <a:xfrm>
            <a:off x="5000795" y="23193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新規性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05672F3-6954-4A71-A2F6-AC6CDD260ADC}"/>
              </a:ext>
            </a:extLst>
          </p:cNvPr>
          <p:cNvSpPr txBox="1"/>
          <p:nvPr userDrawn="1"/>
        </p:nvSpPr>
        <p:spPr>
          <a:xfrm>
            <a:off x="183682" y="59158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信頼性</a:t>
            </a:r>
          </a:p>
        </p:txBody>
      </p:sp>
      <p:sp>
        <p:nvSpPr>
          <p:cNvPr id="81" name="矢印: U ターン 80">
            <a:extLst>
              <a:ext uri="{FF2B5EF4-FFF2-40B4-BE49-F238E27FC236}">
                <a16:creationId xmlns:a16="http://schemas.microsoft.com/office/drawing/2014/main" id="{BAB355F1-0C0C-419D-94B3-AAA3061C574D}"/>
              </a:ext>
            </a:extLst>
          </p:cNvPr>
          <p:cNvSpPr/>
          <p:nvPr userDrawn="1"/>
        </p:nvSpPr>
        <p:spPr>
          <a:xfrm rot="16200000">
            <a:off x="-1374927" y="3257451"/>
            <a:ext cx="4085451" cy="684137"/>
          </a:xfrm>
          <a:prstGeom prst="uturnArrow">
            <a:avLst>
              <a:gd name="adj1" fmla="val 17575"/>
              <a:gd name="adj2" fmla="val 22030"/>
              <a:gd name="adj3" fmla="val 23515"/>
              <a:gd name="adj4" fmla="val 18504"/>
              <a:gd name="adj5" fmla="val 10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/>
          </a:p>
        </p:txBody>
      </p:sp>
      <p:sp>
        <p:nvSpPr>
          <p:cNvPr id="82" name="矢印: U ターン 81">
            <a:extLst>
              <a:ext uri="{FF2B5EF4-FFF2-40B4-BE49-F238E27FC236}">
                <a16:creationId xmlns:a16="http://schemas.microsoft.com/office/drawing/2014/main" id="{5A5444CA-572E-44E5-AD86-20710714D053}"/>
              </a:ext>
            </a:extLst>
          </p:cNvPr>
          <p:cNvSpPr/>
          <p:nvPr userDrawn="1"/>
        </p:nvSpPr>
        <p:spPr>
          <a:xfrm rot="16200000">
            <a:off x="-353664" y="3721650"/>
            <a:ext cx="2340589" cy="386475"/>
          </a:xfrm>
          <a:prstGeom prst="uturnArrow">
            <a:avLst>
              <a:gd name="adj1" fmla="val 19304"/>
              <a:gd name="adj2" fmla="val 25000"/>
              <a:gd name="adj3" fmla="val 27192"/>
              <a:gd name="adj4" fmla="val 26224"/>
              <a:gd name="adj5" fmla="val 10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0A6D0E6-3846-4B1E-8F62-C165EF61B44B}"/>
              </a:ext>
            </a:extLst>
          </p:cNvPr>
          <p:cNvSpPr txBox="1"/>
          <p:nvPr userDrawn="1"/>
        </p:nvSpPr>
        <p:spPr>
          <a:xfrm>
            <a:off x="41734" y="1227944"/>
            <a:ext cx="125212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妥当性確認</a:t>
            </a:r>
            <a:endParaRPr kumimoji="1" lang="en-US" altLang="ja-JP" sz="1050" dirty="0"/>
          </a:p>
          <a:p>
            <a:pPr algn="ctr"/>
            <a:r>
              <a:rPr lang="en-US" altLang="ja-JP" sz="900" dirty="0"/>
              <a:t>Validation</a:t>
            </a:r>
            <a:endParaRPr kumimoji="1" lang="ja-JP" altLang="en-US" sz="9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2159106-94B9-4ECC-B515-3A024C7D4128}"/>
              </a:ext>
            </a:extLst>
          </p:cNvPr>
          <p:cNvSpPr txBox="1"/>
          <p:nvPr userDrawn="1"/>
        </p:nvSpPr>
        <p:spPr>
          <a:xfrm>
            <a:off x="280272" y="2386828"/>
            <a:ext cx="111585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検証</a:t>
            </a:r>
            <a:endParaRPr kumimoji="1" lang="en-US" altLang="ja-JP" sz="1050" dirty="0"/>
          </a:p>
          <a:p>
            <a:pPr algn="ctr"/>
            <a:r>
              <a:rPr lang="en-US" altLang="ja-JP" sz="900" dirty="0"/>
              <a:t>Verification</a:t>
            </a:r>
            <a:endParaRPr kumimoji="1" lang="ja-JP" altLang="en-US" sz="9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CC89D45-DB49-433B-BEF5-22EF00A3F75B}"/>
              </a:ext>
            </a:extLst>
          </p:cNvPr>
          <p:cNvSpPr txBox="1"/>
          <p:nvPr userDrawn="1"/>
        </p:nvSpPr>
        <p:spPr>
          <a:xfrm>
            <a:off x="470933" y="6147101"/>
            <a:ext cx="2463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客観的に正しいと言える</a:t>
            </a:r>
            <a:endParaRPr kumimoji="1" lang="ja-JP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矢印: 左右 85">
            <a:extLst>
              <a:ext uri="{FF2B5EF4-FFF2-40B4-BE49-F238E27FC236}">
                <a16:creationId xmlns:a16="http://schemas.microsoft.com/office/drawing/2014/main" id="{E976BA81-E22B-4559-83C3-36CEA0F04432}"/>
              </a:ext>
            </a:extLst>
          </p:cNvPr>
          <p:cNvSpPr/>
          <p:nvPr userDrawn="1"/>
        </p:nvSpPr>
        <p:spPr>
          <a:xfrm>
            <a:off x="5164043" y="2646241"/>
            <a:ext cx="589576" cy="307776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/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D8CE5452-8981-4852-82D2-E87FAEF9A49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391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72000" tIns="36000" rIns="72000" bIns="36000" rtlCol="0" anchor="b">
            <a:noAutofit/>
          </a:bodyPr>
          <a:lstStyle>
            <a:lvl1pPr marL="87313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研究の全体像</a:t>
            </a:r>
          </a:p>
        </p:txBody>
      </p:sp>
      <p:sp>
        <p:nvSpPr>
          <p:cNvPr id="33" name="スライド番号プレースホルダー 5">
            <a:extLst>
              <a:ext uri="{FF2B5EF4-FFF2-40B4-BE49-F238E27FC236}">
                <a16:creationId xmlns:a16="http://schemas.microsoft.com/office/drawing/2014/main" id="{52C4F4EC-55CD-4EA7-A234-64C2AFE61CEF}"/>
              </a:ext>
            </a:extLst>
          </p:cNvPr>
          <p:cNvSpPr txBox="1">
            <a:spLocks/>
          </p:cNvSpPr>
          <p:nvPr userDrawn="1"/>
        </p:nvSpPr>
        <p:spPr>
          <a:xfrm>
            <a:off x="8400256" y="2"/>
            <a:ext cx="2953544" cy="391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600" b="1" kern="120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ja-JP" smtClean="0"/>
              <a:pPr/>
              <a:t>‹#›</a:t>
            </a:fld>
            <a:r>
              <a:rPr lang="en-US" altLang="ja-JP"/>
              <a:t> / pages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307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57405"/>
          </a:xfrm>
        </p:spPr>
        <p:txBody>
          <a:bodyPr/>
          <a:lstStyle>
            <a:lvl1pPr>
              <a:defRPr>
                <a:solidFill>
                  <a:srgbClr val="607E8B"/>
                </a:solidFill>
              </a:defRPr>
            </a:lvl1pPr>
            <a:lvl2pPr>
              <a:defRPr>
                <a:solidFill>
                  <a:srgbClr val="607E8B"/>
                </a:solidFill>
              </a:defRPr>
            </a:lvl2pPr>
            <a:lvl3pPr>
              <a:defRPr>
                <a:solidFill>
                  <a:srgbClr val="607E8B"/>
                </a:solidFill>
              </a:defRPr>
            </a:lvl3pPr>
            <a:lvl4pPr>
              <a:defRPr>
                <a:solidFill>
                  <a:srgbClr val="607E8B"/>
                </a:solidFill>
              </a:defRPr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560498" y="267141"/>
            <a:ext cx="1227476" cy="365125"/>
          </a:xfr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6D7DE7-D7AC-5C12-EB5A-C73B946BE3FA}"/>
              </a:ext>
            </a:extLst>
          </p:cNvPr>
          <p:cNvSpPr/>
          <p:nvPr/>
        </p:nvSpPr>
        <p:spPr>
          <a:xfrm>
            <a:off x="609603" y="274638"/>
            <a:ext cx="45719" cy="569912"/>
          </a:xfrm>
          <a:prstGeom prst="rect">
            <a:avLst/>
          </a:prstGeom>
          <a:solidFill>
            <a:srgbClr val="199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B63C58-7DBE-A8F5-E802-BA3C6C0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74638"/>
            <a:ext cx="9855648" cy="56991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9327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560496" y="332658"/>
            <a:ext cx="1021904" cy="365125"/>
          </a:xfrm>
        </p:spPr>
        <p:txBody>
          <a:bodyPr vert="horz" lIns="91440" tIns="45720" rIns="91440" bIns="45720" rtlCol="0" anchor="ctr"/>
          <a:lstStyle>
            <a:lvl1pPr>
              <a:defRPr lang="ja-JP" altLang="en-US" sz="32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586787" y="274641"/>
            <a:ext cx="995615" cy="365125"/>
          </a:xfrm>
        </p:spPr>
        <p:txBody>
          <a:bodyPr vert="horz" lIns="91440" tIns="45720" rIns="91440" bIns="45720" rtlCol="0" anchor="ctr"/>
          <a:lstStyle>
            <a:lvl1pPr>
              <a:defRPr lang="ja-JP" altLang="en-US" sz="32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859242-F69E-40FA-6E3B-A2FD469FDB78}"/>
              </a:ext>
            </a:extLst>
          </p:cNvPr>
          <p:cNvSpPr/>
          <p:nvPr userDrawn="1"/>
        </p:nvSpPr>
        <p:spPr>
          <a:xfrm>
            <a:off x="609603" y="274638"/>
            <a:ext cx="45719" cy="569912"/>
          </a:xfrm>
          <a:prstGeom prst="rect">
            <a:avLst/>
          </a:prstGeom>
          <a:solidFill>
            <a:srgbClr val="199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ABF187AD-2C5C-68F3-26BF-8AADFBFB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516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10632504" y="274641"/>
            <a:ext cx="949896" cy="365125"/>
          </a:xfrm>
        </p:spPr>
        <p:txBody>
          <a:bodyPr vert="horz" lIns="91440" tIns="45720" rIns="91440" bIns="45720" rtlCol="0" anchor="ctr"/>
          <a:lstStyle>
            <a:lvl1pPr>
              <a:defRPr lang="ja-JP" altLang="en-US" sz="32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CC3F4EF-6367-7B3A-5154-658DCDED88F1}"/>
              </a:ext>
            </a:extLst>
          </p:cNvPr>
          <p:cNvSpPr/>
          <p:nvPr userDrawn="1"/>
        </p:nvSpPr>
        <p:spPr>
          <a:xfrm>
            <a:off x="609603" y="274638"/>
            <a:ext cx="45719" cy="569912"/>
          </a:xfrm>
          <a:prstGeom prst="rect">
            <a:avLst/>
          </a:prstGeom>
          <a:solidFill>
            <a:srgbClr val="199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F5C873D2-6D9E-9CB9-C8E6-0160BAE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74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385F1A-C9BF-3785-35CA-79CEA8045458}"/>
              </a:ext>
            </a:extLst>
          </p:cNvPr>
          <p:cNvSpPr/>
          <p:nvPr userDrawn="1"/>
        </p:nvSpPr>
        <p:spPr>
          <a:xfrm>
            <a:off x="609603" y="274638"/>
            <a:ext cx="45719" cy="569912"/>
          </a:xfrm>
          <a:prstGeom prst="rect">
            <a:avLst/>
          </a:prstGeom>
          <a:solidFill>
            <a:srgbClr val="199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A9EB3D-9DAA-2DD1-8EBD-559345F6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74638"/>
            <a:ext cx="9836217" cy="569912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6426AB-BC1D-E481-9B38-FBDF7F9F3F75}"/>
              </a:ext>
            </a:extLst>
          </p:cNvPr>
          <p:cNvSpPr txBox="1"/>
          <p:nvPr userDrawn="1"/>
        </p:nvSpPr>
        <p:spPr>
          <a:xfrm>
            <a:off x="10705482" y="259775"/>
            <a:ext cx="923651" cy="584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fld id="{500F92BB-0E6B-4D03-844C-424DD27381CF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95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03BB1E-7686-FFF3-E927-06E3B89414A1}"/>
              </a:ext>
            </a:extLst>
          </p:cNvPr>
          <p:cNvSpPr txBox="1">
            <a:spLocks/>
          </p:cNvSpPr>
          <p:nvPr userDrawn="1"/>
        </p:nvSpPr>
        <p:spPr>
          <a:xfrm>
            <a:off x="10541067" y="262557"/>
            <a:ext cx="1041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3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A9686-89DB-48A7-A694-AC953E0BDF3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1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7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04850" y="274638"/>
            <a:ext cx="10877550" cy="569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30968"/>
            <a:ext cx="10972800" cy="499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09C-50FF-4581-AB2A-648E0BBC8307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9686-89DB-48A7-A694-AC953E0BD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0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spc="300">
          <a:solidFill>
            <a:srgbClr val="10362B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BF382-3B88-24F5-0B89-DC659D32B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Model-Based </a:t>
            </a:r>
            <a:br>
              <a:rPr kumimoji="1" lang="en-US" altLang="ja-JP" sz="3200" dirty="0"/>
            </a:br>
            <a:r>
              <a:rPr kumimoji="1" lang="en-US" altLang="ja-JP" sz="3200" dirty="0"/>
              <a:t>Conceptual Design and Management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FE034F-1AC8-0038-3DC8-DEC9C9FB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Hiroyasu Ishikawa</a:t>
            </a:r>
          </a:p>
          <a:p>
            <a:r>
              <a:rPr kumimoji="1" lang="en-US" altLang="ja-JP" sz="2000" dirty="0"/>
              <a:t>82033067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11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6">
            <a:extLst>
              <a:ext uri="{FF2B5EF4-FFF2-40B4-BE49-F238E27FC236}">
                <a16:creationId xmlns:a16="http://schemas.microsoft.com/office/drawing/2014/main" id="{C4B0C885-751A-4420-AFEB-89F8EA16D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6" b="38370"/>
          <a:stretch/>
        </p:blipFill>
        <p:spPr>
          <a:xfrm>
            <a:off x="6295399" y="1061789"/>
            <a:ext cx="4165673" cy="34922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4864FE-F2D4-4264-AD97-A66BF2F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Idea: Shared bicycles that also share energy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AAC880-371E-4FC4-BE0F-689597F1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1200" b="1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53839E-ABF0-467A-BA46-CC1BD98CC504}" type="slidenum">
              <a:rPr lang="en-US" altLang="ja-JP" smtClean="0"/>
              <a:pPr/>
              <a:t>2</a:t>
            </a:fld>
            <a:endParaRPr lang="ja-JP" altLang="en-US"/>
          </a:p>
        </p:txBody>
      </p:sp>
      <p:sp>
        <p:nvSpPr>
          <p:cNvPr id="34" name="矢印: 右 4">
            <a:extLst>
              <a:ext uri="{FF2B5EF4-FFF2-40B4-BE49-F238E27FC236}">
                <a16:creationId xmlns:a16="http://schemas.microsoft.com/office/drawing/2014/main" id="{E4D8BA5D-3B86-498C-AA2B-B8B8C7BD079C}"/>
              </a:ext>
            </a:extLst>
          </p:cNvPr>
          <p:cNvSpPr/>
          <p:nvPr/>
        </p:nvSpPr>
        <p:spPr>
          <a:xfrm rot="20141435">
            <a:off x="4728754" y="3569880"/>
            <a:ext cx="781443" cy="450376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5">
            <a:extLst>
              <a:ext uri="{FF2B5EF4-FFF2-40B4-BE49-F238E27FC236}">
                <a16:creationId xmlns:a16="http://schemas.microsoft.com/office/drawing/2014/main" id="{E5036330-2324-4854-A1F2-48D927AD1C7A}"/>
              </a:ext>
            </a:extLst>
          </p:cNvPr>
          <p:cNvSpPr txBox="1"/>
          <p:nvPr/>
        </p:nvSpPr>
        <p:spPr>
          <a:xfrm>
            <a:off x="4482120" y="5181331"/>
            <a:ext cx="3527623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Hiragino Sans"/>
              </a:rPr>
              <a:t>Dad can also assist by </a:t>
            </a:r>
            <a:r>
              <a:rPr lang="en-US" altLang="ja-JP" dirty="0">
                <a:solidFill>
                  <a:srgbClr val="000000"/>
                </a:solidFill>
                <a:latin typeface="Hiragino Sans"/>
              </a:rPr>
              <a:t>generating electricity (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Sans"/>
              </a:rPr>
              <a:t>charging)</a:t>
            </a:r>
          </a:p>
        </p:txBody>
      </p:sp>
      <p:sp>
        <p:nvSpPr>
          <p:cNvPr id="36" name="テキスト ボックス 7">
            <a:extLst>
              <a:ext uri="{FF2B5EF4-FFF2-40B4-BE49-F238E27FC236}">
                <a16:creationId xmlns:a16="http://schemas.microsoft.com/office/drawing/2014/main" id="{0A574362-8657-4D77-9A54-869D9AD902D5}"/>
              </a:ext>
            </a:extLst>
          </p:cNvPr>
          <p:cNvSpPr txBox="1"/>
          <p:nvPr/>
        </p:nvSpPr>
        <p:spPr>
          <a:xfrm>
            <a:off x="3782373" y="1688959"/>
            <a:ext cx="2377939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lnSpc>
                <a:spcPct val="130000"/>
              </a:lnSpc>
              <a:defRPr b="0" i="0">
                <a:solidFill>
                  <a:srgbClr val="000000"/>
                </a:solidFill>
                <a:effectLst/>
                <a:latin typeface="Hiragino Sans"/>
              </a:defRPr>
            </a:lvl1pPr>
          </a:lstStyle>
          <a:p>
            <a:r>
              <a:rPr lang="en-US" altLang="ja-JP" dirty="0"/>
              <a:t>Child can assist by generating electricity</a:t>
            </a:r>
          </a:p>
        </p:txBody>
      </p:sp>
      <p:sp>
        <p:nvSpPr>
          <p:cNvPr id="37" name="矢印: 右 8">
            <a:extLst>
              <a:ext uri="{FF2B5EF4-FFF2-40B4-BE49-F238E27FC236}">
                <a16:creationId xmlns:a16="http://schemas.microsoft.com/office/drawing/2014/main" id="{C398280D-5E8B-4468-8A77-6011C31C7887}"/>
              </a:ext>
            </a:extLst>
          </p:cNvPr>
          <p:cNvSpPr/>
          <p:nvPr/>
        </p:nvSpPr>
        <p:spPr>
          <a:xfrm rot="3131325">
            <a:off x="8168713" y="3531131"/>
            <a:ext cx="312700" cy="271555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6">
            <a:extLst>
              <a:ext uri="{FF2B5EF4-FFF2-40B4-BE49-F238E27FC236}">
                <a16:creationId xmlns:a16="http://schemas.microsoft.com/office/drawing/2014/main" id="{81580BBC-9B3E-4CCE-9031-0A48806C0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33" r="48123"/>
          <a:stretch/>
        </p:blipFill>
        <p:spPr>
          <a:xfrm>
            <a:off x="805838" y="3460146"/>
            <a:ext cx="3556674" cy="264407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F6FAB07-EF17-40B0-A84B-AFE6A7B0448D}"/>
              </a:ext>
            </a:extLst>
          </p:cNvPr>
          <p:cNvSpPr/>
          <p:nvPr/>
        </p:nvSpPr>
        <p:spPr>
          <a:xfrm>
            <a:off x="7749684" y="3138144"/>
            <a:ext cx="520118" cy="426925"/>
          </a:xfrm>
          <a:prstGeom prst="ellipse">
            <a:avLst/>
          </a:prstGeom>
          <a:noFill/>
          <a:ln w="38100">
            <a:solidFill>
              <a:srgbClr val="FF0066">
                <a:alpha val="85000"/>
              </a:srgb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95D29-1887-4C06-893B-C67551180CC2}"/>
              </a:ext>
            </a:extLst>
          </p:cNvPr>
          <p:cNvSpPr txBox="1"/>
          <p:nvPr/>
        </p:nvSpPr>
        <p:spPr>
          <a:xfrm>
            <a:off x="805838" y="861060"/>
            <a:ext cx="2487476" cy="401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Bicycle-sharing system</a:t>
            </a:r>
          </a:p>
        </p:txBody>
      </p:sp>
    </p:spTree>
    <p:extLst>
      <p:ext uri="{BB962C8B-B14F-4D97-AF65-F5344CB8AC3E}">
        <p14:creationId xmlns:p14="http://schemas.microsoft.com/office/powerpoint/2010/main" val="312031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6B404-C794-49C4-853B-57A86487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Where the idea from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B6FD00-B1C7-494D-9511-47ED6ECC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43" y="1707065"/>
            <a:ext cx="5418545" cy="3238427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A6F346E-0649-4863-BA28-48BAB7169500}"/>
              </a:ext>
            </a:extLst>
          </p:cNvPr>
          <p:cNvSpPr/>
          <p:nvPr/>
        </p:nvSpPr>
        <p:spPr>
          <a:xfrm>
            <a:off x="5608890" y="862952"/>
            <a:ext cx="3209185" cy="698833"/>
          </a:xfrm>
          <a:prstGeom prst="wedgeRectCallout">
            <a:avLst>
              <a:gd name="adj1" fmla="val -17236"/>
              <a:gd name="adj2" fmla="val 72480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CC0066"/>
                </a:solidFill>
              </a:rPr>
              <a:t>It is rather hard work.</a:t>
            </a:r>
            <a:endParaRPr lang="ja-JP" altLang="en-US" dirty="0">
              <a:solidFill>
                <a:srgbClr val="CC0066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2389E7E-FBE8-46B0-B575-84FEB0E976D8}"/>
              </a:ext>
            </a:extLst>
          </p:cNvPr>
          <p:cNvSpPr/>
          <p:nvPr/>
        </p:nvSpPr>
        <p:spPr>
          <a:xfrm>
            <a:off x="2070932" y="2976861"/>
            <a:ext cx="2512463" cy="698833"/>
          </a:xfrm>
          <a:prstGeom prst="wedgeRectCallout">
            <a:avLst>
              <a:gd name="adj1" fmla="val 61335"/>
              <a:gd name="adj2" fmla="val -945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CC0066"/>
                </a:solidFill>
              </a:rPr>
              <a:t>He’s doing nothing</a:t>
            </a:r>
            <a:endParaRPr lang="ja-JP" altLang="en-US" dirty="0">
              <a:solidFill>
                <a:srgbClr val="CC006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25EA42-F381-4AE9-8171-8B94714EA089}"/>
              </a:ext>
            </a:extLst>
          </p:cNvPr>
          <p:cNvSpPr txBox="1"/>
          <p:nvPr/>
        </p:nvSpPr>
        <p:spPr>
          <a:xfrm>
            <a:off x="2475652" y="5588122"/>
            <a:ext cx="7790977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rgbClr val="000000"/>
                </a:solidFill>
                <a:latin typeface="Hiragino Sans"/>
              </a:rPr>
              <a:t>How can we make it easier for mom by making dad and dad work harder?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FBB5F86-52EB-4A66-8DC3-D66DC9155CAA}"/>
              </a:ext>
            </a:extLst>
          </p:cNvPr>
          <p:cNvSpPr/>
          <p:nvPr/>
        </p:nvSpPr>
        <p:spPr>
          <a:xfrm>
            <a:off x="7326596" y="4945492"/>
            <a:ext cx="2867606" cy="426330"/>
          </a:xfrm>
          <a:prstGeom prst="wedgeRectCallout">
            <a:avLst>
              <a:gd name="adj1" fmla="val -19617"/>
              <a:gd name="adj2" fmla="val -70595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CC0066"/>
                </a:solidFill>
              </a:rPr>
              <a:t>Daddy is not here.</a:t>
            </a:r>
            <a:endParaRPr lang="ja-JP" altLang="en-US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5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E66967AA-1F86-40EC-82BC-0C1CA669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98" y="937905"/>
            <a:ext cx="5924928" cy="49821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4864FE-F2D4-4264-AD97-A66BF2F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Can we all share the “energy”?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4826AE-8C89-4BDA-97D5-46DAC9AF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2" y="2352651"/>
            <a:ext cx="2012192" cy="1978004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8EAAA0A2-456F-4957-B7E7-564E6A5884D5}"/>
              </a:ext>
            </a:extLst>
          </p:cNvPr>
          <p:cNvSpPr/>
          <p:nvPr/>
        </p:nvSpPr>
        <p:spPr>
          <a:xfrm>
            <a:off x="4018592" y="3116465"/>
            <a:ext cx="518615" cy="450376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ED44E820-A8D9-466F-9B1A-67B59F75246F}"/>
              </a:ext>
            </a:extLst>
          </p:cNvPr>
          <p:cNvSpPr/>
          <p:nvPr/>
        </p:nvSpPr>
        <p:spPr>
          <a:xfrm>
            <a:off x="8011668" y="3403569"/>
            <a:ext cx="281178" cy="3265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54A4D7E8-EFE1-44E1-900C-22ABC84B3BE2}"/>
              </a:ext>
            </a:extLst>
          </p:cNvPr>
          <p:cNvSpPr/>
          <p:nvPr/>
        </p:nvSpPr>
        <p:spPr>
          <a:xfrm rot="19800000">
            <a:off x="5955411" y="3738618"/>
            <a:ext cx="281178" cy="3265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0E891B69-669F-4E61-BB78-67040C16A5C4}"/>
              </a:ext>
            </a:extLst>
          </p:cNvPr>
          <p:cNvSpPr/>
          <p:nvPr/>
        </p:nvSpPr>
        <p:spPr>
          <a:xfrm rot="1800000">
            <a:off x="6043803" y="2401071"/>
            <a:ext cx="281178" cy="3265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27DA5C8B-DBD9-4EEC-97D2-04D3E52CAF71}"/>
              </a:ext>
            </a:extLst>
          </p:cNvPr>
          <p:cNvSpPr/>
          <p:nvPr/>
        </p:nvSpPr>
        <p:spPr>
          <a:xfrm rot="7200000">
            <a:off x="7158333" y="2340546"/>
            <a:ext cx="281178" cy="3265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B5FC02E1-F42D-47BC-9E52-AC7FADEA5F6B}"/>
              </a:ext>
            </a:extLst>
          </p:cNvPr>
          <p:cNvSpPr/>
          <p:nvPr/>
        </p:nvSpPr>
        <p:spPr>
          <a:xfrm rot="18180018">
            <a:off x="6259527" y="4157142"/>
            <a:ext cx="281178" cy="3265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E590D8E2-79E5-4201-875A-6FADEC3F7F9D}"/>
              </a:ext>
            </a:extLst>
          </p:cNvPr>
          <p:cNvSpPr/>
          <p:nvPr/>
        </p:nvSpPr>
        <p:spPr>
          <a:xfrm rot="14931886">
            <a:off x="7544095" y="4140311"/>
            <a:ext cx="281178" cy="3265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F58EA536-C66C-4DA7-9B08-D5146E8C1B72}"/>
              </a:ext>
            </a:extLst>
          </p:cNvPr>
          <p:cNvSpPr/>
          <p:nvPr/>
        </p:nvSpPr>
        <p:spPr>
          <a:xfrm rot="19859389">
            <a:off x="7837342" y="2640769"/>
            <a:ext cx="281178" cy="3265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A643E-252A-42F3-A60A-60A903EB5E08}"/>
              </a:ext>
            </a:extLst>
          </p:cNvPr>
          <p:cNvSpPr txBox="1"/>
          <p:nvPr/>
        </p:nvSpPr>
        <p:spPr>
          <a:xfrm>
            <a:off x="855453" y="5813280"/>
            <a:ext cx="3384981" cy="35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400" dirty="0">
                <a:solidFill>
                  <a:srgbClr val="000000"/>
                </a:solidFill>
                <a:latin typeface="Hiragino Sans"/>
              </a:rPr>
              <a:t>みんなでこいで充電したらどうなるか</a:t>
            </a:r>
            <a:endParaRPr lang="en-US" altLang="ja-JP" sz="1400" dirty="0">
              <a:solidFill>
                <a:srgbClr val="000000"/>
              </a:solidFill>
              <a:latin typeface="Hiragino Sans"/>
            </a:endParaRPr>
          </a:p>
        </p:txBody>
      </p:sp>
      <p:pic>
        <p:nvPicPr>
          <p:cNvPr id="1040" name="Picture 16" descr="お金のマーク（円・札）">
            <a:extLst>
              <a:ext uri="{FF2B5EF4-FFF2-40B4-BE49-F238E27FC236}">
                <a16:creationId xmlns:a16="http://schemas.microsoft.com/office/drawing/2014/main" id="{904FD958-A5FE-4F43-A635-0E2C3798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077" y="864584"/>
            <a:ext cx="497146" cy="49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お金のマーク（円・札）">
            <a:extLst>
              <a:ext uri="{FF2B5EF4-FFF2-40B4-BE49-F238E27FC236}">
                <a16:creationId xmlns:a16="http://schemas.microsoft.com/office/drawing/2014/main" id="{D8364031-B269-4F4A-BFE4-B4D72234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830" y="2619319"/>
            <a:ext cx="497146" cy="49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お金のマーク（円・札）">
            <a:extLst>
              <a:ext uri="{FF2B5EF4-FFF2-40B4-BE49-F238E27FC236}">
                <a16:creationId xmlns:a16="http://schemas.microsoft.com/office/drawing/2014/main" id="{1EB7EA6B-8C8D-42C3-ADEB-CA9360F9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950" y="4496648"/>
            <a:ext cx="497146" cy="49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太陽のキャラクター（黄）">
            <a:extLst>
              <a:ext uri="{FF2B5EF4-FFF2-40B4-BE49-F238E27FC236}">
                <a16:creationId xmlns:a16="http://schemas.microsoft.com/office/drawing/2014/main" id="{26A9244B-77D2-4AD1-8F2A-F33A8860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74" y="1188595"/>
            <a:ext cx="734248" cy="7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ソーラーパネルのイラスト">
            <a:extLst>
              <a:ext uri="{FF2B5EF4-FFF2-40B4-BE49-F238E27FC236}">
                <a16:creationId xmlns:a16="http://schemas.microsoft.com/office/drawing/2014/main" id="{223279CA-15BE-4E51-9F84-896B2178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28" y="1275137"/>
            <a:ext cx="908685" cy="6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折線 3">
            <a:extLst>
              <a:ext uri="{FF2B5EF4-FFF2-40B4-BE49-F238E27FC236}">
                <a16:creationId xmlns:a16="http://schemas.microsoft.com/office/drawing/2014/main" id="{6BC1C855-8C77-4E10-8DAA-C46A2515CBEA}"/>
              </a:ext>
            </a:extLst>
          </p:cNvPr>
          <p:cNvSpPr/>
          <p:nvPr/>
        </p:nvSpPr>
        <p:spPr>
          <a:xfrm>
            <a:off x="6819993" y="3196776"/>
            <a:ext cx="1782987" cy="945802"/>
          </a:xfrm>
          <a:prstGeom prst="bentArrow">
            <a:avLst>
              <a:gd name="adj1" fmla="val 13867"/>
              <a:gd name="adj2" fmla="val 20182"/>
              <a:gd name="adj3" fmla="val 22272"/>
              <a:gd name="adj4" fmla="val 43750"/>
            </a:avLst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86A11E-B07D-47EE-82C2-2705EAA975E2}"/>
              </a:ext>
            </a:extLst>
          </p:cNvPr>
          <p:cNvSpPr txBox="1"/>
          <p:nvPr/>
        </p:nvSpPr>
        <p:spPr>
          <a:xfrm>
            <a:off x="6018995" y="5957924"/>
            <a:ext cx="3384981" cy="3855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lnSpc>
                <a:spcPct val="130000"/>
              </a:lnSpc>
              <a:defRPr sz="1600">
                <a:solidFill>
                  <a:srgbClr val="FF0066"/>
                </a:solidFill>
                <a:latin typeface="Bierstadt" panose="020B0004020202020204" pitchFamily="34" charset="0"/>
              </a:defRPr>
            </a:lvl1pPr>
          </a:lstStyle>
          <a:p>
            <a:r>
              <a:rPr lang="en-US" altLang="ja-JP" dirty="0"/>
              <a:t>Dad can assist indirectly, remotely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21FF4C-DD50-4121-A248-6A82500414CF}"/>
              </a:ext>
            </a:extLst>
          </p:cNvPr>
          <p:cNvSpPr txBox="1"/>
          <p:nvPr/>
        </p:nvSpPr>
        <p:spPr>
          <a:xfrm>
            <a:off x="1127221" y="1629866"/>
            <a:ext cx="2182126" cy="705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sz="1600" dirty="0">
                <a:solidFill>
                  <a:srgbClr val="FF0066"/>
                </a:solidFill>
                <a:latin typeface="Bierstadt" panose="020B0004020202020204" pitchFamily="34" charset="0"/>
              </a:rPr>
              <a:t>Not only sharing bikes, </a:t>
            </a:r>
            <a:br>
              <a:rPr lang="en-US" altLang="ja-JP" sz="1600" dirty="0">
                <a:solidFill>
                  <a:srgbClr val="FF0066"/>
                </a:solidFill>
                <a:latin typeface="Bierstadt" panose="020B0004020202020204" pitchFamily="34" charset="0"/>
              </a:rPr>
            </a:br>
            <a:r>
              <a:rPr lang="en-US" altLang="ja-JP" sz="1600" dirty="0">
                <a:solidFill>
                  <a:srgbClr val="FF0066"/>
                </a:solidFill>
                <a:latin typeface="Bierstadt" panose="020B0004020202020204" pitchFamily="34" charset="0"/>
              </a:rPr>
              <a:t>share energy</a:t>
            </a:r>
          </a:p>
        </p:txBody>
      </p:sp>
    </p:spTree>
    <p:extLst>
      <p:ext uri="{BB962C8B-B14F-4D97-AF65-F5344CB8AC3E}">
        <p14:creationId xmlns:p14="http://schemas.microsoft.com/office/powerpoint/2010/main" val="40293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0512-6FDE-44CA-B757-C8B8D90A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Could also solve the bike station problem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67DB3-F7E3-4744-B3AF-D85EE945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94" y="1277047"/>
            <a:ext cx="4065060" cy="3031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EE03B-F0F2-4A22-8B0A-F5597EC9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66" y="1277047"/>
            <a:ext cx="3979681" cy="3031349"/>
          </a:xfrm>
          <a:prstGeom prst="rect">
            <a:avLst/>
          </a:prstGeom>
        </p:spPr>
      </p:pic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BF8D33A3-71BF-4F37-A516-63E0B9728CBD}"/>
              </a:ext>
            </a:extLst>
          </p:cNvPr>
          <p:cNvSpPr txBox="1"/>
          <p:nvPr/>
        </p:nvSpPr>
        <p:spPr>
          <a:xfrm>
            <a:off x="2046324" y="4415920"/>
            <a:ext cx="3527623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Hiragino Sans"/>
              </a:rPr>
              <a:t>Can be recharged when the number of bikes is small.</a:t>
            </a:r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DE4247EE-25A3-4088-B2E7-E1701AA16C10}"/>
              </a:ext>
            </a:extLst>
          </p:cNvPr>
          <p:cNvSpPr txBox="1"/>
          <p:nvPr/>
        </p:nvSpPr>
        <p:spPr>
          <a:xfrm>
            <a:off x="7185512" y="4415920"/>
            <a:ext cx="3527623" cy="4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sz="2000" b="0" i="0" dirty="0">
                <a:solidFill>
                  <a:srgbClr val="000000"/>
                </a:solidFill>
                <a:effectLst/>
                <a:latin typeface="Hiragino Sans"/>
              </a:rPr>
              <a:t>Not easy to recharge bikes</a:t>
            </a:r>
          </a:p>
        </p:txBody>
      </p:sp>
    </p:spTree>
    <p:extLst>
      <p:ext uri="{BB962C8B-B14F-4D97-AF65-F5344CB8AC3E}">
        <p14:creationId xmlns:p14="http://schemas.microsoft.com/office/powerpoint/2010/main" val="396218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AB249D-3D72-4527-838E-49820747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839E-ABF0-467A-BA46-CC1BD98CC504}" type="slidenum">
              <a:rPr lang="en-US" altLang="ja-JP" smtClean="0"/>
              <a:pPr/>
              <a:t>6</a:t>
            </a:fld>
            <a:endParaRPr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F487C73-93F5-4E12-8F6D-2C450F042D4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52888" y="2697164"/>
            <a:ext cx="4086225" cy="1762125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704F71-D6A8-49C8-A80C-3612723B258F}"/>
              </a:ext>
            </a:extLst>
          </p:cNvPr>
          <p:cNvSpPr txBox="1"/>
          <p:nvPr/>
        </p:nvSpPr>
        <p:spPr>
          <a:xfrm>
            <a:off x="4426314" y="1568331"/>
            <a:ext cx="3409332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rgbClr val="000000"/>
                </a:solidFill>
                <a:latin typeface="Hiragino Sans"/>
              </a:rPr>
              <a:t>More Fun Mobility for Everyone</a:t>
            </a:r>
          </a:p>
        </p:txBody>
      </p:sp>
    </p:spTree>
    <p:extLst>
      <p:ext uri="{BB962C8B-B14F-4D97-AF65-F5344CB8AC3E}">
        <p14:creationId xmlns:p14="http://schemas.microsoft.com/office/powerpoint/2010/main" val="419031560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e_KgwInspired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UD デジタル 教科書体 NK-R">
      <a:majorFont>
        <a:latin typeface="UD デジタル 教科書体 NK-R"/>
        <a:ea typeface="UD デジタル 教科書体 NK-R"/>
        <a:cs typeface=""/>
      </a:majorFont>
      <a:minorFont>
        <a:latin typeface="UD デジタル 教科書体 NK-R"/>
        <a:ea typeface="UD デジタル 教科書体 NK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Theme_KgwInspired" id="{4526E0E5-1AA6-41AF-8E4A-EDE1C330AE68}" vid="{3104C8C6-641A-4981-8743-A8036DF4121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PowerPointTheme_KgwInspired</Template>
  <TotalTime>0</TotalTime>
  <Words>130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BIZ UDPゴシック</vt:lpstr>
      <vt:lpstr>Hiragino Sans</vt:lpstr>
      <vt:lpstr>UD デジタル 教科書体 NK-R</vt:lpstr>
      <vt:lpstr>游ゴシック</vt:lpstr>
      <vt:lpstr>Arial</vt:lpstr>
      <vt:lpstr>Bierstadt</vt:lpstr>
      <vt:lpstr>PowerPointTheme_KgwInspired</vt:lpstr>
      <vt:lpstr>Model-Based  Conceptual Design and Management</vt:lpstr>
      <vt:lpstr>Idea: Shared bicycles that also share energy</vt:lpstr>
      <vt:lpstr>Where the idea from</vt:lpstr>
      <vt:lpstr>Can we all share the “energy”?</vt:lpstr>
      <vt:lpstr>Could also solve the bike station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Ishikawa Hiroyasu</dc:creator>
  <cp:lastModifiedBy>ishi Hiroyasu Ishikawa</cp:lastModifiedBy>
  <cp:revision>623</cp:revision>
  <dcterms:created xsi:type="dcterms:W3CDTF">2022-07-21T12:23:19Z</dcterms:created>
  <dcterms:modified xsi:type="dcterms:W3CDTF">2022-10-17T05:58:28Z</dcterms:modified>
</cp:coreProperties>
</file>