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68" r:id="rId2"/>
    <p:sldId id="267" r:id="rId3"/>
    <p:sldId id="271" r:id="rId4"/>
    <p:sldId id="273" r:id="rId5"/>
    <p:sldId id="286" r:id="rId6"/>
    <p:sldId id="285" r:id="rId7"/>
    <p:sldId id="291" r:id="rId8"/>
    <p:sldId id="272" r:id="rId9"/>
    <p:sldId id="274" r:id="rId10"/>
    <p:sldId id="292" r:id="rId11"/>
    <p:sldId id="287" r:id="rId12"/>
    <p:sldId id="288" r:id="rId13"/>
    <p:sldId id="289" r:id="rId14"/>
    <p:sldId id="290" r:id="rId15"/>
    <p:sldId id="278" r:id="rId16"/>
    <p:sldId id="279"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p:cViewPr varScale="1">
        <p:scale>
          <a:sx n="68" d="100"/>
          <a:sy n="68" d="100"/>
        </p:scale>
        <p:origin x="150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ISH KAMBOJ" userId="e98fc77733d7d4ec" providerId="LiveId" clId="{D7E6C272-9392-4969-910C-B1CD3874F6B8}"/>
    <pc:docChg chg="modSld">
      <pc:chgData name="NIDHISH KAMBOJ" userId="e98fc77733d7d4ec" providerId="LiveId" clId="{D7E6C272-9392-4969-910C-B1CD3874F6B8}" dt="2023-11-16T14:22:42.730" v="2" actId="1076"/>
      <pc:docMkLst>
        <pc:docMk/>
      </pc:docMkLst>
      <pc:sldChg chg="modSp mod">
        <pc:chgData name="NIDHISH KAMBOJ" userId="e98fc77733d7d4ec" providerId="LiveId" clId="{D7E6C272-9392-4969-910C-B1CD3874F6B8}" dt="2023-11-16T14:22:42.730" v="2" actId="1076"/>
        <pc:sldMkLst>
          <pc:docMk/>
          <pc:sldMk cId="2195343106" sldId="285"/>
        </pc:sldMkLst>
        <pc:spChg chg="mod">
          <ac:chgData name="NIDHISH KAMBOJ" userId="e98fc77733d7d4ec" providerId="LiveId" clId="{D7E6C272-9392-4969-910C-B1CD3874F6B8}" dt="2023-11-16T14:22:42.730" v="2" actId="1076"/>
          <ac:spMkLst>
            <pc:docMk/>
            <pc:sldMk cId="2195343106" sldId="285"/>
            <ac:spMk id="3" creationId="{A526B783-4D3B-3EC3-A6EE-2A8E8FCF6DD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D5BB0C6-8FC1-47C0-B737-D54E21B5B868}" type="datetimeFigureOut">
              <a:rPr lang="en-US" smtClean="0"/>
              <a:pPr/>
              <a:t>11/22/2023</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4240692432"/>
      </p:ext>
    </p:extLst>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357785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1438794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3575064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1197780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3446712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1660622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D5BB0C6-8FC1-47C0-B737-D54E21B5B868}" type="datetimeFigureOut">
              <a:rPr lang="en-US" smtClean="0"/>
              <a:pPr/>
              <a:t>11/22/2023</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3428590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165524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173991036"/>
      </p:ext>
    </p:extLst>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406280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419260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386254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375947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407970461"/>
      </p:ext>
    </p:extLst>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341465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5BB0C6-8FC1-47C0-B737-D54E21B5B868}"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31983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D5BB0C6-8FC1-47C0-B737-D54E21B5B868}" type="datetimeFigureOut">
              <a:rPr lang="en-US" smtClean="0"/>
              <a:pPr/>
              <a:t>11/22/2023</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0F8887D6-2A35-42AC-99C1-5E14D32EE4CF}" type="slidenum">
              <a:rPr lang="en-US" smtClean="0"/>
              <a:pPr/>
              <a:t>‹#›</a:t>
            </a:fld>
            <a:endParaRPr lang="en-US"/>
          </a:p>
        </p:txBody>
      </p:sp>
    </p:spTree>
    <p:extLst>
      <p:ext uri="{BB962C8B-B14F-4D97-AF65-F5344CB8AC3E}">
        <p14:creationId xmlns:p14="http://schemas.microsoft.com/office/powerpoint/2010/main" val="170036845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ransition>
    <p:cut/>
  </p:transition>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50592"/>
            <a:ext cx="6624736" cy="1200329"/>
          </a:xfrm>
          <a:prstGeom prst="rect">
            <a:avLst/>
          </a:prstGeom>
          <a:noFill/>
        </p:spPr>
        <p:txBody>
          <a:bodyPr wrap="square" rtlCol="0">
            <a:spAutoFit/>
          </a:bodyPr>
          <a:lstStyle/>
          <a:p>
            <a:pPr algn="ctr"/>
            <a:r>
              <a:rPr lang="en-US" sz="3600" u="sng" dirty="0">
                <a:solidFill>
                  <a:schemeClr val="bg1"/>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2" name="Rectangle 1">
            <a:extLst>
              <a:ext uri="{FF2B5EF4-FFF2-40B4-BE49-F238E27FC236}">
                <a16:creationId xmlns:a16="http://schemas.microsoft.com/office/drawing/2014/main" id="{940E703C-C808-A025-D58E-9618254F7A97}"/>
              </a:ext>
            </a:extLst>
          </p:cNvPr>
          <p:cNvSpPr/>
          <p:nvPr/>
        </p:nvSpPr>
        <p:spPr>
          <a:xfrm>
            <a:off x="1763688" y="2276872"/>
            <a:ext cx="5688632" cy="315169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9596CC0-0544-9FD2-7AFD-B23ECB7AE8F4}"/>
              </a:ext>
            </a:extLst>
          </p:cNvPr>
          <p:cNvSpPr txBox="1"/>
          <p:nvPr/>
        </p:nvSpPr>
        <p:spPr>
          <a:xfrm>
            <a:off x="1763688" y="2301318"/>
            <a:ext cx="5688632" cy="3077766"/>
          </a:xfrm>
          <a:prstGeom prst="rect">
            <a:avLst/>
          </a:prstGeom>
          <a:solidFill>
            <a:schemeClr val="accent6">
              <a:lumMod val="60000"/>
              <a:lumOff val="40000"/>
            </a:schemeClr>
          </a:solidFill>
        </p:spPr>
        <p:txBody>
          <a:bodyPr wrap="square" rtlCol="0">
            <a:spAutoFit/>
          </a:bodyPr>
          <a:lstStyle/>
          <a:p>
            <a:r>
              <a:rPr lang="en-US" sz="2000" b="1" u="sng" dirty="0"/>
              <a:t>Team Details:</a:t>
            </a:r>
          </a:p>
          <a:p>
            <a:endParaRPr lang="en-US" sz="2000" dirty="0"/>
          </a:p>
          <a:p>
            <a:pPr algn="ctr"/>
            <a:r>
              <a:rPr lang="en-US" sz="2400" b="1" dirty="0"/>
              <a:t>Kritika Verma, 2310990469</a:t>
            </a:r>
          </a:p>
          <a:p>
            <a:pPr algn="ctr"/>
            <a:r>
              <a:rPr lang="en-US" sz="2400" b="1" dirty="0"/>
              <a:t>Laksha Bansal, 2310990472</a:t>
            </a:r>
          </a:p>
          <a:p>
            <a:pPr algn="ctr"/>
            <a:r>
              <a:rPr lang="en-US" sz="2400" b="1" dirty="0"/>
              <a:t>Kunika, 2310990471 </a:t>
            </a:r>
          </a:p>
          <a:p>
            <a:pPr algn="ctr"/>
            <a:r>
              <a:rPr lang="en-US" sz="2400" b="1" dirty="0"/>
              <a:t>Kuhu, 2310990470 </a:t>
            </a:r>
          </a:p>
          <a:p>
            <a:endParaRPr lang="en-US" sz="2000" dirty="0"/>
          </a:p>
          <a:p>
            <a:r>
              <a:rPr lang="en-US" sz="2000" b="1" dirty="0">
                <a:latin typeface="Times New Roman" pitchFamily="18" charset="0"/>
                <a:cs typeface="Times New Roman" pitchFamily="18" charset="0"/>
              </a:rPr>
              <a:t>Faculty Coordinator: Mr. Neeraj Singla</a:t>
            </a:r>
            <a:endParaRPr lang="en-US" b="1"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96D2E4-DDF0-07B3-4F87-4950B8C9B8EB}"/>
              </a:ext>
            </a:extLst>
          </p:cNvPr>
          <p:cNvSpPr txBox="1"/>
          <p:nvPr/>
        </p:nvSpPr>
        <p:spPr>
          <a:xfrm>
            <a:off x="251520" y="2204864"/>
            <a:ext cx="8640960" cy="2554545"/>
          </a:xfrm>
          <a:prstGeom prst="rect">
            <a:avLst/>
          </a:prstGeom>
          <a:noFill/>
        </p:spPr>
        <p:txBody>
          <a:bodyPr wrap="square">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People can like, comment, and share the posts</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Full responsive, Compatible with pc, tab, and mobile devices</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Like, Comment featured</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Has a pagination feature</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AD2C99-EBC8-9817-542A-1C385F16F845}"/>
              </a:ext>
            </a:extLst>
          </p:cNvPr>
          <p:cNvSpPr txBox="1"/>
          <p:nvPr/>
        </p:nvSpPr>
        <p:spPr>
          <a:xfrm>
            <a:off x="683568" y="692696"/>
            <a:ext cx="4572000" cy="830997"/>
          </a:xfrm>
          <a:prstGeom prst="rect">
            <a:avLst/>
          </a:prstGeom>
          <a:noFill/>
        </p:spPr>
        <p:txBody>
          <a:bodyPr wrap="square">
            <a:spAutoFit/>
          </a:bodyPr>
          <a:lstStyle/>
          <a:p>
            <a:r>
              <a:rPr lang="en-US" sz="4800" b="1" u="sng" dirty="0">
                <a:solidFill>
                  <a:schemeClr val="bg1"/>
                </a:solidFill>
                <a:latin typeface="Times New Roman" pitchFamily="18" charset="0"/>
                <a:cs typeface="Times New Roman" pitchFamily="18" charset="0"/>
              </a:rPr>
              <a:t>Key Features</a:t>
            </a:r>
            <a:r>
              <a:rPr lang="en-US" sz="4800" b="1" dirty="0">
                <a:solidFill>
                  <a:schemeClr val="bg1"/>
                </a:solidFill>
                <a:latin typeface="Times New Roman" pitchFamily="18" charset="0"/>
                <a:cs typeface="Times New Roman" pitchFamily="18" charset="0"/>
              </a:rPr>
              <a:t> :-</a:t>
            </a:r>
          </a:p>
        </p:txBody>
      </p:sp>
    </p:spTree>
    <p:extLst>
      <p:ext uri="{BB962C8B-B14F-4D97-AF65-F5344CB8AC3E}">
        <p14:creationId xmlns:p14="http://schemas.microsoft.com/office/powerpoint/2010/main" val="1298706033"/>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5B521B-3F08-25D2-1085-0BA40E214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626" y="2464248"/>
            <a:ext cx="6732748" cy="4202193"/>
          </a:xfrm>
          <a:prstGeom prst="rect">
            <a:avLst/>
          </a:prstGeom>
          <a:ln w="228600" cap="sq" cmpd="thickThin">
            <a:solidFill>
              <a:srgbClr val="000000"/>
            </a:solidFill>
            <a:prstDash val="solid"/>
            <a:miter lim="800000"/>
          </a:ln>
          <a:effectLst>
            <a:innerShdw blurRad="76200">
              <a:srgbClr val="000000"/>
            </a:innerShdw>
          </a:effectLst>
        </p:spPr>
      </p:pic>
      <p:sp>
        <p:nvSpPr>
          <p:cNvPr id="4" name="Title 1">
            <a:extLst>
              <a:ext uri="{FF2B5EF4-FFF2-40B4-BE49-F238E27FC236}">
                <a16:creationId xmlns:a16="http://schemas.microsoft.com/office/drawing/2014/main" id="{39ED65ED-C0F8-FE6C-43D9-2D79FCF30060}"/>
              </a:ext>
            </a:extLst>
          </p:cNvPr>
          <p:cNvSpPr txBox="1">
            <a:spLocks/>
          </p:cNvSpPr>
          <p:nvPr/>
        </p:nvSpPr>
        <p:spPr>
          <a:xfrm>
            <a:off x="395536" y="764704"/>
            <a:ext cx="5486400" cy="914400"/>
          </a:xfrm>
          <a:prstGeom prst="rect">
            <a:avLst/>
          </a:prstGeom>
        </p:spPr>
        <p:txBody>
          <a:bodyPr/>
          <a:lst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a:lstStyle>
          <a:p>
            <a:r>
              <a:rPr lang="en-US" sz="4000" b="1" u="sng" dirty="0">
                <a:solidFill>
                  <a:schemeClr val="bg1"/>
                </a:solidFill>
                <a:latin typeface="Times New Roman" pitchFamily="18" charset="0"/>
                <a:cs typeface="Times New Roman" pitchFamily="18" charset="0"/>
              </a:rPr>
              <a:t>Project Highlights </a:t>
            </a:r>
            <a:r>
              <a:rPr lang="en-US" sz="4000" b="1" dirty="0">
                <a:solidFill>
                  <a:schemeClr val="bg1"/>
                </a:solidFill>
                <a:latin typeface="Times New Roman" pitchFamily="18" charset="0"/>
                <a:cs typeface="Times New Roman" pitchFamily="18" charset="0"/>
              </a:rPr>
              <a:t>:-</a:t>
            </a:r>
            <a:br>
              <a:rPr lang="en-US" sz="4000" b="1" u="sng" dirty="0">
                <a:solidFill>
                  <a:schemeClr val="bg1"/>
                </a:solidFill>
                <a:latin typeface="Times New Roman" pitchFamily="18" charset="0"/>
                <a:cs typeface="Times New Roman" pitchFamily="18" charset="0"/>
              </a:rPr>
            </a:br>
            <a:endParaRPr lang="en-IN" sz="3600" b="1" u="sng" dirty="0">
              <a:solidFill>
                <a:schemeClr val="bg1"/>
              </a:solidFill>
            </a:endParaRPr>
          </a:p>
        </p:txBody>
      </p:sp>
    </p:spTree>
    <p:extLst>
      <p:ext uri="{BB962C8B-B14F-4D97-AF65-F5344CB8AC3E}">
        <p14:creationId xmlns:p14="http://schemas.microsoft.com/office/powerpoint/2010/main" val="3460744357"/>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E4B325-939F-E2BD-DBB4-67DD16AEA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451" y="445022"/>
            <a:ext cx="8431215" cy="5720281"/>
          </a:xfrm>
          <a:prstGeom prst="rect">
            <a:avLst/>
          </a:prstGeom>
          <a:ln w="228600" cap="sq" cmpd="thickThin">
            <a:solidFill>
              <a:srgbClr val="000000"/>
            </a:solidFill>
            <a:prstDash val="solid"/>
            <a:miter lim="800000"/>
          </a:ln>
          <a:effectLst>
            <a:innerShdw blurRad="76200">
              <a:srgbClr val="000000"/>
            </a:innerShdw>
          </a:effectLst>
        </p:spPr>
      </p:pic>
      <p:sp>
        <p:nvSpPr>
          <p:cNvPr id="5" name="Star: 7 Points 4">
            <a:extLst>
              <a:ext uri="{FF2B5EF4-FFF2-40B4-BE49-F238E27FC236}">
                <a16:creationId xmlns:a16="http://schemas.microsoft.com/office/drawing/2014/main" id="{19CACB1D-014D-95D0-8928-7972BE8499B0}"/>
              </a:ext>
            </a:extLst>
          </p:cNvPr>
          <p:cNvSpPr/>
          <p:nvPr/>
        </p:nvSpPr>
        <p:spPr>
          <a:xfrm>
            <a:off x="6576418" y="3109319"/>
            <a:ext cx="2232248" cy="1224136"/>
          </a:xfrm>
          <a:prstGeom prst="star7">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7545B43-0374-9036-217E-6E1B8AF59838}"/>
              </a:ext>
            </a:extLst>
          </p:cNvPr>
          <p:cNvSpPr/>
          <p:nvPr/>
        </p:nvSpPr>
        <p:spPr>
          <a:xfrm>
            <a:off x="7105352" y="3429000"/>
            <a:ext cx="1100814" cy="584775"/>
          </a:xfrm>
          <a:prstGeom prst="rect">
            <a:avLst/>
          </a:prstGeom>
          <a:noFill/>
        </p:spPr>
        <p:txBody>
          <a:bodyPr wrap="none" lIns="91440" tIns="45720" rIns="91440" bIns="45720">
            <a:spAutoFit/>
          </a:bodyPr>
          <a:lstStyle/>
          <a:p>
            <a:pPr algn="ctr"/>
            <a:r>
              <a:rPr lang="en-US" sz="3200" b="0" u="sng" cap="none" spc="0" dirty="0">
                <a:ln w="0"/>
                <a:solidFill>
                  <a:schemeClr val="tx1"/>
                </a:solidFill>
                <a:effectLst>
                  <a:outerShdw blurRad="38100" dist="19050" dir="2700000" algn="tl" rotWithShape="0">
                    <a:schemeClr val="dk1">
                      <a:alpha val="40000"/>
                    </a:schemeClr>
                  </a:outerShdw>
                </a:effectLst>
              </a:rPr>
              <a:t>News</a:t>
            </a:r>
          </a:p>
        </p:txBody>
      </p:sp>
    </p:spTree>
    <p:extLst>
      <p:ext uri="{BB962C8B-B14F-4D97-AF65-F5344CB8AC3E}">
        <p14:creationId xmlns:p14="http://schemas.microsoft.com/office/powerpoint/2010/main" val="3904050632"/>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531C58-0F47-DCC6-C398-01E9C0D45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64" y="620688"/>
            <a:ext cx="8829072" cy="5151563"/>
          </a:xfrm>
          <a:prstGeom prst="rect">
            <a:avLst/>
          </a:prstGeom>
          <a:ln w="228600" cap="sq" cmpd="thickThin">
            <a:solidFill>
              <a:srgbClr val="000000"/>
            </a:solidFill>
            <a:prstDash val="solid"/>
            <a:miter lim="800000"/>
          </a:ln>
          <a:effectLst>
            <a:innerShdw blurRad="76200">
              <a:srgbClr val="000000"/>
            </a:innerShdw>
          </a:effectLst>
        </p:spPr>
      </p:pic>
      <p:sp>
        <p:nvSpPr>
          <p:cNvPr id="4" name="Oval 3">
            <a:extLst>
              <a:ext uri="{FF2B5EF4-FFF2-40B4-BE49-F238E27FC236}">
                <a16:creationId xmlns:a16="http://schemas.microsoft.com/office/drawing/2014/main" id="{77A92AAB-A929-9056-6EB0-2E37B42626D1}"/>
              </a:ext>
            </a:extLst>
          </p:cNvPr>
          <p:cNvSpPr/>
          <p:nvPr/>
        </p:nvSpPr>
        <p:spPr>
          <a:xfrm>
            <a:off x="6372199" y="799811"/>
            <a:ext cx="2304256" cy="2376264"/>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85031109-240D-3F75-A53E-D7915FE8EE66}"/>
              </a:ext>
            </a:extLst>
          </p:cNvPr>
          <p:cNvSpPr/>
          <p:nvPr/>
        </p:nvSpPr>
        <p:spPr>
          <a:xfrm>
            <a:off x="6783515" y="1085749"/>
            <a:ext cx="1481623" cy="1815882"/>
          </a:xfrm>
          <a:prstGeom prst="rect">
            <a:avLst/>
          </a:prstGeom>
          <a:noFill/>
        </p:spPr>
        <p:txBody>
          <a:bodyPr wrap="non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rPr>
              <a:t>Detailed </a:t>
            </a:r>
          </a:p>
          <a:p>
            <a:pPr algn="ctr"/>
            <a:r>
              <a:rPr lang="en-US" sz="2800" b="0" u="sng" cap="none" spc="0" dirty="0">
                <a:ln w="0"/>
                <a:solidFill>
                  <a:schemeClr val="tx1"/>
                </a:solidFill>
                <a:effectLst>
                  <a:outerShdw blurRad="38100" dist="19050" dir="2700000" algn="tl" rotWithShape="0">
                    <a:schemeClr val="dk1">
                      <a:alpha val="40000"/>
                    </a:schemeClr>
                  </a:outerShdw>
                </a:effectLst>
              </a:rPr>
              <a:t>Info </a:t>
            </a:r>
          </a:p>
          <a:p>
            <a:pPr algn="ctr"/>
            <a:r>
              <a:rPr lang="en-US" sz="2800" u="sng" dirty="0">
                <a:ln w="0"/>
                <a:effectLst>
                  <a:outerShdw blurRad="38100" dist="19050" dir="2700000" algn="tl" rotWithShape="0">
                    <a:schemeClr val="dk1">
                      <a:alpha val="40000"/>
                    </a:schemeClr>
                  </a:outerShdw>
                </a:effectLst>
              </a:rPr>
              <a:t>about</a:t>
            </a:r>
          </a:p>
          <a:p>
            <a:pPr algn="ctr"/>
            <a:r>
              <a:rPr lang="en-US" sz="2800" u="sng" dirty="0">
                <a:ln w="0"/>
                <a:effectLst>
                  <a:outerShdw blurRad="38100" dist="19050" dir="2700000" algn="tl" rotWithShape="0">
                    <a:schemeClr val="dk1">
                      <a:alpha val="40000"/>
                    </a:schemeClr>
                  </a:outerShdw>
                </a:effectLst>
              </a:rPr>
              <a:t> players</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98980809"/>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719497-885D-2D88-AA0B-B56592AD2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92" y="404664"/>
            <a:ext cx="8627184" cy="55446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Star: 7 Points 3">
            <a:extLst>
              <a:ext uri="{FF2B5EF4-FFF2-40B4-BE49-F238E27FC236}">
                <a16:creationId xmlns:a16="http://schemas.microsoft.com/office/drawing/2014/main" id="{7754248E-4C5D-042A-9E12-3697F6DE3973}"/>
              </a:ext>
            </a:extLst>
          </p:cNvPr>
          <p:cNvSpPr/>
          <p:nvPr/>
        </p:nvSpPr>
        <p:spPr>
          <a:xfrm>
            <a:off x="346924" y="2348880"/>
            <a:ext cx="2280860" cy="2016224"/>
          </a:xfrm>
          <a:prstGeom prst="star7">
            <a:avLst/>
          </a:prstGeom>
          <a:solidFill>
            <a:srgbClr val="C0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9DEAA700-E8FC-7FA9-601F-4D48FD15F633}"/>
              </a:ext>
            </a:extLst>
          </p:cNvPr>
          <p:cNvSpPr/>
          <p:nvPr/>
        </p:nvSpPr>
        <p:spPr>
          <a:xfrm>
            <a:off x="611560" y="2644170"/>
            <a:ext cx="1800200" cy="1569660"/>
          </a:xfrm>
          <a:prstGeom prst="rect">
            <a:avLst/>
          </a:prstGeom>
          <a:noFill/>
        </p:spPr>
        <p:txBody>
          <a:bodyPr wrap="square" lIns="91440" tIns="45720" rIns="91440" bIns="45720">
            <a:spAutoFit/>
          </a:bodyPr>
          <a:lstStyle/>
          <a:p>
            <a:pPr algn="ctr"/>
            <a:r>
              <a:rPr lang="en-US" sz="2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rPr>
              <a:t>Enjoy </a:t>
            </a:r>
          </a:p>
          <a:p>
            <a:pPr algn="ctr"/>
            <a:r>
              <a:rPr lang="en-US" sz="2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Live </a:t>
            </a:r>
          </a:p>
          <a:p>
            <a:pPr algn="ctr"/>
            <a:r>
              <a:rPr lang="en-US" sz="2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Matches !!</a:t>
            </a:r>
          </a:p>
          <a:p>
            <a:pPr algn="ctr"/>
            <a:endParaRPr lang="en-US" sz="24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155463623"/>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5400600" cy="923330"/>
          </a:xfrm>
          <a:prstGeom prst="rect">
            <a:avLst/>
          </a:prstGeom>
          <a:noFill/>
        </p:spPr>
        <p:txBody>
          <a:bodyPr wrap="square" rtlCol="0">
            <a:spAutoFit/>
          </a:bodyPr>
          <a:lstStyle/>
          <a:p>
            <a:r>
              <a:rPr lang="en-US" sz="5400" b="1" u="sng" dirty="0">
                <a:solidFill>
                  <a:schemeClr val="bg1"/>
                </a:solidFill>
                <a:latin typeface="Times New Roman" pitchFamily="18" charset="0"/>
                <a:cs typeface="Times New Roman" pitchFamily="18" charset="0"/>
              </a:rPr>
              <a:t>Conclusion</a:t>
            </a:r>
            <a:r>
              <a:rPr lang="en-US" sz="5400" b="1" dirty="0">
                <a:solidFill>
                  <a:schemeClr val="bg1"/>
                </a:solidFill>
                <a:latin typeface="Times New Roman" pitchFamily="18" charset="0"/>
                <a:cs typeface="Times New Roman" pitchFamily="18" charset="0"/>
              </a:rPr>
              <a:t> :-</a:t>
            </a:r>
            <a:endParaRPr lang="en-US" sz="5400" b="1" u="sng" dirty="0">
              <a:solidFill>
                <a:schemeClr val="bg1"/>
              </a:solidFill>
              <a:latin typeface="Times New Roman" pitchFamily="18" charset="0"/>
              <a:cs typeface="Times New Roman" pitchFamily="18" charset="0"/>
            </a:endParaRPr>
          </a:p>
        </p:txBody>
      </p:sp>
      <p:sp>
        <p:nvSpPr>
          <p:cNvPr id="3" name="Rectangle 2"/>
          <p:cNvSpPr/>
          <p:nvPr/>
        </p:nvSpPr>
        <p:spPr>
          <a:xfrm>
            <a:off x="395536" y="2636912"/>
            <a:ext cx="8136904" cy="2369880"/>
          </a:xfrm>
          <a:prstGeom prst="rect">
            <a:avLst/>
          </a:prstGeom>
        </p:spPr>
        <p:txBody>
          <a:bodyPr wrap="square">
            <a:spAutoFit/>
          </a:bodyPr>
          <a:lstStyle/>
          <a:p>
            <a:pPr marL="457200" indent="-457200">
              <a:buFont typeface="Wingdings" panose="05000000000000000000" pitchFamily="2" charset="2"/>
              <a:buChar char="Ø"/>
            </a:pPr>
            <a:r>
              <a:rPr lang="en-US" sz="2800" dirty="0">
                <a:latin typeface="Times New Roman" pitchFamily="18" charset="0"/>
                <a:cs typeface="Times New Roman" pitchFamily="18" charset="0"/>
              </a:rPr>
              <a:t>Mail confirmation function implementation was not possible due to the localhost server but we tested it.</a:t>
            </a:r>
          </a:p>
          <a:p>
            <a:pPr marL="457200" indent="-457200">
              <a:buFont typeface="Wingdings" panose="05000000000000000000" pitchFamily="2" charset="2"/>
              <a:buChar char="Ø"/>
            </a:pPr>
            <a:endParaRPr lang="en-US" sz="2800" dirty="0">
              <a:latin typeface="Times New Roman" pitchFamily="18" charset="0"/>
              <a:cs typeface="Times New Roman" pitchFamily="18" charset="0"/>
            </a:endParaRPr>
          </a:p>
          <a:p>
            <a:pPr marL="457200" indent="-457200">
              <a:buFont typeface="Wingdings" panose="05000000000000000000" pitchFamily="2" charset="2"/>
              <a:buChar char="Ø"/>
            </a:pPr>
            <a:r>
              <a:rPr lang="en-US" sz="2800" dirty="0">
                <a:latin typeface="Times New Roman" pitchFamily="18" charset="0"/>
                <a:cs typeface="Times New Roman" pitchFamily="18" charset="0"/>
              </a:rPr>
              <a:t>It wasn't our plan but we worked on adding profile pictures and images on posts</a:t>
            </a:r>
            <a:r>
              <a:rPr lang="en-US" sz="3600" dirty="0">
                <a:latin typeface="Times New Roman" pitchFamily="18" charset="0"/>
                <a:cs typeface="Times New Roman" pitchFamily="18" charset="0"/>
              </a:rPr>
              <a:t>.</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64705"/>
            <a:ext cx="6984776" cy="707886"/>
          </a:xfrm>
          <a:prstGeom prst="rect">
            <a:avLst/>
          </a:prstGeom>
          <a:noFill/>
        </p:spPr>
        <p:txBody>
          <a:bodyPr wrap="square" rtlCol="0">
            <a:spAutoFit/>
          </a:bodyPr>
          <a:lstStyle/>
          <a:p>
            <a:r>
              <a:rPr lang="en-US" sz="4000" b="1" u="sng" dirty="0">
                <a:solidFill>
                  <a:schemeClr val="bg1"/>
                </a:solidFill>
                <a:latin typeface="Times New Roman" pitchFamily="18" charset="0"/>
                <a:cs typeface="Times New Roman" pitchFamily="18" charset="0"/>
              </a:rPr>
              <a:t>References/Links used</a:t>
            </a:r>
            <a:r>
              <a:rPr lang="en-US" sz="4000" b="1" dirty="0">
                <a:solidFill>
                  <a:schemeClr val="bg1"/>
                </a:solidFill>
                <a:latin typeface="Times New Roman" pitchFamily="18" charset="0"/>
                <a:cs typeface="Times New Roman" pitchFamily="18" charset="0"/>
              </a:rPr>
              <a:t> :-</a:t>
            </a:r>
            <a:endParaRPr lang="en-US" sz="4000" b="1" u="sng" dirty="0">
              <a:solidFill>
                <a:schemeClr val="bg1"/>
              </a:solidFill>
              <a:latin typeface="Times New Roman" pitchFamily="18" charset="0"/>
              <a:cs typeface="Times New Roman" pitchFamily="18" charset="0"/>
            </a:endParaRPr>
          </a:p>
        </p:txBody>
      </p:sp>
      <p:sp>
        <p:nvSpPr>
          <p:cNvPr id="3" name="Rectangle 2"/>
          <p:cNvSpPr/>
          <p:nvPr/>
        </p:nvSpPr>
        <p:spPr>
          <a:xfrm>
            <a:off x="449793" y="2348880"/>
            <a:ext cx="8136904" cy="3538982"/>
          </a:xfrm>
          <a:prstGeom prst="rect">
            <a:avLst/>
          </a:prstGeom>
        </p:spPr>
        <p:txBody>
          <a:bodyPr wrap="square">
            <a:spAutoFit/>
          </a:bodyPr>
          <a:lstStyle/>
          <a:p>
            <a:pPr>
              <a:lnSpc>
                <a:spcPct val="107000"/>
              </a:lnSpc>
              <a:spcAft>
                <a:spcPts val="800"/>
              </a:spcAft>
            </a:pPr>
            <a:r>
              <a:rPr lang="en-IN" sz="3200" b="1" u="sng" kern="100" dirty="0">
                <a:effectLst/>
                <a:latin typeface="Calibri" panose="020F0502020204030204" pitchFamily="34" charset="0"/>
                <a:ea typeface="Calibri" panose="020F0502020204030204" pitchFamily="34" charset="0"/>
                <a:cs typeface="Mangal" panose="02040503050203030202" pitchFamily="18" charset="0"/>
              </a:rPr>
              <a:t>Links:</a:t>
            </a:r>
            <a:endParaRPr lang="en-IN" sz="32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400" b="1" kern="100" dirty="0">
              <a:effectLst/>
              <a:highlight>
                <a:srgbClr val="FF0000"/>
              </a:highligh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b="1" kern="100" dirty="0">
                <a:effectLst/>
                <a:highlight>
                  <a:srgbClr val="FF0000"/>
                </a:highlight>
                <a:latin typeface="Calibri" panose="020F0502020204030204" pitchFamily="34" charset="0"/>
                <a:ea typeface="Calibri" panose="020F0502020204030204" pitchFamily="34" charset="0"/>
                <a:cs typeface="Mangal" panose="02040503050203030202" pitchFamily="18" charset="0"/>
              </a:rPr>
              <a:t>https://www.skysports.com/football/news</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b="1" kern="100" dirty="0">
                <a:effectLst/>
                <a:highlight>
                  <a:srgbClr val="FF0000"/>
                </a:highlight>
                <a:latin typeface="Calibri" panose="020F0502020204030204" pitchFamily="34" charset="0"/>
                <a:ea typeface="Calibri" panose="020F0502020204030204" pitchFamily="34" charset="0"/>
                <a:cs typeface="Mangal" panose="02040503050203030202" pitchFamily="18" charset="0"/>
              </a:rPr>
              <a:t>https://www.transfermarkt.co.in/spieler-statistik/wertvollstespieler/marktwertetop/mw</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b="1" kern="100" dirty="0">
                <a:effectLst/>
                <a:highlight>
                  <a:srgbClr val="FF0000"/>
                </a:highlight>
                <a:latin typeface="Calibri" panose="020F0502020204030204" pitchFamily="34" charset="0"/>
                <a:ea typeface="Calibri" panose="020F0502020204030204" pitchFamily="34" charset="0"/>
                <a:cs typeface="Mangal" panose="02040503050203030202" pitchFamily="18" charset="0"/>
              </a:rPr>
              <a:t>https://www.goal.com/en-in/live-scores</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sz="2800" b="1" dirty="0">
              <a:solidFill>
                <a:schemeClr val="tx2">
                  <a:lumMod val="75000"/>
                </a:schemeClr>
              </a:solidFill>
              <a:latin typeface="Times New Roman" pitchFamily="18" charset="0"/>
              <a:cs typeface="Times New Roman" pitchFamily="18" charset="0"/>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Thank You PNG, Vector, PSD, and Clipart With Transparent Background for  Free Download | Pngtree">
            <a:extLst>
              <a:ext uri="{FF2B5EF4-FFF2-40B4-BE49-F238E27FC236}">
                <a16:creationId xmlns:a16="http://schemas.microsoft.com/office/drawing/2014/main" id="{E3D55F73-7AAA-76C5-D29D-7F828E414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019" y="-277961"/>
            <a:ext cx="7135961" cy="71359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64704"/>
            <a:ext cx="5798162" cy="830997"/>
          </a:xfrm>
          <a:prstGeom prst="rect">
            <a:avLst/>
          </a:prstGeom>
          <a:noFill/>
        </p:spPr>
        <p:txBody>
          <a:bodyPr wrap="square" rtlCol="0">
            <a:spAutoFit/>
          </a:bodyPr>
          <a:lstStyle/>
          <a:p>
            <a:r>
              <a:rPr lang="en-US" sz="4800" b="1" u="sng" dirty="0">
                <a:solidFill>
                  <a:schemeClr val="bg1"/>
                </a:solidFill>
                <a:latin typeface="Times New Roman" pitchFamily="18" charset="0"/>
                <a:cs typeface="Times New Roman" pitchFamily="18" charset="0"/>
              </a:rPr>
              <a:t>Table of Contents </a:t>
            </a:r>
            <a:r>
              <a:rPr lang="en-US" sz="4800" b="1" dirty="0">
                <a:solidFill>
                  <a:schemeClr val="bg1"/>
                </a:solidFill>
                <a:latin typeface="Times New Roman" pitchFamily="18" charset="0"/>
                <a:cs typeface="Times New Roman" pitchFamily="18" charset="0"/>
              </a:rPr>
              <a:t>:-</a:t>
            </a:r>
            <a:endParaRPr lang="en-US" sz="3200" b="1" dirty="0">
              <a:solidFill>
                <a:schemeClr val="bg1"/>
              </a:solidFill>
              <a:latin typeface="Times New Roman" pitchFamily="18" charset="0"/>
              <a:cs typeface="Times New Roman" pitchFamily="18" charset="0"/>
            </a:endParaRPr>
          </a:p>
        </p:txBody>
      </p:sp>
      <p:sp>
        <p:nvSpPr>
          <p:cNvPr id="3" name="TextBox 2"/>
          <p:cNvSpPr txBox="1"/>
          <p:nvPr/>
        </p:nvSpPr>
        <p:spPr>
          <a:xfrm>
            <a:off x="251520" y="2132856"/>
            <a:ext cx="6912768" cy="5878532"/>
          </a:xfrm>
          <a:prstGeom prst="rect">
            <a:avLst/>
          </a:prstGeom>
          <a:noFill/>
        </p:spPr>
        <p:txBody>
          <a:bodyPr wrap="square" rtlCol="0">
            <a:spAutoFit/>
          </a:bodyPr>
          <a:lstStyle/>
          <a:p>
            <a:pPr>
              <a:buFont typeface="Arial" pitchFamily="34" charset="0"/>
              <a:buChar char="•"/>
            </a:pPr>
            <a:r>
              <a:rPr lang="en-US" sz="4000" u="sng" dirty="0">
                <a:latin typeface="Times New Roman" pitchFamily="18" charset="0"/>
                <a:cs typeface="Times New Roman" pitchFamily="18" charset="0"/>
              </a:rPr>
              <a:t>Introduction</a:t>
            </a:r>
          </a:p>
          <a:p>
            <a:pPr>
              <a:buFont typeface="Arial" pitchFamily="34" charset="0"/>
              <a:buChar char="•"/>
            </a:pPr>
            <a:r>
              <a:rPr lang="en-US" sz="4000" u="sng" dirty="0">
                <a:latin typeface="Times New Roman" pitchFamily="18" charset="0"/>
                <a:cs typeface="Times New Roman" pitchFamily="18" charset="0"/>
              </a:rPr>
              <a:t>Problem Statement</a:t>
            </a:r>
          </a:p>
          <a:p>
            <a:pPr>
              <a:buFont typeface="Arial" pitchFamily="34" charset="0"/>
              <a:buChar char="•"/>
            </a:pPr>
            <a:r>
              <a:rPr lang="en-US" sz="4000" u="sng" dirty="0">
                <a:latin typeface="Times New Roman" pitchFamily="18" charset="0"/>
                <a:cs typeface="Times New Roman" pitchFamily="18" charset="0"/>
              </a:rPr>
              <a:t>Technical Details</a:t>
            </a:r>
          </a:p>
          <a:p>
            <a:pPr>
              <a:buFont typeface="Arial" pitchFamily="34" charset="0"/>
              <a:buChar char="•"/>
            </a:pPr>
            <a:r>
              <a:rPr lang="en-US" sz="4000" u="sng" dirty="0">
                <a:latin typeface="Times New Roman" pitchFamily="18" charset="0"/>
                <a:cs typeface="Times New Roman" pitchFamily="18" charset="0"/>
              </a:rPr>
              <a:t>Key Features </a:t>
            </a:r>
          </a:p>
          <a:p>
            <a:pPr>
              <a:buFont typeface="Arial" pitchFamily="34" charset="0"/>
              <a:buChar char="•"/>
            </a:pPr>
            <a:r>
              <a:rPr lang="en-US" sz="4000" u="sng" dirty="0">
                <a:latin typeface="Times New Roman" pitchFamily="18" charset="0"/>
                <a:cs typeface="Times New Roman" pitchFamily="18" charset="0"/>
              </a:rPr>
              <a:t>Project Highlights</a:t>
            </a:r>
          </a:p>
          <a:p>
            <a:pPr>
              <a:buFont typeface="Arial" pitchFamily="34" charset="0"/>
              <a:buChar char="•"/>
            </a:pPr>
            <a:r>
              <a:rPr lang="en-US" sz="4000" u="sng" dirty="0">
                <a:latin typeface="Times New Roman" pitchFamily="18" charset="0"/>
                <a:cs typeface="Times New Roman" pitchFamily="18" charset="0"/>
              </a:rPr>
              <a:t>Conclusion</a:t>
            </a:r>
          </a:p>
          <a:p>
            <a:pPr>
              <a:buFont typeface="Arial" pitchFamily="34" charset="0"/>
              <a:buChar char="•"/>
            </a:pPr>
            <a:r>
              <a:rPr lang="en-US" sz="4000" u="sng" dirty="0">
                <a:latin typeface="Times New Roman" pitchFamily="18" charset="0"/>
                <a:cs typeface="Times New Roman" pitchFamily="18" charset="0"/>
              </a:rPr>
              <a:t>References/Links used</a:t>
            </a:r>
          </a:p>
          <a:p>
            <a:pPr>
              <a:buFont typeface="Arial" pitchFamily="34" charset="0"/>
              <a:buChar char="•"/>
            </a:pPr>
            <a:endParaRPr lang="en-US" sz="4400" u="sng" dirty="0">
              <a:latin typeface="Times New Roman" pitchFamily="18" charset="0"/>
              <a:cs typeface="Times New Roman" pitchFamily="18" charset="0"/>
            </a:endParaRPr>
          </a:p>
          <a:p>
            <a:pPr>
              <a:buFont typeface="Arial" pitchFamily="34" charset="0"/>
              <a:buChar char="•"/>
            </a:pPr>
            <a:endParaRPr lang="en-US" sz="4400" u="sng" dirty="0">
              <a:latin typeface="Times New Roman" pitchFamily="18" charset="0"/>
              <a:cs typeface="Times New Roman" pitchFamily="18"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781253"/>
            <a:ext cx="5040560" cy="830997"/>
          </a:xfrm>
          <a:prstGeom prst="rect">
            <a:avLst/>
          </a:prstGeom>
          <a:noFill/>
        </p:spPr>
        <p:txBody>
          <a:bodyPr wrap="square" rtlCol="0">
            <a:spAutoFit/>
          </a:bodyPr>
          <a:lstStyle/>
          <a:p>
            <a:r>
              <a:rPr lang="en-US" sz="4800" b="1" u="sng" dirty="0">
                <a:solidFill>
                  <a:schemeClr val="bg1"/>
                </a:solidFill>
                <a:latin typeface="Times New Roman" pitchFamily="18" charset="0"/>
                <a:cs typeface="Times New Roman" pitchFamily="18" charset="0"/>
              </a:rPr>
              <a:t>Introduction </a:t>
            </a:r>
            <a:r>
              <a:rPr lang="en-US" sz="4800" b="1" dirty="0">
                <a:solidFill>
                  <a:schemeClr val="bg1"/>
                </a:solidFill>
                <a:latin typeface="Times New Roman" pitchFamily="18" charset="0"/>
                <a:cs typeface="Times New Roman" pitchFamily="18" charset="0"/>
              </a:rPr>
              <a:t>:-</a:t>
            </a:r>
          </a:p>
        </p:txBody>
      </p:sp>
      <p:sp>
        <p:nvSpPr>
          <p:cNvPr id="5" name="TextBox 4">
            <a:extLst>
              <a:ext uri="{FF2B5EF4-FFF2-40B4-BE49-F238E27FC236}">
                <a16:creationId xmlns:a16="http://schemas.microsoft.com/office/drawing/2014/main" id="{68AFE7C9-AC25-B8BF-1C70-976C31D37E86}"/>
              </a:ext>
            </a:extLst>
          </p:cNvPr>
          <p:cNvSpPr txBox="1"/>
          <p:nvPr/>
        </p:nvSpPr>
        <p:spPr>
          <a:xfrm>
            <a:off x="107504" y="2404339"/>
            <a:ext cx="8928992" cy="3672408"/>
          </a:xfrm>
          <a:prstGeom prst="rect">
            <a:avLst/>
          </a:prstGeom>
          <a:noFill/>
        </p:spPr>
        <p:txBody>
          <a:bodyPr wrap="square">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blog is a website used for a chronological listing of blog posts.</a:t>
            </a:r>
          </a:p>
          <a:p>
            <a:pPr marL="285750" indent="-28575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blog has the most recent content shown first followed by the previously updated content. </a:t>
            </a:r>
          </a:p>
          <a:p>
            <a:pPr marL="285750" indent="-28575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a blog there are multiple categories and posts written by a large number of authors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764704"/>
            <a:ext cx="5400600" cy="769441"/>
          </a:xfrm>
          <a:prstGeom prst="rect">
            <a:avLst/>
          </a:prstGeom>
          <a:noFill/>
        </p:spPr>
        <p:txBody>
          <a:bodyPr wrap="square" rtlCol="0">
            <a:spAutoFit/>
          </a:bodyPr>
          <a:lstStyle/>
          <a:p>
            <a:r>
              <a:rPr lang="en-US" sz="4400" b="1" u="sng" dirty="0">
                <a:solidFill>
                  <a:schemeClr val="bg1"/>
                </a:solidFill>
                <a:latin typeface="Times New Roman" pitchFamily="18" charset="0"/>
                <a:cs typeface="Times New Roman" pitchFamily="18" charset="0"/>
              </a:rPr>
              <a:t>Problem Statement </a:t>
            </a:r>
            <a:r>
              <a:rPr lang="en-US" sz="4400" b="1" dirty="0">
                <a:solidFill>
                  <a:schemeClr val="bg1"/>
                </a:solidFill>
                <a:latin typeface="Times New Roman" pitchFamily="18" charset="0"/>
                <a:cs typeface="Times New Roman" pitchFamily="18" charset="0"/>
              </a:rPr>
              <a:t>:-</a:t>
            </a:r>
          </a:p>
        </p:txBody>
      </p:sp>
      <p:sp>
        <p:nvSpPr>
          <p:cNvPr id="7" name="TextBox 6">
            <a:extLst>
              <a:ext uri="{FF2B5EF4-FFF2-40B4-BE49-F238E27FC236}">
                <a16:creationId xmlns:a16="http://schemas.microsoft.com/office/drawing/2014/main" id="{000BF83D-616E-3FFE-B3D1-E8BC084D7B13}"/>
              </a:ext>
            </a:extLst>
          </p:cNvPr>
          <p:cNvSpPr txBox="1"/>
          <p:nvPr/>
        </p:nvSpPr>
        <p:spPr>
          <a:xfrm>
            <a:off x="0" y="1995130"/>
            <a:ext cx="9181020" cy="4862870"/>
          </a:xfrm>
          <a:prstGeom prst="rect">
            <a:avLst/>
          </a:prstGeom>
          <a:noFill/>
        </p:spPr>
        <p:txBody>
          <a:bodyPr wrap="square">
            <a:spAutoFit/>
          </a:bodyPr>
          <a:lstStyle/>
          <a:p>
            <a:r>
              <a:rPr lang="en-US" sz="2400" b="0" i="0" dirty="0">
                <a:solidFill>
                  <a:srgbClr val="0F0F0F"/>
                </a:solidFill>
                <a:effectLst/>
                <a:latin typeface="Times New Roman" panose="02020603050405020304" pitchFamily="18" charset="0"/>
                <a:cs typeface="Times New Roman" panose="02020603050405020304" pitchFamily="18" charset="0"/>
              </a:rPr>
              <a:t>In the dynamic landscape of online content consumption, the need for an engaging and seamlessly functional blog page is paramount. Developing an effective blog platform involves addressing various challenges to ensure a positive user experience, optimal performance, and adherence to modern   design standards.</a:t>
            </a:r>
          </a:p>
          <a:p>
            <a:endParaRPr lang="en-US" sz="2400" b="0" i="0" dirty="0">
              <a:solidFill>
                <a:srgbClr val="0F0F0F"/>
              </a:solidFill>
              <a:effectLst/>
              <a:latin typeface="Times New Roman" panose="02020603050405020304" pitchFamily="18" charset="0"/>
              <a:cs typeface="Times New Roman" panose="02020603050405020304" pitchFamily="18" charset="0"/>
            </a:endParaRPr>
          </a:p>
          <a:p>
            <a:r>
              <a:rPr lang="en-US" sz="2400" b="1" i="0" u="sng" dirty="0">
                <a:solidFill>
                  <a:srgbClr val="0F0F0F"/>
                </a:solidFill>
                <a:effectLst/>
                <a:latin typeface="Söhne"/>
              </a:rPr>
              <a:t>Objective:</a:t>
            </a:r>
            <a:r>
              <a:rPr lang="en-US" sz="2400" b="0" i="0" u="sng" dirty="0">
                <a:solidFill>
                  <a:srgbClr val="0F0F0F"/>
                </a:solidFill>
                <a:effectLst/>
                <a:latin typeface="Söhne"/>
              </a:rPr>
              <a:t> </a:t>
            </a:r>
            <a:r>
              <a:rPr lang="en-US" sz="2400" b="0" i="0" dirty="0">
                <a:solidFill>
                  <a:srgbClr val="0F0F0F"/>
                </a:solidFill>
                <a:effectLst/>
                <a:latin typeface="Söhne"/>
              </a:rPr>
              <a:t>The primary objective of this project is to design and implement an intuitive, responsive, and feature-rich blog page that caters to the diverse needs of users. This includes not only providing an aesthetically pleasing interface but also optimizing performance, ensuring accessibility, and incorporating essential functionalities that enhance user engagement</a:t>
            </a:r>
          </a:p>
          <a:p>
            <a:endParaRPr lang="en-IN" sz="2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8D0DF-1799-A972-DB00-F6CC41F47357}"/>
              </a:ext>
            </a:extLst>
          </p:cNvPr>
          <p:cNvSpPr txBox="1"/>
          <p:nvPr/>
        </p:nvSpPr>
        <p:spPr>
          <a:xfrm>
            <a:off x="0" y="0"/>
            <a:ext cx="9144000" cy="6740307"/>
          </a:xfrm>
          <a:prstGeom prst="rect">
            <a:avLst/>
          </a:prstGeom>
          <a:noFill/>
        </p:spPr>
        <p:txBody>
          <a:bodyPr wrap="square">
            <a:spAutoFit/>
          </a:bodyPr>
          <a:lstStyle/>
          <a:p>
            <a:endParaRPr lang="en-US" sz="2200" dirty="0">
              <a:solidFill>
                <a:srgbClr val="0F0F0F"/>
              </a:solidFill>
              <a:latin typeface="Söhne"/>
              <a:cs typeface="Times New Roman" panose="02020603050405020304" pitchFamily="18" charset="0"/>
            </a:endParaRPr>
          </a:p>
          <a:p>
            <a:pPr algn="ctr"/>
            <a:endParaRPr lang="en-US" sz="4000" b="1" i="0" u="sng" dirty="0">
              <a:solidFill>
                <a:schemeClr val="bg1"/>
              </a:solidFill>
              <a:effectLst/>
              <a:latin typeface="Söhne"/>
            </a:endParaRPr>
          </a:p>
          <a:p>
            <a:r>
              <a:rPr lang="en-US" sz="4000" b="1" i="0" u="sng" dirty="0">
                <a:solidFill>
                  <a:schemeClr val="bg1"/>
                </a:solidFill>
                <a:effectLst/>
                <a:latin typeface="Söhne"/>
              </a:rPr>
              <a:t>     Key Challenges:</a:t>
            </a:r>
          </a:p>
          <a:p>
            <a:pPr algn="l"/>
            <a:endParaRPr lang="en-US" sz="2200" b="0" i="0" u="sng" dirty="0">
              <a:effectLst/>
              <a:latin typeface="Söhne"/>
            </a:endParaRPr>
          </a:p>
          <a:p>
            <a:pPr algn="l"/>
            <a:endParaRPr lang="en-US" sz="2200" b="0" i="0" u="sng" dirty="0">
              <a:effectLst/>
              <a:latin typeface="Söhne"/>
            </a:endParaRPr>
          </a:p>
          <a:p>
            <a:pPr algn="l">
              <a:buFont typeface="+mj-lt"/>
              <a:buAutoNum type="arabicPeriod"/>
            </a:pPr>
            <a:r>
              <a:rPr lang="en-US" sz="2200" b="1" i="0" u="sng" dirty="0">
                <a:effectLst/>
                <a:latin typeface="Söhne"/>
              </a:rPr>
              <a:t>User-Friendly Interface</a:t>
            </a:r>
            <a:r>
              <a:rPr lang="en-US" sz="2200" b="1" i="0" dirty="0">
                <a:effectLst/>
                <a:latin typeface="Söhne"/>
              </a:rPr>
              <a:t>:</a:t>
            </a:r>
            <a:r>
              <a:rPr lang="en-US" sz="2200" b="0" i="0" dirty="0">
                <a:effectLst/>
                <a:latin typeface="Söhne"/>
              </a:rPr>
              <a:t> Designing an interface that is not only visually appealing but also user-friendly poses a significant challenge. The layout should facilitate easy navigation, making it effortless for users to find and consume content.</a:t>
            </a:r>
          </a:p>
          <a:p>
            <a:endParaRPr lang="en-US" sz="2200" b="1" i="0" dirty="0">
              <a:effectLst/>
              <a:latin typeface="Söhne"/>
            </a:endParaRPr>
          </a:p>
          <a:p>
            <a:r>
              <a:rPr lang="en-US" sz="2200" b="1" i="0" dirty="0">
                <a:effectLst/>
                <a:latin typeface="Söhne"/>
              </a:rPr>
              <a:t>2. </a:t>
            </a:r>
            <a:r>
              <a:rPr lang="en-US" sz="2200" b="1" i="0" u="sng" dirty="0">
                <a:effectLst/>
                <a:latin typeface="Söhne"/>
              </a:rPr>
              <a:t>Mobile Responsiveness</a:t>
            </a:r>
            <a:r>
              <a:rPr lang="en-US" sz="2200" b="1" i="0" dirty="0">
                <a:effectLst/>
                <a:latin typeface="Söhne"/>
              </a:rPr>
              <a:t>:</a:t>
            </a:r>
            <a:r>
              <a:rPr lang="en-US" sz="2200" b="0" i="0" dirty="0">
                <a:effectLst/>
                <a:latin typeface="Söhne"/>
              </a:rPr>
              <a:t> With the increasing use of mobile devices for content consumption, ensuring seamless responsiveness across various screen sizes and devices is crucial. The blog page should adapt gracefully to different resolutions without compromising on usability.</a:t>
            </a:r>
          </a:p>
          <a:p>
            <a:pPr algn="l"/>
            <a:endParaRPr lang="en-US" sz="2200" b="1" i="0" dirty="0">
              <a:effectLst/>
              <a:latin typeface="Söhne"/>
            </a:endParaRPr>
          </a:p>
          <a:p>
            <a:pPr algn="l"/>
            <a:r>
              <a:rPr lang="en-US" sz="2200" b="1" i="0" dirty="0">
                <a:effectLst/>
                <a:latin typeface="Söhne"/>
              </a:rPr>
              <a:t>3. </a:t>
            </a:r>
            <a:r>
              <a:rPr lang="en-US" sz="2200" b="1" i="0" u="sng" dirty="0">
                <a:effectLst/>
                <a:latin typeface="Söhne"/>
              </a:rPr>
              <a:t>Performance Optimization</a:t>
            </a:r>
            <a:r>
              <a:rPr lang="en-US" sz="2200" b="1" i="0" dirty="0">
                <a:effectLst/>
                <a:latin typeface="Söhne"/>
              </a:rPr>
              <a:t>:</a:t>
            </a:r>
            <a:r>
              <a:rPr lang="en-US" sz="2200" b="0" i="0" dirty="0">
                <a:effectLst/>
                <a:latin typeface="Söhne"/>
              </a:rPr>
              <a:t> Load times play a critical role in user satisfaction. Optimizing the blog page for performance, including fast loading times and minimal latency, is essential for retaining user interest.</a:t>
            </a:r>
          </a:p>
        </p:txBody>
      </p:sp>
    </p:spTree>
    <p:extLst>
      <p:ext uri="{BB962C8B-B14F-4D97-AF65-F5344CB8AC3E}">
        <p14:creationId xmlns:p14="http://schemas.microsoft.com/office/powerpoint/2010/main" val="3643497841"/>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26B783-4D3B-3EC3-A6EE-2A8E8FCF6DD9}"/>
              </a:ext>
            </a:extLst>
          </p:cNvPr>
          <p:cNvSpPr txBox="1"/>
          <p:nvPr/>
        </p:nvSpPr>
        <p:spPr>
          <a:xfrm>
            <a:off x="107504" y="1988840"/>
            <a:ext cx="9143266" cy="4941168"/>
          </a:xfrm>
          <a:prstGeom prst="rect">
            <a:avLst/>
          </a:prstGeom>
          <a:noFill/>
        </p:spPr>
        <p:txBody>
          <a:bodyPr wrap="square">
            <a:spAutoFit/>
          </a:bodyPr>
          <a:lstStyle/>
          <a:p>
            <a:r>
              <a:rPr lang="en-US" sz="2400" dirty="0">
                <a:latin typeface="Söhne"/>
              </a:rPr>
              <a:t>4. </a:t>
            </a:r>
            <a:r>
              <a:rPr lang="en-US" sz="2400" b="1" i="0" u="sng" dirty="0">
                <a:effectLst/>
                <a:latin typeface="Söhne"/>
              </a:rPr>
              <a:t>Content Management:</a:t>
            </a:r>
            <a:r>
              <a:rPr lang="en-US" sz="2400" b="0" i="0" u="sng" dirty="0">
                <a:effectLst/>
                <a:latin typeface="Söhne"/>
              </a:rPr>
              <a:t> </a:t>
            </a:r>
            <a:r>
              <a:rPr lang="en-US" sz="2400" b="0" i="0" dirty="0">
                <a:effectLst/>
                <a:latin typeface="Söhne"/>
              </a:rPr>
              <a:t>Implementing an efficient content management system (CMS) that allows easy creation, editing, and organization of blog posts is a challenge. This includes features such as categorization, tags, and a user-friendly editor.</a:t>
            </a:r>
          </a:p>
          <a:p>
            <a:pPr algn="l"/>
            <a:endParaRPr lang="en-US" sz="2400" b="1" dirty="0">
              <a:latin typeface="Times New Roman" panose="02020603050405020304" pitchFamily="18" charset="0"/>
              <a:cs typeface="Times New Roman" panose="02020603050405020304" pitchFamily="18" charset="0"/>
            </a:endParaRPr>
          </a:p>
          <a:p>
            <a:pPr algn="l"/>
            <a:r>
              <a:rPr lang="en-US" sz="2400" b="1" dirty="0">
                <a:latin typeface="Times New Roman" panose="02020603050405020304" pitchFamily="18" charset="0"/>
                <a:cs typeface="Times New Roman" panose="02020603050405020304" pitchFamily="18" charset="0"/>
              </a:rPr>
              <a:t>5. </a:t>
            </a:r>
            <a:r>
              <a:rPr lang="en-US" sz="2400" b="1" i="0" u="sng" dirty="0">
                <a:effectLst/>
                <a:latin typeface="Times New Roman" panose="02020603050405020304" pitchFamily="18" charset="0"/>
                <a:cs typeface="Times New Roman" panose="02020603050405020304" pitchFamily="18" charset="0"/>
              </a:rPr>
              <a:t>Search Engine Optimization (SEO):</a:t>
            </a:r>
            <a:r>
              <a:rPr lang="en-US" sz="2400" b="0" i="0" u="sng"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Enhancing the visibility of the blog in search engine results is vital for attracting organic traffic. Implementing SEO best practices, such as meta tags, sitemaps, and clean URLs, is a critical aspect of the development process.</a:t>
            </a:r>
          </a:p>
          <a:p>
            <a:pPr algn="l"/>
            <a:r>
              <a:rPr lang="en-US" sz="2400" b="1" dirty="0">
                <a:latin typeface="Times New Roman" panose="02020603050405020304" pitchFamily="18" charset="0"/>
                <a:cs typeface="Times New Roman" panose="02020603050405020304" pitchFamily="18" charset="0"/>
              </a:rPr>
              <a:t>6</a:t>
            </a:r>
            <a:r>
              <a:rPr lang="en-US" sz="2400" b="1" i="0" dirty="0">
                <a:effectLst/>
                <a:latin typeface="Times New Roman" panose="02020603050405020304" pitchFamily="18" charset="0"/>
                <a:cs typeface="Times New Roman" panose="02020603050405020304" pitchFamily="18" charset="0"/>
              </a:rPr>
              <a:t>. </a:t>
            </a:r>
            <a:r>
              <a:rPr lang="en-US" sz="2400" b="1" i="0" u="sng" dirty="0">
                <a:effectLst/>
                <a:latin typeface="Times New Roman" panose="02020603050405020304" pitchFamily="18" charset="0"/>
                <a:cs typeface="Times New Roman" panose="02020603050405020304" pitchFamily="18" charset="0"/>
              </a:rPr>
              <a:t>Security</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Safeguarding user data and the integrity of the blog platform is of utmost importance. Implementing robust security measures to prevent vulnerabilities, data breaches, and unauthorized access is a constant challenge.</a:t>
            </a:r>
          </a:p>
        </p:txBody>
      </p:sp>
    </p:spTree>
    <p:extLst>
      <p:ext uri="{BB962C8B-B14F-4D97-AF65-F5344CB8AC3E}">
        <p14:creationId xmlns:p14="http://schemas.microsoft.com/office/powerpoint/2010/main" val="2195343106"/>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54E15E-F9FF-36FC-1BC8-EF57483519F4}"/>
              </a:ext>
            </a:extLst>
          </p:cNvPr>
          <p:cNvSpPr txBox="1"/>
          <p:nvPr/>
        </p:nvSpPr>
        <p:spPr>
          <a:xfrm>
            <a:off x="0" y="2060848"/>
            <a:ext cx="9036496" cy="378565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7</a:t>
            </a:r>
            <a:r>
              <a:rPr lang="en-US" sz="2400" b="1" i="0" dirty="0">
                <a:effectLst/>
                <a:latin typeface="Times New Roman" panose="02020603050405020304" pitchFamily="18" charset="0"/>
                <a:cs typeface="Times New Roman" panose="02020603050405020304" pitchFamily="18" charset="0"/>
              </a:rPr>
              <a:t>. </a:t>
            </a:r>
            <a:r>
              <a:rPr lang="en-US" sz="2400" b="1" i="0" u="sng" dirty="0">
                <a:effectLst/>
                <a:latin typeface="Times New Roman" panose="02020603050405020304" pitchFamily="18" charset="0"/>
                <a:cs typeface="Times New Roman" panose="02020603050405020304" pitchFamily="18" charset="0"/>
              </a:rPr>
              <a:t>Integration of Multimedia</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Incorporating multimedia elements, such as images and videos, seamlessly into blog posts while ensuring optimal loading times and compatibility across devices adds another layer of complexity.</a:t>
            </a:r>
          </a:p>
          <a:p>
            <a:pPr algn="l"/>
            <a:endParaRPr lang="en-US" sz="2400" b="0" i="0" dirty="0">
              <a:effectLst/>
              <a:latin typeface="Times New Roman" panose="02020603050405020304" pitchFamily="18" charset="0"/>
              <a:cs typeface="Times New Roman" panose="02020603050405020304" pitchFamily="18" charset="0"/>
            </a:endParaRPr>
          </a:p>
          <a:p>
            <a:pPr algn="l"/>
            <a:r>
              <a:rPr lang="en-US" sz="2400" b="1" i="0" u="sng" dirty="0">
                <a:effectLst/>
                <a:latin typeface="Times New Roman" panose="02020603050405020304" pitchFamily="18" charset="0"/>
                <a:cs typeface="Times New Roman" panose="02020603050405020304" pitchFamily="18" charset="0"/>
              </a:rPr>
              <a:t>Deliverables</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The successful completion of this project will result in a fully functional, aesthetically pleasing, and user-centric blog page. The deliverables will include a responsive design, efficient content management features, optimized performance, and adherence to SEO and security best practices.</a:t>
            </a:r>
          </a:p>
        </p:txBody>
      </p:sp>
    </p:spTree>
    <p:extLst>
      <p:ext uri="{BB962C8B-B14F-4D97-AF65-F5344CB8AC3E}">
        <p14:creationId xmlns:p14="http://schemas.microsoft.com/office/powerpoint/2010/main" val="2067756943"/>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939609"/>
            <a:ext cx="5400600" cy="769441"/>
          </a:xfrm>
          <a:prstGeom prst="rect">
            <a:avLst/>
          </a:prstGeom>
          <a:noFill/>
        </p:spPr>
        <p:txBody>
          <a:bodyPr wrap="square" rtlCol="0">
            <a:spAutoFit/>
          </a:bodyPr>
          <a:lstStyle/>
          <a:p>
            <a:r>
              <a:rPr lang="en-US" sz="4400" b="1" u="sng" dirty="0">
                <a:solidFill>
                  <a:schemeClr val="bg1"/>
                </a:solidFill>
                <a:latin typeface="Times New Roman" pitchFamily="18" charset="0"/>
                <a:cs typeface="Times New Roman" pitchFamily="18" charset="0"/>
              </a:rPr>
              <a:t>Technical Details </a:t>
            </a:r>
            <a:r>
              <a:rPr lang="en-US" sz="4400" b="1" dirty="0">
                <a:solidFill>
                  <a:schemeClr val="bg1"/>
                </a:solidFill>
                <a:latin typeface="Times New Roman" pitchFamily="18" charset="0"/>
                <a:cs typeface="Times New Roman" pitchFamily="18" charset="0"/>
              </a:rPr>
              <a:t>:-</a:t>
            </a:r>
          </a:p>
        </p:txBody>
      </p:sp>
      <p:sp>
        <p:nvSpPr>
          <p:cNvPr id="5" name="TextBox 4">
            <a:extLst>
              <a:ext uri="{FF2B5EF4-FFF2-40B4-BE49-F238E27FC236}">
                <a16:creationId xmlns:a16="http://schemas.microsoft.com/office/drawing/2014/main" id="{53051905-701D-C5A0-D2EC-0CA5275EAB75}"/>
              </a:ext>
            </a:extLst>
          </p:cNvPr>
          <p:cNvSpPr txBox="1"/>
          <p:nvPr/>
        </p:nvSpPr>
        <p:spPr>
          <a:xfrm>
            <a:off x="611560" y="2492896"/>
            <a:ext cx="4591050" cy="3416320"/>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Tools</a:t>
            </a:r>
          </a:p>
          <a:p>
            <a:pPr marL="342900" indent="-342900">
              <a:buAutoNum type="arabicPeriod"/>
            </a:pPr>
            <a:r>
              <a:rPr lang="en-IN" sz="2400" dirty="0">
                <a:latin typeface="Times New Roman" panose="02020603050405020304" pitchFamily="18" charset="0"/>
                <a:cs typeface="Times New Roman" panose="02020603050405020304" pitchFamily="18" charset="0"/>
              </a:rPr>
              <a:t>Notepad++ (v 7.1)</a:t>
            </a:r>
          </a:p>
          <a:p>
            <a:pPr marL="342900" indent="-342900">
              <a:buAutoNum type="arabicPeriod"/>
            </a:pPr>
            <a:r>
              <a:rPr lang="en-IN" sz="2400" dirty="0">
                <a:latin typeface="Times New Roman" panose="02020603050405020304" pitchFamily="18" charset="0"/>
                <a:cs typeface="Times New Roman" panose="02020603050405020304" pitchFamily="18" charset="0"/>
              </a:rPr>
              <a:t>2. XAMPP (v 3.2.2)</a:t>
            </a:r>
          </a:p>
          <a:p>
            <a:pPr marL="342900" indent="-342900">
              <a:buAutoNum type="arabicPeriod"/>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Languages</a:t>
            </a:r>
          </a:p>
          <a:p>
            <a:pPr marL="342900" indent="-342900">
              <a:buAutoNum type="arabicPeriod"/>
            </a:pPr>
            <a:r>
              <a:rPr lang="en-IN" sz="2400" dirty="0">
                <a:latin typeface="Times New Roman" panose="02020603050405020304" pitchFamily="18" charset="0"/>
                <a:cs typeface="Times New Roman" panose="02020603050405020304" pitchFamily="18" charset="0"/>
              </a:rPr>
              <a:t>SQL</a:t>
            </a:r>
          </a:p>
          <a:p>
            <a:pPr marL="342900" indent="-342900">
              <a:buAutoNum type="arabicPeriod"/>
            </a:pPr>
            <a:r>
              <a:rPr lang="en-IN" sz="2400" dirty="0">
                <a:latin typeface="Times New Roman" panose="02020603050405020304" pitchFamily="18" charset="0"/>
                <a:cs typeface="Times New Roman" panose="02020603050405020304" pitchFamily="18" charset="0"/>
              </a:rPr>
              <a:t> PHP (v 7.0.4)</a:t>
            </a:r>
          </a:p>
          <a:p>
            <a:pPr marL="342900" indent="-342900">
              <a:buAutoNum type="arabicPeriod"/>
            </a:pPr>
            <a:r>
              <a:rPr lang="en-IN" sz="2400" dirty="0">
                <a:latin typeface="Times New Roman" panose="02020603050405020304" pitchFamily="18" charset="0"/>
                <a:cs typeface="Times New Roman" panose="02020603050405020304" pitchFamily="18" charset="0"/>
              </a:rPr>
              <a:t> HTML (v 5)</a:t>
            </a:r>
          </a:p>
          <a:p>
            <a:pPr marL="342900" indent="-342900">
              <a:buAutoNum type="arabicPeriod"/>
            </a:pPr>
            <a:r>
              <a:rPr lang="en-IN" sz="2400" dirty="0">
                <a:latin typeface="Times New Roman" panose="02020603050405020304" pitchFamily="18" charset="0"/>
                <a:cs typeface="Times New Roman" panose="02020603050405020304" pitchFamily="18" charset="0"/>
              </a:rPr>
              <a:t> CSS (v 3)5. Java script</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92696"/>
            <a:ext cx="5400600" cy="923330"/>
          </a:xfrm>
          <a:prstGeom prst="rect">
            <a:avLst/>
          </a:prstGeom>
          <a:noFill/>
        </p:spPr>
        <p:txBody>
          <a:bodyPr wrap="square" rtlCol="0">
            <a:spAutoFit/>
          </a:bodyPr>
          <a:lstStyle/>
          <a:p>
            <a:r>
              <a:rPr lang="en-US" sz="5400" b="1" u="sng" dirty="0">
                <a:solidFill>
                  <a:schemeClr val="bg1"/>
                </a:solidFill>
                <a:latin typeface="Times New Roman" pitchFamily="18" charset="0"/>
                <a:cs typeface="Times New Roman" pitchFamily="18" charset="0"/>
              </a:rPr>
              <a:t>Key Features</a:t>
            </a:r>
            <a:r>
              <a:rPr lang="en-US" sz="5400" b="1" dirty="0">
                <a:solidFill>
                  <a:schemeClr val="bg1"/>
                </a:solidFill>
                <a:latin typeface="Times New Roman" pitchFamily="18" charset="0"/>
                <a:cs typeface="Times New Roman" pitchFamily="18" charset="0"/>
              </a:rPr>
              <a:t> :-</a:t>
            </a:r>
          </a:p>
        </p:txBody>
      </p:sp>
      <p:sp>
        <p:nvSpPr>
          <p:cNvPr id="5" name="TextBox 4">
            <a:extLst>
              <a:ext uri="{FF2B5EF4-FFF2-40B4-BE49-F238E27FC236}">
                <a16:creationId xmlns:a16="http://schemas.microsoft.com/office/drawing/2014/main" id="{CB681B78-52CA-7607-AEA9-1EC0B31749CE}"/>
              </a:ext>
            </a:extLst>
          </p:cNvPr>
          <p:cNvSpPr txBox="1"/>
          <p:nvPr/>
        </p:nvSpPr>
        <p:spPr>
          <a:xfrm>
            <a:off x="125760" y="2276872"/>
            <a:ext cx="8892480" cy="440120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system we have developed allows users to create their own blogs, where users can publish their own opinions.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In this system there are admins who take care of the Blog.</a:t>
            </a:r>
          </a:p>
          <a:p>
            <a:r>
              <a:rPr lang="en-US" sz="2800" dirty="0">
                <a:latin typeface="Times New Roman" panose="02020603050405020304" pitchFamily="18" charset="0"/>
                <a:cs typeface="Times New Roman" panose="02020603050405020304" pitchFamily="18" charset="0"/>
              </a:rPr>
              <a:t>• If anyone wants to post first they will have to create a new blog as well as a site account.</a:t>
            </a:r>
          </a:p>
          <a:p>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posts may verified by the admins.</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There is a category list where posts can be saved by relevant category.</a:t>
            </a:r>
          </a:p>
        </p:txBody>
      </p:sp>
    </p:spTree>
  </p:cSld>
  <p:clrMapOvr>
    <a:masterClrMapping/>
  </p:clrMapOvr>
  <p:transition>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718</TotalTime>
  <Words>799</Words>
  <Application>Microsoft Office PowerPoint</Application>
  <PresentationFormat>On-screen Show (4:3)</PresentationFormat>
  <Paragraphs>89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Calibri</vt:lpstr>
      <vt:lpstr>Century Gothic</vt:lpstr>
      <vt:lpstr>Söhne</vt:lpstr>
      <vt:lpstr>Times New Roman</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laksha bansal</cp:lastModifiedBy>
  <cp:revision>36</cp:revision>
  <dcterms:created xsi:type="dcterms:W3CDTF">2022-12-12T14:14:34Z</dcterms:created>
  <dcterms:modified xsi:type="dcterms:W3CDTF">2023-11-22T15:35:35Z</dcterms:modified>
</cp:coreProperties>
</file>