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313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5" r:id="rId16"/>
    <p:sldId id="333" r:id="rId17"/>
    <p:sldId id="334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51" r:id="rId27"/>
    <p:sldId id="346" r:id="rId28"/>
    <p:sldId id="347" r:id="rId29"/>
    <p:sldId id="348" r:id="rId30"/>
    <p:sldId id="352" r:id="rId31"/>
    <p:sldId id="349" r:id="rId32"/>
    <p:sldId id="350" r:id="rId33"/>
    <p:sldId id="353" r:id="rId34"/>
    <p:sldId id="354" r:id="rId35"/>
    <p:sldId id="355" r:id="rId36"/>
    <p:sldId id="360" r:id="rId37"/>
    <p:sldId id="356" r:id="rId38"/>
    <p:sldId id="357" r:id="rId39"/>
    <p:sldId id="358" r:id="rId40"/>
    <p:sldId id="359" r:id="rId41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3" autoAdjust="0"/>
    <p:restoredTop sz="90929"/>
  </p:normalViewPr>
  <p:slideViewPr>
    <p:cSldViewPr>
      <p:cViewPr varScale="1">
        <p:scale>
          <a:sx n="59" d="100"/>
          <a:sy n="59" d="100"/>
        </p:scale>
        <p:origin x="12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fld id="{8299013D-57C2-446B-9A35-5A3AF718B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16A312-3254-4482-9AB2-A86E12A33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FDA66-E71E-4DF8-94B8-F9C8EEE9A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58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1BBDB-11ED-4BDF-8167-40F6A3727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69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8F20-1B43-4684-8843-3000CEE40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59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1600200" y="6248400"/>
            <a:ext cx="4800600" cy="457200"/>
          </a:xfrm>
        </p:spPr>
        <p:txBody>
          <a:bodyPr/>
          <a:lstStyle>
            <a:lvl1pPr>
              <a:defRPr sz="2200" baseline="0"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8D058A30-7750-450F-BC35-C516E112B2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509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C829A-7310-4777-A0F0-22AABA97B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7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5BF3-D23A-42BF-A1EC-DDB4B6ABDB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0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A3760-2997-4AC1-B289-F143975184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3F7A8-902F-437F-B444-264BF149C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0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5368-4A30-4855-B4E7-D250BB8093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7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110B9-8738-4E24-A0A7-45B07AD69E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80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EBD2C-01C7-440D-AF28-E8690F28E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83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1: Operating Systems Overview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DB9DE5-CEA4-4679-814D-2D756E2A7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onisbeautiful.net/visualizations/million-lines-of-code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7365384-4356-4E16-89B1-8354A5343288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257800"/>
            <a:ext cx="84582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Jerry Breecher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OPERATING SYSTEMS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4400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rgbClr val="FF0000"/>
                </a:solidFill>
              </a:rPr>
              <a:t>History and Hardware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AB7E3AE-E432-43A7-89BF-C034ACA1EC21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400" smtClean="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37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What is an Operating System?</a:t>
            </a:r>
          </a:p>
        </p:txBody>
      </p:sp>
      <p:pic>
        <p:nvPicPr>
          <p:cNvPr id="14341" name="Picture 4" descr="system360model4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76275"/>
            <a:ext cx="374173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653088" y="3349625"/>
            <a:ext cx="31242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IBM System 360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613" y="1033463"/>
            <a:ext cx="513238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further increase system utilization, </a:t>
            </a:r>
            <a:r>
              <a:rPr lang="en-US" dirty="0">
                <a:solidFill>
                  <a:srgbClr val="FF3300"/>
                </a:solidFill>
              </a:rPr>
              <a:t>multiprogramming</a:t>
            </a:r>
            <a:r>
              <a:rPr lang="en-US" dirty="0"/>
              <a:t> OSs were invented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keeps multiple runnable jobs loaded in memory at once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overlaps I/O of one job with computing of another</a:t>
            </a:r>
          </a:p>
          <a:p>
            <a:pPr lvl="1">
              <a:defRPr/>
            </a:pPr>
            <a:r>
              <a:rPr lang="en-US" dirty="0"/>
              <a:t>while one job waits for I/O completion, another job uses the CPU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344" name="TextBox 1"/>
          <p:cNvSpPr txBox="1">
            <a:spLocks noChangeArrowheads="1"/>
          </p:cNvSpPr>
          <p:nvPr/>
        </p:nvSpPr>
        <p:spPr bwMode="auto">
          <a:xfrm>
            <a:off x="201613" y="3860800"/>
            <a:ext cx="85756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600"/>
              <a:t>Can get rid of asynchronous I/O within individual jobs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/>
              <a:t>Life of application programmer becomes simpler; only the OS programmer needs to deal with asynchronous events.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600"/>
              <a:t>How do we tell when devices are done?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/>
              <a:t>Interrupts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/>
              <a:t>Polling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600"/>
              <a:t>What new requirements does this impose?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8D164FD-898B-4BEC-8190-7A5CCC0507FD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400" smtClean="0"/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37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What is an Operating System?</a:t>
            </a:r>
          </a:p>
        </p:txBody>
      </p:sp>
      <p:pic>
        <p:nvPicPr>
          <p:cNvPr id="15365" name="Picture 6" descr="DG MV/8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57225"/>
            <a:ext cx="388620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DG MV/8000 IP 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505200"/>
            <a:ext cx="33512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AutoShape 10" descr="Image result for data general mv8000 disk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5368" name="AutoShape 12" descr="Image result for data general mv8000 disk"/>
          <p:cNvSpPr>
            <a:spLocks noChangeAspect="1" noChangeArrowheads="1"/>
          </p:cNvSpPr>
          <p:nvPr/>
        </p:nvSpPr>
        <p:spPr bwMode="auto">
          <a:xfrm>
            <a:off x="301625" y="7938"/>
            <a:ext cx="3192463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15369" name="Picture 14" descr="http://www.foxdata.com/blog/wp-content/uploads/2011/05/IMG_05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505200"/>
            <a:ext cx="1963738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3"/>
          <p:cNvSpPr txBox="1">
            <a:spLocks noChangeArrowheads="1"/>
          </p:cNvSpPr>
          <p:nvPr/>
        </p:nvSpPr>
        <p:spPr bwMode="auto">
          <a:xfrm>
            <a:off x="149225" y="817563"/>
            <a:ext cx="4724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1980 Data </a:t>
            </a:r>
            <a:r>
              <a:rPr lang="en-US" altLang="en-US" sz="1600" dirty="0"/>
              <a:t>General MV8000 – first machine I worked on in my Software Engineering career.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600" dirty="0"/>
              <a:t>1 MIPS processor, 1 Mbyte of memory, 32-bit address space.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600" dirty="0"/>
              <a:t>Board is discreet logic – no microprocessors.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600" dirty="0"/>
              <a:t>Disk is 200 Mbytes – size of a washing machine.</a:t>
            </a:r>
          </a:p>
        </p:txBody>
      </p:sp>
      <p:cxnSp>
        <p:nvCxnSpPr>
          <p:cNvPr id="15371" name="Straight Arrow Connector 7"/>
          <p:cNvCxnSpPr>
            <a:cxnSpLocks noChangeShapeType="1"/>
          </p:cNvCxnSpPr>
          <p:nvPr/>
        </p:nvCxnSpPr>
        <p:spPr bwMode="auto">
          <a:xfrm>
            <a:off x="990600" y="3379788"/>
            <a:ext cx="1098550" cy="963612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Straight Arrow Connector 14"/>
          <p:cNvCxnSpPr>
            <a:cxnSpLocks noChangeShapeType="1"/>
          </p:cNvCxnSpPr>
          <p:nvPr/>
        </p:nvCxnSpPr>
        <p:spPr bwMode="auto">
          <a:xfrm>
            <a:off x="3335338" y="2239963"/>
            <a:ext cx="1922462" cy="12573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F2F55C7-64F4-4209-9250-4F32C40D8ABD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2400" smtClean="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218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System Genealogy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089" r="1250" b="2301"/>
          <a:stretch>
            <a:fillRect/>
          </a:stretch>
        </p:blipFill>
        <p:spPr bwMode="auto">
          <a:xfrm>
            <a:off x="1295400" y="839788"/>
            <a:ext cx="7162800" cy="52451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8818FC0-E727-4167-85DD-BDE00AC81233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400" smtClean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9170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System – Power Usage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1688"/>
            <a:ext cx="5070475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5964238" y="765175"/>
            <a:ext cx="2874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The job of the OS is to make the most of the hardware presented to it!</a:t>
            </a:r>
          </a:p>
        </p:txBody>
      </p:sp>
      <p:cxnSp>
        <p:nvCxnSpPr>
          <p:cNvPr id="17415" name="Straight Arrow Connector 8"/>
          <p:cNvCxnSpPr>
            <a:cxnSpLocks noChangeShapeType="1"/>
          </p:cNvCxnSpPr>
          <p:nvPr/>
        </p:nvCxnSpPr>
        <p:spPr bwMode="auto">
          <a:xfrm flipH="1">
            <a:off x="4724400" y="1685925"/>
            <a:ext cx="2232025" cy="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5961063" y="2489200"/>
            <a:ext cx="287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OS must figure out a way to reduce power usage.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CEB25B2-284E-40F8-B97D-0B3772E082A0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400" smtClean="0"/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7119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System – Disk Characteristics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30288"/>
            <a:ext cx="69437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5964238" y="765175"/>
            <a:ext cx="2874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The job of the OS is to make the most of the hardware presented to it!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6858000" y="2438400"/>
            <a:ext cx="20843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What is the relative performance win of putting more data on disk?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F973CCC-B7D9-4E6B-A3A1-3EE1ED84EA9E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400" smtClean="0"/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7119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System – Disk Characteristics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5964238" y="765175"/>
            <a:ext cx="2874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The job of the OS is to make the most of the hardware presented to it!</a:t>
            </a:r>
          </a:p>
        </p:txBody>
      </p:sp>
      <p:pic>
        <p:nvPicPr>
          <p:cNvPr id="194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4338"/>
            <a:ext cx="76390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40AC3FE-9368-414F-8472-405F078EB68A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400" smtClean="0"/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7119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Operating System – Disk Characteristics</a:t>
            </a: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155575" y="849313"/>
          <a:ext cx="7007225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Slide" r:id="rId3" imgW="4572180" imgH="3428876" progId="PowerPoint.Slide.8">
                  <p:embed/>
                </p:oleObj>
              </mc:Choice>
              <mc:Fallback>
                <p:oleObj name="Slide" r:id="rId3" imgW="4572180" imgH="3428876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849313"/>
                        <a:ext cx="7007225" cy="525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964238" y="765175"/>
            <a:ext cx="2874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The job of the OS is to make the most of the hardware presented to it!</a:t>
            </a: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6494463" y="1981200"/>
            <a:ext cx="2306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Disks are “big” and “cheap”, but they aren’t “close”.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6BAD48E-1B0F-402E-B4F0-CCDA6E1D88C8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2400" smtClean="0"/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49584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System - Memory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pic>
        <p:nvPicPr>
          <p:cNvPr id="22533" name="Picture 8" descr="https://hblok.net/storage_data/storage_memory_prices-2013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84225"/>
            <a:ext cx="6248400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6197600" y="808038"/>
            <a:ext cx="28749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The job of the OS is to make the most of the hardware presented to it!</a:t>
            </a: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6494463" y="1981200"/>
            <a:ext cx="25781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Memory is cheap and fast – caches allow data to be kept close to the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E0A8EEC-918A-4E33-BE04-DA7F01088659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2400" smtClean="0"/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7337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System – Relative Performance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588963" y="987425"/>
            <a:ext cx="2874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The job of the OS is to make the most of the hardware presented to it!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4927600" y="741363"/>
            <a:ext cx="2578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How all these speeds and sizes play together.</a:t>
            </a:r>
          </a:p>
        </p:txBody>
      </p:sp>
      <p:pic>
        <p:nvPicPr>
          <p:cNvPr id="24583" name="Content Placeholder 10" descr="mooreTbl.pdf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" r="-1492"/>
          <a:stretch>
            <a:fillRect/>
          </a:stretch>
        </p:blipFill>
        <p:spPr bwMode="auto">
          <a:xfrm>
            <a:off x="558800" y="2209800"/>
            <a:ext cx="6777038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34A4E12-C806-4845-B542-976926E08AE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2400" smtClean="0"/>
          </a:p>
        </p:txBody>
      </p:sp>
      <p:sp>
        <p:nvSpPr>
          <p:cNvPr id="25604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538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</a:t>
            </a:r>
            <a:r>
              <a:rPr lang="en-US" altLang="en-US" sz="2800" dirty="0">
                <a:solidFill>
                  <a:schemeClr val="accent2"/>
                </a:solidFill>
              </a:rPr>
              <a:t>System – the future?</a:t>
            </a:r>
          </a:p>
        </p:txBody>
      </p:sp>
      <p:pic>
        <p:nvPicPr>
          <p:cNvPr id="2560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08038"/>
            <a:ext cx="594360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6553200" y="808038"/>
            <a:ext cx="25749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 map of the 4 billion nodes in the Internet.  How does the OS enable it to operate?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The intelligence is in the nodes, not in the connecting wires and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1" descr="https://upload.wikimedia.org/wikipedia/commons/thumb/4/4b/C_elegans_male.svg/800px-C_elegans_ma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454025"/>
            <a:ext cx="5308600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61722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1: Operating Systems Overview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9DB61F6-F2F4-4FF6-8F55-79CAEFE8EABE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2400" smtClean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4953000" cy="60960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altLang="en-US" sz="2800" b="1" dirty="0" smtClean="0">
                <a:solidFill>
                  <a:schemeClr val="accent2"/>
                </a:solidFill>
              </a:rPr>
              <a:t>This is the simplest animal with a “brain”</a:t>
            </a:r>
          </a:p>
          <a:p>
            <a:pPr algn="ctr">
              <a:buFontTx/>
              <a:buNone/>
              <a:defRPr/>
            </a:pPr>
            <a:r>
              <a:rPr lang="en-US" altLang="en-US" sz="2800" b="1" i="1" dirty="0" smtClean="0"/>
              <a:t>Caenorphabditis elegans</a:t>
            </a:r>
            <a:endParaRPr lang="en-US" altLang="en-US" sz="2800" b="1" dirty="0" smtClean="0"/>
          </a:p>
          <a:p>
            <a:pPr marL="0" indent="0">
              <a:buFontTx/>
              <a:buNone/>
              <a:defRPr/>
            </a:pPr>
            <a:endParaRPr lang="en-US" sz="1800" i="1" dirty="0" smtClean="0"/>
          </a:p>
          <a:p>
            <a:pPr marL="0" indent="0">
              <a:buFontTx/>
              <a:buNone/>
              <a:defRPr/>
            </a:pPr>
            <a:r>
              <a:rPr lang="en-US" sz="1800" i="1" dirty="0" smtClean="0"/>
              <a:t>C. elegans</a:t>
            </a:r>
            <a:r>
              <a:rPr lang="en-US" sz="1800" dirty="0" smtClean="0"/>
              <a:t> is one of the simplest organisms with a nervous system. This system comprises 302 neurons the pattern of which has been comprehensively mapped, in what is known as a connectome. 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There are sensory neurons, motor neurons, and interconnecting neurons. 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There are 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    16 chemical sensor neurons, 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      2 thermal sensors, 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    28 mechanical (touch) neurons, 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      4 light sensors, 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/>
              <a:t>and additional neurons and synapsis for learning and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0A3A316-33AF-4721-98A3-37ABB4B6726A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2400" smtClean="0"/>
          </a:p>
        </p:txBody>
      </p:sp>
      <p:sp>
        <p:nvSpPr>
          <p:cNvPr id="26628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538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</a:t>
            </a:r>
            <a:r>
              <a:rPr lang="en-US" altLang="en-US" sz="2800" dirty="0">
                <a:solidFill>
                  <a:schemeClr val="accent2"/>
                </a:solidFill>
              </a:rPr>
              <a:t>System – the future?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03263"/>
            <a:ext cx="8839200" cy="584200"/>
          </a:xfrm>
        </p:spPr>
        <p:txBody>
          <a:bodyPr/>
          <a:lstStyle/>
          <a:p>
            <a:r>
              <a:rPr lang="en-US" altLang="en-US" sz="2400" b="1" smtClean="0">
                <a:cs typeface="Arial" panose="020B0604020202020204" pitchFamily="34" charset="0"/>
              </a:rPr>
              <a:t>ManyCore Chips: The future is here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0" y="1546225"/>
            <a:ext cx="6248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rmAutofit/>
          </a:bodyPr>
          <a:lstStyle/>
          <a:p>
            <a:pPr marL="285750" indent="-28575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•"/>
              <a:defRPr/>
            </a:pPr>
            <a:r>
              <a:rPr lang="en-US" sz="2400" kern="0" dirty="0">
                <a:cs typeface="Arial" panose="020B0604020202020204" pitchFamily="34" charset="0"/>
              </a:rPr>
              <a:t>Intel 80-core Enterprise chip (Feb 2007)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80 simple cores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Two FP-engines / core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Mesh-like network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100 million transistors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65nm feature size</a:t>
            </a:r>
          </a:p>
          <a:p>
            <a:pPr marL="285750" indent="-28575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•"/>
              <a:defRPr/>
            </a:pPr>
            <a:r>
              <a:rPr lang="en-US" sz="2200" kern="0" dirty="0">
                <a:cs typeface="Arial" panose="020B0604020202020204" pitchFamily="34" charset="0"/>
              </a:rPr>
              <a:t>Intel Single-Chip Cloud </a:t>
            </a:r>
            <a:br>
              <a:rPr lang="en-US" sz="2200" kern="0" dirty="0">
                <a:cs typeface="Arial" panose="020B0604020202020204" pitchFamily="34" charset="0"/>
              </a:rPr>
            </a:br>
            <a:r>
              <a:rPr lang="en-US" sz="2200" kern="0" dirty="0">
                <a:cs typeface="Arial" panose="020B0604020202020204" pitchFamily="34" charset="0"/>
              </a:rPr>
              <a:t>Computer  (August 2010)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24 “tiles” with two cores/tile 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24-router mesh network 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4 DDR3 memory controllers</a:t>
            </a:r>
          </a:p>
          <a:p>
            <a:pPr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r>
              <a:rPr lang="en-US" kern="0" dirty="0">
                <a:cs typeface="Arial" panose="020B0604020202020204" pitchFamily="34" charset="0"/>
              </a:rPr>
              <a:t>Hardware support for message-passing </a:t>
            </a:r>
          </a:p>
          <a:p>
            <a:pPr marL="285750" indent="-28575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•"/>
              <a:defRPr/>
            </a:pPr>
            <a:r>
              <a:rPr lang="en-US" sz="2400" kern="0" dirty="0">
                <a:cs typeface="Arial" panose="020B0604020202020204" pitchFamily="34" charset="0"/>
              </a:rPr>
              <a:t>Intel 10-core desktop chip (2016)</a:t>
            </a:r>
          </a:p>
          <a:p>
            <a:pPr marL="285750" indent="-28575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•"/>
              <a:defRPr/>
            </a:pPr>
            <a:endParaRPr lang="en-US" sz="2400" kern="0" dirty="0">
              <a:cs typeface="Arial" panose="020B0604020202020204" pitchFamily="34" charset="0"/>
            </a:endParaRPr>
          </a:p>
          <a:p>
            <a:pPr marL="685800" lvl="1" indent="-228600">
              <a:lnSpc>
                <a:spcPct val="85000"/>
              </a:lnSpc>
              <a:spcBef>
                <a:spcPts val="300"/>
              </a:spcBef>
              <a:buSzPct val="100000"/>
              <a:buFontTx/>
              <a:buChar char="–"/>
              <a:defRPr/>
            </a:pPr>
            <a:endParaRPr lang="en-US" kern="0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88963" y="2133600"/>
            <a:ext cx="1979612" cy="2492375"/>
            <a:chOff x="132522" y="1146930"/>
            <a:chExt cx="1979302" cy="2491620"/>
          </a:xfrm>
        </p:grpSpPr>
        <p:pic>
          <p:nvPicPr>
            <p:cNvPr id="2663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22" y="1600200"/>
              <a:ext cx="1772478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6" name="Left Arrow 16"/>
            <p:cNvSpPr>
              <a:spLocks noChangeArrowheads="1"/>
            </p:cNvSpPr>
            <p:nvPr/>
          </p:nvSpPr>
          <p:spPr bwMode="auto">
            <a:xfrm rot="-2552662">
              <a:off x="1197424" y="1146930"/>
              <a:ext cx="914400" cy="51697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2000" b="0"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78463" y="2027238"/>
            <a:ext cx="3436937" cy="2436812"/>
            <a:chOff x="5020666" y="975827"/>
            <a:chExt cx="4123334" cy="2605573"/>
          </a:xfrm>
        </p:grpSpPr>
        <p:pic>
          <p:nvPicPr>
            <p:cNvPr id="2663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975827"/>
              <a:ext cx="3505200" cy="2605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4" name="Left Arrow 17"/>
            <p:cNvSpPr>
              <a:spLocks noChangeArrowheads="1"/>
            </p:cNvSpPr>
            <p:nvPr/>
          </p:nvSpPr>
          <p:spPr bwMode="auto">
            <a:xfrm rot="8906187">
              <a:off x="5020666" y="1725078"/>
              <a:ext cx="914400" cy="51697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en-US" sz="2000" b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115103F-F44A-4F91-BE46-95B1C861DFC1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2400" smtClean="0"/>
          </a:p>
        </p:txBody>
      </p:sp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538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</a:t>
            </a:r>
            <a:r>
              <a:rPr lang="en-US" altLang="en-US" sz="2800" dirty="0">
                <a:solidFill>
                  <a:schemeClr val="accent2"/>
                </a:solidFill>
              </a:rPr>
              <a:t>System – the future?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sz="half" idx="1"/>
          </p:nvPr>
        </p:nvSpPr>
        <p:spPr>
          <a:xfrm>
            <a:off x="206375" y="4373563"/>
            <a:ext cx="4191000" cy="2362200"/>
          </a:xfrm>
        </p:spPr>
        <p:txBody>
          <a:bodyPr/>
          <a:lstStyle/>
          <a:p>
            <a:r>
              <a:rPr lang="en-US" altLang="en-US" sz="1800" b="1" smtClean="0"/>
              <a:t>Cache: </a:t>
            </a:r>
          </a:p>
          <a:p>
            <a:pPr lvl="1"/>
            <a:r>
              <a:rPr lang="en-US" altLang="en-US" sz="1800" smtClean="0"/>
              <a:t>L1: 32K Inst, 32K Data </a:t>
            </a:r>
            <a:br>
              <a:rPr lang="en-US" altLang="en-US" sz="1800" smtClean="0"/>
            </a:br>
            <a:r>
              <a:rPr lang="en-US" altLang="en-US" sz="1800" smtClean="0"/>
              <a:t>(3 clock access)</a:t>
            </a:r>
          </a:p>
          <a:p>
            <a:pPr lvl="1"/>
            <a:r>
              <a:rPr lang="en-US" altLang="en-US" sz="1800" smtClean="0"/>
              <a:t>L2: 256K (8 clock access)</a:t>
            </a:r>
          </a:p>
          <a:p>
            <a:pPr lvl="1"/>
            <a:r>
              <a:rPr lang="en-US" altLang="en-US" sz="1800" smtClean="0"/>
              <a:t>Shared L3: 3MB – 20MB </a:t>
            </a:r>
            <a:br>
              <a:rPr lang="en-US" altLang="en-US" sz="1800" smtClean="0"/>
            </a:br>
            <a:r>
              <a:rPr lang="en-US" altLang="en-US" sz="1800" smtClean="0"/>
              <a:t>(not out yet)</a:t>
            </a:r>
          </a:p>
        </p:txBody>
      </p:sp>
      <p:sp>
        <p:nvSpPr>
          <p:cNvPr id="27654" name="Content Placeholder 3"/>
          <p:cNvSpPr txBox="1">
            <a:spLocks/>
          </p:cNvSpPr>
          <p:nvPr/>
        </p:nvSpPr>
        <p:spPr bwMode="auto">
          <a:xfrm>
            <a:off x="4305300" y="4373563"/>
            <a:ext cx="48387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Package: LGA 1155</a:t>
            </a:r>
          </a:p>
          <a:p>
            <a:pPr lvl="1"/>
            <a:r>
              <a:rPr lang="en-US" altLang="en-US" sz="1800" b="0"/>
              <a:t>1155 pins</a:t>
            </a:r>
          </a:p>
          <a:p>
            <a:pPr lvl="1"/>
            <a:r>
              <a:rPr lang="en-US" altLang="en-US" sz="1800" b="0"/>
              <a:t>95W design envelope</a:t>
            </a:r>
          </a:p>
          <a:p>
            <a:r>
              <a:rPr lang="en-US" altLang="en-US" sz="1800"/>
              <a:t>Transistor count:</a:t>
            </a:r>
          </a:p>
          <a:p>
            <a:pPr lvl="1"/>
            <a:r>
              <a:rPr lang="en-US" altLang="en-US" sz="1800" b="0"/>
              <a:t>504 Million (2 cores, 3MB L3)</a:t>
            </a:r>
          </a:p>
          <a:p>
            <a:pPr lvl="1"/>
            <a:r>
              <a:rPr lang="en-US" altLang="en-US" sz="1800" b="0"/>
              <a:t>2.27 Billion (8 cores, 20MB L3)</a:t>
            </a:r>
          </a:p>
          <a:p>
            <a:endParaRPr lang="en-US" altLang="en-US" sz="1800" b="0"/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15963"/>
            <a:ext cx="72390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C113666-FFC2-4AE1-8C49-F1955070A7B0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2400" smtClean="0"/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538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Operating </a:t>
            </a:r>
            <a:r>
              <a:rPr lang="en-US" altLang="en-US" sz="2800" dirty="0">
                <a:solidFill>
                  <a:schemeClr val="accent2"/>
                </a:solidFill>
              </a:rPr>
              <a:t>System – the future?</a:t>
            </a:r>
          </a:p>
        </p:txBody>
      </p:sp>
      <p:pic>
        <p:nvPicPr>
          <p:cNvPr id="28677" name="Content Placeholder 6" descr="SW complexity - MIT.png"/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 t="25856" r="18655" b="27786"/>
          <a:stretch>
            <a:fillRect/>
          </a:stretch>
        </p:blipFill>
        <p:spPr>
          <a:xfrm>
            <a:off x="234950" y="1149350"/>
            <a:ext cx="8909050" cy="4648200"/>
          </a:xfrm>
        </p:spPr>
      </p:pic>
      <p:sp>
        <p:nvSpPr>
          <p:cNvPr id="28678" name="Title 4"/>
          <p:cNvSpPr>
            <a:spLocks noGrp="1"/>
          </p:cNvSpPr>
          <p:nvPr>
            <p:ph type="title" idx="4294967295"/>
          </p:nvPr>
        </p:nvSpPr>
        <p:spPr>
          <a:xfrm>
            <a:off x="1333500" y="665163"/>
            <a:ext cx="6711950" cy="493712"/>
          </a:xfrm>
        </p:spPr>
        <p:txBody>
          <a:bodyPr/>
          <a:lstStyle/>
          <a:p>
            <a:r>
              <a:rPr lang="en-US" altLang="en-US" sz="2400" smtClean="0"/>
              <a:t>All this leads to Increasing Software Complexity</a:t>
            </a:r>
          </a:p>
        </p:txBody>
      </p: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588963" y="5684838"/>
            <a:ext cx="8250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hlinkClick r:id="rId3"/>
              </a:rPr>
              <a:t>http://www.informationisbeautiful.net/visualizations/million-lines-of-code/</a:t>
            </a:r>
            <a:endParaRPr lang="en-US" altLang="en-US"/>
          </a:p>
          <a:p>
            <a:pPr algn="ctr"/>
            <a:r>
              <a:rPr lang="en-US" altLang="en-US"/>
              <a:t>    Puts all this in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CF56613-E700-446F-866E-42508FEF3BF3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2400" smtClean="0"/>
          </a:p>
        </p:txBody>
      </p:sp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30163" y="30163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625475"/>
            <a:ext cx="8610600" cy="4860925"/>
          </a:xfrm>
        </p:spPr>
        <p:txBody>
          <a:bodyPr/>
          <a:lstStyle/>
          <a:p>
            <a:r>
              <a:rPr lang="en-US" altLang="en-US" sz="2000" b="1" dirty="0" smtClean="0"/>
              <a:t>Thread</a:t>
            </a:r>
          </a:p>
          <a:p>
            <a:pPr lvl="1"/>
            <a:r>
              <a:rPr lang="en-US" altLang="en-US" sz="1800" dirty="0" smtClean="0"/>
              <a:t>Single unique execution context</a:t>
            </a:r>
          </a:p>
          <a:p>
            <a:pPr lvl="1"/>
            <a:r>
              <a:rPr lang="en-US" altLang="en-US" sz="1800" dirty="0" smtClean="0"/>
              <a:t>Program Counter, Registers, Execution Flags, Stack  </a:t>
            </a:r>
            <a:r>
              <a:rPr lang="en-US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Hardware support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r>
              <a:rPr lang="en-US" altLang="en-US" sz="2000" b="1" dirty="0" smtClean="0"/>
              <a:t>Address Space with Translation</a:t>
            </a:r>
          </a:p>
          <a:p>
            <a:pPr lvl="1"/>
            <a:r>
              <a:rPr lang="en-US" altLang="en-US" sz="1800" dirty="0" smtClean="0"/>
              <a:t>Programs execute in an </a:t>
            </a:r>
            <a:r>
              <a:rPr lang="en-US" altLang="en-US" sz="1800" i="1" dirty="0" smtClean="0"/>
              <a:t>address space </a:t>
            </a:r>
            <a:r>
              <a:rPr lang="en-US" altLang="en-US" sz="1800" dirty="0" smtClean="0"/>
              <a:t>that is distinct from the memory space of the physical machine  </a:t>
            </a:r>
            <a:r>
              <a:rPr lang="en-US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Hardware support</a:t>
            </a:r>
            <a:endParaRPr lang="en-US" altLang="en-US" sz="1800" dirty="0" smtClean="0"/>
          </a:p>
          <a:p>
            <a:r>
              <a:rPr lang="en-US" altLang="en-US" sz="2000" b="1" dirty="0" smtClean="0"/>
              <a:t>Processes</a:t>
            </a:r>
          </a:p>
          <a:p>
            <a:pPr lvl="1"/>
            <a:r>
              <a:rPr lang="en-US" altLang="en-US" sz="1800" dirty="0" smtClean="0"/>
              <a:t>An instance of an executing program is </a:t>
            </a:r>
            <a:r>
              <a:rPr lang="en-US" altLang="en-US" sz="1800" i="1" dirty="0" smtClean="0"/>
              <a:t>a process consisting of an address space and one or more threads of control   </a:t>
            </a:r>
            <a:r>
              <a:rPr lang="en-US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Hardware support</a:t>
            </a:r>
            <a:endParaRPr lang="en-US" altLang="en-US" sz="1800" i="1" dirty="0" smtClean="0"/>
          </a:p>
          <a:p>
            <a:r>
              <a:rPr lang="en-US" altLang="en-US" sz="2000" b="1" dirty="0" smtClean="0"/>
              <a:t>Dual Mode (OS and user)/Protection</a:t>
            </a:r>
          </a:p>
          <a:p>
            <a:pPr lvl="1"/>
            <a:r>
              <a:rPr lang="en-US" altLang="en-US" sz="1800" dirty="0" smtClean="0"/>
              <a:t>Only the “system” has the ability to access certain resources   </a:t>
            </a:r>
            <a:r>
              <a:rPr lang="en-US" altLang="en-US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Hardware support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The OS and the hardware are protected from user programs and user programs are isolated from one another by </a:t>
            </a:r>
            <a:r>
              <a:rPr lang="en-US" altLang="en-US" sz="1800" i="1" dirty="0" smtClean="0"/>
              <a:t>controlling the translation </a:t>
            </a:r>
            <a:r>
              <a:rPr lang="en-US" altLang="en-US" sz="1800" dirty="0" smtClean="0"/>
              <a:t>from program virtual addresses to machine physical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8C54E39-A4FA-4E3D-84A5-E32781E574F3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2400" smtClean="0"/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24888" cy="3983038"/>
          </a:xfrm>
        </p:spPr>
        <p:txBody>
          <a:bodyPr/>
          <a:lstStyle/>
          <a:p>
            <a:r>
              <a:rPr lang="en-US" altLang="en-US" sz="1800" smtClean="0"/>
              <a:t>Certain special registers hold the </a:t>
            </a:r>
            <a:r>
              <a:rPr lang="en-US" altLang="en-US" sz="1800" i="1" smtClean="0"/>
              <a:t>context </a:t>
            </a:r>
            <a:r>
              <a:rPr lang="en-US" altLang="en-US" sz="1800" smtClean="0"/>
              <a:t>of thread</a:t>
            </a:r>
          </a:p>
          <a:p>
            <a:pPr lvl="1"/>
            <a:r>
              <a:rPr lang="en-US" altLang="en-US" sz="1800" smtClean="0"/>
              <a:t>Stack pointer holds the address of the top of stack</a:t>
            </a:r>
          </a:p>
          <a:p>
            <a:pPr lvl="2"/>
            <a:r>
              <a:rPr lang="en-US" altLang="en-US" sz="1800" smtClean="0"/>
              <a:t>Other conventions: Frame Pointer, Heap Pointer, Data</a:t>
            </a:r>
          </a:p>
          <a:p>
            <a:pPr lvl="1"/>
            <a:r>
              <a:rPr lang="en-US" altLang="en-US" sz="1800" smtClean="0"/>
              <a:t>May be defined by the instruction set architecture or by compiler conventions</a:t>
            </a:r>
          </a:p>
          <a:p>
            <a:r>
              <a:rPr lang="en-US" altLang="en-US" sz="1800" smtClean="0">
                <a:solidFill>
                  <a:srgbClr val="FF0000"/>
                </a:solidFill>
              </a:rPr>
              <a:t>Thread: Single unique execution context</a:t>
            </a:r>
          </a:p>
          <a:p>
            <a:pPr lvl="1"/>
            <a:r>
              <a:rPr lang="en-US" altLang="en-US" sz="1800" smtClean="0">
                <a:solidFill>
                  <a:srgbClr val="FF0000"/>
                </a:solidFill>
              </a:rPr>
              <a:t>Program Counter, Registers, Execution Flags, Stack</a:t>
            </a:r>
          </a:p>
          <a:p>
            <a:r>
              <a:rPr lang="en-US" altLang="en-US" sz="1800" smtClean="0"/>
              <a:t>A thread is executing on a processor when it is resident in the processor registers.</a:t>
            </a:r>
          </a:p>
          <a:p>
            <a:r>
              <a:rPr lang="en-US" altLang="en-US" sz="1800" smtClean="0"/>
              <a:t>PC register holds the address of executing instruction in the thread.</a:t>
            </a:r>
          </a:p>
          <a:p>
            <a:r>
              <a:rPr lang="en-US" altLang="en-US" sz="1800" smtClean="0"/>
              <a:t>Registers hold the root state of the thread.</a:t>
            </a:r>
          </a:p>
          <a:p>
            <a:pPr lvl="1"/>
            <a:r>
              <a:rPr lang="en-US" altLang="en-US" sz="1800" smtClean="0"/>
              <a:t>The rest is “in memory” </a:t>
            </a:r>
          </a:p>
        </p:txBody>
      </p:sp>
      <p:cxnSp>
        <p:nvCxnSpPr>
          <p:cNvPr id="30726" name="Straight Arrow Connector 2"/>
          <p:cNvCxnSpPr>
            <a:cxnSpLocks noChangeShapeType="1"/>
          </p:cNvCxnSpPr>
          <p:nvPr/>
        </p:nvCxnSpPr>
        <p:spPr bwMode="auto">
          <a:xfrm flipH="1">
            <a:off x="4495800" y="1066800"/>
            <a:ext cx="1371600" cy="6858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7" name="TextBox 5"/>
          <p:cNvSpPr txBox="1">
            <a:spLocks noChangeArrowheads="1"/>
          </p:cNvSpPr>
          <p:nvPr/>
        </p:nvSpPr>
        <p:spPr bwMode="auto">
          <a:xfrm>
            <a:off x="5772150" y="927100"/>
            <a:ext cx="1549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Special Word!</a:t>
            </a:r>
          </a:p>
        </p:txBody>
      </p:sp>
      <p:sp>
        <p:nvSpPr>
          <p:cNvPr id="30728" name="TextBox 6"/>
          <p:cNvSpPr txBox="1">
            <a:spLocks noChangeArrowheads="1"/>
          </p:cNvSpPr>
          <p:nvPr/>
        </p:nvSpPr>
        <p:spPr bwMode="auto">
          <a:xfrm>
            <a:off x="457200" y="803275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A5050F2-0836-414F-BC82-B33BCBBA0BEF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2400" smtClean="0"/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grpSp>
        <p:nvGrpSpPr>
          <p:cNvPr id="31749" name="Group 2"/>
          <p:cNvGrpSpPr>
            <a:grpSpLocks/>
          </p:cNvGrpSpPr>
          <p:nvPr/>
        </p:nvGrpSpPr>
        <p:grpSpPr bwMode="auto">
          <a:xfrm>
            <a:off x="6149975" y="2819400"/>
            <a:ext cx="3024188" cy="3113088"/>
            <a:chOff x="7413773" y="762000"/>
            <a:chExt cx="3025076" cy="3112532"/>
          </a:xfrm>
        </p:grpSpPr>
        <p:sp>
          <p:nvSpPr>
            <p:cNvPr id="31752" name="Rectangle 5"/>
            <p:cNvSpPr>
              <a:spLocks noChangeArrowheads="1"/>
            </p:cNvSpPr>
            <p:nvPr/>
          </p:nvSpPr>
          <p:spPr bwMode="auto">
            <a:xfrm>
              <a:off x="7413773" y="826532"/>
              <a:ext cx="1828800" cy="28956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Gill Sans Light"/>
                <a:ea typeface="Gill Sans Light"/>
                <a:cs typeface="Gill Sans Light"/>
              </a:endParaRPr>
            </a:p>
          </p:txBody>
        </p:sp>
        <p:sp>
          <p:nvSpPr>
            <p:cNvPr id="31753" name="TextBox 6"/>
            <p:cNvSpPr txBox="1">
              <a:spLocks noChangeArrowheads="1"/>
            </p:cNvSpPr>
            <p:nvPr/>
          </p:nvSpPr>
          <p:spPr bwMode="auto">
            <a:xfrm>
              <a:off x="9394973" y="3505200"/>
              <a:ext cx="1043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Gill Sans Light"/>
                  <a:ea typeface="Gill Sans Light"/>
                  <a:cs typeface="Gill Sans Light"/>
                </a:rPr>
                <a:t>0x000…</a:t>
              </a:r>
            </a:p>
          </p:txBody>
        </p:sp>
        <p:sp>
          <p:nvSpPr>
            <p:cNvPr id="31754" name="TextBox 7"/>
            <p:cNvSpPr txBox="1">
              <a:spLocks noChangeArrowheads="1"/>
            </p:cNvSpPr>
            <p:nvPr/>
          </p:nvSpPr>
          <p:spPr bwMode="auto">
            <a:xfrm>
              <a:off x="9318773" y="762000"/>
              <a:ext cx="10823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Gill Sans Light"/>
                  <a:ea typeface="Gill Sans Light"/>
                  <a:cs typeface="Gill Sans Light"/>
                </a:rPr>
                <a:t>0xFFF…</a:t>
              </a:r>
            </a:p>
          </p:txBody>
        </p:sp>
        <p:sp>
          <p:nvSpPr>
            <p:cNvPr id="31755" name="Rectangle 8"/>
            <p:cNvSpPr>
              <a:spLocks noChangeArrowheads="1"/>
            </p:cNvSpPr>
            <p:nvPr/>
          </p:nvSpPr>
          <p:spPr bwMode="auto">
            <a:xfrm flipV="1">
              <a:off x="7489973" y="2883932"/>
              <a:ext cx="1628564" cy="6858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Gill Sans Light"/>
                <a:ea typeface="Gill Sans Light"/>
                <a:cs typeface="Gill Sans Light"/>
              </a:endParaRPr>
            </a:p>
          </p:txBody>
        </p:sp>
        <p:sp>
          <p:nvSpPr>
            <p:cNvPr id="31756" name="TextBox 9"/>
            <p:cNvSpPr txBox="1">
              <a:spLocks noChangeArrowheads="1"/>
            </p:cNvSpPr>
            <p:nvPr/>
          </p:nvSpPr>
          <p:spPr bwMode="auto">
            <a:xfrm>
              <a:off x="7976542" y="3200400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ea typeface="Gill Sans Light"/>
                  <a:cs typeface="Gill Sans Light"/>
                </a:rPr>
                <a:t>code</a:t>
              </a:r>
            </a:p>
          </p:txBody>
        </p:sp>
        <p:sp>
          <p:nvSpPr>
            <p:cNvPr id="31757" name="Rectangle 10"/>
            <p:cNvSpPr>
              <a:spLocks noChangeArrowheads="1"/>
            </p:cNvSpPr>
            <p:nvPr/>
          </p:nvSpPr>
          <p:spPr bwMode="auto">
            <a:xfrm>
              <a:off x="7489973" y="2350532"/>
              <a:ext cx="1628564" cy="533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Gill Sans Light"/>
                <a:ea typeface="Gill Sans Light"/>
                <a:cs typeface="Gill Sans Light"/>
              </a:endParaRPr>
            </a:p>
          </p:txBody>
        </p:sp>
        <p:sp>
          <p:nvSpPr>
            <p:cNvPr id="31758" name="TextBox 11"/>
            <p:cNvSpPr txBox="1">
              <a:spLocks noChangeArrowheads="1"/>
            </p:cNvSpPr>
            <p:nvPr/>
          </p:nvSpPr>
          <p:spPr bwMode="auto">
            <a:xfrm>
              <a:off x="7662353" y="2438400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ea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31759" name="Rectangle 12"/>
            <p:cNvSpPr>
              <a:spLocks noChangeArrowheads="1"/>
            </p:cNvSpPr>
            <p:nvPr/>
          </p:nvSpPr>
          <p:spPr bwMode="auto">
            <a:xfrm flipV="1">
              <a:off x="7489973" y="1817132"/>
              <a:ext cx="1628564" cy="533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Gill Sans Light"/>
                <a:ea typeface="Gill Sans Light"/>
                <a:cs typeface="Gill Sans Light"/>
              </a:endParaRPr>
            </a:p>
          </p:txBody>
        </p:sp>
        <p:sp>
          <p:nvSpPr>
            <p:cNvPr id="31760" name="TextBox 13"/>
            <p:cNvSpPr txBox="1">
              <a:spLocks noChangeArrowheads="1"/>
            </p:cNvSpPr>
            <p:nvPr/>
          </p:nvSpPr>
          <p:spPr bwMode="auto">
            <a:xfrm>
              <a:off x="7970129" y="1905000"/>
              <a:ext cx="697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ea typeface="Gill Sans Light"/>
                  <a:cs typeface="Gill Sans Light"/>
                </a:rPr>
                <a:t>heap</a:t>
              </a:r>
            </a:p>
          </p:txBody>
        </p:sp>
        <p:sp>
          <p:nvSpPr>
            <p:cNvPr id="31761" name="Rectangle 14"/>
            <p:cNvSpPr>
              <a:spLocks noChangeArrowheads="1"/>
            </p:cNvSpPr>
            <p:nvPr/>
          </p:nvSpPr>
          <p:spPr bwMode="auto">
            <a:xfrm flipV="1">
              <a:off x="7489973" y="902732"/>
              <a:ext cx="1628564" cy="533400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Gill Sans Light"/>
                <a:ea typeface="Gill Sans Light"/>
                <a:cs typeface="Gill Sans Light"/>
              </a:endParaRPr>
            </a:p>
          </p:txBody>
        </p:sp>
        <p:sp>
          <p:nvSpPr>
            <p:cNvPr id="31762" name="TextBox 15"/>
            <p:cNvSpPr txBox="1">
              <a:spLocks noChangeArrowheads="1"/>
            </p:cNvSpPr>
            <p:nvPr/>
          </p:nvSpPr>
          <p:spPr bwMode="auto">
            <a:xfrm>
              <a:off x="7957306" y="990600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ea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31763" name="Straight Arrow Connector 16"/>
            <p:cNvCxnSpPr>
              <a:cxnSpLocks noChangeShapeType="1"/>
            </p:cNvCxnSpPr>
            <p:nvPr/>
          </p:nvCxnSpPr>
          <p:spPr bwMode="auto">
            <a:xfrm>
              <a:off x="9013973" y="902732"/>
              <a:ext cx="0" cy="6858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1764" name="Straight Arrow Connector 17"/>
            <p:cNvCxnSpPr>
              <a:cxnSpLocks noChangeShapeType="1"/>
            </p:cNvCxnSpPr>
            <p:nvPr/>
          </p:nvCxnSpPr>
          <p:spPr bwMode="auto">
            <a:xfrm flipV="1">
              <a:off x="9013973" y="1664732"/>
              <a:ext cx="0" cy="6858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19" name="Rectangle 6"/>
          <p:cNvSpPr txBox="1">
            <a:spLocks noChangeArrowheads="1"/>
          </p:cNvSpPr>
          <p:nvPr/>
        </p:nvSpPr>
        <p:spPr bwMode="auto">
          <a:xfrm>
            <a:off x="260350" y="1665288"/>
            <a:ext cx="68072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800" b="0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sz="1800" b="0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1800" b="0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sz="1800" b="0" dirty="0" smtClean="0"/>
              <a:t>:</a:t>
            </a:r>
          </a:p>
          <a:p>
            <a:pPr>
              <a:defRPr/>
            </a:pPr>
            <a:endParaRPr lang="en-US" altLang="en-US" sz="1800" b="0" dirty="0" smtClean="0"/>
          </a:p>
          <a:p>
            <a:pPr lvl="1">
              <a:defRPr/>
            </a:pPr>
            <a:r>
              <a:rPr lang="en-US" altLang="en-US" sz="1800" b="0" dirty="0" smtClean="0"/>
              <a:t>For a 32-bit processor there are 2</a:t>
            </a:r>
            <a:r>
              <a:rPr lang="en-US" altLang="en-US" sz="1800" b="0" baseline="30000" dirty="0" smtClean="0"/>
              <a:t>32</a:t>
            </a:r>
            <a:r>
              <a:rPr lang="en-US" altLang="en-US" sz="1800" b="0" dirty="0" smtClean="0"/>
              <a:t> = 4 billion addresses</a:t>
            </a:r>
          </a:p>
          <a:p>
            <a:pPr lvl="1">
              <a:defRPr/>
            </a:pPr>
            <a:endParaRPr lang="en-US" altLang="en-US" sz="1800" b="0" dirty="0" smtClean="0"/>
          </a:p>
          <a:p>
            <a:pPr>
              <a:defRPr/>
            </a:pPr>
            <a:r>
              <a:rPr lang="en-US" altLang="en-US" sz="1800" b="0" dirty="0" smtClean="0"/>
              <a:t>What happens when you read or write to an address?</a:t>
            </a:r>
          </a:p>
          <a:p>
            <a:pPr lvl="1">
              <a:defRPr/>
            </a:pPr>
            <a:r>
              <a:rPr lang="en-US" altLang="en-US" sz="1800" b="0" dirty="0" smtClean="0"/>
              <a:t>Perhaps Nothing</a:t>
            </a:r>
          </a:p>
          <a:p>
            <a:pPr lvl="1">
              <a:defRPr/>
            </a:pPr>
            <a:r>
              <a:rPr lang="en-US" altLang="en-US" sz="1800" b="0" dirty="0" smtClean="0"/>
              <a:t>Perhaps acts like regular memory</a:t>
            </a:r>
          </a:p>
          <a:p>
            <a:pPr lvl="1">
              <a:defRPr/>
            </a:pPr>
            <a:r>
              <a:rPr lang="en-US" altLang="en-US" sz="1800" b="0" dirty="0" smtClean="0"/>
              <a:t>Perhaps ignores writes</a:t>
            </a:r>
          </a:p>
          <a:p>
            <a:pPr lvl="1">
              <a:defRPr/>
            </a:pPr>
            <a:r>
              <a:rPr lang="en-US" altLang="en-US" sz="1800" b="0" dirty="0" smtClean="0"/>
              <a:t>Perhaps causes I/O operation</a:t>
            </a:r>
          </a:p>
          <a:p>
            <a:pPr lvl="2">
              <a:defRPr/>
            </a:pPr>
            <a:r>
              <a:rPr lang="en-US" altLang="en-US" sz="1800" b="0" dirty="0" smtClean="0"/>
              <a:t>(Memory-mapped I/O)</a:t>
            </a:r>
          </a:p>
          <a:p>
            <a:pPr lvl="1">
              <a:defRPr/>
            </a:pPr>
            <a:r>
              <a:rPr lang="en-US" altLang="en-US" sz="1800" b="0" dirty="0" smtClean="0"/>
              <a:t>Perhaps causes exception (fault)</a:t>
            </a:r>
          </a:p>
          <a:p>
            <a:pPr lvl="1">
              <a:defRPr/>
            </a:pPr>
            <a:endParaRPr lang="en-US" altLang="en-US" sz="1800" b="0" dirty="0"/>
          </a:p>
          <a:p>
            <a:pPr marL="57150" indent="0">
              <a:buFontTx/>
              <a:buNone/>
              <a:defRPr/>
            </a:pPr>
            <a:r>
              <a:rPr lang="en-US" altLang="en-US" sz="2200" dirty="0" smtClean="0">
                <a:solidFill>
                  <a:srgbClr val="FF0000"/>
                </a:solidFill>
              </a:rPr>
              <a:t>These all depend on hardware support!</a:t>
            </a:r>
          </a:p>
          <a:p>
            <a:pPr>
              <a:defRPr/>
            </a:pPr>
            <a:endParaRPr lang="en-US" altLang="en-US" sz="1800" b="0" dirty="0" smtClean="0"/>
          </a:p>
        </p:txBody>
      </p:sp>
      <p:sp>
        <p:nvSpPr>
          <p:cNvPr id="31751" name="TextBox 19"/>
          <p:cNvSpPr txBox="1">
            <a:spLocks noChangeArrowheads="1"/>
          </p:cNvSpPr>
          <p:nvPr/>
        </p:nvSpPr>
        <p:spPr bwMode="auto">
          <a:xfrm>
            <a:off x="457200" y="803275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Address Space with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-303371" y="610616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7429" y="6106160"/>
            <a:ext cx="19050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7F293BD-0DD3-4223-9080-1BAB2EE66785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2400" smtClean="0"/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32773" name="TextBox 19"/>
          <p:cNvSpPr txBox="1">
            <a:spLocks noChangeArrowheads="1"/>
          </p:cNvSpPr>
          <p:nvPr/>
        </p:nvSpPr>
        <p:spPr bwMode="auto">
          <a:xfrm>
            <a:off x="530855" y="660871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Address Space with Translation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04309" y="118460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8734" y="225140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Processor</a:t>
            </a:r>
          </a:p>
          <a:p>
            <a:r>
              <a:rPr lang="en-US" dirty="0">
                <a:latin typeface="Gill Sans Light"/>
                <a:cs typeface="Gill Sans Light"/>
              </a:rPr>
              <a:t>registers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004309" y="141320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3802" y="110840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PC: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04309" y="179420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45014" y="80561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814" y="359320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0x000…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79930" y="68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0xFFF…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521214" y="286301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5014" y="327549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Code Segment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521214" y="232961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0431" y="241748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Static 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521214" y="187241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8189" y="18840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heap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21214" y="88181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5566" y="96968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stack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7989524" y="175176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976458" y="92456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597414" y="293921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Gill Sans Light"/>
              <a:cs typeface="Gill Sans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7677" y="2905459"/>
            <a:ext cx="130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instruction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47110" y="141320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  <a:cs typeface="Gill Sans Light"/>
              </a:rPr>
              <a:t>SP: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43710" y="3925317"/>
            <a:ext cx="7790828" cy="211564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What’s in the code Segment? </a:t>
            </a:r>
          </a:p>
          <a:p>
            <a:r>
              <a:rPr lang="en-US" sz="1800" dirty="0" smtClean="0"/>
              <a:t>What’s in the Static Data Segment?</a:t>
            </a:r>
          </a:p>
          <a:p>
            <a:r>
              <a:rPr lang="en-US" sz="1800" dirty="0" smtClean="0"/>
              <a:t>What’s in the </a:t>
            </a:r>
            <a:r>
              <a:rPr lang="en-US" sz="1800" dirty="0"/>
              <a:t>S</a:t>
            </a:r>
            <a:r>
              <a:rPr lang="en-US" sz="1800" dirty="0" smtClean="0"/>
              <a:t>tack </a:t>
            </a:r>
            <a:r>
              <a:rPr lang="en-US" sz="1800" dirty="0"/>
              <a:t>S</a:t>
            </a:r>
            <a:r>
              <a:rPr lang="en-US" sz="1800" dirty="0" smtClean="0"/>
              <a:t>egment?</a:t>
            </a:r>
          </a:p>
          <a:p>
            <a:pPr lvl="1"/>
            <a:r>
              <a:rPr lang="en-US" sz="1800" dirty="0" smtClean="0"/>
              <a:t>How is it allocated? How big is it?</a:t>
            </a:r>
          </a:p>
          <a:p>
            <a:r>
              <a:rPr lang="en-US" sz="1800" dirty="0" smtClean="0"/>
              <a:t>What’s in the Heap </a:t>
            </a:r>
            <a:r>
              <a:rPr lang="en-US" sz="1800" dirty="0"/>
              <a:t>S</a:t>
            </a:r>
            <a:r>
              <a:rPr lang="en-US" sz="1800" dirty="0" smtClean="0"/>
              <a:t>egment?</a:t>
            </a:r>
          </a:p>
          <a:p>
            <a:pPr lvl="1"/>
            <a:r>
              <a:rPr lang="en-US" sz="1800" dirty="0" smtClean="0"/>
              <a:t>How is it allocated?  How big?</a:t>
            </a:r>
            <a:endParaRPr lang="en-US" sz="1800" dirty="0"/>
          </a:p>
        </p:txBody>
      </p:sp>
      <p:sp>
        <p:nvSpPr>
          <p:cNvPr id="29" name="Freeform 28"/>
          <p:cNvSpPr/>
          <p:nvPr/>
        </p:nvSpPr>
        <p:spPr bwMode="auto">
          <a:xfrm>
            <a:off x="4653640" y="118460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Gill Sans Light"/>
              <a:cs typeface="Gill Sans Light"/>
            </a:endParaRPr>
          </a:p>
        </p:txBody>
      </p:sp>
      <p:sp>
        <p:nvSpPr>
          <p:cNvPr id="30" name="Freeform 29"/>
          <p:cNvSpPr/>
          <p:nvPr/>
        </p:nvSpPr>
        <p:spPr bwMode="auto">
          <a:xfrm flipV="1">
            <a:off x="4649630" y="134150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Gill Sans Light"/>
              <a:cs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5E6B06C-9F66-45D4-83B9-8FFCD1909425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2400" smtClean="0"/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2362200"/>
            <a:ext cx="26670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590800" y="1295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Gill Sans Light"/>
                <a:cs typeface="Gill Sans Light"/>
              </a:rPr>
              <a:t>Proc</a:t>
            </a:r>
            <a:r>
              <a:rPr lang="en-US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505200" y="1295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Gill Sans Light"/>
                <a:cs typeface="Gill Sans Light"/>
              </a:rPr>
              <a:t>Proc</a:t>
            </a:r>
            <a:r>
              <a:rPr lang="en-US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648200" y="1295400"/>
            <a:ext cx="762000" cy="762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Gill Sans Light"/>
                <a:cs typeface="Gill Sans Light"/>
              </a:rPr>
              <a:t>Proc</a:t>
            </a:r>
            <a:r>
              <a:rPr lang="en-US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2702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6705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Gill Sans Light"/>
              <a:cs typeface="Gill Sans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58000" y="1203459"/>
            <a:ext cx="1828800" cy="1448897"/>
            <a:chOff x="5334000" y="1203458"/>
            <a:chExt cx="1828800" cy="1448897"/>
          </a:xfrm>
        </p:grpSpPr>
        <p:sp>
          <p:nvSpPr>
            <p:cNvPr id="12" name="Rectangle 11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05138" y="2313801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code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5138" y="2030772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5138" y="172597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heap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5138" y="1203458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6858000" y="2789257"/>
            <a:ext cx="1828800" cy="1448897"/>
            <a:chOff x="5334000" y="2789256"/>
            <a:chExt cx="1828800" cy="1448897"/>
          </a:xfrm>
        </p:grpSpPr>
        <p:sp>
          <p:nvSpPr>
            <p:cNvPr id="23" name="Rectangle 22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05138" y="3899599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code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05138" y="3616570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5138" y="331177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heap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5138" y="278925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6858000" y="4656045"/>
            <a:ext cx="1828800" cy="1448897"/>
            <a:chOff x="5334000" y="2789256"/>
            <a:chExt cx="1828800" cy="1448897"/>
          </a:xfrm>
          <a:solidFill>
            <a:srgbClr val="FFC000"/>
          </a:solidFill>
        </p:grpSpPr>
        <p:sp>
          <p:nvSpPr>
            <p:cNvPr id="34" name="Rectangle 33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05138" y="3899599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code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5138" y="3616570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Static Data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05138" y="331177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05138" y="2789256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/>
                  <a:cs typeface="Gill Sans Light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609600" y="676275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 smtClean="0"/>
              <a:t>Processes – especially multiple processes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B9CD0B5-7F64-4B56-B91C-B397F8F6D324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2400" smtClean="0"/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 smtClean="0"/>
              <a:t>Processes – especially multiple processes</a:t>
            </a:r>
            <a:endParaRPr lang="en-US" altLang="en-US" sz="1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933" y="1111328"/>
            <a:ext cx="6660589" cy="533400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FF0000"/>
                </a:solidFill>
              </a:rPr>
              <a:t>How can we give the illusion of multiple </a:t>
            </a:r>
            <a:r>
              <a:rPr lang="en-US" altLang="en-US" sz="1800" b="1" i="1" u="sng" dirty="0">
                <a:solidFill>
                  <a:srgbClr val="FF0000"/>
                </a:solidFill>
              </a:rPr>
              <a:t>processors</a:t>
            </a:r>
            <a:r>
              <a:rPr lang="en-US" altLang="en-US" sz="1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820492" y="1582737"/>
            <a:ext cx="757486" cy="7552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Light"/>
                <a:cs typeface="Gill Sans Light"/>
              </a:rPr>
              <a:t>vCPU3</a:t>
            </a:r>
            <a:endParaRPr lang="en-US" altLang="en-US" sz="2000" dirty="0">
              <a:latin typeface="Gill Sans Light"/>
              <a:cs typeface="Gill Sans Ligh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67280" y="1582737"/>
            <a:ext cx="757486" cy="755246"/>
          </a:xfrm>
          <a:prstGeom prst="ellipse">
            <a:avLst/>
          </a:prstGeom>
          <a:solidFill>
            <a:srgbClr val="00FFFF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  <a:cs typeface="Gill Sans Light"/>
              </a:rPr>
              <a:t>vCPU2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114068" y="1582737"/>
            <a:ext cx="757486" cy="755246"/>
          </a:xfrm>
          <a:prstGeom prst="ellipse">
            <a:avLst/>
          </a:prstGeom>
          <a:solidFill>
            <a:srgbClr val="FF66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Light"/>
                <a:cs typeface="Gill Sans Light"/>
              </a:rPr>
              <a:t>vCPU1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 rot="10800000">
            <a:off x="1114068" y="2525803"/>
            <a:ext cx="2416741" cy="492034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latin typeface="Gill Sans Light"/>
                <a:cs typeface="Gill Sans Light"/>
              </a:rPr>
              <a:t>Shared Memory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730045" y="2242751"/>
            <a:ext cx="190065" cy="2830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771935" y="2242751"/>
            <a:ext cx="190065" cy="2830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46023" y="2337983"/>
            <a:ext cx="0" cy="1878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6" name="Rectangle 16"/>
          <p:cNvSpPr txBox="1">
            <a:spLocks noChangeArrowheads="1"/>
          </p:cNvSpPr>
          <p:nvPr/>
        </p:nvSpPr>
        <p:spPr bwMode="auto">
          <a:xfrm>
            <a:off x="457200" y="3192463"/>
            <a:ext cx="8460582" cy="311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Assume a single processor.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sz="1800" b="0" dirty="0" smtClean="0"/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sz="1800" b="0" dirty="0" smtClean="0"/>
          </a:p>
        </p:txBody>
      </p: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4088208" y="1960360"/>
            <a:ext cx="4724400" cy="609600"/>
            <a:chOff x="672" y="2352"/>
            <a:chExt cx="4721" cy="528"/>
          </a:xfrm>
        </p:grpSpPr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672" y="2352"/>
              <a:ext cx="816" cy="528"/>
            </a:xfrm>
            <a:prstGeom prst="rect">
              <a:avLst/>
            </a:prstGeom>
            <a:solidFill>
              <a:srgbClr val="FF66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vCPU1</a:t>
              </a: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1488" y="2352"/>
              <a:ext cx="1200" cy="528"/>
            </a:xfrm>
            <a:prstGeom prst="rect">
              <a:avLst/>
            </a:prstGeom>
            <a:solidFill>
              <a:srgbClr val="00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vCPU2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688" y="2352"/>
              <a:ext cx="816" cy="528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vCPU3</a:t>
              </a: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3495" y="2352"/>
              <a:ext cx="1104" cy="528"/>
            </a:xfrm>
            <a:prstGeom prst="rect">
              <a:avLst/>
            </a:prstGeom>
            <a:solidFill>
              <a:srgbClr val="FF66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vCPU1</a:t>
              </a: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4608" y="2352"/>
              <a:ext cx="785" cy="528"/>
            </a:xfrm>
            <a:prstGeom prst="rect">
              <a:avLst/>
            </a:prstGeom>
            <a:solidFill>
              <a:srgbClr val="00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vCPU2</a:t>
              </a:r>
            </a:p>
          </p:txBody>
        </p:sp>
      </p:grp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4545408" y="2569960"/>
            <a:ext cx="1116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>
                <a:latin typeface="Gill Sans Light"/>
                <a:cs typeface="Gill Sans Light"/>
              </a:rPr>
              <a:t>Time </a:t>
            </a: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5612208" y="2874760"/>
            <a:ext cx="165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2A91CE1-589D-431E-B016-0F6C1141A8AA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2400" smtClean="0"/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 smtClean="0"/>
              <a:t>Processes – especially multiple processes</a:t>
            </a:r>
            <a:endParaRPr lang="en-US" altLang="en-US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313" y="1850947"/>
            <a:ext cx="8839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0" dirty="0" smtClean="0"/>
              <a:t>The basic problem of concurrency involves resources:</a:t>
            </a:r>
          </a:p>
          <a:p>
            <a:pPr lvl="1"/>
            <a:r>
              <a:rPr lang="en-US" altLang="en-US" sz="1800" b="0" dirty="0" smtClean="0"/>
              <a:t>Hardware: single CPU, single DRAM, single I/O devices</a:t>
            </a:r>
          </a:p>
          <a:p>
            <a:pPr lvl="1"/>
            <a:r>
              <a:rPr lang="en-US" altLang="en-US" sz="1800" b="0" dirty="0" smtClean="0"/>
              <a:t>Multiprogramming API: processes think they have exclusive access to shared resources</a:t>
            </a:r>
          </a:p>
          <a:p>
            <a:r>
              <a:rPr lang="en-US" altLang="en-US" sz="1800" b="0" dirty="0" smtClean="0"/>
              <a:t>OS has to coordinate all activity</a:t>
            </a:r>
          </a:p>
          <a:p>
            <a:pPr lvl="1"/>
            <a:r>
              <a:rPr lang="en-US" altLang="en-US" sz="1800" b="0" dirty="0" smtClean="0"/>
              <a:t>Multiple processes, I/O interrupts, …</a:t>
            </a:r>
          </a:p>
          <a:p>
            <a:pPr lvl="1"/>
            <a:r>
              <a:rPr lang="en-US" altLang="en-US" sz="1800" b="0" dirty="0" smtClean="0"/>
              <a:t>How can it keep all these things straight?</a:t>
            </a:r>
          </a:p>
          <a:p>
            <a:r>
              <a:rPr lang="en-US" altLang="en-US" sz="1800" b="0" dirty="0" smtClean="0"/>
              <a:t>Basic Idea: Use Virtual Machine abstraction</a:t>
            </a:r>
          </a:p>
          <a:p>
            <a:pPr lvl="1"/>
            <a:r>
              <a:rPr lang="en-US" altLang="en-US" sz="1800" b="0" dirty="0" smtClean="0"/>
              <a:t>Simple machine abstraction for processes</a:t>
            </a:r>
          </a:p>
          <a:p>
            <a:pPr lvl="1"/>
            <a:r>
              <a:rPr lang="en-US" altLang="en-US" sz="1800" b="0" dirty="0" smtClean="0"/>
              <a:t>Multiplex these abstract machines</a:t>
            </a:r>
          </a:p>
          <a:p>
            <a:pPr lvl="1"/>
            <a:endParaRPr lang="en-US" altLang="en-US" sz="1800" b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933" y="1111328"/>
            <a:ext cx="6660589" cy="533400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FF0000"/>
                </a:solidFill>
              </a:rPr>
              <a:t>Concurrency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E0ADF8B-BCDA-47F9-84C7-676C8B192684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2400" smtClean="0"/>
          </a:p>
        </p:txBody>
      </p:sp>
      <p:pic>
        <p:nvPicPr>
          <p:cNvPr id="7172" name="Picture 2" descr="http://www.scientificamerican.com/media/inline/c-elegans-connectom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5875"/>
            <a:ext cx="68738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2"/>
          <p:cNvSpPr txBox="1">
            <a:spLocks noChangeArrowheads="1"/>
          </p:cNvSpPr>
          <p:nvPr/>
        </p:nvSpPr>
        <p:spPr bwMode="auto">
          <a:xfrm>
            <a:off x="503238" y="3749675"/>
            <a:ext cx="82597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/>
              <a:t>Dots represent the cell bodies of neurons; long lines represent the neurons' axons and dendrites.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/>
              <a:t>Scientists were able to label every one of the 302 neurons as either a sensory neuron (one that collects information from the environment, such as temperature or pressure); a motor neuron that controls muscles; or an interneuron, which connects the two. </a:t>
            </a:r>
          </a:p>
        </p:txBody>
      </p:sp>
      <p:sp>
        <p:nvSpPr>
          <p:cNvPr id="7174" name="TextBox 3"/>
          <p:cNvSpPr txBox="1">
            <a:spLocks noChangeArrowheads="1"/>
          </p:cNvSpPr>
          <p:nvPr/>
        </p:nvSpPr>
        <p:spPr bwMode="auto">
          <a:xfrm>
            <a:off x="774700" y="228600"/>
            <a:ext cx="323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/>
              <a:t>Caenorphabditis elegans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2A91CE1-589D-431E-B016-0F6C1141A8AA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2400" smtClean="0"/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485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 smtClean="0"/>
              <a:t>Processes – especially multiple processes</a:t>
            </a:r>
            <a:endParaRPr lang="en-US" altLang="en-US" sz="1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933" y="1111328"/>
            <a:ext cx="6660589" cy="533400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FF0000"/>
                </a:solidFill>
              </a:rPr>
              <a:t>Concurrency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4313" y="1495900"/>
            <a:ext cx="8541543" cy="438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0" smtClean="0"/>
              <a:t>All virtual CPUs share same non-CPU resources</a:t>
            </a:r>
          </a:p>
          <a:p>
            <a:pPr lvl="1"/>
            <a:r>
              <a:rPr lang="en-US" altLang="en-US" sz="1800" b="0" smtClean="0"/>
              <a:t>I/O devices the same</a:t>
            </a:r>
          </a:p>
          <a:p>
            <a:pPr lvl="1"/>
            <a:r>
              <a:rPr lang="en-US" altLang="en-US" sz="1800" b="0" smtClean="0"/>
              <a:t>Memory the same</a:t>
            </a:r>
          </a:p>
          <a:p>
            <a:r>
              <a:rPr lang="en-US" altLang="en-US" sz="1800" b="0" smtClean="0"/>
              <a:t>Consequence of sharing:</a:t>
            </a:r>
          </a:p>
          <a:p>
            <a:pPr lvl="1"/>
            <a:r>
              <a:rPr lang="en-US" altLang="en-US" sz="1800" b="0" smtClean="0"/>
              <a:t>Each thread can access the data of every other thread (good for sharing, bad for protection)</a:t>
            </a:r>
          </a:p>
          <a:p>
            <a:pPr lvl="1"/>
            <a:r>
              <a:rPr lang="en-US" altLang="en-US" sz="1800" b="0" smtClean="0"/>
              <a:t>Threads can share instructions</a:t>
            </a:r>
            <a:br>
              <a:rPr lang="en-US" altLang="en-US" sz="1800" b="0" smtClean="0"/>
            </a:br>
            <a:r>
              <a:rPr lang="en-US" altLang="en-US" sz="1800" b="0" smtClean="0"/>
              <a:t>(good for sharing, bad for protection)</a:t>
            </a:r>
          </a:p>
          <a:p>
            <a:pPr lvl="1"/>
            <a:r>
              <a:rPr lang="en-US" altLang="en-US" sz="1800" b="0" smtClean="0"/>
              <a:t>Can threads overwrite OS functions? </a:t>
            </a:r>
          </a:p>
          <a:p>
            <a:r>
              <a:rPr lang="en-US" altLang="en-US" sz="1800" b="0" smtClean="0"/>
              <a:t>This (unprotected) model is common in:</a:t>
            </a:r>
          </a:p>
          <a:p>
            <a:pPr lvl="1"/>
            <a:r>
              <a:rPr lang="en-US" altLang="en-US" sz="1800" b="0" smtClean="0"/>
              <a:t>Embedded applications</a:t>
            </a:r>
          </a:p>
          <a:p>
            <a:pPr lvl="1"/>
            <a:r>
              <a:rPr lang="en-US" altLang="en-US" sz="1800" b="0" smtClean="0"/>
              <a:t>Windows 3.1/Early Macintosh (switch only with yield)</a:t>
            </a:r>
          </a:p>
          <a:p>
            <a:pPr lvl="1"/>
            <a:r>
              <a:rPr lang="en-US" altLang="en-US" sz="1800" b="0" smtClean="0"/>
              <a:t>Windows 95—ME (switch with both yield and timer)</a:t>
            </a:r>
          </a:p>
          <a:p>
            <a:pPr lvl="1"/>
            <a:endParaRPr lang="en-US" alt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7364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16E1362-4B6D-4ADE-9BCC-44494371B7B1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2400" smtClean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Protection</a:t>
            </a:r>
            <a:endParaRPr lang="en-US" alt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45763"/>
            <a:ext cx="8839200" cy="4572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Operating System must protect itself from user programs</a:t>
            </a:r>
            <a:endParaRPr lang="en-US" sz="2000" b="1" dirty="0"/>
          </a:p>
          <a:p>
            <a:pPr lvl="1"/>
            <a:r>
              <a:rPr lang="en-US" sz="1800" dirty="0" smtClean="0"/>
              <a:t>Reliability: compromising the operating system generally causes it to crash</a:t>
            </a:r>
          </a:p>
          <a:p>
            <a:pPr lvl="1"/>
            <a:r>
              <a:rPr lang="en-US" sz="1800" dirty="0" smtClean="0"/>
              <a:t>Security: limit the scope of what processes can do</a:t>
            </a:r>
          </a:p>
          <a:p>
            <a:pPr lvl="1"/>
            <a:r>
              <a:rPr lang="en-US" sz="1800" dirty="0" smtClean="0"/>
              <a:t>Privacy: limit each process to the data it is permitted to access</a:t>
            </a:r>
          </a:p>
          <a:p>
            <a:pPr lvl="1"/>
            <a:r>
              <a:rPr lang="en-US" sz="1800" dirty="0" smtClean="0"/>
              <a:t>Fairness: each should be limited to its appropriate share of system resources (CPU time, memory, I/O,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2000" b="1" dirty="0" smtClean="0"/>
              <a:t>It must protect User programs from one another</a:t>
            </a:r>
          </a:p>
          <a:p>
            <a:pPr lvl="1"/>
            <a:r>
              <a:rPr lang="en-US" sz="1800" dirty="0" smtClean="0"/>
              <a:t>Primary Mechanism: limit the translation from program address space to physical memory space</a:t>
            </a:r>
          </a:p>
          <a:p>
            <a:pPr lvl="1"/>
            <a:r>
              <a:rPr lang="en-US" sz="1800" dirty="0" smtClean="0"/>
              <a:t>Can only touch what is mapped into process </a:t>
            </a:r>
            <a:r>
              <a:rPr lang="en-US" sz="1800" i="1" dirty="0" smtClean="0"/>
              <a:t>address space</a:t>
            </a:r>
          </a:p>
          <a:p>
            <a:r>
              <a:rPr lang="en-US" sz="2000" b="1" dirty="0" smtClean="0"/>
              <a:t>Additional Mechanisms:</a:t>
            </a:r>
          </a:p>
          <a:p>
            <a:pPr lvl="1"/>
            <a:r>
              <a:rPr lang="en-US" sz="1800" dirty="0" smtClean="0"/>
              <a:t>Privileged instructions, in/out instructions, special registers</a:t>
            </a:r>
          </a:p>
          <a:p>
            <a:pPr lvl="1"/>
            <a:r>
              <a:rPr lang="en-US" sz="1800" dirty="0" err="1" smtClean="0"/>
              <a:t>syscall</a:t>
            </a:r>
            <a:r>
              <a:rPr lang="en-US" sz="1800" dirty="0" smtClean="0"/>
              <a:t> processing, subsystem implementation </a:t>
            </a:r>
          </a:p>
          <a:p>
            <a:pPr lvl="2"/>
            <a:r>
              <a:rPr lang="en-US" sz="1800" dirty="0" smtClean="0"/>
              <a:t>(e.g., file access rights, </a:t>
            </a:r>
            <a:r>
              <a:rPr lang="en-US" sz="1800" dirty="0" err="1" smtClean="0"/>
              <a:t>etc</a:t>
            </a:r>
            <a:r>
              <a:rPr lang="en-US" sz="1800" dirty="0" smtClean="0"/>
              <a:t>)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Protection</a:t>
            </a:r>
            <a:endParaRPr lang="en-US" alt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03960"/>
            <a:ext cx="8839200" cy="5638800"/>
          </a:xfrm>
        </p:spPr>
        <p:txBody>
          <a:bodyPr>
            <a:normAutofit/>
          </a:bodyPr>
          <a:lstStyle/>
          <a:p>
            <a:r>
              <a:rPr lang="en-US" altLang="en-US" sz="1800" b="1" dirty="0" smtClean="0">
                <a:solidFill>
                  <a:srgbClr val="FF0000"/>
                </a:solidFill>
              </a:rPr>
              <a:t>Process: </a:t>
            </a:r>
            <a:r>
              <a:rPr lang="en-US" altLang="en-US" sz="1800" dirty="0" smtClean="0">
                <a:solidFill>
                  <a:srgbClr val="FF0000"/>
                </a:solidFill>
              </a:rPr>
              <a:t>e</a:t>
            </a:r>
            <a:r>
              <a:rPr lang="en-US" sz="1800" dirty="0" smtClean="0">
                <a:solidFill>
                  <a:srgbClr val="FF0000"/>
                </a:solidFill>
              </a:rPr>
              <a:t>xecution environment with </a:t>
            </a:r>
            <a:r>
              <a:rPr lang="en-US" sz="1800" dirty="0">
                <a:solidFill>
                  <a:srgbClr val="FF0000"/>
                </a:solidFill>
              </a:rPr>
              <a:t>Restricted </a:t>
            </a:r>
            <a:r>
              <a:rPr lang="en-US" sz="1800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sz="1800" b="1" dirty="0" smtClean="0">
                <a:solidFill>
                  <a:srgbClr val="FF0000"/>
                </a:solidFill>
              </a:rPr>
              <a:t>Address Space with One or More Threads</a:t>
            </a:r>
          </a:p>
          <a:p>
            <a:pPr lvl="1"/>
            <a:r>
              <a:rPr lang="en-US" altLang="en-US" sz="1800" dirty="0" smtClean="0"/>
              <a:t>Owns memory (address space)</a:t>
            </a:r>
          </a:p>
          <a:p>
            <a:pPr lvl="1"/>
            <a:r>
              <a:rPr lang="en-US" altLang="en-US" sz="1800" dirty="0" smtClean="0"/>
              <a:t>Owns file descriptors, file system context, …</a:t>
            </a:r>
          </a:p>
          <a:p>
            <a:pPr lvl="1"/>
            <a:r>
              <a:rPr lang="en-US" altLang="en-US" sz="1800" dirty="0" smtClean="0"/>
              <a:t>Encapsulate one or more threads sharing process resources</a:t>
            </a:r>
          </a:p>
          <a:p>
            <a:r>
              <a:rPr lang="en-US" altLang="en-US" sz="1800" dirty="0" smtClean="0"/>
              <a:t>Why </a:t>
            </a:r>
            <a:r>
              <a:rPr lang="en-US" altLang="en-US" sz="1800" b="1" dirty="0" smtClean="0"/>
              <a:t>processes</a:t>
            </a:r>
            <a:r>
              <a:rPr lang="en-US" altLang="en-US" sz="1800" dirty="0" smtClean="0"/>
              <a:t>? </a:t>
            </a:r>
          </a:p>
          <a:p>
            <a:pPr lvl="1"/>
            <a:r>
              <a:rPr lang="en-US" altLang="en-US" sz="1800" dirty="0" smtClean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sz="1800" dirty="0" smtClean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sz="1800" dirty="0" smtClean="0"/>
              <a:t>Processes provides memory protection</a:t>
            </a:r>
          </a:p>
          <a:p>
            <a:pPr lvl="1"/>
            <a:r>
              <a:rPr lang="en-US" altLang="en-US" sz="1800" dirty="0" smtClean="0"/>
              <a:t>Threads more efficient than processes (later)</a:t>
            </a:r>
          </a:p>
          <a:p>
            <a:pPr marL="285750" lvl="1" indent="-285750">
              <a:buFontTx/>
              <a:buChar char="•"/>
            </a:pPr>
            <a:r>
              <a:rPr lang="en-US" altLang="en-US" sz="1800" dirty="0"/>
              <a:t>Fundamental tradeoff between protection and </a:t>
            </a:r>
            <a:r>
              <a:rPr lang="en-US" altLang="en-US" sz="1800" dirty="0" smtClean="0"/>
              <a:t>efficiency</a:t>
            </a:r>
          </a:p>
          <a:p>
            <a:pPr marL="742950" lvl="2" indent="-285750">
              <a:buFontTx/>
              <a:buChar char="•"/>
            </a:pPr>
            <a:r>
              <a:rPr lang="en-US" altLang="en-US" sz="1800" dirty="0" smtClean="0"/>
              <a:t>Communication easier </a:t>
            </a:r>
            <a:r>
              <a:rPr lang="en-US" altLang="en-US" sz="1800" i="1" dirty="0" smtClean="0"/>
              <a:t>within</a:t>
            </a:r>
            <a:r>
              <a:rPr lang="en-US" altLang="en-US" sz="1800" dirty="0" smtClean="0"/>
              <a:t> a process</a:t>
            </a:r>
          </a:p>
          <a:p>
            <a:pPr marL="742950" lvl="2" indent="-285750">
              <a:buFontTx/>
              <a:buChar char="•"/>
            </a:pPr>
            <a:r>
              <a:rPr lang="en-US" altLang="en-US" sz="1800" dirty="0" smtClean="0"/>
              <a:t>Communication harder </a:t>
            </a:r>
            <a:r>
              <a:rPr lang="en-US" altLang="en-US" sz="1800" i="1" dirty="0" smtClean="0"/>
              <a:t>between </a:t>
            </a:r>
            <a:r>
              <a:rPr lang="en-US" altLang="en-US" sz="1800" dirty="0" smtClean="0"/>
              <a:t>processes</a:t>
            </a:r>
          </a:p>
          <a:p>
            <a:r>
              <a:rPr lang="en-US" altLang="en-US" sz="1800" dirty="0" smtClean="0"/>
              <a:t>Application instance consists of one or more processes </a:t>
            </a:r>
          </a:p>
          <a:p>
            <a:pPr>
              <a:buFontTx/>
              <a:buNone/>
            </a:pPr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Protection</a:t>
            </a:r>
            <a:endParaRPr lang="en-US" altLang="en-US" sz="2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96398" y="4419600"/>
            <a:ext cx="7604602" cy="171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0" dirty="0" smtClean="0"/>
              <a:t>Threads encapsulate concurrency: “Active” component</a:t>
            </a:r>
          </a:p>
          <a:p>
            <a:r>
              <a:rPr lang="en-US" altLang="en-US" sz="1800" b="0" dirty="0" smtClean="0"/>
              <a:t>Address spaces encapsulate protection: “Passive” part</a:t>
            </a:r>
          </a:p>
          <a:p>
            <a:pPr lvl="1"/>
            <a:r>
              <a:rPr lang="en-US" altLang="en-US" sz="1800" b="0" dirty="0" smtClean="0"/>
              <a:t>Keeps buggy program from trashing the system</a:t>
            </a:r>
          </a:p>
          <a:p>
            <a:pPr lvl="1"/>
            <a:endParaRPr lang="en-US" altLang="en-US" sz="1800" b="0" dirty="0" smtClean="0"/>
          </a:p>
          <a:p>
            <a:r>
              <a:rPr lang="en-US" altLang="en-US" sz="1800" b="0" dirty="0" smtClean="0"/>
              <a:t>Why have multiple threads per address space?</a:t>
            </a:r>
          </a:p>
          <a:p>
            <a:pPr>
              <a:buFontTx/>
              <a:buNone/>
            </a:pPr>
            <a:endParaRPr lang="en-US" altLang="en-US" sz="1800" b="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1256914"/>
            <a:ext cx="5181600" cy="2997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4243" y="826324"/>
            <a:ext cx="5517357" cy="250061"/>
          </a:xfrm>
        </p:spPr>
        <p:txBody>
          <a:bodyPr/>
          <a:lstStyle/>
          <a:p>
            <a:r>
              <a:rPr lang="en-US" altLang="en-US" sz="2000" b="1" dirty="0" smtClean="0"/>
              <a:t>Single and Multithreaded Processes</a:t>
            </a:r>
          </a:p>
        </p:txBody>
      </p:sp>
    </p:spTree>
    <p:extLst>
      <p:ext uri="{BB962C8B-B14F-4D97-AF65-F5344CB8AC3E}">
        <p14:creationId xmlns:p14="http://schemas.microsoft.com/office/powerpoint/2010/main" val="15533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Protection</a:t>
            </a:r>
            <a:endParaRPr lang="en-US" altLang="en-US" sz="2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184910"/>
            <a:ext cx="8839200" cy="5715000"/>
          </a:xfrm>
        </p:spPr>
        <p:txBody>
          <a:bodyPr>
            <a:norm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</a:rPr>
              <a:t>Hardware</a:t>
            </a:r>
            <a:r>
              <a:rPr lang="en-US" altLang="en-US" sz="1800" b="1" dirty="0">
                <a:solidFill>
                  <a:schemeClr val="hlink"/>
                </a:solidFill>
              </a:rPr>
              <a:t> </a:t>
            </a:r>
            <a:r>
              <a:rPr lang="en-US" altLang="en-US" sz="1800" b="1" dirty="0"/>
              <a:t>provides at least two modes:</a:t>
            </a:r>
          </a:p>
          <a:p>
            <a:pPr lvl="1"/>
            <a:r>
              <a:rPr lang="en-US" altLang="en-US" sz="1800" dirty="0"/>
              <a:t>“Kernel” mode (or “supervisor” or “protected”)</a:t>
            </a:r>
          </a:p>
          <a:p>
            <a:pPr lvl="1"/>
            <a:r>
              <a:rPr lang="en-US" altLang="en-US" sz="1800" dirty="0"/>
              <a:t>“User” mode: Normal programs executed 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  <a:p>
            <a:r>
              <a:rPr lang="en-US" sz="1800" b="1" dirty="0" smtClean="0"/>
              <a:t>What is needed in the hardware to support “dual mode” operation?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bit of state (user/system mode bit)</a:t>
            </a:r>
          </a:p>
          <a:p>
            <a:pPr lvl="1"/>
            <a:r>
              <a:rPr lang="en-US" sz="1800" dirty="0" smtClean="0"/>
              <a:t>Certain operations / actions only permitted in system/kernel mode</a:t>
            </a:r>
          </a:p>
          <a:p>
            <a:pPr lvl="2"/>
            <a:r>
              <a:rPr lang="en-US" sz="1800" dirty="0" smtClean="0"/>
              <a:t>In user mode they fail or trap</a:t>
            </a:r>
          </a:p>
          <a:p>
            <a:pPr lvl="1"/>
            <a:r>
              <a:rPr lang="en-US" sz="1800" dirty="0" err="1" smtClean="0"/>
              <a:t>User</a:t>
            </a:r>
            <a:r>
              <a:rPr lang="en-US" sz="1800" dirty="0" err="1" smtClean="0">
                <a:sym typeface="Wingdings" pitchFamily="2" charset="2"/>
              </a:rPr>
              <a:t></a:t>
            </a:r>
            <a:r>
              <a:rPr lang="en-US" sz="1800" dirty="0" err="1" smtClean="0"/>
              <a:t>Kernel</a:t>
            </a:r>
            <a:r>
              <a:rPr lang="en-US" sz="1800" dirty="0" smtClean="0"/>
              <a:t> transition </a:t>
            </a:r>
            <a:r>
              <a:rPr lang="en-US" sz="1800" i="1" dirty="0" smtClean="0"/>
              <a:t>sets</a:t>
            </a:r>
            <a:r>
              <a:rPr lang="en-US" sz="1800" dirty="0" smtClean="0"/>
              <a:t> system mode AND saves the user PC</a:t>
            </a:r>
          </a:p>
          <a:p>
            <a:pPr lvl="2"/>
            <a:r>
              <a:rPr lang="en-US" sz="1800" dirty="0" smtClean="0"/>
              <a:t>Operating system code carefully puts aside user state then performs the necessary operations</a:t>
            </a:r>
          </a:p>
          <a:p>
            <a:pPr lvl="1"/>
            <a:r>
              <a:rPr lang="en-US" sz="1800" dirty="0" err="1" smtClean="0"/>
              <a:t>Kernel</a:t>
            </a:r>
            <a:r>
              <a:rPr lang="en-US" sz="1800" dirty="0" err="1" smtClean="0">
                <a:sym typeface="Wingdings" pitchFamily="2" charset="2"/>
              </a:rPr>
              <a:t></a:t>
            </a:r>
            <a:r>
              <a:rPr lang="en-US" sz="1800" dirty="0" err="1" smtClean="0"/>
              <a:t>User</a:t>
            </a:r>
            <a:r>
              <a:rPr lang="en-US" sz="1800" dirty="0" smtClean="0"/>
              <a:t> transition clears system mode AND restores appropriate user PC</a:t>
            </a:r>
          </a:p>
          <a:p>
            <a:pPr lvl="2"/>
            <a:r>
              <a:rPr lang="en-US" sz="1800" dirty="0"/>
              <a:t>r</a:t>
            </a:r>
            <a:r>
              <a:rPr lang="en-US" sz="1800" dirty="0" smtClean="0"/>
              <a:t>eturn-from-interrupt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34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Protection</a:t>
            </a:r>
            <a:endParaRPr lang="en-US" alt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1719" y="1234440"/>
            <a:ext cx="8714874" cy="501396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Syscall</a:t>
            </a:r>
            <a:endParaRPr lang="en-US" sz="1800" dirty="0" smtClean="0"/>
          </a:p>
          <a:p>
            <a:pPr lvl="1"/>
            <a:r>
              <a:rPr lang="en-US" sz="1800" dirty="0" smtClean="0"/>
              <a:t>Process requests a system service, e.g., exit</a:t>
            </a:r>
          </a:p>
          <a:p>
            <a:pPr lvl="1"/>
            <a:r>
              <a:rPr lang="en-US" sz="1800" dirty="0" smtClean="0"/>
              <a:t>Like a function call, but “outside” the process</a:t>
            </a:r>
          </a:p>
          <a:p>
            <a:pPr lvl="1"/>
            <a:r>
              <a:rPr lang="en-US" sz="1800" dirty="0" smtClean="0"/>
              <a:t>Does not have the address of the system function to call</a:t>
            </a:r>
          </a:p>
          <a:p>
            <a:pPr lvl="1"/>
            <a:r>
              <a:rPr lang="en-US" sz="1800" dirty="0" smtClean="0"/>
              <a:t>Like a Remote Procedure </a:t>
            </a:r>
            <a:r>
              <a:rPr lang="en-US" sz="1800" dirty="0"/>
              <a:t>C</a:t>
            </a:r>
            <a:r>
              <a:rPr lang="en-US" sz="1800" dirty="0" smtClean="0"/>
              <a:t>all (RPC) – for later</a:t>
            </a:r>
          </a:p>
          <a:p>
            <a:pPr lvl="1"/>
            <a:r>
              <a:rPr lang="en-US" sz="1800" dirty="0" smtClean="0"/>
              <a:t>Marshall the </a:t>
            </a:r>
            <a:r>
              <a:rPr lang="en-US" sz="1800" dirty="0" err="1" smtClean="0"/>
              <a:t>syscall</a:t>
            </a:r>
            <a:r>
              <a:rPr lang="en-US" sz="1800" dirty="0" smtClean="0"/>
              <a:t> id and </a:t>
            </a:r>
            <a:r>
              <a:rPr lang="en-US" sz="1800" dirty="0" err="1" smtClean="0"/>
              <a:t>args</a:t>
            </a:r>
            <a:r>
              <a:rPr lang="en-US" sz="1800" dirty="0" smtClean="0"/>
              <a:t> in registers and exec </a:t>
            </a:r>
            <a:r>
              <a:rPr lang="en-US" sz="1800" dirty="0" err="1" smtClean="0"/>
              <a:t>syscall</a:t>
            </a:r>
            <a:endParaRPr lang="en-US" sz="1800" dirty="0" smtClean="0"/>
          </a:p>
          <a:p>
            <a:r>
              <a:rPr lang="en-US" sz="1800" dirty="0" smtClean="0"/>
              <a:t>Interrupt</a:t>
            </a:r>
          </a:p>
          <a:p>
            <a:pPr lvl="1"/>
            <a:r>
              <a:rPr lang="en-US" sz="1800" dirty="0" smtClean="0"/>
              <a:t>External asynchronous event triggers context switch</a:t>
            </a:r>
          </a:p>
          <a:p>
            <a:pPr lvl="1"/>
            <a:r>
              <a:rPr lang="en-US" sz="1800" dirty="0" err="1"/>
              <a:t>e</a:t>
            </a:r>
            <a:r>
              <a:rPr lang="en-US" sz="1800" dirty="0" err="1" smtClean="0"/>
              <a:t>g</a:t>
            </a:r>
            <a:r>
              <a:rPr lang="en-US" sz="1800" dirty="0" smtClean="0"/>
              <a:t>. Timer, I/O device</a:t>
            </a:r>
          </a:p>
          <a:p>
            <a:pPr lvl="1"/>
            <a:r>
              <a:rPr lang="en-US" sz="1800" dirty="0" smtClean="0"/>
              <a:t>Independent of user process</a:t>
            </a:r>
          </a:p>
          <a:p>
            <a:r>
              <a:rPr lang="en-US" sz="1800" dirty="0" smtClean="0"/>
              <a:t>Trap or Exception</a:t>
            </a:r>
          </a:p>
          <a:p>
            <a:pPr lvl="1"/>
            <a:r>
              <a:rPr lang="en-US" sz="1800" dirty="0" smtClean="0"/>
              <a:t>Internal synchronous event in process triggers context switch</a:t>
            </a:r>
          </a:p>
          <a:p>
            <a:pPr lvl="1"/>
            <a:r>
              <a:rPr lang="en-US" sz="1800" dirty="0"/>
              <a:t>e</a:t>
            </a:r>
            <a:r>
              <a:rPr lang="en-US" sz="1800" dirty="0" smtClean="0"/>
              <a:t>.g., Protection violation (segmentation fault), Divide by zero, …</a:t>
            </a:r>
          </a:p>
          <a:p>
            <a:r>
              <a:rPr lang="en-US" sz="1800" dirty="0" smtClean="0"/>
              <a:t>All 3 are an UNPROGRAMMED CONTROL TRANSFER</a:t>
            </a:r>
          </a:p>
          <a:p>
            <a:pPr lvl="1"/>
            <a:r>
              <a:rPr lang="en-US" sz="1800" dirty="0" smtClean="0"/>
              <a:t>Where does it go?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3424158" y="834330"/>
            <a:ext cx="5793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How can a user program safely get to the OS?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73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Protection</a:t>
            </a:r>
            <a:endParaRPr lang="en-US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424158" y="834330"/>
            <a:ext cx="5793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How can a user program safely get to the OS?</a:t>
            </a:r>
            <a:endParaRPr lang="en-US" altLang="en-US" sz="2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480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600" b="0" smtClean="0"/>
              <a:t>The goal is protecting the Operating System and others from malicious or ignorant users.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600" b="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600" b="0" smtClean="0"/>
              <a:t>The </a:t>
            </a:r>
            <a:r>
              <a:rPr lang="en-US" altLang="en-US" sz="1600" b="1" smtClean="0"/>
              <a:t>User/Supervisor Mode</a:t>
            </a:r>
            <a:r>
              <a:rPr lang="en-US" altLang="en-US" sz="1600" b="0" smtClean="0"/>
              <a:t> and </a:t>
            </a:r>
            <a:r>
              <a:rPr lang="en-US" altLang="en-US" sz="1600" b="1" smtClean="0"/>
              <a:t>privileged</a:t>
            </a:r>
            <a:r>
              <a:rPr lang="en-US" altLang="en-US" sz="1600" b="0" smtClean="0"/>
              <a:t> instructions.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1600" b="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1600" b="0" smtClean="0"/>
              <a:t>Concurrent threads might interfere with others. This leads to protection of resources by user/supervisor mode. These resources include:</a:t>
            </a:r>
          </a:p>
          <a:p>
            <a:pPr marL="914400" lvl="1" indent="-457200" algn="just">
              <a:lnSpc>
                <a:spcPct val="80000"/>
              </a:lnSpc>
              <a:buFontTx/>
              <a:buNone/>
            </a:pPr>
            <a:endParaRPr lang="en-US" altLang="en-US" sz="1600" b="0" smtClean="0"/>
          </a:p>
          <a:p>
            <a:pPr marL="914400" lvl="1" indent="-457200" algn="just">
              <a:lnSpc>
                <a:spcPct val="80000"/>
              </a:lnSpc>
              <a:buFontTx/>
              <a:buNone/>
            </a:pPr>
            <a:r>
              <a:rPr lang="en-US" altLang="en-US" sz="1600" b="1" smtClean="0"/>
              <a:t>I/O</a:t>
            </a:r>
            <a:r>
              <a:rPr lang="en-US" altLang="en-US" sz="1600" b="0" smtClean="0"/>
              <a:t> Define I/O instructions as privileged; they can be executed only in Supervisor mode. System calls get us from user to supervisor mode.    </a:t>
            </a:r>
            <a:endParaRPr lang="en-US" altLang="en-US" sz="1800" b="0" dirty="0" smtClean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948" r="17307" b="575"/>
          <a:stretch>
            <a:fillRect/>
          </a:stretch>
        </p:blipFill>
        <p:spPr bwMode="auto">
          <a:xfrm>
            <a:off x="5305425" y="1295400"/>
            <a:ext cx="3838575" cy="46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0" y="4495800"/>
            <a:ext cx="5970588" cy="1793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0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76275"/>
            <a:ext cx="2699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How Interrupts Work</a:t>
            </a:r>
            <a:endParaRPr lang="en-US" altLang="en-US" sz="20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07999" y="1100137"/>
            <a:ext cx="83423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0" dirty="0" smtClean="0"/>
              <a:t>Interrupt </a:t>
            </a:r>
            <a:r>
              <a:rPr lang="en-US" altLang="en-US" sz="1800" b="0" dirty="0"/>
              <a:t>transfers control to the interrupt service routine generally, through the </a:t>
            </a:r>
            <a:r>
              <a:rPr lang="en-US" altLang="en-US" sz="1800" b="0" i="1" dirty="0"/>
              <a:t>interrupt vector</a:t>
            </a:r>
            <a:r>
              <a:rPr lang="en-US" altLang="en-US" sz="1800" b="0" dirty="0"/>
              <a:t>, which contains the addresses of all the service routines.</a:t>
            </a:r>
          </a:p>
          <a:p>
            <a:r>
              <a:rPr lang="en-US" altLang="en-US" sz="1800" b="0" dirty="0"/>
              <a:t>Interrupt architecture must save the address of the interrupted instruction.</a:t>
            </a:r>
          </a:p>
          <a:p>
            <a:r>
              <a:rPr lang="en-US" altLang="en-US" sz="1800" b="0" dirty="0"/>
              <a:t>Incoming interrupts are </a:t>
            </a:r>
            <a:r>
              <a:rPr lang="en-US" altLang="en-US" sz="1800" b="0" i="1" dirty="0"/>
              <a:t>disabled</a:t>
            </a:r>
            <a:r>
              <a:rPr lang="en-US" altLang="en-US" sz="1800" b="0" dirty="0"/>
              <a:t> while another interrupt is being processed to prevent a </a:t>
            </a:r>
            <a:r>
              <a:rPr lang="en-US" altLang="en-US" sz="1800" b="0" i="1" dirty="0"/>
              <a:t>lost interrupt</a:t>
            </a:r>
            <a:r>
              <a:rPr lang="en-US" altLang="en-US" sz="1800" b="0" dirty="0"/>
              <a:t>.</a:t>
            </a:r>
          </a:p>
          <a:p>
            <a:r>
              <a:rPr lang="en-US" altLang="en-US" sz="1800" b="0" dirty="0"/>
              <a:t>A </a:t>
            </a:r>
            <a:r>
              <a:rPr lang="en-US" altLang="en-US" sz="1800" b="0" i="1" dirty="0"/>
              <a:t>trap</a:t>
            </a:r>
            <a:r>
              <a:rPr lang="en-US" altLang="en-US" sz="1800" b="0" dirty="0"/>
              <a:t> is a software-generated interrupt caused either by an error or a user request.</a:t>
            </a:r>
          </a:p>
          <a:p>
            <a:r>
              <a:rPr lang="en-US" altLang="en-US" sz="1800" b="0" dirty="0"/>
              <a:t>An operating system is </a:t>
            </a:r>
            <a:r>
              <a:rPr lang="en-US" altLang="en-US" sz="1800" b="0" i="1" dirty="0"/>
              <a:t>interrupt</a:t>
            </a:r>
            <a:r>
              <a:rPr lang="en-US" altLang="en-US" sz="1800" b="0" dirty="0"/>
              <a:t> driven.</a:t>
            </a: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2133600" y="3657600"/>
            <a:ext cx="6565900" cy="259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1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8600" y="1981200"/>
            <a:ext cx="2149475" cy="835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These are the devices that make up a typical system.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28600" y="4114800"/>
            <a:ext cx="2149475" cy="1568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Any of these devices can cause an electrical interrupt that grabs the attention of the CPU.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676275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IO Support</a:t>
            </a:r>
            <a:endParaRPr lang="en-US" altLang="en-US" sz="2000" dirty="0"/>
          </a:p>
        </p:txBody>
      </p:sp>
      <p:pic>
        <p:nvPicPr>
          <p:cNvPr id="22532" name="Picture 4" descr="http://nerdtechy.com/wp-content/uploads/2016/01/ASUS-Crosshair-V-Formula-Z-AM3-AMD-990FX-ATX-Mother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06232"/>
            <a:ext cx="6019800" cy="50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pic>
        <p:nvPicPr>
          <p:cNvPr id="8" name="Picture 9" descr="C:\B\b4\JPG\foo\1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6097588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8600" y="1981200"/>
            <a:ext cx="2149475" cy="835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These are the devices that make up a typical system.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28600" y="4114800"/>
            <a:ext cx="2149475" cy="1568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Any of these devices can cause an electrical interrupt that grabs the attention of the CPU.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676275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IO Support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67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FB82874-9B29-4908-A5A7-4D7F85E760A0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400" smtClean="0"/>
          </a:p>
        </p:txBody>
      </p:sp>
      <p:pic>
        <p:nvPicPr>
          <p:cNvPr id="8196" name="Picture 2" descr="http://i.cmpnet.com/techonline/uth/pmiPhone_boardtop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6106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457200" y="115888"/>
            <a:ext cx="3159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Inside an I-Phone</a:t>
            </a: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4816475" y="146050"/>
            <a:ext cx="3633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There are Sensors Everywhere!</a:t>
            </a: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2316163" y="5646738"/>
            <a:ext cx="966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Sensor</a:t>
            </a: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455613" y="4187825"/>
            <a:ext cx="96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Sensor</a:t>
            </a:r>
          </a:p>
        </p:txBody>
      </p:sp>
      <p:sp>
        <p:nvSpPr>
          <p:cNvPr id="8201" name="TextBox 10"/>
          <p:cNvSpPr txBox="1">
            <a:spLocks noChangeArrowheads="1"/>
          </p:cNvSpPr>
          <p:nvPr/>
        </p:nvSpPr>
        <p:spPr bwMode="auto">
          <a:xfrm>
            <a:off x="609600" y="3724275"/>
            <a:ext cx="96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Sensor</a:t>
            </a:r>
          </a:p>
        </p:txBody>
      </p:sp>
      <p:sp>
        <p:nvSpPr>
          <p:cNvPr id="8202" name="TextBox 11"/>
          <p:cNvSpPr txBox="1">
            <a:spLocks noChangeArrowheads="1"/>
          </p:cNvSpPr>
          <p:nvPr/>
        </p:nvSpPr>
        <p:spPr bwMode="auto">
          <a:xfrm>
            <a:off x="3962400" y="5753100"/>
            <a:ext cx="96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Sensor</a:t>
            </a:r>
          </a:p>
        </p:txBody>
      </p:sp>
      <p:sp>
        <p:nvSpPr>
          <p:cNvPr id="8203" name="TextBox 12"/>
          <p:cNvSpPr txBox="1">
            <a:spLocks noChangeArrowheads="1"/>
          </p:cNvSpPr>
          <p:nvPr/>
        </p:nvSpPr>
        <p:spPr bwMode="auto">
          <a:xfrm>
            <a:off x="7620000" y="1627188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Sensor</a:t>
            </a:r>
          </a:p>
        </p:txBody>
      </p:sp>
      <p:sp>
        <p:nvSpPr>
          <p:cNvPr id="8204" name="TextBox 13"/>
          <p:cNvSpPr txBox="1">
            <a:spLocks noChangeArrowheads="1"/>
          </p:cNvSpPr>
          <p:nvPr/>
        </p:nvSpPr>
        <p:spPr bwMode="auto">
          <a:xfrm>
            <a:off x="3292475" y="1443038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Sensor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DE24D2E-A4ED-45A2-A62A-4F617C8C5AF7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2400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4313" y="152400"/>
            <a:ext cx="892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Hardware Support For Fundamental OS Operations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676275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IO Support</a:t>
            </a:r>
            <a:endParaRPr lang="en-US" altLang="en-US" sz="20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1761" r="642" b="21663"/>
          <a:stretch>
            <a:fillRect/>
          </a:stretch>
        </p:blipFill>
        <p:spPr bwMode="auto">
          <a:xfrm>
            <a:off x="1828800" y="1219200"/>
            <a:ext cx="7096125" cy="22860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28600" y="1447800"/>
            <a:ext cx="1311275" cy="15684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</a:rPr>
              <a:t>Sequence of events for processing an IO request.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1828800" y="3657600"/>
            <a:ext cx="7137400" cy="26003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28600" y="3657600"/>
            <a:ext cx="1524000" cy="1165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Comparing Synchronous and Asynchronous IO Operations</a:t>
            </a:r>
          </a:p>
        </p:txBody>
      </p:sp>
    </p:spTree>
    <p:extLst>
      <p:ext uri="{BB962C8B-B14F-4D97-AF65-F5344CB8AC3E}">
        <p14:creationId xmlns:p14="http://schemas.microsoft.com/office/powerpoint/2010/main" val="40075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AC9B8F1-8AB0-44D9-95A6-EE213835BAC4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2400" smtClean="0"/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37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What is an Operating System?</a:t>
            </a:r>
          </a:p>
        </p:txBody>
      </p:sp>
      <p:sp>
        <p:nvSpPr>
          <p:cNvPr id="9221" name="TextBox 2"/>
          <p:cNvSpPr txBox="1">
            <a:spLocks noChangeArrowheads="1"/>
          </p:cNvSpPr>
          <p:nvPr/>
        </p:nvSpPr>
        <p:spPr bwMode="auto">
          <a:xfrm>
            <a:off x="588963" y="1143000"/>
            <a:ext cx="78692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/>
              <a:t>It’s the mechanism that connects the hardware’s inputs and outputs and provides an interface for a user.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/>
              <a:t>The inputs and outputs are what determines the OS.  As the hardware and user changes, so does the OS.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/>
              <a:t>So let’s spend a few minutes looking at the history of computer hardware – from that we can see why the OS is what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B831D09-95F8-4CB8-B547-C9FDCC3B39F9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400" smtClean="0"/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1683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Really??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pic>
        <p:nvPicPr>
          <p:cNvPr id="10245" name="Picture 6" descr="Wat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160338"/>
            <a:ext cx="26384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7"/>
          <p:cNvSpPr>
            <a:spLocks noGrp="1" noChangeArrowheads="1"/>
          </p:cNvSpPr>
          <p:nvPr/>
        </p:nvSpPr>
        <p:spPr bwMode="auto">
          <a:xfrm>
            <a:off x="144463" y="1579563"/>
            <a:ext cx="8085137" cy="398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algn="just" defTabSz="4572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defTabSz="4572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/>
              <a:t>1943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0"/>
              <a:t>T.J. Watson (created IBM):</a:t>
            </a:r>
            <a:br>
              <a:rPr lang="en-US" altLang="en-US" sz="1800" b="0"/>
            </a:br>
            <a:r>
              <a:rPr lang="en-US" altLang="en-US" sz="1800" b="0"/>
              <a:t>  </a:t>
            </a:r>
            <a:r>
              <a:rPr lang="en-US" altLang="en-US" sz="1800" b="0" i="1"/>
              <a:t>“ I think there is a world market for maybe five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 i="1"/>
              <a:t>         computers.”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1800" b="0" i="1"/>
          </a:p>
          <a:p>
            <a:pPr algn="l"/>
            <a:r>
              <a:rPr lang="en-US" altLang="en-US" sz="1800" b="0"/>
              <a:t>Fast forward … 1950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0"/>
              <a:t>There are maybe 20 computers in the world</a:t>
            </a:r>
          </a:p>
          <a:p>
            <a:pPr lvl="2"/>
            <a:r>
              <a:rPr lang="en-US" altLang="en-US" sz="1800" b="0"/>
              <a:t>They were unbelievably expensive</a:t>
            </a:r>
          </a:p>
          <a:p>
            <a:pPr lvl="2"/>
            <a:r>
              <a:rPr lang="en-US" altLang="en-US" sz="1800" b="0"/>
              <a:t>Imagine this: machine time is more valuable than person time!</a:t>
            </a:r>
          </a:p>
          <a:p>
            <a:pPr lvl="2"/>
            <a:r>
              <a:rPr lang="en-US" altLang="en-US" sz="1800" b="0"/>
              <a:t>So: </a:t>
            </a:r>
            <a:r>
              <a:rPr lang="en-US" altLang="en-US" sz="1800" b="0" i="1"/>
              <a:t>efficient use of the hardware is paramount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1800" b="0"/>
              <a:t>Operating systems are born to use this valuable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28F9776-1374-46B6-A228-6102E931F7BA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2400" smtClean="0"/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37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What is an Operating System?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/>
        </p:nvSpPr>
        <p:spPr bwMode="auto">
          <a:xfrm>
            <a:off x="457200" y="3098800"/>
            <a:ext cx="83820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/>
              <a:t>In the very beginning…</a:t>
            </a:r>
          </a:p>
          <a:p>
            <a:pPr lvl="1">
              <a:buFontTx/>
              <a:buChar char="–"/>
            </a:pPr>
            <a:r>
              <a:rPr lang="en-US" altLang="en-US" sz="1800" b="0"/>
              <a:t>OS was just a library of code that you linked into your program; programs were loaded in their entirety into memory, and executed.  Your program and the OS were one!</a:t>
            </a:r>
          </a:p>
          <a:p>
            <a:pPr lvl="2"/>
            <a:r>
              <a:rPr lang="en-US" altLang="en-US" sz="1600" b="0"/>
              <a:t>“OS” had an “API” that let you control the disk, control the printer, etc.</a:t>
            </a:r>
          </a:p>
          <a:p>
            <a:pPr lvl="2"/>
            <a:endParaRPr lang="en-US" altLang="en-US" sz="1600" b="0"/>
          </a:p>
          <a:p>
            <a:pPr lvl="1">
              <a:buFontTx/>
              <a:buChar char="–"/>
            </a:pPr>
            <a:r>
              <a:rPr lang="en-US" altLang="en-US" sz="1800" b="0"/>
              <a:t>Interfaces were literally switches and blinking lights</a:t>
            </a:r>
          </a:p>
          <a:p>
            <a:pPr lvl="1">
              <a:buFontTx/>
              <a:buChar char="–"/>
            </a:pPr>
            <a:endParaRPr lang="en-US" altLang="en-US" sz="1800" b="0"/>
          </a:p>
          <a:p>
            <a:pPr lvl="1">
              <a:buFontTx/>
              <a:buChar char="–"/>
            </a:pPr>
            <a:r>
              <a:rPr lang="en-US" altLang="en-US" sz="1800" b="0"/>
              <a:t>When you were done running your program, you’d leave and turn the computer over to the next person</a:t>
            </a:r>
          </a:p>
        </p:txBody>
      </p:sp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3276600" y="366713"/>
            <a:ext cx="5715000" cy="2732087"/>
            <a:chOff x="609600" y="1276350"/>
            <a:chExt cx="5562600" cy="2838450"/>
          </a:xfrm>
        </p:grpSpPr>
        <p:sp>
          <p:nvSpPr>
            <p:cNvPr id="11271" name="Oval 3"/>
            <p:cNvSpPr>
              <a:spLocks noChangeArrowheads="1"/>
            </p:cNvSpPr>
            <p:nvPr/>
          </p:nvSpPr>
          <p:spPr bwMode="auto">
            <a:xfrm>
              <a:off x="2971800" y="2286000"/>
              <a:ext cx="914400" cy="914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 algn="just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1272" name="AutoShape 4"/>
            <p:cNvSpPr>
              <a:spLocks noChangeArrowheads="1"/>
            </p:cNvSpPr>
            <p:nvPr/>
          </p:nvSpPr>
          <p:spPr bwMode="auto">
            <a:xfrm>
              <a:off x="1166813" y="2971800"/>
              <a:ext cx="685800" cy="914400"/>
            </a:xfrm>
            <a:prstGeom prst="can">
              <a:avLst>
                <a:gd name="adj" fmla="val 33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73" name="Text Box 5"/>
            <p:cNvSpPr txBox="1">
              <a:spLocks noChangeArrowheads="1"/>
            </p:cNvSpPr>
            <p:nvPr/>
          </p:nvSpPr>
          <p:spPr bwMode="auto">
            <a:xfrm>
              <a:off x="609600" y="2362200"/>
              <a:ext cx="182880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 algn="just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Diskosaurus</a:t>
              </a:r>
            </a:p>
          </p:txBody>
        </p:sp>
        <p:cxnSp>
          <p:nvCxnSpPr>
            <p:cNvPr id="11274" name="AutoShape 6"/>
            <p:cNvCxnSpPr>
              <a:cxnSpLocks noChangeShapeType="1"/>
            </p:cNvCxnSpPr>
            <p:nvPr/>
          </p:nvCxnSpPr>
          <p:spPr bwMode="auto">
            <a:xfrm flipV="1">
              <a:off x="1828800" y="2743200"/>
              <a:ext cx="1119188" cy="6858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75" name="Rectangle 7"/>
            <p:cNvSpPr>
              <a:spLocks noChangeArrowheads="1"/>
            </p:cNvSpPr>
            <p:nvPr/>
          </p:nvSpPr>
          <p:spPr bwMode="auto">
            <a:xfrm>
              <a:off x="2647950" y="3657600"/>
              <a:ext cx="160020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 algn="just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cxnSp>
          <p:nvCxnSpPr>
            <p:cNvPr id="11276" name="AutoShape 8"/>
            <p:cNvCxnSpPr>
              <a:cxnSpLocks noChangeShapeType="1"/>
            </p:cNvCxnSpPr>
            <p:nvPr/>
          </p:nvCxnSpPr>
          <p:spPr bwMode="auto">
            <a:xfrm>
              <a:off x="3429000" y="3200400"/>
              <a:ext cx="19050" cy="457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277" name="AutoShape 9"/>
            <p:cNvSpPr>
              <a:spLocks noChangeArrowheads="1"/>
            </p:cNvSpPr>
            <p:nvPr/>
          </p:nvSpPr>
          <p:spPr bwMode="auto">
            <a:xfrm>
              <a:off x="3200400" y="1276350"/>
              <a:ext cx="2057400" cy="685800"/>
            </a:xfrm>
            <a:prstGeom prst="parallelogram">
              <a:avLst>
                <a:gd name="adj" fmla="val 7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 algn="just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Printer</a:t>
              </a:r>
            </a:p>
          </p:txBody>
        </p:sp>
        <p:sp>
          <p:nvSpPr>
            <p:cNvPr id="11278" name="AutoShape 10"/>
            <p:cNvSpPr>
              <a:spLocks noChangeArrowheads="1"/>
            </p:cNvSpPr>
            <p:nvPr/>
          </p:nvSpPr>
          <p:spPr bwMode="auto">
            <a:xfrm>
              <a:off x="4343400" y="2514600"/>
              <a:ext cx="18288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 algn="just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 Device</a:t>
              </a:r>
            </a:p>
          </p:txBody>
        </p:sp>
        <p:cxnSp>
          <p:nvCxnSpPr>
            <p:cNvPr id="11279" name="AutoShape 11"/>
            <p:cNvCxnSpPr>
              <a:cxnSpLocks noChangeShapeType="1"/>
            </p:cNvCxnSpPr>
            <p:nvPr/>
          </p:nvCxnSpPr>
          <p:spPr bwMode="auto">
            <a:xfrm flipV="1">
              <a:off x="3581400" y="1981200"/>
              <a:ext cx="542925" cy="323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280" name="AutoShape 12"/>
            <p:cNvCxnSpPr>
              <a:cxnSpLocks noChangeShapeType="1"/>
            </p:cNvCxnSpPr>
            <p:nvPr/>
          </p:nvCxnSpPr>
          <p:spPr bwMode="auto">
            <a:xfrm flipH="1">
              <a:off x="3886200" y="2743200"/>
              <a:ext cx="4572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4697509-FAB7-4355-8813-27D7BABCED63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400" smtClean="0"/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37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What is an Operating System?</a:t>
            </a: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304800" y="692150"/>
            <a:ext cx="8534400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Disk Controller</a:t>
            </a:r>
          </a:p>
          <a:p>
            <a:pPr>
              <a:lnSpc>
                <a:spcPct val="90000"/>
              </a:lnSpc>
            </a:pPr>
            <a:r>
              <a:rPr lang="en-US" altLang="en-US" sz="1800" b="0"/>
              <a:t>The diskosaurus was really slow</a:t>
            </a:r>
          </a:p>
          <a:p>
            <a:pPr>
              <a:lnSpc>
                <a:spcPct val="90000"/>
              </a:lnSpc>
            </a:pPr>
            <a:r>
              <a:rPr lang="en-US" altLang="en-US" sz="1800" b="0"/>
              <a:t>Add hardware so that the disk could operate without tying up the CPU</a:t>
            </a:r>
          </a:p>
          <a:p>
            <a:pPr lvl="1">
              <a:lnSpc>
                <a:spcPct val="90000"/>
              </a:lnSpc>
            </a:pPr>
            <a:r>
              <a:rPr lang="en-US" altLang="en-US" sz="1800" b="0"/>
              <a:t>Disk controller</a:t>
            </a:r>
          </a:p>
          <a:p>
            <a:pPr>
              <a:lnSpc>
                <a:spcPct val="90000"/>
              </a:lnSpc>
            </a:pPr>
            <a:r>
              <a:rPr lang="en-US" altLang="en-US" sz="1800" b="0">
                <a:solidFill>
                  <a:srgbClr val="000000"/>
                </a:solidFill>
              </a:rPr>
              <a:t>Hotshot programmers could now write code that:</a:t>
            </a:r>
          </a:p>
          <a:p>
            <a:pPr lvl="1">
              <a:lnSpc>
                <a:spcPct val="90000"/>
              </a:lnSpc>
            </a:pPr>
            <a:r>
              <a:rPr lang="en-US" altLang="en-US" sz="1800" b="0">
                <a:solidFill>
                  <a:srgbClr val="000000"/>
                </a:solidFill>
              </a:rPr>
              <a:t>Starts an I/O</a:t>
            </a:r>
          </a:p>
          <a:p>
            <a:pPr lvl="1">
              <a:lnSpc>
                <a:spcPct val="90000"/>
              </a:lnSpc>
            </a:pPr>
            <a:r>
              <a:rPr lang="en-US" altLang="en-US" sz="1800" b="0">
                <a:solidFill>
                  <a:srgbClr val="000000"/>
                </a:solidFill>
              </a:rPr>
              <a:t>Goes off and does some computing</a:t>
            </a:r>
          </a:p>
          <a:p>
            <a:pPr lvl="1">
              <a:lnSpc>
                <a:spcPct val="90000"/>
              </a:lnSpc>
            </a:pPr>
            <a:r>
              <a:rPr lang="en-US" altLang="en-US" sz="1800" b="0">
                <a:solidFill>
                  <a:srgbClr val="000000"/>
                </a:solidFill>
              </a:rPr>
              <a:t>Checks if the I/O is done at some later time</a:t>
            </a:r>
          </a:p>
          <a:p>
            <a:pPr>
              <a:lnSpc>
                <a:spcPct val="90000"/>
              </a:lnSpc>
            </a:pPr>
            <a:r>
              <a:rPr lang="en-US" altLang="en-US" sz="1800" b="0">
                <a:solidFill>
                  <a:srgbClr val="000000"/>
                </a:solidFill>
              </a:rPr>
              <a:t>Upside</a:t>
            </a:r>
          </a:p>
          <a:p>
            <a:pPr lvl="1">
              <a:lnSpc>
                <a:spcPct val="90000"/>
              </a:lnSpc>
            </a:pPr>
            <a:r>
              <a:rPr lang="en-US" altLang="en-US" sz="1800" b="0">
                <a:solidFill>
                  <a:srgbClr val="000000"/>
                </a:solidFill>
              </a:rPr>
              <a:t>Helps increase (expensive) CPU utilization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Resident Monitor</a:t>
            </a:r>
          </a:p>
          <a:p>
            <a:r>
              <a:rPr lang="en-US" altLang="en-US" sz="1800" b="0"/>
              <a:t>Everyone was using the same library of code</a:t>
            </a:r>
          </a:p>
          <a:p>
            <a:r>
              <a:rPr lang="en-US" altLang="en-US" sz="1800" b="0"/>
              <a:t>Why not keep it in memory?</a:t>
            </a:r>
          </a:p>
          <a:p>
            <a:r>
              <a:rPr lang="en-US" altLang="en-US" sz="1800" b="0"/>
              <a:t>While we’re at it, make it capable of loading Program 4 while running Program 3 and printing the output of Program 2</a:t>
            </a:r>
          </a:p>
          <a:p>
            <a:pPr lvl="1"/>
            <a:r>
              <a:rPr lang="en-US" altLang="en-US" sz="1800" b="0"/>
              <a:t>SPOOLing – Simultaneous Peripheral Operations On-Line</a:t>
            </a:r>
          </a:p>
          <a:p>
            <a:r>
              <a:rPr lang="en-US" altLang="en-US" sz="1800" b="0"/>
              <a:t>What new requirements does this impose?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6248400" cy="457200"/>
          </a:xfrm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smtClean="0"/>
              <a:t>1: Operating Systems Overview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1F07E33-4D14-4A42-A703-3C6AEDD7BDA8}" type="slidenum">
              <a:rPr lang="en-US" altLang="en-US" sz="2400" smtClean="0"/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400" smtClean="0"/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588963" y="152400"/>
            <a:ext cx="537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What is an Operating System?</a:t>
            </a:r>
          </a:p>
        </p:txBody>
      </p:sp>
      <p:pic>
        <p:nvPicPr>
          <p:cNvPr id="13317" name="Picture 2" descr="https://upload.wikimedia.org/wikipedia/commons/e/e9/IBM_1620_Model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676275"/>
            <a:ext cx="3571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 descr="Image result for ibm 1620 with paper tape pu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55938"/>
            <a:ext cx="1371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457200" y="838200"/>
            <a:ext cx="4419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dirty="0"/>
              <a:t>The IBM 1620 – the machine on which I did my Ph.D.  research.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The processor of the 1620 was listed at $64K, with another $40Kfor 20,000 digits of core storage and $10K for the for paper tape.  Total cost of $114K or about $1M in today’s dollars.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800" b="0" dirty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Programming required loading pass 1 of the Fortran II compiler, then the source code, producing an intermediate tape, loading the 2</a:t>
            </a:r>
            <a:r>
              <a:rPr lang="en-US" altLang="en-US" sz="1800" b="0" baseline="30000" dirty="0"/>
              <a:t>nd</a:t>
            </a:r>
            <a:r>
              <a:rPr lang="en-US" altLang="en-US" sz="1800" b="0" dirty="0"/>
              <a:t> pass of the compiler along with the intermediate tape.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en-US" altLang="en-US" sz="1800" b="0" dirty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Adding two 10-digit numbers together on the 1620 took 960µs, including loading the operands and storing the results.  That’s about 0.001 MIPS.</a:t>
            </a:r>
            <a:endParaRPr lang="en-US" altLang="en-US" sz="1800" dirty="0"/>
          </a:p>
        </p:txBody>
      </p:sp>
      <p:sp>
        <p:nvSpPr>
          <p:cNvPr id="13320" name="TextBox 6"/>
          <p:cNvSpPr txBox="1">
            <a:spLocks noChangeArrowheads="1"/>
          </p:cNvSpPr>
          <p:nvPr/>
        </p:nvSpPr>
        <p:spPr bwMode="auto">
          <a:xfrm>
            <a:off x="7391400" y="4494213"/>
            <a:ext cx="1720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/>
              <a:t>Paper tape punch/reader.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2707</Words>
  <Application>Microsoft Office PowerPoint</Application>
  <PresentationFormat>On-screen Show (4:3)</PresentationFormat>
  <Paragraphs>463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MS PGothic</vt:lpstr>
      <vt:lpstr>Arial</vt:lpstr>
      <vt:lpstr>Arial Unicode MS</vt:lpstr>
      <vt:lpstr>Gill Sans Light</vt:lpstr>
      <vt:lpstr>Symbol</vt:lpstr>
      <vt:lpstr>Times New Roman</vt:lpstr>
      <vt:lpstr>Wingdings</vt:lpstr>
      <vt:lpstr>Default Design</vt:lpstr>
      <vt:lpstr>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ManyCore Chips: The future is here</vt:lpstr>
      <vt:lpstr>PowerPoint Presentation</vt:lpstr>
      <vt:lpstr>All this leads to Increasing Software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we give the illusion of multiple processors?</vt:lpstr>
      <vt:lpstr>Concurrency</vt:lpstr>
      <vt:lpstr>Concurrency</vt:lpstr>
      <vt:lpstr>PowerPoint Presentation</vt:lpstr>
      <vt:lpstr>PowerPoint Presentation</vt:lpstr>
      <vt:lpstr>Single and Multithreaded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</dc:title>
  <dc:creator>jb</dc:creator>
  <cp:lastModifiedBy>jerry breecher</cp:lastModifiedBy>
  <cp:revision>86</cp:revision>
  <cp:lastPrinted>2000-11-22T18:19:47Z</cp:lastPrinted>
  <dcterms:created xsi:type="dcterms:W3CDTF">2000-11-22T17:30:46Z</dcterms:created>
  <dcterms:modified xsi:type="dcterms:W3CDTF">2016-09-08T19:41:58Z</dcterms:modified>
</cp:coreProperties>
</file>