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99" r:id="rId8"/>
    <p:sldId id="264" r:id="rId9"/>
    <p:sldId id="265" r:id="rId10"/>
    <p:sldId id="267" r:id="rId11"/>
    <p:sldId id="268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528F7-36F3-48DB-AE8F-3BB7686A90A3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0AB8-4897-4F1F-9D5E-A5B19425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45DB-59DC-4C17-8239-DA52ED49228D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C840-D5B5-4564-A237-4AE887091C41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9370-364D-475F-ACCC-73E0076A2826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A5D3-FC80-496E-BC3B-5E6BE82767FB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2EB2-5466-40A6-A7DA-4980887D267E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048C-49D1-43E3-955F-0FC82629DD44}" type="datetime1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5564-B87D-4BBB-95F8-27DBE6B348EA}" type="datetime1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8E1F-0A4D-4F5C-8FED-68A9883C5DED}" type="datetime1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9D1A-543B-4831-9FB6-505935E45384}" type="datetime1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6B18-D92D-43E6-8A5F-520054BA719A}" type="datetime1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DD5-BA81-49A4-BA4A-F83C829733E1}" type="datetime1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6BE5-9B9D-4ADB-BCD7-B70D675DC2DB}" type="datetime1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2: Operating System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AD5C-4521-41CE-B2C9-9216A2FB4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OPERATING SYSTEMS 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STRUCTURES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3300" b="1" dirty="0">
                <a:solidFill>
                  <a:schemeClr val="accent5"/>
                </a:solidFill>
              </a:rPr>
              <a:t>Jerry Breecher</a:t>
            </a:r>
          </a:p>
          <a:p>
            <a:endParaRPr lang="en-US" sz="3300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470" y="5636895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</a:t>
            </a:fld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19807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8460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0050" y="640199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10</a:t>
            </a:fld>
            <a:endParaRPr lang="en-US" sz="1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0050" y="1176173"/>
            <a:ext cx="8115300" cy="56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>
              <a:buFont typeface="Arial Unicode MS" pitchFamily="34" charset="-128"/>
              <a:buNone/>
            </a:pPr>
            <a:r>
              <a:rPr lang="en-US" altLang="en-US" sz="1800" dirty="0"/>
              <a:t>A System Call is the main way a user program interacts with the Operating System.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228600" y="1796850"/>
            <a:ext cx="3841955" cy="4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49" y="2695856"/>
            <a:ext cx="3982101" cy="210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72100" y="469568"/>
            <a:ext cx="2171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6307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34889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750" y="6371099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11</a:t>
            </a:fld>
            <a:endParaRPr lang="en-US" sz="1200" b="1" dirty="0"/>
          </a:p>
        </p:txBody>
      </p:sp>
      <p:pic>
        <p:nvPicPr>
          <p:cNvPr id="5" name="Picture 11" descr="1-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1256140"/>
            <a:ext cx="400169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50" y="1002993"/>
            <a:ext cx="4669707" cy="342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 Unicode MS" pitchFamily="34" charset="-128"/>
              <a:buNone/>
            </a:pPr>
            <a:r>
              <a:rPr lang="en-US" altLang="en-US" sz="1800" b="1" dirty="0"/>
              <a:t>HOW A SYSTEM CALL WORKS</a:t>
            </a:r>
          </a:p>
          <a:p>
            <a:pPr>
              <a:buFont typeface="Arial Unicode MS" pitchFamily="34" charset="-128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Obtain access to system space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Do parameter validation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System resource collection ( locks on structures 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Ask device/system for requested item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Suspend waiting for device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Interrupt makes thread ready to run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Wrap-up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Return to user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0049" y="4914900"/>
            <a:ext cx="6708673" cy="117618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Arial Unicode MS" pitchFamily="34" charset="-128"/>
              <a:buNone/>
            </a:pPr>
            <a:r>
              <a:rPr lang="en-US" altLang="en-US" sz="1800" dirty="0"/>
              <a:t>There are 11 (or more) steps in making the </a:t>
            </a:r>
            <a:r>
              <a:rPr lang="en-US" altLang="en-US" sz="1800" dirty="0" err="1" smtClean="0"/>
              <a:t>linux</a:t>
            </a:r>
            <a:r>
              <a:rPr lang="en-US" altLang="en-US" sz="1800" dirty="0" smtClean="0"/>
              <a:t> system </a:t>
            </a:r>
            <a:r>
              <a:rPr lang="en-US" altLang="en-US" sz="1800" dirty="0"/>
              <a:t>call</a:t>
            </a:r>
            <a:r>
              <a:rPr lang="en-US" altLang="en-US" sz="1800" dirty="0">
                <a:latin typeface="Tahoma" panose="020B0604030504040204" pitchFamily="34" charset="0"/>
              </a:rPr>
              <a:t>                </a:t>
            </a:r>
          </a:p>
          <a:p>
            <a:pPr algn="ctr">
              <a:buFont typeface="Arial Unicode MS" pitchFamily="34" charset="-128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latin typeface="Tahoma" panose="020B0604030504040204" pitchFamily="34" charset="0"/>
              </a:rPr>
              <a:t>read (</a:t>
            </a:r>
            <a:r>
              <a:rPr lang="en-US" altLang="en-US" sz="1800" b="1" dirty="0" err="1">
                <a:latin typeface="Tahoma" panose="020B0604030504040204" pitchFamily="34" charset="0"/>
              </a:rPr>
              <a:t>fd</a:t>
            </a:r>
            <a:r>
              <a:rPr lang="en-US" altLang="en-US" sz="1800" b="1" dirty="0">
                <a:latin typeface="Tahoma" panose="020B0604030504040204" pitchFamily="34" charset="0"/>
              </a:rPr>
              <a:t>, buffer, </a:t>
            </a:r>
            <a:r>
              <a:rPr lang="en-US" altLang="en-US" sz="1800" b="1" dirty="0" err="1">
                <a:latin typeface="Tahoma" panose="020B0604030504040204" pitchFamily="34" charset="0"/>
              </a:rPr>
              <a:t>nbytes</a:t>
            </a:r>
            <a:r>
              <a:rPr lang="en-US" altLang="en-US" sz="18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3714750" y="5257800"/>
            <a:ext cx="1428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44891" y="730677"/>
            <a:ext cx="2171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5934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7886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40199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12</a:t>
            </a:fld>
            <a:endParaRPr lang="en-US" sz="12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820" y="1513025"/>
            <a:ext cx="6343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  A SIMPLE STRUCTURE:</a:t>
            </a:r>
          </a:p>
          <a:p>
            <a:pPr algn="just">
              <a:buFont typeface="Arial Unicode MS" pitchFamily="34" charset="-128"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      Example of MS-DOS.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971800"/>
            <a:ext cx="405765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cs typeface="Arial" panose="020B0604020202020204" pitchFamily="34" charset="0"/>
              </a:rPr>
              <a:t>Application Programming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4400" y="3829050"/>
            <a:ext cx="3486150" cy="342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cs typeface="Arial" panose="020B0604020202020204" pitchFamily="34" charset="0"/>
              </a:rPr>
              <a:t>Resident System Programming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4572000"/>
            <a:ext cx="2971800" cy="342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cs typeface="Arial" panose="020B0604020202020204" pitchFamily="34" charset="0"/>
              </a:rPr>
              <a:t>MS-DOS Drivers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71550" y="5200650"/>
            <a:ext cx="4457700" cy="342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cs typeface="Arial" panose="020B0604020202020204" pitchFamily="34" charset="0"/>
              </a:rPr>
              <a:t>ROM - BIOS Device Drivers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114550" y="49149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057400" y="3429000"/>
            <a:ext cx="0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229100" y="4171950"/>
            <a:ext cx="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057400" y="4229100"/>
            <a:ext cx="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800600" y="3429000"/>
            <a:ext cx="0" cy="177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29212" y="3486150"/>
            <a:ext cx="15001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cs typeface="Arial" panose="020B0604020202020204" pitchFamily="34" charset="0"/>
              </a:rPr>
              <a:t>Note how all layers can touch the hardware. Bad News!!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329573" y="318373"/>
            <a:ext cx="45996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How An Operating System Is Put Together</a:t>
            </a:r>
          </a:p>
        </p:txBody>
      </p:sp>
    </p:spTree>
    <p:extLst>
      <p:ext uri="{BB962C8B-B14F-4D97-AF65-F5344CB8AC3E}">
        <p14:creationId xmlns:p14="http://schemas.microsoft.com/office/powerpoint/2010/main" val="10954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325" y="635635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13</a:t>
            </a:fld>
            <a:endParaRPr lang="en-US" sz="1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4963" y="1322268"/>
            <a:ext cx="6400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A LAYERED STRUCTURE:</a:t>
            </a:r>
            <a:endParaRPr lang="en-US" altLang="en-US" sz="1800" dirty="0"/>
          </a:p>
          <a:p>
            <a:pPr algn="just">
              <a:buFont typeface="Arial Unicode MS" pitchFamily="34" charset="-128"/>
              <a:buNone/>
            </a:pPr>
            <a:r>
              <a:rPr lang="en-US" altLang="en-US" sz="1800" dirty="0"/>
              <a:t>	Example of Windows 2000. 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22223" y="2101849"/>
            <a:ext cx="7693127" cy="3301795"/>
            <a:chOff x="285750" y="2971800"/>
            <a:chExt cx="6115050" cy="257175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5750" y="2971800"/>
              <a:ext cx="6115050" cy="4000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System Services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5750" y="3371850"/>
              <a:ext cx="971550" cy="8572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Windows</a:t>
              </a:r>
            </a:p>
            <a:p>
              <a:pPr algn="ctr"/>
              <a:r>
                <a:rPr lang="en-US" altLang="en-US" sz="1500" b="1"/>
                <a:t>MGR </a:t>
              </a:r>
            </a:p>
            <a:p>
              <a:pPr algn="ctr"/>
              <a:r>
                <a:rPr lang="en-US" altLang="en-US" sz="1500" b="1"/>
                <a:t>&amp; GDI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57300" y="4229100"/>
              <a:ext cx="4171950" cy="9715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Windows 2000 Kernel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5750" y="5200650"/>
              <a:ext cx="6115050" cy="342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Hardware Abstraction Layer (HAL)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429250" y="3371850"/>
              <a:ext cx="971550" cy="1828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IO </a:t>
              </a:r>
            </a:p>
            <a:p>
              <a:pPr algn="ctr"/>
              <a:r>
                <a:rPr lang="en-US" altLang="en-US" sz="1500" b="1"/>
                <a:t>Manager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85750" y="4229100"/>
              <a:ext cx="971550" cy="9715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Graphics</a:t>
              </a:r>
            </a:p>
            <a:p>
              <a:pPr algn="ctr"/>
              <a:r>
                <a:rPr lang="en-US" altLang="en-US" sz="1500" b="1"/>
                <a:t>Device </a:t>
              </a:r>
            </a:p>
            <a:p>
              <a:pPr algn="ctr"/>
              <a:r>
                <a:rPr lang="en-US" altLang="en-US" sz="1500" b="1"/>
                <a:t>Drivers</a:t>
              </a: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371600" y="3371850"/>
              <a:ext cx="971550" cy="8572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VM</a:t>
              </a:r>
            </a:p>
            <a:p>
              <a:pPr algn="ctr"/>
              <a:r>
                <a:rPr lang="en-US" altLang="en-US" sz="1500" b="1"/>
                <a:t>Manager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286250" y="3371850"/>
              <a:ext cx="971550" cy="8572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Security</a:t>
              </a:r>
            </a:p>
            <a:p>
              <a:pPr algn="ctr"/>
              <a:r>
                <a:rPr lang="en-US" altLang="en-US" sz="1500" b="1"/>
                <a:t>Reference</a:t>
              </a:r>
            </a:p>
            <a:p>
              <a:pPr algn="ctr"/>
              <a:r>
                <a:rPr lang="en-US" altLang="en-US" sz="1500" b="1"/>
                <a:t>Monitor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514600" y="3371850"/>
              <a:ext cx="971550" cy="8572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 b="1"/>
                <a:t>Process</a:t>
              </a:r>
            </a:p>
            <a:p>
              <a:pPr algn="ctr"/>
              <a:r>
                <a:rPr lang="en-US" altLang="en-US" sz="1500" b="1"/>
                <a:t>Manager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228600" y="227886"/>
            <a:ext cx="7886700" cy="514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  <a:endParaRPr lang="en-US" sz="21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329573" y="318373"/>
            <a:ext cx="45996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How An Operating System Is Put Together</a:t>
            </a:r>
          </a:p>
        </p:txBody>
      </p:sp>
    </p:spTree>
    <p:extLst>
      <p:ext uri="{BB962C8B-B14F-4D97-AF65-F5344CB8AC3E}">
        <p14:creationId xmlns:p14="http://schemas.microsoft.com/office/powerpoint/2010/main" val="13521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" y="635635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14</a:t>
            </a:fld>
            <a:endParaRPr lang="en-US" sz="1200" b="1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506256" y="1588457"/>
            <a:ext cx="8009094" cy="65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350" b="1"/>
              <a:t>A LAYERED STRUCTURE:</a:t>
            </a:r>
            <a:r>
              <a:rPr lang="en-US" altLang="en-US" sz="1350"/>
              <a:t>.</a:t>
            </a:r>
          </a:p>
        </p:txBody>
      </p:sp>
      <p:pic>
        <p:nvPicPr>
          <p:cNvPr id="6" name="Picture 1040" descr="http://blogs.msdn.com/cfs-file.ashx/__key/communityserver-blogs-components-weblogfiles/00-00-00-46-78-metablogapi/4572.fig1_2D002D00_architecture_5F00_71774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6" y="1848013"/>
            <a:ext cx="8261144" cy="39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" y="227886"/>
            <a:ext cx="7886700" cy="514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  <a:endParaRPr lang="en-US" sz="21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329573" y="318373"/>
            <a:ext cx="45996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How An Operating System Is Put Together</a:t>
            </a:r>
          </a:p>
        </p:txBody>
      </p:sp>
    </p:spTree>
    <p:extLst>
      <p:ext uri="{BB962C8B-B14F-4D97-AF65-F5344CB8AC3E}">
        <p14:creationId xmlns:p14="http://schemas.microsoft.com/office/powerpoint/2010/main" val="38625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31" y="139309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131" y="6265069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2</a:t>
            </a:fld>
            <a:endParaRPr lang="en-US" sz="12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190" y="1715666"/>
            <a:ext cx="6343650" cy="3032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 Unicode MS" pitchFamily="34" charset="-128"/>
              <a:buNone/>
            </a:pPr>
            <a:r>
              <a:rPr lang="en-US" altLang="en-US" sz="27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In This Chapter?</a:t>
            </a:r>
            <a:endParaRPr lang="en-US" altLang="en-US" sz="21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 Unicode MS" pitchFamily="34" charset="-128"/>
              <a:buNone/>
            </a:pPr>
            <a:endParaRPr lang="en-US" altLang="en-US" sz="21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>
              <a:lnSpc>
                <a:spcPct val="12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System Calls</a:t>
            </a:r>
          </a:p>
          <a:p>
            <a:pPr>
              <a:lnSpc>
                <a:spcPct val="12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Components Fit Together</a:t>
            </a:r>
          </a:p>
          <a:p>
            <a:pPr>
              <a:lnSpc>
                <a:spcPct val="120000"/>
              </a:lnSpc>
              <a:buFont typeface="Arial Unicode MS" pitchFamily="34" charset="-128"/>
              <a:buNone/>
            </a:pP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26" y="223659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532" y="6313126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3</a:t>
            </a:fld>
            <a:endParaRPr lang="en-US" sz="1200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7478" r="7574" b="5096"/>
          <a:stretch>
            <a:fillRect/>
          </a:stretch>
        </p:blipFill>
        <p:spPr bwMode="auto">
          <a:xfrm>
            <a:off x="2719234" y="1391549"/>
            <a:ext cx="5235906" cy="428665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94455" y="2970718"/>
            <a:ext cx="1838312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Program Interface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194655" y="3094871"/>
            <a:ext cx="5252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4684" y="1611729"/>
            <a:ext cx="1838312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Humans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170151" y="1773590"/>
            <a:ext cx="5252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3747" y="3540906"/>
            <a:ext cx="1838312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User Programs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223947" y="3665059"/>
            <a:ext cx="5252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04684" y="4001751"/>
            <a:ext cx="1838312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O.S. Interface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204884" y="3889172"/>
            <a:ext cx="1575696" cy="2367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4684" y="4565834"/>
            <a:ext cx="1838312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O.S.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2204884" y="4449189"/>
            <a:ext cx="2100928" cy="355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4684" y="4959315"/>
            <a:ext cx="2166582" cy="478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Hardware Interface/ Privileged Instructions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2490634" y="4614793"/>
            <a:ext cx="2329528" cy="589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04684" y="5537384"/>
            <a:ext cx="2035274" cy="286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1200"/>
              <a:t>Disk/Memory/Screen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2204883" y="5188073"/>
            <a:ext cx="2626159" cy="4734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393406" y="660395"/>
            <a:ext cx="34437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dirty="0">
                <a:solidFill>
                  <a:srgbClr val="FF0000"/>
                </a:solidFill>
              </a:rPr>
              <a:t>System Components</a:t>
            </a:r>
            <a:endParaRPr lang="en-US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32" y="278368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750" y="6265069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4</a:t>
            </a:fld>
            <a:endParaRPr lang="en-US" sz="1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723" y="1620479"/>
            <a:ext cx="7073695" cy="41461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These are the pieces of the system we’ll be looking at:</a:t>
            </a:r>
          </a:p>
          <a:p>
            <a:pPr algn="just"/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Process Management </a:t>
            </a: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Main Memory Management</a:t>
            </a:r>
          </a:p>
          <a:p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Management</a:t>
            </a:r>
          </a:p>
          <a:p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Cache Management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I/O System Management</a:t>
            </a: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Secondary Management</a:t>
            </a: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Protection System</a:t>
            </a: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Command-Interpreter System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86250" y="857250"/>
            <a:ext cx="376858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 b="1" dirty="0">
                <a:solidFill>
                  <a:srgbClr val="FF0000"/>
                </a:solidFill>
              </a:rPr>
              <a:t>SYSTEM COMPONENTS</a:t>
            </a:r>
          </a:p>
        </p:txBody>
      </p:sp>
    </p:spTree>
    <p:extLst>
      <p:ext uri="{BB962C8B-B14F-4D97-AF65-F5344CB8AC3E}">
        <p14:creationId xmlns:p14="http://schemas.microsoft.com/office/powerpoint/2010/main" val="37862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23070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450" y="635635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5</a:t>
            </a:fld>
            <a:endParaRPr lang="en-US" sz="1200" b="1" dirty="0"/>
          </a:p>
        </p:txBody>
      </p:sp>
      <p:sp>
        <p:nvSpPr>
          <p:cNvPr id="5" name="Rectangle 2051"/>
          <p:cNvSpPr txBox="1">
            <a:spLocks noChangeArrowheads="1"/>
          </p:cNvSpPr>
          <p:nvPr/>
        </p:nvSpPr>
        <p:spPr>
          <a:xfrm>
            <a:off x="377189" y="872185"/>
            <a:ext cx="7070745" cy="5351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execution: (A program is passive, a process active.)</a:t>
            </a:r>
          </a:p>
          <a:p>
            <a:pPr lvl="1" algn="just">
              <a:lnSpc>
                <a:spcPct val="8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process has resources (CPU time, files) and attributes that must be managed.</a:t>
            </a:r>
          </a:p>
          <a:p>
            <a:pPr lvl="1" algn="just">
              <a:lnSpc>
                <a:spcPct val="8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(or more) threads are the schedulable entities within a process.</a:t>
            </a:r>
          </a:p>
          <a:p>
            <a:pPr lvl="1" algn="just">
              <a:lnSpc>
                <a:spcPct val="8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Management of processes includes:</a:t>
            </a:r>
          </a:p>
          <a:p>
            <a:pPr algn="just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Thread Scheduling (priority, time management, . . . )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Creation/termination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Block/Unblock (suspension/resumption )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Deadlock handling</a:t>
            </a:r>
          </a:p>
          <a:p>
            <a:pPr marL="942975" lvl="2" indent="-257175" algn="just">
              <a:lnSpc>
                <a:spcPct val="40000"/>
              </a:lnSpc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 lvl="2" indent="-257175" algn="just">
              <a:lnSpc>
                <a:spcPct val="4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9310" y="43483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67316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750" y="640199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6</a:t>
            </a:fld>
            <a:endParaRPr lang="en-US" sz="1200" b="1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85750" y="782142"/>
            <a:ext cx="8401050" cy="518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MAIN MEMORY MANAGEMENT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Allocation/de-allocation for processes, files, I/O.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Maintenance of several processes at a time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Keep track of who's using what memory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Movement of process memory to/from secondary storage.</a:t>
            </a:r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800" dirty="0"/>
          </a:p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FILE MANAGEMENT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1800" dirty="0"/>
              <a:t>A file is a collection of related information defined by its creator.  Commonly, files represent programs (both source and object forms) and data.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1800" dirty="0"/>
              <a:t>The operating system is responsible for the following activities in connections with file management:</a:t>
            </a:r>
          </a:p>
          <a:p>
            <a:pPr lvl="1"/>
            <a:r>
              <a:rPr lang="en-US" altLang="en-US" sz="1800" dirty="0"/>
              <a:t>File creation and deletion.</a:t>
            </a:r>
          </a:p>
          <a:p>
            <a:pPr lvl="1"/>
            <a:r>
              <a:rPr lang="en-US" altLang="en-US" sz="1800" dirty="0"/>
              <a:t>Directory creation and deletion.</a:t>
            </a:r>
          </a:p>
          <a:p>
            <a:pPr lvl="1"/>
            <a:r>
              <a:rPr lang="en-US" altLang="en-US" sz="1800" dirty="0"/>
              <a:t>Support of primitives for manipulating files and directories.</a:t>
            </a:r>
          </a:p>
          <a:p>
            <a:pPr lvl="1"/>
            <a:r>
              <a:rPr lang="en-US" altLang="en-US" sz="1800" dirty="0"/>
              <a:t>Mapping files onto secondary storage.</a:t>
            </a:r>
          </a:p>
          <a:p>
            <a:pPr lvl="1"/>
            <a:r>
              <a:rPr lang="en-US" altLang="en-US" sz="1800" dirty="0"/>
              <a:t>File backup on stable (nonvolatile) storage media.</a:t>
            </a:r>
          </a:p>
        </p:txBody>
      </p:sp>
    </p:spTree>
    <p:extLst>
      <p:ext uri="{BB962C8B-B14F-4D97-AF65-F5344CB8AC3E}">
        <p14:creationId xmlns:p14="http://schemas.microsoft.com/office/powerpoint/2010/main" val="2619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67316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5750" y="640199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7</a:t>
            </a:fld>
            <a:endParaRPr lang="en-US" sz="1200" b="1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85750" y="782142"/>
            <a:ext cx="8401050" cy="518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 smtClean="0"/>
              <a:t>CACHE  </a:t>
            </a:r>
            <a:r>
              <a:rPr lang="en-US" altLang="en-US" sz="1800" b="1" dirty="0"/>
              <a:t>MANAGEMENT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 smtClean="0"/>
              <a:t>Remember that memory hierarchy? 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 smtClean="0"/>
              <a:t>How to make the best use of the fast and expensive storage.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 smtClean="0"/>
              <a:t>.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8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971800" y="2438400"/>
            <a:ext cx="5270500" cy="3714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1000" y="2514600"/>
            <a:ext cx="2079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Fast and Expensive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9600" y="5715000"/>
            <a:ext cx="162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Slow an Cheap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2860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2590800" y="25908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22" y="252568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6622" y="6388262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8</a:t>
            </a:fld>
            <a:endParaRPr lang="en-US" sz="12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350" y="1161435"/>
            <a:ext cx="8001000" cy="466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I/O MANAGEMENT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Buffer caching </a:t>
            </a:r>
            <a:r>
              <a:rPr lang="en-US" altLang="en-US" sz="1800" dirty="0" smtClean="0"/>
              <a:t>system </a:t>
            </a:r>
            <a:r>
              <a:rPr lang="en-US" altLang="en-US" sz="1800" dirty="0" smtClean="0">
                <a:sym typeface="Wingdings" panose="05000000000000000000" pitchFamily="2" charset="2"/>
              </a:rPr>
              <a:t> part of caching management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Generic device driver code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Drivers for each device - translate read/write requests into disk position commands.</a:t>
            </a:r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800" dirty="0"/>
          </a:p>
          <a:p>
            <a:pPr algn="just">
              <a:buFont typeface="Arial Unicode MS" pitchFamily="34" charset="-128"/>
              <a:buNone/>
            </a:pPr>
            <a:endParaRPr lang="en-US" altLang="en-US" sz="1800" dirty="0"/>
          </a:p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SECONDARY STORAGE MANAGEMENT</a:t>
            </a:r>
            <a:endParaRPr lang="en-US" altLang="en-US" sz="1800" dirty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Disks, tapes, optical, ...</a:t>
            </a:r>
          </a:p>
          <a:p>
            <a:pPr lvl="1"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800" dirty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Free space management ( paging/swapping )</a:t>
            </a:r>
          </a:p>
          <a:p>
            <a:pPr lvl="1"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800" dirty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Storage allocation ( what data goes where on disk )</a:t>
            </a:r>
          </a:p>
          <a:p>
            <a:pPr lvl="1" algn="just">
              <a:lnSpc>
                <a:spcPct val="70000"/>
              </a:lnSpc>
              <a:buFont typeface="Arial Unicode MS" pitchFamily="34" charset="-128"/>
              <a:buNone/>
            </a:pPr>
            <a:endParaRPr lang="en-US" altLang="en-US" sz="1800" dirty="0"/>
          </a:p>
          <a:p>
            <a:pPr lvl="1" algn="just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Disk scheduling</a:t>
            </a:r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800" dirty="0"/>
          </a:p>
          <a:p>
            <a:pPr algn="just">
              <a:buFont typeface="Arial Unicode MS" pitchFamily="34" charset="-128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6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51761"/>
            <a:ext cx="7886700" cy="51482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687" y="6356351"/>
            <a:ext cx="3086100" cy="273844"/>
          </a:xfrm>
        </p:spPr>
        <p:txBody>
          <a:bodyPr/>
          <a:lstStyle/>
          <a:p>
            <a:r>
              <a:rPr lang="en-US" sz="1200" b="1" dirty="0"/>
              <a:t>2: Operating System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AD5C-4521-41CE-B2C9-9216A2FB4A67}" type="slidenum">
              <a:rPr lang="en-US" sz="1200" b="1"/>
              <a:t>9</a:t>
            </a:fld>
            <a:endParaRPr lang="en-US" sz="1200" b="1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06687" y="1032387"/>
            <a:ext cx="8619326" cy="532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 Unicode MS" pitchFamily="34" charset="-128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>
              <a:spcBef>
                <a:spcPct val="20000"/>
              </a:spcBef>
              <a:buFont typeface="Arial Unicode MS" pitchFamily="34" charset="-128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NETWORKING</a:t>
            </a: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Communication system between distributed processors.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Getting information about files/processes/etc. on a remote machine.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Can use either a message passing or a shared memory model.</a:t>
            </a:r>
          </a:p>
          <a:p>
            <a:pPr lvl="1" algn="just">
              <a:buFont typeface="Symbol" panose="05050102010706020507" pitchFamily="18" charset="2"/>
              <a:buNone/>
            </a:pPr>
            <a:endParaRPr lang="en-US" altLang="en-US" sz="1800" b="1" dirty="0"/>
          </a:p>
          <a:p>
            <a:pPr algn="just">
              <a:buFont typeface="Arial Unicode MS" pitchFamily="34" charset="-128"/>
              <a:buNone/>
            </a:pPr>
            <a:r>
              <a:rPr lang="en-US" altLang="en-US" sz="1800" b="1" dirty="0"/>
              <a:t>PROTECTION</a:t>
            </a:r>
            <a:endParaRPr lang="en-US" altLang="en-US" sz="1800" dirty="0"/>
          </a:p>
          <a:p>
            <a:pPr algn="just">
              <a:lnSpc>
                <a:spcPct val="0"/>
              </a:lnSpc>
              <a:buFont typeface="Arial Unicode MS" pitchFamily="34" charset="-128"/>
              <a:buNone/>
            </a:pPr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Of files, memory, CPU, etc.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Means controlling of access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800" dirty="0"/>
              <a:t>Depends on the attributes of the file and user</a:t>
            </a:r>
          </a:p>
          <a:p>
            <a:pPr algn="just">
              <a:buFont typeface="Arial Unicode MS" pitchFamily="34" charset="-128"/>
              <a:buNone/>
            </a:pPr>
            <a:endParaRPr lang="en-US" altLang="en-US" sz="1800" dirty="0"/>
          </a:p>
          <a:p>
            <a:pPr algn="just">
              <a:lnSpc>
                <a:spcPct val="110000"/>
              </a:lnSpc>
              <a:buFont typeface="Arial Unicode MS" pitchFamily="34" charset="-128"/>
              <a:buNone/>
            </a:pPr>
            <a:r>
              <a:rPr lang="en-US" altLang="en-US" sz="1800" b="1" dirty="0"/>
              <a:t>SYSTEM PROGRAMS</a:t>
            </a:r>
            <a:endParaRPr lang="en-US" altLang="en-US" sz="1800" dirty="0"/>
          </a:p>
          <a:p>
            <a:pPr lvl="1"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Command Interpreters  -- Program that accepts control statements (shell, GUI interface, etc.)</a:t>
            </a:r>
          </a:p>
          <a:p>
            <a:pPr lvl="1"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Compilers/linkers</a:t>
            </a:r>
          </a:p>
          <a:p>
            <a:pPr lvl="1" algn="just">
              <a:lnSpc>
                <a:spcPct val="110000"/>
              </a:lnSpc>
              <a:buFont typeface="Symbol" panose="05050102010706020507" pitchFamily="18" charset="2"/>
              <a:buChar char="·"/>
            </a:pPr>
            <a:r>
              <a:rPr lang="en-US" altLang="en-US" sz="1800" dirty="0"/>
              <a:t>Communications (ftp, telnet, etc.)</a:t>
            </a:r>
          </a:p>
        </p:txBody>
      </p:sp>
      <p:sp>
        <p:nvSpPr>
          <p:cNvPr id="6" name="Text Box 1033"/>
          <p:cNvSpPr txBox="1">
            <a:spLocks noChangeArrowheads="1"/>
          </p:cNvSpPr>
          <p:nvPr/>
        </p:nvSpPr>
        <p:spPr bwMode="auto">
          <a:xfrm>
            <a:off x="6811910" y="343044"/>
            <a:ext cx="20574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/>
              <a:t>How  Do These All Fit Together?</a:t>
            </a:r>
          </a:p>
          <a:p>
            <a:r>
              <a:rPr lang="en-US" altLang="en-US" sz="1200" dirty="0"/>
              <a:t>In essence, they all provide services for each other.</a:t>
            </a:r>
          </a:p>
        </p:txBody>
      </p:sp>
    </p:spTree>
    <p:extLst>
      <p:ext uri="{BB962C8B-B14F-4D97-AF65-F5344CB8AC3E}">
        <p14:creationId xmlns:p14="http://schemas.microsoft.com/office/powerpoint/2010/main" val="3580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713</Words>
  <Application>Microsoft Office PowerPoint</Application>
  <PresentationFormat>On-screen Show (4:3)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Symbol</vt:lpstr>
      <vt:lpstr>Tahoma</vt:lpstr>
      <vt:lpstr>Wingdings</vt:lpstr>
      <vt:lpstr>Office Theme</vt:lpstr>
      <vt:lpstr>OPERATING SYSTEMS  STRUCTURES 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Operating System Structures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STRUCTURES </dc:title>
  <dc:creator>jerry breecher</dc:creator>
  <cp:lastModifiedBy>jerry breecher</cp:lastModifiedBy>
  <cp:revision>9</cp:revision>
  <dcterms:created xsi:type="dcterms:W3CDTF">2016-07-26T16:04:06Z</dcterms:created>
  <dcterms:modified xsi:type="dcterms:W3CDTF">2016-07-26T22:42:31Z</dcterms:modified>
</cp:coreProperties>
</file>