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0" r:id="rId2"/>
    <p:sldId id="281" r:id="rId3"/>
    <p:sldId id="256" r:id="rId4"/>
    <p:sldId id="268" r:id="rId5"/>
    <p:sldId id="257" r:id="rId6"/>
    <p:sldId id="270" r:id="rId7"/>
    <p:sldId id="271" r:id="rId8"/>
    <p:sldId id="279" r:id="rId9"/>
    <p:sldId id="259" r:id="rId10"/>
    <p:sldId id="273" r:id="rId11"/>
    <p:sldId id="258" r:id="rId12"/>
    <p:sldId id="274" r:id="rId13"/>
    <p:sldId id="260" r:id="rId14"/>
    <p:sldId id="262" r:id="rId15"/>
    <p:sldId id="263" r:id="rId16"/>
    <p:sldId id="264" r:id="rId17"/>
    <p:sldId id="265" r:id="rId18"/>
    <p:sldId id="277" r:id="rId19"/>
    <p:sldId id="267" r:id="rId20"/>
    <p:sldId id="278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2" d="100"/>
          <a:sy n="62" d="100"/>
        </p:scale>
        <p:origin x="8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fld id="{1F7DAAB2-343B-4B48-8857-9BA099692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0958BE5-DBDB-42AB-9DBA-34C830C1F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29951-362C-4D25-94C0-4A0AFDE49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3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E07D-B9B7-444E-97EF-BC1A86E154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5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4967D-D48C-4DCF-BCED-6F9CF8A20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0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CE404-8000-4A65-B689-FCE916C53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79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B30B3-CF96-4A5B-A98E-9DAE59D86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F2D42-71F9-4A06-B66A-6C6FF655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6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848C7-C8B7-4AE0-BF72-A7C525B06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E4ED6-20A3-485A-B47B-DDF37BF27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1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0024-AD20-49A8-942C-E6B85C4E2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7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CDF96-F5F3-455D-8199-E2ED25D02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7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6E7AD-4947-4130-8166-BE1FFB53C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71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 smtClean="0"/>
            </a:lvl1pPr>
          </a:lstStyle>
          <a:p>
            <a:pPr>
              <a:defRPr/>
            </a:pPr>
            <a:r>
              <a:rPr lang="en-US" altLang="en-US"/>
              <a:t>3: Processes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 smtClean="0"/>
            </a:lvl1pPr>
          </a:lstStyle>
          <a:p>
            <a:pPr>
              <a:defRPr/>
            </a:pPr>
            <a:fld id="{647A24D3-C43D-4778-A48D-F779524C9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6F26D0-9D3A-4FD8-A4A3-8AA7481F26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800600"/>
            <a:ext cx="84582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Jerry Breecher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FF0000"/>
                </a:solidFill>
              </a:rPr>
              <a:t>OPERATING SYSTEMS </a:t>
            </a:r>
          </a:p>
          <a:p>
            <a:pPr algn="ctr"/>
            <a:endParaRPr lang="en-US" altLang="en-US" sz="4400" b="1">
              <a:solidFill>
                <a:srgbClr val="FF0000"/>
              </a:solidFill>
            </a:endParaRPr>
          </a:p>
          <a:p>
            <a:pPr algn="ctr"/>
            <a:r>
              <a:rPr lang="en-US" altLang="en-US" sz="4400" b="1">
                <a:solidFill>
                  <a:srgbClr val="FF0000"/>
                </a:solidFill>
              </a:rPr>
              <a:t>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47D6E-C151-4AB0-A8A4-4D2BC645CE7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" y="1600200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1225" indent="-339725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SHORT TERM  SCHEDULER (cont.)</a:t>
            </a: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/>
              <a:t>Code to take a process off the ready queue and run that process (also called </a:t>
            </a:r>
            <a:r>
              <a:rPr lang="en-US" altLang="en-US" sz="1600" b="1"/>
              <a:t>dispatcher</a:t>
            </a:r>
            <a:r>
              <a:rPr lang="en-US" altLang="en-US" sz="1600"/>
              <a:t>).</a:t>
            </a:r>
          </a:p>
          <a:p>
            <a:pPr lvl="1" algn="just">
              <a:buFont typeface="Arial Unicode MS" pitchFamily="34" charset="-128"/>
              <a:buNone/>
            </a:pPr>
            <a:r>
              <a:rPr lang="en-US" altLang="en-US" sz="1600"/>
              <a:t>a)  Always takes the first process on the queue (no intelligence required)</a:t>
            </a:r>
          </a:p>
          <a:p>
            <a:pPr lvl="1" algn="just">
              <a:buFont typeface="Arial Unicode MS" pitchFamily="34" charset="-128"/>
              <a:buNone/>
            </a:pPr>
            <a:r>
              <a:rPr lang="en-US" altLang="en-US" sz="1600"/>
              <a:t>b)  Places the process on the processor.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This code runs frequently and so should be as short as possible.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MEDIUM TERM SCHEDULER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/>
              <a:t>Mixture of CPU and memory resource management.</a:t>
            </a:r>
          </a:p>
          <a:p>
            <a:pPr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/>
              <a:t>Swap out/in jobs to improve mix and to get memory.</a:t>
            </a:r>
          </a:p>
          <a:p>
            <a:pPr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/>
              <a:t>Controls change of priority.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00E18-F11F-4AF4-A683-11C83398596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28600" y="1752600"/>
            <a:ext cx="8305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indent="-2857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buFont typeface="Arial Unicode MS" pitchFamily="34" charset="-128"/>
              <a:buNone/>
            </a:pPr>
            <a:r>
              <a:rPr lang="en-US" altLang="en-US" sz="1800" b="1"/>
              <a:t>INTERRUPT HANDLER</a:t>
            </a:r>
            <a:endParaRPr lang="en-US" altLang="en-US" sz="1600"/>
          </a:p>
          <a:p>
            <a:pPr algn="just"/>
            <a:r>
              <a:rPr lang="en-US" altLang="en-US" sz="1600"/>
              <a:t>In addition to doing device work, it also readies processes, moving  them,  for instance, from waiting to ready.</a:t>
            </a:r>
          </a:p>
        </p:txBody>
      </p:sp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14200" r="777" b="14200"/>
          <a:stretch>
            <a:fillRect/>
          </a:stretch>
        </p:blipFill>
        <p:spPr bwMode="auto">
          <a:xfrm>
            <a:off x="2057400" y="2879725"/>
            <a:ext cx="6854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304800" y="4419600"/>
            <a:ext cx="1616075" cy="1323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How do all these scheduling components fit together?</a:t>
            </a:r>
          </a:p>
        </p:txBody>
      </p:sp>
      <p:sp>
        <p:nvSpPr>
          <p:cNvPr id="14343" name="Text Box 12"/>
          <p:cNvSpPr txBox="1">
            <a:spLocks noChangeArrowheads="1"/>
          </p:cNvSpPr>
          <p:nvPr/>
        </p:nvSpPr>
        <p:spPr bwMode="auto">
          <a:xfrm>
            <a:off x="990600" y="5867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/>
              <a:t>Fig 4.5</a:t>
            </a:r>
          </a:p>
        </p:txBody>
      </p:sp>
      <p:sp>
        <p:nvSpPr>
          <p:cNvPr id="1434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Components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2286000" y="5410200"/>
            <a:ext cx="1622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FF6600"/>
                </a:solidFill>
              </a:rPr>
              <a:t>Interrupt Handler</a:t>
            </a: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7848600" y="41148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</a:rPr>
              <a:t>Short Term Scheduler</a:t>
            </a:r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990600" y="32004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</a:rPr>
              <a:t>Short Term Scheduler</a:t>
            </a:r>
          </a:p>
        </p:txBody>
      </p:sp>
      <p:sp>
        <p:nvSpPr>
          <p:cNvPr id="14349" name="Text Box 19"/>
          <p:cNvSpPr txBox="1">
            <a:spLocks noChangeArrowheads="1"/>
          </p:cNvSpPr>
          <p:nvPr/>
        </p:nvSpPr>
        <p:spPr bwMode="auto">
          <a:xfrm>
            <a:off x="2362200" y="48006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</a:rPr>
              <a:t>Long Term Scheduler</a:t>
            </a:r>
          </a:p>
        </p:txBody>
      </p:sp>
      <p:sp>
        <p:nvSpPr>
          <p:cNvPr id="14350" name="Text Box 20"/>
          <p:cNvSpPr txBox="1">
            <a:spLocks noChangeArrowheads="1"/>
          </p:cNvSpPr>
          <p:nvPr/>
        </p:nvSpPr>
        <p:spPr bwMode="auto">
          <a:xfrm>
            <a:off x="2438400" y="41148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</a:rPr>
              <a:t>Medium Term Scheduler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CEE21-FEA1-46EA-885D-674D1921D1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0" y="1371600"/>
            <a:ext cx="8305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indent="-2857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2000" b="1"/>
              <a:t>What needs to be done on a process schedule?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2000" b="1"/>
          </a:p>
          <a:p>
            <a:pPr algn="just">
              <a:buFont typeface="Arial Unicode MS" pitchFamily="34" charset="-128"/>
              <a:buNone/>
            </a:pPr>
            <a:r>
              <a:rPr lang="en-US" altLang="en-US" sz="2000" b="1"/>
              <a:t>What needs to be done on a thread schedule?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2000" b="1"/>
          </a:p>
          <a:p>
            <a:pPr algn="just">
              <a:buFont typeface="Arial Unicode MS" pitchFamily="34" charset="-128"/>
              <a:buNone/>
            </a:pPr>
            <a:r>
              <a:rPr lang="en-US" altLang="en-US" sz="2000" b="1"/>
              <a:t>What is a context switch?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2000" b="1"/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Processes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and Threads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60FF82-C626-43CA-A435-27EBCF47B21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219200"/>
            <a:ext cx="3657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indent="-2857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r>
              <a:rPr lang="en-US" altLang="en-US" sz="1600"/>
              <a:t>Parent can run concurrently with child, or wait for completion.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r>
              <a:rPr lang="en-US" altLang="en-US" sz="1600"/>
              <a:t>Child may share all (fork/join) or part of parent's variables.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r>
              <a:rPr lang="en-US" altLang="en-US" sz="1600"/>
              <a:t>Death of parent may force death of child.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r>
              <a:rPr lang="en-US" altLang="en-US" sz="1600"/>
              <a:t>Processes are static (never terminate) or dynamic ( can   terminate ).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28600" y="3733800"/>
            <a:ext cx="3657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indent="-2857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Independent  </a:t>
            </a:r>
            <a:r>
              <a:rPr lang="en-US" altLang="en-US" sz="1600"/>
              <a:t>Execution is deterministic and reproducible. Execution can be stopped/ started without affecting other processes.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Cooperating</a:t>
            </a:r>
            <a:r>
              <a:rPr lang="en-US" altLang="en-US" sz="1600"/>
              <a:t>  Execution depends on other processes or is time dependent. Here the same inputs won't always give the same outputs;  the process depends on other external states.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</p:txBody>
      </p:sp>
      <p:sp>
        <p:nvSpPr>
          <p:cNvPr id="16390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Relationships</a:t>
            </a:r>
          </a:p>
        </p:txBody>
      </p:sp>
      <p:pic>
        <p:nvPicPr>
          <p:cNvPr id="163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757" r="8128" b="505"/>
          <a:stretch>
            <a:fillRect/>
          </a:stretch>
        </p:blipFill>
        <p:spPr bwMode="auto">
          <a:xfrm>
            <a:off x="4114800" y="1219200"/>
            <a:ext cx="4835525" cy="4265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06985-31DF-45DB-BE1C-2EF7B58593B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28600" y="1600200"/>
            <a:ext cx="8305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This is how processes talk to each other.</a:t>
            </a:r>
          </a:p>
          <a:p>
            <a:pPr algn="just">
              <a:lnSpc>
                <a:spcPct val="3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There are basically two methods: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 </a:t>
            </a:r>
            <a:r>
              <a:rPr lang="en-US" altLang="en-US" sz="1600" b="1"/>
              <a:t>Shared memory</a:t>
            </a:r>
            <a:r>
              <a:rPr lang="en-US" altLang="en-US" sz="1600"/>
              <a:t> (with a process "kick") -- fast/ no data transfer.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Message Passing</a:t>
            </a:r>
            <a:r>
              <a:rPr lang="en-US" altLang="en-US" sz="1600"/>
              <a:t> -- distributed/ better isolation.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724400" y="3733800"/>
            <a:ext cx="411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METHODS OF IMPLEMENTATION: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Direct or indirect - to process or mailbox.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Symmetric or asymmetric?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Buffering mechanism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Send by copy or by reference?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Fixed or variable size messages?</a:t>
            </a:r>
          </a:p>
          <a:p>
            <a:pPr lvl="2" algn="just">
              <a:buFontTx/>
              <a:buNone/>
            </a:pPr>
            <a:endParaRPr lang="en-US" altLang="en-US" sz="18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28600" y="3733800"/>
            <a:ext cx="411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FUNCTIONALITY OF COMMUNICATION LINKS:</a:t>
            </a:r>
            <a:endParaRPr lang="en-US" altLang="en-US" sz="1600"/>
          </a:p>
          <a:p>
            <a:pPr algn="just">
              <a:lnSpc>
                <a:spcPct val="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How are the links formed?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How many processes on each link?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How many links per pair of processes?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Capacity - buffer space - can messages be enqueued.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Message formats and sizes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400"/>
              <a:t>Uni- or bidirectional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85800" y="2286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Interprocess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Communication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06CD51-CA05-43EF-A246-48292A86558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1905000"/>
            <a:ext cx="8686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/>
              <a:t>DIRECT COMMUNICATION: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r>
              <a:rPr lang="en-US" altLang="en-US" sz="1600"/>
              <a:t> 	Need to know name of sender/receiver.  Mechanism looks like this: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r>
              <a:rPr lang="en-US" altLang="en-US" sz="1600"/>
              <a:t>  		</a:t>
            </a:r>
            <a:r>
              <a:rPr lang="en-US" altLang="en-US" sz="1600" b="1"/>
              <a:t>send</a:t>
            </a:r>
            <a:r>
              <a:rPr lang="en-US" altLang="en-US" sz="1600"/>
              <a:t> ( Process_P, message ) ;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r>
              <a:rPr lang="en-US" altLang="en-US" sz="1600"/>
              <a:t> 		</a:t>
            </a:r>
            <a:r>
              <a:rPr lang="en-US" altLang="en-US" sz="1600" b="1"/>
              <a:t>receive</a:t>
            </a:r>
            <a:r>
              <a:rPr lang="en-US" altLang="en-US" sz="1600"/>
              <a:t> ( Process_Q , message );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r>
              <a:rPr lang="en-US" altLang="en-US" sz="1600"/>
              <a:t> 		</a:t>
            </a:r>
            <a:r>
              <a:rPr lang="en-US" altLang="en-US" sz="1600" b="1"/>
              <a:t>receive</a:t>
            </a:r>
            <a:r>
              <a:rPr lang="en-US" altLang="en-US" sz="1600"/>
              <a:t> ( id, message )           &lt;-- from any sender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The Producer/Consumer Problem is a standard mechanism.  One process produces items that are handed off to the consumer where they are "used".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1600"/>
              <a:t>  	repeat   				repeat</a:t>
            </a:r>
          </a:p>
          <a:p>
            <a:pPr algn="just"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1600"/>
              <a:t> 	     produce item   			     receive( producer,   nextp )</a:t>
            </a:r>
          </a:p>
          <a:p>
            <a:pPr algn="just"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1600"/>
              <a:t>  	     send( consumer,  nextp) 	    	     consume item</a:t>
            </a:r>
          </a:p>
          <a:p>
            <a:pPr algn="just"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1600"/>
              <a:t>  	until false   				until false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685800" y="2286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Interprocess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Communication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823E7-530F-4C0B-87F9-021EFEE7902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04800" y="1981200"/>
            <a:ext cx="8458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 Unicode MS" pitchFamily="34" charset="-128"/>
              <a:buNone/>
            </a:pPr>
            <a:r>
              <a:rPr lang="en-US" altLang="en-US" sz="1600" b="1"/>
              <a:t>Other properties of Direct Communication:</a:t>
            </a: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Link established automatically (when send or receive requested.)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Only two processes in this form.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One link per pair of processes.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Generally Bi-directional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Receiver may not need ID of sender.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Disadvantage of Direct Communication: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/>
              <a:t>The names of processes must be known - they can't be easily changed since they are explicitly named in the send and receive.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685800" y="2286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Interprocess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Communication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FF82AE-54E9-4F73-A3F8-3B23340B4A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" y="1600200"/>
            <a:ext cx="8534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INDIRECT COMMUNICATION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/>
              <a:t>Processes communicate via a named mailbox rather than via a process name.  Mechanism looks like this: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     </a:t>
            </a:r>
            <a:r>
              <a:rPr lang="en-US" altLang="en-US" sz="1600" b="1"/>
              <a:t>open</a:t>
            </a:r>
            <a:r>
              <a:rPr lang="en-US" altLang="en-US" sz="1600"/>
              <a:t>( mailbox_name );</a:t>
            </a:r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     </a:t>
            </a:r>
            <a:r>
              <a:rPr lang="en-US" altLang="en-US" sz="1600" b="1"/>
              <a:t>send</a:t>
            </a:r>
            <a:r>
              <a:rPr lang="en-US" altLang="en-US" sz="1600"/>
              <a:t> ( mailbox_name, message );</a:t>
            </a:r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     </a:t>
            </a:r>
            <a:r>
              <a:rPr lang="en-US" altLang="en-US" sz="1600" b="1"/>
              <a:t>receive</a:t>
            </a:r>
            <a:r>
              <a:rPr lang="en-US" altLang="en-US" sz="1600"/>
              <a:t> ( mailbox_name, message);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Link is established if processes have a shared mailbox.  So mailbox must be established before the send/receive.</a:t>
            </a:r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More than two processes are allowed to use the same mailbox.</a:t>
            </a:r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endParaRPr lang="en-US" altLang="en-US" sz="160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/>
              <a:t>May cause confusion with multiple receivers - if several processes have outstanding receives on a mailbox, which one gets a message?</a:t>
            </a:r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endParaRPr lang="en-US" altLang="en-US" sz="1600"/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685800" y="2286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Interprocess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Communication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FC917B-32A5-43AC-8A23-7411DB61A37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28600" y="1600200"/>
            <a:ext cx="8763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" indent="-571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BUFFERING: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Options include:</a:t>
            </a: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Zero</a:t>
            </a:r>
            <a:r>
              <a:rPr lang="en-US" altLang="en-US" sz="1600"/>
              <a:t> -- sender must wait for recipient to get message. Provides a   rendezvous.</a:t>
            </a:r>
          </a:p>
          <a:p>
            <a:pPr lvl="1" algn="just">
              <a:lnSpc>
                <a:spcPct val="9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Bounded</a:t>
            </a:r>
            <a:r>
              <a:rPr lang="en-US" altLang="en-US" sz="1600"/>
              <a:t> -- 	sender must wait for recipient if more than n messages in buffer.</a:t>
            </a:r>
          </a:p>
          <a:p>
            <a:pPr lvl="1" algn="just">
              <a:lnSpc>
                <a:spcPct val="9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Unbounded</a:t>
            </a:r>
            <a:r>
              <a:rPr lang="en-US" altLang="en-US" sz="1600"/>
              <a:t> -- sender is never delayed.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MESSAGE FORMAT:</a:t>
            </a: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Fixed, Variable, or Typed (as in language typing) size messages.</a:t>
            </a:r>
          </a:p>
          <a:p>
            <a:pPr lvl="1" algn="just">
              <a:lnSpc>
                <a:spcPct val="9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Send reference rather than copy (good for large messages).</a:t>
            </a:r>
          </a:p>
          <a:p>
            <a:pPr lvl="1" algn="just">
              <a:lnSpc>
                <a:spcPct val="9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Suspended vs. unsuspended sends.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685800" y="2286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Interprocess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Communication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C7134-67F2-4CDD-9732-254A773509B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28600" y="1447800"/>
            <a:ext cx="426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143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Remote procedure call</a:t>
            </a:r>
            <a:r>
              <a:rPr lang="en-US" altLang="en-US" sz="1600"/>
              <a:t> (RPC) abstracts procedure calls between processes on networked systems.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 b="1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Stubs</a:t>
            </a:r>
            <a:r>
              <a:rPr lang="en-US" altLang="en-US" sz="1600"/>
              <a:t> – client-side proxy for the actual procedure on the server.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The client-side stub locates the server and </a:t>
            </a:r>
            <a:r>
              <a:rPr lang="en-US" altLang="en-US" sz="1600" i="1"/>
              <a:t>marshalls</a:t>
            </a:r>
            <a:r>
              <a:rPr lang="en-US" altLang="en-US" sz="1600"/>
              <a:t> the parameters.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ctr">
              <a:buFont typeface="Arial Unicode MS" pitchFamily="34" charset="-128"/>
              <a:buNone/>
            </a:pPr>
            <a:r>
              <a:rPr lang="en-US" altLang="en-US" sz="1600"/>
              <a:t>The server-side stub receives this message, unpacks the marshalled parameters, and peforms the procedure on the server.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685800" y="2286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Interprocess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Communication</a:t>
            </a:r>
          </a:p>
        </p:txBody>
      </p:sp>
      <p:pic>
        <p:nvPicPr>
          <p:cNvPr id="225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t="874" r="19363" b="2155"/>
          <a:stretch>
            <a:fillRect/>
          </a:stretch>
        </p:blipFill>
        <p:spPr bwMode="auto">
          <a:xfrm>
            <a:off x="4722813" y="1066800"/>
            <a:ext cx="4421187" cy="5181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D4989C-7CF1-45A6-A1DA-572F71B5C5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458200" cy="3429000"/>
          </a:xfrm>
        </p:spPr>
        <p:txBody>
          <a:bodyPr/>
          <a:lstStyle/>
          <a:p>
            <a:pPr algn="ctr">
              <a:buFont typeface="Arial Unicode MS" pitchFamily="34" charset="-128"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What Is In This Chapter?</a:t>
            </a: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buFont typeface="Arial Unicode MS" pitchFamily="34" charset="-128"/>
              <a:buNone/>
            </a:pP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000" smtClean="0"/>
              <a:t>Process Definition</a:t>
            </a:r>
          </a:p>
          <a:p>
            <a:pPr>
              <a:lnSpc>
                <a:spcPct val="120000"/>
              </a:lnSpc>
            </a:pPr>
            <a:r>
              <a:rPr lang="en-US" altLang="en-US" sz="2000" smtClean="0"/>
              <a:t>Scheduling Processes – we’ll talk about scheduling threads later</a:t>
            </a:r>
          </a:p>
          <a:p>
            <a:pPr>
              <a:lnSpc>
                <a:spcPct val="120000"/>
              </a:lnSpc>
            </a:pPr>
            <a:r>
              <a:rPr lang="en-US" altLang="en-US" sz="2000" smtClean="0"/>
              <a:t>What Do Processes Do?</a:t>
            </a:r>
          </a:p>
          <a:p>
            <a:pPr>
              <a:lnSpc>
                <a:spcPct val="120000"/>
              </a:lnSpc>
            </a:pPr>
            <a:r>
              <a:rPr lang="en-US" altLang="en-US" sz="2000" smtClean="0"/>
              <a:t>Inter-process Communication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/>
              <a:t>OPERATING SYSTEM Processes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01B35-5DEA-41C8-9B64-5E34E936FCE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WRAPUP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28600" y="2057400"/>
            <a:ext cx="8686800" cy="2209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We’ve looked in detail at how processes work.  Specifically we’ve 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1800" b="1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b="1"/>
              <a:t>Seen how they get scheduled (and studied schedulers in doing so),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b="1"/>
              <a:t>Visited the actions that can be performed on objects,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b="1"/>
              <a:t>Examined the extension of processes called threads,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b="1"/>
              <a:t>Looked at how processes communicate with each other’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6CE69-5CD8-46BB-B020-C031EDB000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3733800" cy="914400"/>
          </a:xfrm>
        </p:spPr>
        <p:txBody>
          <a:bodyPr anchor="ctr"/>
          <a:lstStyle/>
          <a:p>
            <a:r>
              <a:rPr lang="en-US" altLang="en-US" sz="4400" b="1" smtClean="0"/>
              <a:t>PROCESSES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4800600"/>
          </a:xfrm>
        </p:spPr>
        <p:txBody>
          <a:bodyPr/>
          <a:lstStyle/>
          <a:p>
            <a:pPr algn="just"/>
            <a:r>
              <a:rPr lang="en-US" altLang="en-US" sz="1600" b="1" smtClean="0"/>
              <a:t>PROCESS CONCEPT:</a:t>
            </a:r>
          </a:p>
          <a:p>
            <a:pPr algn="just"/>
            <a:endParaRPr lang="en-US" altLang="en-US" sz="1600" smtClean="0"/>
          </a:p>
          <a:p>
            <a:pPr algn="just"/>
            <a:r>
              <a:rPr lang="en-US" altLang="en-US" sz="1600" smtClean="0"/>
              <a:t>A </a:t>
            </a:r>
            <a:r>
              <a:rPr lang="en-US" altLang="en-US" sz="1600" b="1" smtClean="0"/>
              <a:t>program</a:t>
            </a:r>
            <a:r>
              <a:rPr lang="en-US" altLang="en-US" sz="1600" smtClean="0"/>
              <a:t> is passive; a </a:t>
            </a:r>
            <a:r>
              <a:rPr lang="en-US" altLang="en-US" sz="1600" b="1" smtClean="0"/>
              <a:t>process</a:t>
            </a:r>
            <a:r>
              <a:rPr lang="en-US" altLang="en-US" sz="1600" smtClean="0"/>
              <a:t> active. </a:t>
            </a:r>
          </a:p>
          <a:p>
            <a:pPr algn="just"/>
            <a:r>
              <a:rPr lang="en-US" altLang="en-US" sz="1600" smtClean="0"/>
              <a:t>Attributes held by a process include </a:t>
            </a:r>
          </a:p>
          <a:p>
            <a:pPr algn="just">
              <a:buFont typeface="Arial Unicode MS" pitchFamily="34" charset="-128"/>
              <a:buChar char="•"/>
            </a:pPr>
            <a:r>
              <a:rPr lang="en-US" altLang="en-US" sz="1600" smtClean="0"/>
              <a:t>hardware state, </a:t>
            </a:r>
          </a:p>
          <a:p>
            <a:pPr algn="just">
              <a:buFont typeface="Arial Unicode MS" pitchFamily="34" charset="-128"/>
              <a:buChar char="•"/>
            </a:pPr>
            <a:r>
              <a:rPr lang="en-US" altLang="en-US" sz="1600" smtClean="0"/>
              <a:t>memory, </a:t>
            </a:r>
          </a:p>
          <a:p>
            <a:pPr algn="just">
              <a:buFont typeface="Arial Unicode MS" pitchFamily="34" charset="-128"/>
              <a:buChar char="•"/>
            </a:pPr>
            <a:r>
              <a:rPr lang="en-US" altLang="en-US" sz="1600" smtClean="0"/>
              <a:t>CPU, </a:t>
            </a:r>
          </a:p>
          <a:p>
            <a:pPr algn="just">
              <a:buFont typeface="Arial Unicode MS" pitchFamily="34" charset="-128"/>
              <a:buChar char="•"/>
            </a:pPr>
            <a:r>
              <a:rPr lang="en-US" altLang="en-US" sz="1600" smtClean="0"/>
              <a:t>progress (executing)</a:t>
            </a:r>
          </a:p>
          <a:p>
            <a:pPr algn="just">
              <a:buFont typeface="Arial Unicode MS" pitchFamily="34" charset="-128"/>
              <a:buChar char="•"/>
            </a:pPr>
            <a:endParaRPr lang="en-US" altLang="en-US" sz="1600" smtClean="0"/>
          </a:p>
          <a:p>
            <a:pPr algn="just"/>
            <a:r>
              <a:rPr lang="en-US" altLang="en-US" sz="1600" b="1" smtClean="0"/>
              <a:t>WHY HAVE PROCESSES?</a:t>
            </a:r>
          </a:p>
          <a:p>
            <a:pPr algn="just"/>
            <a:endParaRPr lang="en-US" altLang="en-US" sz="1600" smtClean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None/>
            </a:pPr>
            <a:r>
              <a:rPr lang="en-US" altLang="en-US" sz="1600" smtClean="0"/>
              <a:t>Resource sharing ( logical (files) and physical(hardware) ).</a:t>
            </a:r>
          </a:p>
          <a:p>
            <a:pPr lvl="2" algn="just">
              <a:lnSpc>
                <a:spcPct val="70000"/>
              </a:lnSpc>
            </a:pPr>
            <a:endParaRPr lang="en-US" altLang="en-US" sz="1600" smtClean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None/>
            </a:pPr>
            <a:r>
              <a:rPr lang="en-US" altLang="en-US" sz="1600" smtClean="0"/>
              <a:t>Computation speedup - taking advantage of multiprogramming – i.e. example of a customer/server database system. </a:t>
            </a:r>
          </a:p>
          <a:p>
            <a:pPr algn="just">
              <a:lnSpc>
                <a:spcPct val="70000"/>
              </a:lnSpc>
            </a:pPr>
            <a:endParaRPr lang="en-US" altLang="en-US" sz="1600" smtClean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None/>
            </a:pPr>
            <a:r>
              <a:rPr lang="en-US" altLang="en-US" sz="1600" smtClean="0"/>
              <a:t>Modularity for protection.</a:t>
            </a:r>
          </a:p>
          <a:p>
            <a:endParaRPr lang="en-US" altLang="en-US" sz="1600" smtClean="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Definitions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CB055-2C26-47DB-B22B-8DB82A53C81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PROCESS STATE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04800" y="914400"/>
            <a:ext cx="838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Font typeface="Arial Unicode MS" pitchFamily="34" charset="-128"/>
              <a:buChar char="•"/>
              <a:tabLst>
                <a:tab pos="3952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346325" indent="-285750">
              <a:spcBef>
                <a:spcPct val="20000"/>
              </a:spcBef>
              <a:buFont typeface="Arial Unicode MS" pitchFamily="34" charset="-128"/>
              <a:buChar char="•"/>
              <a:tabLst>
                <a:tab pos="3952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151188" indent="-690563">
              <a:spcBef>
                <a:spcPct val="20000"/>
              </a:spcBef>
              <a:buChar char="•"/>
              <a:tabLst>
                <a:tab pos="395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265488" indent="-228600">
              <a:spcBef>
                <a:spcPct val="20000"/>
              </a:spcBef>
              <a:buChar char="–"/>
              <a:tabLst>
                <a:tab pos="395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379788" indent="-228600">
              <a:spcBef>
                <a:spcPct val="20000"/>
              </a:spcBef>
              <a:buChar char="»"/>
              <a:tabLst>
                <a:tab pos="395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8369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5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941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5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7513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5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2085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5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New</a:t>
            </a:r>
            <a:r>
              <a:rPr lang="en-US" altLang="en-US" sz="1600"/>
              <a:t> 	The process is just being put together.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Running</a:t>
            </a:r>
            <a:r>
              <a:rPr lang="en-US" altLang="en-US" sz="1600"/>
              <a:t> 	Instructions being executed. This running process holds the CPU.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Waiting </a:t>
            </a:r>
            <a:r>
              <a:rPr lang="en-US" altLang="en-US" sz="1600"/>
              <a:t>	For an event (hardware, human, or another process.)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Ready </a:t>
            </a:r>
            <a:r>
              <a:rPr lang="en-US" altLang="en-US" sz="1600"/>
              <a:t>	The process has all needed resources - waiting for CPU only.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Suspended</a:t>
            </a:r>
            <a:r>
              <a:rPr lang="en-US" altLang="en-US" sz="1600"/>
              <a:t>  	Another process has explicitly told this process to sleep. It will be awakened when a process explicitly awakens it.</a:t>
            </a:r>
          </a:p>
          <a:p>
            <a:pPr lvl="2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600" b="1"/>
              <a:t>Terminated </a:t>
            </a:r>
            <a:r>
              <a:rPr lang="en-US" altLang="en-US" sz="1600"/>
              <a:t>  	The process is being torn apart.</a:t>
            </a:r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60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25691" r="592" b="25531"/>
          <a:stretch>
            <a:fillRect/>
          </a:stretch>
        </p:blipFill>
        <p:spPr bwMode="auto">
          <a:xfrm>
            <a:off x="2362200" y="3810000"/>
            <a:ext cx="6024563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2A56D5-392F-4476-83CE-E0488D9116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28600" y="1752600"/>
            <a:ext cx="5334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indent="-2857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PROCESS CONTROL BLOCK: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CONTAINS INFORMATION ASSOCIATED WITH EACH PROCESS: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It's a data structure holding:</a:t>
            </a:r>
          </a:p>
          <a:p>
            <a:pPr lvl="2" algn="just">
              <a:buFontTx/>
              <a:buNone/>
            </a:pPr>
            <a:endParaRPr lang="en-US" altLang="en-US" sz="1600"/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PC, CPU registers,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memory management information,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accounting ( time used, ID, ... )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I/O status ( such as file resources ),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scheduling data ( relative priority, etc. )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Process State (so running, suspended, etc. is simply a field in the PCB ).</a:t>
            </a:r>
            <a:endParaRPr lang="en-US" altLang="en-US" sz="1600" b="1"/>
          </a:p>
        </p:txBody>
      </p:sp>
      <p:pic>
        <p:nvPicPr>
          <p:cNvPr id="819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6096000" y="1828800"/>
            <a:ext cx="2747963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8199" name="Rectangle 14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Process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8778B7-D660-440F-B78D-F022B3DFBF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81000" y="15240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The act of</a:t>
            </a:r>
            <a:r>
              <a:rPr lang="en-US" altLang="en-US" sz="1600" b="1"/>
              <a:t> Scheduling</a:t>
            </a:r>
            <a:r>
              <a:rPr lang="en-US" altLang="en-US" sz="1600"/>
              <a:t> a process means changing the active PCB pointed to by the CPU. Also called a </a:t>
            </a:r>
            <a:r>
              <a:rPr lang="en-US" altLang="en-US" sz="1600" b="1"/>
              <a:t>context switch. </a:t>
            </a:r>
          </a:p>
          <a:p>
            <a:pPr lvl="2" algn="just">
              <a:buFontTx/>
              <a:buNone/>
            </a:pPr>
            <a:endParaRPr lang="en-US" altLang="en-US" sz="1600" b="1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A context switch is essentially the same as a process switch - it means that the memory, as seen by one process is changed to the memory seen by another process.</a:t>
            </a:r>
            <a:r>
              <a:rPr lang="en-US" altLang="en-US" sz="1600" b="1"/>
              <a:t>  </a:t>
            </a:r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See Figure on Next Page (4.3)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600" b="1"/>
          </a:p>
          <a:p>
            <a:pPr algn="just">
              <a:buFont typeface="Arial Unicode MS" pitchFamily="34" charset="-128"/>
              <a:buNone/>
            </a:pPr>
            <a:r>
              <a:rPr lang="en-US" altLang="en-US" sz="1600" b="1"/>
              <a:t>SCHEDULING QUEUES:</a:t>
            </a:r>
            <a:endParaRPr lang="en-US" altLang="en-US" sz="1600"/>
          </a:p>
          <a:p>
            <a:pPr algn="just">
              <a:lnSpc>
                <a:spcPct val="5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(Process is driven by events that are triggered by needs and availability )</a:t>
            </a:r>
          </a:p>
          <a:p>
            <a:pPr lvl="1" algn="just">
              <a:lnSpc>
                <a:spcPct val="60000"/>
              </a:lnSpc>
            </a:pPr>
            <a:endParaRPr lang="en-US" altLang="en-US" sz="1600"/>
          </a:p>
          <a:p>
            <a:pPr lvl="1" algn="just">
              <a:lnSpc>
                <a:spcPct val="6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Ready queue = contains those processes that are ready to run.</a:t>
            </a:r>
          </a:p>
          <a:p>
            <a:pPr lvl="1" algn="just">
              <a:lnSpc>
                <a:spcPct val="60000"/>
              </a:lnSpc>
            </a:pPr>
            <a:endParaRPr lang="en-US" altLang="en-US" sz="1600"/>
          </a:p>
          <a:p>
            <a:pPr lvl="1" algn="just">
              <a:lnSpc>
                <a:spcPct val="6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I/O queue (waiting state ) = holds those processes waiting for I/O service.</a:t>
            </a:r>
          </a:p>
          <a:p>
            <a:pPr lvl="1" algn="just">
              <a:lnSpc>
                <a:spcPct val="60000"/>
              </a:lnSpc>
              <a:buFont typeface="Symbol" panose="05050102010706020507" pitchFamily="18" charset="2"/>
              <a:buChar char="·"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What do the queues look like?  They can be implemented as single or double linked.       </a:t>
            </a:r>
            <a:r>
              <a:rPr lang="en-US" altLang="en-US" sz="1600" b="1"/>
              <a:t>See</a:t>
            </a:r>
            <a:r>
              <a:rPr lang="en-US" altLang="en-US" sz="1600"/>
              <a:t> </a:t>
            </a:r>
            <a:r>
              <a:rPr lang="en-US" altLang="en-US" sz="1600" b="1"/>
              <a:t>Figure Several Pages from Now (4.4)</a:t>
            </a:r>
            <a:endParaRPr lang="en-US" altLang="en-US" sz="1600"/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D4E915-3554-43DD-AA5A-9B1F7E5923F6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832" r="2957" b="1047"/>
          <a:stretch>
            <a:fillRect/>
          </a:stretch>
        </p:blipFill>
        <p:spPr bwMode="auto">
          <a:xfrm>
            <a:off x="533400" y="1600200"/>
            <a:ext cx="604520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Components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6781800" y="1584325"/>
            <a:ext cx="2209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The CPU switching from one process to another.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E5098-7850-4A72-8449-8442E599118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070725" y="3694113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/>
              <a:t>Figure 4.4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40" r="4106" b="690"/>
          <a:stretch>
            <a:fillRect/>
          </a:stretch>
        </p:blipFill>
        <p:spPr bwMode="auto">
          <a:xfrm>
            <a:off x="762000" y="1371600"/>
            <a:ext cx="5783263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1242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5105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Components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6781800" y="2590800"/>
            <a:ext cx="2362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Ready Q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And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IO Q’s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3: Processes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865634-4841-447A-BF81-3679C6D1A9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1524000"/>
            <a:ext cx="722788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4572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/>
              <a:t>LONG TERM SCHEDULER</a:t>
            </a:r>
            <a:endParaRPr lang="en-US" altLang="en-US" sz="1600" b="1"/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Run seldom ( when job comes into memory )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Controls degree of multiprogramming</a:t>
            </a:r>
          </a:p>
          <a:p>
            <a:pPr algn="just">
              <a:lnSpc>
                <a:spcPct val="6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lnSpc>
                <a:spcPct val="6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Tries to balance arrival and departure rate through an appropriate job mix.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" y="3429000"/>
            <a:ext cx="868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45720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/>
              <a:t>SHORT TERM  SCHEDULER</a:t>
            </a: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Arial Unicode MS" pitchFamily="34" charset="-128"/>
              <a:buNone/>
            </a:pPr>
            <a:r>
              <a:rPr lang="en-US" altLang="en-US" sz="1600"/>
              <a:t>Contains three functions:</a:t>
            </a:r>
          </a:p>
          <a:p>
            <a:pPr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/>
              <a:t>Code to remove a process from the processor at the end of its run.</a:t>
            </a:r>
          </a:p>
          <a:p>
            <a:pPr lvl="1" algn="just">
              <a:buFont typeface="Symbol" panose="05050102010706020507" pitchFamily="18" charset="2"/>
              <a:buNone/>
            </a:pPr>
            <a:r>
              <a:rPr lang="en-US" altLang="en-US" sz="1400"/>
              <a:t>a)Process may go to ready queue or to a wait state.</a:t>
            </a:r>
            <a:endParaRPr lang="en-US" altLang="en-US" sz="1600"/>
          </a:p>
          <a:p>
            <a:pPr algn="just">
              <a:lnSpc>
                <a:spcPct val="50000"/>
              </a:lnSpc>
              <a:buFont typeface="Arial Unicode MS" pitchFamily="34" charset="-128"/>
              <a:buNone/>
            </a:pPr>
            <a:endParaRPr lang="en-US" altLang="en-US" sz="160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/>
              <a:t>Code to put a process on the ready queue – </a:t>
            </a:r>
          </a:p>
          <a:p>
            <a:pPr lvl="1" algn="just">
              <a:buFont typeface="Arial Unicode MS" pitchFamily="34" charset="-128"/>
              <a:buNone/>
            </a:pPr>
            <a:r>
              <a:rPr lang="en-US" altLang="en-US" sz="1400"/>
              <a:t>a)Process must be ready to run.</a:t>
            </a:r>
          </a:p>
          <a:p>
            <a:pPr lvl="1" algn="just">
              <a:buFont typeface="Arial Unicode MS" pitchFamily="34" charset="-128"/>
              <a:buNone/>
            </a:pPr>
            <a:r>
              <a:rPr lang="en-US" altLang="en-US" sz="1400"/>
              <a:t>b)Process placed on queue based on priority.</a:t>
            </a:r>
          </a:p>
          <a:p>
            <a:pPr algn="just">
              <a:lnSpc>
                <a:spcPct val="50000"/>
              </a:lnSpc>
              <a:buFont typeface="Arial Unicode MS" pitchFamily="34" charset="-128"/>
              <a:buNone/>
            </a:pPr>
            <a:endParaRPr lang="en-US" altLang="en-US" sz="1600"/>
          </a:p>
        </p:txBody>
      </p:sp>
      <p:sp>
        <p:nvSpPr>
          <p:cNvPr id="1229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3962400" cy="762000"/>
          </a:xfrm>
          <a:noFill/>
        </p:spPr>
        <p:txBody>
          <a:bodyPr anchor="ctr"/>
          <a:lstStyle/>
          <a:p>
            <a:r>
              <a:rPr lang="en-US" altLang="en-US" sz="3600" b="1" smtClean="0"/>
              <a:t>PROCESSES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5105400" y="228600"/>
            <a:ext cx="33162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Scheduling </a:t>
            </a:r>
          </a:p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1591</TotalTime>
  <Words>1211</Words>
  <Application>Microsoft Office PowerPoint</Application>
  <PresentationFormat>On-screen Show (4:3)</PresentationFormat>
  <Paragraphs>307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Times New Roman</vt:lpstr>
      <vt:lpstr>Symbol</vt:lpstr>
      <vt:lpstr>Blank Presentation</vt:lpstr>
      <vt:lpstr>PowerPoint Presentation</vt:lpstr>
      <vt:lpstr>PowerPoint Presentation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jb</dc:creator>
  <cp:lastModifiedBy>jerry breecher</cp:lastModifiedBy>
  <cp:revision>47</cp:revision>
  <dcterms:created xsi:type="dcterms:W3CDTF">2000-11-22T19:36:59Z</dcterms:created>
  <dcterms:modified xsi:type="dcterms:W3CDTF">2018-05-31T01:07:18Z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C:\TEMP</vt:lpwstr>
  </property>
</Properties>
</file>