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0" r:id="rId2"/>
    <p:sldId id="281" r:id="rId3"/>
    <p:sldId id="283" r:id="rId4"/>
    <p:sldId id="284" r:id="rId5"/>
    <p:sldId id="285" r:id="rId6"/>
    <p:sldId id="305" r:id="rId7"/>
    <p:sldId id="287" r:id="rId8"/>
    <p:sldId id="288" r:id="rId9"/>
    <p:sldId id="290" r:id="rId10"/>
    <p:sldId id="298" r:id="rId11"/>
    <p:sldId id="301" r:id="rId12"/>
    <p:sldId id="302" r:id="rId13"/>
    <p:sldId id="303" r:id="rId14"/>
    <p:sldId id="304" r:id="rId15"/>
    <p:sldId id="278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62" d="100"/>
          <a:sy n="62" d="100"/>
        </p:scale>
        <p:origin x="8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 Unicode MS" pitchFamily="34" charset="-128"/>
              </a:defRPr>
            </a:lvl1pPr>
          </a:lstStyle>
          <a:p>
            <a:fld id="{1B534B51-73ED-4211-9289-00816BABA6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anose="02020603050405020304" pitchFamily="18" charset="0"/>
              </a:defRPr>
            </a:lvl1pPr>
          </a:lstStyle>
          <a:p>
            <a:fld id="{9F49F874-E988-42AA-B9E2-5A377FB060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C2791-E690-484F-987E-1AB706C34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4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F6AFB-600E-4698-8419-BC06AFD2A9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4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5C244-C3B8-40E5-B91B-A989632F0A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0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29A1E-B9C5-401E-801B-209F3BE50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6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47D6F-345C-4C9E-801D-D60861863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81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E9D35-A052-49BB-B205-04CC90F9F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44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5757D-CE8A-4CA2-816E-41460527FC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999E6-723E-46B3-BC90-F955357660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38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B8E79-A61A-4787-9F6A-C4CB8F382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09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141F5-41CA-4B4A-8089-87E3C9D688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33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AD7F7-B97C-40AD-858B-FC3D1537B7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2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4: Threads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/>
            </a:lvl1pPr>
          </a:lstStyle>
          <a:p>
            <a:fld id="{2D97C820-1EBE-4A21-A5CC-7F8758E130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66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 Unicode MS" pitchFamily="34" charset="-128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 Unicode MS" pitchFamily="34" charset="-128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317B45-B9D9-4FA8-8169-D399BA84992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458200" cy="685800"/>
          </a:xfrm>
        </p:spPr>
        <p:txBody>
          <a:bodyPr/>
          <a:lstStyle/>
          <a:p>
            <a:pPr algn="ctr">
              <a:buFont typeface="Arial Unicode MS" pitchFamily="34" charset="-128"/>
              <a:buNone/>
            </a:pPr>
            <a:r>
              <a:rPr lang="en-US" altLang="en-US" b="1" smtClean="0">
                <a:solidFill>
                  <a:schemeClr val="accent2"/>
                </a:solidFill>
              </a:rPr>
              <a:t>Jerry Breecher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52400" y="1524000"/>
            <a:ext cx="876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FF0000"/>
                </a:solidFill>
              </a:rPr>
              <a:t>OPERATING SYSTEMS </a:t>
            </a:r>
          </a:p>
          <a:p>
            <a:pPr algn="ctr"/>
            <a:endParaRPr lang="en-US" altLang="en-US" sz="4400" b="1">
              <a:solidFill>
                <a:srgbClr val="FF0000"/>
              </a:solidFill>
            </a:endParaRPr>
          </a:p>
          <a:p>
            <a:pPr algn="ctr"/>
            <a:r>
              <a:rPr lang="en-US" altLang="en-US" sz="4400" b="1">
                <a:solidFill>
                  <a:srgbClr val="FF0000"/>
                </a:solidFill>
              </a:rPr>
              <a:t>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CA25F6-A121-4CD5-B548-51452F7D62F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0" y="152400"/>
            <a:ext cx="3200400" cy="609600"/>
          </a:xfrm>
        </p:spPr>
        <p:txBody>
          <a:bodyPr/>
          <a:lstStyle/>
          <a:p>
            <a:r>
              <a:rPr lang="en-US" altLang="en-US" sz="2800" b="1" smtClean="0"/>
              <a:t>Threading Issues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772400" cy="4114800"/>
          </a:xfrm>
        </p:spPr>
        <p:txBody>
          <a:bodyPr/>
          <a:lstStyle/>
          <a:p>
            <a:pPr>
              <a:buFont typeface="Arial Unicode MS" pitchFamily="34" charset="-128"/>
              <a:buNone/>
            </a:pPr>
            <a:r>
              <a:rPr lang="en-US" altLang="en-US" sz="2000" b="1" smtClean="0">
                <a:solidFill>
                  <a:schemeClr val="accent2"/>
                </a:solidFill>
              </a:rPr>
              <a:t>Semantics of fork() and exec() system calls</a:t>
            </a:r>
          </a:p>
          <a:p>
            <a:r>
              <a:rPr lang="en-US" altLang="en-US" sz="2000" smtClean="0"/>
              <a:t>Does </a:t>
            </a:r>
            <a:r>
              <a:rPr lang="en-US" altLang="en-US" sz="2000" b="1" smtClean="0"/>
              <a:t>fork()</a:t>
            </a:r>
            <a:r>
              <a:rPr lang="en-US" altLang="en-US" sz="2000" smtClean="0"/>
              <a:t> duplicate only the calling thread or all threads?</a:t>
            </a:r>
          </a:p>
          <a:p>
            <a:endParaRPr lang="en-US" altLang="en-US" sz="2000" smtClean="0"/>
          </a:p>
          <a:p>
            <a:pPr>
              <a:buFont typeface="Arial Unicode MS" pitchFamily="34" charset="-128"/>
              <a:buNone/>
            </a:pPr>
            <a:r>
              <a:rPr lang="en-US" altLang="en-US" sz="2000" b="1" smtClean="0">
                <a:solidFill>
                  <a:schemeClr val="accent2"/>
                </a:solidFill>
              </a:rPr>
              <a:t>Thread cancellation</a:t>
            </a:r>
          </a:p>
          <a:p>
            <a:r>
              <a:rPr lang="en-US" altLang="en-US" sz="2000" smtClean="0"/>
              <a:t>Terminating a thread before it has finished</a:t>
            </a:r>
          </a:p>
          <a:p>
            <a:r>
              <a:rPr lang="en-US" altLang="en-US" sz="2000" smtClean="0"/>
              <a:t>Two general approaches:</a:t>
            </a:r>
          </a:p>
          <a:p>
            <a:pPr lvl="1"/>
            <a:r>
              <a:rPr lang="en-US" altLang="en-US" sz="2000" b="1" smtClean="0"/>
              <a:t>Asynchronous cancellation</a:t>
            </a:r>
            <a:r>
              <a:rPr lang="en-US" altLang="en-US" sz="2000" smtClean="0"/>
              <a:t> terminates the target thread  immediately</a:t>
            </a:r>
          </a:p>
          <a:p>
            <a:pPr lvl="1"/>
            <a:r>
              <a:rPr lang="en-US" altLang="en-US" sz="2000" b="1" smtClean="0"/>
              <a:t>Deferred cancellation</a:t>
            </a:r>
            <a:r>
              <a:rPr lang="en-US" altLang="en-US" sz="2000" smtClean="0"/>
              <a:t> allows the target thread to periodically check if it should be cancelled</a:t>
            </a:r>
          </a:p>
          <a:p>
            <a:pPr>
              <a:buFont typeface="Arial Unicode MS" pitchFamily="34" charset="-128"/>
              <a:buNone/>
            </a:pPr>
            <a:endParaRPr lang="en-US" altLang="en-US" sz="2000" smtClean="0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990600" y="5334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6640D-EF70-4477-90C4-B990D92ADD8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0" y="152400"/>
            <a:ext cx="3200400" cy="609600"/>
          </a:xfrm>
        </p:spPr>
        <p:txBody>
          <a:bodyPr/>
          <a:lstStyle/>
          <a:p>
            <a:r>
              <a:rPr lang="en-US" altLang="en-US" sz="2800" b="1" smtClean="0"/>
              <a:t>Threading Issues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sz="1800" b="1" smtClean="0">
                <a:solidFill>
                  <a:schemeClr val="accent2"/>
                </a:solidFill>
              </a:rPr>
              <a:t>Signal handling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Signals are used in UNIX systems to notify a process that a particular event has occurred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A </a:t>
            </a:r>
            <a:r>
              <a:rPr lang="en-US" altLang="en-US" sz="1800" b="1" smtClean="0"/>
              <a:t>signal handler</a:t>
            </a:r>
            <a:r>
              <a:rPr lang="en-US" altLang="en-US" sz="1800" smtClean="0"/>
              <a:t> is used to process signals</a:t>
            </a:r>
          </a:p>
          <a:p>
            <a:pPr lvl="1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en-US" sz="1800" smtClean="0"/>
              <a:t>Signal is generated by particular event</a:t>
            </a:r>
          </a:p>
          <a:p>
            <a:pPr lvl="1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en-US" sz="1800" smtClean="0"/>
              <a:t>Signal is delivered to a process</a:t>
            </a:r>
          </a:p>
          <a:p>
            <a:pPr lvl="1">
              <a:lnSpc>
                <a:spcPct val="90000"/>
              </a:lnSpc>
              <a:buFont typeface="Webdings" panose="05030102010509060703" pitchFamily="18" charset="2"/>
              <a:buAutoNum type="arabicPeriod"/>
            </a:pPr>
            <a:r>
              <a:rPr lang="en-US" altLang="en-US" sz="1800" smtClean="0"/>
              <a:t>Signal is handled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Options: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Deliver the signal to the thread to which the signal applies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Deliver the signal to every thread in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Deliver the signal to certain threads in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Assign a specific thread to receive all signals for the process</a:t>
            </a:r>
          </a:p>
          <a:p>
            <a:pPr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sz="1800" b="1" smtClean="0">
                <a:solidFill>
                  <a:schemeClr val="accent2"/>
                </a:solidFill>
              </a:rPr>
              <a:t>Thread pools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Create a number of threads in a pool where they await work</a:t>
            </a:r>
          </a:p>
          <a:p>
            <a:pPr>
              <a:lnSpc>
                <a:spcPct val="90000"/>
              </a:lnSpc>
            </a:pPr>
            <a:r>
              <a:rPr lang="en-US" altLang="en-US" sz="1800" smtClean="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Usually slightly faster to service a request with an existing thread than create a new thread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/>
              <a:t>Allows the number of threads in the application(s) to be bound to the size of the pool</a:t>
            </a:r>
            <a:endParaRPr lang="en-US" altLang="en-US" sz="1600" smtClean="0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31386C-E7AD-4423-A229-09681105BE6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0" y="152400"/>
            <a:ext cx="3200400" cy="609600"/>
          </a:xfrm>
        </p:spPr>
        <p:txBody>
          <a:bodyPr/>
          <a:lstStyle/>
          <a:p>
            <a:r>
              <a:rPr lang="en-US" altLang="en-US" sz="2800" b="1" smtClean="0"/>
              <a:t>Threading Issues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sz="2000" b="1" smtClean="0">
                <a:solidFill>
                  <a:schemeClr val="accent2"/>
                </a:solidFill>
              </a:rPr>
              <a:t>Thread specific data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Allows each thread to have its own copy of data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Useful when you do not have control over the thread creation process (i.e., when using a thread pool)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sz="2000" b="1" smtClean="0">
                <a:solidFill>
                  <a:schemeClr val="accent2"/>
                </a:solidFill>
              </a:rPr>
              <a:t>Scheduler activations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Many:Many models require communication to maintain the appropriate number of kernel threads allocated to the application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Scheduler activations provide </a:t>
            </a:r>
            <a:r>
              <a:rPr lang="en-US" altLang="en-US" sz="2000" b="1" smtClean="0"/>
              <a:t>upcalls</a:t>
            </a:r>
            <a:r>
              <a:rPr lang="en-US" altLang="en-US" sz="2000" smtClean="0"/>
              <a:t> - a communication mechanism from the kernel to the thread library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This communication allows an application to maintain the correct number kernel threads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399397-5B09-41FC-93F4-35C6DB88ECB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685800"/>
          </a:xfrm>
        </p:spPr>
        <p:txBody>
          <a:bodyPr/>
          <a:lstStyle/>
          <a:p>
            <a:r>
              <a:rPr lang="en-US" altLang="en-US" sz="2800" b="1" smtClean="0"/>
              <a:t>Various Implementations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sz="2000" b="1" smtClean="0">
                <a:solidFill>
                  <a:schemeClr val="accent2"/>
                </a:solidFill>
              </a:rPr>
              <a:t>PThreads</a:t>
            </a:r>
            <a:endParaRPr lang="en-US" altLang="en-US" sz="200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smtClean="0"/>
              <a:t>A POSIX standard (IEEE 1003.1c) API for thread creation and synchronization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API specifies behavior of the thread library, implementation is up to development of the library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Common in UNIX operating systems (Solaris, Linux, Mac OS X)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sz="2000" b="1" smtClean="0">
                <a:solidFill>
                  <a:schemeClr val="accent2"/>
                </a:solidFill>
              </a:rPr>
              <a:t>Windows Threads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Implements the one-to-one mapping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Each thread contains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 thread id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Register set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Separate user and kernel stacks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Private data storage area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The register set, stacks, and private storage area are known as the </a:t>
            </a:r>
            <a:r>
              <a:rPr lang="en-US" altLang="en-US" sz="2000" b="1" smtClean="0"/>
              <a:t>context </a:t>
            </a:r>
            <a:r>
              <a:rPr lang="en-US" altLang="en-US" sz="2000" smtClean="0"/>
              <a:t>of the threads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85800" y="2286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E34B87-ED4A-4BB4-91AD-3B4B2E2F095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685800"/>
          </a:xfrm>
        </p:spPr>
        <p:txBody>
          <a:bodyPr/>
          <a:lstStyle/>
          <a:p>
            <a:r>
              <a:rPr lang="en-US" altLang="en-US" sz="2800" b="1" smtClean="0"/>
              <a:t>Various Implementations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3733800"/>
          </a:xfrm>
        </p:spPr>
        <p:txBody>
          <a:bodyPr/>
          <a:lstStyle/>
          <a:p>
            <a:pPr>
              <a:buFont typeface="Arial Unicode MS" pitchFamily="34" charset="-128"/>
              <a:buNone/>
            </a:pPr>
            <a:r>
              <a:rPr lang="en-US" altLang="en-US" sz="1800" b="1" smtClean="0">
                <a:solidFill>
                  <a:schemeClr val="accent2"/>
                </a:solidFill>
              </a:rPr>
              <a:t>Linux Threads</a:t>
            </a:r>
            <a:endParaRPr lang="en-US" altLang="en-US" sz="1800" smtClean="0">
              <a:solidFill>
                <a:schemeClr val="accent2"/>
              </a:solidFill>
            </a:endParaRPr>
          </a:p>
          <a:p>
            <a:r>
              <a:rPr lang="en-US" altLang="en-US" sz="1800" smtClean="0"/>
              <a:t>Linux refers to them as </a:t>
            </a:r>
            <a:r>
              <a:rPr lang="en-US" altLang="en-US" sz="1800" i="1" smtClean="0"/>
              <a:t>tasks</a:t>
            </a:r>
            <a:r>
              <a:rPr lang="en-US" altLang="en-US" sz="1800" smtClean="0"/>
              <a:t> rather than </a:t>
            </a:r>
            <a:r>
              <a:rPr lang="en-US" altLang="en-US" sz="1800" i="1" smtClean="0"/>
              <a:t>threads</a:t>
            </a:r>
            <a:endParaRPr lang="en-US" altLang="en-US" sz="1800" smtClean="0"/>
          </a:p>
          <a:p>
            <a:r>
              <a:rPr lang="en-US" altLang="en-US" sz="1800" smtClean="0"/>
              <a:t>Thread creation is done through </a:t>
            </a:r>
            <a:r>
              <a:rPr lang="en-US" altLang="en-US" sz="1800" b="1" smtClean="0"/>
              <a:t>clone()</a:t>
            </a:r>
            <a:r>
              <a:rPr lang="en-US" altLang="en-US" sz="1800" smtClean="0"/>
              <a:t> system call</a:t>
            </a:r>
          </a:p>
          <a:p>
            <a:r>
              <a:rPr lang="en-US" altLang="en-US" sz="1800" b="1" smtClean="0"/>
              <a:t>clone()</a:t>
            </a:r>
            <a:r>
              <a:rPr lang="en-US" altLang="en-US" sz="1800" smtClean="0"/>
              <a:t> allows a child task to share the address space of the parent task (process)</a:t>
            </a:r>
          </a:p>
          <a:p>
            <a:endParaRPr lang="en-US" altLang="en-US" sz="1800" smtClean="0"/>
          </a:p>
          <a:p>
            <a:pPr>
              <a:buFont typeface="Arial Unicode MS" pitchFamily="34" charset="-128"/>
              <a:buNone/>
            </a:pPr>
            <a:r>
              <a:rPr lang="en-US" altLang="en-US" sz="1800" b="1" smtClean="0">
                <a:solidFill>
                  <a:schemeClr val="accent2"/>
                </a:solidFill>
              </a:rPr>
              <a:t>Java Threads</a:t>
            </a:r>
          </a:p>
          <a:p>
            <a:r>
              <a:rPr lang="en-US" altLang="en-US" sz="1800" smtClean="0"/>
              <a:t>Java threads may be created by:</a:t>
            </a:r>
          </a:p>
          <a:p>
            <a:pPr lvl="1"/>
            <a:r>
              <a:rPr lang="en-US" altLang="en-US" sz="1800" smtClean="0"/>
              <a:t>Extending Thread class</a:t>
            </a:r>
          </a:p>
          <a:p>
            <a:pPr lvl="1"/>
            <a:r>
              <a:rPr lang="en-US" altLang="en-US" sz="1800" smtClean="0"/>
              <a:t>Implementing the Runnable interface</a:t>
            </a:r>
          </a:p>
          <a:p>
            <a:r>
              <a:rPr lang="en-US" altLang="en-US" sz="1800" smtClean="0"/>
              <a:t>Java threads are managed by the JVM.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533400" y="1524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30240" r="677" b="30238"/>
          <a:stretch>
            <a:fillRect/>
          </a:stretch>
        </p:blipFill>
        <p:spPr bwMode="auto">
          <a:xfrm>
            <a:off x="2514600" y="4121150"/>
            <a:ext cx="6261100" cy="200501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15EEFB-72F3-4DF6-9ADA-671D9E18B34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WRAPUP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solidFill>
                  <a:schemeClr val="tx2"/>
                </a:solidFill>
              </a:rPr>
              <a:t>Threads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304800" y="1981200"/>
            <a:ext cx="8610600" cy="3429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1"/>
              <a:t>We’ve looked in detail at how threads work.  Specifically we’ve looked at: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en-US" sz="2000"/>
          </a:p>
          <a:p>
            <a:pPr>
              <a:lnSpc>
                <a:spcPct val="90000"/>
              </a:lnSpc>
              <a:spcBef>
                <a:spcPct val="20000"/>
              </a:spcBef>
              <a:buFont typeface="Arial Unicode MS" pitchFamily="34" charset="-128"/>
              <a:buChar char="•"/>
            </a:pPr>
            <a:r>
              <a:rPr lang="en-US" altLang="en-US" sz="2000"/>
              <a:t>Multithreading Models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 Unicode MS" pitchFamily="34" charset="-128"/>
              <a:buChar char="•"/>
            </a:pPr>
            <a:r>
              <a:rPr lang="en-US" altLang="en-US" sz="2000"/>
              <a:t>Threading Issues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 Unicode MS" pitchFamily="34" charset="-128"/>
              <a:buChar char="•"/>
            </a:pPr>
            <a:r>
              <a:rPr lang="en-US" altLang="en-US" sz="2000"/>
              <a:t>Pthreads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 Unicode MS" pitchFamily="34" charset="-128"/>
              <a:buChar char="•"/>
            </a:pPr>
            <a:r>
              <a:rPr lang="en-US" altLang="en-US" sz="2000"/>
              <a:t>Windows XP Threads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 Unicode MS" pitchFamily="34" charset="-128"/>
              <a:buChar char="•"/>
            </a:pPr>
            <a:r>
              <a:rPr lang="en-US" altLang="en-US" sz="2000"/>
              <a:t>Linux Threads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 Unicode MS" pitchFamily="34" charset="-128"/>
              <a:buChar char="•"/>
            </a:pPr>
            <a:r>
              <a:rPr lang="en-US" altLang="en-US" sz="2000"/>
              <a:t>Java Threads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7F6B5-DBD6-4FDA-8248-01A91654181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458200" cy="3810000"/>
          </a:xfrm>
        </p:spPr>
        <p:txBody>
          <a:bodyPr/>
          <a:lstStyle/>
          <a:p>
            <a:pPr algn="ctr">
              <a:lnSpc>
                <a:spcPct val="90000"/>
              </a:lnSpc>
              <a:buFont typeface="Arial Unicode MS" pitchFamily="34" charset="-128"/>
              <a:buNone/>
            </a:pPr>
            <a:r>
              <a:rPr lang="en-US" altLang="en-US" b="1" smtClean="0">
                <a:solidFill>
                  <a:schemeClr val="accent2"/>
                </a:solidFill>
              </a:rPr>
              <a:t>What Is In This Chapter?</a:t>
            </a:r>
            <a:endParaRPr lang="en-US" altLang="en-US" sz="2000" b="1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Arial Unicode MS" pitchFamily="34" charset="-128"/>
              <a:buNone/>
            </a:pPr>
            <a:endParaRPr lang="en-US" altLang="en-US" sz="2000" b="1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/>
              <a:t>Overview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Multithreading Models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Threading Issues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Pthreads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Windows XP Threads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Linux Threads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Java Threads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b="1"/>
              <a:t>OPERATING SYSTEM </a:t>
            </a:r>
          </a:p>
          <a:p>
            <a:pPr algn="ctr"/>
            <a:r>
              <a:rPr lang="en-US" altLang="en-US" sz="4400" b="1"/>
              <a:t>Threads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D2A965-1C7F-4B62-9EEE-3C516C443EC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943600" y="304800"/>
            <a:ext cx="2819400" cy="1143000"/>
          </a:xfrm>
        </p:spPr>
        <p:txBody>
          <a:bodyPr/>
          <a:lstStyle/>
          <a:p>
            <a:r>
              <a:rPr lang="en-US" altLang="en-US" sz="2800" b="1" smtClean="0"/>
              <a:t>Single and Multithreaded Processes</a:t>
            </a:r>
          </a:p>
        </p:txBody>
      </p:sp>
      <p:pic>
        <p:nvPicPr>
          <p:cNvPr id="410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11810" r="2359" b="11565"/>
          <a:stretch>
            <a:fillRect/>
          </a:stretch>
        </p:blipFill>
        <p:spPr bwMode="auto">
          <a:xfrm>
            <a:off x="1371600" y="2209800"/>
            <a:ext cx="6553200" cy="39068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Text Box 1028"/>
          <p:cNvSpPr txBox="1">
            <a:spLocks noChangeArrowheads="1"/>
          </p:cNvSpPr>
          <p:nvPr/>
        </p:nvSpPr>
        <p:spPr bwMode="auto">
          <a:xfrm>
            <a:off x="990600" y="5334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1B67F9-168E-4A81-A733-7E55C9C4422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304800"/>
            <a:ext cx="3060700" cy="619125"/>
          </a:xfrm>
        </p:spPr>
        <p:txBody>
          <a:bodyPr/>
          <a:lstStyle/>
          <a:p>
            <a:r>
              <a:rPr lang="en-US" altLang="en-US" sz="2800" b="1" smtClean="0"/>
              <a:t>Benefits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Responsiveness</a:t>
            </a:r>
            <a:br>
              <a:rPr lang="en-US" altLang="en-US" sz="2400" smtClean="0"/>
            </a:br>
            <a:endParaRPr lang="en-US" altLang="en-US" sz="2400" smtClean="0"/>
          </a:p>
          <a:p>
            <a:r>
              <a:rPr lang="en-US" altLang="en-US" sz="2400" smtClean="0"/>
              <a:t>Resource Sharing</a:t>
            </a:r>
            <a:br>
              <a:rPr lang="en-US" altLang="en-US" sz="2400" smtClean="0"/>
            </a:br>
            <a:endParaRPr lang="en-US" altLang="en-US" sz="2400" smtClean="0"/>
          </a:p>
          <a:p>
            <a:r>
              <a:rPr lang="en-US" altLang="en-US" sz="2400" smtClean="0"/>
              <a:t>Economy</a:t>
            </a:r>
            <a:br>
              <a:rPr lang="en-US" altLang="en-US" sz="2400" smtClean="0"/>
            </a:br>
            <a:endParaRPr lang="en-US" altLang="en-US" sz="2400" smtClean="0"/>
          </a:p>
          <a:p>
            <a:r>
              <a:rPr lang="en-US" altLang="en-US" sz="2400" smtClean="0"/>
              <a:t>Utilization of MP Architectures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kumimoji="1" lang="en-US" altLang="en-US" sz="3200" b="1">
              <a:solidFill>
                <a:schemeClr val="tx2"/>
              </a:solidFill>
              <a:latin typeface="Helvetica" panose="020B0604020202020204" pitchFamily="34" charset="0"/>
            </a:endParaRP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990600" y="5334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81F3C-FA2E-44C0-96C8-3C16D4F2AFA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228600"/>
            <a:ext cx="2971800" cy="1143000"/>
          </a:xfrm>
        </p:spPr>
        <p:txBody>
          <a:bodyPr/>
          <a:lstStyle/>
          <a:p>
            <a:r>
              <a:rPr lang="en-US" altLang="en-US" sz="2800" b="1" smtClean="0"/>
              <a:t>User Threads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2286000"/>
          </a:xfrm>
        </p:spPr>
        <p:txBody>
          <a:bodyPr/>
          <a:lstStyle/>
          <a:p>
            <a:r>
              <a:rPr lang="en-US" altLang="en-US" sz="2000" smtClean="0"/>
              <a:t>Thread management done by user-level threads library</a:t>
            </a:r>
            <a:br>
              <a:rPr lang="en-US" altLang="en-US" sz="2000" smtClean="0"/>
            </a:br>
            <a:endParaRPr lang="en-US" altLang="en-US" sz="2000" smtClean="0"/>
          </a:p>
          <a:p>
            <a:r>
              <a:rPr lang="en-US" altLang="en-US" sz="2000" smtClean="0"/>
              <a:t>Examples</a:t>
            </a:r>
          </a:p>
          <a:p>
            <a:pPr>
              <a:buFont typeface="Arial Unicode MS" pitchFamily="34" charset="-128"/>
              <a:buNone/>
            </a:pPr>
            <a:r>
              <a:rPr lang="en-US" altLang="en-US" sz="2000" smtClean="0"/>
              <a:t>	- POSIX </a:t>
            </a:r>
            <a:r>
              <a:rPr lang="en-US" altLang="en-US" sz="2000" i="1" smtClean="0"/>
              <a:t>Pthreads</a:t>
            </a:r>
          </a:p>
          <a:p>
            <a:pPr>
              <a:buFont typeface="Arial Unicode MS" pitchFamily="34" charset="-128"/>
              <a:buNone/>
            </a:pPr>
            <a:r>
              <a:rPr lang="en-US" altLang="en-US" sz="2000" smtClean="0"/>
              <a:t>	- Mach </a:t>
            </a:r>
            <a:r>
              <a:rPr lang="en-US" altLang="en-US" sz="2000" i="1" smtClean="0"/>
              <a:t>C-threads</a:t>
            </a:r>
          </a:p>
          <a:p>
            <a:pPr>
              <a:buFont typeface="Arial Unicode MS" pitchFamily="34" charset="-128"/>
              <a:buNone/>
            </a:pPr>
            <a:r>
              <a:rPr lang="en-US" altLang="en-US" sz="2000" smtClean="0"/>
              <a:t>	- Solaris </a:t>
            </a:r>
            <a:r>
              <a:rPr lang="en-US" altLang="en-US" sz="2000" i="1" smtClean="0"/>
              <a:t>threads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5943600" y="3505200"/>
            <a:ext cx="281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b="1">
                <a:solidFill>
                  <a:srgbClr val="FF6600"/>
                </a:solidFill>
              </a:rPr>
              <a:t>Kernel Threads</a:t>
            </a: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381000" y="37338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 Unicode MS" pitchFamily="34" charset="-128"/>
              <a:buChar char="•"/>
            </a:pPr>
            <a:r>
              <a:rPr lang="en-US" altLang="en-US" sz="2000"/>
              <a:t>Supported by the Kernel</a:t>
            </a:r>
            <a:br>
              <a:rPr lang="en-US" altLang="en-US" sz="2000"/>
            </a:br>
            <a:endParaRPr lang="en-US" altLang="en-US" sz="2000"/>
          </a:p>
          <a:p>
            <a:pPr>
              <a:spcBef>
                <a:spcPct val="20000"/>
              </a:spcBef>
              <a:buFont typeface="Arial Unicode MS" pitchFamily="34" charset="-128"/>
              <a:buChar char="•"/>
            </a:pPr>
            <a:r>
              <a:rPr lang="en-US" altLang="en-US" sz="2000"/>
              <a:t>Examples</a:t>
            </a:r>
          </a:p>
          <a:p>
            <a:pPr>
              <a:spcBef>
                <a:spcPct val="20000"/>
              </a:spcBef>
              <a:buFont typeface="Arial Unicode MS" pitchFamily="34" charset="-128"/>
              <a:buNone/>
            </a:pPr>
            <a:r>
              <a:rPr lang="en-US" altLang="en-US" sz="2000"/>
              <a:t>	- Windows</a:t>
            </a:r>
          </a:p>
          <a:p>
            <a:pPr>
              <a:spcBef>
                <a:spcPct val="20000"/>
              </a:spcBef>
              <a:buFont typeface="Arial Unicode MS" pitchFamily="34" charset="-128"/>
              <a:buNone/>
            </a:pPr>
            <a:r>
              <a:rPr lang="en-US" altLang="en-US" sz="2000"/>
              <a:t> 	- Solaris</a:t>
            </a:r>
          </a:p>
          <a:p>
            <a:pPr>
              <a:spcBef>
                <a:spcPct val="20000"/>
              </a:spcBef>
              <a:buFont typeface="Arial Unicode MS" pitchFamily="34" charset="-128"/>
              <a:buNone/>
            </a:pPr>
            <a:r>
              <a:rPr lang="en-US" altLang="en-US" sz="2000"/>
              <a:t>	- Tru64 UNIX</a:t>
            </a:r>
          </a:p>
          <a:p>
            <a:pPr>
              <a:spcBef>
                <a:spcPct val="20000"/>
              </a:spcBef>
              <a:buFont typeface="Arial Unicode MS" pitchFamily="34" charset="-128"/>
              <a:buNone/>
            </a:pPr>
            <a:r>
              <a:rPr lang="en-US" altLang="en-US" sz="2000"/>
              <a:t>	- BeOS</a:t>
            </a:r>
          </a:p>
          <a:p>
            <a:pPr>
              <a:spcBef>
                <a:spcPct val="20000"/>
              </a:spcBef>
              <a:buFont typeface="Arial Unicode MS" pitchFamily="34" charset="-128"/>
              <a:buNone/>
            </a:pPr>
            <a:r>
              <a:rPr lang="en-US" altLang="en-US" sz="2000"/>
              <a:t>	- Linux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C80991-A1E6-4490-8B47-6AA5961DAAF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228600"/>
            <a:ext cx="2971800" cy="1143000"/>
          </a:xfrm>
        </p:spPr>
        <p:txBody>
          <a:bodyPr/>
          <a:lstStyle/>
          <a:p>
            <a:r>
              <a:rPr lang="en-US" altLang="en-US" sz="2800" b="1" smtClean="0"/>
              <a:t>Scheduling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  <p:pic>
        <p:nvPicPr>
          <p:cNvPr id="7174" name="Picture 8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6152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9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ECBA92-A5D4-49F3-ADFF-729DE19F8ED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0" y="228600"/>
            <a:ext cx="3429000" cy="1143000"/>
          </a:xfrm>
        </p:spPr>
        <p:txBody>
          <a:bodyPr/>
          <a:lstStyle/>
          <a:p>
            <a:r>
              <a:rPr lang="en-US" altLang="en-US" sz="2800" b="1" smtClean="0"/>
              <a:t>Multithreading Models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Many-to-One</a:t>
            </a:r>
            <a:br>
              <a:rPr lang="en-US" altLang="en-US" sz="2800" smtClean="0"/>
            </a:br>
            <a:endParaRPr lang="en-US" altLang="en-US" sz="2800" smtClean="0"/>
          </a:p>
          <a:p>
            <a:r>
              <a:rPr lang="en-US" altLang="en-US" sz="2800" smtClean="0"/>
              <a:t>One-to-One</a:t>
            </a:r>
            <a:br>
              <a:rPr lang="en-US" altLang="en-US" sz="2800" smtClean="0"/>
            </a:br>
            <a:endParaRPr lang="en-US" altLang="en-US" sz="2800" smtClean="0"/>
          </a:p>
          <a:p>
            <a:pPr>
              <a:buFont typeface="Arial Unicode MS" pitchFamily="34" charset="-128"/>
              <a:buNone/>
            </a:pPr>
            <a:endParaRPr lang="en-US" altLang="en-US" sz="2800" smtClean="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990600" y="5334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  <p:sp>
        <p:nvSpPr>
          <p:cNvPr id="8199" name="Freeform 5"/>
          <p:cNvSpPr>
            <a:spLocks/>
          </p:cNvSpPr>
          <p:nvPr/>
        </p:nvSpPr>
        <p:spPr bwMode="auto">
          <a:xfrm>
            <a:off x="4770438" y="2309813"/>
            <a:ext cx="4373562" cy="3078162"/>
          </a:xfrm>
          <a:custGeom>
            <a:avLst/>
            <a:gdLst>
              <a:gd name="T0" fmla="*/ 56 w 2755"/>
              <a:gd name="T1" fmla="*/ 660 h 1939"/>
              <a:gd name="T2" fmla="*/ 91 w 2755"/>
              <a:gd name="T3" fmla="*/ 804 h 1939"/>
              <a:gd name="T4" fmla="*/ 478 w 2755"/>
              <a:gd name="T5" fmla="*/ 975 h 1939"/>
              <a:gd name="T6" fmla="*/ 757 w 2755"/>
              <a:gd name="T7" fmla="*/ 1164 h 1939"/>
              <a:gd name="T8" fmla="*/ 1370 w 2755"/>
              <a:gd name="T9" fmla="*/ 1596 h 1939"/>
              <a:gd name="T10" fmla="*/ 1393 w 2755"/>
              <a:gd name="T11" fmla="*/ 1722 h 1939"/>
              <a:gd name="T12" fmla="*/ 1440 w 2755"/>
              <a:gd name="T13" fmla="*/ 1776 h 1939"/>
              <a:gd name="T14" fmla="*/ 2062 w 2755"/>
              <a:gd name="T15" fmla="*/ 1902 h 1939"/>
              <a:gd name="T16" fmla="*/ 2367 w 2755"/>
              <a:gd name="T17" fmla="*/ 1848 h 1939"/>
              <a:gd name="T18" fmla="*/ 2414 w 2755"/>
              <a:gd name="T19" fmla="*/ 1722 h 1939"/>
              <a:gd name="T20" fmla="*/ 2437 w 2755"/>
              <a:gd name="T21" fmla="*/ 732 h 1939"/>
              <a:gd name="T22" fmla="*/ 2584 w 2755"/>
              <a:gd name="T23" fmla="*/ 399 h 1939"/>
              <a:gd name="T24" fmla="*/ 2707 w 2755"/>
              <a:gd name="T25" fmla="*/ 174 h 1939"/>
              <a:gd name="T26" fmla="*/ 2308 w 2755"/>
              <a:gd name="T27" fmla="*/ 21 h 1939"/>
              <a:gd name="T28" fmla="*/ 1616 w 2755"/>
              <a:gd name="T29" fmla="*/ 12 h 1939"/>
              <a:gd name="T30" fmla="*/ 1194 w 2755"/>
              <a:gd name="T31" fmla="*/ 30 h 1939"/>
              <a:gd name="T32" fmla="*/ 1018 w 2755"/>
              <a:gd name="T33" fmla="*/ 93 h 1939"/>
              <a:gd name="T34" fmla="*/ 28 w 2755"/>
              <a:gd name="T35" fmla="*/ 246 h 1939"/>
              <a:gd name="T36" fmla="*/ 44 w 2755"/>
              <a:gd name="T37" fmla="*/ 327 h 1939"/>
              <a:gd name="T38" fmla="*/ 56 w 2755"/>
              <a:gd name="T39" fmla="*/ 372 h 1939"/>
              <a:gd name="T40" fmla="*/ 56 w 2755"/>
              <a:gd name="T41" fmla="*/ 660 h 19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755"/>
              <a:gd name="T64" fmla="*/ 0 h 1939"/>
              <a:gd name="T65" fmla="*/ 2755 w 2755"/>
              <a:gd name="T66" fmla="*/ 1939 h 19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755" h="1939">
                <a:moveTo>
                  <a:pt x="56" y="660"/>
                </a:moveTo>
                <a:cubicBezTo>
                  <a:pt x="62" y="709"/>
                  <a:pt x="73" y="757"/>
                  <a:pt x="91" y="804"/>
                </a:cubicBezTo>
                <a:cubicBezTo>
                  <a:pt x="150" y="950"/>
                  <a:pt x="296" y="954"/>
                  <a:pt x="478" y="975"/>
                </a:cubicBezTo>
                <a:cubicBezTo>
                  <a:pt x="564" y="985"/>
                  <a:pt x="671" y="1154"/>
                  <a:pt x="757" y="1164"/>
                </a:cubicBezTo>
                <a:cubicBezTo>
                  <a:pt x="906" y="1267"/>
                  <a:pt x="1264" y="1503"/>
                  <a:pt x="1370" y="1596"/>
                </a:cubicBezTo>
                <a:cubicBezTo>
                  <a:pt x="1373" y="1638"/>
                  <a:pt x="1377" y="1681"/>
                  <a:pt x="1393" y="1722"/>
                </a:cubicBezTo>
                <a:cubicBezTo>
                  <a:pt x="1401" y="1743"/>
                  <a:pt x="1424" y="1758"/>
                  <a:pt x="1440" y="1776"/>
                </a:cubicBezTo>
                <a:cubicBezTo>
                  <a:pt x="1575" y="1939"/>
                  <a:pt x="1830" y="1895"/>
                  <a:pt x="2062" y="1902"/>
                </a:cubicBezTo>
                <a:cubicBezTo>
                  <a:pt x="2072" y="1901"/>
                  <a:pt x="2321" y="1911"/>
                  <a:pt x="2367" y="1848"/>
                </a:cubicBezTo>
                <a:cubicBezTo>
                  <a:pt x="2394" y="1810"/>
                  <a:pt x="2398" y="1764"/>
                  <a:pt x="2414" y="1722"/>
                </a:cubicBezTo>
                <a:cubicBezTo>
                  <a:pt x="2441" y="1393"/>
                  <a:pt x="2408" y="1063"/>
                  <a:pt x="2437" y="732"/>
                </a:cubicBezTo>
                <a:cubicBezTo>
                  <a:pt x="2447" y="607"/>
                  <a:pt x="2501" y="513"/>
                  <a:pt x="2584" y="399"/>
                </a:cubicBezTo>
                <a:cubicBezTo>
                  <a:pt x="2629" y="337"/>
                  <a:pt x="2653" y="235"/>
                  <a:pt x="2707" y="174"/>
                </a:cubicBezTo>
                <a:cubicBezTo>
                  <a:pt x="2755" y="26"/>
                  <a:pt x="2430" y="25"/>
                  <a:pt x="2308" y="21"/>
                </a:cubicBezTo>
                <a:cubicBezTo>
                  <a:pt x="2077" y="14"/>
                  <a:pt x="1847" y="15"/>
                  <a:pt x="1616" y="12"/>
                </a:cubicBezTo>
                <a:cubicBezTo>
                  <a:pt x="1470" y="0"/>
                  <a:pt x="1338" y="13"/>
                  <a:pt x="1194" y="30"/>
                </a:cubicBezTo>
                <a:cubicBezTo>
                  <a:pt x="1134" y="45"/>
                  <a:pt x="1076" y="82"/>
                  <a:pt x="1018" y="93"/>
                </a:cubicBezTo>
                <a:cubicBezTo>
                  <a:pt x="824" y="129"/>
                  <a:pt x="190" y="207"/>
                  <a:pt x="28" y="246"/>
                </a:cubicBezTo>
                <a:cubicBezTo>
                  <a:pt x="0" y="309"/>
                  <a:pt x="103" y="312"/>
                  <a:pt x="44" y="327"/>
                </a:cubicBezTo>
                <a:cubicBezTo>
                  <a:pt x="49" y="348"/>
                  <a:pt x="58" y="371"/>
                  <a:pt x="56" y="372"/>
                </a:cubicBezTo>
                <a:cubicBezTo>
                  <a:pt x="58" y="427"/>
                  <a:pt x="50" y="588"/>
                  <a:pt x="56" y="66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5029200" y="2871788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/>
              <a:t>How do user and kernel</a:t>
            </a:r>
          </a:p>
          <a:p>
            <a:r>
              <a:rPr lang="en-US" altLang="en-US" sz="1800" b="1"/>
              <a:t>threads map into each other?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0891D6-5B8F-4829-9E3F-0B5FACFE9B3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228600"/>
            <a:ext cx="2514600" cy="1143000"/>
          </a:xfrm>
        </p:spPr>
        <p:txBody>
          <a:bodyPr/>
          <a:lstStyle/>
          <a:p>
            <a:r>
              <a:rPr lang="en-US" altLang="en-US" sz="2800" b="1" smtClean="0"/>
              <a:t>Many-to-One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276600" cy="4114800"/>
          </a:xfrm>
        </p:spPr>
        <p:txBody>
          <a:bodyPr/>
          <a:lstStyle/>
          <a:p>
            <a:r>
              <a:rPr lang="en-US" altLang="en-US" sz="2000" smtClean="0"/>
              <a:t>Many user-level threads mapped to single kernel thread.</a:t>
            </a:r>
            <a:br>
              <a:rPr lang="en-US" altLang="en-US" sz="2000" smtClean="0"/>
            </a:br>
            <a:endParaRPr lang="en-US" altLang="en-US" sz="2000" smtClean="0"/>
          </a:p>
          <a:p>
            <a:r>
              <a:rPr lang="en-US" altLang="en-US" sz="2000" smtClean="0"/>
              <a:t>Used on systems that do not support kernel threads.</a:t>
            </a:r>
          </a:p>
          <a:p>
            <a:r>
              <a:rPr lang="en-US" altLang="en-US" sz="2000" smtClean="0"/>
              <a:t>Examples:</a:t>
            </a:r>
          </a:p>
          <a:p>
            <a:pPr lvl="1">
              <a:buFont typeface="Arial Unicode MS" pitchFamily="34" charset="-128"/>
              <a:buNone/>
            </a:pPr>
            <a:r>
              <a:rPr lang="en-US" altLang="en-US" sz="2000" smtClean="0"/>
              <a:t>Solaris Green Threads</a:t>
            </a:r>
          </a:p>
          <a:p>
            <a:pPr lvl="1">
              <a:buFont typeface="Arial Unicode MS" pitchFamily="34" charset="-128"/>
              <a:buNone/>
            </a:pPr>
            <a:r>
              <a:rPr lang="en-US" altLang="en-US" sz="2000" smtClean="0"/>
              <a:t>GNU Portable Threads</a:t>
            </a:r>
          </a:p>
          <a:p>
            <a:endParaRPr lang="en-US" altLang="en-US" sz="2000" smtClean="0"/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373" r="12500" b="1830"/>
          <a:stretch>
            <a:fillRect/>
          </a:stretch>
        </p:blipFill>
        <p:spPr bwMode="auto">
          <a:xfrm>
            <a:off x="3886200" y="1371600"/>
            <a:ext cx="4965700" cy="47021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990600" y="5334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4: Threads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36FB07-3B33-4D83-809E-B597FF47ACC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200" y="228600"/>
            <a:ext cx="2286000" cy="1143000"/>
          </a:xfrm>
        </p:spPr>
        <p:txBody>
          <a:bodyPr/>
          <a:lstStyle/>
          <a:p>
            <a:r>
              <a:rPr lang="en-US" altLang="en-US" sz="2800" b="1" smtClean="0"/>
              <a:t>One-to-One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05800" cy="1828800"/>
          </a:xfrm>
        </p:spPr>
        <p:txBody>
          <a:bodyPr/>
          <a:lstStyle/>
          <a:p>
            <a:r>
              <a:rPr lang="en-US" altLang="en-US" sz="2000" smtClean="0"/>
              <a:t>Each user-level thread maps to kernel thread.</a:t>
            </a:r>
            <a:br>
              <a:rPr lang="en-US" altLang="en-US" sz="2000" smtClean="0"/>
            </a:br>
            <a:endParaRPr lang="en-US" altLang="en-US" sz="2000" smtClean="0"/>
          </a:p>
          <a:p>
            <a:r>
              <a:rPr lang="en-US" altLang="en-US" sz="2000" smtClean="0"/>
              <a:t>Examples</a:t>
            </a:r>
          </a:p>
          <a:p>
            <a:pPr>
              <a:buFont typeface="Arial Unicode MS" pitchFamily="34" charset="-128"/>
              <a:buNone/>
            </a:pPr>
            <a:r>
              <a:rPr lang="en-US" altLang="en-US" sz="2000" smtClean="0"/>
              <a:t>	- Windows</a:t>
            </a:r>
          </a:p>
          <a:p>
            <a:pPr>
              <a:buFont typeface="Arial Unicode MS" pitchFamily="34" charset="-128"/>
              <a:buNone/>
            </a:pPr>
            <a:r>
              <a:rPr lang="en-US" altLang="en-US" sz="2000" smtClean="0"/>
              <a:t>	- Linux</a:t>
            </a:r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t="25514" r="3329" b="25290"/>
          <a:stretch>
            <a:fillRect/>
          </a:stretch>
        </p:blipFill>
        <p:spPr bwMode="auto">
          <a:xfrm>
            <a:off x="1981200" y="3200400"/>
            <a:ext cx="6815138" cy="26463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990600" y="5334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/>
              <a:t>THREADS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1905</TotalTime>
  <Words>606</Words>
  <Application>Microsoft Office PowerPoint</Application>
  <PresentationFormat>On-screen Show (4:3)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Times New Roman</vt:lpstr>
      <vt:lpstr>Helvetica</vt:lpstr>
      <vt:lpstr>Webdings</vt:lpstr>
      <vt:lpstr>Blank Presentation</vt:lpstr>
      <vt:lpstr>PowerPoint Presentation</vt:lpstr>
      <vt:lpstr>PowerPoint Presentation</vt:lpstr>
      <vt:lpstr>Single and Multithreaded Processes</vt:lpstr>
      <vt:lpstr>Benefits</vt:lpstr>
      <vt:lpstr>User Threads</vt:lpstr>
      <vt:lpstr>Scheduling</vt:lpstr>
      <vt:lpstr>Multithreading Models</vt:lpstr>
      <vt:lpstr>Many-to-One</vt:lpstr>
      <vt:lpstr>One-to-One</vt:lpstr>
      <vt:lpstr>Threading Issues</vt:lpstr>
      <vt:lpstr>Threading Issues</vt:lpstr>
      <vt:lpstr>Threading Issues</vt:lpstr>
      <vt:lpstr>Various Implementations</vt:lpstr>
      <vt:lpstr>Various Implementations</vt:lpstr>
      <vt:lpstr>PowerPoint Presentation</vt:lpstr>
    </vt:vector>
  </TitlesOfParts>
  <Company>Clark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jb</dc:creator>
  <cp:lastModifiedBy>jerry breecher</cp:lastModifiedBy>
  <cp:revision>49</cp:revision>
  <dcterms:created xsi:type="dcterms:W3CDTF">2000-11-22T19:36:59Z</dcterms:created>
  <dcterms:modified xsi:type="dcterms:W3CDTF">2018-05-31T01:07:45Z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C:\TEMP</vt:lpwstr>
  </property>
</Properties>
</file>