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5" r:id="rId3"/>
    <p:sldId id="278" r:id="rId4"/>
    <p:sldId id="273" r:id="rId5"/>
    <p:sldId id="279" r:id="rId6"/>
    <p:sldId id="280" r:id="rId7"/>
    <p:sldId id="258" r:id="rId8"/>
    <p:sldId id="276" r:id="rId9"/>
    <p:sldId id="259" r:id="rId10"/>
    <p:sldId id="268" r:id="rId11"/>
    <p:sldId id="261" r:id="rId12"/>
    <p:sldId id="257" r:id="rId13"/>
    <p:sldId id="269" r:id="rId14"/>
    <p:sldId id="262" r:id="rId15"/>
    <p:sldId id="263" r:id="rId16"/>
    <p:sldId id="264" r:id="rId17"/>
    <p:sldId id="27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67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0" autoAdjust="0"/>
    <p:restoredTop sz="90929"/>
  </p:normalViewPr>
  <p:slideViewPr>
    <p:cSldViewPr>
      <p:cViewPr varScale="1">
        <p:scale>
          <a:sx n="54" d="100"/>
          <a:sy n="54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76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76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64D662E-7D42-4802-9FDB-6F8B25D4CA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fld id="{C0A4726C-A2FC-48BB-A64C-E24D0EE26D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E2016-8EC1-47C3-A637-A51DDFE2602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76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B24D0-FFC1-407A-A6F5-0DE7FBC48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4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F46C1-05A7-4E81-9FF6-478E644CFB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14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E11A6-5CE5-474D-9056-17D290DE4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07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55F01-2E96-4875-8A11-D28784BBA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2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42B7B-4E63-4AAA-A938-974DE3BB1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6C5DF-7F5B-4ACD-8794-A7D3BDC9B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00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562E3-88FE-4E24-88C5-CDA156427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C385C-4129-49E1-A242-EA427BB9C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4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7CF0E-A438-45EB-9784-32551AFDA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95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18DE5-78B6-4202-B59C-C9B7C8E31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34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18411-29D9-4779-AFB5-2A487D85B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7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/>
            </a:lvl1pPr>
          </a:lstStyle>
          <a:p>
            <a:r>
              <a:rPr lang="en-US" altLang="en-US"/>
              <a:t>5: CPU-Scheduling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/>
            </a:lvl1pPr>
          </a:lstStyle>
          <a:p>
            <a:fld id="{4C5E2A1E-78D1-4334-853E-6BB01092C9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0D73-7D0F-4B8A-8BAE-C3EE18F0734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4582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Jerry Breecher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OPERATING SYSTEMS</a:t>
            </a:r>
          </a:p>
          <a:p>
            <a:pPr algn="ctr"/>
            <a:endParaRPr lang="en-US" altLang="en-US" sz="4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400" b="1">
                <a:solidFill>
                  <a:srgbClr val="FF0000"/>
                </a:solidFill>
                <a:latin typeface="Arial" panose="020B0604020202020204" pitchFamily="34" charset="0"/>
              </a:rPr>
              <a:t>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A30B-5657-46DB-9E4E-768F87ED9FE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" y="14478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1778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4963" indent="-352425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0625" indent="-1143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492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321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93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65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37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800" b="1"/>
              <a:t>EXAMPLE DATA:</a:t>
            </a:r>
          </a:p>
          <a:p>
            <a:pPr lvl="2" algn="just"/>
            <a:r>
              <a:rPr lang="en-US" altLang="en-US" sz="1600" b="1"/>
              <a:t> 		Process  		Arrival 		Service </a:t>
            </a:r>
          </a:p>
          <a:p>
            <a:pPr lvl="2" algn="just"/>
            <a:r>
              <a:rPr lang="en-US" altLang="en-US" sz="1600" b="1"/>
              <a:t>  			             	Time 		   Time</a:t>
            </a:r>
          </a:p>
          <a:p>
            <a:pPr lvl="2" algn="just"/>
            <a:r>
              <a:rPr lang="en-US" altLang="en-US" sz="1600" b="1"/>
              <a:t>	 	    1 		    0 		      8</a:t>
            </a:r>
          </a:p>
          <a:p>
            <a:pPr lvl="2" algn="just"/>
            <a:r>
              <a:rPr lang="en-US" altLang="en-US" sz="1600" b="1"/>
              <a:t>		    2 		    1 		      4</a:t>
            </a:r>
          </a:p>
          <a:p>
            <a:pPr lvl="2" algn="just"/>
            <a:r>
              <a:rPr lang="en-US" altLang="en-US" sz="1600" b="1"/>
              <a:t>	 	    3 		    2 		      9</a:t>
            </a:r>
          </a:p>
          <a:p>
            <a:pPr lvl="2" algn="just"/>
            <a:r>
              <a:rPr lang="en-US" altLang="en-US" sz="1600" b="1"/>
              <a:t>	 	    4 		    3 		      5</a:t>
            </a:r>
            <a:endParaRPr lang="en-US" altLang="en-US" sz="16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8194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267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781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6670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8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114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12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6294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21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26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371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P1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352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P2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3340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P3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696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P4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17525" y="361791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FCFS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524000" y="5562600"/>
            <a:ext cx="6221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Average wait = ( (8-0) + (12-1) + (21-2) + (26-3) )/4 = 61/4 = 15.25</a:t>
            </a:r>
          </a:p>
        </p:txBody>
      </p:sp>
      <p:sp>
        <p:nvSpPr>
          <p:cNvPr id="17432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57200" y="6019800"/>
            <a:ext cx="1730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Residence Time</a:t>
            </a:r>
          </a:p>
          <a:p>
            <a:pPr algn="ctr"/>
            <a:r>
              <a:rPr lang="en-US" altLang="en-US" b="1"/>
              <a:t>at the CPU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2057400" y="58674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558-2EA7-428E-9D86-9C30D558C3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47713" indent="-747713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23975" indent="-461963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581275" indent="-28575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9557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987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70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242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814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86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800" b="1" dirty="0">
                <a:solidFill>
                  <a:schemeClr val="accent2"/>
                </a:solidFill>
              </a:rPr>
              <a:t>SHORTEST JOB FIRST:</a:t>
            </a:r>
            <a:endParaRPr lang="en-US" altLang="en-US" sz="1800" b="1" dirty="0"/>
          </a:p>
          <a:p>
            <a:pPr algn="just"/>
            <a:endParaRPr lang="en-US" altLang="en-US" sz="1800" dirty="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Optimal for minimizing queueing time, but impossible to implement.  Tries to predict the process to schedule based on previous history.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Predicting the time the process will use on its next schedule:</a:t>
            </a:r>
          </a:p>
          <a:p>
            <a:pPr algn="just"/>
            <a:endParaRPr lang="en-US" altLang="en-US" sz="1600" dirty="0"/>
          </a:p>
          <a:p>
            <a:pPr algn="just"/>
            <a:r>
              <a:rPr lang="en-US" altLang="en-US" sz="1600" dirty="0"/>
              <a:t> 	</a:t>
            </a:r>
            <a:r>
              <a:rPr lang="en-US" altLang="en-US" sz="1600" b="1" dirty="0"/>
              <a:t>t( n+1 ) 	= 	w * t( n )         + ( 1 - w )  * T( n )</a:t>
            </a:r>
          </a:p>
          <a:p>
            <a:pPr algn="just"/>
            <a:r>
              <a:rPr lang="en-US" altLang="en-US" sz="1600" dirty="0"/>
              <a:t> 		</a:t>
            </a:r>
          </a:p>
          <a:p>
            <a:pPr algn="just">
              <a:lnSpc>
                <a:spcPct val="120000"/>
              </a:lnSpc>
            </a:pPr>
            <a:r>
              <a:rPr lang="en-US" altLang="en-US" sz="1600" dirty="0"/>
              <a:t>Here:  	t(n+1)     	is time of next burst.</a:t>
            </a:r>
          </a:p>
          <a:p>
            <a:pPr algn="just">
              <a:lnSpc>
                <a:spcPct val="120000"/>
              </a:lnSpc>
            </a:pPr>
            <a:r>
              <a:rPr lang="en-US" altLang="en-US" sz="1600" dirty="0"/>
              <a:t> 	t(n)       	is time of current burst.</a:t>
            </a:r>
          </a:p>
          <a:p>
            <a:pPr algn="just">
              <a:lnSpc>
                <a:spcPct val="120000"/>
              </a:lnSpc>
            </a:pPr>
            <a:r>
              <a:rPr lang="en-US" altLang="en-US" sz="1600" dirty="0"/>
              <a:t>	T(n)     	is average of all previous bursts .</a:t>
            </a:r>
          </a:p>
          <a:p>
            <a:pPr algn="just">
              <a:lnSpc>
                <a:spcPct val="120000"/>
              </a:lnSpc>
            </a:pPr>
            <a:r>
              <a:rPr lang="en-US" altLang="en-US" sz="1600" dirty="0"/>
              <a:t>	W       	is a weighting factor emphasizing current or previous bursts.</a:t>
            </a:r>
          </a:p>
          <a:p>
            <a:pPr algn="just"/>
            <a:r>
              <a:rPr lang="en-US" altLang="en-US" sz="1600" dirty="0"/>
              <a:t> 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4C64-30AF-4985-92D3-0F72DB0A54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PREEMPTIVE ALGORITHMS:</a:t>
            </a:r>
            <a:endParaRPr lang="en-US" altLang="en-US" sz="1600" b="1"/>
          </a:p>
          <a:p>
            <a:pPr>
              <a:lnSpc>
                <a:spcPct val="90000"/>
              </a:lnSpc>
            </a:pPr>
            <a:endParaRPr lang="en-US" altLang="en-US" sz="160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Yank the CPU away from the currently executing process when a higher priority process is ready.</a:t>
            </a:r>
          </a:p>
          <a:p>
            <a:pPr lvl="3">
              <a:lnSpc>
                <a:spcPct val="90000"/>
              </a:lnSpc>
            </a:pPr>
            <a:endParaRPr lang="en-US" altLang="en-US" sz="160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Can be applied to both Shortest Job First or to Priority scheduling.</a:t>
            </a:r>
          </a:p>
          <a:p>
            <a:pPr lvl="3">
              <a:lnSpc>
                <a:spcPct val="90000"/>
              </a:lnSpc>
            </a:pPr>
            <a:endParaRPr lang="en-US" altLang="en-US" sz="160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Avoids "hogging" of the CPU</a:t>
            </a:r>
          </a:p>
          <a:p>
            <a:pPr lvl="3">
              <a:lnSpc>
                <a:spcPct val="90000"/>
              </a:lnSpc>
            </a:pPr>
            <a:endParaRPr lang="en-US" altLang="en-US" sz="160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On time sharing machines, this type of scheme is required because the CPU must be protected from a run-away low priority process.</a:t>
            </a:r>
          </a:p>
          <a:p>
            <a:pPr lvl="3">
              <a:lnSpc>
                <a:spcPct val="90000"/>
              </a:lnSpc>
            </a:pPr>
            <a:endParaRPr lang="en-US" altLang="en-US" sz="160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Give short jobs a higher priority – perceived response time is thus better.</a:t>
            </a:r>
          </a:p>
          <a:p>
            <a:pPr lvl="3">
              <a:lnSpc>
                <a:spcPct val="90000"/>
              </a:lnSpc>
            </a:pPr>
            <a:endParaRPr lang="en-US" altLang="en-US" sz="1600"/>
          </a:p>
          <a:p>
            <a:pPr lvl="3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/>
              <a:t>What are average queueing and residence times? Compare with FCFS.</a:t>
            </a:r>
            <a:endParaRPr lang="en-US" altLang="en-US" sz="1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CPU SCHEDULING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D363-0571-4501-8932-28E0D57B4E6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4800" y="14478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1778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4963" indent="-352425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0625" indent="-1143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492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321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93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65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37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800" b="1"/>
              <a:t>EXAMPLE DATA:</a:t>
            </a:r>
          </a:p>
          <a:p>
            <a:pPr lvl="2" algn="just"/>
            <a:r>
              <a:rPr lang="en-US" altLang="en-US" sz="1600" b="1"/>
              <a:t> 		Process  		Arrival 		Service </a:t>
            </a:r>
          </a:p>
          <a:p>
            <a:pPr lvl="2" algn="just"/>
            <a:r>
              <a:rPr lang="en-US" altLang="en-US" sz="1600" b="1"/>
              <a:t>  			             	Time 		   Time</a:t>
            </a:r>
          </a:p>
          <a:p>
            <a:pPr lvl="2" algn="just"/>
            <a:r>
              <a:rPr lang="en-US" altLang="en-US" sz="1600" b="1"/>
              <a:t>	 	    1 		    0 		      8</a:t>
            </a:r>
          </a:p>
          <a:p>
            <a:pPr lvl="2" algn="just"/>
            <a:r>
              <a:rPr lang="en-US" altLang="en-US" sz="1600" b="1"/>
              <a:t>		    2 		    1 		      4</a:t>
            </a:r>
          </a:p>
          <a:p>
            <a:pPr lvl="2" algn="just"/>
            <a:r>
              <a:rPr lang="en-US" altLang="en-US" sz="1600" b="1"/>
              <a:t>	 	    3 		    2 		      9</a:t>
            </a:r>
          </a:p>
          <a:p>
            <a:pPr lvl="2" algn="just"/>
            <a:r>
              <a:rPr lang="en-US" altLang="en-US" sz="1600" b="1"/>
              <a:t>	 	    4 		    3 		      5</a:t>
            </a:r>
            <a:endParaRPr lang="en-US" altLang="en-US" sz="16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209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3810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477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0574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5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10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2484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17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26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P2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8194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P4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029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P1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696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P3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7525" y="3617913"/>
            <a:ext cx="343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Preemptive Shortest Job First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752600" y="5562600"/>
            <a:ext cx="610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Average wait = ( (5-1) + (10-3) + (17-0) + (26-2) )/4 = 52/4 = 13.0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85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P1</a:t>
            </a: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1143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9906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1</a:t>
            </a:r>
          </a:p>
        </p:txBody>
      </p:sp>
      <p:sp>
        <p:nvSpPr>
          <p:cNvPr id="18458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FEFE-8313-46AA-A7F6-5F13BA8015F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1676400"/>
            <a:ext cx="861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14350" indent="-51435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5850" indent="-3429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39975" indent="-16827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5427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114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686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258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8307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 b="1">
                <a:solidFill>
                  <a:schemeClr val="accent2"/>
                </a:solidFill>
              </a:rPr>
              <a:t>PRIORITY BASED SCHEDULING:</a:t>
            </a:r>
            <a:endParaRPr lang="en-US" altLang="en-US" sz="1600" b="1"/>
          </a:p>
          <a:p>
            <a:pPr algn="just"/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Assign each process a priority. Schedule highest priority first. All processes within same priority are FCFS.</a:t>
            </a:r>
          </a:p>
          <a:p>
            <a:pPr lvl="1" algn="just"/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Priority may be determined by user or by some default mechanism.  The system may determine the priority based on memory requirements, time limits, or other resource usage.</a:t>
            </a:r>
          </a:p>
          <a:p>
            <a:pPr lvl="1" algn="just"/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 b="1"/>
              <a:t>Starvation</a:t>
            </a:r>
            <a:r>
              <a:rPr lang="en-US" altLang="en-US" sz="1600"/>
              <a:t> occurs if a low priority process never runs. Solution: build aging into a variable priority.</a:t>
            </a:r>
          </a:p>
          <a:p>
            <a:pPr lvl="1" algn="just">
              <a:buFont typeface="Symbol" panose="05050102010706020507" pitchFamily="18" charset="2"/>
              <a:buChar char="·"/>
            </a:pPr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Delicate balance between giving favorable response for interactive jobs, but not starving batch jobs.</a:t>
            </a:r>
          </a:p>
          <a:p>
            <a:pPr algn="just"/>
            <a:endParaRPr lang="en-US" altLang="en-US" sz="160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2AC-B2E2-4CEB-A45A-B0F315B85E3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</a:rPr>
              <a:t>ROUND ROBIN</a:t>
            </a:r>
            <a:r>
              <a:rPr lang="en-US" altLang="en-US" sz="1600" b="1" dirty="0"/>
              <a:t>: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dirty="0"/>
              <a:t>Use a timer to cause an interrupt after a predetermined time. Preempts if task exceeds it’s quantum.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dirty="0"/>
              <a:t>Train of events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1600" dirty="0"/>
              <a:t>Dispatch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1600" dirty="0"/>
              <a:t>Time slice occurs OR process suspends on event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en-US" sz="1600" dirty="0"/>
              <a:t>Put process on some queue and dispatch next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dirty="0"/>
              <a:t>Use numbers in last example to find queueing and residence times. (Use quantum = 4 sec.)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 dirty="0"/>
              <a:t>Definitions:</a:t>
            </a:r>
          </a:p>
          <a:p>
            <a:pPr lvl="3">
              <a:lnSpc>
                <a:spcPct val="90000"/>
              </a:lnSpc>
            </a:pPr>
            <a:r>
              <a:rPr lang="en-US" altLang="en-US" sz="1600" b="1" dirty="0"/>
              <a:t>Context Switch</a:t>
            </a:r>
            <a:r>
              <a:rPr lang="en-US" altLang="en-US" sz="1600" dirty="0"/>
              <a:t>	Changing the processor from running one task (or process) to another. Implies changing memory.</a:t>
            </a:r>
          </a:p>
          <a:p>
            <a:pPr lvl="3">
              <a:lnSpc>
                <a:spcPct val="90000"/>
              </a:lnSpc>
            </a:pPr>
            <a:r>
              <a:rPr lang="en-US" altLang="en-US" sz="1600" b="1" dirty="0"/>
              <a:t>Processor Sharing </a:t>
            </a:r>
            <a:r>
              <a:rPr lang="en-US" altLang="en-US" sz="1600" dirty="0"/>
              <a:t>Use of a small quantum such that each process runs frequently at speed 1/n.</a:t>
            </a:r>
          </a:p>
          <a:p>
            <a:pPr lvl="3">
              <a:lnSpc>
                <a:spcPct val="90000"/>
              </a:lnSpc>
            </a:pPr>
            <a:r>
              <a:rPr lang="en-US" altLang="en-US" sz="1600" b="1" dirty="0"/>
              <a:t>Reschedule  latency</a:t>
            </a:r>
            <a:r>
              <a:rPr lang="en-US" altLang="en-US" sz="1600" dirty="0"/>
              <a:t>  How long it takes from when a process requests to run, until it   finally gets control of the CPU.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CPU SCHEDULING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1F82-7BA8-4FB0-817B-25B3B7BE4D0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</a:rPr>
              <a:t>ROUND ROBIN:</a:t>
            </a:r>
            <a:endParaRPr lang="en-US" altLang="en-US" sz="1600" b="1" dirty="0"/>
          </a:p>
          <a:p>
            <a:pPr>
              <a:buFontTx/>
              <a:buNone/>
            </a:pPr>
            <a:endParaRPr lang="en-US" altLang="en-US" sz="1600" dirty="0"/>
          </a:p>
          <a:p>
            <a:pPr lvl="1">
              <a:buFont typeface="Symbol" panose="05050102010706020507" pitchFamily="18" charset="2"/>
              <a:buChar char="·"/>
            </a:pPr>
            <a:r>
              <a:rPr lang="en-US" altLang="en-US" sz="1600" dirty="0"/>
              <a:t>Choosing a time quantum</a:t>
            </a:r>
          </a:p>
          <a:p>
            <a:pPr lvl="2"/>
            <a:endParaRPr lang="en-US" altLang="en-US" sz="1600" dirty="0"/>
          </a:p>
          <a:p>
            <a:pPr marL="1824038" lvl="3" indent="-452438"/>
            <a:r>
              <a:rPr lang="en-US" altLang="en-US" sz="1600" dirty="0"/>
              <a:t>Too short - inordinate fraction of the time is spent in context switches.</a:t>
            </a:r>
          </a:p>
          <a:p>
            <a:pPr marL="1824038" lvl="3" indent="-452438"/>
            <a:endParaRPr lang="en-US" altLang="en-US" sz="1600" dirty="0"/>
          </a:p>
          <a:p>
            <a:pPr marL="1824038" lvl="3" indent="-452438"/>
            <a:r>
              <a:rPr lang="en-US" altLang="en-US" sz="1600" dirty="0"/>
              <a:t> Too long - reschedule latency is too great. If many processes want the CPU, then it's a long time before a particular process can get the CPU. This then acts like FCFS.</a:t>
            </a:r>
          </a:p>
          <a:p>
            <a:pPr lvl="2"/>
            <a:endParaRPr lang="en-US" altLang="en-US" sz="1600" dirty="0"/>
          </a:p>
          <a:p>
            <a:pPr marL="1824038" lvl="3" indent="-452438"/>
            <a:r>
              <a:rPr lang="en-US" altLang="en-US" sz="1600" dirty="0"/>
              <a:t>Adjust so most processes won't use their slice.  As processors have become faster, this is less of an issue.</a:t>
            </a:r>
          </a:p>
          <a:p>
            <a:endParaRPr lang="en-US" altLang="en-US" sz="1600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304800"/>
            <a:ext cx="449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CPU SCHEDULING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C5E7-DFB9-4EF0-BA0C-CD2377140AB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04800" y="1447800"/>
            <a:ext cx="5867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1778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8575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0625" indent="-1143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492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321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93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65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37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 b="1"/>
              <a:t>EXAMPLE DATA:</a:t>
            </a:r>
          </a:p>
          <a:p>
            <a:pPr lvl="1" algn="just"/>
            <a:r>
              <a:rPr lang="en-US" altLang="en-US" sz="1600" b="1"/>
              <a:t> 		Process  	Arrival 		Service </a:t>
            </a:r>
          </a:p>
          <a:p>
            <a:pPr lvl="1" algn="just"/>
            <a:r>
              <a:rPr lang="en-US" altLang="en-US" sz="1600" b="1"/>
              <a:t>  			             	Time 		   Time</a:t>
            </a:r>
          </a:p>
          <a:p>
            <a:pPr lvl="1" algn="just"/>
            <a:r>
              <a:rPr lang="en-US" altLang="en-US" sz="1600" b="1"/>
              <a:t>	 	    1 		    0 		      8</a:t>
            </a:r>
          </a:p>
          <a:p>
            <a:pPr lvl="1" algn="just"/>
            <a:r>
              <a:rPr lang="en-US" altLang="en-US" sz="1600" b="1"/>
              <a:t>		    2 		    1 		      4</a:t>
            </a:r>
          </a:p>
          <a:p>
            <a:pPr lvl="1" algn="just"/>
            <a:r>
              <a:rPr lang="en-US" altLang="en-US" sz="1600" b="1"/>
              <a:t>	 	    3 		    2 		      9</a:t>
            </a:r>
          </a:p>
          <a:p>
            <a:pPr lvl="1" algn="just"/>
            <a:r>
              <a:rPr lang="en-US" altLang="en-US" sz="1600" b="1"/>
              <a:t>	 	    4 		    3 		      5</a:t>
            </a:r>
            <a:endParaRPr lang="en-US" altLang="en-US" sz="16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4191000"/>
            <a:ext cx="822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09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8839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2514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8100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1054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57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3622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8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12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87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16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686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26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752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P2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194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P3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2672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P4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562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P1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17525" y="3617913"/>
            <a:ext cx="640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/>
              <a:t>Round Robin, quantum = 4, no priority-based preemption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524000" y="5715000"/>
            <a:ext cx="610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Average wait = ( (20-0) + (8-1) + (26-2) + (25-3) )/4 = 74/4 = 18.5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85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P1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14478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295400" y="5029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4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6294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P3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4676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P4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63246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0960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7315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70866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24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7924800" y="502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25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8305800" y="4343400"/>
            <a:ext cx="431800" cy="336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P3</a:t>
            </a: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8077200" y="4191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019800" y="1676400"/>
            <a:ext cx="2900363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/>
              <a:t>Note:</a:t>
            </a:r>
            <a:endParaRPr lang="en-US" altLang="en-US"/>
          </a:p>
          <a:p>
            <a:pPr algn="ctr"/>
            <a:r>
              <a:rPr lang="en-US" altLang="en-US"/>
              <a:t>Example violates rules for quantum size since most processes don’t finish in one quantum.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5105400" cy="914400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410200" y="3810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The Scheduler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1676400"/>
            <a:ext cx="86106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latin typeface="Arial" panose="020B0604020202020204" pitchFamily="34" charset="0"/>
              </a:rPr>
              <a:t>Selects from among the processes in memory that are ready to execute, and allocates the CPU to one of them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latin typeface="Arial" panose="020B0604020202020204" pitchFamily="34" charset="0"/>
              </a:rPr>
              <a:t>CPU scheduling decisions may take place when a process: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 dirty="0">
                <a:solidFill>
                  <a:srgbClr val="CC6600"/>
                </a:solidFill>
                <a:latin typeface="Arial" panose="020B0604020202020204" pitchFamily="34" charset="0"/>
              </a:rPr>
              <a:t>1.	</a:t>
            </a:r>
            <a:r>
              <a:rPr kumimoji="1" lang="en-US" altLang="en-US" sz="1800" dirty="0">
                <a:latin typeface="Arial" panose="020B0604020202020204" pitchFamily="34" charset="0"/>
              </a:rPr>
              <a:t>Switches from running to waiting state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 dirty="0">
                <a:solidFill>
                  <a:srgbClr val="CC6600"/>
                </a:solidFill>
                <a:latin typeface="Arial" panose="020B0604020202020204" pitchFamily="34" charset="0"/>
              </a:rPr>
              <a:t>2.</a:t>
            </a:r>
            <a:r>
              <a:rPr kumimoji="1" lang="en-US" altLang="en-US" sz="1800" dirty="0">
                <a:latin typeface="Arial" panose="020B0604020202020204" pitchFamily="34" charset="0"/>
              </a:rPr>
              <a:t>	Switches from running to ready state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 dirty="0">
                <a:solidFill>
                  <a:srgbClr val="CC6600"/>
                </a:solidFill>
                <a:latin typeface="Arial" panose="020B0604020202020204" pitchFamily="34" charset="0"/>
              </a:rPr>
              <a:t>3.</a:t>
            </a:r>
            <a:r>
              <a:rPr kumimoji="1" lang="en-US" altLang="en-US" sz="1800" dirty="0">
                <a:latin typeface="Arial" panose="020B0604020202020204" pitchFamily="34" charset="0"/>
              </a:rPr>
              <a:t>	Switches from waiting to ready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 dirty="0">
                <a:solidFill>
                  <a:srgbClr val="CC6600"/>
                </a:solidFill>
                <a:latin typeface="Arial" panose="020B0604020202020204" pitchFamily="34" charset="0"/>
              </a:rPr>
              <a:t>4.</a:t>
            </a:r>
            <a:r>
              <a:rPr kumimoji="1" lang="en-US" altLang="en-US" sz="1800" dirty="0">
                <a:latin typeface="Arial" panose="020B0604020202020204" pitchFamily="34" charset="0"/>
              </a:rPr>
              <a:t>	Terminates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latin typeface="Arial" panose="020B0604020202020204" pitchFamily="34" charset="0"/>
              </a:rPr>
              <a:t>Scheduling under 1 and 4 is </a:t>
            </a:r>
            <a:r>
              <a:rPr kumimoji="1" lang="en-US" altLang="en-US" sz="18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nonpreemptive</a:t>
            </a:r>
            <a:endParaRPr kumimoji="1" lang="en-US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latin typeface="Arial" panose="020B0604020202020204" pitchFamily="34" charset="0"/>
              </a:rPr>
              <a:t>All other scheduling is </a:t>
            </a:r>
            <a:r>
              <a:rPr kumimoji="1" lang="en-US" altLang="en-U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preemptive</a:t>
            </a:r>
            <a:endParaRPr kumimoji="1" lang="en-US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2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Queueing Lingo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33412"/>
            <a:ext cx="8839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eaLnBrk="1" hangingPunct="1"/>
            <a:r>
              <a:rPr lang="en-US" altLang="en-US" sz="1800" b="1" dirty="0" smtClean="0">
                <a:solidFill>
                  <a:schemeClr val="accent2"/>
                </a:solidFill>
              </a:rPr>
              <a:t>A STOCHASTIC PROCESS</a:t>
            </a:r>
            <a:r>
              <a:rPr lang="en-US" altLang="en-US" sz="1800" dirty="0" smtClean="0"/>
              <a:t> is a mechanism that produces a collection of measurements which all occur, randomly,  in the same range of values.   It applies to the VALUE measured for an observation.  The dictionary says, "random, statistical".  </a:t>
            </a:r>
          </a:p>
          <a:p>
            <a:pPr marL="457200" indent="-457200" algn="just" eaLnBrk="1" hangingPunct="1"/>
            <a:endParaRPr lang="en-US" altLang="en-US" sz="1800" dirty="0" smtClean="0"/>
          </a:p>
          <a:p>
            <a:pPr marL="457200" indent="-457200" algn="just" eaLnBrk="1" hangingPunct="1"/>
            <a:r>
              <a:rPr lang="en-US" altLang="en-US" sz="1800" dirty="0" smtClean="0"/>
              <a:t>Stochastic processes are well behaved phenomena - they don't do things that are unpredictable or unplanned for.</a:t>
            </a:r>
          </a:p>
          <a:p>
            <a:pPr marL="457200" indent="-457200" algn="just" eaLnBrk="1" hangingPunct="1"/>
            <a:endParaRPr lang="en-US" altLang="en-US" sz="1800" dirty="0" smtClean="0"/>
          </a:p>
          <a:p>
            <a:pPr marL="457200" indent="-457200" algn="just" eaLnBrk="1" hangingPunct="1"/>
            <a:r>
              <a:rPr lang="en-US" altLang="en-US" sz="1800" b="1" dirty="0" smtClean="0">
                <a:solidFill>
                  <a:schemeClr val="accent2"/>
                </a:solidFill>
              </a:rPr>
              <a:t>Examples:</a:t>
            </a:r>
            <a:endParaRPr lang="en-US" altLang="en-US" sz="1800" b="1" dirty="0" smtClean="0"/>
          </a:p>
          <a:p>
            <a:pPr marL="457200" indent="-457200" algn="just" eaLnBrk="1" hangingPunct="1"/>
            <a:r>
              <a:rPr lang="en-US" altLang="en-US" sz="1800" i="1" dirty="0" smtClean="0"/>
              <a:t>Throwing 2 dice always gives numbers in the range 2 - 12.</a:t>
            </a:r>
          </a:p>
          <a:p>
            <a:pPr marL="457200" indent="-457200" algn="just" eaLnBrk="1" hangingPunct="1"/>
            <a:endParaRPr lang="en-US" altLang="en-US" sz="1800" i="1" dirty="0" smtClean="0"/>
          </a:p>
          <a:p>
            <a:pPr marL="457200" indent="-457200" algn="just" eaLnBrk="1" hangingPunct="1"/>
            <a:r>
              <a:rPr lang="en-US" altLang="en-US" sz="1800" i="1" dirty="0" smtClean="0"/>
              <a:t>Actions of people are unpredictable ( unless the range of values is made very large.)  Someone can always respond in a way you haven't predicted.</a:t>
            </a:r>
          </a:p>
        </p:txBody>
      </p:sp>
    </p:spTree>
    <p:extLst>
      <p:ext uri="{BB962C8B-B14F-4D97-AF65-F5344CB8AC3E}">
        <p14:creationId xmlns:p14="http://schemas.microsoft.com/office/powerpoint/2010/main" val="327123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E1D9-BF1D-4DB6-BBD5-29333D0339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3429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What Is In This Chapter?</a:t>
            </a:r>
            <a:endParaRPr lang="en-US" altLang="en-US" sz="20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 sz="2000" b="1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/>
              <a:t>This chapter is about how to get a process attached to a processor.</a:t>
            </a:r>
          </a:p>
          <a:p>
            <a:pPr>
              <a:spcBef>
                <a:spcPct val="0"/>
              </a:spcBef>
            </a:pPr>
            <a:endParaRPr lang="en-US" altLang="en-US" sz="1800" b="1" dirty="0"/>
          </a:p>
          <a:p>
            <a:pPr>
              <a:spcBef>
                <a:spcPct val="0"/>
              </a:spcBef>
            </a:pPr>
            <a:r>
              <a:rPr lang="en-US" altLang="en-US" sz="1800" b="1" dirty="0"/>
              <a:t>It centers around efficient algorithms that perform well.</a:t>
            </a:r>
          </a:p>
          <a:p>
            <a:pPr>
              <a:spcBef>
                <a:spcPct val="0"/>
              </a:spcBef>
            </a:pPr>
            <a:endParaRPr lang="en-US" altLang="en-US" sz="1800" b="1" dirty="0"/>
          </a:p>
          <a:p>
            <a:pPr>
              <a:spcBef>
                <a:spcPct val="0"/>
              </a:spcBef>
            </a:pPr>
            <a:r>
              <a:rPr lang="en-US" altLang="en-US" sz="1800" b="1" dirty="0"/>
              <a:t>The design of a scheduler is concerned with making sure all users get their fair share of the resources</a:t>
            </a:r>
            <a:r>
              <a:rPr lang="en-US" altLang="en-US" sz="1800" b="1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en-US" sz="1800" b="1" dirty="0" smtClean="0"/>
          </a:p>
          <a:p>
            <a:pPr>
              <a:spcBef>
                <a:spcPct val="0"/>
              </a:spcBef>
            </a:pPr>
            <a:r>
              <a:rPr lang="en-US" altLang="en-US" sz="1800" b="1" dirty="0" smtClean="0"/>
              <a:t>A bit of performance analysis.</a:t>
            </a:r>
            <a:endParaRPr lang="en-US" altLang="en-US" sz="1800" b="1" dirty="0"/>
          </a:p>
          <a:p>
            <a:pPr>
              <a:spcBef>
                <a:spcPct val="0"/>
              </a:spcBef>
            </a:pPr>
            <a:endParaRPr lang="en-US" altLang="en-US" sz="1800" b="1" dirty="0"/>
          </a:p>
        </p:txBody>
      </p:sp>
      <p:sp>
        <p:nvSpPr>
          <p:cNvPr id="29699" name="Rectangle 1027"/>
          <p:cNvSpPr>
            <a:spLocks noChangeArrowheads="1"/>
          </p:cNvSpPr>
          <p:nvPr/>
        </p:nvSpPr>
        <p:spPr bwMode="auto">
          <a:xfrm>
            <a:off x="838200" y="3810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latin typeface="Arial" panose="020B0604020202020204" pitchFamily="34" charset="0"/>
              </a:rPr>
              <a:t>CPU Scheduling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Queueing Lingo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33412"/>
            <a:ext cx="8839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eaLnBrk="1" hangingPunct="1"/>
            <a:r>
              <a:rPr lang="en-US" altLang="en-US" sz="1800" b="1" dirty="0">
                <a:solidFill>
                  <a:schemeClr val="accent2"/>
                </a:solidFill>
              </a:rPr>
              <a:t>THE POISSON PROCESS</a:t>
            </a:r>
            <a:r>
              <a:rPr lang="en-US" altLang="en-US" sz="1800" dirty="0"/>
              <a:t> applies to WHEN an observation is made.  It looks random; the arrival points are uniformly distributed across a time interval.  Poisson processes can be defined by:</a:t>
            </a:r>
          </a:p>
          <a:p>
            <a:pPr marL="457200" indent="-457200" algn="just" eaLnBrk="1" hangingPunct="1"/>
            <a:endParaRPr lang="en-US" altLang="en-US" sz="1800" dirty="0"/>
          </a:p>
          <a:p>
            <a:pPr marL="457200" indent="-457200" algn="l" eaLnBrk="1" hangingPunct="1"/>
            <a:r>
              <a:rPr lang="en-US" altLang="en-US" sz="1800" b="1" dirty="0"/>
              <a:t>Event counting		</a:t>
            </a:r>
            <a:r>
              <a:rPr lang="en-US" altLang="en-US" sz="1800" dirty="0"/>
              <a:t>The distribution of the number of events occurring in </a:t>
            </a:r>
          </a:p>
          <a:p>
            <a:pPr marL="457200" indent="-457200" algn="l" eaLnBrk="1" hangingPunct="1"/>
            <a:r>
              <a:rPr lang="en-US" altLang="en-US" sz="1800" dirty="0"/>
              <a:t>				a particular time is a </a:t>
            </a:r>
            <a:r>
              <a:rPr lang="en-US" altLang="en-US" sz="1800" b="1" dirty="0">
                <a:solidFill>
                  <a:srgbClr val="FF0000"/>
                </a:solidFill>
              </a:rPr>
              <a:t>Poisson</a:t>
            </a:r>
            <a:r>
              <a:rPr lang="en-US" altLang="en-US" sz="1800" dirty="0"/>
              <a:t> distribution.</a:t>
            </a:r>
          </a:p>
          <a:p>
            <a:pPr marL="457200" indent="-457200" algn="l" eaLnBrk="1" hangingPunct="1"/>
            <a:endParaRPr lang="en-US" altLang="en-US" dirty="0"/>
          </a:p>
          <a:p>
            <a:pPr marL="457200" indent="-457200" algn="l" eaLnBrk="1" hangingPunct="1"/>
            <a:r>
              <a:rPr lang="en-US" altLang="en-US" sz="1800" b="1" dirty="0" smtClean="0"/>
              <a:t>Time </a:t>
            </a:r>
            <a:r>
              <a:rPr lang="en-US" altLang="en-US" sz="1800" b="1" dirty="0"/>
              <a:t>between events 	</a:t>
            </a:r>
            <a:r>
              <a:rPr lang="en-US" altLang="en-US" sz="1800" dirty="0"/>
              <a:t>The distribution of times between event occurrences is</a:t>
            </a:r>
          </a:p>
          <a:p>
            <a:pPr marL="457200" indent="-457200" algn="l" eaLnBrk="1" hangingPunct="1"/>
            <a:r>
              <a:rPr lang="en-US" altLang="en-US" sz="1800" dirty="0"/>
              <a:t>				 </a:t>
            </a:r>
            <a:r>
              <a:rPr lang="en-US" altLang="en-US" sz="1800" b="1" dirty="0">
                <a:solidFill>
                  <a:srgbClr val="FF0000"/>
                </a:solidFill>
              </a:rPr>
              <a:t>exponential</a:t>
            </a:r>
            <a:r>
              <a:rPr lang="en-US" altLang="en-US" sz="1800" dirty="0"/>
              <a:t>.</a:t>
            </a:r>
          </a:p>
          <a:p>
            <a:pPr marL="457200" indent="-457200" eaLnBrk="1" hangingPunct="1"/>
            <a:endParaRPr lang="en-US" altLang="en-US" sz="1800" dirty="0"/>
          </a:p>
          <a:p>
            <a:pPr marL="457200" indent="-457200" algn="just" eaLnBrk="1" hangingPunct="1"/>
            <a:r>
              <a:rPr lang="en-US" altLang="en-US" sz="1800" b="1" dirty="0">
                <a:solidFill>
                  <a:schemeClr val="accent2"/>
                </a:solidFill>
              </a:rPr>
              <a:t>Example:</a:t>
            </a:r>
            <a:r>
              <a:rPr lang="en-US" altLang="en-US" sz="1800" dirty="0"/>
              <a:t>  Show how a random "look" leads to an exponential distribution.  See the next page for a picture of these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28320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Queueing Lingo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133600" y="457200"/>
          <a:ext cx="6553200" cy="336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8641080" imgH="5931360" progId="Excel.Sheet.8">
                  <p:embed/>
                </p:oleObj>
              </mc:Choice>
              <mc:Fallback>
                <p:oleObj name="Worksheet" r:id="rId3" imgW="8641080" imgH="5931360" progId="Excel.Shee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6553200" cy="3363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8599" y="1004470"/>
            <a:ext cx="1792287" cy="97673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800" b="1" dirty="0"/>
              <a:t>F(t) = </a:t>
            </a:r>
            <a:r>
              <a:rPr lang="en-US" altLang="en-US" sz="1800" b="1" dirty="0" err="1"/>
              <a:t>exp</a:t>
            </a:r>
            <a:r>
              <a:rPr lang="en-US" altLang="en-US" sz="1800" b="1" dirty="0"/>
              <a:t>(-t</a:t>
            </a:r>
            <a:r>
              <a:rPr lang="en-US" altLang="en-US" sz="1800" b="1" dirty="0" smtClean="0"/>
              <a:t>)</a:t>
            </a:r>
          </a:p>
          <a:p>
            <a:pPr algn="ctr"/>
            <a:r>
              <a:rPr lang="en-US" altLang="en-US" sz="1800" b="1" dirty="0" smtClean="0"/>
              <a:t>Exponential Curve</a:t>
            </a:r>
            <a:endParaRPr lang="en-US" altLang="en-US" sz="1800" b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228600" y="3429000"/>
          <a:ext cx="5334000" cy="334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8641080" imgH="5931360" progId="Excel.Sheet.8">
                  <p:embed/>
                </p:oleObj>
              </mc:Choice>
              <mc:Fallback>
                <p:oleObj name="Worksheet" r:id="rId5" imgW="8641080" imgH="5931360" progId="Excel.Sheet.8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5334000" cy="3348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0" y="4375146"/>
            <a:ext cx="2819400" cy="712344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800" b="1" dirty="0"/>
              <a:t>F(k) = ( 5 / k! ) </a:t>
            </a:r>
            <a:r>
              <a:rPr lang="en-US" altLang="en-US" sz="1800" b="1" dirty="0" err="1"/>
              <a:t>exp</a:t>
            </a:r>
            <a:r>
              <a:rPr lang="en-US" altLang="en-US" sz="1800" b="1" dirty="0"/>
              <a:t>( -5 </a:t>
            </a:r>
            <a:r>
              <a:rPr lang="en-US" altLang="en-US" sz="1800" b="1" dirty="0" smtClean="0"/>
              <a:t>)</a:t>
            </a:r>
          </a:p>
          <a:p>
            <a:pPr algn="ctr"/>
            <a:r>
              <a:rPr lang="en-US" altLang="en-US" sz="1800" b="1" dirty="0" smtClean="0"/>
              <a:t>Poisson </a:t>
            </a:r>
            <a:r>
              <a:rPr lang="en-US" altLang="en-US" sz="1800" b="1" dirty="0" err="1" smtClean="0"/>
              <a:t>DIstribution</a:t>
            </a:r>
            <a:endParaRPr lang="en-US" altLang="en-US" sz="1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2741" y="2126456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The time between events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532507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The number of events in a time interval.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3827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17359" y="366359"/>
          <a:ext cx="4572000" cy="336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8641080" imgH="5931360" progId="Excel.Sheet.8">
                  <p:embed/>
                </p:oleObj>
              </mc:Choice>
              <mc:Fallback>
                <p:oleObj name="Worksheet" r:id="rId3" imgW="8641080" imgH="5931360" progId="Excel.Sheet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9" y="366359"/>
                        <a:ext cx="4572000" cy="3363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4274114" y="380999"/>
          <a:ext cx="4838700" cy="334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5" imgW="8641080" imgH="5931360" progId="Excel.Sheet.8">
                  <p:embed/>
                </p:oleObj>
              </mc:Choice>
              <mc:Fallback>
                <p:oleObj name="Worksheet" r:id="rId5" imgW="8641080" imgH="5931360" progId="Excel.Sheet.8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114" y="380999"/>
                        <a:ext cx="4838700" cy="3348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  <a:solidFill>
            <a:schemeClr val="bg1"/>
          </a:solidFill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609201" y="114123"/>
            <a:ext cx="32369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Queueing Lingo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588" y="3544970"/>
            <a:ext cx="348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The interval between events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41386" y="359113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The number of events in a time interval.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419600"/>
            <a:ext cx="800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7 12 13 15 22 31 33 40 40 42 44 44 46 48 52 54 56 60 61 69 71 74 89 94 </a:t>
            </a:r>
            <a:r>
              <a:rPr lang="en-US" sz="1800" b="1" dirty="0" smtClean="0"/>
              <a:t>95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4193" y="508641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Look at the intervals between numbers.</a:t>
            </a:r>
          </a:p>
          <a:p>
            <a:pPr algn="ctr"/>
            <a:r>
              <a:rPr lang="en-US" sz="1800" b="1" dirty="0" smtClean="0"/>
              <a:t>Are there more small intervals or large intervals?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7288" y="409003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25 Random Numbers between 1 - 100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087989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Look at the count of numbers between 1 – 20, between 21 – 40, etc.  </a:t>
            </a:r>
          </a:p>
          <a:p>
            <a:pPr algn="ctr"/>
            <a:r>
              <a:rPr lang="en-US" sz="1800" b="1" dirty="0" smtClean="0"/>
              <a:t>Is the count always the same?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1522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Queueing Lingo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33412"/>
            <a:ext cx="8839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eaLnBrk="1" hangingPunct="1"/>
            <a:r>
              <a:rPr lang="en-US" altLang="en-US" sz="1800" b="1" dirty="0">
                <a:solidFill>
                  <a:schemeClr val="accent2"/>
                </a:solidFill>
              </a:rPr>
              <a:t>MEMORYLESS</a:t>
            </a:r>
            <a:r>
              <a:rPr lang="en-US" altLang="en-US" sz="1800" b="1" dirty="0"/>
              <a:t>  </a:t>
            </a:r>
            <a:r>
              <a:rPr lang="en-US" altLang="en-US" sz="1800" dirty="0"/>
              <a:t>means that the probability of an event doesn't depend on its past.  The above case highlights an example where the past does matter.</a:t>
            </a:r>
          </a:p>
          <a:p>
            <a:pPr marL="457200" indent="-457200" algn="just" eaLnBrk="1" hangingPunct="1"/>
            <a:endParaRPr lang="en-US" altLang="en-US" sz="1800" dirty="0"/>
          </a:p>
          <a:p>
            <a:pPr marL="457200" indent="-457200" algn="just" eaLnBrk="1" hangingPunct="1"/>
            <a:r>
              <a:rPr lang="en-US" altLang="en-US" sz="1800" b="1" dirty="0">
                <a:solidFill>
                  <a:schemeClr val="accent2"/>
                </a:solidFill>
              </a:rPr>
              <a:t>Examples</a:t>
            </a:r>
            <a:r>
              <a:rPr lang="en-US" altLang="en-US" sz="1800" b="1" dirty="0"/>
              <a:t>:	</a:t>
            </a:r>
            <a:r>
              <a:rPr lang="en-US" altLang="en-US" sz="1800" dirty="0"/>
              <a:t>Which depend on the past, and which don't? </a:t>
            </a:r>
          </a:p>
          <a:p>
            <a:pPr marL="857250" lvl="1" algn="just" eaLnBrk="1" hangingPunct="1"/>
            <a:r>
              <a:rPr lang="en-US" altLang="en-US" sz="1800" dirty="0"/>
              <a:t>Throwing dice?</a:t>
            </a:r>
          </a:p>
          <a:p>
            <a:pPr marL="857250" lvl="1" algn="just" eaLnBrk="1" hangingPunct="1"/>
            <a:r>
              <a:rPr lang="en-US" altLang="en-US" sz="1800" dirty="0" smtClean="0"/>
              <a:t>The number of sectors a disk seeks in order to satisfy a request?</a:t>
            </a:r>
            <a:endParaRPr lang="en-US" altLang="en-US" sz="1800" dirty="0"/>
          </a:p>
          <a:p>
            <a:pPr marL="857250" lvl="1" algn="just" eaLnBrk="1" hangingPunct="1"/>
            <a:r>
              <a:rPr lang="en-US" altLang="en-US" sz="1800" dirty="0"/>
              <a:t>The address of an instruction execution?</a:t>
            </a:r>
          </a:p>
          <a:p>
            <a:pPr marL="857250" lvl="1" algn="just" eaLnBrk="1" hangingPunct="1"/>
            <a:r>
              <a:rPr lang="en-US" altLang="en-US" sz="1800" dirty="0"/>
              <a:t>The measurement of the length of a table?</a:t>
            </a:r>
          </a:p>
        </p:txBody>
      </p:sp>
    </p:spTree>
    <p:extLst>
      <p:ext uri="{BB962C8B-B14F-4D97-AF65-F5344CB8AC3E}">
        <p14:creationId xmlns:p14="http://schemas.microsoft.com/office/powerpoint/2010/main" val="396787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96348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Queueing Models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896348"/>
            <a:ext cx="1905000" cy="457200"/>
          </a:xfrm>
        </p:spPr>
        <p:txBody>
          <a:bodyPr/>
          <a:lstStyle/>
          <a:p>
            <a:pPr>
              <a:defRPr/>
            </a:pPr>
            <a:fld id="{2872BD0C-4DCA-4DB9-9E3A-2D5D4852B42C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104274"/>
            <a:ext cx="40386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Properties of Queues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419600" y="3562693"/>
            <a:ext cx="2133600" cy="10207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The device doing the actual service of the customers.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781800" y="3581400"/>
            <a:ext cx="1600200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Customer Departures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057400" y="3276600"/>
            <a:ext cx="2133600" cy="1447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The queue –  A place where customers are stored before being serviced.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457200" y="3124200"/>
            <a:ext cx="1371600" cy="685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/>
              <a:t>Customer Arrivals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914400" y="1676400"/>
            <a:ext cx="1752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4876800" y="914400"/>
            <a:ext cx="1600200" cy="1600200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2819400" y="990600"/>
            <a:ext cx="1905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2819400" y="2362200"/>
            <a:ext cx="1905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4724400" y="990600"/>
            <a:ext cx="0" cy="1371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3657600" y="1143000"/>
            <a:ext cx="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2895600" y="1143000"/>
            <a:ext cx="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3276600" y="1143000"/>
            <a:ext cx="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6705600" y="1676400"/>
            <a:ext cx="17526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V="1">
            <a:off x="1447800" y="1752600"/>
            <a:ext cx="4572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 flipV="1">
            <a:off x="3352800" y="2514600"/>
            <a:ext cx="228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 flipV="1">
            <a:off x="5562600" y="2667000"/>
            <a:ext cx="76200" cy="8956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V="1">
            <a:off x="7315200" y="1905000"/>
            <a:ext cx="152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0" y="49506"/>
            <a:ext cx="5105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051474"/>
            <a:ext cx="754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Assumption:  The mechanism is stochastic and memoryless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5461019"/>
            <a:ext cx="6454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Assumption:  Arrivals = departures.  “Steady State”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7370" y="5813473"/>
            <a:ext cx="84786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Assumption:  What matters are inter-arrival times and service times.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516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The Single Queue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781362"/>
            <a:ext cx="8839200" cy="54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1800" b="1" dirty="0">
                <a:solidFill>
                  <a:srgbClr val="000000"/>
                </a:solidFill>
              </a:rPr>
              <a:t>If we have a single queue obeying certain properties, we can get all kinds of nice metrics.  But, it must have those required properties!!</a:t>
            </a:r>
          </a:p>
          <a:p>
            <a:pPr algn="l" eaLnBrk="1" hangingPunct="1"/>
            <a:endParaRPr lang="en-US" altLang="en-US" sz="18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1800" b="1" dirty="0">
                <a:solidFill>
                  <a:schemeClr val="accent2"/>
                </a:solidFill>
              </a:rPr>
              <a:t>REQUIRED PROPERTIES: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algn="l" eaLnBrk="1" hangingPunct="1"/>
            <a:endParaRPr lang="en-US" altLang="en-US" sz="1800" dirty="0">
              <a:solidFill>
                <a:srgbClr val="000000"/>
              </a:solidFill>
            </a:endParaRPr>
          </a:p>
          <a:p>
            <a:pPr marL="176213" indent="-176213" algn="l" eaLnBrk="1" hangingPunct="1">
              <a:buFontTx/>
              <a:buChar char="•"/>
            </a:pPr>
            <a:r>
              <a:rPr lang="en-US" altLang="en-US" sz="1800" b="1" dirty="0">
                <a:solidFill>
                  <a:srgbClr val="000000"/>
                </a:solidFill>
              </a:rPr>
              <a:t>Arrivals are random with a  rate  of X per time. ( Poisson – when we say this, we mean the inter-arrival time is exponentially distributed. ) [ Note that in steady state, throughput = arrival rate.]  Many texts use </a:t>
            </a:r>
            <a:r>
              <a:rPr lang="en-US" altLang="en-US" b="1" dirty="0">
                <a:solidFill>
                  <a:schemeClr val="accent2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1800" b="1" dirty="0">
                <a:solidFill>
                  <a:srgbClr val="000000"/>
                </a:solidFill>
              </a:rPr>
              <a:t> for this.</a:t>
            </a:r>
          </a:p>
          <a:p>
            <a:pPr marL="176213" indent="-176213" algn="l" eaLnBrk="1" hangingPunct="1">
              <a:buFontTx/>
              <a:buChar char="•"/>
            </a:pPr>
            <a:endParaRPr lang="en-US" altLang="en-US" sz="1800" b="1" dirty="0">
              <a:solidFill>
                <a:srgbClr val="000000"/>
              </a:solidFill>
            </a:endParaRPr>
          </a:p>
          <a:p>
            <a:pPr marL="176213" indent="-176213" algn="l" eaLnBrk="1" hangingPunct="1">
              <a:buFontTx/>
              <a:buChar char="•"/>
            </a:pPr>
            <a:r>
              <a:rPr lang="en-US" altLang="en-US" sz="1800" b="1" dirty="0">
                <a:solidFill>
                  <a:srgbClr val="000000"/>
                </a:solidFill>
              </a:rPr>
              <a:t>Service times  are random with a value of D. (Exponential )  [ Note this is the Demand we've seen before.] Many texts use </a:t>
            </a:r>
            <a:r>
              <a:rPr lang="en-US" altLang="en-US" b="1" dirty="0">
                <a:solidFill>
                  <a:schemeClr val="accent2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1800" b="1" dirty="0">
                <a:solidFill>
                  <a:srgbClr val="000000"/>
                </a:solidFill>
              </a:rPr>
              <a:t> for this.  The rate of service is 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1800" b="1" dirty="0">
                <a:solidFill>
                  <a:srgbClr val="000000"/>
                </a:solidFill>
              </a:rPr>
              <a:t>  =  1/D.</a:t>
            </a:r>
          </a:p>
          <a:p>
            <a:pPr algn="l" eaLnBrk="1" hangingPunct="1">
              <a:buFontTx/>
              <a:buChar char="•"/>
            </a:pPr>
            <a:endParaRPr lang="en-US" altLang="en-US" sz="1800" b="1" dirty="0">
              <a:solidFill>
                <a:srgbClr val="000000"/>
              </a:solidFill>
            </a:endParaRPr>
          </a:p>
          <a:p>
            <a:pPr algn="l" eaLnBrk="1" hangingPunct="1">
              <a:buFontTx/>
              <a:buChar char="•"/>
            </a:pPr>
            <a:r>
              <a:rPr lang="en-US" altLang="en-US" sz="1800" b="1" dirty="0" smtClean="0">
                <a:solidFill>
                  <a:srgbClr val="000000"/>
                </a:solidFill>
              </a:rPr>
              <a:t> There's </a:t>
            </a:r>
            <a:r>
              <a:rPr lang="en-US" altLang="en-US" sz="1800" b="1" dirty="0">
                <a:solidFill>
                  <a:srgbClr val="000000"/>
                </a:solidFill>
              </a:rPr>
              <a:t>the possibility of an infinite number of customers.</a:t>
            </a:r>
          </a:p>
          <a:p>
            <a:pPr algn="l" eaLnBrk="1" hangingPunct="1">
              <a:buFontTx/>
              <a:buChar char="•"/>
            </a:pPr>
            <a:endParaRPr lang="en-US" altLang="en-US" sz="1800" b="1" dirty="0">
              <a:solidFill>
                <a:srgbClr val="000000"/>
              </a:solidFill>
            </a:endParaRPr>
          </a:p>
          <a:p>
            <a:pPr algn="l" eaLnBrk="1" hangingPunct="1">
              <a:buFontTx/>
              <a:buChar char="•"/>
            </a:pPr>
            <a:r>
              <a:rPr lang="en-US" altLang="en-US" sz="1800" b="1" dirty="0" smtClean="0">
                <a:solidFill>
                  <a:srgbClr val="000000"/>
                </a:solidFill>
              </a:rPr>
              <a:t> There's </a:t>
            </a:r>
            <a:r>
              <a:rPr lang="en-US" altLang="en-US" sz="1800" b="1" dirty="0">
                <a:solidFill>
                  <a:srgbClr val="000000"/>
                </a:solidFill>
              </a:rPr>
              <a:t>a single server. </a:t>
            </a:r>
          </a:p>
        </p:txBody>
      </p:sp>
    </p:spTree>
    <p:extLst>
      <p:ext uri="{BB962C8B-B14F-4D97-AF65-F5344CB8AC3E}">
        <p14:creationId xmlns:p14="http://schemas.microsoft.com/office/powerpoint/2010/main" val="107053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The Single Queue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781362"/>
            <a:ext cx="8839200" cy="54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2000" b="1" dirty="0" smtClean="0">
                <a:solidFill>
                  <a:schemeClr val="accent2"/>
                </a:solidFill>
              </a:rPr>
              <a:t>A Review of the Symbols: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1800" b="1" dirty="0" smtClean="0">
                <a:solidFill>
                  <a:srgbClr val="000000"/>
                </a:solidFill>
              </a:rPr>
              <a:t>Utilization:</a:t>
            </a:r>
            <a:r>
              <a:rPr lang="en-US" altLang="en-US" sz="1800" b="1" dirty="0">
                <a:solidFill>
                  <a:srgbClr val="000000"/>
                </a:solidFill>
              </a:rPr>
              <a:t>		 U 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=  l / </a:t>
            </a:r>
            <a:r>
              <a:rPr lang="en-US" alt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</a:p>
          <a:p>
            <a:pPr algn="l" eaLnBrk="1" hangingPunct="1"/>
            <a:endParaRPr lang="en-US" altLang="en-US" sz="1800" b="1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3433763" indent="-3433763" algn="l" eaLnBrk="1" hangingPunct="1"/>
            <a:r>
              <a:rPr lang="en-US" altLang="en-US" sz="1800" b="1" dirty="0">
                <a:solidFill>
                  <a:srgbClr val="000000"/>
                </a:solidFill>
              </a:rPr>
              <a:t>Arrival Rate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:                      </a:t>
            </a:r>
            <a:r>
              <a:rPr lang="en-US" alt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l        </a:t>
            </a:r>
            <a:r>
              <a:rPr lang="en-US" altLang="en-US" sz="1800" b="1" dirty="0">
                <a:solidFill>
                  <a:srgbClr val="000000"/>
                </a:solidFill>
              </a:rPr>
              <a:t>How “often” – the average rate that requests approach the Q.</a:t>
            </a:r>
            <a:endParaRPr lang="en-US" alt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just" eaLnBrk="1" hangingPunct="1"/>
            <a:endParaRPr lang="en-US" alt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l" eaLnBrk="1" hangingPunct="1"/>
            <a:r>
              <a:rPr lang="en-US" altLang="en-US" sz="1800" b="1" dirty="0" smtClean="0">
                <a:solidFill>
                  <a:srgbClr val="000000"/>
                </a:solidFill>
              </a:rPr>
              <a:t>Departure Rate:</a:t>
            </a:r>
            <a:r>
              <a:rPr lang="en-US" altLang="en-US" sz="1800" b="1" dirty="0">
                <a:solidFill>
                  <a:srgbClr val="000000"/>
                </a:solidFill>
              </a:rPr>
              <a:t>		 </a:t>
            </a:r>
            <a:r>
              <a:rPr lang="en-US" alt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m       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The rate at which requests complete service.</a:t>
            </a:r>
            <a:endParaRPr lang="en-US" alt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just" eaLnBrk="1" hangingPunct="1"/>
            <a:endParaRPr lang="en-US" altLang="en-US" sz="1800" b="1" dirty="0" smtClean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just" eaLnBrk="1" hangingPunct="1"/>
            <a:r>
              <a:rPr lang="en-US" altLang="en-US" sz="1800" b="1" dirty="0" smtClean="0">
                <a:solidFill>
                  <a:srgbClr val="000000"/>
                </a:solidFill>
              </a:rPr>
              <a:t>Throughput:                        X       The rate that jobs complete.</a:t>
            </a:r>
          </a:p>
          <a:p>
            <a:pPr algn="just" eaLnBrk="1" hangingPunct="1"/>
            <a:endParaRPr lang="en-US" altLang="en-US" sz="1800" b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1800" b="1" dirty="0" smtClean="0">
                <a:solidFill>
                  <a:srgbClr val="000000"/>
                </a:solidFill>
              </a:rPr>
              <a:t>Service Time:                      D       Note this is  1 /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endParaRPr lang="en-US" altLang="en-US" sz="18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1800" b="1" dirty="0">
              <a:solidFill>
                <a:srgbClr val="000000"/>
              </a:solidFill>
            </a:endParaRPr>
          </a:p>
          <a:p>
            <a:pPr marL="3481388" indent="-3481388" algn="just" eaLnBrk="1" hangingPunct="1"/>
            <a:r>
              <a:rPr lang="en-US" altLang="en-US" sz="1800" b="1" dirty="0" smtClean="0">
                <a:solidFill>
                  <a:srgbClr val="000000"/>
                </a:solidFill>
              </a:rPr>
              <a:t>Little’s Law:                      U = X D       From before </a:t>
            </a:r>
            <a:r>
              <a:rPr lang="en-US" altLang="en-US" sz="1800" b="1" dirty="0">
                <a:solidFill>
                  <a:srgbClr val="000000"/>
                </a:solidFill>
              </a:rPr>
              <a:t>U 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=  l / </a:t>
            </a:r>
            <a:r>
              <a:rPr lang="en-US" alt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m </a:t>
            </a:r>
            <a:r>
              <a:rPr lang="en-US" altLang="en-US" sz="1800" b="1" dirty="0">
                <a:solidFill>
                  <a:srgbClr val="000000"/>
                </a:solidFill>
              </a:rPr>
              <a:t>= X D</a:t>
            </a:r>
            <a:r>
              <a:rPr lang="en-US" altLang="en-US" sz="1800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  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This equation works for the device only.  The CPU</a:t>
            </a:r>
          </a:p>
          <a:p>
            <a:pPr marL="3481388" indent="-3481388" algn="just" eaLnBrk="1" hangingPunct="1"/>
            <a:r>
              <a:rPr lang="en-US" altLang="en-US" sz="1800" b="1" dirty="0">
                <a:solidFill>
                  <a:srgbClr val="000000"/>
                </a:solidFill>
              </a:rPr>
              <a:t>Little’s Law:                      U = X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T      This </a:t>
            </a:r>
            <a:r>
              <a:rPr lang="en-US" altLang="en-US" sz="1800" b="1" dirty="0">
                <a:solidFill>
                  <a:srgbClr val="000000"/>
                </a:solidFill>
              </a:rPr>
              <a:t>equation works for the service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center – that means the device + the wait queue.  </a:t>
            </a:r>
            <a:endParaRPr lang="en-US" altLang="en-US" sz="1800" b="1" dirty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770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The Single Queue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533400" y="1219200"/>
            <a:ext cx="7924800" cy="1752600"/>
            <a:chOff x="336" y="768"/>
            <a:chExt cx="4992" cy="1104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488" y="768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Times New Roman" panose="02020603050405020304" pitchFamily="18" charset="0"/>
                </a:rPr>
                <a:t>X = </a:t>
              </a:r>
              <a:r>
                <a:rPr lang="en-US" altLang="en-US" sz="1800" b="1">
                  <a:latin typeface="Symbol" panose="05050102010706020507" pitchFamily="18" charset="2"/>
                </a:rPr>
                <a:t>l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04" y="8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Times New Roman" panose="02020603050405020304" pitchFamily="18" charset="0"/>
                </a:rPr>
                <a:t>X = </a:t>
              </a:r>
              <a:r>
                <a:rPr lang="en-US" altLang="en-US" sz="1800" b="1">
                  <a:latin typeface="Symbol" panose="05050102010706020507" pitchFamily="18" charset="2"/>
                </a:rPr>
                <a:t>l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488" y="1632"/>
              <a:ext cx="67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Symbol" panose="05050102010706020507" pitchFamily="18" charset="2"/>
                </a:rPr>
                <a:t>m</a:t>
              </a:r>
              <a:r>
                <a:rPr lang="en-US" altLang="en-US" sz="1800" b="1">
                  <a:latin typeface="Times New Roman" panose="02020603050405020304" pitchFamily="18" charset="0"/>
                </a:rPr>
                <a:t> = 1/D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504" y="1632"/>
              <a:ext cx="67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Symbol" panose="05050102010706020507" pitchFamily="18" charset="2"/>
                </a:rPr>
                <a:t>m</a:t>
              </a:r>
              <a:r>
                <a:rPr lang="en-US" altLang="en-US" sz="1800" b="1">
                  <a:latin typeface="Times New Roman" panose="02020603050405020304" pitchFamily="18" charset="0"/>
                </a:rPr>
                <a:t> = 1/D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488" y="1200"/>
              <a:ext cx="8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456" y="1200"/>
              <a:ext cx="8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488" y="1488"/>
              <a:ext cx="76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408" y="1488"/>
              <a:ext cx="76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6" y="1152"/>
              <a:ext cx="912" cy="38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State with 0 in Queue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400" y="1152"/>
              <a:ext cx="912" cy="38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State with 1 in Queue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416" y="1152"/>
              <a:ext cx="912" cy="38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State with 2 in Queue</a:t>
              </a:r>
            </a:p>
          </p:txBody>
        </p:sp>
      </p:grp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69495" y="3131345"/>
            <a:ext cx="809307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</a:rPr>
              <a:t>For simplification, in this particular case, the utilization U is related to throughput and demand by</a:t>
            </a:r>
          </a:p>
          <a:p>
            <a:pPr eaLnBrk="1" hangingPunct="1"/>
            <a:endParaRPr lang="en-US" altLang="en-US" sz="2400" b="1" dirty="0">
              <a:solidFill>
                <a:srgbClr val="000000"/>
              </a:solidFill>
            </a:endParaRPr>
          </a:p>
          <a:p>
            <a:pPr algn="ctr" eaLnBrk="1" hangingPunct="1"/>
            <a:r>
              <a:rPr lang="en-US" altLang="en-US" sz="2400" b="1" dirty="0" smtClean="0">
                <a:solidFill>
                  <a:srgbClr val="000000"/>
                </a:solidFill>
              </a:rPr>
              <a:t>U </a:t>
            </a:r>
            <a:r>
              <a:rPr lang="en-US" altLang="en-US" sz="2400" b="1" dirty="0">
                <a:solidFill>
                  <a:srgbClr val="000000"/>
                </a:solidFill>
              </a:rPr>
              <a:t>= X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D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2400" b="1" dirty="0">
                <a:solidFill>
                  <a:srgbClr val="000000"/>
                </a:solidFill>
              </a:rPr>
              <a:t>Note:   		 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      U  </a:t>
            </a:r>
            <a:r>
              <a:rPr lang="en-US" altLang="en-US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=  l / m </a:t>
            </a:r>
          </a:p>
          <a:p>
            <a:pPr algn="just" eaLnBrk="1" hangingPunct="1"/>
            <a:endParaRPr lang="en-US" altLang="en-US" sz="2400" b="1" dirty="0">
              <a:solidFill>
                <a:srgbClr val="000000"/>
              </a:solidFill>
            </a:endParaRPr>
          </a:p>
          <a:p>
            <a:pPr lvl="2" algn="just" eaLnBrk="1" hangingPunct="1"/>
            <a:r>
              <a:rPr lang="en-US" altLang="en-US" sz="2400" b="1" dirty="0">
                <a:solidFill>
                  <a:srgbClr val="000000"/>
                </a:solidFill>
              </a:rPr>
              <a:t>	p</a:t>
            </a:r>
            <a:r>
              <a:rPr lang="en-US" altLang="en-US" sz="2400" b="1" baseline="-25000" dirty="0">
                <a:solidFill>
                  <a:srgbClr val="000000"/>
                </a:solidFill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</a:rPr>
              <a:t>  =  U ,     p</a:t>
            </a:r>
            <a:r>
              <a:rPr lang="en-US" altLang="en-US" sz="2400" b="1" baseline="-25000" dirty="0">
                <a:solidFill>
                  <a:srgbClr val="000000"/>
                </a:solidFill>
              </a:rPr>
              <a:t>0</a:t>
            </a:r>
            <a:r>
              <a:rPr lang="en-US" altLang="en-US" sz="2400" b="1" dirty="0">
                <a:solidFill>
                  <a:srgbClr val="000000"/>
                </a:solidFill>
              </a:rPr>
              <a:t>  =  ( 1 – U )</a:t>
            </a:r>
          </a:p>
          <a:p>
            <a:pPr eaLnBrk="1" hangingPunct="1"/>
            <a:endParaRPr lang="en-US" altLang="en-US" sz="1800" b="1" dirty="0">
              <a:solidFill>
                <a:srgbClr val="000000"/>
              </a:solidFill>
            </a:endParaRP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1957137" y="5192317"/>
          <a:ext cx="698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04668" imgH="431613" progId="Equation.3">
                  <p:embed/>
                </p:oleObj>
              </mc:Choice>
              <mc:Fallback>
                <p:oleObj name="Equation" r:id="rId3" imgW="304668" imgH="431613" progId="Equation.3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137" y="5192317"/>
                        <a:ext cx="698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01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28</a:t>
            </a:fld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The Single Queue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754856"/>
            <a:ext cx="8763000" cy="37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70000"/>
              </a:lnSpc>
            </a:pPr>
            <a:r>
              <a:rPr lang="en-US" altLang="en-US" sz="1800" b="1" dirty="0" smtClean="0">
                <a:solidFill>
                  <a:srgbClr val="000000"/>
                </a:solidFill>
              </a:rPr>
              <a:t>By Definition: </a:t>
            </a:r>
            <a:r>
              <a:rPr lang="en-US" altLang="en-US" sz="1800" dirty="0" smtClean="0">
                <a:solidFill>
                  <a:srgbClr val="000000"/>
                </a:solidFill>
              </a:rPr>
              <a:t> A queue is defined to contain customers that are both waiting and being serviced.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sz="1800" dirty="0" smtClean="0"/>
          </a:p>
          <a:p>
            <a:pPr algn="just" eaLnBrk="1" hangingPunct="1">
              <a:lnSpc>
                <a:spcPct val="70000"/>
              </a:lnSpc>
            </a:pPr>
            <a:r>
              <a:rPr lang="en-US" altLang="en-US" sz="1800" dirty="0" smtClean="0"/>
              <a:t>In an equilibrium state, from the picture below, these equations can be formed:</a:t>
            </a:r>
            <a:endParaRPr lang="en-US" altLang="en-US" sz="1600" dirty="0" smtClean="0"/>
          </a:p>
          <a:p>
            <a:pPr eaLnBrk="1" hangingPunct="1"/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m</a:t>
            </a:r>
            <a:r>
              <a:rPr lang="en-US" altLang="en-US" b="1" dirty="0" smtClean="0">
                <a:solidFill>
                  <a:srgbClr val="FF00FF"/>
                </a:solidFill>
              </a:rPr>
              <a:t> p</a:t>
            </a:r>
            <a:r>
              <a:rPr lang="en-US" altLang="en-US" b="1" baseline="-25000" dirty="0" smtClean="0">
                <a:solidFill>
                  <a:srgbClr val="FF00FF"/>
                </a:solidFill>
              </a:rPr>
              <a:t>i</a:t>
            </a:r>
            <a:r>
              <a:rPr lang="en-US" altLang="en-US" b="1" dirty="0" smtClean="0">
                <a:solidFill>
                  <a:srgbClr val="FF00FF"/>
                </a:solidFill>
              </a:rPr>
              <a:t>  =  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l </a:t>
            </a:r>
            <a:r>
              <a:rPr lang="en-US" altLang="en-US" b="1" dirty="0" smtClean="0">
                <a:solidFill>
                  <a:srgbClr val="FF00FF"/>
                </a:solidFill>
              </a:rPr>
              <a:t> p </a:t>
            </a:r>
            <a:r>
              <a:rPr lang="en-US" altLang="en-US" b="1" baseline="-25000" dirty="0" smtClean="0">
                <a:solidFill>
                  <a:srgbClr val="FF00FF"/>
                </a:solidFill>
              </a:rPr>
              <a:t>i-1</a:t>
            </a:r>
          </a:p>
          <a:p>
            <a:pPr eaLnBrk="1" hangingPunct="1"/>
            <a:r>
              <a:rPr lang="en-US" altLang="en-US" b="1" dirty="0" smtClean="0">
                <a:solidFill>
                  <a:srgbClr val="FF00FF"/>
                </a:solidFill>
              </a:rPr>
              <a:t>p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</a:t>
            </a:r>
            <a:r>
              <a:rPr lang="en-US" altLang="en-US" b="1" baseline="-25000" dirty="0" err="1" smtClean="0">
                <a:solidFill>
                  <a:srgbClr val="FF00FF"/>
                </a:solidFill>
                <a:latin typeface="Symbol" panose="05050102010706020507" pitchFamily="18" charset="2"/>
              </a:rPr>
              <a:t>i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   =  ( l / m ) </a:t>
            </a:r>
            <a:r>
              <a:rPr lang="en-US" altLang="en-US" b="1" dirty="0" smtClean="0">
                <a:solidFill>
                  <a:srgbClr val="FF00FF"/>
                </a:solidFill>
              </a:rPr>
              <a:t>p </a:t>
            </a:r>
            <a:r>
              <a:rPr lang="en-US" altLang="en-US" b="1" baseline="-25000" dirty="0" smtClean="0">
                <a:solidFill>
                  <a:srgbClr val="FF00FF"/>
                </a:solidFill>
              </a:rPr>
              <a:t>i</a:t>
            </a:r>
            <a:r>
              <a:rPr lang="en-US" altLang="en-US" b="1" baseline="-25000" dirty="0" smtClean="0">
                <a:solidFill>
                  <a:srgbClr val="FF00FF"/>
                </a:solidFill>
                <a:latin typeface="Symbol" panose="05050102010706020507" pitchFamily="18" charset="2"/>
              </a:rPr>
              <a:t>-1</a:t>
            </a:r>
          </a:p>
          <a:p>
            <a:pPr eaLnBrk="1" hangingPunct="1"/>
            <a:r>
              <a:rPr lang="en-US" altLang="en-US" b="1" dirty="0" smtClean="0">
                <a:solidFill>
                  <a:srgbClr val="FF00FF"/>
                </a:solidFill>
              </a:rPr>
              <a:t>p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</a:t>
            </a:r>
            <a:r>
              <a:rPr lang="en-US" altLang="en-US" b="1" baseline="-25000" dirty="0" err="1" smtClean="0">
                <a:solidFill>
                  <a:srgbClr val="FF00FF"/>
                </a:solidFill>
                <a:latin typeface="Symbol" panose="05050102010706020507" pitchFamily="18" charset="2"/>
              </a:rPr>
              <a:t>i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   =  ( l / m )</a:t>
            </a:r>
            <a:r>
              <a:rPr lang="en-US" altLang="en-US" b="1" baseline="30000" dirty="0" err="1" smtClean="0">
                <a:solidFill>
                  <a:srgbClr val="FF00FF"/>
                </a:solidFill>
                <a:latin typeface="Symbol" panose="05050102010706020507" pitchFamily="18" charset="2"/>
              </a:rPr>
              <a:t>i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FF00FF"/>
                </a:solidFill>
              </a:rPr>
              <a:t>p </a:t>
            </a:r>
            <a:r>
              <a:rPr lang="en-US" altLang="en-US" b="1" baseline="-25000" dirty="0" smtClean="0">
                <a:solidFill>
                  <a:srgbClr val="FF00FF"/>
                </a:solidFill>
              </a:rPr>
              <a:t>0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   =   </a:t>
            </a:r>
            <a:r>
              <a:rPr lang="en-US" altLang="en-US" b="1" dirty="0" smtClean="0">
                <a:solidFill>
                  <a:srgbClr val="FF00FF"/>
                </a:solidFill>
              </a:rPr>
              <a:t>U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</a:t>
            </a:r>
            <a:r>
              <a:rPr lang="en-US" altLang="en-US" b="1" baseline="30000" dirty="0" err="1" smtClean="0">
                <a:solidFill>
                  <a:srgbClr val="FF00FF"/>
                </a:solidFill>
                <a:latin typeface="Symbol" panose="05050102010706020507" pitchFamily="18" charset="2"/>
              </a:rPr>
              <a:t>i</a:t>
            </a:r>
            <a:r>
              <a:rPr lang="en-US" altLang="en-US" b="1" dirty="0" smtClean="0">
                <a:solidFill>
                  <a:srgbClr val="FF00FF"/>
                </a:solidFill>
                <a:latin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FF00FF"/>
                </a:solidFill>
              </a:rPr>
              <a:t>p </a:t>
            </a:r>
            <a:r>
              <a:rPr lang="en-US" altLang="en-US" b="1" baseline="-25000" dirty="0" smtClean="0">
                <a:solidFill>
                  <a:srgbClr val="FF00FF"/>
                </a:solidFill>
              </a:rPr>
              <a:t>0</a:t>
            </a:r>
            <a:endParaRPr lang="en-US" altLang="en-US" b="1" dirty="0" smtClean="0">
              <a:solidFill>
                <a:srgbClr val="FF00FF"/>
              </a:solidFill>
            </a:endParaRPr>
          </a:p>
          <a:p>
            <a:pPr lvl="2" eaLnBrk="1" hangingPunct="1"/>
            <a:endParaRPr lang="en-US" altLang="en-US" sz="1600" b="1" dirty="0" smtClean="0"/>
          </a:p>
          <a:p>
            <a:pPr algn="just" eaLnBrk="1" hangingPunct="1">
              <a:lnSpc>
                <a:spcPct val="70000"/>
              </a:lnSpc>
            </a:pPr>
            <a:r>
              <a:rPr lang="en-US" altLang="en-US" sz="1800" dirty="0" smtClean="0">
                <a:solidFill>
                  <a:srgbClr val="000000"/>
                </a:solidFill>
              </a:rPr>
              <a:t>The probability of having </a:t>
            </a:r>
            <a:r>
              <a:rPr lang="en-US" alt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</a:rPr>
              <a:t> customers in the queue is</a:t>
            </a:r>
            <a:endParaRPr lang="en-US" altLang="en-US" sz="1800" b="1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70000"/>
              </a:lnSpc>
            </a:pPr>
            <a:endParaRPr lang="en-US" altLang="en-US" sz="1600" b="1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en-US" sz="1800" b="1" dirty="0" smtClean="0">
                <a:solidFill>
                  <a:srgbClr val="FF00FF"/>
                </a:solidFill>
              </a:rPr>
              <a:t>p</a:t>
            </a:r>
            <a:r>
              <a:rPr lang="en-US" altLang="en-US" sz="1800" b="1" baseline="-25000" dirty="0" smtClean="0">
                <a:solidFill>
                  <a:srgbClr val="FF00FF"/>
                </a:solidFill>
              </a:rPr>
              <a:t>i</a:t>
            </a:r>
            <a:r>
              <a:rPr lang="en-US" altLang="en-US" sz="1800" b="1" dirty="0" smtClean="0">
                <a:solidFill>
                  <a:srgbClr val="FF00FF"/>
                </a:solidFill>
              </a:rPr>
              <a:t>  =  ( 1 – U ) U </a:t>
            </a:r>
            <a:r>
              <a:rPr lang="en-US" altLang="en-US" sz="1800" b="1" baseline="30000" dirty="0" err="1" smtClean="0">
                <a:solidFill>
                  <a:srgbClr val="FF00FF"/>
                </a:solidFill>
              </a:rPr>
              <a:t>i</a:t>
            </a:r>
            <a:endParaRPr lang="en-US" altLang="en-US" sz="1800" b="1" dirty="0" smtClean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70000"/>
              </a:lnSpc>
            </a:pPr>
            <a:endParaRPr lang="en-US" altLang="en-US" sz="1600" b="1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70000"/>
              </a:lnSpc>
            </a:pPr>
            <a:r>
              <a:rPr lang="en-US" altLang="en-US" sz="1800" dirty="0" smtClean="0">
                <a:solidFill>
                  <a:srgbClr val="000000"/>
                </a:solidFill>
              </a:rPr>
              <a:t>[ Note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p</a:t>
            </a:r>
            <a:r>
              <a:rPr lang="en-US" altLang="en-US" sz="1800" b="1" baseline="-25000" dirty="0" smtClean="0">
                <a:solidFill>
                  <a:srgbClr val="000000"/>
                </a:solidFill>
              </a:rPr>
              <a:t>0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 = ( 1 - U )</a:t>
            </a:r>
            <a:r>
              <a:rPr lang="en-US" altLang="en-US" sz="1800" dirty="0" smtClean="0">
                <a:solidFill>
                  <a:srgbClr val="000000"/>
                </a:solidFill>
              </a:rPr>
              <a:t> so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p </a:t>
            </a:r>
            <a:r>
              <a:rPr lang="en-US" altLang="en-US" sz="1800" b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1800" b="1" baseline="-25000" dirty="0" smtClean="0">
                <a:solidFill>
                  <a:srgbClr val="000000"/>
                </a:solidFill>
              </a:rPr>
              <a:t> &gt; 0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  = U</a:t>
            </a:r>
            <a:r>
              <a:rPr lang="en-US" altLang="en-US" sz="1800" dirty="0" smtClean="0">
                <a:solidFill>
                  <a:srgbClr val="000000"/>
                </a:solidFill>
              </a:rPr>
              <a:t>.  But this is just the utilization we defined before.]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74713" y="4895286"/>
            <a:ext cx="7924800" cy="1752600"/>
            <a:chOff x="336" y="768"/>
            <a:chExt cx="4992" cy="1104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488" y="768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Times New Roman" panose="02020603050405020304" pitchFamily="18" charset="0"/>
                </a:rPr>
                <a:t>X = </a:t>
              </a:r>
              <a:r>
                <a:rPr lang="en-US" altLang="en-US" sz="1800" b="1">
                  <a:latin typeface="Symbol" panose="05050102010706020507" pitchFamily="18" charset="2"/>
                </a:rPr>
                <a:t>l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504" y="816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Times New Roman" panose="02020603050405020304" pitchFamily="18" charset="0"/>
                </a:rPr>
                <a:t>X = </a:t>
              </a:r>
              <a:r>
                <a:rPr lang="en-US" altLang="en-US" sz="1800" b="1">
                  <a:latin typeface="Symbol" panose="05050102010706020507" pitchFamily="18" charset="2"/>
                </a:rPr>
                <a:t>l</a:t>
              </a:r>
              <a:endParaRPr lang="en-US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488" y="1632"/>
              <a:ext cx="67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Symbol" panose="05050102010706020507" pitchFamily="18" charset="2"/>
                </a:rPr>
                <a:t>m</a:t>
              </a:r>
              <a:r>
                <a:rPr lang="en-US" altLang="en-US" sz="1800" b="1">
                  <a:latin typeface="Times New Roman" panose="02020603050405020304" pitchFamily="18" charset="0"/>
                </a:rPr>
                <a:t> = 1/D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504" y="1632"/>
              <a:ext cx="67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latin typeface="Symbol" panose="05050102010706020507" pitchFamily="18" charset="2"/>
                </a:rPr>
                <a:t>m</a:t>
              </a:r>
              <a:r>
                <a:rPr lang="en-US" altLang="en-US" sz="1800" b="1">
                  <a:latin typeface="Times New Roman" panose="02020603050405020304" pitchFamily="18" charset="0"/>
                </a:rPr>
                <a:t> = 1/D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488" y="1200"/>
              <a:ext cx="8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456" y="1200"/>
              <a:ext cx="81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488" y="1488"/>
              <a:ext cx="76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408" y="1488"/>
              <a:ext cx="768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6" y="1152"/>
              <a:ext cx="912" cy="38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State with 0 in Queue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400" y="1152"/>
              <a:ext cx="912" cy="38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State with 1 in Queue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416" y="1152"/>
              <a:ext cx="912" cy="384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accent2"/>
                  </a:solidFill>
                </a:rPr>
                <a:t>State with 2 in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9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The Single Queue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sz="2000" dirty="0" smtClean="0">
                <a:solidFill>
                  <a:srgbClr val="000000"/>
                </a:solidFill>
              </a:rPr>
              <a:t>The average number of customers in the queue  (waiting and being serviced) is</a:t>
            </a: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From Little's Law ( N = X T ) in steady state, we can derive the average time spent at the queueing center ( both in the queue and being serviced ).  Note what happens to this response time as the utilization increases!</a:t>
            </a: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lvl="2"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352800" y="2225675"/>
          <a:ext cx="1905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863225" imgH="330057" progId="Equation.3">
                  <p:embed/>
                </p:oleObj>
              </mc:Choice>
              <mc:Fallback>
                <p:oleObj name="Equation" r:id="rId3" imgW="863225" imgH="330057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25675"/>
                        <a:ext cx="1905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179763" y="4800600"/>
          <a:ext cx="24034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838080" imgH="330120" progId="Equation.3">
                  <p:embed/>
                </p:oleObj>
              </mc:Choice>
              <mc:Fallback>
                <p:oleObj name="Equation" r:id="rId5" imgW="838080" imgH="33012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800600"/>
                        <a:ext cx="24034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F5CF-820D-443F-A0D0-997FB305BB5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029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</a:rPr>
              <a:t>What Is In This Chapter?</a:t>
            </a:r>
            <a:endParaRPr lang="en-US" altLang="en-US" sz="18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 sz="1800" b="1" dirty="0">
              <a:solidFill>
                <a:schemeClr val="accent2"/>
              </a:solidFill>
            </a:endParaRPr>
          </a:p>
          <a:p>
            <a:r>
              <a:rPr lang="en-US" altLang="en-US" sz="2400" dirty="0"/>
              <a:t>Basic Concepts</a:t>
            </a:r>
          </a:p>
          <a:p>
            <a:r>
              <a:rPr lang="en-US" altLang="en-US" sz="2400" dirty="0"/>
              <a:t>Scheduling Criteria </a:t>
            </a:r>
          </a:p>
          <a:p>
            <a:r>
              <a:rPr lang="en-US" altLang="en-US" sz="2400" dirty="0"/>
              <a:t>Scheduling Algorithms</a:t>
            </a:r>
          </a:p>
          <a:p>
            <a:r>
              <a:rPr lang="en-US" altLang="en-US" sz="2400" dirty="0"/>
              <a:t>Multiple-Processor Scheduling</a:t>
            </a:r>
          </a:p>
          <a:p>
            <a:r>
              <a:rPr lang="en-US" altLang="en-US" sz="2400" dirty="0"/>
              <a:t>Real-Time Scheduling</a:t>
            </a:r>
          </a:p>
          <a:p>
            <a:r>
              <a:rPr lang="en-US" altLang="en-US" sz="2400" dirty="0" smtClean="0"/>
              <a:t>Performance Analysis</a:t>
            </a:r>
            <a:endParaRPr lang="en-US" altLang="en-US" sz="2400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b="1">
                <a:latin typeface="Arial" panose="020B0604020202020204" pitchFamily="34" charset="0"/>
              </a:rPr>
              <a:t>CPU Scheduling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The Single Queue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sz="2000" dirty="0" smtClean="0">
                <a:solidFill>
                  <a:srgbClr val="000000"/>
                </a:solidFill>
              </a:rPr>
              <a:t>The average number of customers in the queue  (waiting and being serviced) is</a:t>
            </a: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smtClean="0"/>
              <a:t>From Little's Law ( N = X T ) in steady state, we can derive the average time spent at the queueing center ( both in the queue and being serviced ).  Note what happens to this response time as the utilization increases!</a:t>
            </a: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lvl="2"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352800" y="2225675"/>
          <a:ext cx="1905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863225" imgH="330057" progId="Equation.3">
                  <p:embed/>
                </p:oleObj>
              </mc:Choice>
              <mc:Fallback>
                <p:oleObj name="Equation" r:id="rId3" imgW="863225" imgH="330057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25675"/>
                        <a:ext cx="1905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179763" y="4800600"/>
          <a:ext cx="24034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838080" imgH="330120" progId="Equation.3">
                  <p:embed/>
                </p:oleObj>
              </mc:Choice>
              <mc:Fallback>
                <p:oleObj name="Equation" r:id="rId5" imgW="838080" imgH="33012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800600"/>
                        <a:ext cx="24034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106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343"/>
            <a:ext cx="5105400" cy="595313"/>
          </a:xfrm>
        </p:spPr>
        <p:txBody>
          <a:bodyPr anchor="ctr"/>
          <a:lstStyle/>
          <a:p>
            <a:r>
              <a:rPr lang="en-US" altLang="en-US" sz="3600" b="1" dirty="0" smtClean="0"/>
              <a:t>Performance Analysis</a:t>
            </a:r>
            <a:endParaRPr lang="en-US" altLang="en-US" sz="3600" b="1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562600" y="159543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</a:rPr>
              <a:t>The Experiment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915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en-US" sz="2000" b="1" dirty="0" smtClean="0">
                <a:solidFill>
                  <a:srgbClr val="000000"/>
                </a:solidFill>
              </a:rPr>
              <a:t>Here is the experiment we will run.</a:t>
            </a:r>
          </a:p>
          <a:p>
            <a:pPr algn="just" eaLnBrk="1" hangingPunct="1"/>
            <a:endParaRPr lang="en-US" altLang="en-US" sz="2000" b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2000" b="1" dirty="0" smtClean="0">
                <a:solidFill>
                  <a:srgbClr val="000000"/>
                </a:solidFill>
              </a:rPr>
              <a:t>To start a process, execute the following:</a:t>
            </a:r>
          </a:p>
          <a:p>
            <a:pPr algn="just" eaLnBrk="1" hangingPunct="1"/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 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taskset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0x1 ./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sched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300 20 20 &amp;</a:t>
            </a:r>
          </a:p>
          <a:p>
            <a:pPr algn="just" eaLnBrk="1" hangingPunct="1"/>
            <a:endParaRPr lang="en-US" altLang="en-US" sz="2000" b="1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2000" b="1" dirty="0" smtClean="0">
                <a:solidFill>
                  <a:srgbClr val="000000"/>
                </a:solidFill>
              </a:rPr>
              <a:t>   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taskset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, as shown here, will cause this process to run on processor 0</a:t>
            </a:r>
          </a:p>
          <a:p>
            <a:pPr algn="just" eaLnBrk="1" hangingPunct="1"/>
            <a:r>
              <a:rPr lang="en-US" altLang="en-US" sz="2000" b="1" dirty="0" smtClean="0">
                <a:solidFill>
                  <a:srgbClr val="000000"/>
                </a:solidFill>
              </a:rPr>
              <a:t>Then the program 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sched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will run for 300 seconds, will try to get 20 milliseconds of CPU and then will sleep for 20 milliseconds.</a:t>
            </a:r>
          </a:p>
          <a:p>
            <a:pPr algn="just" eaLnBrk="1" hangingPunct="1"/>
            <a:endParaRPr lang="en-US" altLang="en-US" sz="2000" b="1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en-US" sz="2000" b="1" dirty="0" smtClean="0">
                <a:solidFill>
                  <a:srgbClr val="000000"/>
                </a:solidFill>
              </a:rPr>
              <a:t>By running 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sched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in the background we will get a PID.</a:t>
            </a:r>
          </a:p>
          <a:p>
            <a:pPr algn="just" eaLnBrk="1" hangingPunct="1"/>
            <a:r>
              <a:rPr lang="en-US" altLang="en-US" sz="2000" b="1" dirty="0" smtClean="0">
                <a:solidFill>
                  <a:srgbClr val="000000"/>
                </a:solidFill>
              </a:rPr>
              <a:t>Use that 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pid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in the program latency in this way  “latency PID”</a:t>
            </a:r>
          </a:p>
          <a:p>
            <a:pPr algn="just" eaLnBrk="1" hangingPunct="1"/>
            <a:r>
              <a:rPr lang="en-US" altLang="en-US" sz="2000" b="1" dirty="0" smtClean="0">
                <a:solidFill>
                  <a:srgbClr val="000000"/>
                </a:solidFill>
              </a:rPr>
              <a:t>This will release all kinds of statistics about what this process sees.</a:t>
            </a:r>
            <a:endParaRPr lang="en-US" altLang="en-US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5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D09D-ECEE-4994-98FB-7DC108567BD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667000"/>
          </a:xfrm>
          <a:solidFill>
            <a:srgbClr val="CCFF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en-US" sz="1600" b="1"/>
              <a:t>We’ve looked at a number of different scheduling algorithms.</a:t>
            </a:r>
          </a:p>
          <a:p>
            <a:pPr>
              <a:buFontTx/>
              <a:buNone/>
            </a:pPr>
            <a:endParaRPr lang="en-US" altLang="en-US" sz="1600" b="1"/>
          </a:p>
          <a:p>
            <a:pPr>
              <a:buFontTx/>
              <a:buNone/>
            </a:pPr>
            <a:r>
              <a:rPr lang="en-US" altLang="en-US" sz="1600" b="1"/>
              <a:t>Which one works the best is application dependent.</a:t>
            </a:r>
          </a:p>
          <a:p>
            <a:pPr>
              <a:buFontTx/>
              <a:buNone/>
            </a:pPr>
            <a:endParaRPr lang="en-US" altLang="en-US" sz="1600" b="1"/>
          </a:p>
          <a:p>
            <a:pPr lvl="1">
              <a:buFontTx/>
              <a:buNone/>
            </a:pPr>
            <a:r>
              <a:rPr lang="en-US" altLang="en-US" sz="1600" b="1"/>
              <a:t>General purpose OS will use priority based, round robin, preemptive</a:t>
            </a:r>
          </a:p>
          <a:p>
            <a:pPr lvl="1">
              <a:buFontTx/>
              <a:buNone/>
            </a:pPr>
            <a:endParaRPr lang="en-US" altLang="en-US" sz="1600" b="1"/>
          </a:p>
          <a:p>
            <a:pPr lvl="1">
              <a:buFontTx/>
              <a:buNone/>
            </a:pPr>
            <a:r>
              <a:rPr lang="en-US" altLang="en-US" sz="1600" b="1"/>
              <a:t>Real Time OS will use priority, no preemption.</a:t>
            </a:r>
            <a:endParaRPr lang="en-US" altLang="en-US" sz="1600"/>
          </a:p>
          <a:p>
            <a:endParaRPr lang="en-US" altLang="en-US" sz="16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96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  <a:latin typeface="Arial" panose="020B0604020202020204" pitchFamily="34" charset="0"/>
              </a:rPr>
              <a:t>CPU SCHEDULING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7600" y="914400"/>
            <a:ext cx="176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WRAPUP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972B-6838-4141-BF04-2E62E5D64DD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Concepts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4" t="10310" r="40599" b="52560"/>
          <a:stretch>
            <a:fillRect/>
          </a:stretch>
        </p:blipFill>
        <p:spPr bwMode="auto">
          <a:xfrm>
            <a:off x="5943600" y="1905000"/>
            <a:ext cx="280352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28600" y="1447800"/>
            <a:ext cx="5715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28850" indent="-222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571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686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800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146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37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829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2862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74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en-US" sz="1600" b="1">
                <a:latin typeface="Arial" panose="020B0604020202020204" pitchFamily="34" charset="0"/>
              </a:rPr>
              <a:t>Multiprogramming</a:t>
            </a:r>
            <a:r>
              <a:rPr lang="en-US" altLang="en-US" sz="1600">
                <a:latin typeface="Arial" panose="020B0604020202020204" pitchFamily="34" charset="0"/>
              </a:rPr>
              <a:t> 	A number of programs can be in memory at the same time.  Allows overlap of CPU and I/O.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en-US" sz="1600" b="1">
                <a:latin typeface="Arial" panose="020B0604020202020204" pitchFamily="34" charset="0"/>
              </a:rPr>
              <a:t>Jobs</a:t>
            </a:r>
            <a:r>
              <a:rPr lang="en-US" altLang="en-US" sz="1600">
                <a:latin typeface="Arial" panose="020B0604020202020204" pitchFamily="34" charset="0"/>
              </a:rPr>
              <a:t>  	(batch) are programs that run without user interaction.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en-US" sz="1600" b="1">
                <a:latin typeface="Arial" panose="020B0604020202020204" pitchFamily="34" charset="0"/>
              </a:rPr>
              <a:t>User</a:t>
            </a:r>
            <a:r>
              <a:rPr lang="en-US" altLang="en-US" sz="1600">
                <a:latin typeface="Arial" panose="020B0604020202020204" pitchFamily="34" charset="0"/>
              </a:rPr>
              <a:t> 	(time shared) are programs that may have user interaction.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en-US" sz="1600" b="1">
                <a:latin typeface="Arial" panose="020B0604020202020204" pitchFamily="34" charset="0"/>
              </a:rPr>
              <a:t>Process</a:t>
            </a:r>
            <a:r>
              <a:rPr lang="en-US" altLang="en-US" sz="1600">
                <a:latin typeface="Arial" panose="020B0604020202020204" pitchFamily="34" charset="0"/>
              </a:rPr>
              <a:t> 	is the common name for both.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en-US" sz="1600" b="1">
                <a:latin typeface="Arial" panose="020B0604020202020204" pitchFamily="34" charset="0"/>
              </a:rPr>
              <a:t>CPU - I/O burst cycle</a:t>
            </a:r>
            <a:r>
              <a:rPr lang="en-US" altLang="en-US" sz="1600">
                <a:latin typeface="Arial" panose="020B0604020202020204" pitchFamily="34" charset="0"/>
              </a:rPr>
              <a:t> 	Characterizes process execution, which alternates, between CPU and I/O activity.  CPU times are generally much shorter than I/O times.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en-US" sz="1600" b="1">
                <a:latin typeface="Arial" panose="020B0604020202020204" pitchFamily="34" charset="0"/>
              </a:rPr>
              <a:t>Preemptive Scheduling 	</a:t>
            </a:r>
            <a:r>
              <a:rPr lang="en-US" altLang="en-US" sz="1600">
                <a:latin typeface="Arial" panose="020B0604020202020204" pitchFamily="34" charset="0"/>
              </a:rPr>
              <a:t>An interrupt causes currently running process to give up the CPU and be replaced by another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C202-50A9-4E33-9F1C-05A54C5CE3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410200" y="3810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The Scheduler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1676400"/>
            <a:ext cx="86106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Arial" panose="020B0604020202020204" pitchFamily="34" charset="0"/>
              </a:rPr>
              <a:t>Selects from among the processes in memory that are ready to execute, and allocates the CPU to one of them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Arial" panose="020B0604020202020204" pitchFamily="34" charset="0"/>
              </a:rPr>
              <a:t>CPU scheduling decisions may take place when a process: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  <a:latin typeface="Arial" panose="020B0604020202020204" pitchFamily="34" charset="0"/>
              </a:rPr>
              <a:t>1.	</a:t>
            </a:r>
            <a:r>
              <a:rPr kumimoji="1" lang="en-US" altLang="en-US" sz="1800">
                <a:latin typeface="Arial" panose="020B0604020202020204" pitchFamily="34" charset="0"/>
              </a:rPr>
              <a:t>Switches from running to waiting state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  <a:latin typeface="Arial" panose="020B0604020202020204" pitchFamily="34" charset="0"/>
              </a:rPr>
              <a:t>2.</a:t>
            </a:r>
            <a:r>
              <a:rPr kumimoji="1" lang="en-US" altLang="en-US" sz="1800">
                <a:latin typeface="Arial" panose="020B0604020202020204" pitchFamily="34" charset="0"/>
              </a:rPr>
              <a:t>	Switches from running to ready state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  <a:latin typeface="Arial" panose="020B0604020202020204" pitchFamily="34" charset="0"/>
              </a:rPr>
              <a:t>3.</a:t>
            </a:r>
            <a:r>
              <a:rPr kumimoji="1" lang="en-US" altLang="en-US" sz="1800">
                <a:latin typeface="Arial" panose="020B0604020202020204" pitchFamily="34" charset="0"/>
              </a:rPr>
              <a:t>	Switches from waiting to ready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1800">
                <a:solidFill>
                  <a:srgbClr val="CC6600"/>
                </a:solidFill>
                <a:latin typeface="Arial" panose="020B0604020202020204" pitchFamily="34" charset="0"/>
              </a:rPr>
              <a:t>4.</a:t>
            </a:r>
            <a:r>
              <a:rPr kumimoji="1" lang="en-US" altLang="en-US" sz="1800">
                <a:latin typeface="Arial" panose="020B0604020202020204" pitchFamily="34" charset="0"/>
              </a:rPr>
              <a:t>	Terminates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Arial" panose="020B0604020202020204" pitchFamily="34" charset="0"/>
              </a:rPr>
              <a:t>Scheduling under 1 and 4 is </a:t>
            </a:r>
            <a:r>
              <a:rPr kumimoji="1" lang="en-US" altLang="en-US" sz="1800" i="1">
                <a:solidFill>
                  <a:schemeClr val="accent2"/>
                </a:solidFill>
                <a:latin typeface="Arial" panose="020B0604020202020204" pitchFamily="34" charset="0"/>
              </a:rPr>
              <a:t>nonpreemptive</a:t>
            </a:r>
            <a:endParaRPr kumimoji="1" lang="en-US" altLang="en-US" sz="18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Arial" panose="020B0604020202020204" pitchFamily="34" charset="0"/>
              </a:rPr>
              <a:t>All other scheduling is </a:t>
            </a:r>
            <a:r>
              <a:rPr kumimoji="1" lang="en-US" altLang="en-US" sz="1800" i="1">
                <a:solidFill>
                  <a:schemeClr val="accent2"/>
                </a:solidFill>
                <a:latin typeface="Arial" panose="020B0604020202020204" pitchFamily="34" charset="0"/>
              </a:rPr>
              <a:t>preemptive</a:t>
            </a:r>
            <a:endParaRPr kumimoji="1" lang="en-US" altLang="en-US" sz="18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E87F-18A0-4EE4-BD4D-0EF90A9FB71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410200" y="3810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The Dispatcher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1676400"/>
            <a:ext cx="86106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Dispatcher module gives control of the CPU to the process selected by the short-term scheduler; this involves: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>
                <a:latin typeface="Helvetica" panose="020B0604020202020204" pitchFamily="34" charset="0"/>
              </a:rPr>
              <a:t>switching context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>
                <a:latin typeface="Helvetica" panose="020B0604020202020204" pitchFamily="34" charset="0"/>
              </a:rPr>
              <a:t>switching to user mode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>
                <a:latin typeface="Helvetica" panose="020B0604020202020204" pitchFamily="34" charset="0"/>
              </a:rPr>
              <a:t>jumping to the proper location in the user program to restart that program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n-US" sz="180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i="1">
                <a:latin typeface="Helvetica" panose="020B0604020202020204" pitchFamily="34" charset="0"/>
              </a:rPr>
              <a:t>Dispatch latency</a:t>
            </a:r>
            <a:r>
              <a:rPr kumimoji="1" lang="en-US" altLang="en-US" sz="1800">
                <a:latin typeface="Helvetica" panose="020B0604020202020204" pitchFamily="34" charset="0"/>
              </a:rPr>
              <a:t> – time it takes for the dispatcher to stop one process and start another running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BF75-B23C-4248-9121-726FC0FB072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28800" indent="-18288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en-US" sz="1600"/>
              <a:t>Note usage of the words </a:t>
            </a:r>
            <a:r>
              <a:rPr lang="en-US" altLang="en-US" sz="1600" b="1"/>
              <a:t>DEVICE, SYSTEM, REQUEST, JOB.</a:t>
            </a:r>
          </a:p>
          <a:p>
            <a:pPr lvl="3" algn="just">
              <a:lnSpc>
                <a:spcPct val="8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 b="1"/>
              <a:t>UTILIZATION</a:t>
            </a:r>
            <a:r>
              <a:rPr lang="en-US" altLang="en-US" sz="1600"/>
              <a:t> 	The fraction of time a device is in use. ( ratio of in-use time / total observation time )</a:t>
            </a:r>
          </a:p>
          <a:p>
            <a:pPr lvl="3"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 b="1"/>
              <a:t>THROUGHPUT</a:t>
            </a:r>
            <a:r>
              <a:rPr lang="en-US" altLang="en-US" sz="1600"/>
              <a:t> 	The number of job completions in a period of time. (jobs / second )</a:t>
            </a:r>
          </a:p>
          <a:p>
            <a:pPr lvl="3"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 b="1"/>
              <a:t>SERVICE TIME </a:t>
            </a:r>
            <a:r>
              <a:rPr lang="en-US" altLang="en-US" sz="1600"/>
              <a:t>	The time required by a device to handle a request. (seconds)</a:t>
            </a:r>
          </a:p>
          <a:p>
            <a:pPr lvl="3"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 b="1"/>
              <a:t>QUEUEING TIME</a:t>
            </a:r>
            <a:r>
              <a:rPr lang="en-US" altLang="en-US" sz="1600"/>
              <a:t>  	Time on a queue waiting for service from the device. (seconds)</a:t>
            </a:r>
          </a:p>
          <a:p>
            <a:pPr lvl="3"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 b="1"/>
              <a:t>RESIDENCE TIME</a:t>
            </a:r>
            <a:r>
              <a:rPr lang="en-US" altLang="en-US" sz="1600"/>
              <a:t> 	The time spent by a request at a device.</a:t>
            </a:r>
          </a:p>
          <a:p>
            <a:pPr lvl="3" algn="just">
              <a:lnSpc>
                <a:spcPct val="70000"/>
              </a:lnSpc>
            </a:pPr>
            <a:r>
              <a:rPr lang="en-US" altLang="en-US" sz="1600"/>
              <a:t> 	RESIDENCE TIME = SERVICE TIME + QUEUEING TIME.</a:t>
            </a:r>
          </a:p>
          <a:p>
            <a:pPr lvl="3"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 b="1"/>
              <a:t>RESPONSE TIME</a:t>
            </a:r>
            <a:r>
              <a:rPr lang="en-US" altLang="en-US" sz="1600"/>
              <a:t> 	Time used by a system to respond to a User Job. ( seconds )</a:t>
            </a:r>
          </a:p>
          <a:p>
            <a:pPr algn="just">
              <a:lnSpc>
                <a:spcPct val="70000"/>
              </a:lnSpc>
            </a:pPr>
            <a:endParaRPr lang="en-US" altLang="en-US" sz="1600"/>
          </a:p>
          <a:p>
            <a:pPr algn="just">
              <a:lnSpc>
                <a:spcPct val="70000"/>
              </a:lnSpc>
            </a:pPr>
            <a:r>
              <a:rPr lang="en-US" altLang="en-US" sz="1600" b="1"/>
              <a:t>THINK TIME</a:t>
            </a:r>
            <a:r>
              <a:rPr lang="en-US" altLang="en-US" sz="1600"/>
              <a:t> 	The time spent by the user of an interactive system to figure out the next request. (seconds)</a:t>
            </a:r>
          </a:p>
          <a:p>
            <a:pPr lvl="3" algn="just">
              <a:lnSpc>
                <a:spcPct val="80000"/>
              </a:lnSpc>
            </a:pPr>
            <a:endParaRPr lang="en-US" altLang="en-US" sz="1600"/>
          </a:p>
          <a:p>
            <a:pPr algn="just">
              <a:lnSpc>
                <a:spcPct val="80000"/>
              </a:lnSpc>
            </a:pPr>
            <a:r>
              <a:rPr lang="en-US" altLang="en-US" sz="1600"/>
              <a:t>The goal is to optimize both the average and the amount of variation. (but beware the ogre predictability.)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5410200" y="228600"/>
            <a:ext cx="32369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Criteria For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Performance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3DE0-A377-4812-A3B5-D6942024070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8600" y="12954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828800" indent="-18288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431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74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717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en-US" sz="2000" b="1"/>
              <a:t>Most Processes Don’t Use Up Their Scheduling Quantum!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410200" y="2286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 Behavior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9616" r="389" b="9158"/>
          <a:stretch>
            <a:fillRect/>
          </a:stretch>
        </p:blipFill>
        <p:spPr bwMode="auto">
          <a:xfrm>
            <a:off x="2514600" y="1981200"/>
            <a:ext cx="6262688" cy="41306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5: CPU-Scheduling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6C86-BA77-448C-905D-51EF2C04442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8600" y="1752600"/>
            <a:ext cx="861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95288" indent="-395288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3275" indent="-17780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04963" indent="-352425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60625" indent="-1143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4925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321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93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65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3725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 b="1">
                <a:solidFill>
                  <a:schemeClr val="accent2"/>
                </a:solidFill>
              </a:rPr>
              <a:t>FIRST-COME, FIRST SERVED:</a:t>
            </a:r>
            <a:endParaRPr lang="en-US" altLang="en-US" sz="1600"/>
          </a:p>
          <a:p>
            <a:pPr algn="just"/>
            <a:endParaRPr lang="en-US" altLang="en-US" sz="16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( FCFS) same as FIFO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Simple, fair, but poor performance.   Average queueing time may be long.</a:t>
            </a:r>
            <a:endParaRPr lang="en-US" altLang="en-US" sz="1800"/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What are the average queueing and residence times for this scenario?</a:t>
            </a:r>
          </a:p>
          <a:p>
            <a:pPr lvl="1" algn="just">
              <a:buFont typeface="Symbol" panose="05050102010706020507" pitchFamily="18" charset="2"/>
              <a:buChar char="·"/>
            </a:pPr>
            <a:r>
              <a:rPr lang="en-US" altLang="en-US" sz="1600"/>
              <a:t>How do average queueing and residence times depend on ordering of these processes in the queue?</a:t>
            </a:r>
            <a:endParaRPr lang="en-US" altLang="en-US" sz="18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4495800" cy="914400"/>
          </a:xfrm>
          <a:noFill/>
          <a:ln/>
        </p:spPr>
        <p:txBody>
          <a:bodyPr anchor="ctr"/>
          <a:lstStyle/>
          <a:p>
            <a:r>
              <a:rPr lang="en-US" altLang="en-US" sz="3600" b="1"/>
              <a:t>CPU SCHEDULING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410200" y="3810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Scheduling</a:t>
            </a: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628</TotalTime>
  <Words>2008</Words>
  <Application>Microsoft Office PowerPoint</Application>
  <PresentationFormat>On-screen Show (4:3)</PresentationFormat>
  <Paragraphs>473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Helvetica</vt:lpstr>
      <vt:lpstr>Monotype Sorts</vt:lpstr>
      <vt:lpstr>Symbol</vt:lpstr>
      <vt:lpstr>Times New Roman</vt:lpstr>
      <vt:lpstr>Blank Presentation</vt:lpstr>
      <vt:lpstr>Worksheet</vt:lpstr>
      <vt:lpstr>Equation</vt:lpstr>
      <vt:lpstr>PowerPoint Presentation</vt:lpstr>
      <vt:lpstr>PowerPoint Presentation</vt:lpstr>
      <vt:lpstr>PowerPoint Presentation</vt:lpstr>
      <vt:lpstr>CPU SCHEDULING</vt:lpstr>
      <vt:lpstr>CPU SCHEDULING</vt:lpstr>
      <vt:lpstr>CPU SCHEDULING</vt:lpstr>
      <vt:lpstr>CPU SCHEDULING</vt:lpstr>
      <vt:lpstr>CPU SCHEDULING</vt:lpstr>
      <vt:lpstr>CPU SCHEDULING</vt:lpstr>
      <vt:lpstr>CPU SCHEDULING</vt:lpstr>
      <vt:lpstr>CPU SCHEDULING</vt:lpstr>
      <vt:lpstr>PowerPoint Presentation</vt:lpstr>
      <vt:lpstr>CPU SCHEDULING</vt:lpstr>
      <vt:lpstr>CPU SCHEDULING</vt:lpstr>
      <vt:lpstr>PowerPoint Presentation</vt:lpstr>
      <vt:lpstr>PowerPoint Presentation</vt:lpstr>
      <vt:lpstr>CPU SCHEDULING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Properties of Queues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PowerPoint Presentation</vt:lpstr>
    </vt:vector>
  </TitlesOfParts>
  <Company>Stratus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jb</dc:creator>
  <cp:lastModifiedBy>jerry breecher</cp:lastModifiedBy>
  <cp:revision>39</cp:revision>
  <dcterms:created xsi:type="dcterms:W3CDTF">2000-11-27T22:20:23Z</dcterms:created>
  <dcterms:modified xsi:type="dcterms:W3CDTF">2017-09-21T03:28:08Z</dcterms:modified>
</cp:coreProperties>
</file>