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65" r:id="rId2"/>
    <p:sldId id="256" r:id="rId3"/>
    <p:sldId id="266" r:id="rId4"/>
    <p:sldId id="258" r:id="rId5"/>
    <p:sldId id="291" r:id="rId6"/>
    <p:sldId id="292" r:id="rId7"/>
    <p:sldId id="257" r:id="rId8"/>
    <p:sldId id="260" r:id="rId9"/>
    <p:sldId id="261" r:id="rId10"/>
    <p:sldId id="264" r:id="rId11"/>
    <p:sldId id="262" r:id="rId12"/>
    <p:sldId id="281" r:id="rId13"/>
    <p:sldId id="303" r:id="rId14"/>
    <p:sldId id="295" r:id="rId15"/>
    <p:sldId id="267" r:id="rId16"/>
    <p:sldId id="259" r:id="rId17"/>
    <p:sldId id="297" r:id="rId18"/>
    <p:sldId id="304" r:id="rId19"/>
    <p:sldId id="268" r:id="rId20"/>
    <p:sldId id="269" r:id="rId21"/>
    <p:sldId id="270" r:id="rId22"/>
    <p:sldId id="271" r:id="rId23"/>
    <p:sldId id="298" r:id="rId24"/>
    <p:sldId id="272" r:id="rId25"/>
    <p:sldId id="273" r:id="rId26"/>
    <p:sldId id="274" r:id="rId27"/>
    <p:sldId id="275" r:id="rId28"/>
    <p:sldId id="276" r:id="rId29"/>
    <p:sldId id="277" r:id="rId30"/>
    <p:sldId id="282" r:id="rId31"/>
    <p:sldId id="279" r:id="rId32"/>
  </p:sldIdLst>
  <p:sldSz cx="9144000" cy="6858000" type="screen4x3"/>
  <p:notesSz cx="7010400" cy="92964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10" autoAdjust="0"/>
    <p:restoredTop sz="90929"/>
  </p:normalViewPr>
  <p:slideViewPr>
    <p:cSldViewPr>
      <p:cViewPr varScale="1">
        <p:scale>
          <a:sx n="59" d="100"/>
          <a:sy n="59" d="100"/>
        </p:scale>
        <p:origin x="1254" y="7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varScale="1">
      <p:scale>
        <a:sx n="1" d="1"/>
        <a:sy n="1" d="1"/>
      </p:scale>
      <p:origin x="0" y="3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5.xml"/><Relationship Id="rId1"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eaLnBrk="1" hangingPunct="1">
              <a:defRPr sz="1200"/>
            </a:lvl1pPr>
          </a:lstStyle>
          <a:p>
            <a:pPr>
              <a:defRPr/>
            </a:pPr>
            <a:endParaRPr lang="en-US" altLang="en-US"/>
          </a:p>
        </p:txBody>
      </p:sp>
      <p:sp>
        <p:nvSpPr>
          <p:cNvPr id="14339" name="Rectangle 3"/>
          <p:cNvSpPr>
            <a:spLocks noGrp="1" noChangeArrowheads="1"/>
          </p:cNvSpPr>
          <p:nvPr>
            <p:ph type="dt" sz="quarter"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eaLnBrk="1" hangingPunct="1">
              <a:defRPr sz="1200"/>
            </a:lvl1pPr>
          </a:lstStyle>
          <a:p>
            <a:pPr>
              <a:defRPr/>
            </a:pPr>
            <a:endParaRPr lang="en-US" altLang="en-US"/>
          </a:p>
        </p:txBody>
      </p:sp>
      <p:sp>
        <p:nvSpPr>
          <p:cNvPr id="14340"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eaLnBrk="1" hangingPunct="1">
              <a:defRPr sz="1200"/>
            </a:lvl1pPr>
          </a:lstStyle>
          <a:p>
            <a:pPr>
              <a:defRPr/>
            </a:pPr>
            <a:endParaRPr lang="en-US" altLang="en-US"/>
          </a:p>
        </p:txBody>
      </p:sp>
      <p:sp>
        <p:nvSpPr>
          <p:cNvPr id="14341" name="Rectangle 5"/>
          <p:cNvSpPr>
            <a:spLocks noGrp="1" noChangeArrowheads="1"/>
          </p:cNvSpPr>
          <p:nvPr>
            <p:ph type="sldNum" sz="quarter" idx="3"/>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eaLnBrk="1" hangingPunct="1">
              <a:defRPr sz="1200" smtClean="0"/>
            </a:lvl1pPr>
          </a:lstStyle>
          <a:p>
            <a:pPr>
              <a:defRPr/>
            </a:pPr>
            <a:fld id="{ECAF872A-EC22-45B3-B592-8DB7D5BBD5D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eaLnBrk="1" hangingPunct="1">
              <a:defRPr sz="1200"/>
            </a:lvl1pPr>
          </a:lstStyle>
          <a:p>
            <a:pPr>
              <a:defRPr/>
            </a:pPr>
            <a:endParaRPr lang="en-US" altLang="en-US"/>
          </a:p>
        </p:txBody>
      </p:sp>
      <p:sp>
        <p:nvSpPr>
          <p:cNvPr id="5123" name="Rectangle 1027"/>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eaLnBrk="1" hangingPunct="1">
              <a:defRPr sz="1200"/>
            </a:lvl1pPr>
          </a:lstStyle>
          <a:p>
            <a:pPr>
              <a:defRPr/>
            </a:pPr>
            <a:endParaRPr lang="en-US" altLang="en-US"/>
          </a:p>
        </p:txBody>
      </p:sp>
      <p:sp>
        <p:nvSpPr>
          <p:cNvPr id="2052"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1029"/>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1030"/>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eaLnBrk="1" hangingPunct="1">
              <a:defRPr sz="1200"/>
            </a:lvl1pPr>
          </a:lstStyle>
          <a:p>
            <a:pPr>
              <a:defRPr/>
            </a:pPr>
            <a:endParaRPr lang="en-US" altLang="en-US"/>
          </a:p>
        </p:txBody>
      </p:sp>
      <p:sp>
        <p:nvSpPr>
          <p:cNvPr id="5127" name="Rectangle 1031"/>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eaLnBrk="1" hangingPunct="1">
              <a:defRPr sz="1200" smtClean="0"/>
            </a:lvl1pPr>
          </a:lstStyle>
          <a:p>
            <a:pPr>
              <a:defRPr/>
            </a:pPr>
            <a:fld id="{EBC0F402-8A67-4F25-B6C6-79C7BD3502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7BCFF3-FBED-4D1C-8A31-B5DCCFAA636E}" type="slidenum">
              <a:rPr lang="en-US" altLang="en-US"/>
              <a:pPr>
                <a:spcBef>
                  <a:spcPct val="0"/>
                </a:spcBef>
              </a:pPr>
              <a:t>10</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B4606E-0BF0-4DA2-AB42-4C7C6BB83FB4}" type="slidenum">
              <a:rPr lang="en-US" altLang="en-US"/>
              <a:pPr>
                <a:spcBef>
                  <a:spcPct val="0"/>
                </a:spcBef>
              </a:pPr>
              <a:t>11</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839FA5-B4B8-44FB-8375-8463CF70B1D1}" type="slidenum">
              <a:rPr lang="en-US" altLang="en-US"/>
              <a:pPr>
                <a:spcBef>
                  <a:spcPct val="0"/>
                </a:spcBef>
              </a:pPr>
              <a:t>12</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Arial" panose="020B0604020202020204" pitchFamily="34" charset="0"/>
              </a:defRPr>
            </a:lvl1pPr>
            <a:lvl2pPr marL="742950" indent="-285750" defTabSz="923925">
              <a:spcBef>
                <a:spcPct val="30000"/>
              </a:spcBef>
              <a:defRPr sz="1200">
                <a:solidFill>
                  <a:schemeClr val="tx1"/>
                </a:solidFill>
                <a:latin typeface="Arial" panose="020B0604020202020204" pitchFamily="34" charset="0"/>
              </a:defRPr>
            </a:lvl2pPr>
            <a:lvl3pPr marL="1144588" indent="-228600" defTabSz="923925">
              <a:spcBef>
                <a:spcPct val="30000"/>
              </a:spcBef>
              <a:defRPr sz="1200">
                <a:solidFill>
                  <a:schemeClr val="tx1"/>
                </a:solidFill>
                <a:latin typeface="Arial" panose="020B0604020202020204" pitchFamily="34" charset="0"/>
              </a:defRPr>
            </a:lvl3pPr>
            <a:lvl4pPr marL="1601788" indent="-228600" defTabSz="923925">
              <a:spcBef>
                <a:spcPct val="30000"/>
              </a:spcBef>
              <a:defRPr sz="1200">
                <a:solidFill>
                  <a:schemeClr val="tx1"/>
                </a:solidFill>
                <a:latin typeface="Arial" panose="020B0604020202020204" pitchFamily="34" charset="0"/>
              </a:defRPr>
            </a:lvl4pPr>
            <a:lvl5pPr marL="2058988" indent="-228600" defTabSz="923925">
              <a:spcBef>
                <a:spcPct val="30000"/>
              </a:spcBef>
              <a:defRPr sz="1200">
                <a:solidFill>
                  <a:schemeClr val="tx1"/>
                </a:solidFill>
                <a:latin typeface="Arial" panose="020B0604020202020204" pitchFamily="34" charset="0"/>
              </a:defRPr>
            </a:lvl5pPr>
            <a:lvl6pPr marL="2516188" indent="-228600" defTabSz="923925" eaLnBrk="0" fontAlgn="base" hangingPunct="0">
              <a:spcBef>
                <a:spcPct val="30000"/>
              </a:spcBef>
              <a:spcAft>
                <a:spcPct val="0"/>
              </a:spcAft>
              <a:defRPr sz="1200">
                <a:solidFill>
                  <a:schemeClr val="tx1"/>
                </a:solidFill>
                <a:latin typeface="Arial" panose="020B0604020202020204" pitchFamily="34" charset="0"/>
              </a:defRPr>
            </a:lvl6pPr>
            <a:lvl7pPr marL="2973388" indent="-228600" defTabSz="923925" eaLnBrk="0" fontAlgn="base" hangingPunct="0">
              <a:spcBef>
                <a:spcPct val="30000"/>
              </a:spcBef>
              <a:spcAft>
                <a:spcPct val="0"/>
              </a:spcAft>
              <a:defRPr sz="1200">
                <a:solidFill>
                  <a:schemeClr val="tx1"/>
                </a:solidFill>
                <a:latin typeface="Arial" panose="020B0604020202020204" pitchFamily="34" charset="0"/>
              </a:defRPr>
            </a:lvl7pPr>
            <a:lvl8pPr marL="3430588" indent="-228600" defTabSz="923925" eaLnBrk="0" fontAlgn="base" hangingPunct="0">
              <a:spcBef>
                <a:spcPct val="30000"/>
              </a:spcBef>
              <a:spcAft>
                <a:spcPct val="0"/>
              </a:spcAft>
              <a:defRPr sz="1200">
                <a:solidFill>
                  <a:schemeClr val="tx1"/>
                </a:solidFill>
                <a:latin typeface="Arial" panose="020B0604020202020204" pitchFamily="34" charset="0"/>
              </a:defRPr>
            </a:lvl8pPr>
            <a:lvl9pPr marL="3887788" indent="-228600" defTabSz="92392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AB4663-C08C-4909-A895-C5994890BD5F}" type="slidenum">
              <a:rPr lang="en-US" altLang="en-US">
                <a:latin typeface="Times New Roman" panose="02020603050405020304" pitchFamily="18" charset="0"/>
                <a:ea typeface="MS PGothic" panose="020B0600070205080204" pitchFamily="34" charset="-128"/>
              </a:rPr>
              <a:pPr>
                <a:spcBef>
                  <a:spcPct val="0"/>
                </a:spcBef>
              </a:pPr>
              <a:t>13</a:t>
            </a:fld>
            <a:endParaRPr lang="en-US" altLang="en-US">
              <a:latin typeface="Times New Roman" panose="02020603050405020304" pitchFamily="18" charset="0"/>
              <a:ea typeface="MS PGothic" panose="020B0600070205080204" pitchFamily="34" charset="-128"/>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633E79-5A45-4FB4-91C2-4D1EEBAEEA8F}" type="slidenum">
              <a:rPr lang="en-US" altLang="en-US"/>
              <a:pPr>
                <a:spcBef>
                  <a:spcPct val="0"/>
                </a:spcBef>
              </a:pPr>
              <a:t>14</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D96051-8DB0-4E65-B3D9-8D3B8DC1CF24}" type="slidenum">
              <a:rPr lang="en-US" altLang="en-US"/>
              <a:pPr>
                <a:spcBef>
                  <a:spcPct val="0"/>
                </a:spcBef>
              </a:pPr>
              <a:t>15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F4780B-9776-4D82-8736-D131E7E9D531}" type="slidenum">
              <a:rPr lang="en-US" altLang="en-US"/>
              <a:pPr>
                <a:spcBef>
                  <a:spcPct val="0"/>
                </a:spcBef>
              </a:pPr>
              <a:t>16</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EB38FF-662A-4566-ADC2-ADC7EC6CA839}" type="slidenum">
              <a:rPr lang="en-US" altLang="en-US"/>
              <a:pPr>
                <a:spcBef>
                  <a:spcPct val="0"/>
                </a:spcBef>
              </a:pPr>
              <a:t>17</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EB38FF-662A-4566-ADC2-ADC7EC6CA839}" type="slidenum">
              <a:rPr lang="en-US" altLang="en-US"/>
              <a:pPr>
                <a:spcBef>
                  <a:spcPct val="0"/>
                </a:spcBef>
              </a:pPr>
              <a:t>18</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5295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C4559D-D399-49ED-8D83-5772F81A4154}" type="slidenum">
              <a:rPr lang="en-US" altLang="en-US"/>
              <a:pPr>
                <a:spcBef>
                  <a:spcPct val="0"/>
                </a:spcBef>
              </a:pPr>
              <a:t>19</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79C7C1-6B56-4B6A-8CD4-0F5E7A0A854B}" type="slidenum">
              <a:rPr lang="en-US" altLang="en-US"/>
              <a:pPr>
                <a:spcBef>
                  <a:spcPct val="0"/>
                </a:spcBef>
              </a:pPr>
              <a:t>2</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C8B181-C672-4C38-8A9F-B89AF7D17955}" type="slidenum">
              <a:rPr lang="en-US" altLang="en-US"/>
              <a:pPr>
                <a:spcBef>
                  <a:spcPct val="0"/>
                </a:spcBef>
              </a:pPr>
              <a:t>20</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5FE26E-2415-4C22-9215-F93600B6E674}" type="slidenum">
              <a:rPr lang="en-US" altLang="en-US"/>
              <a:pPr>
                <a:spcBef>
                  <a:spcPct val="0"/>
                </a:spcBef>
              </a:pPr>
              <a:t>21</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B9E46B-408A-4692-9E75-CF56C0FF65A5}" type="slidenum">
              <a:rPr lang="en-US" altLang="en-US"/>
              <a:pPr>
                <a:spcBef>
                  <a:spcPct val="0"/>
                </a:spcBef>
              </a:pPr>
              <a:t>22</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0CF0BD-C1C9-48D0-B7B9-A0BB2AB7BE47}" type="slidenum">
              <a:rPr lang="en-US" altLang="en-US"/>
              <a:pPr>
                <a:spcBef>
                  <a:spcPct val="0"/>
                </a:spcBef>
              </a:pPr>
              <a:t>23</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1DFD15-3A81-4B5E-8A8F-0C9D2BB4B15D}" type="slidenum">
              <a:rPr lang="en-US" altLang="en-US"/>
              <a:pPr>
                <a:spcBef>
                  <a:spcPct val="0"/>
                </a:spcBef>
              </a:pPr>
              <a:t>24</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E2982C-4170-4629-8466-0D9BBD4B5BC1}" type="slidenum">
              <a:rPr lang="en-US" altLang="en-US"/>
              <a:pPr>
                <a:spcBef>
                  <a:spcPct val="0"/>
                </a:spcBef>
              </a:pPr>
              <a:t>25</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E44741-C97C-46D4-B970-5257232A633B}" type="slidenum">
              <a:rPr lang="en-US" altLang="en-US"/>
              <a:pPr>
                <a:spcBef>
                  <a:spcPct val="0"/>
                </a:spcBef>
              </a:pPr>
              <a:t>26</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F45341-0831-4886-A8F3-7E04C4CBA7AD}" type="slidenum">
              <a:rPr lang="en-US" altLang="en-US"/>
              <a:pPr>
                <a:spcBef>
                  <a:spcPct val="0"/>
                </a:spcBef>
              </a:pPr>
              <a:t>27</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63065F-CE94-4E41-9C14-8AD6D45744E9}" type="slidenum">
              <a:rPr lang="en-US" altLang="en-US"/>
              <a:pPr>
                <a:spcBef>
                  <a:spcPct val="0"/>
                </a:spcBef>
              </a:pPr>
              <a:t>28</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A69D84-C461-41C0-950C-73C2B28A4AE2}" type="slidenum">
              <a:rPr lang="en-US" altLang="en-US"/>
              <a:pPr>
                <a:spcBef>
                  <a:spcPct val="0"/>
                </a:spcBef>
              </a:pPr>
              <a:t>29</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536108-FAE3-4AA4-B3F2-268BA92EA1B8}" type="slidenum">
              <a:rPr lang="en-US" altLang="en-US"/>
              <a:pPr>
                <a:spcBef>
                  <a:spcPct val="0"/>
                </a:spcBef>
              </a:pPr>
              <a:t>3</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FBF228-7147-4B60-ABA4-EDF1CD337D29}" type="slidenum">
              <a:rPr lang="en-US" altLang="en-US"/>
              <a:pPr>
                <a:spcBef>
                  <a:spcPct val="0"/>
                </a:spcBef>
              </a:pPr>
              <a:t>30</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68E87D-ACCE-4416-A8B3-910D25577DC3}" type="slidenum">
              <a:rPr lang="en-US" altLang="en-US"/>
              <a:pPr>
                <a:spcBef>
                  <a:spcPct val="0"/>
                </a:spcBef>
              </a:pPr>
              <a:t>31</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C55164-638E-41C7-87C0-27E48DA56157}" type="slidenum">
              <a:rPr lang="en-US" altLang="en-US"/>
              <a:pPr>
                <a:spcBef>
                  <a:spcPct val="0"/>
                </a:spcBef>
              </a:pPr>
              <a:t>4</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3FC414-8B48-4026-BC46-2415C3C183ED}" type="slidenum">
              <a:rPr lang="en-US" altLang="en-US"/>
              <a:pPr>
                <a:spcBef>
                  <a:spcPct val="0"/>
                </a:spcBef>
              </a:pPr>
              <a:t>5</a:t>
            </a:fld>
            <a:endParaRPr lang="en-US"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C0D080-20B1-467F-93E2-3F85557C13B7}" type="slidenum">
              <a:rPr lang="en-US" altLang="en-US"/>
              <a:pPr>
                <a:spcBef>
                  <a:spcPct val="0"/>
                </a:spcBef>
              </a:pPr>
              <a:t>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28B58B-4744-4C69-91F7-64120BCF6982}" type="slidenum">
              <a:rPr lang="en-US" altLang="en-US"/>
              <a:pPr>
                <a:spcBef>
                  <a:spcPct val="0"/>
                </a:spcBef>
              </a:pPr>
              <a:t>7</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35198A-9E34-41AE-A5B9-F25547481CE6}" type="slidenum">
              <a:rPr lang="en-US" altLang="en-US"/>
              <a:pPr>
                <a:spcBef>
                  <a:spcPct val="0"/>
                </a:spcBef>
              </a:pPr>
              <a:t>8</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CE80DF-4BF0-4512-83BB-9EB16465099F}" type="slidenum">
              <a:rPr lang="en-US" altLang="en-US"/>
              <a:pPr>
                <a:spcBef>
                  <a:spcPct val="0"/>
                </a:spcBef>
              </a:pPr>
              <a:t>9</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71DB084A-2387-4191-B253-60799FF4EE75}" type="slidenum">
              <a:rPr lang="en-US" altLang="en-US"/>
              <a:pPr>
                <a:defRPr/>
              </a:pPr>
              <a:t>‹#›</a:t>
            </a:fld>
            <a:endParaRPr lang="en-US" altLang="en-US"/>
          </a:p>
        </p:txBody>
      </p:sp>
    </p:spTree>
    <p:extLst>
      <p:ext uri="{BB962C8B-B14F-4D97-AF65-F5344CB8AC3E}">
        <p14:creationId xmlns:p14="http://schemas.microsoft.com/office/powerpoint/2010/main" val="57749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40BB1842-6650-4B4F-8FD2-DBDD4212A8BD}" type="slidenum">
              <a:rPr lang="en-US" altLang="en-US"/>
              <a:pPr>
                <a:defRPr/>
              </a:pPr>
              <a:t>‹#›</a:t>
            </a:fld>
            <a:endParaRPr lang="en-US" altLang="en-US"/>
          </a:p>
        </p:txBody>
      </p:sp>
    </p:spTree>
    <p:extLst>
      <p:ext uri="{BB962C8B-B14F-4D97-AF65-F5344CB8AC3E}">
        <p14:creationId xmlns:p14="http://schemas.microsoft.com/office/powerpoint/2010/main" val="58769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63259A1C-4A87-45A5-8AA9-7669AC61F4BC}" type="slidenum">
              <a:rPr lang="en-US" altLang="en-US"/>
              <a:pPr>
                <a:defRPr/>
              </a:pPr>
              <a:t>‹#›</a:t>
            </a:fld>
            <a:endParaRPr lang="en-US" altLang="en-US"/>
          </a:p>
        </p:txBody>
      </p:sp>
    </p:spTree>
    <p:extLst>
      <p:ext uri="{BB962C8B-B14F-4D97-AF65-F5344CB8AC3E}">
        <p14:creationId xmlns:p14="http://schemas.microsoft.com/office/powerpoint/2010/main" val="50193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D729C352-0D89-4CE4-B16F-F311BC7AAA0F}" type="slidenum">
              <a:rPr lang="en-US" altLang="en-US"/>
              <a:pPr>
                <a:defRPr/>
              </a:pPr>
              <a:t>‹#›</a:t>
            </a:fld>
            <a:endParaRPr lang="en-US" altLang="en-US"/>
          </a:p>
        </p:txBody>
      </p:sp>
    </p:spTree>
    <p:extLst>
      <p:ext uri="{BB962C8B-B14F-4D97-AF65-F5344CB8AC3E}">
        <p14:creationId xmlns:p14="http://schemas.microsoft.com/office/powerpoint/2010/main" val="53426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A0D027F2-31D4-4FB6-883E-0FBE5EE7061B}" type="slidenum">
              <a:rPr lang="en-US" altLang="en-US"/>
              <a:pPr>
                <a:defRPr/>
              </a:pPr>
              <a:t>‹#›</a:t>
            </a:fld>
            <a:endParaRPr lang="en-US" altLang="en-US"/>
          </a:p>
        </p:txBody>
      </p:sp>
    </p:spTree>
    <p:extLst>
      <p:ext uri="{BB962C8B-B14F-4D97-AF65-F5344CB8AC3E}">
        <p14:creationId xmlns:p14="http://schemas.microsoft.com/office/powerpoint/2010/main" val="325451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436F1287-235A-405D-962B-372238EB4340}" type="slidenum">
              <a:rPr lang="en-US" altLang="en-US"/>
              <a:pPr>
                <a:defRPr/>
              </a:pPr>
              <a:t>‹#›</a:t>
            </a:fld>
            <a:endParaRPr lang="en-US" altLang="en-US"/>
          </a:p>
        </p:txBody>
      </p:sp>
    </p:spTree>
    <p:extLst>
      <p:ext uri="{BB962C8B-B14F-4D97-AF65-F5344CB8AC3E}">
        <p14:creationId xmlns:p14="http://schemas.microsoft.com/office/powerpoint/2010/main" val="22430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9" name="Rectangle 6"/>
          <p:cNvSpPr>
            <a:spLocks noGrp="1" noChangeArrowheads="1"/>
          </p:cNvSpPr>
          <p:nvPr>
            <p:ph type="sldNum" sz="quarter" idx="12"/>
          </p:nvPr>
        </p:nvSpPr>
        <p:spPr>
          <a:ln/>
        </p:spPr>
        <p:txBody>
          <a:bodyPr/>
          <a:lstStyle>
            <a:lvl1pPr>
              <a:defRPr/>
            </a:lvl1pPr>
          </a:lstStyle>
          <a:p>
            <a:pPr>
              <a:defRPr/>
            </a:pPr>
            <a:fld id="{3AB436FD-4A22-46BF-B61D-CB626CDA0762}" type="slidenum">
              <a:rPr lang="en-US" altLang="en-US"/>
              <a:pPr>
                <a:defRPr/>
              </a:pPr>
              <a:t>‹#›</a:t>
            </a:fld>
            <a:endParaRPr lang="en-US" altLang="en-US"/>
          </a:p>
        </p:txBody>
      </p:sp>
    </p:spTree>
    <p:extLst>
      <p:ext uri="{BB962C8B-B14F-4D97-AF65-F5344CB8AC3E}">
        <p14:creationId xmlns:p14="http://schemas.microsoft.com/office/powerpoint/2010/main" val="314577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5" name="Rectangle 6"/>
          <p:cNvSpPr>
            <a:spLocks noGrp="1" noChangeArrowheads="1"/>
          </p:cNvSpPr>
          <p:nvPr>
            <p:ph type="sldNum" sz="quarter" idx="12"/>
          </p:nvPr>
        </p:nvSpPr>
        <p:spPr>
          <a:ln/>
        </p:spPr>
        <p:txBody>
          <a:bodyPr/>
          <a:lstStyle>
            <a:lvl1pPr>
              <a:defRPr/>
            </a:lvl1pPr>
          </a:lstStyle>
          <a:p>
            <a:pPr>
              <a:defRPr/>
            </a:pPr>
            <a:fld id="{257C657E-0591-4B27-B392-50819ADCA47C}" type="slidenum">
              <a:rPr lang="en-US" altLang="en-US"/>
              <a:pPr>
                <a:defRPr/>
              </a:pPr>
              <a:t>‹#›</a:t>
            </a:fld>
            <a:endParaRPr lang="en-US" altLang="en-US"/>
          </a:p>
        </p:txBody>
      </p:sp>
    </p:spTree>
    <p:extLst>
      <p:ext uri="{BB962C8B-B14F-4D97-AF65-F5344CB8AC3E}">
        <p14:creationId xmlns:p14="http://schemas.microsoft.com/office/powerpoint/2010/main" val="103839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4" name="Rectangle 6"/>
          <p:cNvSpPr>
            <a:spLocks noGrp="1" noChangeArrowheads="1"/>
          </p:cNvSpPr>
          <p:nvPr>
            <p:ph type="sldNum" sz="quarter" idx="12"/>
          </p:nvPr>
        </p:nvSpPr>
        <p:spPr>
          <a:ln/>
        </p:spPr>
        <p:txBody>
          <a:bodyPr/>
          <a:lstStyle>
            <a:lvl1pPr>
              <a:defRPr/>
            </a:lvl1pPr>
          </a:lstStyle>
          <a:p>
            <a:pPr>
              <a:defRPr/>
            </a:pPr>
            <a:fld id="{1CD7A3CB-1EE0-4A2F-8A17-DFEC308042A2}" type="slidenum">
              <a:rPr lang="en-US" altLang="en-US"/>
              <a:pPr>
                <a:defRPr/>
              </a:pPr>
              <a:t>‹#›</a:t>
            </a:fld>
            <a:endParaRPr lang="en-US" altLang="en-US"/>
          </a:p>
        </p:txBody>
      </p:sp>
    </p:spTree>
    <p:extLst>
      <p:ext uri="{BB962C8B-B14F-4D97-AF65-F5344CB8AC3E}">
        <p14:creationId xmlns:p14="http://schemas.microsoft.com/office/powerpoint/2010/main" val="257956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3828D616-42A3-4B17-A18F-0993BE78B828}" type="slidenum">
              <a:rPr lang="en-US" altLang="en-US"/>
              <a:pPr>
                <a:defRPr/>
              </a:pPr>
              <a:t>‹#›</a:t>
            </a:fld>
            <a:endParaRPr lang="en-US" altLang="en-US"/>
          </a:p>
        </p:txBody>
      </p:sp>
    </p:spTree>
    <p:extLst>
      <p:ext uri="{BB962C8B-B14F-4D97-AF65-F5344CB8AC3E}">
        <p14:creationId xmlns:p14="http://schemas.microsoft.com/office/powerpoint/2010/main" val="36575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10: File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F02B0F32-37AD-47EF-959D-E0E4FF0987BC}" type="slidenum">
              <a:rPr lang="en-US" altLang="en-US"/>
              <a:pPr>
                <a:defRPr/>
              </a:pPr>
              <a:t>‹#›</a:t>
            </a:fld>
            <a:endParaRPr lang="en-US" altLang="en-US"/>
          </a:p>
        </p:txBody>
      </p:sp>
    </p:spTree>
    <p:extLst>
      <p:ext uri="{BB962C8B-B14F-4D97-AF65-F5344CB8AC3E}">
        <p14:creationId xmlns:p14="http://schemas.microsoft.com/office/powerpoint/2010/main" val="104425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b="1"/>
            </a:lvl1pPr>
          </a:lstStyle>
          <a:p>
            <a:pPr>
              <a:defRPr/>
            </a:pPr>
            <a:r>
              <a:rPr lang="en-US" altLang="en-US"/>
              <a:t>10: File Systems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b="1" smtClean="0"/>
            </a:lvl1pPr>
          </a:lstStyle>
          <a:p>
            <a:pPr>
              <a:defRPr/>
            </a:pPr>
            <a:fld id="{FE4F1F97-DBDE-4E0F-9391-6B5A99F575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4099"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45EBF2-5243-41C1-BBFF-38AA3B58AC97}" type="slidenum">
              <a:rPr lang="en-US" altLang="en-US" sz="1600"/>
              <a:pPr>
                <a:spcBef>
                  <a:spcPct val="0"/>
                </a:spcBef>
                <a:buFontTx/>
                <a:buNone/>
              </a:pPr>
              <a:t>1</a:t>
            </a:fld>
            <a:endParaRPr lang="en-US" altLang="en-US" sz="1600"/>
          </a:p>
        </p:txBody>
      </p:sp>
      <p:sp>
        <p:nvSpPr>
          <p:cNvPr id="4100" name="Rectangle 2"/>
          <p:cNvSpPr>
            <a:spLocks noGrp="1" noChangeArrowheads="1"/>
          </p:cNvSpPr>
          <p:nvPr>
            <p:ph type="body" idx="1"/>
          </p:nvPr>
        </p:nvSpPr>
        <p:spPr>
          <a:xfrm>
            <a:off x="304800" y="4572000"/>
            <a:ext cx="8458200" cy="762000"/>
          </a:xfrm>
        </p:spPr>
        <p:txBody>
          <a:bodyPr/>
          <a:lstStyle/>
          <a:p>
            <a:pPr algn="ctr" eaLnBrk="1" hangingPunct="1">
              <a:buFontTx/>
              <a:buNone/>
            </a:pPr>
            <a:r>
              <a:rPr lang="en-US" altLang="en-US" b="1" smtClean="0">
                <a:solidFill>
                  <a:schemeClr val="accent2"/>
                </a:solidFill>
              </a:rPr>
              <a:t>Jerry Breecher</a:t>
            </a:r>
          </a:p>
        </p:txBody>
      </p:sp>
      <p:sp>
        <p:nvSpPr>
          <p:cNvPr id="4101" name="Rectangle 3"/>
          <p:cNvSpPr>
            <a:spLocks noChangeArrowheads="1"/>
          </p:cNvSpPr>
          <p:nvPr/>
        </p:nvSpPr>
        <p:spPr bwMode="auto">
          <a:xfrm>
            <a:off x="152400" y="1524000"/>
            <a:ext cx="876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solidFill>
                  <a:srgbClr val="FF0000"/>
                </a:solidFill>
              </a:rPr>
              <a:t>OPERATING SYSTEMS </a:t>
            </a:r>
          </a:p>
          <a:p>
            <a:pPr algn="ctr">
              <a:spcBef>
                <a:spcPct val="0"/>
              </a:spcBef>
              <a:buFontTx/>
              <a:buNone/>
            </a:pPr>
            <a:endParaRPr lang="en-US" altLang="en-US" sz="4400" b="1">
              <a:solidFill>
                <a:srgbClr val="FF0000"/>
              </a:solidFill>
            </a:endParaRPr>
          </a:p>
          <a:p>
            <a:pPr algn="ctr">
              <a:spcBef>
                <a:spcPct val="0"/>
              </a:spcBef>
              <a:buFontTx/>
              <a:buNone/>
            </a:pPr>
            <a:r>
              <a:rPr lang="en-US" altLang="en-US" sz="4400" b="1">
                <a:solidFill>
                  <a:srgbClr val="FF0000"/>
                </a:solidFill>
              </a:rPr>
              <a:t>FILE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28675"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CB711D-F02B-413C-9668-BFBAB3BFA00F}" type="slidenum">
              <a:rPr lang="en-US" altLang="en-US" sz="1600"/>
              <a:pPr>
                <a:spcBef>
                  <a:spcPct val="0"/>
                </a:spcBef>
                <a:buFontTx/>
                <a:buNone/>
              </a:pPr>
              <a:t>10</a:t>
            </a:fld>
            <a:endParaRPr lang="en-US" altLang="en-US" sz="1600"/>
          </a:p>
        </p:txBody>
      </p:sp>
      <p:sp>
        <p:nvSpPr>
          <p:cNvPr id="28676" name="Rectangle 1026"/>
          <p:cNvSpPr>
            <a:spLocks noGrp="1" noChangeArrowheads="1"/>
          </p:cNvSpPr>
          <p:nvPr>
            <p:ph type="body" idx="1"/>
          </p:nvPr>
        </p:nvSpPr>
        <p:spPr>
          <a:xfrm>
            <a:off x="381000" y="1295400"/>
            <a:ext cx="3505200" cy="4419600"/>
          </a:xfrm>
        </p:spPr>
        <p:txBody>
          <a:bodyPr/>
          <a:lstStyle/>
          <a:p>
            <a:pPr marL="285750" indent="-285750" algn="just" eaLnBrk="1" hangingPunct="1">
              <a:buFont typeface="Wingdings" panose="05000000000000000000" pitchFamily="2" charset="2"/>
              <a:buNone/>
            </a:pPr>
            <a:r>
              <a:rPr lang="en-US" altLang="en-US" sz="1600" b="1" smtClean="0">
                <a:cs typeface="Arial" panose="020B0604020202020204" pitchFamily="34" charset="0"/>
              </a:rPr>
              <a:t>Example 1:</a:t>
            </a:r>
            <a:r>
              <a:rPr lang="en-US" altLang="en-US" sz="1600" smtClean="0">
                <a:cs typeface="Arial" panose="020B0604020202020204" pitchFamily="34" charset="0"/>
              </a:rPr>
              <a:t> Index contains the name appearing as the first record in each block. There are as many index entries as there are blocks.</a:t>
            </a:r>
          </a:p>
          <a:p>
            <a:pPr marL="285750" indent="-285750" algn="just" eaLnBrk="1" hangingPunct="1">
              <a:buFont typeface="Wingdings" panose="05000000000000000000" pitchFamily="2" charset="2"/>
              <a:buNone/>
            </a:pPr>
            <a:r>
              <a:rPr lang="en-US" altLang="en-US" sz="1600" smtClean="0">
                <a:cs typeface="Arial" panose="020B0604020202020204" pitchFamily="34" charset="0"/>
              </a:rPr>
              <a:t> </a:t>
            </a:r>
          </a:p>
          <a:p>
            <a:pPr marL="285750" indent="-285750" algn="just" eaLnBrk="1" hangingPunct="1">
              <a:buFont typeface="Wingdings" panose="05000000000000000000" pitchFamily="2" charset="2"/>
              <a:buNone/>
            </a:pPr>
            <a:endParaRPr lang="en-US" altLang="en-US" sz="1600" smtClean="0">
              <a:cs typeface="Arial" panose="020B0604020202020204" pitchFamily="34" charset="0"/>
            </a:endParaRPr>
          </a:p>
          <a:p>
            <a:pPr marL="285750" indent="-285750" algn="just" eaLnBrk="1" hangingPunct="1">
              <a:buFont typeface="Wingdings" panose="05000000000000000000" pitchFamily="2" charset="2"/>
              <a:buNone/>
            </a:pPr>
            <a:endParaRPr lang="en-US" altLang="en-US" sz="1600" smtClean="0">
              <a:cs typeface="Arial" panose="020B0604020202020204" pitchFamily="34" charset="0"/>
            </a:endParaRPr>
          </a:p>
          <a:p>
            <a:pPr marL="285750" indent="-285750" algn="just" eaLnBrk="1" hangingPunct="1">
              <a:buFont typeface="Wingdings" panose="05000000000000000000" pitchFamily="2" charset="2"/>
              <a:buNone/>
            </a:pPr>
            <a:endParaRPr lang="en-US" altLang="en-US" sz="1600" smtClean="0">
              <a:cs typeface="Arial" panose="020B0604020202020204" pitchFamily="34" charset="0"/>
            </a:endParaRPr>
          </a:p>
          <a:p>
            <a:pPr marL="285750" indent="-285750" algn="just" eaLnBrk="1" hangingPunct="1">
              <a:buFont typeface="Wingdings" panose="05000000000000000000" pitchFamily="2" charset="2"/>
              <a:buNone/>
            </a:pPr>
            <a:endParaRPr lang="en-US" altLang="en-US" sz="1600" smtClean="0">
              <a:cs typeface="Arial" panose="020B0604020202020204" pitchFamily="34" charset="0"/>
            </a:endParaRPr>
          </a:p>
          <a:p>
            <a:pPr marL="285750" indent="-285750" algn="just" eaLnBrk="1" hangingPunct="1">
              <a:buFont typeface="Wingdings" panose="05000000000000000000" pitchFamily="2" charset="2"/>
              <a:buNone/>
            </a:pPr>
            <a:r>
              <a:rPr lang="en-US" altLang="en-US" sz="1600" b="1" smtClean="0">
                <a:cs typeface="Arial" panose="020B0604020202020204" pitchFamily="34" charset="0"/>
              </a:rPr>
              <a:t>Example 2:</a:t>
            </a:r>
            <a:r>
              <a:rPr lang="en-US" altLang="en-US" sz="1600" smtClean="0">
                <a:cs typeface="Arial" panose="020B0604020202020204" pitchFamily="34" charset="0"/>
              </a:rPr>
              <a:t> Index contains the block number where "A" begins, where "B" begins, etc. Here there are only 26 index entries.</a:t>
            </a:r>
          </a:p>
        </p:txBody>
      </p:sp>
      <p:sp>
        <p:nvSpPr>
          <p:cNvPr id="28677" name="Rectangle 1027"/>
          <p:cNvSpPr>
            <a:spLocks noGrp="1" noChangeArrowheads="1"/>
          </p:cNvSpPr>
          <p:nvPr>
            <p:ph type="title"/>
          </p:nvPr>
        </p:nvSpPr>
        <p:spPr>
          <a:xfrm>
            <a:off x="152400" y="228600"/>
            <a:ext cx="6705600" cy="838200"/>
          </a:xfrm>
          <a:noFill/>
        </p:spPr>
        <p:txBody>
          <a:bodyPr/>
          <a:lstStyle/>
          <a:p>
            <a:pPr eaLnBrk="1" hangingPunct="1"/>
            <a:r>
              <a:rPr lang="en-US" altLang="en-US" sz="3600" smtClean="0"/>
              <a:t>FILE SYSTEMS INTERFACE</a:t>
            </a:r>
          </a:p>
        </p:txBody>
      </p:sp>
      <p:sp>
        <p:nvSpPr>
          <p:cNvPr id="28678" name="Text Box 1028"/>
          <p:cNvSpPr txBox="1">
            <a:spLocks noChangeArrowheads="1"/>
          </p:cNvSpPr>
          <p:nvPr/>
        </p:nvSpPr>
        <p:spPr bwMode="auto">
          <a:xfrm>
            <a:off x="7010400" y="152400"/>
            <a:ext cx="16494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Access</a:t>
            </a:r>
          </a:p>
          <a:p>
            <a:pPr algn="ctr" eaLnBrk="1" hangingPunct="1">
              <a:spcBef>
                <a:spcPct val="0"/>
              </a:spcBef>
              <a:buFontTx/>
              <a:buNone/>
            </a:pPr>
            <a:r>
              <a:rPr lang="en-US" altLang="en-US" sz="2800" b="1">
                <a:solidFill>
                  <a:srgbClr val="FF3300"/>
                </a:solidFill>
              </a:rPr>
              <a:t>Methods</a:t>
            </a:r>
          </a:p>
        </p:txBody>
      </p:sp>
      <p:sp>
        <p:nvSpPr>
          <p:cNvPr id="28679" name="Rectangle 1029"/>
          <p:cNvSpPr>
            <a:spLocks noChangeArrowheads="1"/>
          </p:cNvSpPr>
          <p:nvPr/>
        </p:nvSpPr>
        <p:spPr bwMode="auto">
          <a:xfrm>
            <a:off x="5181600" y="1143000"/>
            <a:ext cx="1600200" cy="2362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600"/>
          </a:p>
        </p:txBody>
      </p:sp>
      <p:sp>
        <p:nvSpPr>
          <p:cNvPr id="28680" name="Rectangle 1030"/>
          <p:cNvSpPr>
            <a:spLocks noChangeArrowheads="1"/>
          </p:cNvSpPr>
          <p:nvPr/>
        </p:nvSpPr>
        <p:spPr bwMode="auto">
          <a:xfrm>
            <a:off x="7162800" y="1143000"/>
            <a:ext cx="1752600" cy="2362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28681" name="Line 1031"/>
          <p:cNvSpPr>
            <a:spLocks noChangeShapeType="1"/>
          </p:cNvSpPr>
          <p:nvPr/>
        </p:nvSpPr>
        <p:spPr bwMode="auto">
          <a:xfrm>
            <a:off x="6019800" y="11430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1032"/>
          <p:cNvSpPr>
            <a:spLocks noChangeShapeType="1"/>
          </p:cNvSpPr>
          <p:nvPr/>
        </p:nvSpPr>
        <p:spPr bwMode="auto">
          <a:xfrm>
            <a:off x="51816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1033"/>
          <p:cNvSpPr>
            <a:spLocks noChangeShapeType="1"/>
          </p:cNvSpPr>
          <p:nvPr/>
        </p:nvSpPr>
        <p:spPr bwMode="auto">
          <a:xfrm>
            <a:off x="5181600" y="1676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Line 1034"/>
          <p:cNvSpPr>
            <a:spLocks noChangeShapeType="1"/>
          </p:cNvSpPr>
          <p:nvPr/>
        </p:nvSpPr>
        <p:spPr bwMode="auto">
          <a:xfrm>
            <a:off x="5181600" y="1905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Line 1035"/>
          <p:cNvSpPr>
            <a:spLocks noChangeShapeType="1"/>
          </p:cNvSpPr>
          <p:nvPr/>
        </p:nvSpPr>
        <p:spPr bwMode="auto">
          <a:xfrm>
            <a:off x="5181600" y="2514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Line 1036"/>
          <p:cNvSpPr>
            <a:spLocks noChangeShapeType="1"/>
          </p:cNvSpPr>
          <p:nvPr/>
        </p:nvSpPr>
        <p:spPr bwMode="auto">
          <a:xfrm>
            <a:off x="5181600" y="2819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Text Box 1038"/>
          <p:cNvSpPr txBox="1">
            <a:spLocks noChangeArrowheads="1"/>
          </p:cNvSpPr>
          <p:nvPr/>
        </p:nvSpPr>
        <p:spPr bwMode="auto">
          <a:xfrm>
            <a:off x="5257800" y="2514600"/>
            <a:ext cx="677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Smith</a:t>
            </a:r>
          </a:p>
        </p:txBody>
      </p:sp>
      <p:sp>
        <p:nvSpPr>
          <p:cNvPr id="28688" name="Line 1039"/>
          <p:cNvSpPr>
            <a:spLocks noChangeShapeType="1"/>
          </p:cNvSpPr>
          <p:nvPr/>
        </p:nvSpPr>
        <p:spPr bwMode="auto">
          <a:xfrm>
            <a:off x="7162800" y="1752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Line 1040"/>
          <p:cNvSpPr>
            <a:spLocks noChangeShapeType="1"/>
          </p:cNvSpPr>
          <p:nvPr/>
        </p:nvSpPr>
        <p:spPr bwMode="auto">
          <a:xfrm>
            <a:off x="7162800" y="2133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Text Box 1041"/>
          <p:cNvSpPr txBox="1">
            <a:spLocks noChangeArrowheads="1"/>
          </p:cNvSpPr>
          <p:nvPr/>
        </p:nvSpPr>
        <p:spPr bwMode="auto">
          <a:xfrm>
            <a:off x="7239000" y="1828800"/>
            <a:ext cx="1709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Smith, John | data</a:t>
            </a:r>
          </a:p>
        </p:txBody>
      </p:sp>
      <p:sp>
        <p:nvSpPr>
          <p:cNvPr id="28691" name="Text Box 1042"/>
          <p:cNvSpPr txBox="1">
            <a:spLocks noChangeArrowheads="1"/>
          </p:cNvSpPr>
          <p:nvPr/>
        </p:nvSpPr>
        <p:spPr bwMode="auto">
          <a:xfrm>
            <a:off x="5257800" y="1143000"/>
            <a:ext cx="776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Adams</a:t>
            </a:r>
          </a:p>
        </p:txBody>
      </p:sp>
      <p:sp>
        <p:nvSpPr>
          <p:cNvPr id="28692" name="Text Box 1043"/>
          <p:cNvSpPr txBox="1">
            <a:spLocks noChangeArrowheads="1"/>
          </p:cNvSpPr>
          <p:nvPr/>
        </p:nvSpPr>
        <p:spPr bwMode="auto">
          <a:xfrm>
            <a:off x="5257800" y="1447800"/>
            <a:ext cx="727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Arthur</a:t>
            </a:r>
          </a:p>
        </p:txBody>
      </p:sp>
      <p:sp>
        <p:nvSpPr>
          <p:cNvPr id="28693" name="Text Box 1044"/>
          <p:cNvSpPr txBox="1">
            <a:spLocks noChangeArrowheads="1"/>
          </p:cNvSpPr>
          <p:nvPr/>
        </p:nvSpPr>
        <p:spPr bwMode="auto">
          <a:xfrm>
            <a:off x="5334000" y="1676400"/>
            <a:ext cx="687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Asher</a:t>
            </a:r>
          </a:p>
        </p:txBody>
      </p:sp>
      <p:sp>
        <p:nvSpPr>
          <p:cNvPr id="28694" name="Line 1045"/>
          <p:cNvSpPr>
            <a:spLocks noChangeShapeType="1"/>
          </p:cNvSpPr>
          <p:nvPr/>
        </p:nvSpPr>
        <p:spPr bwMode="auto">
          <a:xfrm flipV="1">
            <a:off x="6629400" y="1905000"/>
            <a:ext cx="6096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Rectangle 1046"/>
          <p:cNvSpPr>
            <a:spLocks noChangeArrowheads="1"/>
          </p:cNvSpPr>
          <p:nvPr/>
        </p:nvSpPr>
        <p:spPr bwMode="auto">
          <a:xfrm>
            <a:off x="5181600" y="3810000"/>
            <a:ext cx="1600200" cy="2362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600"/>
          </a:p>
        </p:txBody>
      </p:sp>
      <p:sp>
        <p:nvSpPr>
          <p:cNvPr id="28696" name="Rectangle 1047"/>
          <p:cNvSpPr>
            <a:spLocks noChangeArrowheads="1"/>
          </p:cNvSpPr>
          <p:nvPr/>
        </p:nvSpPr>
        <p:spPr bwMode="auto">
          <a:xfrm>
            <a:off x="7162800" y="3810000"/>
            <a:ext cx="1752600" cy="2362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28697" name="Line 1048"/>
          <p:cNvSpPr>
            <a:spLocks noChangeShapeType="1"/>
          </p:cNvSpPr>
          <p:nvPr/>
        </p:nvSpPr>
        <p:spPr bwMode="auto">
          <a:xfrm>
            <a:off x="6019800" y="38100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8" name="Line 1049"/>
          <p:cNvSpPr>
            <a:spLocks noChangeShapeType="1"/>
          </p:cNvSpPr>
          <p:nvPr/>
        </p:nvSpPr>
        <p:spPr bwMode="auto">
          <a:xfrm>
            <a:off x="5181600" y="4114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9" name="Line 1050"/>
          <p:cNvSpPr>
            <a:spLocks noChangeShapeType="1"/>
          </p:cNvSpPr>
          <p:nvPr/>
        </p:nvSpPr>
        <p:spPr bwMode="auto">
          <a:xfrm>
            <a:off x="5181600" y="4343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0" name="Line 1051"/>
          <p:cNvSpPr>
            <a:spLocks noChangeShapeType="1"/>
          </p:cNvSpPr>
          <p:nvPr/>
        </p:nvSpPr>
        <p:spPr bwMode="auto">
          <a:xfrm>
            <a:off x="5181600" y="4572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1052"/>
          <p:cNvSpPr>
            <a:spLocks noChangeShapeType="1"/>
          </p:cNvSpPr>
          <p:nvPr/>
        </p:nvSpPr>
        <p:spPr bwMode="auto">
          <a:xfrm>
            <a:off x="5181600" y="5181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2" name="Line 1053"/>
          <p:cNvSpPr>
            <a:spLocks noChangeShapeType="1"/>
          </p:cNvSpPr>
          <p:nvPr/>
        </p:nvSpPr>
        <p:spPr bwMode="auto">
          <a:xfrm>
            <a:off x="5181600" y="5486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3" name="Text Box 1054"/>
          <p:cNvSpPr txBox="1">
            <a:spLocks noChangeArrowheads="1"/>
          </p:cNvSpPr>
          <p:nvPr/>
        </p:nvSpPr>
        <p:spPr bwMode="auto">
          <a:xfrm>
            <a:off x="5257800" y="5181600"/>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Saarnin</a:t>
            </a:r>
          </a:p>
        </p:txBody>
      </p:sp>
      <p:sp>
        <p:nvSpPr>
          <p:cNvPr id="28704" name="Line 1055"/>
          <p:cNvSpPr>
            <a:spLocks noChangeShapeType="1"/>
          </p:cNvSpPr>
          <p:nvPr/>
        </p:nvSpPr>
        <p:spPr bwMode="auto">
          <a:xfrm>
            <a:off x="7086600" y="5486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5" name="Line 1056"/>
          <p:cNvSpPr>
            <a:spLocks noChangeShapeType="1"/>
          </p:cNvSpPr>
          <p:nvPr/>
        </p:nvSpPr>
        <p:spPr bwMode="auto">
          <a:xfrm>
            <a:off x="7162800" y="5867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6" name="Text Box 1057"/>
          <p:cNvSpPr txBox="1">
            <a:spLocks noChangeArrowheads="1"/>
          </p:cNvSpPr>
          <p:nvPr/>
        </p:nvSpPr>
        <p:spPr bwMode="auto">
          <a:xfrm>
            <a:off x="7162800" y="5562600"/>
            <a:ext cx="1709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Smith, John | data</a:t>
            </a:r>
          </a:p>
        </p:txBody>
      </p:sp>
      <p:sp>
        <p:nvSpPr>
          <p:cNvPr id="28707" name="Text Box 1058"/>
          <p:cNvSpPr txBox="1">
            <a:spLocks noChangeArrowheads="1"/>
          </p:cNvSpPr>
          <p:nvPr/>
        </p:nvSpPr>
        <p:spPr bwMode="auto">
          <a:xfrm>
            <a:off x="5257800" y="3810000"/>
            <a:ext cx="776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Adams</a:t>
            </a:r>
          </a:p>
        </p:txBody>
      </p:sp>
      <p:sp>
        <p:nvSpPr>
          <p:cNvPr id="28708" name="Text Box 1059"/>
          <p:cNvSpPr txBox="1">
            <a:spLocks noChangeArrowheads="1"/>
          </p:cNvSpPr>
          <p:nvPr/>
        </p:nvSpPr>
        <p:spPr bwMode="auto">
          <a:xfrm>
            <a:off x="5257800" y="4114800"/>
            <a:ext cx="677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Baker</a:t>
            </a:r>
          </a:p>
        </p:txBody>
      </p:sp>
      <p:sp>
        <p:nvSpPr>
          <p:cNvPr id="28709" name="Text Box 1060"/>
          <p:cNvSpPr txBox="1">
            <a:spLocks noChangeArrowheads="1"/>
          </p:cNvSpPr>
          <p:nvPr/>
        </p:nvSpPr>
        <p:spPr bwMode="auto">
          <a:xfrm>
            <a:off x="5181600" y="4343400"/>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Charles</a:t>
            </a:r>
          </a:p>
        </p:txBody>
      </p:sp>
      <p:sp>
        <p:nvSpPr>
          <p:cNvPr id="28710" name="Line 1061"/>
          <p:cNvSpPr>
            <a:spLocks noChangeShapeType="1"/>
          </p:cNvSpPr>
          <p:nvPr/>
        </p:nvSpPr>
        <p:spPr bwMode="auto">
          <a:xfrm flipV="1">
            <a:off x="6629400" y="53340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1" name="Line 1062"/>
          <p:cNvSpPr>
            <a:spLocks noChangeShapeType="1"/>
          </p:cNvSpPr>
          <p:nvPr/>
        </p:nvSpPr>
        <p:spPr bwMode="auto">
          <a:xfrm>
            <a:off x="7162800" y="41148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2" name="Line 1063"/>
          <p:cNvSpPr>
            <a:spLocks noChangeShapeType="1"/>
          </p:cNvSpPr>
          <p:nvPr/>
        </p:nvSpPr>
        <p:spPr bwMode="auto">
          <a:xfrm>
            <a:off x="7162800" y="4343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3" name="Line 1064"/>
          <p:cNvSpPr>
            <a:spLocks noChangeShapeType="1"/>
          </p:cNvSpPr>
          <p:nvPr/>
        </p:nvSpPr>
        <p:spPr bwMode="auto">
          <a:xfrm>
            <a:off x="7162800" y="46482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4" name="Text Box 1065"/>
          <p:cNvSpPr txBox="1">
            <a:spLocks noChangeArrowheads="1"/>
          </p:cNvSpPr>
          <p:nvPr/>
        </p:nvSpPr>
        <p:spPr bwMode="auto">
          <a:xfrm>
            <a:off x="7162800" y="3810000"/>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Adams   | Data</a:t>
            </a:r>
          </a:p>
        </p:txBody>
      </p:sp>
      <p:sp>
        <p:nvSpPr>
          <p:cNvPr id="28715" name="Text Box 1066"/>
          <p:cNvSpPr txBox="1">
            <a:spLocks noChangeArrowheads="1"/>
          </p:cNvSpPr>
          <p:nvPr/>
        </p:nvSpPr>
        <p:spPr bwMode="auto">
          <a:xfrm>
            <a:off x="7162800" y="4114800"/>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Arthur    | Data</a:t>
            </a:r>
          </a:p>
        </p:txBody>
      </p:sp>
      <p:sp>
        <p:nvSpPr>
          <p:cNvPr id="28716" name="Text Box 1067"/>
          <p:cNvSpPr txBox="1">
            <a:spLocks noChangeArrowheads="1"/>
          </p:cNvSpPr>
          <p:nvPr/>
        </p:nvSpPr>
        <p:spPr bwMode="auto">
          <a:xfrm>
            <a:off x="7239000" y="4343400"/>
            <a:ext cx="1366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Asher   | Data </a:t>
            </a:r>
          </a:p>
        </p:txBody>
      </p:sp>
      <p:sp>
        <p:nvSpPr>
          <p:cNvPr id="28717" name="Line 1068"/>
          <p:cNvSpPr>
            <a:spLocks noChangeShapeType="1"/>
          </p:cNvSpPr>
          <p:nvPr/>
        </p:nvSpPr>
        <p:spPr bwMode="auto">
          <a:xfrm flipV="1">
            <a:off x="6553200" y="39624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8" name="Line 1070"/>
          <p:cNvSpPr>
            <a:spLocks noChangeShapeType="1"/>
          </p:cNvSpPr>
          <p:nvPr/>
        </p:nvSpPr>
        <p:spPr bwMode="auto">
          <a:xfrm>
            <a:off x="7162800" y="4953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9" name="Text Box 1071"/>
          <p:cNvSpPr txBox="1">
            <a:spLocks noChangeArrowheads="1"/>
          </p:cNvSpPr>
          <p:nvPr/>
        </p:nvSpPr>
        <p:spPr bwMode="auto">
          <a:xfrm>
            <a:off x="7239000" y="4648200"/>
            <a:ext cx="1357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Baker   | Data </a:t>
            </a:r>
          </a:p>
        </p:txBody>
      </p:sp>
      <p:sp>
        <p:nvSpPr>
          <p:cNvPr id="28720" name="Line 1072"/>
          <p:cNvSpPr>
            <a:spLocks noChangeShapeType="1"/>
          </p:cNvSpPr>
          <p:nvPr/>
        </p:nvSpPr>
        <p:spPr bwMode="auto">
          <a:xfrm>
            <a:off x="6629400" y="4267200"/>
            <a:ext cx="5334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1" name="Line 1073"/>
          <p:cNvSpPr>
            <a:spLocks noChangeShapeType="1"/>
          </p:cNvSpPr>
          <p:nvPr/>
        </p:nvSpPr>
        <p:spPr bwMode="auto">
          <a:xfrm>
            <a:off x="7162800" y="5105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2" name="Line 1074"/>
          <p:cNvSpPr>
            <a:spLocks noChangeShapeType="1"/>
          </p:cNvSpPr>
          <p:nvPr/>
        </p:nvSpPr>
        <p:spPr bwMode="auto">
          <a:xfrm>
            <a:off x="7162800" y="5486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3" name="Text Box 1075"/>
          <p:cNvSpPr txBox="1">
            <a:spLocks noChangeArrowheads="1"/>
          </p:cNvSpPr>
          <p:nvPr/>
        </p:nvSpPr>
        <p:spPr bwMode="auto">
          <a:xfrm>
            <a:off x="7162800" y="5181600"/>
            <a:ext cx="134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Saarnin |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30723"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B5BB5E1-D804-4F65-B4FA-670D2842B1F4}" type="slidenum">
              <a:rPr lang="en-US" altLang="en-US" sz="1600"/>
              <a:pPr>
                <a:spcBef>
                  <a:spcPct val="0"/>
                </a:spcBef>
                <a:buFontTx/>
                <a:buNone/>
              </a:pPr>
              <a:t>11</a:t>
            </a:fld>
            <a:endParaRPr lang="en-US" altLang="en-US" sz="1600"/>
          </a:p>
        </p:txBody>
      </p:sp>
      <p:sp>
        <p:nvSpPr>
          <p:cNvPr id="30724" name="Rectangle 2"/>
          <p:cNvSpPr>
            <a:spLocks noGrp="1" noChangeArrowheads="1"/>
          </p:cNvSpPr>
          <p:nvPr>
            <p:ph type="body" idx="1"/>
          </p:nvPr>
        </p:nvSpPr>
        <p:spPr>
          <a:xfrm>
            <a:off x="381000" y="1295400"/>
            <a:ext cx="8534400" cy="4648200"/>
          </a:xfrm>
        </p:spPr>
        <p:txBody>
          <a:bodyPr/>
          <a:lstStyle/>
          <a:p>
            <a:pPr algn="just" eaLnBrk="1" hangingPunct="1">
              <a:lnSpc>
                <a:spcPct val="90000"/>
              </a:lnSpc>
              <a:buFont typeface="Wingdings" panose="05000000000000000000" pitchFamily="2" charset="2"/>
              <a:buNone/>
            </a:pPr>
            <a:r>
              <a:rPr lang="en-US" altLang="en-US" sz="1600" b="1" smtClean="0">
                <a:cs typeface="Arial" panose="020B0604020202020204" pitchFamily="34" charset="0"/>
              </a:rPr>
              <a:t>Directories</a:t>
            </a:r>
            <a:r>
              <a:rPr lang="en-US" altLang="en-US" sz="1600" smtClean="0">
                <a:cs typeface="Arial" panose="020B0604020202020204" pitchFamily="34" charset="0"/>
              </a:rPr>
              <a:t> maintain information about files:</a:t>
            </a:r>
          </a:p>
          <a:p>
            <a:pPr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algn="just" eaLnBrk="1" hangingPunct="1">
              <a:lnSpc>
                <a:spcPct val="90000"/>
              </a:lnSpc>
              <a:buFont typeface="Wingdings" panose="05000000000000000000" pitchFamily="2" charset="2"/>
              <a:buNone/>
            </a:pPr>
            <a:r>
              <a:rPr lang="en-US" altLang="en-US" sz="1600" smtClean="0">
                <a:cs typeface="Arial" panose="020B0604020202020204" pitchFamily="34" charset="0"/>
              </a:rPr>
              <a:t>For a large number of files, may want a directory structure - directories under directories.</a:t>
            </a:r>
          </a:p>
          <a:p>
            <a:pPr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algn="just" eaLnBrk="1" hangingPunct="1">
              <a:lnSpc>
                <a:spcPct val="90000"/>
              </a:lnSpc>
              <a:buFont typeface="Wingdings" panose="05000000000000000000" pitchFamily="2" charset="2"/>
              <a:buNone/>
            </a:pPr>
            <a:r>
              <a:rPr lang="en-US" altLang="en-US" sz="1600" smtClean="0">
                <a:cs typeface="Arial" panose="020B0604020202020204" pitchFamily="34" charset="0"/>
              </a:rPr>
              <a:t>Information maintained in a directory:</a:t>
            </a:r>
          </a:p>
          <a:p>
            <a:pPr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marL="1824038" lvl="1" indent="-1366838" algn="just" eaLnBrk="1" hangingPunct="1">
              <a:lnSpc>
                <a:spcPct val="80000"/>
              </a:lnSpc>
              <a:buFont typeface="Wingdings" panose="05000000000000000000" pitchFamily="2" charset="2"/>
              <a:buNone/>
            </a:pPr>
            <a:r>
              <a:rPr lang="en-US" altLang="en-US" sz="1600" b="1" smtClean="0">
                <a:cs typeface="Arial" panose="020B0604020202020204" pitchFamily="34" charset="0"/>
              </a:rPr>
              <a:t>Name</a:t>
            </a:r>
            <a:r>
              <a:rPr lang="en-US" altLang="en-US" sz="1600" smtClean="0">
                <a:cs typeface="Arial" panose="020B0604020202020204" pitchFamily="34" charset="0"/>
              </a:rPr>
              <a:t> 	The user visible name.</a:t>
            </a:r>
          </a:p>
          <a:p>
            <a:pPr marL="1824038" lvl="1" indent="-1366838" algn="just" eaLnBrk="1" hangingPunct="1">
              <a:lnSpc>
                <a:spcPct val="80000"/>
              </a:lnSpc>
              <a:buFont typeface="Wingdings" panose="05000000000000000000" pitchFamily="2" charset="2"/>
              <a:buNone/>
            </a:pPr>
            <a:r>
              <a:rPr lang="en-US" altLang="en-US" sz="1600" b="1" smtClean="0">
                <a:cs typeface="Arial" panose="020B0604020202020204" pitchFamily="34" charset="0"/>
              </a:rPr>
              <a:t>Type</a:t>
            </a:r>
            <a:r>
              <a:rPr lang="en-US" altLang="en-US" sz="1600" smtClean="0">
                <a:cs typeface="Arial" panose="020B0604020202020204" pitchFamily="34" charset="0"/>
              </a:rPr>
              <a:t>  	The file is a directory, a program image, a user file, a link, etc.</a:t>
            </a:r>
          </a:p>
          <a:p>
            <a:pPr marL="1824038" lvl="1" indent="-1366838" algn="just" eaLnBrk="1" hangingPunct="1">
              <a:lnSpc>
                <a:spcPct val="80000"/>
              </a:lnSpc>
              <a:buFont typeface="Wingdings" panose="05000000000000000000" pitchFamily="2" charset="2"/>
              <a:buNone/>
            </a:pPr>
            <a:r>
              <a:rPr lang="en-US" altLang="en-US" sz="1600" b="1" smtClean="0">
                <a:cs typeface="Arial" panose="020B0604020202020204" pitchFamily="34" charset="0"/>
              </a:rPr>
              <a:t>Location</a:t>
            </a:r>
            <a:r>
              <a:rPr lang="en-US" altLang="en-US" sz="1600" smtClean="0">
                <a:cs typeface="Arial" panose="020B0604020202020204" pitchFamily="34" charset="0"/>
              </a:rPr>
              <a:t> 	Device and location on the device where the file header is located.</a:t>
            </a:r>
          </a:p>
          <a:p>
            <a:pPr marL="1824038" lvl="1" indent="-1366838" algn="just" eaLnBrk="1" hangingPunct="1">
              <a:lnSpc>
                <a:spcPct val="80000"/>
              </a:lnSpc>
              <a:buFont typeface="Wingdings" panose="05000000000000000000" pitchFamily="2" charset="2"/>
              <a:buNone/>
            </a:pPr>
            <a:r>
              <a:rPr lang="en-US" altLang="en-US" sz="1600" b="1" smtClean="0">
                <a:cs typeface="Arial" panose="020B0604020202020204" pitchFamily="34" charset="0"/>
              </a:rPr>
              <a:t>Size</a:t>
            </a:r>
            <a:r>
              <a:rPr lang="en-US" altLang="en-US" sz="1600" smtClean="0">
                <a:cs typeface="Arial" panose="020B0604020202020204" pitchFamily="34" charset="0"/>
              </a:rPr>
              <a:t> 	Number of bytes/words/blocks in the file.</a:t>
            </a:r>
          </a:p>
          <a:p>
            <a:pPr marL="1824038" lvl="1" indent="-1366838" algn="just" eaLnBrk="1" hangingPunct="1">
              <a:lnSpc>
                <a:spcPct val="80000"/>
              </a:lnSpc>
              <a:buFont typeface="Wingdings" panose="05000000000000000000" pitchFamily="2" charset="2"/>
              <a:buNone/>
            </a:pPr>
            <a:r>
              <a:rPr lang="en-US" altLang="en-US" sz="1600" b="1" smtClean="0">
                <a:solidFill>
                  <a:schemeClr val="accent2"/>
                </a:solidFill>
                <a:cs typeface="Arial" panose="020B0604020202020204" pitchFamily="34" charset="0"/>
              </a:rPr>
              <a:t>Position</a:t>
            </a:r>
            <a:r>
              <a:rPr lang="en-US" altLang="en-US" sz="1600" smtClean="0">
                <a:solidFill>
                  <a:schemeClr val="accent2"/>
                </a:solidFill>
                <a:cs typeface="Arial" panose="020B0604020202020204" pitchFamily="34" charset="0"/>
              </a:rPr>
              <a:t> 	Current next-read/next-write pointers</a:t>
            </a:r>
            <a:r>
              <a:rPr lang="en-US" altLang="en-US" sz="1600" smtClean="0">
                <a:cs typeface="Arial" panose="020B0604020202020204" pitchFamily="34" charset="0"/>
              </a:rPr>
              <a:t>.</a:t>
            </a:r>
          </a:p>
          <a:p>
            <a:pPr marL="1824038" lvl="1" indent="-1366838" algn="just" eaLnBrk="1" hangingPunct="1">
              <a:lnSpc>
                <a:spcPct val="80000"/>
              </a:lnSpc>
              <a:buFont typeface="Wingdings" panose="05000000000000000000" pitchFamily="2" charset="2"/>
              <a:buNone/>
            </a:pPr>
            <a:r>
              <a:rPr lang="en-US" altLang="en-US" sz="1600" b="1" smtClean="0">
                <a:cs typeface="Arial" panose="020B0604020202020204" pitchFamily="34" charset="0"/>
              </a:rPr>
              <a:t>Protection</a:t>
            </a:r>
            <a:r>
              <a:rPr lang="en-US" altLang="en-US" sz="1600" smtClean="0">
                <a:cs typeface="Arial" panose="020B0604020202020204" pitchFamily="34" charset="0"/>
              </a:rPr>
              <a:t> 	Access control on read/write/ execute/delete.</a:t>
            </a:r>
            <a:endParaRPr lang="en-US" altLang="en-US" sz="1400" smtClean="0">
              <a:cs typeface="Arial" panose="020B0604020202020204" pitchFamily="34" charset="0"/>
            </a:endParaRPr>
          </a:p>
          <a:p>
            <a:pPr marL="1824038" lvl="1" indent="-1366838" algn="just" eaLnBrk="1" hangingPunct="1">
              <a:lnSpc>
                <a:spcPct val="80000"/>
              </a:lnSpc>
              <a:buFont typeface="Wingdings" panose="05000000000000000000" pitchFamily="2" charset="2"/>
              <a:buNone/>
            </a:pPr>
            <a:r>
              <a:rPr lang="en-US" altLang="en-US" sz="1600" b="1" smtClean="0">
                <a:solidFill>
                  <a:schemeClr val="accent2"/>
                </a:solidFill>
                <a:cs typeface="Arial" panose="020B0604020202020204" pitchFamily="34" charset="0"/>
              </a:rPr>
              <a:t>Usage	</a:t>
            </a:r>
            <a:r>
              <a:rPr lang="en-US" altLang="en-US" sz="1600" smtClean="0">
                <a:solidFill>
                  <a:schemeClr val="accent2"/>
                </a:solidFill>
                <a:cs typeface="Arial" panose="020B0604020202020204" pitchFamily="34" charset="0"/>
              </a:rPr>
              <a:t>Open count</a:t>
            </a:r>
          </a:p>
          <a:p>
            <a:pPr marL="1824038" lvl="1" indent="-1366838" algn="just" eaLnBrk="1" hangingPunct="1">
              <a:lnSpc>
                <a:spcPct val="80000"/>
              </a:lnSpc>
              <a:buFont typeface="Wingdings" panose="05000000000000000000" pitchFamily="2" charset="2"/>
              <a:buNone/>
            </a:pPr>
            <a:r>
              <a:rPr lang="en-US" altLang="en-US" sz="1600" b="1" smtClean="0">
                <a:cs typeface="Arial" panose="020B0604020202020204" pitchFamily="34" charset="0"/>
              </a:rPr>
              <a:t>Usage	</a:t>
            </a:r>
            <a:r>
              <a:rPr lang="en-US" altLang="en-US" sz="1600" smtClean="0">
                <a:cs typeface="Arial" panose="020B0604020202020204" pitchFamily="34" charset="0"/>
              </a:rPr>
              <a:t>time of creation/access, etc.</a:t>
            </a:r>
          </a:p>
          <a:p>
            <a:pPr marL="1824038" lvl="1" indent="-1366838" algn="just" eaLnBrk="1" hangingPunct="1">
              <a:lnSpc>
                <a:spcPct val="80000"/>
              </a:lnSpc>
              <a:buFont typeface="Wingdings" panose="05000000000000000000" pitchFamily="2" charset="2"/>
              <a:buNone/>
            </a:pPr>
            <a:r>
              <a:rPr lang="en-US" altLang="en-US" sz="1600" b="1" smtClean="0">
                <a:cs typeface="Arial" panose="020B0604020202020204" pitchFamily="34" charset="0"/>
              </a:rPr>
              <a:t>Mounting</a:t>
            </a:r>
            <a:r>
              <a:rPr lang="en-US" altLang="en-US" sz="1600" smtClean="0">
                <a:cs typeface="Arial" panose="020B0604020202020204" pitchFamily="34" charset="0"/>
              </a:rPr>
              <a:t>	a filesystem occurs when the root of one filesystem is "grafted" into the existing tree of another filesystem.</a:t>
            </a:r>
          </a:p>
          <a:p>
            <a:pPr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algn="just" eaLnBrk="1" hangingPunct="1">
              <a:lnSpc>
                <a:spcPct val="90000"/>
              </a:lnSpc>
              <a:buFont typeface="Wingdings" panose="05000000000000000000" pitchFamily="2" charset="2"/>
              <a:buNone/>
            </a:pPr>
            <a:r>
              <a:rPr lang="en-US" altLang="en-US" sz="1600" smtClean="0">
                <a:cs typeface="Arial" panose="020B0604020202020204" pitchFamily="34" charset="0"/>
              </a:rPr>
              <a:t>There is a need to </a:t>
            </a:r>
            <a:r>
              <a:rPr lang="en-US" altLang="en-US" sz="1600" b="1" smtClean="0">
                <a:cs typeface="Arial" panose="020B0604020202020204" pitchFamily="34" charset="0"/>
              </a:rPr>
              <a:t>PROTECT</a:t>
            </a:r>
            <a:r>
              <a:rPr lang="en-US" altLang="en-US" sz="1600" smtClean="0">
                <a:cs typeface="Arial" panose="020B0604020202020204" pitchFamily="34" charset="0"/>
              </a:rPr>
              <a:t> files and directories.</a:t>
            </a:r>
          </a:p>
          <a:p>
            <a:pPr algn="just" eaLnBrk="1" hangingPunct="1">
              <a:lnSpc>
                <a:spcPct val="90000"/>
              </a:lnSpc>
              <a:buFont typeface="Wingdings" panose="05000000000000000000" pitchFamily="2" charset="2"/>
              <a:buNone/>
            </a:pPr>
            <a:r>
              <a:rPr lang="en-US" altLang="en-US" sz="1600" smtClean="0">
                <a:cs typeface="Arial" panose="020B0604020202020204" pitchFamily="34" charset="0"/>
              </a:rPr>
              <a:t>Actions that might be protected include:   </a:t>
            </a:r>
            <a:r>
              <a:rPr lang="en-US" altLang="en-US" sz="1600" b="1" smtClean="0">
                <a:cs typeface="Arial" panose="020B0604020202020204" pitchFamily="34" charset="0"/>
              </a:rPr>
              <a:t>read,  write,  execute,  append,  delete,  list</a:t>
            </a:r>
          </a:p>
        </p:txBody>
      </p:sp>
      <p:sp>
        <p:nvSpPr>
          <p:cNvPr id="30725" name="Rectangle 3"/>
          <p:cNvSpPr>
            <a:spLocks noGrp="1" noChangeArrowheads="1"/>
          </p:cNvSpPr>
          <p:nvPr>
            <p:ph type="title"/>
          </p:nvPr>
        </p:nvSpPr>
        <p:spPr>
          <a:xfrm>
            <a:off x="152400" y="228600"/>
            <a:ext cx="6705600" cy="838200"/>
          </a:xfrm>
          <a:noFill/>
        </p:spPr>
        <p:txBody>
          <a:bodyPr/>
          <a:lstStyle/>
          <a:p>
            <a:pPr eaLnBrk="1" hangingPunct="1"/>
            <a:r>
              <a:rPr lang="en-US" altLang="en-US" sz="3600" smtClean="0"/>
              <a:t>FILE SYSTEMS INTERFACE</a:t>
            </a:r>
          </a:p>
        </p:txBody>
      </p:sp>
      <p:sp>
        <p:nvSpPr>
          <p:cNvPr id="30726" name="Text Box 4"/>
          <p:cNvSpPr txBox="1">
            <a:spLocks noChangeArrowheads="1"/>
          </p:cNvSpPr>
          <p:nvPr/>
        </p:nvSpPr>
        <p:spPr bwMode="auto">
          <a:xfrm>
            <a:off x="6907213" y="304800"/>
            <a:ext cx="18462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Directory </a:t>
            </a:r>
          </a:p>
          <a:p>
            <a:pPr algn="ctr" eaLnBrk="1" hangingPunct="1">
              <a:spcBef>
                <a:spcPct val="0"/>
              </a:spcBef>
              <a:buFontTx/>
              <a:buNone/>
            </a:pPr>
            <a:r>
              <a:rPr lang="en-US" altLang="en-US" sz="2800" b="1">
                <a:solidFill>
                  <a:srgbClr val="FF3300"/>
                </a:solidFill>
              </a:rPr>
              <a:t>Structure</a:t>
            </a:r>
          </a:p>
        </p:txBody>
      </p:sp>
      <p:sp>
        <p:nvSpPr>
          <p:cNvPr id="30727" name="Text Box 5"/>
          <p:cNvSpPr txBox="1">
            <a:spLocks noChangeArrowheads="1"/>
          </p:cNvSpPr>
          <p:nvPr/>
        </p:nvSpPr>
        <p:spPr bwMode="auto">
          <a:xfrm>
            <a:off x="6477000" y="3862388"/>
            <a:ext cx="1946275" cy="376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chemeClr val="accent2"/>
                </a:solidFill>
              </a:rPr>
              <a:t>In Memory only!</a:t>
            </a:r>
          </a:p>
        </p:txBody>
      </p:sp>
      <p:sp>
        <p:nvSpPr>
          <p:cNvPr id="30728" name="Line 6"/>
          <p:cNvSpPr>
            <a:spLocks noChangeShapeType="1"/>
          </p:cNvSpPr>
          <p:nvPr/>
        </p:nvSpPr>
        <p:spPr bwMode="auto">
          <a:xfrm flipH="1">
            <a:off x="5791200" y="4038600"/>
            <a:ext cx="609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7"/>
          <p:cNvSpPr>
            <a:spLocks noChangeShapeType="1"/>
          </p:cNvSpPr>
          <p:nvPr/>
        </p:nvSpPr>
        <p:spPr bwMode="auto">
          <a:xfrm flipH="1">
            <a:off x="3505200" y="4343400"/>
            <a:ext cx="38100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38915"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290593C-77D6-49FA-BAC3-92ACA7D18CDC}" type="slidenum">
              <a:rPr lang="en-US" altLang="en-US" sz="1600"/>
              <a:pPr>
                <a:spcBef>
                  <a:spcPct val="0"/>
                </a:spcBef>
                <a:buFontTx/>
                <a:buNone/>
              </a:pPr>
              <a:t>12</a:t>
            </a:fld>
            <a:endParaRPr lang="en-US" altLang="en-US" sz="1600"/>
          </a:p>
        </p:txBody>
      </p:sp>
      <p:sp>
        <p:nvSpPr>
          <p:cNvPr id="38916" name="Rectangle 3"/>
          <p:cNvSpPr>
            <a:spLocks noGrp="1" noChangeArrowheads="1"/>
          </p:cNvSpPr>
          <p:nvPr>
            <p:ph type="title"/>
          </p:nvPr>
        </p:nvSpPr>
        <p:spPr>
          <a:xfrm>
            <a:off x="152400" y="228600"/>
            <a:ext cx="6705600" cy="838200"/>
          </a:xfrm>
          <a:noFill/>
        </p:spPr>
        <p:txBody>
          <a:bodyPr/>
          <a:lstStyle/>
          <a:p>
            <a:pPr eaLnBrk="1" hangingPunct="1"/>
            <a:r>
              <a:rPr lang="en-US" altLang="en-US" sz="3600" dirty="0" smtClean="0"/>
              <a:t>FILE SYSTEMS INTERFACE</a:t>
            </a:r>
          </a:p>
        </p:txBody>
      </p:sp>
      <p:sp>
        <p:nvSpPr>
          <p:cNvPr id="38917" name="Text Box 4"/>
          <p:cNvSpPr txBox="1">
            <a:spLocks noChangeArrowheads="1"/>
          </p:cNvSpPr>
          <p:nvPr/>
        </p:nvSpPr>
        <p:spPr bwMode="auto">
          <a:xfrm>
            <a:off x="6869113" y="304800"/>
            <a:ext cx="1944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solidFill>
                  <a:srgbClr val="FF3300"/>
                </a:solidFill>
              </a:rPr>
              <a:t>Protection</a:t>
            </a:r>
          </a:p>
        </p:txBody>
      </p:sp>
      <p:sp>
        <p:nvSpPr>
          <p:cNvPr id="38918" name="Rectangle 8"/>
          <p:cNvSpPr>
            <a:spLocks noGrp="1" noChangeArrowheads="1"/>
          </p:cNvSpPr>
          <p:nvPr>
            <p:ph type="body" idx="1"/>
          </p:nvPr>
        </p:nvSpPr>
        <p:spPr>
          <a:xfrm>
            <a:off x="0" y="1219200"/>
            <a:ext cx="3352800" cy="4114800"/>
          </a:xfrm>
          <a:ln w="19050">
            <a:solidFill>
              <a:schemeClr val="tx1"/>
            </a:solidFill>
            <a:miter lim="800000"/>
            <a:headEnd/>
            <a:tailEnd/>
          </a:ln>
        </p:spPr>
        <p:txBody>
          <a:bodyPr/>
          <a:lstStyle/>
          <a:p>
            <a:pPr>
              <a:lnSpc>
                <a:spcPct val="90000"/>
              </a:lnSpc>
              <a:spcBef>
                <a:spcPct val="50000"/>
              </a:spcBef>
              <a:buClr>
                <a:schemeClr val="folHlink"/>
              </a:buClr>
              <a:buSzPct val="90000"/>
              <a:buFont typeface="Monotype Sorts" pitchFamily="2" charset="2"/>
              <a:buChar char="n"/>
            </a:pPr>
            <a:r>
              <a:rPr kumimoji="1" lang="en-US" altLang="en-US" sz="1800" smtClean="0"/>
              <a:t>File owner/creator should be able to control:</a:t>
            </a:r>
          </a:p>
          <a:p>
            <a:pPr lvl="1">
              <a:lnSpc>
                <a:spcPct val="90000"/>
              </a:lnSpc>
              <a:spcBef>
                <a:spcPct val="50000"/>
              </a:spcBef>
              <a:buClr>
                <a:schemeClr val="accent2"/>
              </a:buClr>
              <a:buSzPct val="90000"/>
              <a:buFont typeface="Wingdings" panose="05000000000000000000" pitchFamily="2" charset="2"/>
              <a:buChar char="§"/>
            </a:pPr>
            <a:r>
              <a:rPr kumimoji="1" lang="en-US" altLang="en-US" sz="1600" smtClean="0"/>
              <a:t>what can be done</a:t>
            </a:r>
          </a:p>
          <a:p>
            <a:pPr lvl="1">
              <a:lnSpc>
                <a:spcPct val="90000"/>
              </a:lnSpc>
              <a:spcBef>
                <a:spcPct val="50000"/>
              </a:spcBef>
              <a:buClr>
                <a:schemeClr val="accent2"/>
              </a:buClr>
              <a:buSzPct val="90000"/>
              <a:buFont typeface="Wingdings" panose="05000000000000000000" pitchFamily="2" charset="2"/>
              <a:buChar char="§"/>
            </a:pPr>
            <a:r>
              <a:rPr kumimoji="1" lang="en-US" altLang="en-US" sz="1600" smtClean="0"/>
              <a:t>by whom</a:t>
            </a:r>
            <a:br>
              <a:rPr kumimoji="1" lang="en-US" altLang="en-US" sz="1600" smtClean="0"/>
            </a:br>
            <a:endParaRPr kumimoji="1" lang="en-US" altLang="en-US" sz="1600" smtClean="0"/>
          </a:p>
          <a:p>
            <a:pPr>
              <a:lnSpc>
                <a:spcPct val="90000"/>
              </a:lnSpc>
              <a:spcBef>
                <a:spcPct val="50000"/>
              </a:spcBef>
              <a:buClr>
                <a:schemeClr val="folHlink"/>
              </a:buClr>
              <a:buSzPct val="90000"/>
              <a:buFont typeface="Monotype Sorts" pitchFamily="2" charset="2"/>
              <a:buChar char="n"/>
            </a:pPr>
            <a:r>
              <a:rPr kumimoji="1" lang="en-US" altLang="en-US" sz="1800" smtClean="0"/>
              <a:t>Types of access</a:t>
            </a:r>
          </a:p>
          <a:p>
            <a:pPr lvl="1">
              <a:lnSpc>
                <a:spcPct val="90000"/>
              </a:lnSpc>
              <a:spcBef>
                <a:spcPct val="50000"/>
              </a:spcBef>
              <a:buClr>
                <a:schemeClr val="accent2"/>
              </a:buClr>
              <a:buSzPct val="90000"/>
              <a:buFont typeface="Wingdings" panose="05000000000000000000" pitchFamily="2" charset="2"/>
              <a:buChar char="§"/>
            </a:pPr>
            <a:r>
              <a:rPr kumimoji="1" lang="en-US" altLang="en-US" sz="1600" smtClean="0"/>
              <a:t>Read</a:t>
            </a:r>
          </a:p>
          <a:p>
            <a:pPr lvl="1">
              <a:lnSpc>
                <a:spcPct val="90000"/>
              </a:lnSpc>
              <a:spcBef>
                <a:spcPct val="50000"/>
              </a:spcBef>
              <a:buClr>
                <a:schemeClr val="accent2"/>
              </a:buClr>
              <a:buSzPct val="90000"/>
              <a:buFont typeface="Wingdings" panose="05000000000000000000" pitchFamily="2" charset="2"/>
              <a:buChar char="§"/>
            </a:pPr>
            <a:r>
              <a:rPr kumimoji="1" lang="en-US" altLang="en-US" sz="1600" smtClean="0"/>
              <a:t>Write</a:t>
            </a:r>
          </a:p>
          <a:p>
            <a:pPr lvl="1">
              <a:lnSpc>
                <a:spcPct val="90000"/>
              </a:lnSpc>
              <a:spcBef>
                <a:spcPct val="50000"/>
              </a:spcBef>
              <a:buClr>
                <a:schemeClr val="accent2"/>
              </a:buClr>
              <a:buSzPct val="90000"/>
              <a:buFont typeface="Wingdings" panose="05000000000000000000" pitchFamily="2" charset="2"/>
              <a:buChar char="§"/>
            </a:pPr>
            <a:r>
              <a:rPr kumimoji="1" lang="en-US" altLang="en-US" sz="1600" smtClean="0"/>
              <a:t>Execute</a:t>
            </a:r>
          </a:p>
          <a:p>
            <a:pPr lvl="1">
              <a:lnSpc>
                <a:spcPct val="90000"/>
              </a:lnSpc>
              <a:spcBef>
                <a:spcPct val="50000"/>
              </a:spcBef>
              <a:buClr>
                <a:schemeClr val="accent2"/>
              </a:buClr>
              <a:buSzPct val="90000"/>
              <a:buFont typeface="Wingdings" panose="05000000000000000000" pitchFamily="2" charset="2"/>
              <a:buChar char="§"/>
            </a:pPr>
            <a:r>
              <a:rPr kumimoji="1" lang="en-US" altLang="en-US" sz="1600" smtClean="0"/>
              <a:t>Append</a:t>
            </a:r>
          </a:p>
          <a:p>
            <a:pPr lvl="1">
              <a:lnSpc>
                <a:spcPct val="90000"/>
              </a:lnSpc>
              <a:spcBef>
                <a:spcPct val="50000"/>
              </a:spcBef>
              <a:buClr>
                <a:schemeClr val="accent2"/>
              </a:buClr>
              <a:buSzPct val="90000"/>
              <a:buFont typeface="Wingdings" panose="05000000000000000000" pitchFamily="2" charset="2"/>
              <a:buChar char="§"/>
            </a:pPr>
            <a:r>
              <a:rPr kumimoji="1" lang="en-US" altLang="en-US" sz="1600" smtClean="0"/>
              <a:t>Delete</a:t>
            </a:r>
          </a:p>
          <a:p>
            <a:pPr lvl="1">
              <a:lnSpc>
                <a:spcPct val="90000"/>
              </a:lnSpc>
              <a:spcBef>
                <a:spcPct val="50000"/>
              </a:spcBef>
              <a:buClr>
                <a:schemeClr val="accent2"/>
              </a:buClr>
              <a:buSzPct val="90000"/>
              <a:buFont typeface="Wingdings" panose="05000000000000000000" pitchFamily="2" charset="2"/>
              <a:buChar char="§"/>
            </a:pPr>
            <a:r>
              <a:rPr kumimoji="1" lang="en-US" altLang="en-US" sz="1600" smtClean="0"/>
              <a:t>List</a:t>
            </a:r>
            <a:endParaRPr lang="en-US" altLang="en-US" sz="2400" smtClean="0"/>
          </a:p>
        </p:txBody>
      </p:sp>
      <p:sp>
        <p:nvSpPr>
          <p:cNvPr id="38919" name="Rectangle 10"/>
          <p:cNvSpPr>
            <a:spLocks noChangeArrowheads="1"/>
          </p:cNvSpPr>
          <p:nvPr/>
        </p:nvSpPr>
        <p:spPr bwMode="auto">
          <a:xfrm>
            <a:off x="3429000" y="1295400"/>
            <a:ext cx="550545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tabLst>
                <a:tab pos="1833563" algn="l"/>
                <a:tab pos="4459288" algn="l"/>
                <a:tab pos="5195888" algn="l"/>
                <a:tab pos="5888038" algn="l"/>
              </a:tabLst>
              <a:defRPr sz="3200">
                <a:solidFill>
                  <a:schemeClr val="tx1"/>
                </a:solidFill>
                <a:latin typeface="Arial" panose="020B0604020202020204" pitchFamily="34" charset="0"/>
              </a:defRPr>
            </a:lvl1pPr>
            <a:lvl2pPr marL="742950" indent="-285750">
              <a:spcBef>
                <a:spcPct val="20000"/>
              </a:spcBef>
              <a:buChar char="•"/>
              <a:tabLst>
                <a:tab pos="1833563" algn="l"/>
                <a:tab pos="4459288" algn="l"/>
                <a:tab pos="5195888" algn="l"/>
                <a:tab pos="5888038" algn="l"/>
              </a:tabLst>
              <a:defRPr sz="2800">
                <a:solidFill>
                  <a:schemeClr val="tx1"/>
                </a:solidFill>
                <a:latin typeface="Arial" panose="020B0604020202020204" pitchFamily="34" charset="0"/>
              </a:defRPr>
            </a:lvl2pPr>
            <a:lvl3pPr marL="1143000" indent="-228600">
              <a:spcBef>
                <a:spcPct val="20000"/>
              </a:spcBef>
              <a:buChar char="•"/>
              <a:tabLst>
                <a:tab pos="1833563" algn="l"/>
                <a:tab pos="4459288" algn="l"/>
                <a:tab pos="5195888" algn="l"/>
                <a:tab pos="5888038" algn="l"/>
              </a:tabLst>
              <a:defRPr sz="2400">
                <a:solidFill>
                  <a:schemeClr val="tx1"/>
                </a:solidFill>
                <a:latin typeface="Arial" panose="020B0604020202020204" pitchFamily="34" charset="0"/>
              </a:defRPr>
            </a:lvl3pPr>
            <a:lvl4pPr marL="1600200" indent="-228600">
              <a:spcBef>
                <a:spcPct val="20000"/>
              </a:spcBef>
              <a:buChar char="–"/>
              <a:tabLst>
                <a:tab pos="1833563" algn="l"/>
                <a:tab pos="4459288" algn="l"/>
                <a:tab pos="5195888" algn="l"/>
                <a:tab pos="5888038" algn="l"/>
              </a:tabLst>
              <a:defRPr sz="2000">
                <a:solidFill>
                  <a:schemeClr val="tx1"/>
                </a:solidFill>
                <a:latin typeface="Arial" panose="020B0604020202020204" pitchFamily="34" charset="0"/>
              </a:defRPr>
            </a:lvl4pPr>
            <a:lvl5pPr marL="2057400" indent="-228600">
              <a:spcBef>
                <a:spcPct val="20000"/>
              </a:spcBef>
              <a:buChar char="»"/>
              <a:tabLst>
                <a:tab pos="1833563" algn="l"/>
                <a:tab pos="4459288" algn="l"/>
                <a:tab pos="5195888" algn="l"/>
                <a:tab pos="588803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833563" algn="l"/>
                <a:tab pos="4459288" algn="l"/>
                <a:tab pos="5195888" algn="l"/>
                <a:tab pos="588803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833563" algn="l"/>
                <a:tab pos="4459288" algn="l"/>
                <a:tab pos="5195888" algn="l"/>
                <a:tab pos="588803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833563" algn="l"/>
                <a:tab pos="4459288" algn="l"/>
                <a:tab pos="5195888" algn="l"/>
                <a:tab pos="588803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833563" algn="l"/>
                <a:tab pos="4459288" algn="l"/>
                <a:tab pos="5195888" algn="l"/>
                <a:tab pos="5888038" algn="l"/>
              </a:tabLst>
              <a:defRPr sz="2000">
                <a:solidFill>
                  <a:schemeClr val="tx1"/>
                </a:solidFill>
                <a:latin typeface="Arial" panose="020B0604020202020204" pitchFamily="34" charset="0"/>
              </a:defRPr>
            </a:lvl9pPr>
          </a:lstStyle>
          <a:p>
            <a:pPr eaLnBrk="1" hangingPunct="1">
              <a:lnSpc>
                <a:spcPct val="90000"/>
              </a:lnSpc>
            </a:pPr>
            <a:r>
              <a:rPr lang="en-US" altLang="en-US" sz="1600"/>
              <a:t>Mode of access:  read, write, execute</a:t>
            </a:r>
          </a:p>
          <a:p>
            <a:pPr eaLnBrk="1" hangingPunct="1">
              <a:lnSpc>
                <a:spcPct val="90000"/>
              </a:lnSpc>
            </a:pPr>
            <a:r>
              <a:rPr lang="en-US" altLang="en-US" sz="1600"/>
              <a:t>Three classes of users</a:t>
            </a:r>
          </a:p>
          <a:p>
            <a:pPr eaLnBrk="1" hangingPunct="1">
              <a:lnSpc>
                <a:spcPct val="90000"/>
              </a:lnSpc>
              <a:spcBef>
                <a:spcPct val="10000"/>
              </a:spcBef>
              <a:buFontTx/>
              <a:buNone/>
            </a:pPr>
            <a:r>
              <a:rPr lang="en-US" altLang="en-US" sz="1600"/>
              <a:t>			RWX</a:t>
            </a:r>
          </a:p>
          <a:p>
            <a:pPr eaLnBrk="1" hangingPunct="1">
              <a:lnSpc>
                <a:spcPct val="90000"/>
              </a:lnSpc>
              <a:spcBef>
                <a:spcPct val="10000"/>
              </a:spcBef>
              <a:buFontTx/>
              <a:buNone/>
            </a:pPr>
            <a:r>
              <a:rPr lang="en-US" altLang="en-US" sz="1600"/>
              <a:t>	a) </a:t>
            </a:r>
            <a:r>
              <a:rPr lang="en-US" altLang="en-US" sz="1600" b="1"/>
              <a:t>owner access</a:t>
            </a:r>
            <a:r>
              <a:rPr lang="en-US" altLang="en-US" sz="1600"/>
              <a:t> 7  </a:t>
            </a:r>
            <a:r>
              <a:rPr lang="en-US" altLang="en-US" sz="1600">
                <a:sym typeface="Symbol" panose="05050102010706020507" pitchFamily="18" charset="2"/>
              </a:rPr>
              <a:t>	1 1 1</a:t>
            </a:r>
            <a:br>
              <a:rPr lang="en-US" altLang="en-US" sz="1600">
                <a:sym typeface="Symbol" panose="05050102010706020507" pitchFamily="18" charset="2"/>
              </a:rPr>
            </a:br>
            <a:r>
              <a:rPr lang="en-US" altLang="en-US" sz="1600">
                <a:sym typeface="Symbol" panose="05050102010706020507" pitchFamily="18" charset="2"/>
              </a:rPr>
              <a:t>		RWX</a:t>
            </a:r>
          </a:p>
          <a:p>
            <a:pPr eaLnBrk="1" hangingPunct="1">
              <a:lnSpc>
                <a:spcPct val="90000"/>
              </a:lnSpc>
              <a:spcBef>
                <a:spcPct val="10000"/>
              </a:spcBef>
              <a:buFontTx/>
              <a:buNone/>
            </a:pPr>
            <a:r>
              <a:rPr lang="en-US" altLang="en-US" sz="1600">
                <a:sym typeface="Symbol" panose="05050102010706020507" pitchFamily="18" charset="2"/>
              </a:rPr>
              <a:t>	b) </a:t>
            </a:r>
            <a:r>
              <a:rPr lang="en-US" altLang="en-US" sz="1600" b="1">
                <a:sym typeface="Symbol" panose="05050102010706020507" pitchFamily="18" charset="2"/>
              </a:rPr>
              <a:t>group access</a:t>
            </a:r>
            <a:r>
              <a:rPr lang="en-US" altLang="en-US" sz="1600">
                <a:sym typeface="Symbol" panose="05050102010706020507" pitchFamily="18" charset="2"/>
              </a:rPr>
              <a:t> 6  	1 1 0</a:t>
            </a:r>
          </a:p>
          <a:p>
            <a:pPr eaLnBrk="1" hangingPunct="1">
              <a:lnSpc>
                <a:spcPct val="90000"/>
              </a:lnSpc>
              <a:spcBef>
                <a:spcPct val="10000"/>
              </a:spcBef>
              <a:buFontTx/>
              <a:buNone/>
            </a:pPr>
            <a:r>
              <a:rPr lang="en-US" altLang="en-US" sz="1600">
                <a:sym typeface="Symbol" panose="05050102010706020507" pitchFamily="18" charset="2"/>
              </a:rPr>
              <a:t>			RWX</a:t>
            </a:r>
          </a:p>
          <a:p>
            <a:pPr eaLnBrk="1" hangingPunct="1">
              <a:lnSpc>
                <a:spcPct val="90000"/>
              </a:lnSpc>
              <a:spcBef>
                <a:spcPct val="10000"/>
              </a:spcBef>
              <a:buFontTx/>
              <a:buNone/>
            </a:pPr>
            <a:r>
              <a:rPr lang="en-US" altLang="en-US" sz="1600">
                <a:sym typeface="Symbol" panose="05050102010706020507" pitchFamily="18" charset="2"/>
              </a:rPr>
              <a:t>	c) </a:t>
            </a:r>
            <a:r>
              <a:rPr lang="en-US" altLang="en-US" sz="1600" b="1">
                <a:sym typeface="Symbol" panose="05050102010706020507" pitchFamily="18" charset="2"/>
              </a:rPr>
              <a:t>public access</a:t>
            </a:r>
            <a:r>
              <a:rPr lang="en-US" altLang="en-US" sz="1600">
                <a:sym typeface="Symbol" panose="05050102010706020507" pitchFamily="18" charset="2"/>
              </a:rPr>
              <a:t> 1   	0 0 1</a:t>
            </a:r>
          </a:p>
          <a:p>
            <a:pPr eaLnBrk="1" hangingPunct="1">
              <a:lnSpc>
                <a:spcPct val="90000"/>
              </a:lnSpc>
            </a:pPr>
            <a:r>
              <a:rPr lang="en-US" altLang="en-US" sz="1600">
                <a:sym typeface="Symbol" panose="05050102010706020507" pitchFamily="18" charset="2"/>
              </a:rPr>
              <a:t>Ask manager to create a group (unique name), say G, and add some users to the group.</a:t>
            </a:r>
          </a:p>
          <a:p>
            <a:pPr eaLnBrk="1" hangingPunct="1">
              <a:lnSpc>
                <a:spcPct val="90000"/>
              </a:lnSpc>
            </a:pPr>
            <a:r>
              <a:rPr lang="en-US" altLang="en-US" sz="1600">
                <a:sym typeface="Symbol" panose="05050102010706020507" pitchFamily="18" charset="2"/>
              </a:rPr>
              <a:t>For a particular file (say </a:t>
            </a:r>
            <a:r>
              <a:rPr lang="en-US" altLang="en-US" sz="1600" i="1">
                <a:sym typeface="Symbol" panose="05050102010706020507" pitchFamily="18" charset="2"/>
              </a:rPr>
              <a:t>game</a:t>
            </a:r>
            <a:r>
              <a:rPr lang="en-US" altLang="en-US" sz="1600">
                <a:sym typeface="Symbol" panose="05050102010706020507" pitchFamily="18" charset="2"/>
              </a:rPr>
              <a:t>) or subdirectory, define an appropriate access.</a:t>
            </a:r>
          </a:p>
        </p:txBody>
      </p:sp>
      <p:sp>
        <p:nvSpPr>
          <p:cNvPr id="38920" name="Text Box 11"/>
          <p:cNvSpPr txBox="1">
            <a:spLocks noChangeArrowheads="1"/>
          </p:cNvSpPr>
          <p:nvPr/>
        </p:nvSpPr>
        <p:spPr bwMode="auto">
          <a:xfrm>
            <a:off x="5211763" y="4648200"/>
            <a:ext cx="59690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a:t>owner</a:t>
            </a:r>
          </a:p>
        </p:txBody>
      </p:sp>
      <p:sp>
        <p:nvSpPr>
          <p:cNvPr id="38921" name="Text Box 12"/>
          <p:cNvSpPr txBox="1">
            <a:spLocks noChangeArrowheads="1"/>
          </p:cNvSpPr>
          <p:nvPr/>
        </p:nvSpPr>
        <p:spPr bwMode="auto">
          <a:xfrm>
            <a:off x="5867400" y="4648200"/>
            <a:ext cx="57150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a:t>group</a:t>
            </a:r>
          </a:p>
        </p:txBody>
      </p:sp>
      <p:sp>
        <p:nvSpPr>
          <p:cNvPr id="38922" name="Text Box 13"/>
          <p:cNvSpPr txBox="1">
            <a:spLocks noChangeArrowheads="1"/>
          </p:cNvSpPr>
          <p:nvPr/>
        </p:nvSpPr>
        <p:spPr bwMode="auto">
          <a:xfrm>
            <a:off x="6610350" y="4648200"/>
            <a:ext cx="579438"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a:t>public</a:t>
            </a:r>
          </a:p>
        </p:txBody>
      </p:sp>
      <p:sp>
        <p:nvSpPr>
          <p:cNvPr id="38923" name="Text Box 14"/>
          <p:cNvSpPr txBox="1">
            <a:spLocks noChangeArrowheads="1"/>
          </p:cNvSpPr>
          <p:nvPr/>
        </p:nvSpPr>
        <p:spPr bwMode="auto">
          <a:xfrm>
            <a:off x="5270500" y="5162550"/>
            <a:ext cx="639763"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a:t>chmod</a:t>
            </a:r>
          </a:p>
        </p:txBody>
      </p:sp>
      <p:sp>
        <p:nvSpPr>
          <p:cNvPr id="38924" name="Text Box 15"/>
          <p:cNvSpPr txBox="1">
            <a:spLocks noChangeArrowheads="1"/>
          </p:cNvSpPr>
          <p:nvPr/>
        </p:nvSpPr>
        <p:spPr bwMode="auto">
          <a:xfrm>
            <a:off x="5903913" y="5162550"/>
            <a:ext cx="436562"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a:t>761</a:t>
            </a:r>
          </a:p>
        </p:txBody>
      </p:sp>
      <p:sp>
        <p:nvSpPr>
          <p:cNvPr id="38925" name="Text Box 16"/>
          <p:cNvSpPr txBox="1">
            <a:spLocks noChangeArrowheads="1"/>
          </p:cNvSpPr>
          <p:nvPr/>
        </p:nvSpPr>
        <p:spPr bwMode="auto">
          <a:xfrm>
            <a:off x="6386513" y="5162550"/>
            <a:ext cx="563562"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a:t>game</a:t>
            </a:r>
          </a:p>
        </p:txBody>
      </p:sp>
      <p:sp>
        <p:nvSpPr>
          <p:cNvPr id="38926" name="Line 17"/>
          <p:cNvSpPr>
            <a:spLocks noChangeShapeType="1"/>
          </p:cNvSpPr>
          <p:nvPr/>
        </p:nvSpPr>
        <p:spPr bwMode="auto">
          <a:xfrm>
            <a:off x="5532438" y="4829175"/>
            <a:ext cx="461962" cy="331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7" name="Line 18"/>
          <p:cNvSpPr>
            <a:spLocks noChangeShapeType="1"/>
          </p:cNvSpPr>
          <p:nvPr/>
        </p:nvSpPr>
        <p:spPr bwMode="auto">
          <a:xfrm>
            <a:off x="6138863" y="4872038"/>
            <a:ext cx="0" cy="274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Line 19"/>
          <p:cNvSpPr>
            <a:spLocks noChangeShapeType="1"/>
          </p:cNvSpPr>
          <p:nvPr/>
        </p:nvSpPr>
        <p:spPr bwMode="auto">
          <a:xfrm flipH="1">
            <a:off x="6289675" y="4843463"/>
            <a:ext cx="600075" cy="346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Rectangle 20"/>
          <p:cNvSpPr>
            <a:spLocks noChangeArrowheads="1"/>
          </p:cNvSpPr>
          <p:nvPr/>
        </p:nvSpPr>
        <p:spPr bwMode="auto">
          <a:xfrm>
            <a:off x="3733800" y="5643563"/>
            <a:ext cx="422910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tabLst>
                <a:tab pos="1833563" algn="l"/>
                <a:tab pos="4459288" algn="l"/>
                <a:tab pos="5195888" algn="l"/>
                <a:tab pos="5888038" algn="l"/>
              </a:tabLst>
              <a:defRPr sz="3200">
                <a:solidFill>
                  <a:schemeClr val="tx1"/>
                </a:solidFill>
                <a:latin typeface="Arial" panose="020B0604020202020204" pitchFamily="34" charset="0"/>
              </a:defRPr>
            </a:lvl1pPr>
            <a:lvl2pPr marL="742950" indent="-285750">
              <a:spcBef>
                <a:spcPct val="20000"/>
              </a:spcBef>
              <a:buChar char="•"/>
              <a:tabLst>
                <a:tab pos="1833563" algn="l"/>
                <a:tab pos="4459288" algn="l"/>
                <a:tab pos="5195888" algn="l"/>
                <a:tab pos="5888038" algn="l"/>
              </a:tabLst>
              <a:defRPr sz="2800">
                <a:solidFill>
                  <a:schemeClr val="tx1"/>
                </a:solidFill>
                <a:latin typeface="Arial" panose="020B0604020202020204" pitchFamily="34" charset="0"/>
              </a:defRPr>
            </a:lvl2pPr>
            <a:lvl3pPr marL="1143000" indent="-228600">
              <a:spcBef>
                <a:spcPct val="20000"/>
              </a:spcBef>
              <a:buChar char="•"/>
              <a:tabLst>
                <a:tab pos="1833563" algn="l"/>
                <a:tab pos="4459288" algn="l"/>
                <a:tab pos="5195888" algn="l"/>
                <a:tab pos="5888038" algn="l"/>
              </a:tabLst>
              <a:defRPr sz="2400">
                <a:solidFill>
                  <a:schemeClr val="tx1"/>
                </a:solidFill>
                <a:latin typeface="Arial" panose="020B0604020202020204" pitchFamily="34" charset="0"/>
              </a:defRPr>
            </a:lvl3pPr>
            <a:lvl4pPr marL="1600200" indent="-228600">
              <a:spcBef>
                <a:spcPct val="20000"/>
              </a:spcBef>
              <a:buChar char="–"/>
              <a:tabLst>
                <a:tab pos="1833563" algn="l"/>
                <a:tab pos="4459288" algn="l"/>
                <a:tab pos="5195888" algn="l"/>
                <a:tab pos="5888038" algn="l"/>
              </a:tabLst>
              <a:defRPr sz="2000">
                <a:solidFill>
                  <a:schemeClr val="tx1"/>
                </a:solidFill>
                <a:latin typeface="Arial" panose="020B0604020202020204" pitchFamily="34" charset="0"/>
              </a:defRPr>
            </a:lvl4pPr>
            <a:lvl5pPr marL="2057400" indent="-228600">
              <a:spcBef>
                <a:spcPct val="20000"/>
              </a:spcBef>
              <a:buChar char="»"/>
              <a:tabLst>
                <a:tab pos="1833563" algn="l"/>
                <a:tab pos="4459288" algn="l"/>
                <a:tab pos="5195888" algn="l"/>
                <a:tab pos="588803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833563" algn="l"/>
                <a:tab pos="4459288" algn="l"/>
                <a:tab pos="5195888" algn="l"/>
                <a:tab pos="588803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833563" algn="l"/>
                <a:tab pos="4459288" algn="l"/>
                <a:tab pos="5195888" algn="l"/>
                <a:tab pos="588803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833563" algn="l"/>
                <a:tab pos="4459288" algn="l"/>
                <a:tab pos="5195888" algn="l"/>
                <a:tab pos="588803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833563" algn="l"/>
                <a:tab pos="4459288" algn="l"/>
                <a:tab pos="5195888" algn="l"/>
                <a:tab pos="5888038" algn="l"/>
              </a:tabLst>
              <a:defRPr sz="2000">
                <a:solidFill>
                  <a:schemeClr val="tx1"/>
                </a:solidFill>
                <a:latin typeface="Arial" panose="020B0604020202020204" pitchFamily="34" charset="0"/>
              </a:defRPr>
            </a:lvl9pPr>
          </a:lstStyle>
          <a:p>
            <a:pPr>
              <a:buClr>
                <a:schemeClr val="folHlink"/>
              </a:buClr>
              <a:buFont typeface="Monotype Sorts" pitchFamily="2" charset="2"/>
              <a:buNone/>
            </a:pPr>
            <a:r>
              <a:rPr kumimoji="1" lang="en-US" altLang="en-US" sz="1600">
                <a:sym typeface="Symbol" panose="05050102010706020507" pitchFamily="18" charset="2"/>
              </a:rPr>
              <a:t>Attach a group to a file</a:t>
            </a:r>
            <a:br>
              <a:rPr kumimoji="1" lang="en-US" altLang="en-US" sz="1600">
                <a:sym typeface="Symbol" panose="05050102010706020507" pitchFamily="18" charset="2"/>
              </a:rPr>
            </a:br>
            <a:r>
              <a:rPr kumimoji="1" lang="en-US" altLang="en-US" sz="1600">
                <a:sym typeface="Symbol" panose="05050102010706020507" pitchFamily="18" charset="2"/>
              </a:rPr>
              <a:t>	      “chgrp     G    game”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 y="1762923"/>
            <a:ext cx="3657600" cy="599277"/>
          </a:xfrm>
        </p:spPr>
        <p:txBody>
          <a:bodyPr/>
          <a:lstStyle/>
          <a:p>
            <a:pPr eaLnBrk="1" hangingPunct="1"/>
            <a:r>
              <a:rPr lang="en-US" altLang="en-US" sz="2800" dirty="0" smtClean="0">
                <a:latin typeface="+mn-lt"/>
              </a:rPr>
              <a:t>File info on Mac OS X</a:t>
            </a:r>
          </a:p>
        </p:txBody>
      </p:sp>
      <p:pic>
        <p:nvPicPr>
          <p:cNvPr id="40963" name="Picture 4" descr="11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5205" y="-35169"/>
            <a:ext cx="2514600" cy="675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152400" y="228600"/>
            <a:ext cx="365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eaLnBrk="1" hangingPunct="1"/>
            <a:r>
              <a:rPr lang="en-US" altLang="en-US" sz="3600" kern="0" dirty="0" smtClean="0"/>
              <a:t>FILE SYSTEMS INTERFACE</a:t>
            </a:r>
          </a:p>
        </p:txBody>
      </p:sp>
      <p:sp>
        <p:nvSpPr>
          <p:cNvPr id="5" name="Text Box 4"/>
          <p:cNvSpPr txBox="1">
            <a:spLocks noChangeArrowheads="1"/>
          </p:cNvSpPr>
          <p:nvPr/>
        </p:nvSpPr>
        <p:spPr bwMode="auto">
          <a:xfrm>
            <a:off x="6869113" y="304800"/>
            <a:ext cx="1944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solidFill>
                  <a:srgbClr val="FF3300"/>
                </a:solidFill>
              </a:rPr>
              <a:t>Protection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4301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50041F-0C38-490F-81A9-3EFDB72A9956}" type="slidenum">
              <a:rPr lang="en-US" altLang="en-US" sz="1600"/>
              <a:pPr>
                <a:spcBef>
                  <a:spcPct val="0"/>
                </a:spcBef>
                <a:buFontTx/>
                <a:buNone/>
              </a:pPr>
              <a:t>14</a:t>
            </a:fld>
            <a:endParaRPr lang="en-US" altLang="en-US" sz="1600"/>
          </a:p>
        </p:txBody>
      </p:sp>
      <p:sp>
        <p:nvSpPr>
          <p:cNvPr id="43012" name="Rectangle 2"/>
          <p:cNvSpPr>
            <a:spLocks noGrp="1" noChangeArrowheads="1"/>
          </p:cNvSpPr>
          <p:nvPr>
            <p:ph type="title"/>
          </p:nvPr>
        </p:nvSpPr>
        <p:spPr>
          <a:xfrm>
            <a:off x="152400" y="228600"/>
            <a:ext cx="6705600" cy="838200"/>
          </a:xfrm>
          <a:noFill/>
        </p:spPr>
        <p:txBody>
          <a:bodyPr/>
          <a:lstStyle/>
          <a:p>
            <a:pPr eaLnBrk="1" hangingPunct="1"/>
            <a:r>
              <a:rPr lang="en-US" altLang="en-US" sz="3600" smtClean="0"/>
              <a:t>FILE SYSTEMS INTERFACE</a:t>
            </a:r>
          </a:p>
        </p:txBody>
      </p:sp>
      <p:sp>
        <p:nvSpPr>
          <p:cNvPr id="43013" name="Text Box 3"/>
          <p:cNvSpPr txBox="1">
            <a:spLocks noChangeArrowheads="1"/>
          </p:cNvSpPr>
          <p:nvPr/>
        </p:nvSpPr>
        <p:spPr bwMode="auto">
          <a:xfrm>
            <a:off x="6869113" y="304800"/>
            <a:ext cx="1944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Protection</a:t>
            </a:r>
          </a:p>
        </p:txBody>
      </p:sp>
      <p:sp>
        <p:nvSpPr>
          <p:cNvPr id="43014" name="Rectangle 16"/>
          <p:cNvSpPr>
            <a:spLocks noGrp="1" noChangeArrowheads="1"/>
          </p:cNvSpPr>
          <p:nvPr>
            <p:ph type="body" idx="1"/>
          </p:nvPr>
        </p:nvSpPr>
        <p:spPr>
          <a:xfrm>
            <a:off x="228600" y="1066800"/>
            <a:ext cx="2590800" cy="1143000"/>
          </a:xfrm>
        </p:spPr>
        <p:txBody>
          <a:bodyPr/>
          <a:lstStyle/>
          <a:p>
            <a:pPr eaLnBrk="1" hangingPunct="1">
              <a:buFontTx/>
              <a:buNone/>
            </a:pPr>
            <a:r>
              <a:rPr lang="en-US" altLang="en-US" sz="2800" dirty="0" smtClean="0">
                <a:solidFill>
                  <a:schemeClr val="accent2"/>
                </a:solidFill>
              </a:rPr>
              <a:t>Example on Windows 10</a:t>
            </a:r>
          </a:p>
        </p:txBody>
      </p:sp>
      <p:pic>
        <p:nvPicPr>
          <p:cNvPr id="43015" name="Picture 2" descr="11_16.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914400"/>
            <a:ext cx="3533775"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45059"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60A8FF8-143D-47E5-97BC-FAEE621DC09B}" type="slidenum">
              <a:rPr lang="en-US" altLang="en-US" sz="1600"/>
              <a:pPr>
                <a:spcBef>
                  <a:spcPct val="0"/>
                </a:spcBef>
                <a:buFontTx/>
                <a:buNone/>
              </a:pPr>
              <a:t>15</a:t>
            </a:fld>
            <a:endParaRPr lang="en-US" altLang="en-US" sz="1600"/>
          </a:p>
        </p:txBody>
      </p:sp>
      <p:sp>
        <p:nvSpPr>
          <p:cNvPr id="45060" name="Rectangle 2"/>
          <p:cNvSpPr>
            <a:spLocks noGrp="1" noChangeArrowheads="1"/>
          </p:cNvSpPr>
          <p:nvPr>
            <p:ph type="title"/>
          </p:nvPr>
        </p:nvSpPr>
        <p:spPr>
          <a:xfrm>
            <a:off x="0" y="152400"/>
            <a:ext cx="9144000" cy="914400"/>
          </a:xfrm>
        </p:spPr>
        <p:txBody>
          <a:bodyPr/>
          <a:lstStyle/>
          <a:p>
            <a:pPr eaLnBrk="1" hangingPunct="1"/>
            <a:r>
              <a:rPr lang="en-US" altLang="en-US" dirty="0" smtClean="0">
                <a:solidFill>
                  <a:srgbClr val="FF3300"/>
                </a:solidFill>
              </a:rPr>
              <a:t>FILE SYSTEM IMPLEMENTATION</a:t>
            </a:r>
          </a:p>
        </p:txBody>
      </p:sp>
      <p:sp>
        <p:nvSpPr>
          <p:cNvPr id="45061" name="Rectangle 3"/>
          <p:cNvSpPr>
            <a:spLocks noGrp="1" noChangeArrowheads="1"/>
          </p:cNvSpPr>
          <p:nvPr>
            <p:ph type="body" idx="1"/>
          </p:nvPr>
        </p:nvSpPr>
        <p:spPr>
          <a:xfrm>
            <a:off x="304800" y="1676400"/>
            <a:ext cx="8610600" cy="914400"/>
          </a:xfrm>
        </p:spPr>
        <p:txBody>
          <a:bodyPr/>
          <a:lstStyle/>
          <a:p>
            <a:pPr marL="0" indent="0" algn="just" eaLnBrk="1" hangingPunct="1">
              <a:buFontTx/>
              <a:buNone/>
            </a:pPr>
            <a:r>
              <a:rPr lang="en-US" altLang="en-US" sz="1600" dirty="0" smtClean="0">
                <a:cs typeface="Arial" panose="020B0604020202020204" pitchFamily="34" charset="0"/>
              </a:rPr>
              <a:t>When talking about “the file system”, you are making a statement about both the rules used for file access, and about the algorithms used to implement those rules.  Here’s a breakdown of those algorithmic pieces.</a:t>
            </a:r>
          </a:p>
        </p:txBody>
      </p:sp>
      <p:sp>
        <p:nvSpPr>
          <p:cNvPr id="45062" name="Rectangle 4"/>
          <p:cNvSpPr>
            <a:spLocks noChangeArrowheads="1"/>
          </p:cNvSpPr>
          <p:nvPr/>
        </p:nvSpPr>
        <p:spPr bwMode="auto">
          <a:xfrm>
            <a:off x="304800" y="2743200"/>
            <a:ext cx="8610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25725" indent="-2625725">
              <a:spcBef>
                <a:spcPct val="20000"/>
              </a:spcBef>
              <a:buChar char="•"/>
              <a:defRPr sz="3200">
                <a:solidFill>
                  <a:schemeClr val="tx1"/>
                </a:solidFill>
                <a:latin typeface="Arial" panose="020B0604020202020204" pitchFamily="34" charset="0"/>
              </a:defRPr>
            </a:lvl1pPr>
            <a:lvl2pPr marL="3025775" indent="-285750">
              <a:spcBef>
                <a:spcPct val="20000"/>
              </a:spcBef>
              <a:buChar char="•"/>
              <a:defRPr sz="2800">
                <a:solidFill>
                  <a:schemeClr val="tx1"/>
                </a:solidFill>
                <a:latin typeface="Arial" panose="020B0604020202020204" pitchFamily="34" charset="0"/>
              </a:defRPr>
            </a:lvl2pPr>
            <a:lvl3pPr marL="3368675" indent="-228600">
              <a:spcBef>
                <a:spcPct val="20000"/>
              </a:spcBef>
              <a:buChar char="•"/>
              <a:defRPr sz="2400">
                <a:solidFill>
                  <a:schemeClr val="tx1"/>
                </a:solidFill>
                <a:latin typeface="Arial" panose="020B0604020202020204" pitchFamily="34" charset="0"/>
              </a:defRPr>
            </a:lvl3pPr>
            <a:lvl4pPr marL="3711575" indent="-228600">
              <a:spcBef>
                <a:spcPct val="20000"/>
              </a:spcBef>
              <a:buChar char="–"/>
              <a:defRPr sz="2000">
                <a:solidFill>
                  <a:schemeClr val="tx1"/>
                </a:solidFill>
                <a:latin typeface="Arial" panose="020B0604020202020204" pitchFamily="34" charset="0"/>
              </a:defRPr>
            </a:lvl4pPr>
            <a:lvl5pPr marL="4054475" indent="-228600">
              <a:spcBef>
                <a:spcPct val="20000"/>
              </a:spcBef>
              <a:buChar char="»"/>
              <a:defRPr sz="2000">
                <a:solidFill>
                  <a:schemeClr val="tx1"/>
                </a:solidFill>
                <a:latin typeface="Arial" panose="020B0604020202020204" pitchFamily="34" charset="0"/>
              </a:defRPr>
            </a:lvl5pPr>
            <a:lvl6pPr marL="4511675"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4968875"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5426075"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5883275"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70000"/>
              </a:lnSpc>
              <a:buFontTx/>
              <a:buNone/>
            </a:pPr>
            <a:r>
              <a:rPr lang="en-US" altLang="en-US" sz="1600" b="1">
                <a:cs typeface="Arial" panose="020B0604020202020204" pitchFamily="34" charset="0"/>
              </a:rPr>
              <a:t>Application Programs</a:t>
            </a:r>
            <a:r>
              <a:rPr lang="en-US" altLang="en-US" sz="1600">
                <a:cs typeface="Arial" panose="020B0604020202020204" pitchFamily="34" charset="0"/>
              </a:rPr>
              <a:t>	The code that's making a file request.</a:t>
            </a:r>
          </a:p>
          <a:p>
            <a:pPr algn="just" eaLnBrk="1" hangingPunct="1">
              <a:lnSpc>
                <a:spcPct val="70000"/>
              </a:lnSpc>
              <a:buFontTx/>
              <a:buNone/>
            </a:pPr>
            <a:endParaRPr lang="en-US" altLang="en-US" sz="1600">
              <a:cs typeface="Arial" panose="020B0604020202020204" pitchFamily="34" charset="0"/>
            </a:endParaRPr>
          </a:p>
          <a:p>
            <a:pPr algn="just" eaLnBrk="1" hangingPunct="1">
              <a:lnSpc>
                <a:spcPct val="70000"/>
              </a:lnSpc>
              <a:buFontTx/>
              <a:buNone/>
            </a:pPr>
            <a:r>
              <a:rPr lang="en-US" altLang="en-US" sz="1600" b="1">
                <a:cs typeface="Arial" panose="020B0604020202020204" pitchFamily="34" charset="0"/>
              </a:rPr>
              <a:t>Logical File System</a:t>
            </a:r>
            <a:r>
              <a:rPr lang="en-US" altLang="en-US" sz="1600">
                <a:cs typeface="Arial" panose="020B0604020202020204" pitchFamily="34" charset="0"/>
              </a:rPr>
              <a:t>	This is the highest level in the OS; it does protection, and security.  Uses the directory structure to do name resolution.</a:t>
            </a:r>
          </a:p>
          <a:p>
            <a:pPr algn="just" eaLnBrk="1" hangingPunct="1">
              <a:lnSpc>
                <a:spcPct val="70000"/>
              </a:lnSpc>
              <a:buFontTx/>
              <a:buNone/>
            </a:pPr>
            <a:r>
              <a:rPr lang="en-US" altLang="en-US" sz="1600">
                <a:cs typeface="Arial" panose="020B0604020202020204" pitchFamily="34" charset="0"/>
              </a:rPr>
              <a:t> </a:t>
            </a:r>
          </a:p>
          <a:p>
            <a:pPr algn="just" eaLnBrk="1" hangingPunct="1">
              <a:lnSpc>
                <a:spcPct val="70000"/>
              </a:lnSpc>
              <a:buFontTx/>
              <a:buNone/>
            </a:pPr>
            <a:r>
              <a:rPr lang="en-US" altLang="en-US" sz="1600" b="1">
                <a:cs typeface="Arial" panose="020B0604020202020204" pitchFamily="34" charset="0"/>
              </a:rPr>
              <a:t>File-organization Module</a:t>
            </a:r>
            <a:r>
              <a:rPr lang="en-US" altLang="en-US" sz="1600">
                <a:cs typeface="Arial" panose="020B0604020202020204" pitchFamily="34" charset="0"/>
              </a:rPr>
              <a:t>	Here we read the file control block maintained in the directory so we know about files and the logical blocks where information about that file is located.  </a:t>
            </a:r>
          </a:p>
          <a:p>
            <a:pPr algn="just" eaLnBrk="1" hangingPunct="1">
              <a:lnSpc>
                <a:spcPct val="70000"/>
              </a:lnSpc>
              <a:buFontTx/>
              <a:buNone/>
            </a:pPr>
            <a:r>
              <a:rPr lang="en-US" altLang="en-US" sz="1600">
                <a:cs typeface="Arial" panose="020B0604020202020204" pitchFamily="34" charset="0"/>
              </a:rPr>
              <a:t> </a:t>
            </a:r>
          </a:p>
          <a:p>
            <a:pPr algn="just" eaLnBrk="1" hangingPunct="1">
              <a:lnSpc>
                <a:spcPct val="70000"/>
              </a:lnSpc>
              <a:buFontTx/>
              <a:buNone/>
            </a:pPr>
            <a:r>
              <a:rPr lang="en-US" altLang="en-US" sz="1600" b="1">
                <a:cs typeface="Arial" panose="020B0604020202020204" pitchFamily="34" charset="0"/>
              </a:rPr>
              <a:t>Basic File System</a:t>
            </a:r>
            <a:r>
              <a:rPr lang="en-US" altLang="en-US" sz="1600">
                <a:cs typeface="Arial" panose="020B0604020202020204" pitchFamily="34" charset="0"/>
              </a:rPr>
              <a:t>	Knowing specific blocks to access, we can now make generic requests to the appropriate device driver.</a:t>
            </a:r>
          </a:p>
          <a:p>
            <a:pPr algn="just" eaLnBrk="1" hangingPunct="1">
              <a:lnSpc>
                <a:spcPct val="70000"/>
              </a:lnSpc>
              <a:buFontTx/>
              <a:buNone/>
            </a:pPr>
            <a:r>
              <a:rPr lang="en-US" altLang="en-US" sz="1600" b="1">
                <a:cs typeface="Arial" panose="020B0604020202020204" pitchFamily="34" charset="0"/>
              </a:rPr>
              <a:t> </a:t>
            </a:r>
          </a:p>
          <a:p>
            <a:pPr algn="just" eaLnBrk="1" hangingPunct="1">
              <a:lnSpc>
                <a:spcPct val="70000"/>
              </a:lnSpc>
              <a:buFontTx/>
              <a:buNone/>
            </a:pPr>
            <a:r>
              <a:rPr lang="en-US" altLang="en-US" sz="1600" b="1">
                <a:cs typeface="Arial" panose="020B0604020202020204" pitchFamily="34" charset="0"/>
              </a:rPr>
              <a:t>IO  Control	</a:t>
            </a:r>
            <a:r>
              <a:rPr lang="en-US" altLang="en-US" sz="1600">
                <a:cs typeface="Arial" panose="020B0604020202020204" pitchFamily="34" charset="0"/>
              </a:rPr>
              <a:t>These are device drivers and interrupt handlers.  They cause the device to transfer information between that device and CPU memory</a:t>
            </a:r>
            <a:r>
              <a:rPr lang="en-US" altLang="en-US" sz="1600" b="1">
                <a:cs typeface="Arial" panose="020B0604020202020204" pitchFamily="34" charset="0"/>
              </a:rPr>
              <a:t>.</a:t>
            </a:r>
          </a:p>
          <a:p>
            <a:pPr algn="just" eaLnBrk="1" hangingPunct="1">
              <a:lnSpc>
                <a:spcPct val="70000"/>
              </a:lnSpc>
              <a:buFontTx/>
              <a:buNone/>
            </a:pPr>
            <a:r>
              <a:rPr lang="en-US" altLang="en-US" sz="1600" b="1">
                <a:cs typeface="Arial" panose="020B0604020202020204" pitchFamily="34" charset="0"/>
              </a:rPr>
              <a:t> </a:t>
            </a:r>
          </a:p>
          <a:p>
            <a:pPr algn="just" eaLnBrk="1" hangingPunct="1">
              <a:lnSpc>
                <a:spcPct val="70000"/>
              </a:lnSpc>
              <a:buFontTx/>
              <a:buNone/>
            </a:pPr>
            <a:r>
              <a:rPr lang="en-US" altLang="en-US" sz="1600" b="1">
                <a:cs typeface="Arial" panose="020B0604020202020204" pitchFamily="34" charset="0"/>
              </a:rPr>
              <a:t>Devices	</a:t>
            </a:r>
            <a:r>
              <a:rPr lang="en-US" altLang="en-US" sz="1600">
                <a:cs typeface="Arial" panose="020B0604020202020204" pitchFamily="34" charset="0"/>
              </a:rPr>
              <a:t>The disks / tapes / etc.</a:t>
            </a:r>
            <a:endParaRPr lang="en-US" altLang="en-US" sz="1600"/>
          </a:p>
        </p:txBody>
      </p:sp>
      <p:sp>
        <p:nvSpPr>
          <p:cNvPr id="7" name="Text Box 4"/>
          <p:cNvSpPr txBox="1">
            <a:spLocks noChangeArrowheads="1"/>
          </p:cNvSpPr>
          <p:nvPr/>
        </p:nvSpPr>
        <p:spPr bwMode="auto">
          <a:xfrm>
            <a:off x="23446" y="1050925"/>
            <a:ext cx="47009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solidFill>
                  <a:srgbClr val="FF3300"/>
                </a:solidFill>
              </a:rPr>
              <a:t>Layered File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47107"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59BB0A9-2C08-485D-9006-DC1C5DDD7E2C}" type="slidenum">
              <a:rPr lang="en-US" altLang="en-US" sz="1600"/>
              <a:pPr>
                <a:spcBef>
                  <a:spcPct val="0"/>
                </a:spcBef>
                <a:buFontTx/>
                <a:buNone/>
              </a:pPr>
              <a:t>16</a:t>
            </a:fld>
            <a:endParaRPr lang="en-US" altLang="en-US" sz="1600"/>
          </a:p>
        </p:txBody>
      </p:sp>
      <p:sp>
        <p:nvSpPr>
          <p:cNvPr id="47108" name="Rectangle 2"/>
          <p:cNvSpPr>
            <a:spLocks noGrp="1" noChangeArrowheads="1"/>
          </p:cNvSpPr>
          <p:nvPr>
            <p:ph type="title"/>
          </p:nvPr>
        </p:nvSpPr>
        <p:spPr>
          <a:xfrm>
            <a:off x="152400" y="228600"/>
            <a:ext cx="6705600" cy="838200"/>
          </a:xfrm>
        </p:spPr>
        <p:txBody>
          <a:bodyPr/>
          <a:lstStyle/>
          <a:p>
            <a:pPr eaLnBrk="1" hangingPunct="1"/>
            <a:r>
              <a:rPr lang="en-US" altLang="en-US" sz="3600" smtClean="0"/>
              <a:t>FILE SYSTEM IMPLEMENTATION</a:t>
            </a:r>
          </a:p>
        </p:txBody>
      </p:sp>
      <p:sp>
        <p:nvSpPr>
          <p:cNvPr id="47109" name="Text Box 4"/>
          <p:cNvSpPr txBox="1">
            <a:spLocks noChangeArrowheads="1"/>
          </p:cNvSpPr>
          <p:nvPr/>
        </p:nvSpPr>
        <p:spPr bwMode="auto">
          <a:xfrm>
            <a:off x="6021388" y="304800"/>
            <a:ext cx="25130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solidFill>
                  <a:srgbClr val="FF3300"/>
                </a:solidFill>
              </a:rPr>
              <a:t>Layered File System</a:t>
            </a:r>
          </a:p>
        </p:txBody>
      </p:sp>
      <p:sp>
        <p:nvSpPr>
          <p:cNvPr id="47110" name="Rectangle 7"/>
          <p:cNvSpPr>
            <a:spLocks noChangeArrowheads="1"/>
          </p:cNvSpPr>
          <p:nvPr/>
        </p:nvSpPr>
        <p:spPr bwMode="auto">
          <a:xfrm>
            <a:off x="1709738" y="92075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 </a:t>
            </a:r>
          </a:p>
        </p:txBody>
      </p:sp>
      <p:pic>
        <p:nvPicPr>
          <p:cNvPr id="47111" name="Picture 10"/>
          <p:cNvPicPr>
            <a:picLocks noChangeAspect="1" noChangeArrowheads="1"/>
          </p:cNvPicPr>
          <p:nvPr/>
        </p:nvPicPr>
        <p:blipFill>
          <a:blip r:embed="rId3">
            <a:extLst>
              <a:ext uri="{28A0092B-C50C-407E-A947-70E740481C1C}">
                <a14:useLocalDpi xmlns:a14="http://schemas.microsoft.com/office/drawing/2010/main" val="0"/>
              </a:ext>
            </a:extLst>
          </a:blip>
          <a:srcRect l="31671" t="1004" r="31880" b="1004"/>
          <a:stretch>
            <a:fillRect/>
          </a:stretch>
        </p:blipFill>
        <p:spPr bwMode="auto">
          <a:xfrm>
            <a:off x="533400" y="1447800"/>
            <a:ext cx="2532063" cy="51038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2" name="Text Box 11"/>
          <p:cNvSpPr txBox="1">
            <a:spLocks noChangeArrowheads="1"/>
          </p:cNvSpPr>
          <p:nvPr/>
        </p:nvSpPr>
        <p:spPr bwMode="auto">
          <a:xfrm>
            <a:off x="4191000" y="1371600"/>
            <a:ext cx="4648200" cy="5905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Handles the CONTENT of the file.  Knows the file’s internal structure.</a:t>
            </a:r>
          </a:p>
        </p:txBody>
      </p:sp>
      <p:sp>
        <p:nvSpPr>
          <p:cNvPr id="47113" name="Text Box 12"/>
          <p:cNvSpPr txBox="1">
            <a:spLocks noChangeArrowheads="1"/>
          </p:cNvSpPr>
          <p:nvPr/>
        </p:nvSpPr>
        <p:spPr bwMode="auto">
          <a:xfrm>
            <a:off x="4191000" y="2514600"/>
            <a:ext cx="4648200" cy="5905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Handles the OPEN, etc. system calls.  Understands paths, directory structure, etc.</a:t>
            </a:r>
          </a:p>
        </p:txBody>
      </p:sp>
      <p:sp>
        <p:nvSpPr>
          <p:cNvPr id="47114" name="Text Box 13"/>
          <p:cNvSpPr txBox="1">
            <a:spLocks noChangeArrowheads="1"/>
          </p:cNvSpPr>
          <p:nvPr/>
        </p:nvSpPr>
        <p:spPr bwMode="auto">
          <a:xfrm>
            <a:off x="4191000" y="3581400"/>
            <a:ext cx="4648200" cy="5905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Uses directory information to figure out blocks, etc.  Implements the READ. POSITION calls.</a:t>
            </a:r>
          </a:p>
        </p:txBody>
      </p:sp>
      <p:sp>
        <p:nvSpPr>
          <p:cNvPr id="47115" name="Text Box 14"/>
          <p:cNvSpPr txBox="1">
            <a:spLocks noChangeArrowheads="1"/>
          </p:cNvSpPr>
          <p:nvPr/>
        </p:nvSpPr>
        <p:spPr bwMode="auto">
          <a:xfrm>
            <a:off x="4191000" y="4495800"/>
            <a:ext cx="4648200" cy="3460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Determines where on the disk blocks are located.</a:t>
            </a:r>
          </a:p>
        </p:txBody>
      </p:sp>
      <p:sp>
        <p:nvSpPr>
          <p:cNvPr id="47116" name="Text Box 15"/>
          <p:cNvSpPr txBox="1">
            <a:spLocks noChangeArrowheads="1"/>
          </p:cNvSpPr>
          <p:nvPr/>
        </p:nvSpPr>
        <p:spPr bwMode="auto">
          <a:xfrm>
            <a:off x="4114800" y="5410200"/>
            <a:ext cx="4648200" cy="3460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Interfaces with the devices – handles interrupts.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5325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401D94-8F18-4A90-A7BA-8C2B4E4E7ECE}" type="slidenum">
              <a:rPr lang="en-US" altLang="en-US" sz="1600"/>
              <a:pPr>
                <a:spcBef>
                  <a:spcPct val="0"/>
                </a:spcBef>
                <a:buFontTx/>
                <a:buNone/>
              </a:pPr>
              <a:t>17</a:t>
            </a:fld>
            <a:endParaRPr lang="en-US" altLang="en-US" sz="1600"/>
          </a:p>
        </p:txBody>
      </p:sp>
      <p:sp>
        <p:nvSpPr>
          <p:cNvPr id="53252" name="Rectangle 2"/>
          <p:cNvSpPr>
            <a:spLocks noGrp="1" noChangeArrowheads="1"/>
          </p:cNvSpPr>
          <p:nvPr>
            <p:ph type="title"/>
          </p:nvPr>
        </p:nvSpPr>
        <p:spPr>
          <a:xfrm>
            <a:off x="0" y="0"/>
            <a:ext cx="4953000" cy="1143000"/>
          </a:xfrm>
        </p:spPr>
        <p:txBody>
          <a:bodyPr/>
          <a:lstStyle/>
          <a:p>
            <a:pPr eaLnBrk="1" hangingPunct="1"/>
            <a:r>
              <a:rPr lang="en-US" altLang="en-US" sz="3600" dirty="0" smtClean="0"/>
              <a:t>FILE SYSTEM IMPLEMENTATION</a:t>
            </a:r>
          </a:p>
        </p:txBody>
      </p:sp>
      <p:sp>
        <p:nvSpPr>
          <p:cNvPr id="53253" name="Text Box 4"/>
          <p:cNvSpPr txBox="1">
            <a:spLocks noChangeArrowheads="1"/>
          </p:cNvSpPr>
          <p:nvPr/>
        </p:nvSpPr>
        <p:spPr bwMode="auto">
          <a:xfrm>
            <a:off x="4648200" y="309890"/>
            <a:ext cx="42819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smtClean="0">
                <a:solidFill>
                  <a:srgbClr val="FF3300"/>
                </a:solidFill>
              </a:rPr>
              <a:t>Three Example Systems</a:t>
            </a:r>
            <a:endParaRPr lang="en-US" altLang="en-US" sz="2800" b="1" dirty="0">
              <a:solidFill>
                <a:srgbClr val="FF3300"/>
              </a:solidFill>
            </a:endParaRPr>
          </a:p>
        </p:txBody>
      </p:sp>
      <p:sp>
        <p:nvSpPr>
          <p:cNvPr id="53254" name="Text Box 10"/>
          <p:cNvSpPr txBox="1">
            <a:spLocks noChangeArrowheads="1"/>
          </p:cNvSpPr>
          <p:nvPr/>
        </p:nvSpPr>
        <p:spPr bwMode="auto">
          <a:xfrm>
            <a:off x="593725" y="1355725"/>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2" name="Content Placeholder 1"/>
          <p:cNvSpPr>
            <a:spLocks noGrp="1"/>
          </p:cNvSpPr>
          <p:nvPr>
            <p:ph idx="1"/>
          </p:nvPr>
        </p:nvSpPr>
        <p:spPr/>
        <p:txBody>
          <a:bodyPr/>
          <a:lstStyle/>
          <a:p>
            <a:r>
              <a:rPr lang="en-US" sz="2800" dirty="0" smtClean="0"/>
              <a:t>Presented on other slide sets are three examples of file systems.</a:t>
            </a:r>
          </a:p>
          <a:p>
            <a:r>
              <a:rPr lang="en-US" sz="2800" dirty="0" smtClean="0"/>
              <a:t>Fat File System</a:t>
            </a:r>
          </a:p>
          <a:p>
            <a:r>
              <a:rPr lang="en-US" sz="2800" dirty="0" smtClean="0"/>
              <a:t>Linux File System</a:t>
            </a:r>
          </a:p>
          <a:p>
            <a:r>
              <a:rPr lang="en-US" sz="2800" dirty="0" smtClean="0"/>
              <a:t>Z502 File System</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5325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401D94-8F18-4A90-A7BA-8C2B4E4E7ECE}" type="slidenum">
              <a:rPr lang="en-US" altLang="en-US" sz="1600"/>
              <a:pPr>
                <a:spcBef>
                  <a:spcPct val="0"/>
                </a:spcBef>
                <a:buFontTx/>
                <a:buNone/>
              </a:pPr>
              <a:t>18</a:t>
            </a:fld>
            <a:endParaRPr lang="en-US" altLang="en-US" sz="1600"/>
          </a:p>
        </p:txBody>
      </p:sp>
      <p:sp>
        <p:nvSpPr>
          <p:cNvPr id="53252" name="Rectangle 2"/>
          <p:cNvSpPr>
            <a:spLocks noGrp="1" noChangeArrowheads="1"/>
          </p:cNvSpPr>
          <p:nvPr>
            <p:ph type="title"/>
          </p:nvPr>
        </p:nvSpPr>
        <p:spPr>
          <a:xfrm>
            <a:off x="0" y="0"/>
            <a:ext cx="4953000" cy="1143000"/>
          </a:xfrm>
        </p:spPr>
        <p:txBody>
          <a:bodyPr/>
          <a:lstStyle/>
          <a:p>
            <a:pPr eaLnBrk="1" hangingPunct="1"/>
            <a:r>
              <a:rPr lang="en-US" altLang="en-US" sz="3600" smtClean="0"/>
              <a:t>FILE SYSTEM IMPLEMENTATION</a:t>
            </a:r>
          </a:p>
        </p:txBody>
      </p:sp>
      <p:sp>
        <p:nvSpPr>
          <p:cNvPr id="53253" name="Text Box 4"/>
          <p:cNvSpPr txBox="1">
            <a:spLocks noChangeArrowheads="1"/>
          </p:cNvSpPr>
          <p:nvPr/>
        </p:nvSpPr>
        <p:spPr bwMode="auto">
          <a:xfrm>
            <a:off x="5257800" y="381000"/>
            <a:ext cx="3565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solidFill>
                  <a:srgbClr val="FF3300"/>
                </a:solidFill>
              </a:rPr>
              <a:t>Virtual File Systems</a:t>
            </a:r>
          </a:p>
        </p:txBody>
      </p:sp>
      <p:sp>
        <p:nvSpPr>
          <p:cNvPr id="53254" name="Text Box 10"/>
          <p:cNvSpPr txBox="1">
            <a:spLocks noChangeArrowheads="1"/>
          </p:cNvSpPr>
          <p:nvPr/>
        </p:nvSpPr>
        <p:spPr bwMode="auto">
          <a:xfrm>
            <a:off x="593725" y="1355725"/>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53255" name="Rectangle 11"/>
          <p:cNvSpPr>
            <a:spLocks noGrp="1" noChangeArrowheads="1"/>
          </p:cNvSpPr>
          <p:nvPr>
            <p:ph type="body" idx="1"/>
          </p:nvPr>
        </p:nvSpPr>
        <p:spPr>
          <a:xfrm>
            <a:off x="304800" y="1371600"/>
            <a:ext cx="4114800" cy="4419600"/>
          </a:xfrm>
          <a:noFill/>
        </p:spPr>
        <p:txBody>
          <a:bodyPr/>
          <a:lstStyle/>
          <a:p>
            <a:pPr eaLnBrk="1" hangingPunct="1"/>
            <a:r>
              <a:rPr lang="en-US" altLang="en-US" sz="2000" dirty="0" smtClean="0"/>
              <a:t>Virtual File Systems (VFS) provide an object-oriented way of implementing file systems.</a:t>
            </a:r>
          </a:p>
          <a:p>
            <a:pPr eaLnBrk="1" hangingPunct="1"/>
            <a:endParaRPr lang="en-US" altLang="en-US" sz="2000" dirty="0" smtClean="0"/>
          </a:p>
          <a:p>
            <a:pPr eaLnBrk="1" hangingPunct="1"/>
            <a:r>
              <a:rPr lang="en-US" altLang="en-US" sz="2000" dirty="0" smtClean="0"/>
              <a:t>VFS allows the same system call interface (the API) to be used for different types of file systems.</a:t>
            </a:r>
          </a:p>
          <a:p>
            <a:pPr eaLnBrk="1" hangingPunct="1"/>
            <a:endParaRPr lang="en-US" altLang="en-US" sz="2000" dirty="0" smtClean="0"/>
          </a:p>
          <a:p>
            <a:pPr eaLnBrk="1" hangingPunct="1"/>
            <a:r>
              <a:rPr lang="en-US" altLang="en-US" sz="2000" dirty="0" smtClean="0"/>
              <a:t>The API is to the VFS interface, rather than any specific type of file system.</a:t>
            </a:r>
          </a:p>
        </p:txBody>
      </p:sp>
      <p:pic>
        <p:nvPicPr>
          <p:cNvPr id="53256" name="Picture 12"/>
          <p:cNvPicPr>
            <a:picLocks noChangeAspect="1" noChangeArrowheads="1"/>
          </p:cNvPicPr>
          <p:nvPr/>
        </p:nvPicPr>
        <p:blipFill>
          <a:blip r:embed="rId3">
            <a:extLst>
              <a:ext uri="{28A0092B-C50C-407E-A947-70E740481C1C}">
                <a14:useLocalDpi xmlns:a14="http://schemas.microsoft.com/office/drawing/2010/main" val="0"/>
              </a:ext>
            </a:extLst>
          </a:blip>
          <a:srcRect l="1909" t="636" r="1935" b="970"/>
          <a:stretch>
            <a:fillRect/>
          </a:stretch>
        </p:blipFill>
        <p:spPr bwMode="auto">
          <a:xfrm>
            <a:off x="4648200" y="1295400"/>
            <a:ext cx="4221163" cy="324008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2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smtClean="0"/>
              <a:t>10: File Systems</a:t>
            </a:r>
          </a:p>
        </p:txBody>
      </p:sp>
      <p:sp>
        <p:nvSpPr>
          <p:cNvPr id="55299"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8BD854-A73D-4FDF-A8A2-A4E83D8E027D}" type="slidenum">
              <a:rPr lang="en-US" altLang="en-US" sz="1600"/>
              <a:pPr>
                <a:spcBef>
                  <a:spcPct val="0"/>
                </a:spcBef>
                <a:buFontTx/>
                <a:buNone/>
              </a:pPr>
              <a:t>19</a:t>
            </a:fld>
            <a:endParaRPr lang="en-US" altLang="en-US" sz="1600"/>
          </a:p>
        </p:txBody>
      </p:sp>
      <p:sp>
        <p:nvSpPr>
          <p:cNvPr id="55300" name="Rectangle 2"/>
          <p:cNvSpPr>
            <a:spLocks noGrp="1" noChangeArrowheads="1"/>
          </p:cNvSpPr>
          <p:nvPr>
            <p:ph type="title"/>
          </p:nvPr>
        </p:nvSpPr>
        <p:spPr>
          <a:xfrm>
            <a:off x="0" y="0"/>
            <a:ext cx="4953000" cy="1143000"/>
          </a:xfrm>
        </p:spPr>
        <p:txBody>
          <a:bodyPr/>
          <a:lstStyle/>
          <a:p>
            <a:pPr eaLnBrk="1" hangingPunct="1"/>
            <a:r>
              <a:rPr lang="en-US" altLang="en-US" sz="3600" smtClean="0"/>
              <a:t>FILE SYSTEM IMPLEMENTATION</a:t>
            </a:r>
          </a:p>
        </p:txBody>
      </p:sp>
      <p:sp>
        <p:nvSpPr>
          <p:cNvPr id="55301" name="Rectangle 3"/>
          <p:cNvSpPr>
            <a:spLocks noGrp="1" noChangeArrowheads="1"/>
          </p:cNvSpPr>
          <p:nvPr>
            <p:ph type="body" idx="1"/>
          </p:nvPr>
        </p:nvSpPr>
        <p:spPr>
          <a:xfrm>
            <a:off x="0" y="2362200"/>
            <a:ext cx="4953000" cy="4267200"/>
          </a:xfrm>
        </p:spPr>
        <p:txBody>
          <a:bodyPr/>
          <a:lstStyle/>
          <a:p>
            <a:pPr marL="914400" lvl="1" indent="-457200" algn="just" eaLnBrk="1" hangingPunct="1">
              <a:buFontTx/>
              <a:buAutoNum type="alphaLcParenR"/>
            </a:pPr>
            <a:r>
              <a:rPr lang="en-US" altLang="en-US" sz="1600" smtClean="0">
                <a:cs typeface="Arial" panose="020B0604020202020204" pitchFamily="34" charset="0"/>
              </a:rPr>
              <a:t>Accessing the file requires a minimum of head movement.             </a:t>
            </a:r>
          </a:p>
          <a:p>
            <a:pPr marL="914400" lvl="1" indent="-457200" algn="just" eaLnBrk="1" hangingPunct="1">
              <a:buFontTx/>
              <a:buAutoNum type="alphaLcParenR"/>
            </a:pPr>
            <a:r>
              <a:rPr lang="en-US" altLang="en-US" sz="1600" smtClean="0">
                <a:cs typeface="Arial" panose="020B0604020202020204" pitchFamily="34" charset="0"/>
              </a:rPr>
              <a:t>Easy to calculate block location: block i of a file, starting at disk address </a:t>
            </a:r>
            <a:r>
              <a:rPr lang="en-US" altLang="en-US" sz="1600" b="1" smtClean="0">
                <a:cs typeface="Arial" panose="020B0604020202020204" pitchFamily="34" charset="0"/>
              </a:rPr>
              <a:t>b</a:t>
            </a:r>
            <a:r>
              <a:rPr lang="en-US" altLang="en-US" sz="1600" smtClean="0">
                <a:cs typeface="Arial" panose="020B0604020202020204" pitchFamily="34" charset="0"/>
              </a:rPr>
              <a:t>, is </a:t>
            </a:r>
            <a:r>
              <a:rPr lang="en-US" altLang="en-US" sz="1600" b="1" smtClean="0">
                <a:cs typeface="Arial" panose="020B0604020202020204" pitchFamily="34" charset="0"/>
              </a:rPr>
              <a:t>b + i.</a:t>
            </a:r>
            <a:endParaRPr lang="en-US" altLang="en-US" sz="1600" smtClean="0">
              <a:cs typeface="Arial" panose="020B0604020202020204" pitchFamily="34" charset="0"/>
            </a:endParaRPr>
          </a:p>
          <a:p>
            <a:pPr marL="914400" lvl="1" indent="-457200" algn="just" eaLnBrk="1" hangingPunct="1">
              <a:buFontTx/>
              <a:buAutoNum type="alphaLcParenR"/>
            </a:pPr>
            <a:r>
              <a:rPr lang="en-US" altLang="en-US" sz="1600" smtClean="0">
                <a:cs typeface="Arial" panose="020B0604020202020204" pitchFamily="34" charset="0"/>
              </a:rPr>
              <a:t>Difficulty is in finding the contiguous space, especially for a large file. Problem is one of dynamic allocation (first fit, best fit, etc.) which has external fragmentation. If many files are created/deleted, compaction will be necessary.</a:t>
            </a:r>
          </a:p>
          <a:p>
            <a:pPr marL="533400" indent="-533400" algn="just" eaLnBrk="1" hangingPunct="1">
              <a:buFontTx/>
              <a:buNone/>
            </a:pPr>
            <a:r>
              <a:rPr lang="en-US" altLang="en-US" sz="1600" smtClean="0">
                <a:cs typeface="Arial" panose="020B0604020202020204" pitchFamily="34" charset="0"/>
              </a:rPr>
              <a:t> </a:t>
            </a:r>
          </a:p>
          <a:p>
            <a:pPr marL="533400" indent="-533400" algn="just" eaLnBrk="1" hangingPunct="1"/>
            <a:r>
              <a:rPr lang="en-US" altLang="en-US" sz="1600" smtClean="0">
                <a:cs typeface="Arial" panose="020B0604020202020204" pitchFamily="34" charset="0"/>
              </a:rPr>
              <a:t>It's hard to estimate at create time what the size of the file will ultimately be.   What happens when we want to extend the file --- we must either terminate the owner of the file, or try to find a bigger hole.</a:t>
            </a:r>
          </a:p>
        </p:txBody>
      </p:sp>
      <p:sp>
        <p:nvSpPr>
          <p:cNvPr id="55302" name="Text Box 4"/>
          <p:cNvSpPr txBox="1">
            <a:spLocks noChangeArrowheads="1"/>
          </p:cNvSpPr>
          <p:nvPr/>
        </p:nvSpPr>
        <p:spPr bwMode="auto">
          <a:xfrm>
            <a:off x="5257800" y="381000"/>
            <a:ext cx="33826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smtClean="0">
                <a:solidFill>
                  <a:srgbClr val="FF3300"/>
                </a:solidFill>
              </a:rPr>
              <a:t>Storage (Retrieval)</a:t>
            </a:r>
          </a:p>
          <a:p>
            <a:pPr algn="ctr" eaLnBrk="1" hangingPunct="1">
              <a:spcBef>
                <a:spcPct val="0"/>
              </a:spcBef>
              <a:buFontTx/>
              <a:buNone/>
            </a:pPr>
            <a:r>
              <a:rPr lang="en-US" altLang="en-US" sz="2800" b="1" dirty="0" smtClean="0">
                <a:solidFill>
                  <a:srgbClr val="FF3300"/>
                </a:solidFill>
              </a:rPr>
              <a:t>Methods</a:t>
            </a:r>
            <a:endParaRPr lang="en-US" altLang="en-US" sz="2800" b="1" dirty="0">
              <a:solidFill>
                <a:srgbClr val="FF3300"/>
              </a:solidFill>
            </a:endParaRPr>
          </a:p>
        </p:txBody>
      </p:sp>
      <p:sp>
        <p:nvSpPr>
          <p:cNvPr id="55303" name="Rectangle 6"/>
          <p:cNvSpPr>
            <a:spLocks noChangeArrowheads="1"/>
          </p:cNvSpPr>
          <p:nvPr/>
        </p:nvSpPr>
        <p:spPr bwMode="auto">
          <a:xfrm>
            <a:off x="228600" y="10668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3200">
                <a:solidFill>
                  <a:schemeClr val="tx1"/>
                </a:solidFill>
                <a:latin typeface="Arial" panose="020B0604020202020204" pitchFamily="34" charset="0"/>
              </a:defRPr>
            </a:lvl1pPr>
            <a:lvl2pPr marL="914400" indent="-457200">
              <a:spcBef>
                <a:spcPct val="20000"/>
              </a:spcBef>
              <a:buChar char="•"/>
              <a:defRPr sz="2800">
                <a:solidFill>
                  <a:schemeClr val="tx1"/>
                </a:solidFill>
                <a:latin typeface="Arial" panose="020B0604020202020204" pitchFamily="34" charset="0"/>
              </a:defRPr>
            </a:lvl2pPr>
            <a:lvl3pPr marL="1295400" indent="-381000">
              <a:spcBef>
                <a:spcPct val="20000"/>
              </a:spcBef>
              <a:buChar char="•"/>
              <a:defRPr sz="2400">
                <a:solidFill>
                  <a:schemeClr val="tx1"/>
                </a:solidFill>
                <a:latin typeface="Arial" panose="020B0604020202020204" pitchFamily="34" charset="0"/>
              </a:defRPr>
            </a:lvl3pPr>
            <a:lvl4pPr marL="1714500" indent="-342900">
              <a:spcBef>
                <a:spcPct val="20000"/>
              </a:spcBef>
              <a:buChar char="–"/>
              <a:defRPr sz="2000">
                <a:solidFill>
                  <a:schemeClr val="tx1"/>
                </a:solidFill>
                <a:latin typeface="Arial" panose="020B0604020202020204" pitchFamily="34" charset="0"/>
              </a:defRPr>
            </a:lvl4pPr>
            <a:lvl5pPr marL="2171700" indent="-342900">
              <a:spcBef>
                <a:spcPct val="20000"/>
              </a:spcBef>
              <a:buChar char="»"/>
              <a:defRPr sz="2000">
                <a:solidFill>
                  <a:schemeClr val="tx1"/>
                </a:solidFill>
                <a:latin typeface="Arial" panose="020B0604020202020204" pitchFamily="34" charset="0"/>
              </a:defRPr>
            </a:lvl5pPr>
            <a:lvl6pPr marL="2628900" indent="-342900" eaLnBrk="0" fontAlgn="base" hangingPunct="0">
              <a:spcBef>
                <a:spcPct val="20000"/>
              </a:spcBef>
              <a:spcAft>
                <a:spcPct val="0"/>
              </a:spcAft>
              <a:buChar char="»"/>
              <a:defRPr sz="2000">
                <a:solidFill>
                  <a:schemeClr val="tx1"/>
                </a:solidFill>
                <a:latin typeface="Arial" panose="020B0604020202020204" pitchFamily="34" charset="0"/>
              </a:defRPr>
            </a:lvl6pPr>
            <a:lvl7pPr marL="3086100" indent="-342900" eaLnBrk="0" fontAlgn="base" hangingPunct="0">
              <a:spcBef>
                <a:spcPct val="20000"/>
              </a:spcBef>
              <a:spcAft>
                <a:spcPct val="0"/>
              </a:spcAft>
              <a:buChar char="»"/>
              <a:defRPr sz="2000">
                <a:solidFill>
                  <a:schemeClr val="tx1"/>
                </a:solidFill>
                <a:latin typeface="Arial" panose="020B0604020202020204" pitchFamily="34" charset="0"/>
              </a:defRPr>
            </a:lvl7pPr>
            <a:lvl8pPr marL="3543300" indent="-342900" eaLnBrk="0" fontAlgn="base" hangingPunct="0">
              <a:spcBef>
                <a:spcPct val="20000"/>
              </a:spcBef>
              <a:spcAft>
                <a:spcPct val="0"/>
              </a:spcAft>
              <a:buChar char="»"/>
              <a:defRPr sz="2000">
                <a:solidFill>
                  <a:schemeClr val="tx1"/>
                </a:solidFill>
                <a:latin typeface="Arial" panose="020B0604020202020204" pitchFamily="34" charset="0"/>
              </a:defRPr>
            </a:lvl8pPr>
            <a:lvl9pPr marL="4000500" indent="-3429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buFontTx/>
              <a:buNone/>
            </a:pPr>
            <a:r>
              <a:rPr lang="en-US" altLang="en-US" sz="1600" b="1" dirty="0">
                <a:solidFill>
                  <a:schemeClr val="accent2"/>
                </a:solidFill>
                <a:cs typeface="Arial" panose="020B0604020202020204" pitchFamily="34" charset="0"/>
              </a:rPr>
              <a:t>CONTIGUOUS </a:t>
            </a:r>
            <a:r>
              <a:rPr lang="en-US" altLang="en-US" sz="1600" b="1" dirty="0" smtClean="0">
                <a:solidFill>
                  <a:schemeClr val="accent2"/>
                </a:solidFill>
                <a:cs typeface="Arial" panose="020B0604020202020204" pitchFamily="34" charset="0"/>
              </a:rPr>
              <a:t>STORAGE</a:t>
            </a:r>
            <a:endParaRPr lang="en-US" altLang="en-US" sz="1600" b="1" dirty="0">
              <a:solidFill>
                <a:schemeClr val="accent2"/>
              </a:solidFill>
              <a:cs typeface="Arial" panose="020B0604020202020204" pitchFamily="34" charset="0"/>
            </a:endParaRPr>
          </a:p>
          <a:p>
            <a:pPr algn="just" eaLnBrk="1" hangingPunct="1">
              <a:lnSpc>
                <a:spcPct val="90000"/>
              </a:lnSpc>
              <a:buFontTx/>
              <a:buNone/>
            </a:pPr>
            <a:r>
              <a:rPr lang="en-US" altLang="en-US" sz="1600" dirty="0">
                <a:cs typeface="Arial" panose="020B0604020202020204" pitchFamily="34" charset="0"/>
              </a:rPr>
              <a:t> </a:t>
            </a:r>
          </a:p>
          <a:p>
            <a:pPr algn="just" eaLnBrk="1" hangingPunct="1">
              <a:lnSpc>
                <a:spcPct val="90000"/>
              </a:lnSpc>
            </a:pPr>
            <a:r>
              <a:rPr lang="en-US" altLang="en-US" sz="1600" dirty="0">
                <a:cs typeface="Arial" panose="020B0604020202020204" pitchFamily="34" charset="0"/>
              </a:rPr>
              <a:t>Method:  Lay down the entire file on contiguous sectors of the disk. Define by a dyad &lt;first block location, length &gt;.</a:t>
            </a:r>
          </a:p>
        </p:txBody>
      </p:sp>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rcRect l="13196" t="580" r="12967" b="887"/>
          <a:stretch>
            <a:fillRect/>
          </a:stretch>
        </p:blipFill>
        <p:spPr bwMode="auto">
          <a:xfrm>
            <a:off x="5124450" y="2133600"/>
            <a:ext cx="4019550" cy="40227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6147"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0B6841-A74F-4413-831A-3071BDA2916F}" type="slidenum">
              <a:rPr lang="en-US" altLang="en-US" sz="1600"/>
              <a:pPr>
                <a:spcBef>
                  <a:spcPct val="0"/>
                </a:spcBef>
                <a:buFontTx/>
                <a:buNone/>
              </a:pPr>
              <a:t>2</a:t>
            </a:fld>
            <a:endParaRPr lang="en-US" altLang="en-US" sz="1600"/>
          </a:p>
        </p:txBody>
      </p:sp>
      <p:sp>
        <p:nvSpPr>
          <p:cNvPr id="6148" name="Rectangle 2"/>
          <p:cNvSpPr>
            <a:spLocks noGrp="1" noChangeArrowheads="1"/>
          </p:cNvSpPr>
          <p:nvPr>
            <p:ph type="title"/>
          </p:nvPr>
        </p:nvSpPr>
        <p:spPr>
          <a:xfrm>
            <a:off x="685800" y="228600"/>
            <a:ext cx="7772400" cy="1143000"/>
          </a:xfrm>
        </p:spPr>
        <p:txBody>
          <a:bodyPr/>
          <a:lstStyle/>
          <a:p>
            <a:pPr eaLnBrk="1" hangingPunct="1"/>
            <a:r>
              <a:rPr lang="en-US" altLang="en-US" smtClean="0"/>
              <a:t>FILE SYSTEMS</a:t>
            </a:r>
          </a:p>
        </p:txBody>
      </p:sp>
      <p:sp>
        <p:nvSpPr>
          <p:cNvPr id="6149" name="Rectangle 3"/>
          <p:cNvSpPr>
            <a:spLocks noGrp="1" noChangeArrowheads="1"/>
          </p:cNvSpPr>
          <p:nvPr>
            <p:ph type="body" idx="1"/>
          </p:nvPr>
        </p:nvSpPr>
        <p:spPr>
          <a:xfrm>
            <a:off x="304800" y="1371600"/>
            <a:ext cx="8534400" cy="4800600"/>
          </a:xfrm>
        </p:spPr>
        <p:txBody>
          <a:bodyPr/>
          <a:lstStyle/>
          <a:p>
            <a:pPr marL="533400" indent="-533400" algn="just" eaLnBrk="1" hangingPunct="1">
              <a:buFont typeface="Wingdings" panose="05000000000000000000" pitchFamily="2" charset="2"/>
              <a:buNone/>
            </a:pPr>
            <a:r>
              <a:rPr lang="en-US" altLang="en-US" sz="1800" b="1" dirty="0" smtClean="0">
                <a:solidFill>
                  <a:schemeClr val="accent2"/>
                </a:solidFill>
                <a:cs typeface="Arial" panose="020B0604020202020204" pitchFamily="34" charset="0"/>
              </a:rPr>
              <a:t>This material covers Silberschatz Chapters 10 and 11.</a:t>
            </a:r>
          </a:p>
          <a:p>
            <a:pPr marL="533400" indent="-533400" algn="just" eaLnBrk="1" hangingPunct="1">
              <a:buFont typeface="Wingdings" panose="05000000000000000000" pitchFamily="2" charset="2"/>
              <a:buNone/>
            </a:pPr>
            <a:r>
              <a:rPr lang="en-US" altLang="en-US" sz="1800" b="1" dirty="0" smtClean="0">
                <a:solidFill>
                  <a:srgbClr val="FF3300"/>
                </a:solidFill>
                <a:cs typeface="Arial" panose="020B0604020202020204" pitchFamily="34" charset="0"/>
              </a:rPr>
              <a:t>File System Interface</a:t>
            </a:r>
            <a:endParaRPr lang="en-US" altLang="en-US" sz="1800" dirty="0" smtClean="0">
              <a:solidFill>
                <a:srgbClr val="FF3300"/>
              </a:solidFill>
              <a:cs typeface="Arial" panose="020B0604020202020204" pitchFamily="34" charset="0"/>
            </a:endParaRPr>
          </a:p>
          <a:p>
            <a:pPr marL="533400" indent="-533400" algn="just" eaLnBrk="1" hangingPunct="1">
              <a:buFont typeface="Wingdings" panose="05000000000000000000" pitchFamily="2" charset="2"/>
              <a:buNone/>
            </a:pPr>
            <a:r>
              <a:rPr lang="en-US" altLang="en-US" sz="1800" dirty="0" smtClean="0">
                <a:cs typeface="Arial" panose="020B0604020202020204" pitchFamily="34" charset="0"/>
              </a:rPr>
              <a:t> </a:t>
            </a:r>
          </a:p>
          <a:p>
            <a:pPr marL="533400" indent="-533400" algn="just" eaLnBrk="1" hangingPunct="1">
              <a:lnSpc>
                <a:spcPct val="80000"/>
              </a:lnSpc>
              <a:buFontTx/>
              <a:buNone/>
            </a:pPr>
            <a:r>
              <a:rPr lang="en-US" altLang="en-US" sz="1800" dirty="0" smtClean="0">
                <a:cs typeface="Arial" panose="020B0604020202020204" pitchFamily="34" charset="0"/>
              </a:rPr>
              <a:t>The user level (more visible) portion of the file system.</a:t>
            </a:r>
          </a:p>
          <a:p>
            <a:pPr marL="533400" indent="-533400" algn="just" eaLnBrk="1" hangingPunct="1">
              <a:lnSpc>
                <a:spcPct val="80000"/>
              </a:lnSpc>
            </a:pPr>
            <a:r>
              <a:rPr lang="en-US" altLang="en-US" sz="1800" dirty="0" smtClean="0">
                <a:cs typeface="Arial" panose="020B0604020202020204" pitchFamily="34" charset="0"/>
              </a:rPr>
              <a:t>File Concept</a:t>
            </a:r>
          </a:p>
          <a:p>
            <a:pPr marL="533400" indent="-533400" algn="just" eaLnBrk="1" hangingPunct="1">
              <a:lnSpc>
                <a:spcPct val="80000"/>
              </a:lnSpc>
            </a:pPr>
            <a:r>
              <a:rPr lang="en-US" altLang="en-US" sz="1800" dirty="0" smtClean="0">
                <a:cs typeface="Arial" panose="020B0604020202020204" pitchFamily="34" charset="0"/>
              </a:rPr>
              <a:t>Access methods</a:t>
            </a:r>
          </a:p>
          <a:p>
            <a:pPr marL="533400" indent="-533400" algn="just" eaLnBrk="1" hangingPunct="1">
              <a:lnSpc>
                <a:spcPct val="80000"/>
              </a:lnSpc>
            </a:pPr>
            <a:r>
              <a:rPr lang="en-US" altLang="en-US" sz="1800" dirty="0" smtClean="0">
                <a:cs typeface="Arial" panose="020B0604020202020204" pitchFamily="34" charset="0"/>
              </a:rPr>
              <a:t>Protection</a:t>
            </a:r>
          </a:p>
          <a:p>
            <a:pPr marL="533400" indent="-533400" algn="just" eaLnBrk="1" hangingPunct="1">
              <a:lnSpc>
                <a:spcPct val="80000"/>
              </a:lnSpc>
            </a:pPr>
            <a:endParaRPr lang="en-US" altLang="en-US" sz="1800" dirty="0" smtClean="0">
              <a:cs typeface="Arial" panose="020B0604020202020204" pitchFamily="34" charset="0"/>
            </a:endParaRPr>
          </a:p>
          <a:p>
            <a:pPr marL="533400" indent="-533400" algn="just" eaLnBrk="1" hangingPunct="1">
              <a:buFont typeface="Wingdings" panose="05000000000000000000" pitchFamily="2" charset="2"/>
              <a:buNone/>
            </a:pPr>
            <a:r>
              <a:rPr lang="en-US" altLang="en-US" sz="1800" b="1" dirty="0" smtClean="0">
                <a:solidFill>
                  <a:srgbClr val="FF3300"/>
                </a:solidFill>
                <a:cs typeface="Arial" panose="020B0604020202020204" pitchFamily="34" charset="0"/>
              </a:rPr>
              <a:t>File System Implementation</a:t>
            </a:r>
            <a:endParaRPr lang="en-US" altLang="en-US" sz="1800" dirty="0" smtClean="0">
              <a:solidFill>
                <a:srgbClr val="FF3300"/>
              </a:solidFill>
              <a:cs typeface="Arial" panose="020B0604020202020204" pitchFamily="34" charset="0"/>
            </a:endParaRPr>
          </a:p>
          <a:p>
            <a:pPr marL="533400" indent="-533400" algn="just" eaLnBrk="1" hangingPunct="1">
              <a:buFont typeface="Wingdings" panose="05000000000000000000" pitchFamily="2" charset="2"/>
              <a:buNone/>
            </a:pPr>
            <a:r>
              <a:rPr lang="en-US" altLang="en-US" sz="1800" dirty="0" smtClean="0">
                <a:cs typeface="Arial" panose="020B0604020202020204" pitchFamily="34" charset="0"/>
              </a:rPr>
              <a:t> </a:t>
            </a:r>
          </a:p>
          <a:p>
            <a:pPr marL="533400" indent="-533400" algn="just" eaLnBrk="1" hangingPunct="1">
              <a:lnSpc>
                <a:spcPct val="80000"/>
              </a:lnSpc>
              <a:buFontTx/>
              <a:buNone/>
            </a:pPr>
            <a:r>
              <a:rPr lang="en-US" altLang="en-US" sz="1800" dirty="0" smtClean="0">
                <a:cs typeface="Arial" panose="020B0604020202020204" pitchFamily="34" charset="0"/>
              </a:rPr>
              <a:t>The OS level (less visible) portion of the file system.</a:t>
            </a:r>
          </a:p>
          <a:p>
            <a:pPr algn="just" eaLnBrk="1" hangingPunct="1">
              <a:lnSpc>
                <a:spcPct val="80000"/>
              </a:lnSpc>
              <a:buFont typeface="Arial" panose="020B0604020202020204" pitchFamily="34" charset="0"/>
              <a:buChar char="•"/>
            </a:pPr>
            <a:r>
              <a:rPr lang="en-US" altLang="en-US" sz="1800" dirty="0" smtClean="0">
                <a:cs typeface="Arial" panose="020B0604020202020204" pitchFamily="34" charset="0"/>
              </a:rPr>
              <a:t>   Directory </a:t>
            </a:r>
            <a:r>
              <a:rPr lang="en-US" altLang="en-US" sz="1800" dirty="0" smtClean="0">
                <a:cs typeface="Arial" panose="020B0604020202020204" pitchFamily="34" charset="0"/>
              </a:rPr>
              <a:t>Structure</a:t>
            </a:r>
            <a:endParaRPr lang="en-US" altLang="en-US" sz="1800" dirty="0" smtClean="0">
              <a:cs typeface="Arial" panose="020B0604020202020204" pitchFamily="34" charset="0"/>
            </a:endParaRPr>
          </a:p>
          <a:p>
            <a:pPr marL="533400" indent="-533400" algn="just" eaLnBrk="1" hangingPunct="1">
              <a:lnSpc>
                <a:spcPct val="80000"/>
              </a:lnSpc>
            </a:pPr>
            <a:r>
              <a:rPr lang="en-US" altLang="en-US" sz="1800" dirty="0" smtClean="0">
                <a:cs typeface="Arial" panose="020B0604020202020204" pitchFamily="34" charset="0"/>
              </a:rPr>
              <a:t>Storage and Retrieval Methods</a:t>
            </a:r>
          </a:p>
          <a:p>
            <a:pPr marL="533400" indent="-533400" algn="just" eaLnBrk="1" hangingPunct="1">
              <a:lnSpc>
                <a:spcPct val="80000"/>
              </a:lnSpc>
            </a:pPr>
            <a:r>
              <a:rPr lang="en-US" altLang="en-US" sz="1800" dirty="0" smtClean="0">
                <a:cs typeface="Arial" panose="020B0604020202020204" pitchFamily="34" charset="0"/>
              </a:rPr>
              <a:t>Free </a:t>
            </a:r>
            <a:r>
              <a:rPr lang="en-US" altLang="en-US" sz="1800" dirty="0" smtClean="0">
                <a:cs typeface="Arial" panose="020B0604020202020204" pitchFamily="34" charset="0"/>
              </a:rPr>
              <a:t>Space Management</a:t>
            </a:r>
          </a:p>
          <a:p>
            <a:pPr marL="533400" indent="-533400" algn="just" eaLnBrk="1" hangingPunct="1">
              <a:lnSpc>
                <a:spcPct val="80000"/>
              </a:lnSpc>
            </a:pPr>
            <a:r>
              <a:rPr lang="en-US" altLang="en-US" sz="1800" dirty="0" smtClean="0">
                <a:cs typeface="Arial" panose="020B0604020202020204" pitchFamily="34" charset="0"/>
              </a:rPr>
              <a:t>Directory Implementation</a:t>
            </a:r>
          </a:p>
          <a:p>
            <a:pPr marL="533400" indent="-533400" algn="just" eaLnBrk="1" hangingPunct="1">
              <a:lnSpc>
                <a:spcPct val="80000"/>
              </a:lnSpc>
              <a:buFontTx/>
              <a:buNone/>
            </a:pPr>
            <a:endParaRPr lang="en-US" altLang="en-US" sz="1800" dirty="0" smtClean="0">
              <a:cs typeface="Arial" panose="020B0604020202020204" pitchFamily="34" charset="0"/>
            </a:endParaRPr>
          </a:p>
          <a:p>
            <a:pPr marL="533400" indent="-533400" algn="just" eaLnBrk="1" hangingPunct="1">
              <a:buFont typeface="Wingdings" panose="05000000000000000000" pitchFamily="2" charset="2"/>
              <a:buNone/>
            </a:pPr>
            <a:endParaRPr lang="en-US" altLang="en-US" sz="1800" dirty="0" smtClean="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57347"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2E1EDDF-A81B-46B2-A0B0-27599164969E}" type="slidenum">
              <a:rPr lang="en-US" altLang="en-US" sz="1600"/>
              <a:pPr>
                <a:spcBef>
                  <a:spcPct val="0"/>
                </a:spcBef>
                <a:buFontTx/>
                <a:buNone/>
              </a:pPr>
              <a:t>20</a:t>
            </a:fld>
            <a:endParaRPr lang="en-US" altLang="en-US" sz="1600"/>
          </a:p>
        </p:txBody>
      </p:sp>
      <p:sp>
        <p:nvSpPr>
          <p:cNvPr id="57348" name="Rectangle 2"/>
          <p:cNvSpPr>
            <a:spLocks noGrp="1" noChangeArrowheads="1"/>
          </p:cNvSpPr>
          <p:nvPr>
            <p:ph type="title"/>
          </p:nvPr>
        </p:nvSpPr>
        <p:spPr>
          <a:xfrm>
            <a:off x="152400" y="228600"/>
            <a:ext cx="4953000" cy="1143000"/>
          </a:xfrm>
        </p:spPr>
        <p:txBody>
          <a:bodyPr/>
          <a:lstStyle/>
          <a:p>
            <a:pPr eaLnBrk="1" hangingPunct="1"/>
            <a:r>
              <a:rPr lang="en-US" altLang="en-US" sz="3600" dirty="0" smtClean="0"/>
              <a:t>FILE SYSTEM IMPLEMENTATION</a:t>
            </a:r>
          </a:p>
        </p:txBody>
      </p:sp>
      <p:sp>
        <p:nvSpPr>
          <p:cNvPr id="57349" name="Rectangle 3"/>
          <p:cNvSpPr>
            <a:spLocks noGrp="1" noChangeArrowheads="1"/>
          </p:cNvSpPr>
          <p:nvPr>
            <p:ph type="body" idx="1"/>
          </p:nvPr>
        </p:nvSpPr>
        <p:spPr>
          <a:xfrm>
            <a:off x="228600" y="1447800"/>
            <a:ext cx="4343400" cy="3886200"/>
          </a:xfrm>
        </p:spPr>
        <p:txBody>
          <a:bodyPr/>
          <a:lstStyle/>
          <a:p>
            <a:pPr marL="0" indent="0" algn="just" eaLnBrk="1" hangingPunct="1">
              <a:lnSpc>
                <a:spcPct val="90000"/>
              </a:lnSpc>
              <a:buFontTx/>
              <a:buNone/>
            </a:pPr>
            <a:r>
              <a:rPr lang="en-US" altLang="en-US" sz="1600" b="1" dirty="0" smtClean="0">
                <a:solidFill>
                  <a:schemeClr val="accent2"/>
                </a:solidFill>
                <a:cs typeface="Arial" panose="020B0604020202020204" pitchFamily="34" charset="0"/>
              </a:rPr>
              <a:t>LINKED </a:t>
            </a:r>
            <a:r>
              <a:rPr lang="en-US" altLang="en-US" sz="1600" b="1" dirty="0" smtClean="0">
                <a:solidFill>
                  <a:schemeClr val="accent2"/>
                </a:solidFill>
                <a:cs typeface="Arial" panose="020B0604020202020204" pitchFamily="34" charset="0"/>
              </a:rPr>
              <a:t>STORAGE</a:t>
            </a:r>
            <a:endParaRPr lang="en-US" altLang="en-US" sz="1600" b="1" dirty="0" smtClean="0">
              <a:solidFill>
                <a:schemeClr val="accent2"/>
              </a:solidFill>
              <a:cs typeface="Arial" panose="020B0604020202020204" pitchFamily="34" charset="0"/>
            </a:endParaRP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Each file is a linked list of disk blocks, scattered anywhere on the disk.  </a:t>
            </a: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At file creation time, simply tell the directory about the file. When writing, get a free block and write to it, </a:t>
            </a:r>
            <a:r>
              <a:rPr lang="en-US" altLang="en-US" sz="1600" dirty="0" err="1" smtClean="0">
                <a:cs typeface="Arial" panose="020B0604020202020204" pitchFamily="34" charset="0"/>
              </a:rPr>
              <a:t>enqueueing</a:t>
            </a:r>
            <a:r>
              <a:rPr lang="en-US" altLang="en-US" sz="1600" dirty="0" smtClean="0">
                <a:cs typeface="Arial" panose="020B0604020202020204" pitchFamily="34" charset="0"/>
              </a:rPr>
              <a:t> it to the file header.</a:t>
            </a: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There's no external fragmentation since each request is for one block.</a:t>
            </a: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Method can only be effectively used for sequential files.</a:t>
            </a:r>
            <a:endParaRPr lang="en-US" altLang="en-US" sz="1600" dirty="0" smtClean="0"/>
          </a:p>
        </p:txBody>
      </p:sp>
      <p:pic>
        <p:nvPicPr>
          <p:cNvPr id="57351" name="Picture 6"/>
          <p:cNvPicPr>
            <a:picLocks noChangeAspect="1" noChangeArrowheads="1"/>
          </p:cNvPicPr>
          <p:nvPr/>
        </p:nvPicPr>
        <p:blipFill>
          <a:blip r:embed="rId3">
            <a:extLst>
              <a:ext uri="{28A0092B-C50C-407E-A947-70E740481C1C}">
                <a14:useLocalDpi xmlns:a14="http://schemas.microsoft.com/office/drawing/2010/main" val="0"/>
              </a:ext>
            </a:extLst>
          </a:blip>
          <a:srcRect l="14516" t="638" r="14516" b="975"/>
          <a:stretch>
            <a:fillRect/>
          </a:stretch>
        </p:blipFill>
        <p:spPr bwMode="auto">
          <a:xfrm>
            <a:off x="4724400" y="1524000"/>
            <a:ext cx="4259263" cy="44307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5257800" y="381000"/>
            <a:ext cx="33826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smtClean="0">
                <a:solidFill>
                  <a:srgbClr val="FF3300"/>
                </a:solidFill>
              </a:rPr>
              <a:t>Storage (Retrieval)</a:t>
            </a:r>
          </a:p>
          <a:p>
            <a:pPr algn="ctr" eaLnBrk="1" hangingPunct="1">
              <a:spcBef>
                <a:spcPct val="0"/>
              </a:spcBef>
              <a:buFontTx/>
              <a:buNone/>
            </a:pPr>
            <a:r>
              <a:rPr lang="en-US" altLang="en-US" sz="2800" b="1" dirty="0" smtClean="0">
                <a:solidFill>
                  <a:srgbClr val="FF3300"/>
                </a:solidFill>
              </a:rPr>
              <a:t>Methods</a:t>
            </a:r>
            <a:endParaRPr lang="en-US" altLang="en-US" sz="2800" b="1" dirty="0">
              <a:solidFill>
                <a:srgbClr val="FF33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59395"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89E582E-8550-428B-BF20-6A89B7B1E732}" type="slidenum">
              <a:rPr lang="en-US" altLang="en-US" sz="1600"/>
              <a:pPr>
                <a:spcBef>
                  <a:spcPct val="0"/>
                </a:spcBef>
                <a:buFontTx/>
                <a:buNone/>
              </a:pPr>
              <a:t>21</a:t>
            </a:fld>
            <a:endParaRPr lang="en-US" altLang="en-US" sz="1600"/>
          </a:p>
        </p:txBody>
      </p:sp>
      <p:sp>
        <p:nvSpPr>
          <p:cNvPr id="59396" name="Rectangle 1026"/>
          <p:cNvSpPr>
            <a:spLocks noGrp="1" noChangeArrowheads="1"/>
          </p:cNvSpPr>
          <p:nvPr>
            <p:ph type="title"/>
          </p:nvPr>
        </p:nvSpPr>
        <p:spPr>
          <a:xfrm>
            <a:off x="152400" y="228600"/>
            <a:ext cx="4953000" cy="1143000"/>
          </a:xfrm>
        </p:spPr>
        <p:txBody>
          <a:bodyPr/>
          <a:lstStyle/>
          <a:p>
            <a:pPr eaLnBrk="1" hangingPunct="1"/>
            <a:r>
              <a:rPr lang="en-US" altLang="en-US" sz="3600" smtClean="0"/>
              <a:t>FILE SYSTEM IMPLEMENTATION</a:t>
            </a:r>
          </a:p>
        </p:txBody>
      </p:sp>
      <p:sp>
        <p:nvSpPr>
          <p:cNvPr id="59397" name="Rectangle 1027"/>
          <p:cNvSpPr>
            <a:spLocks noGrp="1" noChangeArrowheads="1"/>
          </p:cNvSpPr>
          <p:nvPr>
            <p:ph type="body" idx="1"/>
          </p:nvPr>
        </p:nvSpPr>
        <p:spPr>
          <a:xfrm>
            <a:off x="228600" y="1447800"/>
            <a:ext cx="3733800" cy="4267200"/>
          </a:xfrm>
        </p:spPr>
        <p:txBody>
          <a:bodyPr/>
          <a:lstStyle/>
          <a:p>
            <a:pPr marL="0" indent="0" algn="just" eaLnBrk="1" hangingPunct="1">
              <a:lnSpc>
                <a:spcPct val="90000"/>
              </a:lnSpc>
              <a:buFontTx/>
              <a:buNone/>
            </a:pPr>
            <a:r>
              <a:rPr lang="en-US" altLang="en-US" sz="1600" b="1" dirty="0" smtClean="0">
                <a:solidFill>
                  <a:schemeClr val="accent2"/>
                </a:solidFill>
                <a:cs typeface="Arial" panose="020B0604020202020204" pitchFamily="34" charset="0"/>
              </a:rPr>
              <a:t>LINKED </a:t>
            </a:r>
            <a:r>
              <a:rPr lang="en-US" altLang="en-US" sz="1600" b="1" dirty="0" smtClean="0">
                <a:solidFill>
                  <a:schemeClr val="accent2"/>
                </a:solidFill>
                <a:cs typeface="Arial" panose="020B0604020202020204" pitchFamily="34" charset="0"/>
              </a:rPr>
              <a:t>STORAGE</a:t>
            </a:r>
            <a:endParaRPr lang="en-US" altLang="en-US" sz="1600" b="1" dirty="0" smtClean="0">
              <a:solidFill>
                <a:schemeClr val="accent2"/>
              </a:solidFill>
              <a:cs typeface="Arial" panose="020B0604020202020204" pitchFamily="34" charset="0"/>
            </a:endParaRP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Pointers use up space in each block. Reliability is not high because any loss of a pointer loses the rest of the file.</a:t>
            </a: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A File Allocation Table is a variation of this.</a:t>
            </a: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It uses a separate disk area to hold the links. </a:t>
            </a: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This method doesn't use space in data blocks. Many pointers may remain in memory.</a:t>
            </a:r>
          </a:p>
          <a:p>
            <a:pPr marL="0" indent="0" algn="just" eaLnBrk="1" hangingPunct="1">
              <a:lnSpc>
                <a:spcPct val="90000"/>
              </a:lnSpc>
              <a:buFontTx/>
              <a:buNone/>
            </a:pPr>
            <a:r>
              <a:rPr lang="en-US" altLang="en-US" sz="1600" dirty="0" smtClean="0">
                <a:cs typeface="Arial" panose="020B0604020202020204" pitchFamily="34" charset="0"/>
              </a:rPr>
              <a:t> </a:t>
            </a:r>
          </a:p>
          <a:p>
            <a:pPr marL="0" indent="0" algn="just" eaLnBrk="1" hangingPunct="1">
              <a:lnSpc>
                <a:spcPct val="90000"/>
              </a:lnSpc>
              <a:buFontTx/>
              <a:buNone/>
            </a:pPr>
            <a:r>
              <a:rPr lang="en-US" altLang="en-US" sz="1600" dirty="0" smtClean="0">
                <a:cs typeface="Arial" panose="020B0604020202020204" pitchFamily="34" charset="0"/>
              </a:rPr>
              <a:t>A FAT file system is used by MS-DOS.</a:t>
            </a:r>
          </a:p>
        </p:txBody>
      </p:sp>
      <p:pic>
        <p:nvPicPr>
          <p:cNvPr id="59399" name="Picture 1030"/>
          <p:cNvPicPr>
            <a:picLocks noChangeAspect="1" noChangeArrowheads="1"/>
          </p:cNvPicPr>
          <p:nvPr/>
        </p:nvPicPr>
        <p:blipFill>
          <a:blip r:embed="rId3">
            <a:extLst>
              <a:ext uri="{28A0092B-C50C-407E-A947-70E740481C1C}">
                <a14:useLocalDpi xmlns:a14="http://schemas.microsoft.com/office/drawing/2010/main" val="0"/>
              </a:ext>
            </a:extLst>
          </a:blip>
          <a:srcRect l="7327" t="587" r="7326" b="896"/>
          <a:stretch>
            <a:fillRect/>
          </a:stretch>
        </p:blipFill>
        <p:spPr bwMode="auto">
          <a:xfrm>
            <a:off x="4114800" y="1524000"/>
            <a:ext cx="4832350" cy="418306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5257800" y="381000"/>
            <a:ext cx="33826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smtClean="0">
                <a:solidFill>
                  <a:srgbClr val="FF3300"/>
                </a:solidFill>
              </a:rPr>
              <a:t>Storage (Retrieval)</a:t>
            </a:r>
          </a:p>
          <a:p>
            <a:pPr algn="ctr" eaLnBrk="1" hangingPunct="1">
              <a:spcBef>
                <a:spcPct val="0"/>
              </a:spcBef>
              <a:buFontTx/>
              <a:buNone/>
            </a:pPr>
            <a:r>
              <a:rPr lang="en-US" altLang="en-US" sz="2800" b="1" dirty="0" smtClean="0">
                <a:solidFill>
                  <a:srgbClr val="FF3300"/>
                </a:solidFill>
              </a:rPr>
              <a:t>Methods</a:t>
            </a:r>
            <a:endParaRPr lang="en-US" altLang="en-US" sz="2800" b="1" dirty="0">
              <a:solidFill>
                <a:srgbClr val="FF33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61443"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3641DE-E51C-4939-90D1-7BADDC655940}" type="slidenum">
              <a:rPr lang="en-US" altLang="en-US" sz="1600"/>
              <a:pPr>
                <a:spcBef>
                  <a:spcPct val="0"/>
                </a:spcBef>
                <a:buFontTx/>
                <a:buNone/>
              </a:pPr>
              <a:t>22</a:t>
            </a:fld>
            <a:endParaRPr lang="en-US" altLang="en-US" sz="1600"/>
          </a:p>
        </p:txBody>
      </p:sp>
      <p:sp>
        <p:nvSpPr>
          <p:cNvPr id="61444" name="Rectangle 2"/>
          <p:cNvSpPr>
            <a:spLocks noGrp="1" noChangeArrowheads="1"/>
          </p:cNvSpPr>
          <p:nvPr>
            <p:ph type="title"/>
          </p:nvPr>
        </p:nvSpPr>
        <p:spPr>
          <a:xfrm>
            <a:off x="0" y="0"/>
            <a:ext cx="4953000" cy="1143000"/>
          </a:xfrm>
        </p:spPr>
        <p:txBody>
          <a:bodyPr/>
          <a:lstStyle/>
          <a:p>
            <a:pPr eaLnBrk="1" hangingPunct="1"/>
            <a:r>
              <a:rPr lang="en-US" altLang="en-US" sz="3600" smtClean="0"/>
              <a:t>FILE SYSTEM IMPLEMENTATION</a:t>
            </a:r>
          </a:p>
        </p:txBody>
      </p:sp>
      <p:sp>
        <p:nvSpPr>
          <p:cNvPr id="61445" name="Rectangle 3"/>
          <p:cNvSpPr>
            <a:spLocks noGrp="1" noChangeArrowheads="1"/>
          </p:cNvSpPr>
          <p:nvPr>
            <p:ph type="body" idx="1"/>
          </p:nvPr>
        </p:nvSpPr>
        <p:spPr>
          <a:xfrm>
            <a:off x="152400" y="1066800"/>
            <a:ext cx="4267200" cy="5029200"/>
          </a:xfrm>
        </p:spPr>
        <p:txBody>
          <a:bodyPr/>
          <a:lstStyle/>
          <a:p>
            <a:pPr marL="231775" indent="-231775" algn="just" eaLnBrk="1" hangingPunct="1">
              <a:lnSpc>
                <a:spcPct val="90000"/>
              </a:lnSpc>
              <a:buFontTx/>
              <a:buNone/>
            </a:pPr>
            <a:r>
              <a:rPr lang="en-US" altLang="en-US" sz="1800" b="1" dirty="0" smtClean="0">
                <a:solidFill>
                  <a:schemeClr val="accent2"/>
                </a:solidFill>
                <a:cs typeface="Arial" panose="020B0604020202020204" pitchFamily="34" charset="0"/>
              </a:rPr>
              <a:t>INDEXED </a:t>
            </a:r>
            <a:r>
              <a:rPr lang="en-US" altLang="en-US" sz="1800" b="1" dirty="0" smtClean="0">
                <a:solidFill>
                  <a:schemeClr val="accent2"/>
                </a:solidFill>
                <a:cs typeface="Arial" panose="020B0604020202020204" pitchFamily="34" charset="0"/>
              </a:rPr>
              <a:t>STORAGE</a:t>
            </a:r>
            <a:endParaRPr lang="en-US" altLang="en-US" sz="1800" b="1" dirty="0" smtClean="0">
              <a:solidFill>
                <a:schemeClr val="accent2"/>
              </a:solidFill>
              <a:cs typeface="Arial" panose="020B0604020202020204" pitchFamily="34" charset="0"/>
            </a:endParaRPr>
          </a:p>
          <a:p>
            <a:pPr marL="231775" indent="-231775" algn="just" eaLnBrk="1" hangingPunct="1">
              <a:lnSpc>
                <a:spcPct val="90000"/>
              </a:lnSpc>
              <a:buFontTx/>
              <a:buNone/>
            </a:pPr>
            <a:r>
              <a:rPr lang="en-US" altLang="en-US" sz="1800" dirty="0" smtClean="0">
                <a:cs typeface="Arial" panose="020B0604020202020204" pitchFamily="34" charset="0"/>
              </a:rPr>
              <a:t> </a:t>
            </a:r>
          </a:p>
          <a:p>
            <a:pPr marL="231775" indent="-231775" algn="just" eaLnBrk="1" hangingPunct="1">
              <a:lnSpc>
                <a:spcPct val="90000"/>
              </a:lnSpc>
            </a:pPr>
            <a:r>
              <a:rPr lang="en-US" altLang="en-US" sz="1800" dirty="0" smtClean="0">
                <a:cs typeface="Arial" panose="020B0604020202020204" pitchFamily="34" charset="0"/>
              </a:rPr>
              <a:t>Each file uses an index block on disk to contain addresses of other disk blocks used by the file. </a:t>
            </a:r>
          </a:p>
          <a:p>
            <a:pPr marL="231775" indent="-231775" algn="just" eaLnBrk="1" hangingPunct="1">
              <a:lnSpc>
                <a:spcPct val="90000"/>
              </a:lnSpc>
            </a:pPr>
            <a:r>
              <a:rPr lang="en-US" altLang="en-US" sz="1800" dirty="0" smtClean="0">
                <a:cs typeface="Arial" panose="020B0604020202020204" pitchFamily="34" charset="0"/>
              </a:rPr>
              <a:t>When the </a:t>
            </a:r>
            <a:r>
              <a:rPr lang="en-US" altLang="en-US" sz="1800" b="1" dirty="0" err="1" smtClean="0">
                <a:cs typeface="Arial" panose="020B0604020202020204" pitchFamily="34" charset="0"/>
              </a:rPr>
              <a:t>i</a:t>
            </a:r>
            <a:r>
              <a:rPr lang="en-US" altLang="en-US" sz="1800" b="1" dirty="0" smtClean="0">
                <a:cs typeface="Arial" panose="020B0604020202020204" pitchFamily="34" charset="0"/>
              </a:rPr>
              <a:t> </a:t>
            </a:r>
            <a:r>
              <a:rPr lang="en-US" altLang="en-US" sz="1800" b="1" dirty="0" err="1" smtClean="0">
                <a:cs typeface="Arial" panose="020B0604020202020204" pitchFamily="34" charset="0"/>
              </a:rPr>
              <a:t>th</a:t>
            </a:r>
            <a:r>
              <a:rPr lang="en-US" altLang="en-US" sz="1800" dirty="0" smtClean="0">
                <a:cs typeface="Arial" panose="020B0604020202020204" pitchFamily="34" charset="0"/>
              </a:rPr>
              <a:t> block is written, the address of a free block is placed at the </a:t>
            </a:r>
            <a:r>
              <a:rPr lang="en-US" altLang="en-US" sz="1800" b="1" dirty="0" err="1" smtClean="0">
                <a:cs typeface="Arial" panose="020B0604020202020204" pitchFamily="34" charset="0"/>
              </a:rPr>
              <a:t>i</a:t>
            </a:r>
            <a:r>
              <a:rPr lang="en-US" altLang="en-US" sz="1800" b="1" dirty="0" smtClean="0">
                <a:cs typeface="Arial" panose="020B0604020202020204" pitchFamily="34" charset="0"/>
              </a:rPr>
              <a:t> </a:t>
            </a:r>
            <a:r>
              <a:rPr lang="en-US" altLang="en-US" sz="1800" b="1" dirty="0" err="1" smtClean="0">
                <a:cs typeface="Arial" panose="020B0604020202020204" pitchFamily="34" charset="0"/>
              </a:rPr>
              <a:t>th</a:t>
            </a:r>
            <a:r>
              <a:rPr lang="en-US" altLang="en-US" sz="1800" dirty="0" smtClean="0">
                <a:cs typeface="Arial" panose="020B0604020202020204" pitchFamily="34" charset="0"/>
              </a:rPr>
              <a:t> position in the index block.</a:t>
            </a:r>
          </a:p>
          <a:p>
            <a:pPr marL="231775" indent="-231775" algn="just" eaLnBrk="1" hangingPunct="1">
              <a:lnSpc>
                <a:spcPct val="90000"/>
              </a:lnSpc>
            </a:pPr>
            <a:endParaRPr lang="en-US" altLang="en-US" sz="1800" dirty="0" smtClean="0">
              <a:cs typeface="Arial" panose="020B0604020202020204" pitchFamily="34" charset="0"/>
            </a:endParaRPr>
          </a:p>
          <a:p>
            <a:pPr marL="231775" indent="-231775" algn="just" eaLnBrk="1" hangingPunct="1">
              <a:lnSpc>
                <a:spcPct val="90000"/>
              </a:lnSpc>
            </a:pPr>
            <a:r>
              <a:rPr lang="en-US" altLang="en-US" sz="1800" dirty="0" smtClean="0">
                <a:cs typeface="Arial" panose="020B0604020202020204" pitchFamily="34" charset="0"/>
              </a:rPr>
              <a:t>Method suffers from wasted space since, for small files, most of the index block is wasted. What is the optimum size of an index block?</a:t>
            </a:r>
          </a:p>
          <a:p>
            <a:pPr marL="231775" indent="-231775" algn="just" eaLnBrk="1" hangingPunct="1">
              <a:lnSpc>
                <a:spcPct val="90000"/>
              </a:lnSpc>
            </a:pPr>
            <a:endParaRPr lang="en-US" altLang="en-US" sz="1800" dirty="0" smtClean="0">
              <a:cs typeface="Arial" panose="020B0604020202020204" pitchFamily="34" charset="0"/>
            </a:endParaRPr>
          </a:p>
          <a:p>
            <a:pPr marL="231775" indent="-231775" algn="just" eaLnBrk="1" hangingPunct="1">
              <a:lnSpc>
                <a:spcPct val="80000"/>
              </a:lnSpc>
            </a:pPr>
            <a:r>
              <a:rPr lang="en-US" altLang="en-US" sz="1800" dirty="0" smtClean="0">
                <a:cs typeface="Arial" panose="020B0604020202020204" pitchFamily="34" charset="0"/>
              </a:rPr>
              <a:t>If the index block is too small, we can:</a:t>
            </a:r>
          </a:p>
          <a:p>
            <a:pPr marL="231775" indent="-231775" algn="just" eaLnBrk="1" hangingPunct="1">
              <a:lnSpc>
                <a:spcPct val="30000"/>
              </a:lnSpc>
              <a:buFontTx/>
              <a:buNone/>
            </a:pPr>
            <a:r>
              <a:rPr lang="en-US" altLang="en-US" sz="1800" dirty="0" smtClean="0">
                <a:cs typeface="Arial" panose="020B0604020202020204" pitchFamily="34" charset="0"/>
              </a:rPr>
              <a:t> </a:t>
            </a:r>
          </a:p>
          <a:p>
            <a:pPr marL="1089025" lvl="1" indent="-457200" algn="just" eaLnBrk="1" hangingPunct="1">
              <a:lnSpc>
                <a:spcPct val="80000"/>
              </a:lnSpc>
              <a:buFontTx/>
              <a:buAutoNum type="alphaLcParenR"/>
            </a:pPr>
            <a:r>
              <a:rPr lang="en-US" altLang="en-US" sz="1800" dirty="0" smtClean="0">
                <a:cs typeface="Arial" panose="020B0604020202020204" pitchFamily="34" charset="0"/>
              </a:rPr>
              <a:t>Link several together</a:t>
            </a:r>
          </a:p>
          <a:p>
            <a:pPr marL="1089025" lvl="1" indent="-457200" algn="just" eaLnBrk="1" hangingPunct="1">
              <a:lnSpc>
                <a:spcPct val="80000"/>
              </a:lnSpc>
              <a:buFontTx/>
              <a:buAutoNum type="alphaLcParenR"/>
            </a:pPr>
            <a:r>
              <a:rPr lang="en-US" altLang="en-US" sz="1800" dirty="0" smtClean="0">
                <a:cs typeface="Arial" panose="020B0604020202020204" pitchFamily="34" charset="0"/>
              </a:rPr>
              <a:t>Use a multilevel index</a:t>
            </a:r>
          </a:p>
          <a:p>
            <a:pPr marL="231775" indent="-231775" algn="just" eaLnBrk="1" hangingPunct="1">
              <a:lnSpc>
                <a:spcPct val="50000"/>
              </a:lnSpc>
              <a:buFontTx/>
              <a:buNone/>
            </a:pPr>
            <a:r>
              <a:rPr lang="en-US" altLang="en-US" sz="1800" dirty="0" smtClean="0">
                <a:cs typeface="Arial" panose="020B0604020202020204" pitchFamily="34" charset="0"/>
              </a:rPr>
              <a:t> </a:t>
            </a:r>
          </a:p>
        </p:txBody>
      </p:sp>
      <p:pic>
        <p:nvPicPr>
          <p:cNvPr id="61447" name="Picture 6"/>
          <p:cNvPicPr>
            <a:picLocks noChangeAspect="1" noChangeArrowheads="1"/>
          </p:cNvPicPr>
          <p:nvPr/>
        </p:nvPicPr>
        <p:blipFill>
          <a:blip r:embed="rId3">
            <a:extLst>
              <a:ext uri="{28A0092B-C50C-407E-A947-70E740481C1C}">
                <a14:useLocalDpi xmlns:a14="http://schemas.microsoft.com/office/drawing/2010/main" val="0"/>
              </a:ext>
            </a:extLst>
          </a:blip>
          <a:srcRect l="7759" t="682" r="8002" b="1366"/>
          <a:stretch>
            <a:fillRect/>
          </a:stretch>
        </p:blipFill>
        <p:spPr bwMode="auto">
          <a:xfrm>
            <a:off x="4572000" y="1066800"/>
            <a:ext cx="4387850" cy="38258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8" name="Text Box 7"/>
          <p:cNvSpPr txBox="1">
            <a:spLocks noChangeArrowheads="1"/>
          </p:cNvSpPr>
          <p:nvPr/>
        </p:nvSpPr>
        <p:spPr bwMode="auto">
          <a:xfrm>
            <a:off x="4572000" y="5105400"/>
            <a:ext cx="4572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en-US" altLang="en-US" sz="1800">
                <a:cs typeface="Arial" panose="020B0604020202020204" pitchFamily="34" charset="0"/>
              </a:rPr>
              <a:t>UNIX keeps 12 pointers to blocks in its header. If a file is longer than this, then it uses pointers to single, double, and triple level index blocks.</a:t>
            </a:r>
            <a:endParaRPr lang="en-US" altLang="en-US" sz="1800"/>
          </a:p>
        </p:txBody>
      </p:sp>
      <p:sp>
        <p:nvSpPr>
          <p:cNvPr id="9" name="Text Box 4"/>
          <p:cNvSpPr txBox="1">
            <a:spLocks noChangeArrowheads="1"/>
          </p:cNvSpPr>
          <p:nvPr/>
        </p:nvSpPr>
        <p:spPr bwMode="auto">
          <a:xfrm>
            <a:off x="5075543" y="118136"/>
            <a:ext cx="33826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smtClean="0">
                <a:solidFill>
                  <a:srgbClr val="FF3300"/>
                </a:solidFill>
              </a:rPr>
              <a:t>Storage (Retrieval)</a:t>
            </a:r>
          </a:p>
          <a:p>
            <a:pPr algn="ctr" eaLnBrk="1" hangingPunct="1">
              <a:spcBef>
                <a:spcPct val="0"/>
              </a:spcBef>
              <a:buFontTx/>
              <a:buNone/>
            </a:pPr>
            <a:r>
              <a:rPr lang="en-US" altLang="en-US" sz="2800" b="1" dirty="0" smtClean="0">
                <a:solidFill>
                  <a:srgbClr val="FF3300"/>
                </a:solidFill>
              </a:rPr>
              <a:t>Methods</a:t>
            </a:r>
            <a:endParaRPr lang="en-US" altLang="en-US" sz="2800" b="1" dirty="0">
              <a:solidFill>
                <a:srgbClr val="FF33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6349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B399589-9426-4AA3-BF5A-23492161817E}" type="slidenum">
              <a:rPr lang="en-US" altLang="en-US" sz="1600"/>
              <a:pPr>
                <a:spcBef>
                  <a:spcPct val="0"/>
                </a:spcBef>
                <a:buFontTx/>
                <a:buNone/>
              </a:pPr>
              <a:t>23</a:t>
            </a:fld>
            <a:endParaRPr lang="en-US" altLang="en-US" sz="1600"/>
          </a:p>
        </p:txBody>
      </p:sp>
      <p:sp>
        <p:nvSpPr>
          <p:cNvPr id="63492" name="Rectangle 2"/>
          <p:cNvSpPr>
            <a:spLocks noGrp="1" noChangeArrowheads="1"/>
          </p:cNvSpPr>
          <p:nvPr>
            <p:ph type="title"/>
          </p:nvPr>
        </p:nvSpPr>
        <p:spPr>
          <a:xfrm>
            <a:off x="0" y="0"/>
            <a:ext cx="4953000" cy="1143000"/>
          </a:xfrm>
        </p:spPr>
        <p:txBody>
          <a:bodyPr/>
          <a:lstStyle/>
          <a:p>
            <a:pPr eaLnBrk="1" hangingPunct="1"/>
            <a:r>
              <a:rPr lang="en-US" altLang="en-US" sz="3600" smtClean="0"/>
              <a:t>FILE SYSTEM IMPLEMENTATION</a:t>
            </a:r>
          </a:p>
        </p:txBody>
      </p:sp>
      <p:sp>
        <p:nvSpPr>
          <p:cNvPr id="63493" name="Rectangle 3"/>
          <p:cNvSpPr>
            <a:spLocks noGrp="1" noChangeArrowheads="1"/>
          </p:cNvSpPr>
          <p:nvPr>
            <p:ph type="body" idx="1"/>
          </p:nvPr>
        </p:nvSpPr>
        <p:spPr>
          <a:xfrm>
            <a:off x="228600" y="1295400"/>
            <a:ext cx="2667000" cy="5029200"/>
          </a:xfrm>
        </p:spPr>
        <p:txBody>
          <a:bodyPr/>
          <a:lstStyle/>
          <a:p>
            <a:pPr marL="0" indent="0" algn="just" eaLnBrk="1" hangingPunct="1">
              <a:buFontTx/>
              <a:buNone/>
            </a:pPr>
            <a:r>
              <a:rPr lang="en-US" altLang="en-US" sz="2000" b="1" dirty="0" smtClean="0">
                <a:solidFill>
                  <a:schemeClr val="accent2"/>
                </a:solidFill>
                <a:cs typeface="Arial" panose="020B0604020202020204" pitchFamily="34" charset="0"/>
              </a:rPr>
              <a:t>Linux File </a:t>
            </a:r>
            <a:r>
              <a:rPr lang="en-US" altLang="en-US" sz="2000" b="1" dirty="0" smtClean="0">
                <a:solidFill>
                  <a:schemeClr val="accent2"/>
                </a:solidFill>
                <a:cs typeface="Arial" panose="020B0604020202020204" pitchFamily="34" charset="0"/>
              </a:rPr>
              <a:t>Storage:</a:t>
            </a:r>
            <a:endParaRPr lang="en-US" altLang="en-US" sz="2000" b="1" dirty="0" smtClean="0">
              <a:solidFill>
                <a:schemeClr val="accent2"/>
              </a:solidFill>
              <a:cs typeface="Arial" panose="020B0604020202020204" pitchFamily="34" charset="0"/>
            </a:endParaRPr>
          </a:p>
          <a:p>
            <a:pPr marL="0" indent="0" algn="just" eaLnBrk="1" hangingPunct="1">
              <a:buFontTx/>
              <a:buNone/>
            </a:pPr>
            <a:r>
              <a:rPr lang="en-US" altLang="en-US" sz="2000" dirty="0" smtClean="0">
                <a:cs typeface="Arial" panose="020B0604020202020204" pitchFamily="34" charset="0"/>
              </a:rPr>
              <a:t> </a:t>
            </a:r>
          </a:p>
          <a:p>
            <a:pPr marL="0" indent="0" algn="just" eaLnBrk="1" hangingPunct="1">
              <a:buFontTx/>
              <a:buNone/>
            </a:pPr>
            <a:r>
              <a:rPr lang="en-US" altLang="en-US" sz="2000" dirty="0" smtClean="0">
                <a:cs typeface="Arial" panose="020B0604020202020204" pitchFamily="34" charset="0"/>
              </a:rPr>
              <a:t>Note that various mechanisms are used here so as to optimize the technique based on the size of the file.</a:t>
            </a:r>
            <a:endParaRPr lang="en-US" altLang="en-US" sz="2400" dirty="0" smtClean="0">
              <a:cs typeface="Arial" panose="020B0604020202020204" pitchFamily="34" charset="0"/>
            </a:endParaRPr>
          </a:p>
          <a:p>
            <a:pPr marL="0" indent="0" algn="just" eaLnBrk="1" hangingPunct="1">
              <a:lnSpc>
                <a:spcPct val="50000"/>
              </a:lnSpc>
              <a:buFontTx/>
              <a:buNone/>
            </a:pPr>
            <a:r>
              <a:rPr lang="en-US" altLang="en-US" sz="2000" dirty="0" smtClean="0">
                <a:cs typeface="Arial" panose="020B0604020202020204" pitchFamily="34" charset="0"/>
              </a:rPr>
              <a:t> </a:t>
            </a:r>
          </a:p>
        </p:txBody>
      </p:sp>
      <p:pic>
        <p:nvPicPr>
          <p:cNvPr id="63495" name="Picture 7"/>
          <p:cNvPicPr>
            <a:picLocks noChangeAspect="1" noChangeArrowheads="1"/>
          </p:cNvPicPr>
          <p:nvPr/>
        </p:nvPicPr>
        <p:blipFill>
          <a:blip r:embed="rId3">
            <a:extLst>
              <a:ext uri="{28A0092B-C50C-407E-A947-70E740481C1C}">
                <a14:useLocalDpi xmlns:a14="http://schemas.microsoft.com/office/drawing/2010/main" val="0"/>
              </a:ext>
            </a:extLst>
          </a:blip>
          <a:srcRect l="4486" t="948" r="4706" b="948"/>
          <a:stretch>
            <a:fillRect/>
          </a:stretch>
        </p:blipFill>
        <p:spPr bwMode="auto">
          <a:xfrm>
            <a:off x="2895600" y="1328738"/>
            <a:ext cx="6049963" cy="4902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5257800" y="381000"/>
            <a:ext cx="33826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smtClean="0">
                <a:solidFill>
                  <a:srgbClr val="FF3300"/>
                </a:solidFill>
              </a:rPr>
              <a:t>Storage (Retrieval)</a:t>
            </a:r>
          </a:p>
          <a:p>
            <a:pPr algn="ctr" eaLnBrk="1" hangingPunct="1">
              <a:spcBef>
                <a:spcPct val="0"/>
              </a:spcBef>
              <a:buFontTx/>
              <a:buNone/>
            </a:pPr>
            <a:r>
              <a:rPr lang="en-US" altLang="en-US" sz="2800" b="1" dirty="0" smtClean="0">
                <a:solidFill>
                  <a:srgbClr val="FF3300"/>
                </a:solidFill>
              </a:rPr>
              <a:t>Methods</a:t>
            </a:r>
            <a:endParaRPr lang="en-US" altLang="en-US" sz="2800" b="1" dirty="0">
              <a:solidFill>
                <a:srgbClr val="FF33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65539"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1DFA62C-1AE8-46D0-9F5E-AB97202FF765}" type="slidenum">
              <a:rPr lang="en-US" altLang="en-US" sz="1600"/>
              <a:pPr>
                <a:spcBef>
                  <a:spcPct val="0"/>
                </a:spcBef>
                <a:buFontTx/>
                <a:buNone/>
              </a:pPr>
              <a:t>24</a:t>
            </a:fld>
            <a:endParaRPr lang="en-US" altLang="en-US" sz="1600"/>
          </a:p>
        </p:txBody>
      </p:sp>
      <p:sp>
        <p:nvSpPr>
          <p:cNvPr id="65540" name="Rectangle 2"/>
          <p:cNvSpPr>
            <a:spLocks noGrp="1" noChangeArrowheads="1"/>
          </p:cNvSpPr>
          <p:nvPr>
            <p:ph type="title"/>
          </p:nvPr>
        </p:nvSpPr>
        <p:spPr>
          <a:xfrm>
            <a:off x="152400" y="228600"/>
            <a:ext cx="4953000" cy="1143000"/>
          </a:xfrm>
        </p:spPr>
        <p:txBody>
          <a:bodyPr/>
          <a:lstStyle/>
          <a:p>
            <a:pPr eaLnBrk="1" hangingPunct="1"/>
            <a:r>
              <a:rPr lang="en-US" altLang="en-US" sz="3600" smtClean="0"/>
              <a:t>FILE SYSTEM IMPLEMENTATION</a:t>
            </a:r>
          </a:p>
        </p:txBody>
      </p:sp>
      <p:sp>
        <p:nvSpPr>
          <p:cNvPr id="65541" name="Rectangle 3"/>
          <p:cNvSpPr>
            <a:spLocks noGrp="1" noChangeArrowheads="1"/>
          </p:cNvSpPr>
          <p:nvPr>
            <p:ph type="body" idx="1"/>
          </p:nvPr>
        </p:nvSpPr>
        <p:spPr>
          <a:xfrm>
            <a:off x="228600" y="1676400"/>
            <a:ext cx="8610600" cy="2590800"/>
          </a:xfrm>
        </p:spPr>
        <p:txBody>
          <a:bodyPr/>
          <a:lstStyle/>
          <a:p>
            <a:pPr marL="0" indent="0" algn="just" eaLnBrk="1" hangingPunct="1">
              <a:buFontTx/>
              <a:buNone/>
            </a:pPr>
            <a:r>
              <a:rPr lang="en-US" altLang="en-US" sz="1600" b="1" smtClean="0">
                <a:solidFill>
                  <a:schemeClr val="accent2"/>
                </a:solidFill>
                <a:cs typeface="Arial" panose="020B0604020202020204" pitchFamily="34" charset="0"/>
              </a:rPr>
              <a:t>PERFORMANCE ISSUES FOR THESE METHODS</a:t>
            </a:r>
          </a:p>
          <a:p>
            <a:pPr marL="0" indent="0" algn="just" eaLnBrk="1" hangingPunct="1">
              <a:buFontTx/>
              <a:buNone/>
            </a:pPr>
            <a:r>
              <a:rPr lang="en-US" altLang="en-US" sz="1600" smtClean="0">
                <a:cs typeface="Arial" panose="020B0604020202020204" pitchFamily="34" charset="0"/>
              </a:rPr>
              <a:t> </a:t>
            </a:r>
          </a:p>
          <a:p>
            <a:pPr marL="0" indent="0" algn="just" eaLnBrk="1" hangingPunct="1">
              <a:buFontTx/>
              <a:buNone/>
            </a:pPr>
            <a:r>
              <a:rPr lang="en-US" altLang="en-US" sz="1600" smtClean="0">
                <a:cs typeface="Arial" panose="020B0604020202020204" pitchFamily="34" charset="0"/>
              </a:rPr>
              <a:t> It's difficult to compare mechanisms because usage is different. Let's calculate, for each method, the number of disk accesses to read block i from a file:</a:t>
            </a:r>
          </a:p>
          <a:p>
            <a:pPr marL="0" indent="0" algn="just" eaLnBrk="1" hangingPunct="1">
              <a:buFontTx/>
              <a:buNone/>
            </a:pPr>
            <a:r>
              <a:rPr lang="en-US" altLang="en-US" sz="1600" smtClean="0">
                <a:cs typeface="Arial" panose="020B0604020202020204" pitchFamily="34" charset="0"/>
              </a:rPr>
              <a:t> </a:t>
            </a:r>
          </a:p>
          <a:p>
            <a:pPr marL="0" indent="0" algn="just" eaLnBrk="1" hangingPunct="1">
              <a:buFontTx/>
              <a:buNone/>
            </a:pPr>
            <a:r>
              <a:rPr lang="en-US" altLang="en-US" sz="1600" smtClean="0">
                <a:cs typeface="Arial" panose="020B0604020202020204" pitchFamily="34" charset="0"/>
              </a:rPr>
              <a:t> </a:t>
            </a:r>
            <a:r>
              <a:rPr lang="en-US" altLang="en-US" sz="1600" b="1" smtClean="0">
                <a:cs typeface="Arial" panose="020B0604020202020204" pitchFamily="34" charset="0"/>
              </a:rPr>
              <a:t>contiguous</a:t>
            </a:r>
            <a:r>
              <a:rPr lang="en-US" altLang="en-US" sz="1600" smtClean="0">
                <a:cs typeface="Arial" panose="020B0604020202020204" pitchFamily="34" charset="0"/>
              </a:rPr>
              <a:t>: 	</a:t>
            </a:r>
            <a:r>
              <a:rPr lang="en-US" altLang="en-US" sz="1600" b="1" smtClean="0">
                <a:cs typeface="Arial" panose="020B0604020202020204" pitchFamily="34" charset="0"/>
              </a:rPr>
              <a:t>1</a:t>
            </a:r>
            <a:r>
              <a:rPr lang="en-US" altLang="en-US" sz="1600" smtClean="0">
                <a:cs typeface="Arial" panose="020B0604020202020204" pitchFamily="34" charset="0"/>
              </a:rPr>
              <a:t> access from location </a:t>
            </a:r>
            <a:r>
              <a:rPr lang="en-US" altLang="en-US" sz="1600" b="1" smtClean="0">
                <a:cs typeface="Arial" panose="020B0604020202020204" pitchFamily="34" charset="0"/>
              </a:rPr>
              <a:t>start + i.</a:t>
            </a:r>
            <a:endParaRPr lang="en-US" altLang="en-US" sz="1600" smtClean="0">
              <a:cs typeface="Arial" panose="020B0604020202020204" pitchFamily="34" charset="0"/>
            </a:endParaRPr>
          </a:p>
          <a:p>
            <a:pPr marL="0" indent="0" algn="just" eaLnBrk="1" hangingPunct="1">
              <a:buFontTx/>
              <a:buNone/>
            </a:pPr>
            <a:r>
              <a:rPr lang="en-US" altLang="en-US" sz="1600" smtClean="0">
                <a:cs typeface="Arial" panose="020B0604020202020204" pitchFamily="34" charset="0"/>
              </a:rPr>
              <a:t> </a:t>
            </a:r>
            <a:r>
              <a:rPr lang="en-US" altLang="en-US" sz="1600" b="1" smtClean="0">
                <a:cs typeface="Arial" panose="020B0604020202020204" pitchFamily="34" charset="0"/>
              </a:rPr>
              <a:t>linked</a:t>
            </a:r>
            <a:r>
              <a:rPr lang="en-US" altLang="en-US" sz="1600" smtClean="0">
                <a:cs typeface="Arial" panose="020B0604020202020204" pitchFamily="34" charset="0"/>
              </a:rPr>
              <a:t>: 		</a:t>
            </a:r>
            <a:r>
              <a:rPr lang="en-US" altLang="en-US" sz="1600" b="1" smtClean="0">
                <a:cs typeface="Arial" panose="020B0604020202020204" pitchFamily="34" charset="0"/>
              </a:rPr>
              <a:t>i + 1</a:t>
            </a:r>
            <a:r>
              <a:rPr lang="en-US" altLang="en-US" sz="1600" smtClean="0">
                <a:cs typeface="Arial" panose="020B0604020202020204" pitchFamily="34" charset="0"/>
              </a:rPr>
              <a:t> accesses, reading each block in turn. (is this a fair example?)</a:t>
            </a:r>
          </a:p>
          <a:p>
            <a:pPr marL="0" indent="0" algn="just" eaLnBrk="1" hangingPunct="1">
              <a:buFontTx/>
              <a:buNone/>
            </a:pPr>
            <a:r>
              <a:rPr lang="en-US" altLang="en-US" sz="1600" smtClean="0">
                <a:cs typeface="Arial" panose="020B0604020202020204" pitchFamily="34" charset="0"/>
              </a:rPr>
              <a:t> </a:t>
            </a:r>
            <a:r>
              <a:rPr lang="en-US" altLang="en-US" sz="1600" b="1" smtClean="0">
                <a:cs typeface="Arial" panose="020B0604020202020204" pitchFamily="34" charset="0"/>
              </a:rPr>
              <a:t>index</a:t>
            </a:r>
            <a:r>
              <a:rPr lang="en-US" altLang="en-US" sz="1600" smtClean="0">
                <a:cs typeface="Arial" panose="020B0604020202020204" pitchFamily="34" charset="0"/>
              </a:rPr>
              <a:t>: 		</a:t>
            </a:r>
            <a:r>
              <a:rPr lang="en-US" altLang="en-US" sz="1600" b="1" smtClean="0">
                <a:cs typeface="Arial" panose="020B0604020202020204" pitchFamily="34" charset="0"/>
              </a:rPr>
              <a:t>2</a:t>
            </a:r>
            <a:r>
              <a:rPr lang="en-US" altLang="en-US" sz="1600" smtClean="0">
                <a:cs typeface="Arial" panose="020B0604020202020204" pitchFamily="34" charset="0"/>
              </a:rPr>
              <a:t> accesses, 1 for index, 1 for data.</a:t>
            </a:r>
          </a:p>
        </p:txBody>
      </p:sp>
      <p:sp>
        <p:nvSpPr>
          <p:cNvPr id="7" name="Text Box 4"/>
          <p:cNvSpPr txBox="1">
            <a:spLocks noChangeArrowheads="1"/>
          </p:cNvSpPr>
          <p:nvPr/>
        </p:nvSpPr>
        <p:spPr bwMode="auto">
          <a:xfrm>
            <a:off x="5257800" y="381000"/>
            <a:ext cx="33826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smtClean="0">
                <a:solidFill>
                  <a:srgbClr val="FF3300"/>
                </a:solidFill>
              </a:rPr>
              <a:t>Storage (Retrieval)</a:t>
            </a:r>
          </a:p>
          <a:p>
            <a:pPr algn="ctr" eaLnBrk="1" hangingPunct="1">
              <a:spcBef>
                <a:spcPct val="0"/>
              </a:spcBef>
              <a:buFontTx/>
              <a:buNone/>
            </a:pPr>
            <a:r>
              <a:rPr lang="en-US" altLang="en-US" sz="2800" b="1" dirty="0" smtClean="0">
                <a:solidFill>
                  <a:srgbClr val="FF3300"/>
                </a:solidFill>
              </a:rPr>
              <a:t>Methods</a:t>
            </a:r>
            <a:endParaRPr lang="en-US" altLang="en-US" sz="2800" b="1" dirty="0">
              <a:solidFill>
                <a:srgbClr val="FF33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67587"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A37E4BB-8E23-48CE-B3F2-009F2C302E82}" type="slidenum">
              <a:rPr lang="en-US" altLang="en-US" sz="1600"/>
              <a:pPr>
                <a:spcBef>
                  <a:spcPct val="0"/>
                </a:spcBef>
                <a:buFontTx/>
                <a:buNone/>
              </a:pPr>
              <a:t>25</a:t>
            </a:fld>
            <a:endParaRPr lang="en-US" altLang="en-US" sz="1600"/>
          </a:p>
        </p:txBody>
      </p:sp>
      <p:sp>
        <p:nvSpPr>
          <p:cNvPr id="67588" name="Rectangle 2"/>
          <p:cNvSpPr>
            <a:spLocks noGrp="1" noChangeArrowheads="1"/>
          </p:cNvSpPr>
          <p:nvPr>
            <p:ph type="title"/>
          </p:nvPr>
        </p:nvSpPr>
        <p:spPr>
          <a:xfrm>
            <a:off x="152400" y="228600"/>
            <a:ext cx="4953000" cy="1143000"/>
          </a:xfrm>
        </p:spPr>
        <p:txBody>
          <a:bodyPr/>
          <a:lstStyle/>
          <a:p>
            <a:pPr eaLnBrk="1" hangingPunct="1"/>
            <a:r>
              <a:rPr lang="en-US" altLang="en-US" sz="3600" smtClean="0"/>
              <a:t>FILE SYSTEM IMPLEMENTATION</a:t>
            </a:r>
          </a:p>
        </p:txBody>
      </p:sp>
      <p:sp>
        <p:nvSpPr>
          <p:cNvPr id="67589" name="Rectangle 3"/>
          <p:cNvSpPr>
            <a:spLocks noGrp="1" noChangeArrowheads="1"/>
          </p:cNvSpPr>
          <p:nvPr>
            <p:ph type="body" idx="1"/>
          </p:nvPr>
        </p:nvSpPr>
        <p:spPr>
          <a:xfrm>
            <a:off x="228600" y="1676400"/>
            <a:ext cx="8686800" cy="4419600"/>
          </a:xfrm>
        </p:spPr>
        <p:txBody>
          <a:bodyPr/>
          <a:lstStyle/>
          <a:p>
            <a:pPr marL="176213" indent="-176213" algn="just" eaLnBrk="1" hangingPunct="1">
              <a:lnSpc>
                <a:spcPct val="90000"/>
              </a:lnSpc>
              <a:buFontTx/>
              <a:buNone/>
            </a:pPr>
            <a:r>
              <a:rPr lang="en-US" altLang="en-US" sz="1600" smtClean="0">
                <a:cs typeface="Arial" panose="020B0604020202020204" pitchFamily="34" charset="0"/>
              </a:rPr>
              <a:t>We need a way to keep track of space currently free. This information is needed when we want to create or add (allocate) to a file. When a file is deleted, we need to show what space is freed up.</a:t>
            </a:r>
          </a:p>
          <a:p>
            <a:pPr marL="176213" indent="-176213" algn="just" eaLnBrk="1" hangingPunct="1">
              <a:lnSpc>
                <a:spcPct val="90000"/>
              </a:lnSpc>
              <a:buFontTx/>
              <a:buNone/>
            </a:pPr>
            <a:r>
              <a:rPr lang="en-US" altLang="en-US" sz="1600" smtClean="0">
                <a:cs typeface="Arial" panose="020B0604020202020204" pitchFamily="34" charset="0"/>
              </a:rPr>
              <a:t> </a:t>
            </a:r>
          </a:p>
          <a:p>
            <a:pPr marL="176213" indent="-176213" algn="just" eaLnBrk="1" hangingPunct="1">
              <a:lnSpc>
                <a:spcPct val="90000"/>
              </a:lnSpc>
              <a:buFontTx/>
              <a:buNone/>
            </a:pPr>
            <a:r>
              <a:rPr lang="en-US" altLang="en-US" sz="1600" b="1" smtClean="0">
                <a:solidFill>
                  <a:schemeClr val="accent2"/>
                </a:solidFill>
                <a:cs typeface="Arial" panose="020B0604020202020204" pitchFamily="34" charset="0"/>
              </a:rPr>
              <a:t>BIT VECTOR METHOD</a:t>
            </a:r>
          </a:p>
          <a:p>
            <a:pPr marL="176213" indent="-176213" algn="just" eaLnBrk="1" hangingPunct="1">
              <a:lnSpc>
                <a:spcPct val="90000"/>
              </a:lnSpc>
              <a:buFontTx/>
              <a:buNone/>
            </a:pPr>
            <a:r>
              <a:rPr lang="en-US" altLang="en-US" sz="1600" smtClean="0">
                <a:cs typeface="Arial" panose="020B0604020202020204" pitchFamily="34" charset="0"/>
              </a:rPr>
              <a:t> </a:t>
            </a:r>
          </a:p>
          <a:p>
            <a:pPr marL="176213" indent="-176213" algn="just" eaLnBrk="1" hangingPunct="1">
              <a:lnSpc>
                <a:spcPct val="90000"/>
              </a:lnSpc>
            </a:pPr>
            <a:r>
              <a:rPr lang="en-US" altLang="en-US" sz="1600" smtClean="0">
                <a:cs typeface="Arial" panose="020B0604020202020204" pitchFamily="34" charset="0"/>
              </a:rPr>
              <a:t>Each block is represented by a bit</a:t>
            </a:r>
          </a:p>
          <a:p>
            <a:pPr marL="176213" indent="-176213" algn="just" eaLnBrk="1" hangingPunct="1">
              <a:lnSpc>
                <a:spcPct val="90000"/>
              </a:lnSpc>
            </a:pPr>
            <a:endParaRPr lang="en-US" altLang="en-US" sz="1600" smtClean="0">
              <a:cs typeface="Arial" panose="020B0604020202020204" pitchFamily="34" charset="0"/>
            </a:endParaRPr>
          </a:p>
          <a:p>
            <a:pPr marL="176213" indent="-176213" algn="just" eaLnBrk="1" hangingPunct="1">
              <a:lnSpc>
                <a:spcPct val="90000"/>
              </a:lnSpc>
              <a:buFontTx/>
              <a:buNone/>
            </a:pPr>
            <a:r>
              <a:rPr lang="en-US" altLang="en-US" sz="1600" smtClean="0">
                <a:cs typeface="Arial" panose="020B0604020202020204" pitchFamily="34" charset="0"/>
              </a:rPr>
              <a:t>  		1 1 0 0 1 1 0 means blocks 2, 3, 6 are free.</a:t>
            </a:r>
          </a:p>
          <a:p>
            <a:pPr marL="176213" indent="-176213" algn="just" eaLnBrk="1" hangingPunct="1">
              <a:lnSpc>
                <a:spcPct val="90000"/>
              </a:lnSpc>
            </a:pPr>
            <a:endParaRPr lang="en-US" altLang="en-US" sz="1600" smtClean="0">
              <a:cs typeface="Arial" panose="020B0604020202020204" pitchFamily="34" charset="0"/>
            </a:endParaRPr>
          </a:p>
          <a:p>
            <a:pPr marL="176213" indent="-176213" algn="just" eaLnBrk="1" hangingPunct="1">
              <a:lnSpc>
                <a:spcPct val="90000"/>
              </a:lnSpc>
            </a:pPr>
            <a:r>
              <a:rPr lang="en-US" altLang="en-US" sz="1600" smtClean="0">
                <a:cs typeface="Arial" panose="020B0604020202020204" pitchFamily="34" charset="0"/>
              </a:rPr>
              <a:t>This method allows an easy way of finding contiguous free blocks. Requires the overhead of disk space to hold the bitmap.</a:t>
            </a:r>
          </a:p>
          <a:p>
            <a:pPr marL="176213" indent="-176213" algn="just" eaLnBrk="1" hangingPunct="1">
              <a:lnSpc>
                <a:spcPct val="90000"/>
              </a:lnSpc>
            </a:pPr>
            <a:endParaRPr lang="en-US" altLang="en-US" sz="1600" smtClean="0">
              <a:cs typeface="Arial" panose="020B0604020202020204" pitchFamily="34" charset="0"/>
            </a:endParaRPr>
          </a:p>
          <a:p>
            <a:pPr marL="176213" indent="-176213" algn="just" eaLnBrk="1" hangingPunct="1">
              <a:lnSpc>
                <a:spcPct val="90000"/>
              </a:lnSpc>
            </a:pPr>
            <a:r>
              <a:rPr lang="en-US" altLang="en-US" sz="1600" smtClean="0">
                <a:cs typeface="Arial" panose="020B0604020202020204" pitchFamily="34" charset="0"/>
              </a:rPr>
              <a:t>A block is not REALLY allocated on the disk unless the bitmap is updated.  </a:t>
            </a:r>
          </a:p>
          <a:p>
            <a:pPr marL="176213" indent="-176213" algn="just" eaLnBrk="1" hangingPunct="1">
              <a:lnSpc>
                <a:spcPct val="90000"/>
              </a:lnSpc>
            </a:pPr>
            <a:endParaRPr lang="en-US" altLang="en-US" sz="1600" smtClean="0">
              <a:cs typeface="Arial" panose="020B0604020202020204" pitchFamily="34" charset="0"/>
            </a:endParaRPr>
          </a:p>
          <a:p>
            <a:pPr marL="176213" indent="-176213" algn="just" eaLnBrk="1" hangingPunct="1">
              <a:lnSpc>
                <a:spcPct val="90000"/>
              </a:lnSpc>
            </a:pPr>
            <a:r>
              <a:rPr lang="en-US" altLang="en-US" sz="1600" smtClean="0">
                <a:cs typeface="Arial" panose="020B0604020202020204" pitchFamily="34" charset="0"/>
              </a:rPr>
              <a:t>What operations (disk requests) are required to create and allocate a file using this implementation?</a:t>
            </a:r>
          </a:p>
        </p:txBody>
      </p:sp>
      <p:sp>
        <p:nvSpPr>
          <p:cNvPr id="67590" name="Text Box 4"/>
          <p:cNvSpPr txBox="1">
            <a:spLocks noChangeArrowheads="1"/>
          </p:cNvSpPr>
          <p:nvPr/>
        </p:nvSpPr>
        <p:spPr bwMode="auto">
          <a:xfrm>
            <a:off x="6172200" y="152400"/>
            <a:ext cx="2362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Free Space</a:t>
            </a:r>
          </a:p>
          <a:p>
            <a:pPr algn="ctr" eaLnBrk="1" hangingPunct="1">
              <a:spcBef>
                <a:spcPct val="0"/>
              </a:spcBef>
              <a:buFontTx/>
              <a:buNone/>
            </a:pPr>
            <a:r>
              <a:rPr lang="en-US" altLang="en-US" sz="2800" b="1">
                <a:solidFill>
                  <a:srgbClr val="FF3300"/>
                </a:solidFill>
              </a:rPr>
              <a:t>Management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69635"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CDA70B4-4FAE-4FB4-A47F-6BA8FEF828C4}" type="slidenum">
              <a:rPr lang="en-US" altLang="en-US" sz="1600"/>
              <a:pPr>
                <a:spcBef>
                  <a:spcPct val="0"/>
                </a:spcBef>
                <a:buFontTx/>
                <a:buNone/>
              </a:pPr>
              <a:t>26</a:t>
            </a:fld>
            <a:endParaRPr lang="en-US" altLang="en-US" sz="1600"/>
          </a:p>
        </p:txBody>
      </p:sp>
      <p:sp>
        <p:nvSpPr>
          <p:cNvPr id="69636" name="Rectangle 2"/>
          <p:cNvSpPr>
            <a:spLocks noGrp="1" noChangeArrowheads="1"/>
          </p:cNvSpPr>
          <p:nvPr>
            <p:ph type="title"/>
          </p:nvPr>
        </p:nvSpPr>
        <p:spPr>
          <a:xfrm>
            <a:off x="152400" y="228600"/>
            <a:ext cx="4953000" cy="1143000"/>
          </a:xfrm>
        </p:spPr>
        <p:txBody>
          <a:bodyPr/>
          <a:lstStyle/>
          <a:p>
            <a:pPr eaLnBrk="1" hangingPunct="1"/>
            <a:r>
              <a:rPr lang="en-US" altLang="en-US" sz="3600" smtClean="0"/>
              <a:t>FILE SYSTEM IMPLEMENTATION</a:t>
            </a:r>
          </a:p>
        </p:txBody>
      </p:sp>
      <p:sp>
        <p:nvSpPr>
          <p:cNvPr id="69637" name="Rectangle 3"/>
          <p:cNvSpPr>
            <a:spLocks noGrp="1" noChangeArrowheads="1"/>
          </p:cNvSpPr>
          <p:nvPr>
            <p:ph type="body" idx="1"/>
          </p:nvPr>
        </p:nvSpPr>
        <p:spPr>
          <a:xfrm>
            <a:off x="228600" y="1676400"/>
            <a:ext cx="8610600" cy="4495800"/>
          </a:xfrm>
        </p:spPr>
        <p:txBody>
          <a:bodyPr/>
          <a:lstStyle/>
          <a:p>
            <a:pPr marL="231775" indent="-231775" algn="just" eaLnBrk="1" hangingPunct="1">
              <a:lnSpc>
                <a:spcPct val="90000"/>
              </a:lnSpc>
              <a:buFontTx/>
              <a:buNone/>
            </a:pPr>
            <a:r>
              <a:rPr lang="en-US" altLang="en-US" sz="1600" b="1" smtClean="0">
                <a:solidFill>
                  <a:schemeClr val="accent2"/>
                </a:solidFill>
                <a:cs typeface="Arial" panose="020B0604020202020204" pitchFamily="34" charset="0"/>
              </a:rPr>
              <a:t>FREE LIST METHOD</a:t>
            </a:r>
            <a:endParaRPr lang="en-US" altLang="en-US" sz="1600" smtClean="0">
              <a:solidFill>
                <a:schemeClr val="accent2"/>
              </a:solidFill>
              <a:cs typeface="Arial" panose="020B0604020202020204" pitchFamily="34" charset="0"/>
            </a:endParaRPr>
          </a:p>
          <a:p>
            <a:pPr marL="231775" indent="-231775" algn="just" eaLnBrk="1" hangingPunct="1">
              <a:lnSpc>
                <a:spcPct val="90000"/>
              </a:lnSpc>
              <a:buFontTx/>
              <a:buNone/>
            </a:pPr>
            <a:r>
              <a:rPr lang="en-US" altLang="en-US" sz="1600" smtClean="0">
                <a:cs typeface="Arial" panose="020B0604020202020204" pitchFamily="34" charset="0"/>
              </a:rPr>
              <a:t> </a:t>
            </a:r>
          </a:p>
          <a:p>
            <a:pPr marL="231775" indent="-231775" algn="just" eaLnBrk="1" hangingPunct="1">
              <a:lnSpc>
                <a:spcPct val="90000"/>
              </a:lnSpc>
            </a:pPr>
            <a:r>
              <a:rPr lang="en-US" altLang="en-US" sz="1600" smtClean="0">
                <a:cs typeface="Arial" panose="020B0604020202020204" pitchFamily="34" charset="0"/>
              </a:rPr>
              <a:t>Free blocks are chained together, each holding a pointer to the next one free.</a:t>
            </a:r>
          </a:p>
          <a:p>
            <a:pPr marL="231775" indent="-231775" algn="just" eaLnBrk="1" hangingPunct="1">
              <a:lnSpc>
                <a:spcPct val="90000"/>
              </a:lnSpc>
            </a:pPr>
            <a:endParaRPr lang="en-US" altLang="en-US" sz="1600" smtClean="0">
              <a:cs typeface="Arial" panose="020B0604020202020204" pitchFamily="34" charset="0"/>
            </a:endParaRPr>
          </a:p>
          <a:p>
            <a:pPr marL="231775" indent="-231775" algn="just" eaLnBrk="1" hangingPunct="1">
              <a:lnSpc>
                <a:spcPct val="90000"/>
              </a:lnSpc>
            </a:pPr>
            <a:r>
              <a:rPr lang="en-US" altLang="en-US" sz="1600" smtClean="0">
                <a:cs typeface="Arial" panose="020B0604020202020204" pitchFamily="34" charset="0"/>
              </a:rPr>
              <a:t>This is very inefficient since a disk access is required to look at each sector.</a:t>
            </a:r>
          </a:p>
          <a:p>
            <a:pPr marL="231775" indent="-231775" algn="just" eaLnBrk="1" hangingPunct="1">
              <a:lnSpc>
                <a:spcPct val="90000"/>
              </a:lnSpc>
              <a:buFontTx/>
              <a:buNone/>
            </a:pPr>
            <a:r>
              <a:rPr lang="en-US" altLang="en-US" sz="1600" smtClean="0">
                <a:cs typeface="Arial" panose="020B0604020202020204" pitchFamily="34" charset="0"/>
              </a:rPr>
              <a:t> </a:t>
            </a:r>
          </a:p>
          <a:p>
            <a:pPr marL="231775" indent="-231775" algn="just" eaLnBrk="1" hangingPunct="1">
              <a:lnSpc>
                <a:spcPct val="90000"/>
              </a:lnSpc>
              <a:buFontTx/>
              <a:buNone/>
            </a:pPr>
            <a:r>
              <a:rPr lang="en-US" altLang="en-US" sz="1600" b="1" smtClean="0">
                <a:solidFill>
                  <a:schemeClr val="accent2"/>
                </a:solidFill>
                <a:cs typeface="Arial" panose="020B0604020202020204" pitchFamily="34" charset="0"/>
              </a:rPr>
              <a:t>GROUPING METHOD</a:t>
            </a:r>
          </a:p>
          <a:p>
            <a:pPr marL="231775" indent="-231775" algn="just" eaLnBrk="1" hangingPunct="1">
              <a:lnSpc>
                <a:spcPct val="90000"/>
              </a:lnSpc>
              <a:buFontTx/>
              <a:buNone/>
            </a:pPr>
            <a:r>
              <a:rPr lang="en-US" altLang="en-US" sz="1600" smtClean="0">
                <a:cs typeface="Arial" panose="020B0604020202020204" pitchFamily="34" charset="0"/>
              </a:rPr>
              <a:t> </a:t>
            </a:r>
          </a:p>
          <a:p>
            <a:pPr marL="231775" indent="-231775" algn="just" eaLnBrk="1" hangingPunct="1">
              <a:lnSpc>
                <a:spcPct val="90000"/>
              </a:lnSpc>
            </a:pPr>
            <a:r>
              <a:rPr lang="en-US" altLang="en-US" sz="1600" smtClean="0">
                <a:cs typeface="Arial" panose="020B0604020202020204" pitchFamily="34" charset="0"/>
              </a:rPr>
              <a:t>In one free block, put lots of pointers to other free blocks. Include a pointer to the next block of pointers.</a:t>
            </a:r>
          </a:p>
          <a:p>
            <a:pPr marL="231775" indent="-231775" algn="just" eaLnBrk="1" hangingPunct="1">
              <a:lnSpc>
                <a:spcPct val="90000"/>
              </a:lnSpc>
            </a:pPr>
            <a:endParaRPr lang="en-US" altLang="en-US" sz="1600" smtClean="0">
              <a:cs typeface="Arial" panose="020B0604020202020204" pitchFamily="34" charset="0"/>
            </a:endParaRPr>
          </a:p>
          <a:p>
            <a:pPr marL="231775" indent="-231775" algn="just" eaLnBrk="1" hangingPunct="1">
              <a:lnSpc>
                <a:spcPct val="90000"/>
              </a:lnSpc>
              <a:buFontTx/>
              <a:buNone/>
            </a:pPr>
            <a:r>
              <a:rPr lang="en-US" altLang="en-US" sz="1600" b="1" smtClean="0">
                <a:solidFill>
                  <a:schemeClr val="accent2"/>
                </a:solidFill>
                <a:cs typeface="Arial" panose="020B0604020202020204" pitchFamily="34" charset="0"/>
              </a:rPr>
              <a:t>COUNTING METHOD</a:t>
            </a:r>
          </a:p>
          <a:p>
            <a:pPr marL="231775" indent="-231775" algn="just" eaLnBrk="1" hangingPunct="1">
              <a:lnSpc>
                <a:spcPct val="90000"/>
              </a:lnSpc>
            </a:pPr>
            <a:endParaRPr lang="en-US" altLang="en-US" sz="1600" smtClean="0">
              <a:cs typeface="Arial" panose="020B0604020202020204" pitchFamily="34" charset="0"/>
            </a:endParaRPr>
          </a:p>
          <a:p>
            <a:pPr marL="231775" indent="-231775" algn="just" eaLnBrk="1" hangingPunct="1">
              <a:lnSpc>
                <a:spcPct val="90000"/>
              </a:lnSpc>
            </a:pPr>
            <a:r>
              <a:rPr lang="en-US" altLang="en-US" sz="1600" smtClean="0">
                <a:cs typeface="Arial" panose="020B0604020202020204" pitchFamily="34" charset="0"/>
              </a:rPr>
              <a:t>Since many free blocks are contiguous, keep a list of dyads holding the starting address of a "chunk", and the number of blocks in that chunk.</a:t>
            </a:r>
          </a:p>
          <a:p>
            <a:pPr marL="231775" indent="-231775" algn="just" eaLnBrk="1" hangingPunct="1">
              <a:lnSpc>
                <a:spcPct val="90000"/>
              </a:lnSpc>
            </a:pPr>
            <a:endParaRPr lang="en-US" altLang="en-US" sz="1600" smtClean="0">
              <a:cs typeface="Arial" panose="020B0604020202020204" pitchFamily="34" charset="0"/>
            </a:endParaRPr>
          </a:p>
          <a:p>
            <a:pPr marL="231775" indent="-231775" algn="just" eaLnBrk="1" hangingPunct="1">
              <a:lnSpc>
                <a:spcPct val="90000"/>
              </a:lnSpc>
            </a:pPr>
            <a:r>
              <a:rPr lang="en-US" altLang="en-US" sz="1600" smtClean="0">
                <a:cs typeface="Arial" panose="020B0604020202020204" pitchFamily="34" charset="0"/>
              </a:rPr>
              <a:t>Format   &lt; disk address, number of free blocks &gt;</a:t>
            </a:r>
          </a:p>
        </p:txBody>
      </p:sp>
      <p:sp>
        <p:nvSpPr>
          <p:cNvPr id="69638" name="Text Box 4"/>
          <p:cNvSpPr txBox="1">
            <a:spLocks noChangeArrowheads="1"/>
          </p:cNvSpPr>
          <p:nvPr/>
        </p:nvSpPr>
        <p:spPr bwMode="auto">
          <a:xfrm>
            <a:off x="6172200" y="228600"/>
            <a:ext cx="2362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Free Space</a:t>
            </a:r>
          </a:p>
          <a:p>
            <a:pPr algn="ctr" eaLnBrk="1" hangingPunct="1">
              <a:spcBef>
                <a:spcPct val="0"/>
              </a:spcBef>
              <a:buFontTx/>
              <a:buNone/>
            </a:pPr>
            <a:r>
              <a:rPr lang="en-US" altLang="en-US" sz="2800" b="1">
                <a:solidFill>
                  <a:srgbClr val="FF3300"/>
                </a:solidFill>
              </a:rPr>
              <a:t>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71683"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A0E7CE-03A4-4BF2-9701-7CF06F9ECA1B}" type="slidenum">
              <a:rPr lang="en-US" altLang="en-US" sz="1600"/>
              <a:pPr>
                <a:spcBef>
                  <a:spcPct val="0"/>
                </a:spcBef>
                <a:buFontTx/>
                <a:buNone/>
              </a:pPr>
              <a:t>27</a:t>
            </a:fld>
            <a:endParaRPr lang="en-US" altLang="en-US" sz="1600"/>
          </a:p>
        </p:txBody>
      </p:sp>
      <p:sp>
        <p:nvSpPr>
          <p:cNvPr id="71684" name="Rectangle 2"/>
          <p:cNvSpPr>
            <a:spLocks noGrp="1" noChangeArrowheads="1"/>
          </p:cNvSpPr>
          <p:nvPr>
            <p:ph type="title"/>
          </p:nvPr>
        </p:nvSpPr>
        <p:spPr>
          <a:xfrm>
            <a:off x="152400" y="228600"/>
            <a:ext cx="4953000" cy="1143000"/>
          </a:xfrm>
        </p:spPr>
        <p:txBody>
          <a:bodyPr/>
          <a:lstStyle/>
          <a:p>
            <a:pPr eaLnBrk="1" hangingPunct="1"/>
            <a:r>
              <a:rPr lang="en-US" altLang="en-US" sz="3600" smtClean="0"/>
              <a:t>FILE SYSTEM IMPLEMENTATION</a:t>
            </a:r>
          </a:p>
        </p:txBody>
      </p:sp>
      <p:sp>
        <p:nvSpPr>
          <p:cNvPr id="71685" name="Rectangle 3"/>
          <p:cNvSpPr>
            <a:spLocks noGrp="1" noChangeArrowheads="1"/>
          </p:cNvSpPr>
          <p:nvPr>
            <p:ph type="body" idx="1"/>
          </p:nvPr>
        </p:nvSpPr>
        <p:spPr>
          <a:xfrm>
            <a:off x="228600" y="1676400"/>
            <a:ext cx="8610600" cy="4495800"/>
          </a:xfrm>
        </p:spPr>
        <p:txBody>
          <a:bodyPr/>
          <a:lstStyle/>
          <a:p>
            <a:pPr marL="533400" indent="-533400" algn="just" eaLnBrk="1" hangingPunct="1">
              <a:lnSpc>
                <a:spcPct val="90000"/>
              </a:lnSpc>
            </a:pPr>
            <a:r>
              <a:rPr lang="en-US" altLang="en-US" sz="1600" smtClean="0">
                <a:cs typeface="Arial" panose="020B0604020202020204" pitchFamily="34" charset="0"/>
              </a:rPr>
              <a:t>The issue here is how to be able to search for information about a file in a directory given its name.</a:t>
            </a:r>
          </a:p>
          <a:p>
            <a:pPr marL="533400" indent="-533400" algn="just" eaLnBrk="1" hangingPunct="1">
              <a:lnSpc>
                <a:spcPct val="90000"/>
              </a:lnSpc>
            </a:pPr>
            <a:endParaRPr lang="en-US" altLang="en-US" sz="1600" smtClean="0">
              <a:cs typeface="Arial" panose="020B0604020202020204" pitchFamily="34" charset="0"/>
            </a:endParaRPr>
          </a:p>
          <a:p>
            <a:pPr marL="533400" indent="-533400" algn="just" eaLnBrk="1" hangingPunct="1">
              <a:lnSpc>
                <a:spcPct val="90000"/>
              </a:lnSpc>
            </a:pPr>
            <a:r>
              <a:rPr lang="en-US" altLang="en-US" sz="1600" smtClean="0">
                <a:cs typeface="Arial" panose="020B0604020202020204" pitchFamily="34" charset="0"/>
              </a:rPr>
              <a:t>Could have </a:t>
            </a:r>
            <a:r>
              <a:rPr lang="en-US" altLang="en-US" sz="1600" b="1" smtClean="0">
                <a:cs typeface="Arial" panose="020B0604020202020204" pitchFamily="34" charset="0"/>
              </a:rPr>
              <a:t>linear list </a:t>
            </a:r>
            <a:r>
              <a:rPr lang="en-US" altLang="en-US" sz="1600" smtClean="0">
                <a:cs typeface="Arial" panose="020B0604020202020204" pitchFamily="34" charset="0"/>
              </a:rPr>
              <a:t>of file names with pointers to the data blocks.  This is:</a:t>
            </a:r>
          </a:p>
          <a:p>
            <a:pPr marL="533400" indent="-533400" algn="just" eaLnBrk="1" hangingPunct="1">
              <a:lnSpc>
                <a:spcPct val="90000"/>
              </a:lnSpc>
              <a:buFontTx/>
              <a:buNone/>
            </a:pPr>
            <a:r>
              <a:rPr lang="en-US" altLang="en-US" sz="1600" smtClean="0">
                <a:cs typeface="Arial" panose="020B0604020202020204" pitchFamily="34" charset="0"/>
              </a:rPr>
              <a:t> </a:t>
            </a:r>
          </a:p>
          <a:p>
            <a:pPr marL="533400" indent="-533400" algn="just" eaLnBrk="1" hangingPunct="1">
              <a:lnSpc>
                <a:spcPct val="90000"/>
              </a:lnSpc>
              <a:buFontTx/>
              <a:buNone/>
            </a:pPr>
            <a:r>
              <a:rPr lang="en-US" altLang="en-US" sz="1600" smtClean="0">
                <a:cs typeface="Arial" panose="020B0604020202020204" pitchFamily="34" charset="0"/>
              </a:rPr>
              <a:t>		simple to program    </a:t>
            </a:r>
            <a:r>
              <a:rPr lang="en-US" altLang="en-US" sz="1600" b="1" smtClean="0">
                <a:cs typeface="Arial" panose="020B0604020202020204" pitchFamily="34" charset="0"/>
              </a:rPr>
              <a:t>BUT</a:t>
            </a:r>
            <a:r>
              <a:rPr lang="en-US" altLang="en-US" sz="1600" smtClean="0">
                <a:cs typeface="Arial" panose="020B0604020202020204" pitchFamily="34" charset="0"/>
              </a:rPr>
              <a:t>    time consuming to search.</a:t>
            </a:r>
          </a:p>
          <a:p>
            <a:pPr marL="533400" indent="-533400" algn="just" eaLnBrk="1" hangingPunct="1">
              <a:lnSpc>
                <a:spcPct val="90000"/>
              </a:lnSpc>
              <a:buFontTx/>
              <a:buNone/>
            </a:pPr>
            <a:r>
              <a:rPr lang="en-US" altLang="en-US" sz="1600" smtClean="0">
                <a:cs typeface="Arial" panose="020B0604020202020204" pitchFamily="34" charset="0"/>
              </a:rPr>
              <a:t> </a:t>
            </a:r>
          </a:p>
          <a:p>
            <a:pPr marL="533400" indent="-533400" algn="just" eaLnBrk="1" hangingPunct="1">
              <a:lnSpc>
                <a:spcPct val="80000"/>
              </a:lnSpc>
            </a:pPr>
            <a:r>
              <a:rPr lang="en-US" altLang="en-US" sz="1600" smtClean="0">
                <a:cs typeface="Arial" panose="020B0604020202020204" pitchFamily="34" charset="0"/>
              </a:rPr>
              <a:t>Could use hash table  - a linear list with hash data structure.</a:t>
            </a:r>
          </a:p>
          <a:p>
            <a:pPr marL="533400" indent="-533400" algn="just" eaLnBrk="1" hangingPunct="1">
              <a:lnSpc>
                <a:spcPct val="80000"/>
              </a:lnSpc>
              <a:buFontTx/>
              <a:buNone/>
            </a:pPr>
            <a:r>
              <a:rPr lang="en-US" altLang="en-US" sz="1600" smtClean="0">
                <a:cs typeface="Arial" panose="020B0604020202020204" pitchFamily="34" charset="0"/>
              </a:rPr>
              <a:t> </a:t>
            </a:r>
          </a:p>
          <a:p>
            <a:pPr marL="914400" lvl="1" indent="-457200" algn="just" eaLnBrk="1" hangingPunct="1">
              <a:lnSpc>
                <a:spcPct val="80000"/>
              </a:lnSpc>
              <a:buFontTx/>
              <a:buAutoNum type="alphaLcParenR"/>
            </a:pPr>
            <a:r>
              <a:rPr lang="en-US" altLang="en-US" sz="1600" smtClean="0">
                <a:cs typeface="Arial" panose="020B0604020202020204" pitchFamily="34" charset="0"/>
              </a:rPr>
              <a:t>Use the filename to produce a value that's used as entry to hash table.</a:t>
            </a:r>
          </a:p>
          <a:p>
            <a:pPr marL="914400" lvl="1" indent="-457200" algn="just" eaLnBrk="1" hangingPunct="1">
              <a:lnSpc>
                <a:spcPct val="80000"/>
              </a:lnSpc>
              <a:buFontTx/>
              <a:buAutoNum type="alphaLcParenR"/>
            </a:pPr>
            <a:endParaRPr lang="en-US" altLang="en-US" sz="1600" smtClean="0">
              <a:cs typeface="Arial" panose="020B0604020202020204" pitchFamily="34" charset="0"/>
            </a:endParaRPr>
          </a:p>
          <a:p>
            <a:pPr marL="914400" lvl="1" indent="-457200" algn="just" eaLnBrk="1" hangingPunct="1">
              <a:lnSpc>
                <a:spcPct val="80000"/>
              </a:lnSpc>
              <a:buFontTx/>
              <a:buAutoNum type="alphaLcParenR"/>
            </a:pPr>
            <a:r>
              <a:rPr lang="en-US" altLang="en-US" sz="1600" smtClean="0">
                <a:cs typeface="Arial" panose="020B0604020202020204" pitchFamily="34" charset="0"/>
              </a:rPr>
              <a:t>Hash table contains where in the list the file data is located.</a:t>
            </a:r>
          </a:p>
          <a:p>
            <a:pPr marL="914400" lvl="1" indent="-457200" algn="just" eaLnBrk="1" hangingPunct="1">
              <a:lnSpc>
                <a:spcPct val="80000"/>
              </a:lnSpc>
              <a:buFontTx/>
              <a:buAutoNum type="alphaLcParenR"/>
            </a:pPr>
            <a:endParaRPr lang="en-US" altLang="en-US" sz="1600" smtClean="0">
              <a:cs typeface="Arial" panose="020B0604020202020204" pitchFamily="34" charset="0"/>
            </a:endParaRPr>
          </a:p>
          <a:p>
            <a:pPr marL="914400" lvl="1" indent="-457200" algn="just" eaLnBrk="1" hangingPunct="1">
              <a:lnSpc>
                <a:spcPct val="80000"/>
              </a:lnSpc>
              <a:buFontTx/>
              <a:buAutoNum type="alphaLcParenR"/>
            </a:pPr>
            <a:r>
              <a:rPr lang="en-US" altLang="en-US" sz="1600" smtClean="0">
                <a:cs typeface="Arial" panose="020B0604020202020204" pitchFamily="34" charset="0"/>
              </a:rPr>
              <a:t>This decreases the directory search time  (file creation and deletion are faster.)</a:t>
            </a:r>
          </a:p>
          <a:p>
            <a:pPr marL="914400" lvl="1" indent="-457200" algn="just" eaLnBrk="1" hangingPunct="1">
              <a:lnSpc>
                <a:spcPct val="80000"/>
              </a:lnSpc>
              <a:buFontTx/>
              <a:buAutoNum type="alphaLcParenR"/>
            </a:pPr>
            <a:endParaRPr lang="en-US" altLang="en-US" sz="1600" smtClean="0">
              <a:cs typeface="Arial" panose="020B0604020202020204" pitchFamily="34" charset="0"/>
            </a:endParaRPr>
          </a:p>
          <a:p>
            <a:pPr marL="914400" lvl="1" indent="-457200" algn="just" eaLnBrk="1" hangingPunct="1">
              <a:lnSpc>
                <a:spcPct val="80000"/>
              </a:lnSpc>
              <a:buFontTx/>
              <a:buAutoNum type="alphaLcParenR"/>
            </a:pPr>
            <a:r>
              <a:rPr lang="en-US" altLang="en-US" sz="1600" smtClean="0">
                <a:cs typeface="Arial" panose="020B0604020202020204" pitchFamily="34" charset="0"/>
              </a:rPr>
              <a:t>Must contend with collisions - where two names hash to the same location.</a:t>
            </a:r>
          </a:p>
          <a:p>
            <a:pPr marL="914400" lvl="1" indent="-457200" algn="just" eaLnBrk="1" hangingPunct="1">
              <a:lnSpc>
                <a:spcPct val="80000"/>
              </a:lnSpc>
              <a:buFontTx/>
              <a:buAutoNum type="alphaLcParenR"/>
            </a:pPr>
            <a:endParaRPr lang="en-US" altLang="en-US" sz="1600" smtClean="0">
              <a:cs typeface="Arial" panose="020B0604020202020204" pitchFamily="34" charset="0"/>
            </a:endParaRPr>
          </a:p>
          <a:p>
            <a:pPr marL="914400" lvl="1" indent="-457200" algn="just" eaLnBrk="1" hangingPunct="1">
              <a:lnSpc>
                <a:spcPct val="80000"/>
              </a:lnSpc>
              <a:buFontTx/>
              <a:buAutoNum type="alphaLcParenR"/>
            </a:pPr>
            <a:r>
              <a:rPr lang="en-US" altLang="en-US" sz="1600" smtClean="0">
                <a:cs typeface="Arial" panose="020B0604020202020204" pitchFamily="34" charset="0"/>
              </a:rPr>
              <a:t>The number of hashes generally can't be expanded on the fly.</a:t>
            </a:r>
            <a:endParaRPr lang="en-US" altLang="en-US" sz="1600" smtClean="0"/>
          </a:p>
        </p:txBody>
      </p:sp>
      <p:sp>
        <p:nvSpPr>
          <p:cNvPr id="71686" name="Text Box 4"/>
          <p:cNvSpPr txBox="1">
            <a:spLocks noChangeArrowheads="1"/>
          </p:cNvSpPr>
          <p:nvPr/>
        </p:nvSpPr>
        <p:spPr bwMode="auto">
          <a:xfrm>
            <a:off x="6172200" y="0"/>
            <a:ext cx="2362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Directory</a:t>
            </a:r>
          </a:p>
          <a:p>
            <a:pPr algn="ctr" eaLnBrk="1" hangingPunct="1">
              <a:spcBef>
                <a:spcPct val="0"/>
              </a:spcBef>
              <a:buFontTx/>
              <a:buNone/>
            </a:pPr>
            <a:r>
              <a:rPr lang="en-US" altLang="en-US" sz="2800" b="1">
                <a:solidFill>
                  <a:srgbClr val="FF3300"/>
                </a:solidFill>
              </a:rPr>
              <a:t>Management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7373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7D607C0-02E9-4093-AD36-4239CE54D5A7}" type="slidenum">
              <a:rPr lang="en-US" altLang="en-US" sz="1600"/>
              <a:pPr>
                <a:spcBef>
                  <a:spcPct val="0"/>
                </a:spcBef>
                <a:buFontTx/>
                <a:buNone/>
              </a:pPr>
              <a:t>28</a:t>
            </a:fld>
            <a:endParaRPr lang="en-US" altLang="en-US" sz="1600"/>
          </a:p>
        </p:txBody>
      </p:sp>
      <p:sp>
        <p:nvSpPr>
          <p:cNvPr id="73732" name="Rectangle 2"/>
          <p:cNvSpPr>
            <a:spLocks noGrp="1" noChangeArrowheads="1"/>
          </p:cNvSpPr>
          <p:nvPr>
            <p:ph type="title"/>
          </p:nvPr>
        </p:nvSpPr>
        <p:spPr>
          <a:xfrm>
            <a:off x="152400" y="228600"/>
            <a:ext cx="4953000" cy="1143000"/>
          </a:xfrm>
        </p:spPr>
        <p:txBody>
          <a:bodyPr/>
          <a:lstStyle/>
          <a:p>
            <a:pPr eaLnBrk="1" hangingPunct="1"/>
            <a:r>
              <a:rPr lang="en-US" altLang="en-US" sz="3600" smtClean="0"/>
              <a:t>FILE SYSTEM IMPLEMENTATION</a:t>
            </a:r>
          </a:p>
        </p:txBody>
      </p:sp>
      <p:sp>
        <p:nvSpPr>
          <p:cNvPr id="73733" name="Rectangle 3"/>
          <p:cNvSpPr>
            <a:spLocks noGrp="1" noChangeArrowheads="1"/>
          </p:cNvSpPr>
          <p:nvPr>
            <p:ph type="body" idx="1"/>
          </p:nvPr>
        </p:nvSpPr>
        <p:spPr>
          <a:xfrm>
            <a:off x="228600" y="1676400"/>
            <a:ext cx="8610600" cy="3505200"/>
          </a:xfrm>
        </p:spPr>
        <p:txBody>
          <a:bodyPr/>
          <a:lstStyle/>
          <a:p>
            <a:pPr marL="2462213" indent="-2462213" algn="just" eaLnBrk="1" hangingPunct="1">
              <a:buFontTx/>
              <a:buNone/>
            </a:pPr>
            <a:r>
              <a:rPr lang="en-US" altLang="en-US" sz="1600" b="1" smtClean="0">
                <a:solidFill>
                  <a:schemeClr val="accent2"/>
                </a:solidFill>
                <a:cs typeface="Arial" panose="020B0604020202020204" pitchFamily="34" charset="0"/>
              </a:rPr>
              <a:t>GAINING CONSISTENCY</a:t>
            </a:r>
            <a:r>
              <a:rPr lang="en-US" altLang="en-US" sz="1600" b="1" smtClean="0">
                <a:cs typeface="Arial" panose="020B0604020202020204" pitchFamily="34" charset="0"/>
              </a:rPr>
              <a:t>  </a:t>
            </a:r>
          </a:p>
          <a:p>
            <a:pPr marL="2462213" indent="-2462213" algn="just" eaLnBrk="1" hangingPunct="1">
              <a:buFontTx/>
              <a:buNone/>
            </a:pPr>
            <a:endParaRPr lang="en-US" altLang="en-US" sz="1600" b="1" smtClean="0">
              <a:cs typeface="Arial" panose="020B0604020202020204" pitchFamily="34" charset="0"/>
            </a:endParaRPr>
          </a:p>
          <a:p>
            <a:pPr marL="2462213" indent="-2462213" algn="just" eaLnBrk="1" hangingPunct="1">
              <a:buFontTx/>
              <a:buNone/>
            </a:pPr>
            <a:r>
              <a:rPr lang="en-US" altLang="en-US" sz="1600" b="1" smtClean="0">
                <a:cs typeface="Arial" panose="020B0604020202020204" pitchFamily="34" charset="0"/>
              </a:rPr>
              <a:t>Required when system crashes or data on the disk may be inconsistent:</a:t>
            </a:r>
          </a:p>
          <a:p>
            <a:pPr marL="2462213" indent="-2462213" algn="just" eaLnBrk="1" hangingPunct="1">
              <a:buFontTx/>
              <a:buNone/>
            </a:pPr>
            <a:endParaRPr lang="en-US" altLang="en-US" sz="1600" b="1" smtClean="0">
              <a:cs typeface="Arial" panose="020B0604020202020204" pitchFamily="34" charset="0"/>
            </a:endParaRPr>
          </a:p>
          <a:p>
            <a:pPr marL="2462213" indent="-2462213" algn="just" eaLnBrk="1" hangingPunct="1">
              <a:buFontTx/>
              <a:buNone/>
            </a:pPr>
            <a:r>
              <a:rPr lang="en-US" altLang="en-US" sz="1600" b="1" smtClean="0">
                <a:cs typeface="Arial" panose="020B0604020202020204" pitchFamily="34" charset="0"/>
              </a:rPr>
              <a:t>Consistency   checker  - </a:t>
            </a:r>
            <a:r>
              <a:rPr lang="en-US" altLang="en-US" sz="1600" smtClean="0">
                <a:cs typeface="Arial" panose="020B0604020202020204" pitchFamily="34" charset="0"/>
              </a:rPr>
              <a:t>compares data in the directory structure with data blocks on disk and tries to fix inconsistencies.  For example, What if a file has a pointer to a block, but the bit map for the free-space-management says that block isn't allocated.</a:t>
            </a:r>
          </a:p>
          <a:p>
            <a:pPr marL="2462213" indent="-2462213" algn="just" eaLnBrk="1" hangingPunct="1">
              <a:buFontTx/>
              <a:buNone/>
            </a:pPr>
            <a:r>
              <a:rPr lang="en-US" altLang="en-US" sz="1600" b="1" smtClean="0">
                <a:cs typeface="Arial" panose="020B0604020202020204" pitchFamily="34" charset="0"/>
              </a:rPr>
              <a:t> </a:t>
            </a:r>
          </a:p>
          <a:p>
            <a:pPr marL="2462213" indent="-2462213" algn="just" eaLnBrk="1" hangingPunct="1">
              <a:buFontTx/>
              <a:buNone/>
            </a:pPr>
            <a:r>
              <a:rPr lang="en-US" altLang="en-US" sz="1600" b="1" smtClean="0">
                <a:cs typeface="Arial" panose="020B0604020202020204" pitchFamily="34" charset="0"/>
              </a:rPr>
              <a:t>Back-up- 	</a:t>
            </a:r>
            <a:r>
              <a:rPr lang="en-US" altLang="en-US" sz="1600" smtClean="0">
                <a:cs typeface="Arial" panose="020B0604020202020204" pitchFamily="34" charset="0"/>
              </a:rPr>
              <a:t>provides consistency by copying data to a "safe" place.</a:t>
            </a:r>
          </a:p>
          <a:p>
            <a:pPr marL="2462213" indent="-2462213" algn="just" eaLnBrk="1" hangingPunct="1">
              <a:buFontTx/>
              <a:buNone/>
            </a:pPr>
            <a:r>
              <a:rPr lang="en-US" altLang="en-US" sz="1600" b="1" smtClean="0">
                <a:cs typeface="Arial" panose="020B0604020202020204" pitchFamily="34" charset="0"/>
              </a:rPr>
              <a:t> </a:t>
            </a:r>
          </a:p>
          <a:p>
            <a:pPr marL="2462213" indent="-2462213" algn="just" eaLnBrk="1" hangingPunct="1">
              <a:buFontTx/>
              <a:buNone/>
            </a:pPr>
            <a:r>
              <a:rPr lang="en-US" altLang="en-US" sz="1600" b="1" smtClean="0">
                <a:cs typeface="Arial" panose="020B0604020202020204" pitchFamily="34" charset="0"/>
              </a:rPr>
              <a:t>Recovery - 	</a:t>
            </a:r>
            <a:r>
              <a:rPr lang="en-US" altLang="en-US" sz="1600" smtClean="0">
                <a:cs typeface="Arial" panose="020B0604020202020204" pitchFamily="34" charset="0"/>
              </a:rPr>
              <a:t>occurs when lost data is retrieved from backup.</a:t>
            </a:r>
            <a:endParaRPr lang="en-US" altLang="en-US" sz="1600" b="1" smtClean="0">
              <a:cs typeface="Arial" panose="020B0604020202020204" pitchFamily="34" charset="0"/>
            </a:endParaRPr>
          </a:p>
        </p:txBody>
      </p:sp>
      <p:sp>
        <p:nvSpPr>
          <p:cNvPr id="73734" name="Text Box 4"/>
          <p:cNvSpPr txBox="1">
            <a:spLocks noChangeArrowheads="1"/>
          </p:cNvSpPr>
          <p:nvPr/>
        </p:nvSpPr>
        <p:spPr bwMode="auto">
          <a:xfrm>
            <a:off x="6124575" y="152400"/>
            <a:ext cx="2459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Directory/File</a:t>
            </a:r>
          </a:p>
          <a:p>
            <a:pPr algn="ctr" eaLnBrk="1" hangingPunct="1">
              <a:spcBef>
                <a:spcPct val="0"/>
              </a:spcBef>
              <a:buFontTx/>
              <a:buNone/>
            </a:pPr>
            <a:r>
              <a:rPr lang="en-US" altLang="en-US" sz="2800" b="1">
                <a:solidFill>
                  <a:srgbClr val="FF3300"/>
                </a:solidFill>
              </a:rPr>
              <a:t>Management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75779"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33F752C-BEB0-4EE2-8FD1-7121DD09FA1C}" type="slidenum">
              <a:rPr lang="en-US" altLang="en-US" sz="1600"/>
              <a:pPr>
                <a:spcBef>
                  <a:spcPct val="0"/>
                </a:spcBef>
                <a:buFontTx/>
                <a:buNone/>
              </a:pPr>
              <a:t>29</a:t>
            </a:fld>
            <a:endParaRPr lang="en-US" altLang="en-US" sz="1600"/>
          </a:p>
        </p:txBody>
      </p:sp>
      <p:sp>
        <p:nvSpPr>
          <p:cNvPr id="75780" name="Rectangle 2"/>
          <p:cNvSpPr>
            <a:spLocks noGrp="1" noChangeArrowheads="1"/>
          </p:cNvSpPr>
          <p:nvPr>
            <p:ph type="title"/>
          </p:nvPr>
        </p:nvSpPr>
        <p:spPr>
          <a:xfrm>
            <a:off x="152400" y="228600"/>
            <a:ext cx="4953000" cy="1143000"/>
          </a:xfrm>
        </p:spPr>
        <p:txBody>
          <a:bodyPr/>
          <a:lstStyle/>
          <a:p>
            <a:pPr eaLnBrk="1" hangingPunct="1"/>
            <a:r>
              <a:rPr lang="en-US" altLang="en-US" sz="3600" smtClean="0"/>
              <a:t>FILE SYSTEM IMPLEMENTATION</a:t>
            </a:r>
          </a:p>
        </p:txBody>
      </p:sp>
      <p:sp>
        <p:nvSpPr>
          <p:cNvPr id="75781" name="Rectangle 3"/>
          <p:cNvSpPr>
            <a:spLocks noGrp="1" noChangeArrowheads="1"/>
          </p:cNvSpPr>
          <p:nvPr>
            <p:ph type="body" idx="1"/>
          </p:nvPr>
        </p:nvSpPr>
        <p:spPr>
          <a:xfrm>
            <a:off x="228600" y="1676400"/>
            <a:ext cx="8610600" cy="1447800"/>
          </a:xfrm>
        </p:spPr>
        <p:txBody>
          <a:bodyPr/>
          <a:lstStyle/>
          <a:p>
            <a:pPr marL="395288" indent="-395288" algn="just" eaLnBrk="1" hangingPunct="1">
              <a:buFontTx/>
              <a:buNone/>
            </a:pPr>
            <a:r>
              <a:rPr lang="en-US" altLang="en-US" sz="1800" b="1" smtClean="0">
                <a:solidFill>
                  <a:schemeClr val="accent2"/>
                </a:solidFill>
                <a:cs typeface="Arial" panose="020B0604020202020204" pitchFamily="34" charset="0"/>
              </a:rPr>
              <a:t>THE DISK CACHE MECHANISM</a:t>
            </a:r>
            <a:endParaRPr lang="en-US" altLang="en-US" sz="1800" smtClean="0">
              <a:solidFill>
                <a:schemeClr val="accent2"/>
              </a:solidFill>
              <a:cs typeface="Arial" panose="020B0604020202020204" pitchFamily="34" charset="0"/>
            </a:endParaRPr>
          </a:p>
          <a:p>
            <a:pPr marL="395288" indent="-395288" algn="just" eaLnBrk="1" hangingPunct="1">
              <a:buFontTx/>
              <a:buNone/>
            </a:pPr>
            <a:r>
              <a:rPr lang="en-US" altLang="en-US" sz="1800" b="1" smtClean="0">
                <a:cs typeface="Arial" panose="020B0604020202020204" pitchFamily="34" charset="0"/>
              </a:rPr>
              <a:t> </a:t>
            </a:r>
            <a:endParaRPr lang="en-US" altLang="en-US" sz="1800" smtClean="0">
              <a:cs typeface="Arial" panose="020B0604020202020204" pitchFamily="34" charset="0"/>
            </a:endParaRPr>
          </a:p>
          <a:p>
            <a:pPr marL="395288" indent="-395288" algn="just" eaLnBrk="1" hangingPunct="1"/>
            <a:r>
              <a:rPr lang="en-US" altLang="en-US" sz="1800" smtClean="0">
                <a:cs typeface="Arial" panose="020B0604020202020204" pitchFamily="34" charset="0"/>
              </a:rPr>
              <a:t>There are many places to store disk data so the system doesn’t need to get it from the disk again and again.</a:t>
            </a:r>
            <a:endParaRPr lang="en-US" altLang="en-US" sz="1800" smtClean="0"/>
          </a:p>
        </p:txBody>
      </p:sp>
      <p:sp>
        <p:nvSpPr>
          <p:cNvPr id="75782" name="Text Box 4"/>
          <p:cNvSpPr txBox="1">
            <a:spLocks noChangeArrowheads="1"/>
          </p:cNvSpPr>
          <p:nvPr/>
        </p:nvSpPr>
        <p:spPr bwMode="auto">
          <a:xfrm>
            <a:off x="6061075" y="228600"/>
            <a:ext cx="25987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Efficiency and</a:t>
            </a:r>
          </a:p>
          <a:p>
            <a:pPr algn="ctr" eaLnBrk="1" hangingPunct="1">
              <a:spcBef>
                <a:spcPct val="0"/>
              </a:spcBef>
              <a:buFontTx/>
              <a:buNone/>
            </a:pPr>
            <a:r>
              <a:rPr lang="en-US" altLang="en-US" sz="2800" b="1">
                <a:solidFill>
                  <a:srgbClr val="FF3300"/>
                </a:solidFill>
              </a:rPr>
              <a:t>Performance</a:t>
            </a:r>
          </a:p>
        </p:txBody>
      </p:sp>
      <p:pic>
        <p:nvPicPr>
          <p:cNvPr id="75783" name="Picture 5"/>
          <p:cNvPicPr>
            <a:picLocks noChangeAspect="1" noChangeArrowheads="1"/>
          </p:cNvPicPr>
          <p:nvPr/>
        </p:nvPicPr>
        <p:blipFill>
          <a:blip r:embed="rId3">
            <a:extLst>
              <a:ext uri="{28A0092B-C50C-407E-A947-70E740481C1C}">
                <a14:useLocalDpi xmlns:a14="http://schemas.microsoft.com/office/drawing/2010/main" val="0"/>
              </a:ext>
            </a:extLst>
          </a:blip>
          <a:srcRect l="546" t="27713" r="481" b="27913"/>
          <a:stretch>
            <a:fillRect/>
          </a:stretch>
        </p:blipFill>
        <p:spPr bwMode="auto">
          <a:xfrm>
            <a:off x="1752600" y="3429000"/>
            <a:ext cx="6985000" cy="250507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8195"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D86CBF-BED0-476B-A063-486B32F6EB6B}" type="slidenum">
              <a:rPr lang="en-US" altLang="en-US" sz="1600"/>
              <a:pPr>
                <a:spcBef>
                  <a:spcPct val="0"/>
                </a:spcBef>
                <a:buFontTx/>
                <a:buNone/>
              </a:pPr>
              <a:t>3</a:t>
            </a:fld>
            <a:endParaRPr lang="en-US" altLang="en-US" sz="1600"/>
          </a:p>
        </p:txBody>
      </p:sp>
      <p:sp>
        <p:nvSpPr>
          <p:cNvPr id="8196" name="Rectangle 1026"/>
          <p:cNvSpPr>
            <a:spLocks noGrp="1" noChangeArrowheads="1"/>
          </p:cNvSpPr>
          <p:nvPr>
            <p:ph type="title"/>
          </p:nvPr>
        </p:nvSpPr>
        <p:spPr>
          <a:xfrm>
            <a:off x="228600" y="228600"/>
            <a:ext cx="6781800" cy="1143000"/>
          </a:xfrm>
        </p:spPr>
        <p:txBody>
          <a:bodyPr/>
          <a:lstStyle/>
          <a:p>
            <a:pPr eaLnBrk="1" hangingPunct="1"/>
            <a:r>
              <a:rPr lang="en-US" altLang="en-US" sz="3600" smtClean="0"/>
              <a:t>FILE SYSTEMS INTERFACE</a:t>
            </a:r>
          </a:p>
        </p:txBody>
      </p:sp>
      <p:sp>
        <p:nvSpPr>
          <p:cNvPr id="4101" name="Rectangle 1027"/>
          <p:cNvSpPr>
            <a:spLocks noGrp="1" noChangeArrowheads="1"/>
          </p:cNvSpPr>
          <p:nvPr>
            <p:ph type="body" idx="1"/>
          </p:nvPr>
        </p:nvSpPr>
        <p:spPr>
          <a:xfrm>
            <a:off x="304800" y="1371600"/>
            <a:ext cx="8534400" cy="4800600"/>
          </a:xfrm>
        </p:spPr>
        <p:txBody>
          <a:bodyPr/>
          <a:lstStyle/>
          <a:p>
            <a:pPr marL="533400" indent="-533400" algn="just" eaLnBrk="1" hangingPunct="1">
              <a:buFont typeface="Wingdings" panose="05000000000000000000" pitchFamily="2" charset="2"/>
              <a:buNone/>
              <a:defRPr/>
            </a:pPr>
            <a:endParaRPr lang="en-US" altLang="en-US" sz="1600" dirty="0" smtClean="0">
              <a:cs typeface="Arial" panose="020B0604020202020204" pitchFamily="34" charset="0"/>
            </a:endParaRPr>
          </a:p>
          <a:p>
            <a:pPr marL="0" indent="0" algn="just" eaLnBrk="1" hangingPunct="1">
              <a:lnSpc>
                <a:spcPct val="80000"/>
              </a:lnSpc>
              <a:buFontTx/>
              <a:buNone/>
              <a:defRPr/>
            </a:pPr>
            <a:r>
              <a:rPr lang="en-US" altLang="en-US" sz="1600" dirty="0" smtClean="0">
                <a:cs typeface="Arial" panose="020B0604020202020204" pitchFamily="34" charset="0"/>
              </a:rPr>
              <a:t>A collection of related bytes having meaning only to the creator. The file can be "free formed", indexed, structured, etc.</a:t>
            </a:r>
          </a:p>
          <a:p>
            <a:pPr marL="0" indent="0" algn="just" eaLnBrk="1" hangingPunct="1">
              <a:lnSpc>
                <a:spcPct val="80000"/>
              </a:lnSpc>
              <a:buFontTx/>
              <a:buNone/>
              <a:defRPr/>
            </a:pPr>
            <a:endParaRPr lang="en-US" altLang="en-US" sz="1600" dirty="0" smtClean="0">
              <a:cs typeface="Arial" panose="020B0604020202020204" pitchFamily="34" charset="0"/>
            </a:endParaRPr>
          </a:p>
          <a:p>
            <a:pPr marL="0" indent="0" algn="just" eaLnBrk="1" hangingPunct="1">
              <a:lnSpc>
                <a:spcPct val="80000"/>
              </a:lnSpc>
              <a:buFontTx/>
              <a:buNone/>
              <a:defRPr/>
            </a:pPr>
            <a:r>
              <a:rPr lang="en-US" altLang="en-US" sz="1600" dirty="0" smtClean="0">
                <a:cs typeface="Arial" panose="020B0604020202020204" pitchFamily="34" charset="0"/>
              </a:rPr>
              <a:t>The file is an entry in a directory.</a:t>
            </a:r>
          </a:p>
          <a:p>
            <a:pPr marL="0" indent="0" algn="just" eaLnBrk="1" hangingPunct="1">
              <a:lnSpc>
                <a:spcPct val="80000"/>
              </a:lnSpc>
              <a:buFontTx/>
              <a:buNone/>
              <a:defRPr/>
            </a:pPr>
            <a:endParaRPr lang="en-US" altLang="en-US" sz="1600" dirty="0" smtClean="0">
              <a:cs typeface="Arial" panose="020B0604020202020204" pitchFamily="34" charset="0"/>
            </a:endParaRPr>
          </a:p>
          <a:p>
            <a:pPr marL="0" indent="0" algn="just" eaLnBrk="1" hangingPunct="1">
              <a:lnSpc>
                <a:spcPct val="80000"/>
              </a:lnSpc>
              <a:buFontTx/>
              <a:buNone/>
              <a:defRPr/>
            </a:pPr>
            <a:r>
              <a:rPr lang="en-US" altLang="en-US" sz="1600" dirty="0" smtClean="0">
                <a:cs typeface="Arial" panose="020B0604020202020204" pitchFamily="34" charset="0"/>
              </a:rPr>
              <a:t>The file may have attributes (name, creator, date, type, permissions)</a:t>
            </a:r>
          </a:p>
          <a:p>
            <a:pPr marL="0" indent="0" algn="just" eaLnBrk="1" hangingPunct="1">
              <a:lnSpc>
                <a:spcPct val="80000"/>
              </a:lnSpc>
              <a:buFontTx/>
              <a:buNone/>
              <a:defRPr/>
            </a:pPr>
            <a:endParaRPr lang="en-US" altLang="en-US" sz="1600" dirty="0" smtClean="0">
              <a:cs typeface="Arial" panose="020B0604020202020204" pitchFamily="34" charset="0"/>
            </a:endParaRPr>
          </a:p>
          <a:p>
            <a:pPr marL="0" indent="0" algn="just" eaLnBrk="1" hangingPunct="1">
              <a:lnSpc>
                <a:spcPct val="80000"/>
              </a:lnSpc>
              <a:buFontTx/>
              <a:buNone/>
              <a:defRPr/>
            </a:pPr>
            <a:r>
              <a:rPr lang="en-US" altLang="en-US" sz="1600" dirty="0" smtClean="0">
                <a:cs typeface="Arial" panose="020B0604020202020204" pitchFamily="34" charset="0"/>
              </a:rPr>
              <a:t>The file may have structure ( O.S. may or may not know about this.) It's a tradeoff of power versus overhead. For example,</a:t>
            </a:r>
          </a:p>
          <a:p>
            <a:pPr marL="0" indent="0" algn="just" eaLnBrk="1" hangingPunct="1">
              <a:lnSpc>
                <a:spcPct val="80000"/>
              </a:lnSpc>
              <a:buFontTx/>
              <a:buNone/>
              <a:defRPr/>
            </a:pPr>
            <a:r>
              <a:rPr lang="en-US" altLang="en-US" sz="1600" dirty="0" smtClean="0">
                <a:cs typeface="Arial" panose="020B0604020202020204" pitchFamily="34" charset="0"/>
              </a:rPr>
              <a:t> </a:t>
            </a:r>
          </a:p>
          <a:p>
            <a:pPr marL="914400" lvl="1" indent="-457200" algn="just" eaLnBrk="1" hangingPunct="1">
              <a:lnSpc>
                <a:spcPct val="80000"/>
              </a:lnSpc>
              <a:buFont typeface="Wingdings" panose="05000000000000000000" pitchFamily="2" charset="2"/>
              <a:buAutoNum type="alphaLcParenR"/>
              <a:defRPr/>
            </a:pPr>
            <a:r>
              <a:rPr lang="en-US" altLang="en-US" sz="1600" dirty="0" smtClean="0">
                <a:cs typeface="Arial" panose="020B0604020202020204" pitchFamily="34" charset="0"/>
              </a:rPr>
              <a:t>An Operating System understands program image format in order to create a process.</a:t>
            </a:r>
          </a:p>
          <a:p>
            <a:pPr marL="914400" lvl="1" indent="-457200" algn="just" eaLnBrk="1" hangingPunct="1">
              <a:lnSpc>
                <a:spcPct val="80000"/>
              </a:lnSpc>
              <a:buFont typeface="Wingdings" panose="05000000000000000000" pitchFamily="2" charset="2"/>
              <a:buAutoNum type="alphaLcParenR"/>
              <a:defRPr/>
            </a:pPr>
            <a:endParaRPr lang="en-US" altLang="en-US" sz="1600" dirty="0" smtClean="0">
              <a:cs typeface="Arial" panose="020B0604020202020204" pitchFamily="34" charset="0"/>
            </a:endParaRPr>
          </a:p>
          <a:p>
            <a:pPr marL="914400" lvl="1" indent="-457200" algn="just" eaLnBrk="1" hangingPunct="1">
              <a:lnSpc>
                <a:spcPct val="80000"/>
              </a:lnSpc>
              <a:buFont typeface="Wingdings" panose="05000000000000000000" pitchFamily="2" charset="2"/>
              <a:buAutoNum type="alphaLcParenR"/>
              <a:defRPr/>
            </a:pPr>
            <a:r>
              <a:rPr lang="en-US" altLang="en-US" sz="1600" dirty="0" smtClean="0">
                <a:cs typeface="Arial" panose="020B0604020202020204" pitchFamily="34" charset="0"/>
              </a:rPr>
              <a:t>The UNIX </a:t>
            </a:r>
            <a:r>
              <a:rPr lang="en-US" altLang="en-US" sz="1600" b="1" dirty="0" smtClean="0">
                <a:cs typeface="Arial" panose="020B0604020202020204" pitchFamily="34" charset="0"/>
              </a:rPr>
              <a:t>shell</a:t>
            </a:r>
            <a:r>
              <a:rPr lang="en-US" altLang="en-US" sz="1600" dirty="0" smtClean="0">
                <a:cs typeface="Arial" panose="020B0604020202020204" pitchFamily="34" charset="0"/>
              </a:rPr>
              <a:t> understands how directory files look. (In general the UNIX </a:t>
            </a:r>
            <a:r>
              <a:rPr lang="en-US" altLang="en-US" sz="1600" b="1" dirty="0" smtClean="0">
                <a:cs typeface="Arial" panose="020B0604020202020204" pitchFamily="34" charset="0"/>
              </a:rPr>
              <a:t>kernel</a:t>
            </a:r>
            <a:r>
              <a:rPr lang="en-US" altLang="en-US" sz="1600" dirty="0" smtClean="0">
                <a:cs typeface="Arial" panose="020B0604020202020204" pitchFamily="34" charset="0"/>
              </a:rPr>
              <a:t> doesn't interpret files.)</a:t>
            </a:r>
          </a:p>
          <a:p>
            <a:pPr marL="914400" lvl="1" indent="-457200" algn="just" eaLnBrk="1" hangingPunct="1">
              <a:lnSpc>
                <a:spcPct val="80000"/>
              </a:lnSpc>
              <a:buFont typeface="Wingdings" panose="05000000000000000000" pitchFamily="2" charset="2"/>
              <a:buAutoNum type="alphaLcParenR"/>
              <a:defRPr/>
            </a:pPr>
            <a:endParaRPr lang="en-US" altLang="en-US" sz="1600" dirty="0" smtClean="0">
              <a:cs typeface="Arial" panose="020B0604020202020204" pitchFamily="34" charset="0"/>
            </a:endParaRPr>
          </a:p>
          <a:p>
            <a:pPr marL="914400" lvl="1" indent="-457200" algn="just" eaLnBrk="1" hangingPunct="1">
              <a:lnSpc>
                <a:spcPct val="80000"/>
              </a:lnSpc>
              <a:buFont typeface="Wingdings" panose="05000000000000000000" pitchFamily="2" charset="2"/>
              <a:buAutoNum type="alphaLcParenR"/>
              <a:defRPr/>
            </a:pPr>
            <a:r>
              <a:rPr lang="en-US" altLang="en-US" sz="1600" dirty="0" smtClean="0">
                <a:cs typeface="Arial" panose="020B0604020202020204" pitchFamily="34" charset="0"/>
              </a:rPr>
              <a:t>Usually the Operating System understands and interprets file types.</a:t>
            </a:r>
          </a:p>
          <a:p>
            <a:pPr marL="533400" indent="-533400" algn="just" eaLnBrk="1" hangingPunct="1">
              <a:buFont typeface="Wingdings" panose="05000000000000000000" pitchFamily="2" charset="2"/>
              <a:buNone/>
              <a:defRPr/>
            </a:pPr>
            <a:endParaRPr lang="en-US" altLang="en-US" sz="1600" dirty="0" smtClean="0">
              <a:cs typeface="Arial" panose="020B0604020202020204" pitchFamily="34" charset="0"/>
            </a:endParaRPr>
          </a:p>
        </p:txBody>
      </p:sp>
      <p:sp>
        <p:nvSpPr>
          <p:cNvPr id="8198" name="Text Box 1028"/>
          <p:cNvSpPr txBox="1">
            <a:spLocks noChangeArrowheads="1"/>
          </p:cNvSpPr>
          <p:nvPr/>
        </p:nvSpPr>
        <p:spPr bwMode="auto">
          <a:xfrm>
            <a:off x="7162800" y="228600"/>
            <a:ext cx="1752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File Concept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77827"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B20F05-9395-4113-8030-8DABC92A7522}" type="slidenum">
              <a:rPr lang="en-US" altLang="en-US" sz="1600"/>
              <a:pPr>
                <a:spcBef>
                  <a:spcPct val="0"/>
                </a:spcBef>
                <a:buFontTx/>
                <a:buNone/>
              </a:pPr>
              <a:t>30</a:t>
            </a:fld>
            <a:endParaRPr lang="en-US" altLang="en-US" sz="1600"/>
          </a:p>
        </p:txBody>
      </p:sp>
      <p:sp>
        <p:nvSpPr>
          <p:cNvPr id="77828" name="Rectangle 2"/>
          <p:cNvSpPr>
            <a:spLocks noGrp="1" noChangeArrowheads="1"/>
          </p:cNvSpPr>
          <p:nvPr>
            <p:ph type="title"/>
          </p:nvPr>
        </p:nvSpPr>
        <p:spPr>
          <a:xfrm>
            <a:off x="152400" y="228600"/>
            <a:ext cx="4953000" cy="1143000"/>
          </a:xfrm>
        </p:spPr>
        <p:txBody>
          <a:bodyPr/>
          <a:lstStyle/>
          <a:p>
            <a:pPr eaLnBrk="1" hangingPunct="1"/>
            <a:r>
              <a:rPr lang="en-US" altLang="en-US" sz="3600" smtClean="0"/>
              <a:t>FILE SYSTEM IMPLEMENTATION</a:t>
            </a:r>
          </a:p>
        </p:txBody>
      </p:sp>
      <p:sp>
        <p:nvSpPr>
          <p:cNvPr id="77829" name="Rectangle 3"/>
          <p:cNvSpPr>
            <a:spLocks noGrp="1" noChangeArrowheads="1"/>
          </p:cNvSpPr>
          <p:nvPr>
            <p:ph type="body" idx="1"/>
          </p:nvPr>
        </p:nvSpPr>
        <p:spPr>
          <a:xfrm>
            <a:off x="0" y="1371600"/>
            <a:ext cx="4495800" cy="5181600"/>
          </a:xfrm>
        </p:spPr>
        <p:txBody>
          <a:bodyPr/>
          <a:lstStyle/>
          <a:p>
            <a:pPr marL="395288" indent="-395288" algn="just" eaLnBrk="1" hangingPunct="1">
              <a:lnSpc>
                <a:spcPct val="90000"/>
              </a:lnSpc>
              <a:buFontTx/>
              <a:buNone/>
            </a:pPr>
            <a:r>
              <a:rPr lang="en-US" altLang="en-US" sz="1800" b="1" smtClean="0">
                <a:solidFill>
                  <a:schemeClr val="accent2"/>
                </a:solidFill>
                <a:cs typeface="Arial" panose="020B0604020202020204" pitchFamily="34" charset="0"/>
              </a:rPr>
              <a:t>THE DISK CACHE MECHANISM</a:t>
            </a:r>
            <a:endParaRPr lang="en-US" altLang="en-US" sz="1800" smtClean="0">
              <a:solidFill>
                <a:schemeClr val="accent2"/>
              </a:solidFill>
              <a:cs typeface="Arial" panose="020B0604020202020204" pitchFamily="34" charset="0"/>
            </a:endParaRPr>
          </a:p>
          <a:p>
            <a:pPr marL="395288" indent="-395288" algn="just" eaLnBrk="1" hangingPunct="1">
              <a:lnSpc>
                <a:spcPct val="90000"/>
              </a:lnSpc>
              <a:buFontTx/>
              <a:buNone/>
            </a:pPr>
            <a:r>
              <a:rPr lang="en-US" altLang="en-US" sz="1800" b="1" smtClean="0">
                <a:cs typeface="Arial" panose="020B0604020202020204" pitchFamily="34" charset="0"/>
              </a:rPr>
              <a:t> </a:t>
            </a:r>
            <a:endParaRPr lang="en-US" altLang="en-US" sz="1800" smtClean="0">
              <a:cs typeface="Arial" panose="020B0604020202020204" pitchFamily="34" charset="0"/>
            </a:endParaRPr>
          </a:p>
          <a:p>
            <a:pPr marL="395288" indent="-395288" algn="just" eaLnBrk="1" hangingPunct="1">
              <a:lnSpc>
                <a:spcPct val="90000"/>
              </a:lnSpc>
            </a:pPr>
            <a:r>
              <a:rPr lang="en-US" altLang="en-US" sz="1800" smtClean="0">
                <a:cs typeface="Arial" panose="020B0604020202020204" pitchFamily="34" charset="0"/>
              </a:rPr>
              <a:t>This is an essential part of any well-performing Operating System.  </a:t>
            </a:r>
          </a:p>
          <a:p>
            <a:pPr marL="395288" indent="-395288" algn="just" eaLnBrk="1" hangingPunct="1">
              <a:lnSpc>
                <a:spcPct val="90000"/>
              </a:lnSpc>
            </a:pPr>
            <a:endParaRPr lang="en-US" altLang="en-US" sz="1800" smtClean="0">
              <a:cs typeface="Arial" panose="020B0604020202020204" pitchFamily="34" charset="0"/>
            </a:endParaRPr>
          </a:p>
          <a:p>
            <a:pPr marL="395288" indent="-395288" algn="just" eaLnBrk="1" hangingPunct="1">
              <a:lnSpc>
                <a:spcPct val="90000"/>
              </a:lnSpc>
            </a:pPr>
            <a:r>
              <a:rPr lang="en-US" altLang="en-US" sz="1800" smtClean="0">
                <a:cs typeface="Arial" panose="020B0604020202020204" pitchFamily="34" charset="0"/>
              </a:rPr>
              <a:t>The goal is to ensure that the disk is accessed as seldom as possible.  </a:t>
            </a:r>
          </a:p>
          <a:p>
            <a:pPr marL="395288" indent="-395288" algn="just" eaLnBrk="1" hangingPunct="1">
              <a:lnSpc>
                <a:spcPct val="90000"/>
              </a:lnSpc>
            </a:pPr>
            <a:endParaRPr lang="en-US" altLang="en-US" sz="1800" smtClean="0">
              <a:cs typeface="Arial" panose="020B0604020202020204" pitchFamily="34" charset="0"/>
            </a:endParaRPr>
          </a:p>
          <a:p>
            <a:pPr marL="395288" indent="-395288" algn="just" eaLnBrk="1" hangingPunct="1">
              <a:lnSpc>
                <a:spcPct val="90000"/>
              </a:lnSpc>
            </a:pPr>
            <a:r>
              <a:rPr lang="en-US" altLang="en-US" sz="1800" smtClean="0">
                <a:cs typeface="Arial" panose="020B0604020202020204" pitchFamily="34" charset="0"/>
              </a:rPr>
              <a:t>Keep previously read data in memory so that it might be read again.  </a:t>
            </a:r>
          </a:p>
          <a:p>
            <a:pPr marL="395288" indent="-395288" algn="just" eaLnBrk="1" hangingPunct="1">
              <a:lnSpc>
                <a:spcPct val="90000"/>
              </a:lnSpc>
            </a:pPr>
            <a:endParaRPr lang="en-US" altLang="en-US" sz="1800" smtClean="0">
              <a:cs typeface="Arial" panose="020B0604020202020204" pitchFamily="34" charset="0"/>
            </a:endParaRPr>
          </a:p>
          <a:p>
            <a:pPr marL="395288" indent="-395288" algn="just" eaLnBrk="1" hangingPunct="1">
              <a:lnSpc>
                <a:spcPct val="90000"/>
              </a:lnSpc>
            </a:pPr>
            <a:r>
              <a:rPr lang="en-US" altLang="en-US" sz="1800" smtClean="0">
                <a:cs typeface="Arial" panose="020B0604020202020204" pitchFamily="34" charset="0"/>
              </a:rPr>
              <a:t>They also hold on to written data, hoping to aggregate several writes from a process. </a:t>
            </a:r>
          </a:p>
          <a:p>
            <a:pPr marL="395288" indent="-395288" algn="just" eaLnBrk="1" hangingPunct="1">
              <a:lnSpc>
                <a:spcPct val="90000"/>
              </a:lnSpc>
            </a:pPr>
            <a:endParaRPr lang="en-US" altLang="en-US" sz="1800" smtClean="0">
              <a:cs typeface="Arial" panose="020B0604020202020204" pitchFamily="34" charset="0"/>
            </a:endParaRPr>
          </a:p>
          <a:p>
            <a:pPr marL="395288" indent="-395288" algn="just" eaLnBrk="1" hangingPunct="1">
              <a:lnSpc>
                <a:spcPct val="90000"/>
              </a:lnSpc>
            </a:pPr>
            <a:r>
              <a:rPr lang="en-US" altLang="en-US" sz="1800" smtClean="0">
                <a:cs typeface="Arial" panose="020B0604020202020204" pitchFamily="34" charset="0"/>
              </a:rPr>
              <a:t>Can also be “smart” and do things like read-ahead.  Anticipate what will be needed.</a:t>
            </a:r>
            <a:endParaRPr lang="en-US" altLang="en-US" sz="1800" smtClean="0"/>
          </a:p>
        </p:txBody>
      </p:sp>
      <p:sp>
        <p:nvSpPr>
          <p:cNvPr id="77830" name="Text Box 4"/>
          <p:cNvSpPr txBox="1">
            <a:spLocks noChangeArrowheads="1"/>
          </p:cNvSpPr>
          <p:nvPr/>
        </p:nvSpPr>
        <p:spPr bwMode="auto">
          <a:xfrm>
            <a:off x="6054725" y="228600"/>
            <a:ext cx="25987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Efficiency and</a:t>
            </a:r>
          </a:p>
          <a:p>
            <a:pPr algn="ctr" eaLnBrk="1" hangingPunct="1">
              <a:spcBef>
                <a:spcPct val="0"/>
              </a:spcBef>
              <a:buFontTx/>
              <a:buNone/>
            </a:pPr>
            <a:r>
              <a:rPr lang="en-US" altLang="en-US" sz="2800" b="1">
                <a:solidFill>
                  <a:srgbClr val="FF3300"/>
                </a:solidFill>
              </a:rPr>
              <a:t>Performance</a:t>
            </a:r>
          </a:p>
        </p:txBody>
      </p:sp>
      <p:pic>
        <p:nvPicPr>
          <p:cNvPr id="77831" name="Picture 5"/>
          <p:cNvPicPr>
            <a:picLocks noChangeAspect="1" noChangeArrowheads="1"/>
          </p:cNvPicPr>
          <p:nvPr/>
        </p:nvPicPr>
        <p:blipFill>
          <a:blip r:embed="rId3">
            <a:extLst>
              <a:ext uri="{28A0092B-C50C-407E-A947-70E740481C1C}">
                <a14:useLocalDpi xmlns:a14="http://schemas.microsoft.com/office/drawing/2010/main" val="0"/>
              </a:ext>
            </a:extLst>
          </a:blip>
          <a:srcRect l="1746" t="4654" r="1923" b="4654"/>
          <a:stretch>
            <a:fillRect/>
          </a:stretch>
        </p:blipFill>
        <p:spPr bwMode="auto">
          <a:xfrm>
            <a:off x="4724400" y="1828800"/>
            <a:ext cx="4419600" cy="42687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9421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50894C9-FFF8-4B8D-90EE-2860342EC7B6}" type="slidenum">
              <a:rPr lang="en-US" altLang="en-US" sz="1600"/>
              <a:pPr>
                <a:spcBef>
                  <a:spcPct val="0"/>
                </a:spcBef>
                <a:buFontTx/>
                <a:buNone/>
              </a:pPr>
              <a:t>31</a:t>
            </a:fld>
            <a:endParaRPr lang="en-US" altLang="en-US" sz="1600"/>
          </a:p>
        </p:txBody>
      </p:sp>
      <p:sp>
        <p:nvSpPr>
          <p:cNvPr id="94212" name="Rectangle 2"/>
          <p:cNvSpPr>
            <a:spLocks noGrp="1" noChangeArrowheads="1"/>
          </p:cNvSpPr>
          <p:nvPr>
            <p:ph type="body" idx="1"/>
          </p:nvPr>
        </p:nvSpPr>
        <p:spPr>
          <a:xfrm>
            <a:off x="304800" y="2286000"/>
            <a:ext cx="8610600" cy="1981200"/>
          </a:xfrm>
          <a:solidFill>
            <a:srgbClr val="CCFFFF"/>
          </a:solidFill>
        </p:spPr>
        <p:txBody>
          <a:bodyPr/>
          <a:lstStyle/>
          <a:p>
            <a:pPr marL="0" indent="0" algn="just" eaLnBrk="1" hangingPunct="1">
              <a:lnSpc>
                <a:spcPct val="90000"/>
              </a:lnSpc>
              <a:buFont typeface="Wingdings" panose="05000000000000000000" pitchFamily="2" charset="2"/>
              <a:buNone/>
            </a:pPr>
            <a:r>
              <a:rPr lang="en-US" altLang="en-US" sz="1600" b="1" smtClean="0">
                <a:cs typeface="Arial" panose="020B0604020202020204" pitchFamily="34" charset="0"/>
              </a:rPr>
              <a:t>In this section we have looked at how the file is put together.  What are the components that must be present in the file and implicitly, what procedures must be in the Operating System in order to act on these files.</a:t>
            </a:r>
          </a:p>
          <a:p>
            <a:pPr marL="0" indent="0" algn="just" eaLnBrk="1" hangingPunct="1">
              <a:lnSpc>
                <a:spcPct val="90000"/>
              </a:lnSpc>
              <a:buFont typeface="Wingdings" panose="05000000000000000000" pitchFamily="2" charset="2"/>
              <a:buNone/>
            </a:pPr>
            <a:endParaRPr lang="en-US" altLang="en-US" sz="1600" b="1" smtClean="0">
              <a:cs typeface="Arial" panose="020B0604020202020204" pitchFamily="34" charset="0"/>
            </a:endParaRPr>
          </a:p>
          <a:p>
            <a:pPr marL="0" indent="0" algn="just" eaLnBrk="1" hangingPunct="1">
              <a:lnSpc>
                <a:spcPct val="90000"/>
              </a:lnSpc>
              <a:buFontTx/>
              <a:buNone/>
            </a:pPr>
            <a:r>
              <a:rPr lang="en-US" altLang="en-US" sz="1600" b="1" smtClean="0">
                <a:cs typeface="Arial" panose="020B0604020202020204" pitchFamily="34" charset="0"/>
              </a:rPr>
              <a:t>We’ve also examined the internal structure of files.</a:t>
            </a:r>
          </a:p>
          <a:p>
            <a:pPr marL="0" indent="0" algn="just" eaLnBrk="1" hangingPunct="1">
              <a:lnSpc>
                <a:spcPct val="90000"/>
              </a:lnSpc>
              <a:buFontTx/>
              <a:buNone/>
            </a:pPr>
            <a:endParaRPr lang="en-US" altLang="en-US" sz="1600" b="1" smtClean="0">
              <a:cs typeface="Arial" panose="020B0604020202020204" pitchFamily="34" charset="0"/>
            </a:endParaRPr>
          </a:p>
          <a:p>
            <a:pPr marL="0" indent="0" algn="just" eaLnBrk="1" hangingPunct="1">
              <a:lnSpc>
                <a:spcPct val="90000"/>
              </a:lnSpc>
              <a:buFontTx/>
              <a:buNone/>
            </a:pPr>
            <a:r>
              <a:rPr lang="en-US" altLang="en-US" sz="1600" b="1" smtClean="0">
                <a:cs typeface="Arial" panose="020B0604020202020204" pitchFamily="34" charset="0"/>
              </a:rPr>
              <a:t>This gives a file system knowledge about how to get around in the file – especially how to find the required data block.</a:t>
            </a:r>
            <a:endParaRPr lang="en-US" altLang="en-US" sz="1600" b="1" smtClean="0"/>
          </a:p>
          <a:p>
            <a:pPr marL="0" indent="0" algn="just" eaLnBrk="1" hangingPunct="1">
              <a:lnSpc>
                <a:spcPct val="90000"/>
              </a:lnSpc>
              <a:buFont typeface="Wingdings" panose="05000000000000000000" pitchFamily="2" charset="2"/>
              <a:buNone/>
            </a:pPr>
            <a:endParaRPr lang="en-US" altLang="en-US" sz="1600" b="1" smtClean="0"/>
          </a:p>
        </p:txBody>
      </p:sp>
      <p:sp>
        <p:nvSpPr>
          <p:cNvPr id="94213" name="Rectangle 3"/>
          <p:cNvSpPr>
            <a:spLocks noGrp="1" noChangeArrowheads="1"/>
          </p:cNvSpPr>
          <p:nvPr>
            <p:ph type="title"/>
          </p:nvPr>
        </p:nvSpPr>
        <p:spPr>
          <a:xfrm>
            <a:off x="1600200" y="228600"/>
            <a:ext cx="6705600" cy="838200"/>
          </a:xfrm>
          <a:noFill/>
        </p:spPr>
        <p:txBody>
          <a:bodyPr/>
          <a:lstStyle/>
          <a:p>
            <a:pPr eaLnBrk="1" hangingPunct="1"/>
            <a:r>
              <a:rPr lang="en-US" altLang="en-US" sz="3600" smtClean="0"/>
              <a:t>FILE SYSTEMS</a:t>
            </a:r>
          </a:p>
        </p:txBody>
      </p:sp>
      <p:sp>
        <p:nvSpPr>
          <p:cNvPr id="94214" name="Text Box 4"/>
          <p:cNvSpPr txBox="1">
            <a:spLocks noChangeArrowheads="1"/>
          </p:cNvSpPr>
          <p:nvPr/>
        </p:nvSpPr>
        <p:spPr bwMode="auto">
          <a:xfrm>
            <a:off x="3989388" y="1066800"/>
            <a:ext cx="164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Wrap 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10243"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B4E4EFD-D72A-422D-BBE8-002E360978E1}" type="slidenum">
              <a:rPr lang="en-US" altLang="en-US" sz="1600"/>
              <a:pPr>
                <a:spcBef>
                  <a:spcPct val="0"/>
                </a:spcBef>
                <a:buFontTx/>
                <a:buNone/>
              </a:pPr>
              <a:t>4</a:t>
            </a:fld>
            <a:endParaRPr lang="en-US" altLang="en-US" sz="1600"/>
          </a:p>
        </p:txBody>
      </p:sp>
      <p:sp>
        <p:nvSpPr>
          <p:cNvPr id="10244" name="Rectangle 2"/>
          <p:cNvSpPr>
            <a:spLocks noGrp="1" noChangeArrowheads="1"/>
          </p:cNvSpPr>
          <p:nvPr>
            <p:ph type="title"/>
          </p:nvPr>
        </p:nvSpPr>
        <p:spPr>
          <a:xfrm>
            <a:off x="152400" y="228600"/>
            <a:ext cx="6858000" cy="838200"/>
          </a:xfrm>
        </p:spPr>
        <p:txBody>
          <a:bodyPr/>
          <a:lstStyle/>
          <a:p>
            <a:pPr eaLnBrk="1" hangingPunct="1"/>
            <a:r>
              <a:rPr lang="en-US" altLang="en-US" sz="3600" smtClean="0"/>
              <a:t>FILE SYSTEMS INTERFACE</a:t>
            </a:r>
          </a:p>
        </p:txBody>
      </p:sp>
      <p:sp>
        <p:nvSpPr>
          <p:cNvPr id="10245" name="Rectangle 3"/>
          <p:cNvSpPr>
            <a:spLocks noGrp="1" noChangeArrowheads="1"/>
          </p:cNvSpPr>
          <p:nvPr>
            <p:ph type="body" idx="1"/>
          </p:nvPr>
        </p:nvSpPr>
        <p:spPr>
          <a:xfrm>
            <a:off x="381000" y="1600200"/>
            <a:ext cx="8534400" cy="4191000"/>
          </a:xfrm>
        </p:spPr>
        <p:txBody>
          <a:bodyPr/>
          <a:lstStyle/>
          <a:p>
            <a:pPr marL="609600" indent="-609600" algn="just" eaLnBrk="1" hangingPunct="1">
              <a:lnSpc>
                <a:spcPct val="90000"/>
              </a:lnSpc>
              <a:buFont typeface="Wingdings" panose="05000000000000000000" pitchFamily="2" charset="2"/>
              <a:buNone/>
            </a:pPr>
            <a:r>
              <a:rPr lang="en-US" altLang="en-US" sz="2000" smtClean="0">
                <a:cs typeface="Arial" panose="020B0604020202020204" pitchFamily="34" charset="0"/>
              </a:rPr>
              <a:t> A file can have various kinds of structure</a:t>
            </a:r>
          </a:p>
          <a:p>
            <a:pPr marL="609600" indent="-609600" algn="just" eaLnBrk="1" hangingPunct="1">
              <a:lnSpc>
                <a:spcPct val="90000"/>
              </a:lnSpc>
              <a:buFont typeface="Wingdings" panose="05000000000000000000" pitchFamily="2" charset="2"/>
              <a:buChar char="§"/>
            </a:pPr>
            <a:r>
              <a:rPr lang="en-US" altLang="en-US" sz="2000" smtClean="0"/>
              <a:t>None - sequence of words, bytes</a:t>
            </a:r>
          </a:p>
          <a:p>
            <a:pPr marL="609600" indent="-609600" eaLnBrk="1" hangingPunct="1">
              <a:lnSpc>
                <a:spcPct val="90000"/>
              </a:lnSpc>
            </a:pPr>
            <a:r>
              <a:rPr lang="en-US" altLang="en-US" sz="2000" smtClean="0"/>
              <a:t>Simple record structure</a:t>
            </a:r>
          </a:p>
          <a:p>
            <a:pPr marL="1844675" lvl="2" indent="-457200" eaLnBrk="1" hangingPunct="1">
              <a:lnSpc>
                <a:spcPct val="90000"/>
              </a:lnSpc>
            </a:pPr>
            <a:r>
              <a:rPr lang="en-US" altLang="en-US" sz="1800" smtClean="0"/>
              <a:t>Lines </a:t>
            </a:r>
          </a:p>
          <a:p>
            <a:pPr marL="1844675" lvl="2" indent="-457200" eaLnBrk="1" hangingPunct="1">
              <a:lnSpc>
                <a:spcPct val="90000"/>
              </a:lnSpc>
            </a:pPr>
            <a:r>
              <a:rPr lang="en-US" altLang="en-US" sz="1800" smtClean="0"/>
              <a:t>Fixed length</a:t>
            </a:r>
          </a:p>
          <a:p>
            <a:pPr marL="1844675" lvl="2" indent="-457200" eaLnBrk="1" hangingPunct="1">
              <a:lnSpc>
                <a:spcPct val="90000"/>
              </a:lnSpc>
            </a:pPr>
            <a:r>
              <a:rPr lang="en-US" altLang="en-US" sz="1800" smtClean="0"/>
              <a:t>Variable length</a:t>
            </a:r>
          </a:p>
          <a:p>
            <a:pPr marL="609600" indent="-609600" eaLnBrk="1" hangingPunct="1">
              <a:lnSpc>
                <a:spcPct val="90000"/>
              </a:lnSpc>
            </a:pPr>
            <a:r>
              <a:rPr lang="en-US" altLang="en-US" sz="2000" smtClean="0"/>
              <a:t>Complex Structures</a:t>
            </a:r>
          </a:p>
          <a:p>
            <a:pPr marL="1844675" lvl="2" indent="-457200" eaLnBrk="1" hangingPunct="1">
              <a:lnSpc>
                <a:spcPct val="90000"/>
              </a:lnSpc>
            </a:pPr>
            <a:r>
              <a:rPr lang="en-US" altLang="en-US" sz="1800" smtClean="0"/>
              <a:t>Formatted document</a:t>
            </a:r>
          </a:p>
          <a:p>
            <a:pPr marL="1844675" lvl="2" indent="-457200" eaLnBrk="1" hangingPunct="1">
              <a:lnSpc>
                <a:spcPct val="90000"/>
              </a:lnSpc>
            </a:pPr>
            <a:r>
              <a:rPr lang="en-US" altLang="en-US" sz="1800" smtClean="0"/>
              <a:t>Relocatable load file</a:t>
            </a:r>
          </a:p>
          <a:p>
            <a:pPr marL="1844675" lvl="2" indent="-457200" eaLnBrk="1" hangingPunct="1">
              <a:lnSpc>
                <a:spcPct val="90000"/>
              </a:lnSpc>
              <a:buFontTx/>
              <a:buNone/>
            </a:pPr>
            <a:r>
              <a:rPr lang="en-US" altLang="en-US" sz="1800" smtClean="0"/>
              <a:t>	</a:t>
            </a:r>
          </a:p>
          <a:p>
            <a:pPr marL="609600" indent="-609600" eaLnBrk="1" hangingPunct="1">
              <a:lnSpc>
                <a:spcPct val="90000"/>
              </a:lnSpc>
            </a:pPr>
            <a:r>
              <a:rPr lang="en-US" altLang="en-US" sz="2000" smtClean="0"/>
              <a:t>Who interprets this structure?</a:t>
            </a:r>
          </a:p>
          <a:p>
            <a:pPr marL="1844675" lvl="2" indent="-457200" eaLnBrk="1" hangingPunct="1">
              <a:lnSpc>
                <a:spcPct val="90000"/>
              </a:lnSpc>
            </a:pPr>
            <a:r>
              <a:rPr lang="en-US" altLang="en-US" sz="1800" smtClean="0"/>
              <a:t>Operating system</a:t>
            </a:r>
          </a:p>
          <a:p>
            <a:pPr marL="1844675" lvl="2" indent="-457200" eaLnBrk="1" hangingPunct="1">
              <a:lnSpc>
                <a:spcPct val="90000"/>
              </a:lnSpc>
            </a:pPr>
            <a:r>
              <a:rPr lang="en-US" altLang="en-US" sz="1800" smtClean="0"/>
              <a:t>Program</a:t>
            </a:r>
            <a:endParaRPr lang="en-US" altLang="en-US" sz="1800" smtClean="0">
              <a:cs typeface="Arial" panose="020B0604020202020204" pitchFamily="34" charset="0"/>
            </a:endParaRPr>
          </a:p>
        </p:txBody>
      </p:sp>
      <p:sp>
        <p:nvSpPr>
          <p:cNvPr id="10246" name="Text Box 4"/>
          <p:cNvSpPr txBox="1">
            <a:spLocks noChangeArrowheads="1"/>
          </p:cNvSpPr>
          <p:nvPr/>
        </p:nvSpPr>
        <p:spPr bwMode="auto">
          <a:xfrm>
            <a:off x="6705600" y="304800"/>
            <a:ext cx="1914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File  Concept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1229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B6BB456-9497-4F52-AAE6-040118671DCB}" type="slidenum">
              <a:rPr lang="en-US" altLang="en-US" sz="1600"/>
              <a:pPr>
                <a:spcBef>
                  <a:spcPct val="0"/>
                </a:spcBef>
                <a:buFontTx/>
                <a:buNone/>
              </a:pPr>
              <a:t>5</a:t>
            </a:fld>
            <a:endParaRPr lang="en-US" altLang="en-US" sz="1600"/>
          </a:p>
        </p:txBody>
      </p:sp>
      <p:sp>
        <p:nvSpPr>
          <p:cNvPr id="12292" name="Rectangle 2"/>
          <p:cNvSpPr>
            <a:spLocks noGrp="1" noChangeArrowheads="1"/>
          </p:cNvSpPr>
          <p:nvPr>
            <p:ph type="title"/>
          </p:nvPr>
        </p:nvSpPr>
        <p:spPr>
          <a:xfrm>
            <a:off x="152400" y="228600"/>
            <a:ext cx="6858000" cy="838200"/>
          </a:xfrm>
        </p:spPr>
        <p:txBody>
          <a:bodyPr/>
          <a:lstStyle/>
          <a:p>
            <a:pPr eaLnBrk="1" hangingPunct="1"/>
            <a:r>
              <a:rPr lang="en-US" altLang="en-US" sz="3600" smtClean="0"/>
              <a:t>FILE SYSTEMS INTERFACE</a:t>
            </a:r>
          </a:p>
        </p:txBody>
      </p:sp>
      <p:sp>
        <p:nvSpPr>
          <p:cNvPr id="12293" name="Rectangle 3"/>
          <p:cNvSpPr>
            <a:spLocks noGrp="1" noChangeArrowheads="1"/>
          </p:cNvSpPr>
          <p:nvPr>
            <p:ph type="body" idx="1"/>
          </p:nvPr>
        </p:nvSpPr>
        <p:spPr>
          <a:xfrm>
            <a:off x="381000" y="1600200"/>
            <a:ext cx="8534400" cy="4191000"/>
          </a:xfrm>
        </p:spPr>
        <p:txBody>
          <a:bodyPr/>
          <a:lstStyle/>
          <a:p>
            <a:pPr marL="609600" indent="-609600" algn="just" eaLnBrk="1" hangingPunct="1">
              <a:lnSpc>
                <a:spcPct val="90000"/>
              </a:lnSpc>
              <a:buFont typeface="Wingdings" panose="05000000000000000000" pitchFamily="2" charset="2"/>
              <a:buNone/>
            </a:pPr>
            <a:r>
              <a:rPr lang="en-US" altLang="en-US" sz="2000" smtClean="0">
                <a:cs typeface="Arial" panose="020B0604020202020204" pitchFamily="34" charset="0"/>
              </a:rPr>
              <a:t> </a:t>
            </a:r>
            <a:r>
              <a:rPr lang="en-US" altLang="en-US" sz="2400" b="1" smtClean="0">
                <a:solidFill>
                  <a:schemeClr val="accent2"/>
                </a:solidFill>
                <a:cs typeface="Arial" panose="020B0604020202020204" pitchFamily="34" charset="0"/>
              </a:rPr>
              <a:t>Attributes of a File</a:t>
            </a:r>
          </a:p>
          <a:p>
            <a:pPr marL="609600" indent="-609600" algn="just" eaLnBrk="1" hangingPunct="1">
              <a:lnSpc>
                <a:spcPct val="90000"/>
              </a:lnSpc>
              <a:buFont typeface="Wingdings" panose="05000000000000000000" pitchFamily="2" charset="2"/>
              <a:buChar char="§"/>
            </a:pPr>
            <a:r>
              <a:rPr lang="en-US" altLang="en-US" sz="2000" b="1" smtClean="0"/>
              <a:t>Name</a:t>
            </a:r>
            <a:r>
              <a:rPr lang="en-US" altLang="en-US" sz="2000" smtClean="0"/>
              <a:t> – only information kept in human-readable form</a:t>
            </a:r>
          </a:p>
          <a:p>
            <a:pPr marL="609600" indent="-609600" eaLnBrk="1" hangingPunct="1">
              <a:lnSpc>
                <a:spcPct val="90000"/>
              </a:lnSpc>
            </a:pPr>
            <a:r>
              <a:rPr lang="en-US" altLang="en-US" sz="2000" b="1" smtClean="0"/>
              <a:t>Identifier</a:t>
            </a:r>
            <a:r>
              <a:rPr lang="en-US" altLang="en-US" sz="2000" smtClean="0"/>
              <a:t> – unique tag (number) identifies file within file system</a:t>
            </a:r>
          </a:p>
          <a:p>
            <a:pPr marL="609600" indent="-609600" eaLnBrk="1" hangingPunct="1">
              <a:lnSpc>
                <a:spcPct val="90000"/>
              </a:lnSpc>
            </a:pPr>
            <a:r>
              <a:rPr lang="en-US" altLang="en-US" sz="2000" b="1" smtClean="0"/>
              <a:t>Type</a:t>
            </a:r>
            <a:r>
              <a:rPr lang="en-US" altLang="en-US" sz="2000" smtClean="0"/>
              <a:t> – needed for systems that support different types</a:t>
            </a:r>
          </a:p>
          <a:p>
            <a:pPr marL="609600" indent="-609600" eaLnBrk="1" hangingPunct="1">
              <a:lnSpc>
                <a:spcPct val="90000"/>
              </a:lnSpc>
            </a:pPr>
            <a:r>
              <a:rPr lang="en-US" altLang="en-US" sz="2000" b="1" smtClean="0"/>
              <a:t>Location</a:t>
            </a:r>
            <a:r>
              <a:rPr lang="en-US" altLang="en-US" sz="2000" smtClean="0"/>
              <a:t> – pointer to file location on device</a:t>
            </a:r>
          </a:p>
          <a:p>
            <a:pPr marL="609600" indent="-609600" eaLnBrk="1" hangingPunct="1">
              <a:lnSpc>
                <a:spcPct val="90000"/>
              </a:lnSpc>
            </a:pPr>
            <a:r>
              <a:rPr lang="en-US" altLang="en-US" sz="2000" b="1" smtClean="0"/>
              <a:t>Size</a:t>
            </a:r>
            <a:r>
              <a:rPr lang="en-US" altLang="en-US" sz="2000" smtClean="0"/>
              <a:t> – current file size</a:t>
            </a:r>
          </a:p>
          <a:p>
            <a:pPr marL="609600" indent="-609600" eaLnBrk="1" hangingPunct="1">
              <a:lnSpc>
                <a:spcPct val="90000"/>
              </a:lnSpc>
            </a:pPr>
            <a:r>
              <a:rPr lang="en-US" altLang="en-US" sz="2000" b="1" smtClean="0"/>
              <a:t>Protection</a:t>
            </a:r>
            <a:r>
              <a:rPr lang="en-US" altLang="en-US" sz="2000" smtClean="0"/>
              <a:t> – controls who can do reading, writing, executing</a:t>
            </a:r>
          </a:p>
          <a:p>
            <a:pPr marL="609600" indent="-609600" eaLnBrk="1" hangingPunct="1">
              <a:lnSpc>
                <a:spcPct val="90000"/>
              </a:lnSpc>
            </a:pPr>
            <a:r>
              <a:rPr lang="en-US" altLang="en-US" sz="2000" b="1" smtClean="0"/>
              <a:t>Time, date, and user identification</a:t>
            </a:r>
            <a:r>
              <a:rPr lang="en-US" altLang="en-US" sz="2000" smtClean="0"/>
              <a:t> – data for protection, security, and usage monitoring</a:t>
            </a:r>
          </a:p>
          <a:p>
            <a:pPr marL="609600" indent="-609600" eaLnBrk="1" hangingPunct="1">
              <a:lnSpc>
                <a:spcPct val="90000"/>
              </a:lnSpc>
            </a:pPr>
            <a:endParaRPr lang="en-US" altLang="en-US" sz="2000" smtClean="0"/>
          </a:p>
          <a:p>
            <a:pPr marL="609600" indent="-609600" eaLnBrk="1" hangingPunct="1">
              <a:lnSpc>
                <a:spcPct val="90000"/>
              </a:lnSpc>
            </a:pPr>
            <a:r>
              <a:rPr lang="en-US" altLang="en-US" sz="2000" smtClean="0"/>
              <a:t>Information about files is kept in the directory structure, which is maintained on the disk.</a:t>
            </a:r>
          </a:p>
        </p:txBody>
      </p:sp>
      <p:sp>
        <p:nvSpPr>
          <p:cNvPr id="12294" name="Text Box 4"/>
          <p:cNvSpPr txBox="1">
            <a:spLocks noChangeArrowheads="1"/>
          </p:cNvSpPr>
          <p:nvPr/>
        </p:nvSpPr>
        <p:spPr bwMode="auto">
          <a:xfrm>
            <a:off x="6705600" y="304800"/>
            <a:ext cx="1914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File  Concept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20483"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640ECBE-25A7-4A10-B4FC-EC5C0733FA35}" type="slidenum">
              <a:rPr lang="en-US" altLang="en-US" sz="1600"/>
              <a:pPr>
                <a:spcBef>
                  <a:spcPct val="0"/>
                </a:spcBef>
                <a:buFontTx/>
                <a:buNone/>
              </a:pPr>
              <a:t>6</a:t>
            </a:fld>
            <a:endParaRPr lang="en-US" altLang="en-US" sz="1600"/>
          </a:p>
        </p:txBody>
      </p:sp>
      <p:sp>
        <p:nvSpPr>
          <p:cNvPr id="20484" name="Rectangle 2"/>
          <p:cNvSpPr>
            <a:spLocks noGrp="1" noChangeArrowheads="1"/>
          </p:cNvSpPr>
          <p:nvPr>
            <p:ph type="title"/>
          </p:nvPr>
        </p:nvSpPr>
        <p:spPr>
          <a:xfrm>
            <a:off x="152400" y="228600"/>
            <a:ext cx="6858000" cy="838200"/>
          </a:xfrm>
        </p:spPr>
        <p:txBody>
          <a:bodyPr/>
          <a:lstStyle/>
          <a:p>
            <a:pPr eaLnBrk="1" hangingPunct="1"/>
            <a:r>
              <a:rPr lang="en-US" altLang="en-US" sz="3600" smtClean="0"/>
              <a:t>FILE SYSTEMS INTERFACE</a:t>
            </a:r>
          </a:p>
        </p:txBody>
      </p:sp>
      <p:sp>
        <p:nvSpPr>
          <p:cNvPr id="20485" name="Rectangle 3"/>
          <p:cNvSpPr>
            <a:spLocks noGrp="1" noChangeArrowheads="1"/>
          </p:cNvSpPr>
          <p:nvPr>
            <p:ph type="body" idx="1"/>
          </p:nvPr>
        </p:nvSpPr>
        <p:spPr>
          <a:xfrm>
            <a:off x="381000" y="1600200"/>
            <a:ext cx="8534400" cy="4191000"/>
          </a:xfrm>
        </p:spPr>
        <p:txBody>
          <a:bodyPr/>
          <a:lstStyle/>
          <a:p>
            <a:pPr marL="609600" indent="-609600" algn="just" eaLnBrk="1" hangingPunct="1">
              <a:buFont typeface="Wingdings" panose="05000000000000000000" pitchFamily="2" charset="2"/>
              <a:buNone/>
            </a:pPr>
            <a:r>
              <a:rPr lang="en-US" altLang="en-US" sz="1800" smtClean="0">
                <a:cs typeface="Arial" panose="020B0604020202020204" pitchFamily="34" charset="0"/>
              </a:rPr>
              <a:t> </a:t>
            </a:r>
            <a:r>
              <a:rPr lang="en-US" altLang="en-US" sz="1800" b="1" smtClean="0">
                <a:solidFill>
                  <a:schemeClr val="accent2"/>
                </a:solidFill>
                <a:cs typeface="Arial" panose="020B0604020202020204" pitchFamily="34" charset="0"/>
              </a:rPr>
              <a:t>Blocking (packing)</a:t>
            </a:r>
            <a:r>
              <a:rPr lang="en-US" altLang="en-US" sz="1800" smtClean="0">
                <a:cs typeface="Arial" panose="020B0604020202020204" pitchFamily="34" charset="0"/>
              </a:rPr>
              <a:t> occurs when some entity, (either the user or the Operating System) must pack bytes into a physical block.</a:t>
            </a:r>
          </a:p>
          <a:p>
            <a:pPr marL="609600" indent="-609600" algn="just" eaLnBrk="1" hangingPunct="1">
              <a:buFont typeface="Wingdings" panose="05000000000000000000" pitchFamily="2" charset="2"/>
              <a:buNone/>
            </a:pPr>
            <a:r>
              <a:rPr lang="en-US" altLang="en-US" sz="1800" smtClean="0">
                <a:cs typeface="Arial" panose="020B0604020202020204" pitchFamily="34" charset="0"/>
              </a:rPr>
              <a:t> </a:t>
            </a:r>
          </a:p>
          <a:p>
            <a:pPr marL="1104900" lvl="1" indent="-533400" algn="just" eaLnBrk="1" hangingPunct="1">
              <a:buFont typeface="Wingdings" panose="05000000000000000000" pitchFamily="2" charset="2"/>
              <a:buAutoNum type="alphaLcParenR"/>
            </a:pPr>
            <a:r>
              <a:rPr lang="en-US" altLang="en-US" sz="1800" smtClean="0">
                <a:cs typeface="Arial" panose="020B0604020202020204" pitchFamily="34" charset="0"/>
              </a:rPr>
              <a:t>Block size is fixed for disks, variable for tape</a:t>
            </a:r>
          </a:p>
          <a:p>
            <a:pPr marL="1104900" lvl="1" indent="-533400" algn="just" eaLnBrk="1" hangingPunct="1">
              <a:buFont typeface="Wingdings" panose="05000000000000000000" pitchFamily="2" charset="2"/>
              <a:buAutoNum type="alphaLcParenR"/>
            </a:pPr>
            <a:r>
              <a:rPr lang="en-US" altLang="en-US" sz="1800" smtClean="0">
                <a:cs typeface="Arial" panose="020B0604020202020204" pitchFamily="34" charset="0"/>
              </a:rPr>
              <a:t>Size determines maximum internal fragmentation</a:t>
            </a:r>
          </a:p>
          <a:p>
            <a:pPr marL="1104900" lvl="1" indent="-533400" algn="just" eaLnBrk="1" hangingPunct="1">
              <a:buFont typeface="Wingdings" panose="05000000000000000000" pitchFamily="2" charset="2"/>
              <a:buAutoNum type="alphaLcParenR"/>
            </a:pPr>
            <a:r>
              <a:rPr lang="en-US" altLang="en-US" sz="1800" smtClean="0">
                <a:cs typeface="Arial" panose="020B0604020202020204" pitchFamily="34" charset="0"/>
              </a:rPr>
              <a:t>We can allow reference to a file as a set of logical records (addressable units) and then divide ( or pack ) logical records into physical blocks.</a:t>
            </a:r>
          </a:p>
          <a:p>
            <a:pPr marL="1104900" lvl="1" indent="-533400" algn="just" eaLnBrk="1" hangingPunct="1">
              <a:buFont typeface="Wingdings" panose="05000000000000000000" pitchFamily="2" charset="2"/>
              <a:buAutoNum type="alphaLcParenR"/>
            </a:pPr>
            <a:endParaRPr lang="en-US" altLang="en-US" sz="1800" smtClean="0">
              <a:cs typeface="Arial" panose="020B0604020202020204" pitchFamily="34" charset="0"/>
            </a:endParaRPr>
          </a:p>
          <a:p>
            <a:pPr marL="609600" indent="-609600" algn="just" eaLnBrk="1" hangingPunct="1">
              <a:buFont typeface="Wingdings" panose="05000000000000000000" pitchFamily="2" charset="2"/>
              <a:buNone/>
            </a:pPr>
            <a:r>
              <a:rPr lang="en-US" altLang="en-US" sz="2000" smtClean="0">
                <a:solidFill>
                  <a:schemeClr val="accent2"/>
                </a:solidFill>
                <a:cs typeface="Arial" panose="020B0604020202020204" pitchFamily="34" charset="0"/>
              </a:rPr>
              <a:t>What does it mean to “open” a file??</a:t>
            </a:r>
          </a:p>
        </p:txBody>
      </p:sp>
      <p:sp>
        <p:nvSpPr>
          <p:cNvPr id="20486" name="Text Box 4"/>
          <p:cNvSpPr txBox="1">
            <a:spLocks noChangeArrowheads="1"/>
          </p:cNvSpPr>
          <p:nvPr/>
        </p:nvSpPr>
        <p:spPr bwMode="auto">
          <a:xfrm>
            <a:off x="6705600" y="304800"/>
            <a:ext cx="1914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File  Concept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2253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1B6ED8-30BF-429A-AF82-6F47CCB9C1AA}" type="slidenum">
              <a:rPr lang="en-US" altLang="en-US" sz="1600"/>
              <a:pPr>
                <a:spcBef>
                  <a:spcPct val="0"/>
                </a:spcBef>
                <a:buFontTx/>
                <a:buNone/>
              </a:pPr>
              <a:t>7</a:t>
            </a:fld>
            <a:endParaRPr lang="en-US" altLang="en-US" sz="1600"/>
          </a:p>
        </p:txBody>
      </p:sp>
      <p:sp>
        <p:nvSpPr>
          <p:cNvPr id="22532" name="Rectangle 3"/>
          <p:cNvSpPr>
            <a:spLocks noGrp="1" noChangeArrowheads="1"/>
          </p:cNvSpPr>
          <p:nvPr>
            <p:ph type="body" idx="1"/>
          </p:nvPr>
        </p:nvSpPr>
        <p:spPr>
          <a:xfrm>
            <a:off x="228600" y="1295400"/>
            <a:ext cx="7848600" cy="4648200"/>
          </a:xfrm>
        </p:spPr>
        <p:txBody>
          <a:bodyPr/>
          <a:lstStyle/>
          <a:p>
            <a:pPr algn="just" eaLnBrk="1" hangingPunct="1">
              <a:lnSpc>
                <a:spcPct val="90000"/>
              </a:lnSpc>
              <a:buFont typeface="Wingdings" panose="05000000000000000000" pitchFamily="2" charset="2"/>
              <a:buNone/>
            </a:pPr>
            <a:r>
              <a:rPr lang="en-US" altLang="en-US" sz="1800" dirty="0" smtClean="0">
                <a:cs typeface="Arial" panose="020B0604020202020204" pitchFamily="34" charset="0"/>
              </a:rPr>
              <a:t>If files had only one "chunk" of data, life would be simple. But for large files, the files themselves may contain structure, making access faster.</a:t>
            </a:r>
          </a:p>
          <a:p>
            <a:pPr algn="just" eaLnBrk="1" hangingPunct="1">
              <a:lnSpc>
                <a:spcPct val="90000"/>
              </a:lnSpc>
              <a:buFont typeface="Wingdings" panose="05000000000000000000" pitchFamily="2" charset="2"/>
              <a:buNone/>
            </a:pPr>
            <a:r>
              <a:rPr lang="en-US" altLang="en-US" sz="1800" dirty="0" smtClean="0">
                <a:cs typeface="Arial" panose="020B0604020202020204" pitchFamily="34" charset="0"/>
              </a:rPr>
              <a:t>  </a:t>
            </a:r>
          </a:p>
          <a:p>
            <a:pPr algn="just" eaLnBrk="1" hangingPunct="1">
              <a:lnSpc>
                <a:spcPct val="90000"/>
              </a:lnSpc>
              <a:buFont typeface="Wingdings" panose="05000000000000000000" pitchFamily="2" charset="2"/>
              <a:buNone/>
            </a:pPr>
            <a:r>
              <a:rPr lang="en-US" altLang="en-US" sz="1800" dirty="0" smtClean="0">
                <a:solidFill>
                  <a:schemeClr val="accent2"/>
                </a:solidFill>
                <a:cs typeface="Arial" panose="020B0604020202020204" pitchFamily="34" charset="0"/>
              </a:rPr>
              <a:t> </a:t>
            </a:r>
            <a:r>
              <a:rPr lang="en-US" altLang="en-US" sz="1800" b="1" dirty="0" smtClean="0">
                <a:solidFill>
                  <a:schemeClr val="accent2"/>
                </a:solidFill>
                <a:cs typeface="Arial" panose="020B0604020202020204" pitchFamily="34" charset="0"/>
              </a:rPr>
              <a:t>SEQUENTIAL ACCESS</a:t>
            </a:r>
            <a:endParaRPr lang="en-US" altLang="en-US" sz="1800" dirty="0" smtClean="0">
              <a:solidFill>
                <a:schemeClr val="accent2"/>
              </a:solidFill>
              <a:cs typeface="Arial" panose="020B0604020202020204" pitchFamily="34" charset="0"/>
            </a:endParaRPr>
          </a:p>
          <a:p>
            <a:pPr algn="just" eaLnBrk="1" hangingPunct="1">
              <a:lnSpc>
                <a:spcPct val="90000"/>
              </a:lnSpc>
              <a:buFont typeface="Wingdings" panose="05000000000000000000" pitchFamily="2" charset="2"/>
              <a:buNone/>
            </a:pPr>
            <a:r>
              <a:rPr lang="en-US" altLang="en-US" sz="1800" dirty="0" smtClean="0">
                <a:cs typeface="Arial" panose="020B0604020202020204" pitchFamily="34" charset="0"/>
              </a:rPr>
              <a:t> </a:t>
            </a:r>
          </a:p>
          <a:p>
            <a:pPr lvl="1" algn="just" eaLnBrk="1" hangingPunct="1">
              <a:lnSpc>
                <a:spcPct val="90000"/>
              </a:lnSpc>
            </a:pPr>
            <a:r>
              <a:rPr lang="en-US" altLang="en-US" sz="1800" dirty="0" smtClean="0">
                <a:cs typeface="Arial" panose="020B0604020202020204" pitchFamily="34" charset="0"/>
              </a:rPr>
              <a:t>Implemented by the </a:t>
            </a:r>
            <a:r>
              <a:rPr lang="en-US" altLang="en-US" sz="1800" dirty="0" err="1" smtClean="0">
                <a:cs typeface="Arial" panose="020B0604020202020204" pitchFamily="34" charset="0"/>
              </a:rPr>
              <a:t>filesystem</a:t>
            </a:r>
            <a:r>
              <a:rPr lang="en-US" altLang="en-US" sz="1800" dirty="0" smtClean="0">
                <a:cs typeface="Arial" panose="020B0604020202020204" pitchFamily="34" charset="0"/>
              </a:rPr>
              <a:t>.</a:t>
            </a:r>
          </a:p>
          <a:p>
            <a:pPr lvl="1" algn="just" eaLnBrk="1" hangingPunct="1">
              <a:lnSpc>
                <a:spcPct val="90000"/>
              </a:lnSpc>
            </a:pPr>
            <a:endParaRPr lang="en-US" altLang="en-US" sz="1800" dirty="0" smtClean="0">
              <a:cs typeface="Arial" panose="020B0604020202020204" pitchFamily="34" charset="0"/>
            </a:endParaRPr>
          </a:p>
          <a:p>
            <a:pPr lvl="1" algn="just" eaLnBrk="1" hangingPunct="1">
              <a:lnSpc>
                <a:spcPct val="90000"/>
              </a:lnSpc>
            </a:pPr>
            <a:r>
              <a:rPr lang="en-US" altLang="en-US" sz="1800" dirty="0" smtClean="0">
                <a:cs typeface="Arial" panose="020B0604020202020204" pitchFamily="34" charset="0"/>
              </a:rPr>
              <a:t>Data is accessed one record right after the last.</a:t>
            </a:r>
          </a:p>
          <a:p>
            <a:pPr lvl="1" algn="just" eaLnBrk="1" hangingPunct="1">
              <a:lnSpc>
                <a:spcPct val="90000"/>
              </a:lnSpc>
            </a:pPr>
            <a:endParaRPr lang="en-US" altLang="en-US" sz="1800" dirty="0" smtClean="0">
              <a:cs typeface="Arial" panose="020B0604020202020204" pitchFamily="34" charset="0"/>
            </a:endParaRPr>
          </a:p>
          <a:p>
            <a:pPr lvl="1" algn="just" eaLnBrk="1" hangingPunct="1">
              <a:lnSpc>
                <a:spcPct val="90000"/>
              </a:lnSpc>
            </a:pPr>
            <a:r>
              <a:rPr lang="en-US" altLang="en-US" sz="1800" dirty="0" smtClean="0">
                <a:cs typeface="Arial" panose="020B0604020202020204" pitchFamily="34" charset="0"/>
              </a:rPr>
              <a:t>Reads cause a pointer to be moved ahead by one.</a:t>
            </a:r>
          </a:p>
          <a:p>
            <a:pPr lvl="1" algn="just" eaLnBrk="1" hangingPunct="1">
              <a:lnSpc>
                <a:spcPct val="90000"/>
              </a:lnSpc>
            </a:pPr>
            <a:endParaRPr lang="en-US" altLang="en-US" sz="1800" dirty="0" smtClean="0">
              <a:cs typeface="Arial" panose="020B0604020202020204" pitchFamily="34" charset="0"/>
            </a:endParaRPr>
          </a:p>
          <a:p>
            <a:pPr lvl="1" algn="just" eaLnBrk="1" hangingPunct="1">
              <a:lnSpc>
                <a:spcPct val="90000"/>
              </a:lnSpc>
            </a:pPr>
            <a:r>
              <a:rPr lang="en-US" altLang="en-US" sz="1800" dirty="0" smtClean="0">
                <a:cs typeface="Arial" panose="020B0604020202020204" pitchFamily="34" charset="0"/>
              </a:rPr>
              <a:t>Writes allocate space for the record and move the pointer to the new End Of File.</a:t>
            </a:r>
          </a:p>
          <a:p>
            <a:pPr lvl="1" algn="just" eaLnBrk="1" hangingPunct="1">
              <a:lnSpc>
                <a:spcPct val="90000"/>
              </a:lnSpc>
            </a:pPr>
            <a:endParaRPr lang="en-US" altLang="en-US" sz="1800" dirty="0" smtClean="0">
              <a:cs typeface="Arial" panose="020B0604020202020204" pitchFamily="34" charset="0"/>
            </a:endParaRPr>
          </a:p>
          <a:p>
            <a:pPr lvl="1" algn="just" eaLnBrk="1" hangingPunct="1">
              <a:lnSpc>
                <a:spcPct val="90000"/>
              </a:lnSpc>
            </a:pPr>
            <a:r>
              <a:rPr lang="en-US" altLang="en-US" sz="1800" dirty="0" smtClean="0">
                <a:cs typeface="Arial" panose="020B0604020202020204" pitchFamily="34" charset="0"/>
              </a:rPr>
              <a:t>Such a method is reasonable for tape</a:t>
            </a:r>
          </a:p>
        </p:txBody>
      </p:sp>
      <p:sp>
        <p:nvSpPr>
          <p:cNvPr id="22533" name="Rectangle 5"/>
          <p:cNvSpPr>
            <a:spLocks noGrp="1" noChangeArrowheads="1"/>
          </p:cNvSpPr>
          <p:nvPr>
            <p:ph type="title"/>
          </p:nvPr>
        </p:nvSpPr>
        <p:spPr>
          <a:xfrm>
            <a:off x="152400" y="228600"/>
            <a:ext cx="6705600" cy="838200"/>
          </a:xfrm>
          <a:noFill/>
        </p:spPr>
        <p:txBody>
          <a:bodyPr/>
          <a:lstStyle/>
          <a:p>
            <a:pPr eaLnBrk="1" hangingPunct="1"/>
            <a:r>
              <a:rPr lang="en-US" altLang="en-US" sz="3600" smtClean="0"/>
              <a:t>FILE SYSTEMS INTERFACE</a:t>
            </a:r>
          </a:p>
        </p:txBody>
      </p:sp>
      <p:sp>
        <p:nvSpPr>
          <p:cNvPr id="22534" name="Text Box 6"/>
          <p:cNvSpPr txBox="1">
            <a:spLocks noChangeArrowheads="1"/>
          </p:cNvSpPr>
          <p:nvPr/>
        </p:nvSpPr>
        <p:spPr bwMode="auto">
          <a:xfrm>
            <a:off x="7162800" y="152400"/>
            <a:ext cx="16494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Access</a:t>
            </a:r>
          </a:p>
          <a:p>
            <a:pPr algn="ctr" eaLnBrk="1" hangingPunct="1">
              <a:spcBef>
                <a:spcPct val="0"/>
              </a:spcBef>
              <a:buFontTx/>
              <a:buNone/>
            </a:pPr>
            <a:r>
              <a:rPr lang="en-US" altLang="en-US" sz="2800" b="1">
                <a:solidFill>
                  <a:srgbClr val="FF3300"/>
                </a:solidFill>
              </a:rPr>
              <a:t>Methods</a:t>
            </a:r>
          </a:p>
        </p:txBody>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l="699" t="33012" r="458" b="33943"/>
          <a:stretch>
            <a:fillRect/>
          </a:stretch>
        </p:blipFill>
        <p:spPr bwMode="auto">
          <a:xfrm>
            <a:off x="4572000" y="2057400"/>
            <a:ext cx="4572000" cy="12430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24579"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87AA4BC-E08C-48A0-83AF-17A2117A2552}" type="slidenum">
              <a:rPr lang="en-US" altLang="en-US" sz="1600"/>
              <a:pPr>
                <a:spcBef>
                  <a:spcPct val="0"/>
                </a:spcBef>
                <a:buFontTx/>
                <a:buNone/>
              </a:pPr>
              <a:t>8</a:t>
            </a:fld>
            <a:endParaRPr lang="en-US" altLang="en-US" sz="1600"/>
          </a:p>
        </p:txBody>
      </p:sp>
      <p:sp>
        <p:nvSpPr>
          <p:cNvPr id="24580" name="Rectangle 2"/>
          <p:cNvSpPr>
            <a:spLocks noGrp="1" noChangeArrowheads="1"/>
          </p:cNvSpPr>
          <p:nvPr>
            <p:ph type="body" idx="1"/>
          </p:nvPr>
        </p:nvSpPr>
        <p:spPr>
          <a:xfrm>
            <a:off x="381000" y="1295400"/>
            <a:ext cx="8534400" cy="4572000"/>
          </a:xfrm>
        </p:spPr>
        <p:txBody>
          <a:bodyPr/>
          <a:lstStyle/>
          <a:p>
            <a:pPr algn="just" eaLnBrk="1" hangingPunct="1">
              <a:lnSpc>
                <a:spcPct val="90000"/>
              </a:lnSpc>
              <a:buFont typeface="Wingdings" panose="05000000000000000000" pitchFamily="2" charset="2"/>
              <a:buNone/>
            </a:pPr>
            <a:r>
              <a:rPr lang="en-US" altLang="en-US" sz="2000" b="1" dirty="0" smtClean="0">
                <a:solidFill>
                  <a:schemeClr val="accent2"/>
                </a:solidFill>
                <a:cs typeface="Arial" panose="020B0604020202020204" pitchFamily="34" charset="0"/>
              </a:rPr>
              <a:t>DIRECT ACCESS</a:t>
            </a:r>
            <a:endParaRPr lang="en-US" altLang="en-US" sz="2000" dirty="0" smtClean="0">
              <a:cs typeface="Arial" panose="020B0604020202020204" pitchFamily="34" charset="0"/>
            </a:endParaRPr>
          </a:p>
          <a:p>
            <a:pPr lvl="1" algn="just" eaLnBrk="1" hangingPunct="1">
              <a:lnSpc>
                <a:spcPct val="90000"/>
              </a:lnSpc>
            </a:pPr>
            <a:endParaRPr lang="en-US" altLang="en-US" sz="2000" dirty="0" smtClean="0">
              <a:cs typeface="Arial" panose="020B0604020202020204" pitchFamily="34" charset="0"/>
            </a:endParaRPr>
          </a:p>
          <a:p>
            <a:pPr lvl="1" algn="just" eaLnBrk="1" hangingPunct="1">
              <a:lnSpc>
                <a:spcPct val="90000"/>
              </a:lnSpc>
            </a:pPr>
            <a:r>
              <a:rPr lang="en-US" altLang="en-US" sz="2000" dirty="0" smtClean="0">
                <a:cs typeface="Arial" panose="020B0604020202020204" pitchFamily="34" charset="0"/>
              </a:rPr>
              <a:t>The file is viewed as a numbered sequence of blocks or records.</a:t>
            </a:r>
          </a:p>
          <a:p>
            <a:pPr lvl="1" algn="just" eaLnBrk="1" hangingPunct="1">
              <a:lnSpc>
                <a:spcPct val="90000"/>
              </a:lnSpc>
            </a:pPr>
            <a:endParaRPr lang="en-US" altLang="en-US" sz="2000" dirty="0" smtClean="0">
              <a:cs typeface="Arial" panose="020B0604020202020204" pitchFamily="34" charset="0"/>
            </a:endParaRPr>
          </a:p>
          <a:p>
            <a:pPr lvl="1" algn="just" eaLnBrk="1" hangingPunct="1">
              <a:lnSpc>
                <a:spcPct val="90000"/>
              </a:lnSpc>
            </a:pPr>
            <a:r>
              <a:rPr lang="en-US" altLang="en-US" sz="2000" dirty="0" smtClean="0">
                <a:cs typeface="Arial" panose="020B0604020202020204" pitchFamily="34" charset="0"/>
              </a:rPr>
              <a:t>There are no restrictions on which blocks are read/written in any order.</a:t>
            </a:r>
          </a:p>
          <a:p>
            <a:pPr lvl="1" algn="just" eaLnBrk="1" hangingPunct="1">
              <a:lnSpc>
                <a:spcPct val="90000"/>
              </a:lnSpc>
            </a:pPr>
            <a:endParaRPr lang="en-US" altLang="en-US" sz="2000" dirty="0" smtClean="0">
              <a:cs typeface="Arial" panose="020B0604020202020204" pitchFamily="34" charset="0"/>
            </a:endParaRPr>
          </a:p>
          <a:p>
            <a:pPr lvl="1" algn="just" eaLnBrk="1" hangingPunct="1">
              <a:lnSpc>
                <a:spcPct val="90000"/>
              </a:lnSpc>
            </a:pPr>
            <a:r>
              <a:rPr lang="en-US" altLang="en-US" sz="2000" dirty="0" smtClean="0">
                <a:cs typeface="Arial" panose="020B0604020202020204" pitchFamily="34" charset="0"/>
              </a:rPr>
              <a:t>User now says "read n" rather than "read next".</a:t>
            </a:r>
          </a:p>
          <a:p>
            <a:pPr lvl="1" algn="just" eaLnBrk="1" hangingPunct="1">
              <a:lnSpc>
                <a:spcPct val="90000"/>
              </a:lnSpc>
            </a:pPr>
            <a:endParaRPr lang="en-US" altLang="en-US" sz="2000" dirty="0" smtClean="0">
              <a:cs typeface="Arial" panose="020B0604020202020204" pitchFamily="34" charset="0"/>
            </a:endParaRPr>
          </a:p>
          <a:p>
            <a:pPr lvl="1" algn="just" eaLnBrk="1" hangingPunct="1">
              <a:lnSpc>
                <a:spcPct val="90000"/>
              </a:lnSpc>
            </a:pPr>
            <a:r>
              <a:rPr lang="en-US" altLang="en-US" sz="2000" dirty="0" smtClean="0">
                <a:cs typeface="Arial" panose="020B0604020202020204" pitchFamily="34" charset="0"/>
              </a:rPr>
              <a:t>"n" is a number relative to the beginning of file, not relative to an absolute physical disk location.</a:t>
            </a:r>
          </a:p>
          <a:p>
            <a:pPr lvl="1" algn="just" eaLnBrk="1" hangingPunct="1">
              <a:lnSpc>
                <a:spcPct val="90000"/>
              </a:lnSpc>
            </a:pPr>
            <a:endParaRPr lang="en-US" altLang="en-US" sz="2000" dirty="0" smtClean="0">
              <a:cs typeface="Arial" panose="020B0604020202020204" pitchFamily="34" charset="0"/>
            </a:endParaRPr>
          </a:p>
          <a:p>
            <a:pPr lvl="1" algn="just" eaLnBrk="1" hangingPunct="1">
              <a:lnSpc>
                <a:spcPct val="90000"/>
              </a:lnSpc>
            </a:pPr>
            <a:r>
              <a:rPr lang="en-US" altLang="en-US" sz="2000" dirty="0" smtClean="0">
                <a:cs typeface="Arial" panose="020B0604020202020204" pitchFamily="34" charset="0"/>
              </a:rPr>
              <a:t>Method useful for disks.</a:t>
            </a:r>
          </a:p>
          <a:p>
            <a:pPr lvl="1" algn="just" eaLnBrk="1" hangingPunct="1">
              <a:lnSpc>
                <a:spcPct val="90000"/>
              </a:lnSpc>
            </a:pPr>
            <a:endParaRPr lang="en-US" altLang="en-US" sz="1800" dirty="0" smtClean="0">
              <a:cs typeface="Arial" panose="020B0604020202020204" pitchFamily="34" charset="0"/>
            </a:endParaRPr>
          </a:p>
        </p:txBody>
      </p:sp>
      <p:sp>
        <p:nvSpPr>
          <p:cNvPr id="24581" name="Rectangle 3"/>
          <p:cNvSpPr>
            <a:spLocks noGrp="1" noChangeArrowheads="1"/>
          </p:cNvSpPr>
          <p:nvPr>
            <p:ph type="title"/>
          </p:nvPr>
        </p:nvSpPr>
        <p:spPr>
          <a:xfrm>
            <a:off x="152400" y="228600"/>
            <a:ext cx="6705600" cy="838200"/>
          </a:xfrm>
          <a:noFill/>
        </p:spPr>
        <p:txBody>
          <a:bodyPr/>
          <a:lstStyle/>
          <a:p>
            <a:pPr eaLnBrk="1" hangingPunct="1"/>
            <a:r>
              <a:rPr lang="en-US" altLang="en-US" sz="3600" smtClean="0"/>
              <a:t>FILE SYSTEMS INTERFACE</a:t>
            </a:r>
          </a:p>
        </p:txBody>
      </p:sp>
      <p:sp>
        <p:nvSpPr>
          <p:cNvPr id="24582" name="Text Box 4"/>
          <p:cNvSpPr txBox="1">
            <a:spLocks noChangeArrowheads="1"/>
          </p:cNvSpPr>
          <p:nvPr/>
        </p:nvSpPr>
        <p:spPr bwMode="auto">
          <a:xfrm>
            <a:off x="7000875" y="304800"/>
            <a:ext cx="16494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Access</a:t>
            </a:r>
          </a:p>
          <a:p>
            <a:pPr algn="ctr" eaLnBrk="1" hangingPunct="1">
              <a:spcBef>
                <a:spcPct val="0"/>
              </a:spcBef>
              <a:buFontTx/>
              <a:buNone/>
            </a:pPr>
            <a:r>
              <a:rPr lang="en-US" altLang="en-US" sz="2800" b="1">
                <a:solidFill>
                  <a:srgbClr val="FF3300"/>
                </a:solidFill>
              </a:rPr>
              <a:t>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smtClean="0"/>
              <a:t>10: File Systems</a:t>
            </a:r>
          </a:p>
        </p:txBody>
      </p:sp>
      <p:sp>
        <p:nvSpPr>
          <p:cNvPr id="26627"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44777A6-CDD0-4E7C-8E0F-F4BBA29B73AA}" type="slidenum">
              <a:rPr lang="en-US" altLang="en-US" sz="1600"/>
              <a:pPr>
                <a:spcBef>
                  <a:spcPct val="0"/>
                </a:spcBef>
                <a:buFontTx/>
                <a:buNone/>
              </a:pPr>
              <a:t>9</a:t>
            </a:fld>
            <a:endParaRPr lang="en-US" altLang="en-US" sz="1600"/>
          </a:p>
        </p:txBody>
      </p:sp>
      <p:sp>
        <p:nvSpPr>
          <p:cNvPr id="26628" name="Rectangle 2"/>
          <p:cNvSpPr>
            <a:spLocks noGrp="1" noChangeArrowheads="1"/>
          </p:cNvSpPr>
          <p:nvPr>
            <p:ph type="body" idx="1"/>
          </p:nvPr>
        </p:nvSpPr>
        <p:spPr>
          <a:xfrm>
            <a:off x="381000" y="1295400"/>
            <a:ext cx="8534400" cy="4267200"/>
          </a:xfrm>
        </p:spPr>
        <p:txBody>
          <a:bodyPr/>
          <a:lstStyle/>
          <a:p>
            <a:pPr marL="0" indent="0" algn="just" eaLnBrk="1" hangingPunct="1">
              <a:lnSpc>
                <a:spcPct val="90000"/>
              </a:lnSpc>
              <a:buFont typeface="Wingdings" panose="05000000000000000000" pitchFamily="2" charset="2"/>
              <a:buNone/>
            </a:pPr>
            <a:r>
              <a:rPr lang="en-US" altLang="en-US" sz="1800" b="1" smtClean="0">
                <a:solidFill>
                  <a:schemeClr val="accent2"/>
                </a:solidFill>
                <a:cs typeface="Arial" panose="020B0604020202020204" pitchFamily="34" charset="0"/>
              </a:rPr>
              <a:t>OTHER ACCESS METHODS</a:t>
            </a:r>
            <a:endParaRPr lang="en-US" altLang="en-US" sz="1800" smtClean="0">
              <a:solidFill>
                <a:schemeClr val="accent2"/>
              </a:solidFill>
              <a:cs typeface="Arial" panose="020B0604020202020204" pitchFamily="34" charset="0"/>
            </a:endParaRPr>
          </a:p>
          <a:p>
            <a:pPr marL="0" indent="0" algn="just" eaLnBrk="1" hangingPunct="1">
              <a:lnSpc>
                <a:spcPct val="90000"/>
              </a:lnSpc>
              <a:buFont typeface="Wingdings" panose="05000000000000000000" pitchFamily="2" charset="2"/>
              <a:buNone/>
            </a:pPr>
            <a:r>
              <a:rPr lang="en-US" altLang="en-US" sz="1800" smtClean="0">
                <a:cs typeface="Arial" panose="020B0604020202020204" pitchFamily="34" charset="0"/>
              </a:rPr>
              <a:t> </a:t>
            </a:r>
          </a:p>
          <a:p>
            <a:pPr marL="0" indent="0" algn="just" eaLnBrk="1" hangingPunct="1">
              <a:lnSpc>
                <a:spcPct val="90000"/>
              </a:lnSpc>
              <a:buFont typeface="Wingdings" panose="05000000000000000000" pitchFamily="2" charset="2"/>
              <a:buNone/>
            </a:pPr>
            <a:r>
              <a:rPr lang="en-US" altLang="en-US" sz="1800" smtClean="0">
                <a:cs typeface="Arial" panose="020B0604020202020204" pitchFamily="34" charset="0"/>
              </a:rPr>
              <a:t>Built on top of direct access and often implemented by a user utility.</a:t>
            </a:r>
          </a:p>
          <a:p>
            <a:pPr marL="0" indent="0" algn="just" eaLnBrk="1" hangingPunct="1">
              <a:lnSpc>
                <a:spcPct val="90000"/>
              </a:lnSpc>
              <a:buFont typeface="Wingdings" panose="05000000000000000000" pitchFamily="2" charset="2"/>
              <a:buNone/>
            </a:pPr>
            <a:r>
              <a:rPr lang="en-US" altLang="en-US" sz="1800" smtClean="0">
                <a:cs typeface="Arial" panose="020B0604020202020204" pitchFamily="34" charset="0"/>
              </a:rPr>
              <a:t> </a:t>
            </a:r>
          </a:p>
          <a:p>
            <a:pPr marL="0" indent="0" algn="just" eaLnBrk="1" hangingPunct="1">
              <a:lnSpc>
                <a:spcPct val="90000"/>
              </a:lnSpc>
              <a:buFont typeface="Wingdings" panose="05000000000000000000" pitchFamily="2" charset="2"/>
              <a:buNone/>
            </a:pPr>
            <a:r>
              <a:rPr lang="en-US" altLang="en-US" sz="1800" b="1" smtClean="0">
                <a:solidFill>
                  <a:schemeClr val="accent2"/>
                </a:solidFill>
                <a:cs typeface="Arial" panose="020B0604020202020204" pitchFamily="34" charset="0"/>
              </a:rPr>
              <a:t>Indexed</a:t>
            </a:r>
            <a:r>
              <a:rPr lang="en-US" altLang="en-US" sz="1800" smtClean="0">
                <a:cs typeface="Arial" panose="020B0604020202020204" pitchFamily="34" charset="0"/>
              </a:rPr>
              <a:t>  	ID plus pointer.</a:t>
            </a:r>
          </a:p>
          <a:p>
            <a:pPr marL="0" indent="0" algn="just" eaLnBrk="1" hangingPunct="1">
              <a:lnSpc>
                <a:spcPct val="90000"/>
              </a:lnSpc>
              <a:buFont typeface="Wingdings" panose="05000000000000000000" pitchFamily="2" charset="2"/>
              <a:buNone/>
            </a:pPr>
            <a:r>
              <a:rPr lang="en-US" altLang="en-US" sz="1800" smtClean="0">
                <a:cs typeface="Arial" panose="020B0604020202020204" pitchFamily="34" charset="0"/>
              </a:rPr>
              <a:t> </a:t>
            </a:r>
          </a:p>
          <a:p>
            <a:pPr marL="461963" lvl="1" indent="-4763" algn="just" eaLnBrk="1" hangingPunct="1">
              <a:lnSpc>
                <a:spcPct val="90000"/>
              </a:lnSpc>
              <a:buFont typeface="Wingdings" panose="05000000000000000000" pitchFamily="2" charset="2"/>
              <a:buNone/>
            </a:pPr>
            <a:r>
              <a:rPr lang="en-US" altLang="en-US" sz="1800" smtClean="0">
                <a:cs typeface="Arial" panose="020B0604020202020204" pitchFamily="34" charset="0"/>
              </a:rPr>
              <a:t>An index block says what's in each remaining block or contains pointers to blocks containing particular items. Suppose a file contains many blocks of data arranged by name alphabetically.</a:t>
            </a:r>
          </a:p>
          <a:p>
            <a:pPr marL="0" indent="0" algn="just" eaLnBrk="1" hangingPunct="1">
              <a:lnSpc>
                <a:spcPct val="90000"/>
              </a:lnSpc>
              <a:buFont typeface="Wingdings" panose="05000000000000000000" pitchFamily="2" charset="2"/>
              <a:buNone/>
            </a:pPr>
            <a:r>
              <a:rPr lang="en-US" altLang="en-US" sz="1800" smtClean="0">
                <a:cs typeface="Arial" panose="020B0604020202020204" pitchFamily="34" charset="0"/>
              </a:rPr>
              <a:t> </a:t>
            </a:r>
          </a:p>
          <a:p>
            <a:pPr marL="0" indent="0" algn="just" eaLnBrk="1" hangingPunct="1">
              <a:lnSpc>
                <a:spcPct val="90000"/>
              </a:lnSpc>
              <a:buFont typeface="Wingdings" panose="05000000000000000000" pitchFamily="2" charset="2"/>
              <a:buNone/>
            </a:pPr>
            <a:r>
              <a:rPr lang="en-US" altLang="en-US" sz="1800" b="1" smtClean="0">
                <a:cs typeface="Arial" panose="020B0604020202020204" pitchFamily="34" charset="0"/>
              </a:rPr>
              <a:t>Example 1:</a:t>
            </a:r>
            <a:r>
              <a:rPr lang="en-US" altLang="en-US" sz="1800" smtClean="0">
                <a:cs typeface="Arial" panose="020B0604020202020204" pitchFamily="34" charset="0"/>
              </a:rPr>
              <a:t> Index contains the name appearing as the first record in each block. There are as many index entries as there are blocks.  </a:t>
            </a:r>
          </a:p>
          <a:p>
            <a:pPr marL="0" indent="0" algn="just" eaLnBrk="1" hangingPunct="1">
              <a:lnSpc>
                <a:spcPct val="90000"/>
              </a:lnSpc>
              <a:buFont typeface="Wingdings" panose="05000000000000000000" pitchFamily="2" charset="2"/>
              <a:buNone/>
            </a:pPr>
            <a:endParaRPr lang="en-US" altLang="en-US" sz="1800" smtClean="0">
              <a:cs typeface="Arial" panose="020B0604020202020204" pitchFamily="34" charset="0"/>
            </a:endParaRPr>
          </a:p>
          <a:p>
            <a:pPr marL="0" indent="0" algn="just" eaLnBrk="1" hangingPunct="1">
              <a:lnSpc>
                <a:spcPct val="90000"/>
              </a:lnSpc>
              <a:buFont typeface="Wingdings" panose="05000000000000000000" pitchFamily="2" charset="2"/>
              <a:buNone/>
            </a:pPr>
            <a:r>
              <a:rPr lang="en-US" altLang="en-US" sz="1800" b="1" smtClean="0">
                <a:cs typeface="Arial" panose="020B0604020202020204" pitchFamily="34" charset="0"/>
              </a:rPr>
              <a:t>Example 2:</a:t>
            </a:r>
            <a:r>
              <a:rPr lang="en-US" altLang="en-US" sz="1800" smtClean="0">
                <a:cs typeface="Arial" panose="020B0604020202020204" pitchFamily="34" charset="0"/>
              </a:rPr>
              <a:t> Index contains the block number where "A" begins, where "B" begins, etc. Here there are only 26 index entries.</a:t>
            </a:r>
          </a:p>
        </p:txBody>
      </p:sp>
      <p:sp>
        <p:nvSpPr>
          <p:cNvPr id="26629" name="Rectangle 3"/>
          <p:cNvSpPr>
            <a:spLocks noGrp="1" noChangeArrowheads="1"/>
          </p:cNvSpPr>
          <p:nvPr>
            <p:ph type="title"/>
          </p:nvPr>
        </p:nvSpPr>
        <p:spPr>
          <a:xfrm>
            <a:off x="152400" y="228600"/>
            <a:ext cx="6705600" cy="838200"/>
          </a:xfrm>
          <a:noFill/>
        </p:spPr>
        <p:txBody>
          <a:bodyPr/>
          <a:lstStyle/>
          <a:p>
            <a:pPr eaLnBrk="1" hangingPunct="1"/>
            <a:r>
              <a:rPr lang="en-US" altLang="en-US" sz="3600" smtClean="0"/>
              <a:t>FILE SYSTEMS INTERFACE</a:t>
            </a:r>
          </a:p>
        </p:txBody>
      </p:sp>
      <p:sp>
        <p:nvSpPr>
          <p:cNvPr id="26630" name="Text Box 4"/>
          <p:cNvSpPr txBox="1">
            <a:spLocks noChangeArrowheads="1"/>
          </p:cNvSpPr>
          <p:nvPr/>
        </p:nvSpPr>
        <p:spPr bwMode="auto">
          <a:xfrm>
            <a:off x="7000875" y="304800"/>
            <a:ext cx="16494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Access</a:t>
            </a:r>
          </a:p>
          <a:p>
            <a:pPr algn="ctr" eaLnBrk="1" hangingPunct="1">
              <a:spcBef>
                <a:spcPct val="0"/>
              </a:spcBef>
              <a:buFontTx/>
              <a:buNone/>
            </a:pPr>
            <a:r>
              <a:rPr lang="en-US" altLang="en-US" sz="2800" b="1">
                <a:solidFill>
                  <a:srgbClr val="FF3300"/>
                </a:solidFill>
              </a:rPr>
              <a:t>Methods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TotalTime>
  <Words>1212</Words>
  <Application>Microsoft Office PowerPoint</Application>
  <PresentationFormat>On-screen Show (4:3)</PresentationFormat>
  <Paragraphs>486</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MS PGothic</vt:lpstr>
      <vt:lpstr>Arial</vt:lpstr>
      <vt:lpstr>Monotype Sorts</vt:lpstr>
      <vt:lpstr>Symbol</vt:lpstr>
      <vt:lpstr>Times New Roman</vt:lpstr>
      <vt:lpstr>Wingdings</vt:lpstr>
      <vt:lpstr>Default Design</vt:lpstr>
      <vt:lpstr>PowerPoint Presentation</vt:lpstr>
      <vt:lpstr>FILE SYSTEMS</vt:lpstr>
      <vt:lpstr>FILE SYSTEMS INTERFACE</vt:lpstr>
      <vt:lpstr>FILE SYSTEMS INTERFACE</vt:lpstr>
      <vt:lpstr>FILE SYSTEMS INTERFACE</vt:lpstr>
      <vt:lpstr>FILE SYSTEMS INTERFACE</vt:lpstr>
      <vt:lpstr>FILE SYSTEMS INTERFACE</vt:lpstr>
      <vt:lpstr>FILE SYSTEMS INTERFACE</vt:lpstr>
      <vt:lpstr>FILE SYSTEMS INTERFACE</vt:lpstr>
      <vt:lpstr>FILE SYSTEMS INTERFACE</vt:lpstr>
      <vt:lpstr>FILE SYSTEMS INTERFACE</vt:lpstr>
      <vt:lpstr>FILE SYSTEMS INTERFACE</vt:lpstr>
      <vt:lpstr>File info on Mac OS X</vt:lpstr>
      <vt:lpstr>FILE SYSTEMS INTERFACE</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 IMPLEMENTATION</vt:lpstr>
      <vt:lpstr>FILE SYSTEMS</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Section10-File_Systems</dc:title>
  <dc:creator>JB</dc:creator>
  <cp:lastModifiedBy>jerry breecher</cp:lastModifiedBy>
  <cp:revision>47</cp:revision>
  <dcterms:created xsi:type="dcterms:W3CDTF">2000-12-18T17:51:01Z</dcterms:created>
  <dcterms:modified xsi:type="dcterms:W3CDTF">2016-11-03T17:44:01Z</dcterms:modified>
</cp:coreProperties>
</file>