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5" r:id="rId2"/>
    <p:sldId id="296" r:id="rId3"/>
    <p:sldId id="291" r:id="rId4"/>
    <p:sldId id="292" r:id="rId5"/>
    <p:sldId id="293" r:id="rId6"/>
    <p:sldId id="290" r:id="rId7"/>
    <p:sldId id="294" r:id="rId8"/>
    <p:sldId id="257" r:id="rId9"/>
    <p:sldId id="298" r:id="rId10"/>
    <p:sldId id="308" r:id="rId11"/>
    <p:sldId id="256" r:id="rId12"/>
    <p:sldId id="258" r:id="rId13"/>
    <p:sldId id="297" r:id="rId14"/>
    <p:sldId id="309" r:id="rId15"/>
    <p:sldId id="300" r:id="rId16"/>
    <p:sldId id="304" r:id="rId17"/>
    <p:sldId id="305" r:id="rId18"/>
    <p:sldId id="306" r:id="rId19"/>
    <p:sldId id="307" r:id="rId20"/>
    <p:sldId id="301" r:id="rId21"/>
    <p:sldId id="302" r:id="rId22"/>
    <p:sldId id="30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824" autoAdjust="0"/>
    <p:restoredTop sz="94660"/>
  </p:normalViewPr>
  <p:slideViewPr>
    <p:cSldViewPr>
      <p:cViewPr varScale="1">
        <p:scale>
          <a:sx n="66" d="100"/>
          <a:sy n="66" d="100"/>
        </p:scale>
        <p:origin x="1092" y="6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B14B580-C52A-4D4C-90AA-2CAF0703678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85DC87-CBD2-46B2-8F3A-A1DA98798477}" type="slidenum">
              <a:rPr lang="en-US" altLang="en-US"/>
              <a:pPr>
                <a:spcBef>
                  <a:spcPct val="0"/>
                </a:spcBef>
              </a:pPr>
              <a:t>1</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F6D53C-894A-484E-AA1B-B3225510982D}" type="slidenum">
              <a:rPr lang="en-US" altLang="en-US"/>
              <a:pPr>
                <a:spcBef>
                  <a:spcPct val="0"/>
                </a:spcBef>
              </a:pPr>
              <a:t>10</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907730-55F0-4204-950F-3AD3FA64BFF1}" type="slidenum">
              <a:rPr lang="en-US" altLang="en-US"/>
              <a:pPr>
                <a:spcBef>
                  <a:spcPct val="0"/>
                </a:spcBef>
              </a:pPr>
              <a:t>11</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F7F4F2-E043-44B5-8AED-4977D23CA454}" type="slidenum">
              <a:rPr lang="en-US" altLang="en-US"/>
              <a:pPr>
                <a:spcBef>
                  <a:spcPct val="0"/>
                </a:spcBef>
              </a:pPr>
              <a:t>12</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F09ECB-5AB8-482E-848C-C3C51DF2106A}" type="slidenum">
              <a:rPr lang="en-US" altLang="en-US"/>
              <a:pPr>
                <a:spcBef>
                  <a:spcPct val="0"/>
                </a:spcBef>
              </a:pPr>
              <a:t>13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3CA9E6-6E33-4F33-AC37-0D4F62BECF84}" type="slidenum">
              <a:rPr lang="en-US" altLang="en-US"/>
              <a:pPr>
                <a:spcBef>
                  <a:spcPct val="0"/>
                </a:spcBef>
              </a:pPr>
              <a:t>14</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13A5FF-ECFD-4447-93EE-85DBB1F02616}" type="slidenum">
              <a:rPr lang="en-US" altLang="en-US"/>
              <a:pPr>
                <a:spcBef>
                  <a:spcPct val="0"/>
                </a:spcBef>
              </a:pPr>
              <a:t>15</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E1FFE9-1737-48C2-835B-1840EBDCF82F}" type="slidenum">
              <a:rPr lang="en-US" altLang="en-US"/>
              <a:pPr>
                <a:spcBef>
                  <a:spcPct val="0"/>
                </a:spcBef>
              </a:pPr>
              <a:t>16</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C33708-C8D6-46E5-8F30-B820B49D5F35}" type="slidenum">
              <a:rPr lang="en-US" altLang="en-US"/>
              <a:pPr>
                <a:spcBef>
                  <a:spcPct val="0"/>
                </a:spcBef>
              </a:pPr>
              <a:t>17</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3F4A8D-55AF-4504-8233-5A3B818958F4}" type="slidenum">
              <a:rPr lang="en-US" altLang="en-US"/>
              <a:pPr>
                <a:spcBef>
                  <a:spcPct val="0"/>
                </a:spcBef>
              </a:pPr>
              <a:t>18</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60EBF0-75FF-48E5-83B0-BB0757FCD5A4}" type="slidenum">
              <a:rPr lang="en-US" altLang="en-US"/>
              <a:pPr>
                <a:spcBef>
                  <a:spcPct val="0"/>
                </a:spcBef>
              </a:pPr>
              <a:t>19</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B40536-52A9-44FC-AFA7-FDA00F35C64D}" type="slidenum">
              <a:rPr lang="en-US" altLang="en-US"/>
              <a:pPr>
                <a:spcBef>
                  <a:spcPct val="0"/>
                </a:spcBef>
              </a:pPr>
              <a:t>2</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F914C2-74D1-45C3-98C2-4FDB2D37A409}" type="slidenum">
              <a:rPr lang="en-US" altLang="en-US"/>
              <a:pPr>
                <a:spcBef>
                  <a:spcPct val="0"/>
                </a:spcBef>
              </a:pPr>
              <a:t>20</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A4F9F1-EB4F-4E76-A439-0B6775E0C66C}" type="slidenum">
              <a:rPr lang="en-US" altLang="en-US"/>
              <a:pPr>
                <a:spcBef>
                  <a:spcPct val="0"/>
                </a:spcBef>
              </a:pPr>
              <a:t>21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97A1C6-DA15-462D-9ED5-1C4BD1F5CD73}" type="slidenum">
              <a:rPr lang="en-US" altLang="en-US"/>
              <a:pPr>
                <a:spcBef>
                  <a:spcPct val="0"/>
                </a:spcBef>
              </a:pPr>
              <a:t>22</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E87079-D5D3-43A6-B52F-37C5A7117B97}" type="slidenum">
              <a:rPr lang="en-US" altLang="en-US"/>
              <a:pPr>
                <a:spcBef>
                  <a:spcPct val="0"/>
                </a:spcBef>
              </a:pPr>
              <a:t>3</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938B0-DBD1-4F09-8363-73EAFFB6B25B}" type="slidenum">
              <a:rPr lang="en-US" altLang="en-US"/>
              <a:pPr>
                <a:spcBef>
                  <a:spcPct val="0"/>
                </a:spcBef>
              </a:pPr>
              <a:t>4</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E76E2E-5B51-4ECA-932A-774073B96490}" type="slidenum">
              <a:rPr lang="en-US" altLang="en-US"/>
              <a:pPr>
                <a:spcBef>
                  <a:spcPct val="0"/>
                </a:spcBef>
              </a:pPr>
              <a:t>5</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9765E6-48FA-4999-87A7-CD632C709012}" type="slidenum">
              <a:rPr lang="en-US" altLang="en-US"/>
              <a:pPr>
                <a:spcBef>
                  <a:spcPct val="0"/>
                </a:spcBef>
              </a:pPr>
              <a:t>6</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E0D334-E552-4414-8575-FC0993890777}" type="slidenum">
              <a:rPr lang="en-US" altLang="en-US"/>
              <a:pPr>
                <a:spcBef>
                  <a:spcPct val="0"/>
                </a:spcBef>
              </a:pPr>
              <a:t>7</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54EB16-2E3F-4FD1-A076-547FCF1E27E5}" type="slidenum">
              <a:rPr lang="en-US" altLang="en-US"/>
              <a:pPr>
                <a:spcBef>
                  <a:spcPct val="0"/>
                </a:spcBef>
              </a:pPr>
              <a:t>8</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4F3C0F-5185-4B62-B116-F4452BE337B2}" type="slidenum">
              <a:rPr lang="en-US" altLang="en-US"/>
              <a:pPr>
                <a:spcBef>
                  <a:spcPct val="0"/>
                </a:spcBef>
              </a:pPr>
              <a:t>9</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E5D868-1C01-4DF4-89EA-7DAE9BB1E127}" type="slidenum">
              <a:rPr lang="en-US" altLang="en-US"/>
              <a:pPr>
                <a:defRPr/>
              </a:pPr>
              <a:t>‹#›</a:t>
            </a:fld>
            <a:endParaRPr lang="en-US" altLang="en-US"/>
          </a:p>
        </p:txBody>
      </p:sp>
    </p:spTree>
    <p:extLst>
      <p:ext uri="{BB962C8B-B14F-4D97-AF65-F5344CB8AC3E}">
        <p14:creationId xmlns:p14="http://schemas.microsoft.com/office/powerpoint/2010/main" val="376638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2B058F-4CC8-464B-A5F9-8849C90CE9B0}" type="slidenum">
              <a:rPr lang="en-US" altLang="en-US"/>
              <a:pPr>
                <a:defRPr/>
              </a:pPr>
              <a:t>‹#›</a:t>
            </a:fld>
            <a:endParaRPr lang="en-US" altLang="en-US"/>
          </a:p>
        </p:txBody>
      </p:sp>
    </p:spTree>
    <p:extLst>
      <p:ext uri="{BB962C8B-B14F-4D97-AF65-F5344CB8AC3E}">
        <p14:creationId xmlns:p14="http://schemas.microsoft.com/office/powerpoint/2010/main" val="402973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6BB8A8-F823-4063-B137-45EDD9CEBD70}" type="slidenum">
              <a:rPr lang="en-US" altLang="en-US"/>
              <a:pPr>
                <a:defRPr/>
              </a:pPr>
              <a:t>‹#›</a:t>
            </a:fld>
            <a:endParaRPr lang="en-US" altLang="en-US"/>
          </a:p>
        </p:txBody>
      </p:sp>
    </p:spTree>
    <p:extLst>
      <p:ext uri="{BB962C8B-B14F-4D97-AF65-F5344CB8AC3E}">
        <p14:creationId xmlns:p14="http://schemas.microsoft.com/office/powerpoint/2010/main" val="275651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DB0C6A-6A5A-44B2-A018-3F455FB71949}" type="slidenum">
              <a:rPr lang="en-US" altLang="en-US"/>
              <a:pPr>
                <a:defRPr/>
              </a:pPr>
              <a:t>‹#›</a:t>
            </a:fld>
            <a:endParaRPr lang="en-US" altLang="en-US"/>
          </a:p>
        </p:txBody>
      </p:sp>
    </p:spTree>
    <p:extLst>
      <p:ext uri="{BB962C8B-B14F-4D97-AF65-F5344CB8AC3E}">
        <p14:creationId xmlns:p14="http://schemas.microsoft.com/office/powerpoint/2010/main" val="386219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B64C1D-B6AB-4961-95B5-72E762439094}" type="slidenum">
              <a:rPr lang="en-US" altLang="en-US"/>
              <a:pPr>
                <a:defRPr/>
              </a:pPr>
              <a:t>‹#›</a:t>
            </a:fld>
            <a:endParaRPr lang="en-US" altLang="en-US"/>
          </a:p>
        </p:txBody>
      </p:sp>
    </p:spTree>
    <p:extLst>
      <p:ext uri="{BB962C8B-B14F-4D97-AF65-F5344CB8AC3E}">
        <p14:creationId xmlns:p14="http://schemas.microsoft.com/office/powerpoint/2010/main" val="73162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04BE95-8E36-4225-8528-D99BA5558F93}" type="slidenum">
              <a:rPr lang="en-US" altLang="en-US"/>
              <a:pPr>
                <a:defRPr/>
              </a:pPr>
              <a:t>‹#›</a:t>
            </a:fld>
            <a:endParaRPr lang="en-US" altLang="en-US"/>
          </a:p>
        </p:txBody>
      </p:sp>
    </p:spTree>
    <p:extLst>
      <p:ext uri="{BB962C8B-B14F-4D97-AF65-F5344CB8AC3E}">
        <p14:creationId xmlns:p14="http://schemas.microsoft.com/office/powerpoint/2010/main" val="28683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3709F31-C493-4F5C-B0F0-E6659FECDB2D}" type="slidenum">
              <a:rPr lang="en-US" altLang="en-US"/>
              <a:pPr>
                <a:defRPr/>
              </a:pPr>
              <a:t>‹#›</a:t>
            </a:fld>
            <a:endParaRPr lang="en-US" altLang="en-US"/>
          </a:p>
        </p:txBody>
      </p:sp>
    </p:spTree>
    <p:extLst>
      <p:ext uri="{BB962C8B-B14F-4D97-AF65-F5344CB8AC3E}">
        <p14:creationId xmlns:p14="http://schemas.microsoft.com/office/powerpoint/2010/main" val="264041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700F130-4926-4880-9CD9-79F0D091590A}" type="slidenum">
              <a:rPr lang="en-US" altLang="en-US"/>
              <a:pPr>
                <a:defRPr/>
              </a:pPr>
              <a:t>‹#›</a:t>
            </a:fld>
            <a:endParaRPr lang="en-US" altLang="en-US"/>
          </a:p>
        </p:txBody>
      </p:sp>
    </p:spTree>
    <p:extLst>
      <p:ext uri="{BB962C8B-B14F-4D97-AF65-F5344CB8AC3E}">
        <p14:creationId xmlns:p14="http://schemas.microsoft.com/office/powerpoint/2010/main" val="16809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1693896-1CAC-4FD9-952A-05513ABBEB0C}" type="slidenum">
              <a:rPr lang="en-US" altLang="en-US"/>
              <a:pPr>
                <a:defRPr/>
              </a:pPr>
              <a:t>‹#›</a:t>
            </a:fld>
            <a:endParaRPr lang="en-US" altLang="en-US"/>
          </a:p>
        </p:txBody>
      </p:sp>
    </p:spTree>
    <p:extLst>
      <p:ext uri="{BB962C8B-B14F-4D97-AF65-F5344CB8AC3E}">
        <p14:creationId xmlns:p14="http://schemas.microsoft.com/office/powerpoint/2010/main" val="230563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B5A035-C40B-49DD-9C13-4F9B024F483A}" type="slidenum">
              <a:rPr lang="en-US" altLang="en-US"/>
              <a:pPr>
                <a:defRPr/>
              </a:pPr>
              <a:t>‹#›</a:t>
            </a:fld>
            <a:endParaRPr lang="en-US" altLang="en-US"/>
          </a:p>
        </p:txBody>
      </p:sp>
    </p:spTree>
    <p:extLst>
      <p:ext uri="{BB962C8B-B14F-4D97-AF65-F5344CB8AC3E}">
        <p14:creationId xmlns:p14="http://schemas.microsoft.com/office/powerpoint/2010/main" val="417417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D69FC18-1230-4FC2-9F1C-30CA3582B60E}" type="slidenum">
              <a:rPr lang="en-US" altLang="en-US"/>
              <a:pPr>
                <a:defRPr/>
              </a:pPr>
              <a:t>‹#›</a:t>
            </a:fld>
            <a:endParaRPr lang="en-US" altLang="en-US"/>
          </a:p>
        </p:txBody>
      </p:sp>
    </p:spTree>
    <p:extLst>
      <p:ext uri="{BB962C8B-B14F-4D97-AF65-F5344CB8AC3E}">
        <p14:creationId xmlns:p14="http://schemas.microsoft.com/office/powerpoint/2010/main" val="398860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2000" b="1" smtClean="0"/>
            </a:lvl1pPr>
          </a:lstStyle>
          <a:p>
            <a:pPr>
              <a:defRPr/>
            </a:pPr>
            <a:fld id="{D8927C18-40C4-4867-A9FD-77FB8C23DD2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hexworkshop.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4126F5-D1AE-4CA6-9C56-7F0E013887D1}" type="slidenum">
              <a:rPr lang="en-US" altLang="en-US" sz="2000"/>
              <a:pPr>
                <a:spcBef>
                  <a:spcPct val="0"/>
                </a:spcBef>
                <a:buFontTx/>
                <a:buNone/>
              </a:pPr>
              <a:t>1</a:t>
            </a:fld>
            <a:endParaRPr lang="en-US" altLang="en-US" sz="2000"/>
          </a:p>
        </p:txBody>
      </p:sp>
      <p:sp>
        <p:nvSpPr>
          <p:cNvPr id="3075" name="Rectangle 2"/>
          <p:cNvSpPr>
            <a:spLocks noGrp="1" noChangeArrowheads="1"/>
          </p:cNvSpPr>
          <p:nvPr>
            <p:ph type="ctrTitle"/>
          </p:nvPr>
        </p:nvSpPr>
        <p:spPr>
          <a:xfrm>
            <a:off x="1447800" y="1905000"/>
            <a:ext cx="6400800" cy="1828800"/>
          </a:xfrm>
        </p:spPr>
        <p:txBody>
          <a:bodyPr/>
          <a:lstStyle/>
          <a:p>
            <a:pPr eaLnBrk="1" hangingPunct="1"/>
            <a:r>
              <a:rPr lang="en-US" altLang="en-US" sz="5400" b="1" smtClean="0">
                <a:solidFill>
                  <a:srgbClr val="FF0000"/>
                </a:solidFill>
              </a:rPr>
              <a:t>The FAT File System</a:t>
            </a:r>
          </a:p>
        </p:txBody>
      </p:sp>
      <p:sp>
        <p:nvSpPr>
          <p:cNvPr id="3076" name="Text Box 6"/>
          <p:cNvSpPr txBox="1">
            <a:spLocks noChangeArrowheads="1"/>
          </p:cNvSpPr>
          <p:nvPr/>
        </p:nvSpPr>
        <p:spPr bwMode="auto">
          <a:xfrm>
            <a:off x="533400" y="4038600"/>
            <a:ext cx="83978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dirty="0"/>
              <a:t>A “Walk Through” Experiment</a:t>
            </a:r>
          </a:p>
          <a:p>
            <a:pPr algn="ctr" eaLnBrk="1" hangingPunct="1">
              <a:spcBef>
                <a:spcPct val="0"/>
              </a:spcBef>
              <a:buFontTx/>
              <a:buNone/>
            </a:pPr>
            <a:endParaRPr lang="en-US" altLang="en-US" b="1" dirty="0"/>
          </a:p>
          <a:p>
            <a:pPr algn="ctr" eaLnBrk="1" hangingPunct="1">
              <a:spcBef>
                <a:spcPct val="0"/>
              </a:spcBef>
              <a:buFontTx/>
              <a:buNone/>
            </a:pPr>
            <a:r>
              <a:rPr lang="en-US" altLang="en-US" b="1"/>
              <a:t>Jerry </a:t>
            </a:r>
            <a:r>
              <a:rPr lang="en-US" altLang="en-US" b="1" smtClean="0"/>
              <a:t>Breecher </a:t>
            </a:r>
            <a:endParaRPr lang="en-US" altLang="en-US" b="1"/>
          </a:p>
          <a:p>
            <a:pPr eaLnBrk="1" hangingPunct="1">
              <a:spcBef>
                <a:spcPct val="0"/>
              </a:spcBef>
              <a:buFontTx/>
              <a:buNone/>
            </a:pPr>
            <a:r>
              <a:rPr lang="en-US" altLang="en-US" sz="18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0001D7-848E-42B8-9783-3A11926A20DC}" type="slidenum">
              <a:rPr lang="en-US" altLang="en-US" sz="2000"/>
              <a:pPr>
                <a:spcBef>
                  <a:spcPct val="0"/>
                </a:spcBef>
                <a:buFontTx/>
                <a:buNone/>
              </a:pPr>
              <a:t>10</a:t>
            </a:fld>
            <a:endParaRPr lang="en-US" altLang="en-US" sz="2000"/>
          </a:p>
        </p:txBody>
      </p:sp>
      <p:sp>
        <p:nvSpPr>
          <p:cNvPr id="21507" name="Rectangle 2"/>
          <p:cNvSpPr>
            <a:spLocks noGrp="1" noChangeArrowheads="1"/>
          </p:cNvSpPr>
          <p:nvPr>
            <p:ph type="ctrTitle"/>
          </p:nvPr>
        </p:nvSpPr>
        <p:spPr>
          <a:xfrm>
            <a:off x="2743200" y="0"/>
            <a:ext cx="5562600" cy="609600"/>
          </a:xfrm>
        </p:spPr>
        <p:txBody>
          <a:bodyPr/>
          <a:lstStyle/>
          <a:p>
            <a:pPr eaLnBrk="1" hangingPunct="1"/>
            <a:r>
              <a:rPr lang="en-US" altLang="en-US" sz="4000" b="1" smtClean="0">
                <a:solidFill>
                  <a:srgbClr val="FF0000"/>
                </a:solidFill>
              </a:rPr>
              <a:t>File Allocation Table</a:t>
            </a:r>
          </a:p>
        </p:txBody>
      </p:sp>
      <p:sp>
        <p:nvSpPr>
          <p:cNvPr id="91140" name="Text Box 4"/>
          <p:cNvSpPr txBox="1">
            <a:spLocks noChangeArrowheads="1"/>
          </p:cNvSpPr>
          <p:nvPr/>
        </p:nvSpPr>
        <p:spPr bwMode="auto">
          <a:xfrm>
            <a:off x="212725" y="950913"/>
            <a:ext cx="8397875" cy="5078412"/>
          </a:xfrm>
          <a:prstGeom prst="rect">
            <a:avLst/>
          </a:prstGeom>
          <a:noFill/>
          <a:ln w="9525">
            <a:noFill/>
            <a:miter lim="800000"/>
            <a:headEnd/>
            <a:tailEnd/>
          </a:ln>
          <a:effectLst/>
        </p:spPr>
        <p:txBody>
          <a:bodyPr>
            <a:spAutoFit/>
          </a:bodyPr>
          <a:lstStyle/>
          <a:p>
            <a:pPr marL="342900" indent="-342900" eaLnBrk="1" hangingPunct="1">
              <a:defRPr/>
            </a:pPr>
            <a:endParaRPr lang="en-US" dirty="0">
              <a:latin typeface="Arial" charset="0"/>
            </a:endParaRPr>
          </a:p>
          <a:p>
            <a:pPr marL="342900" indent="-342900" eaLnBrk="1" hangingPunct="1">
              <a:defRPr/>
            </a:pPr>
            <a:r>
              <a:rPr lang="en-US" dirty="0">
                <a:latin typeface="Arial" charset="0"/>
              </a:rPr>
              <a:t>Sectors 1 – 9  contain the 1</a:t>
            </a:r>
            <a:r>
              <a:rPr lang="en-US" baseline="30000" dirty="0">
                <a:latin typeface="Arial" charset="0"/>
              </a:rPr>
              <a:t>st</a:t>
            </a:r>
            <a:r>
              <a:rPr lang="en-US" dirty="0">
                <a:latin typeface="Arial" charset="0"/>
              </a:rPr>
              <a:t> FAT.</a:t>
            </a:r>
          </a:p>
          <a:p>
            <a:pPr eaLnBrk="1" hangingPunct="1">
              <a:defRPr/>
            </a:pPr>
            <a:r>
              <a:rPr lang="en-US" dirty="0">
                <a:latin typeface="Arial" charset="0"/>
              </a:rPr>
              <a:t>Sectors A – 12 contain the 2</a:t>
            </a:r>
            <a:r>
              <a:rPr lang="en-US" baseline="30000" dirty="0">
                <a:latin typeface="Arial" charset="0"/>
              </a:rPr>
              <a:t>nd</a:t>
            </a:r>
            <a:r>
              <a:rPr lang="en-US" dirty="0">
                <a:latin typeface="Arial" charset="0"/>
              </a:rPr>
              <a:t> FAT.  These are redundant and should contain identical information.</a:t>
            </a:r>
          </a:p>
          <a:p>
            <a:pPr eaLnBrk="1" hangingPunct="1">
              <a:defRPr/>
            </a:pPr>
            <a:endParaRPr lang="en-US" dirty="0">
              <a:latin typeface="Arial" charset="0"/>
            </a:endParaRPr>
          </a:p>
          <a:p>
            <a:pPr eaLnBrk="1" hangingPunct="1">
              <a:defRPr/>
            </a:pPr>
            <a:r>
              <a:rPr lang="en-US" dirty="0">
                <a:latin typeface="Arial" charset="0"/>
              </a:rPr>
              <a:t>Here are the rules for FAT entries:</a:t>
            </a:r>
          </a:p>
          <a:p>
            <a:pPr eaLnBrk="1" hangingPunct="1">
              <a:defRPr/>
            </a:pPr>
            <a:endParaRPr lang="en-US" dirty="0">
              <a:latin typeface="Arial" charset="0"/>
            </a:endParaRPr>
          </a:p>
          <a:p>
            <a:pPr marL="342900" indent="-342900" eaLnBrk="1" hangingPunct="1">
              <a:buFontTx/>
              <a:buAutoNum type="arabicPeriod"/>
              <a:defRPr/>
            </a:pPr>
            <a:r>
              <a:rPr lang="en-US" dirty="0">
                <a:latin typeface="Arial" charset="0"/>
              </a:rPr>
              <a:t>On floppies, each 12 bit number in the FAT records a cluster belonging to a particular file.  </a:t>
            </a:r>
          </a:p>
          <a:p>
            <a:pPr marL="342900" indent="-342900" eaLnBrk="1" hangingPunct="1">
              <a:buFontTx/>
              <a:buAutoNum type="arabicPeriod"/>
              <a:defRPr/>
            </a:pPr>
            <a:r>
              <a:rPr lang="en-US" dirty="0">
                <a:latin typeface="Arial" charset="0"/>
              </a:rPr>
              <a:t>A 12 bit value means an entry can range from zero to 4096 ($FFF). This is where FAT-12 comes from.</a:t>
            </a:r>
          </a:p>
          <a:p>
            <a:pPr marL="342900" indent="-342900" eaLnBrk="1" hangingPunct="1">
              <a:buFontTx/>
              <a:buAutoNum type="arabicPeriod"/>
              <a:defRPr/>
            </a:pPr>
            <a:r>
              <a:rPr lang="en-US" dirty="0">
                <a:latin typeface="Arial" charset="0"/>
              </a:rPr>
              <a:t>If a FAT entry is zero, then the associated cluster is unused and available. </a:t>
            </a:r>
          </a:p>
          <a:p>
            <a:pPr marL="342900" indent="-342900" eaLnBrk="1" hangingPunct="1">
              <a:buFontTx/>
              <a:buAutoNum type="arabicPeriod"/>
              <a:defRPr/>
            </a:pPr>
            <a:r>
              <a:rPr lang="en-US" dirty="0">
                <a:latin typeface="Arial" charset="0"/>
              </a:rPr>
              <a:t>If an entry is 4081 to 4087 ($FF1 to $FF7), then the cluster is unusable due to a formatting error (usually a bad sector).  </a:t>
            </a:r>
          </a:p>
          <a:p>
            <a:pPr marL="342900" indent="-342900" eaLnBrk="1" hangingPunct="1">
              <a:buFontTx/>
              <a:buAutoNum type="arabicPeriod"/>
              <a:defRPr/>
            </a:pPr>
            <a:r>
              <a:rPr lang="en-US" dirty="0">
                <a:latin typeface="Arial" charset="0"/>
              </a:rPr>
              <a:t>If the entry contains 4088 to 4095 ($FF8 to $FFF), then the cluster contains the end of a file and does not point to another. </a:t>
            </a:r>
          </a:p>
          <a:p>
            <a:pPr eaLnBrk="1" hangingPunct="1">
              <a:defRPr/>
            </a:pPr>
            <a:endParaRPr lang="en-US" dirty="0">
              <a:latin typeface="Arial" charset="0"/>
            </a:endParaRPr>
          </a:p>
          <a:p>
            <a:pPr eaLnBrk="1" hangingPunct="1">
              <a:defRPr/>
            </a:pPr>
            <a:r>
              <a:rPr lang="en-US" dirty="0">
                <a:solidFill>
                  <a:srgbClr val="FF0000"/>
                </a:solidFill>
                <a:latin typeface="Arial" charset="0"/>
              </a:rPr>
              <a:t>12-bit entries can be hard to read; sorry about that.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A73917-F855-47C3-A092-63E8A326ADF9}" type="slidenum">
              <a:rPr lang="en-US" altLang="en-US" sz="2000"/>
              <a:pPr>
                <a:spcBef>
                  <a:spcPct val="0"/>
                </a:spcBef>
                <a:buFontTx/>
                <a:buNone/>
              </a:pPr>
              <a:t>11</a:t>
            </a:fld>
            <a:endParaRPr lang="en-US" altLang="en-US" sz="2000"/>
          </a:p>
        </p:txBody>
      </p:sp>
      <p:sp>
        <p:nvSpPr>
          <p:cNvPr id="23555" name="Rectangle 2"/>
          <p:cNvSpPr>
            <a:spLocks noGrp="1" noChangeArrowheads="1"/>
          </p:cNvSpPr>
          <p:nvPr>
            <p:ph type="ctrTitle"/>
          </p:nvPr>
        </p:nvSpPr>
        <p:spPr>
          <a:xfrm>
            <a:off x="5867400" y="152400"/>
            <a:ext cx="3048000" cy="609600"/>
          </a:xfrm>
        </p:spPr>
        <p:txBody>
          <a:bodyPr/>
          <a:lstStyle/>
          <a:p>
            <a:pPr eaLnBrk="1" hangingPunct="1"/>
            <a:r>
              <a:rPr lang="en-US" altLang="en-US" sz="3600" b="1" smtClean="0">
                <a:solidFill>
                  <a:srgbClr val="FF0000"/>
                </a:solidFill>
              </a:rPr>
              <a:t>Sector 001x</a:t>
            </a:r>
          </a:p>
        </p:txBody>
      </p:sp>
      <p:pic>
        <p:nvPicPr>
          <p:cNvPr id="23556" name="Picture 6" descr="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6"/>
          <p:cNvSpPr txBox="1">
            <a:spLocks noChangeArrowheads="1"/>
          </p:cNvSpPr>
          <p:nvPr/>
        </p:nvSpPr>
        <p:spPr bwMode="auto">
          <a:xfrm>
            <a:off x="152400" y="3657600"/>
            <a:ext cx="8869363" cy="646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cs typeface="Courier New" panose="02070309020205020404" pitchFamily="49" charset="0"/>
              </a:rPr>
              <a:t>0  1  2  3  4  5  6  7  8  9  A  B  C  D  E  F  10 11 12 13 14</a:t>
            </a:r>
          </a:p>
          <a:p>
            <a:pPr eaLnBrk="1" hangingPunct="1">
              <a:spcBef>
                <a:spcPct val="0"/>
              </a:spcBef>
              <a:buFontTx/>
              <a:buNone/>
            </a:pPr>
            <a:r>
              <a:rPr lang="en-US" altLang="en-US" sz="1800">
                <a:latin typeface="Courier New" panose="02070309020205020404" pitchFamily="49" charset="0"/>
                <a:cs typeface="Courier New" panose="02070309020205020404" pitchFamily="49" charset="0"/>
              </a:rPr>
              <a:t>F0 FF FF FF FF FF FF 6F 00 07 80 00 09 A0 00 0B F0 FF FF 0F 00</a:t>
            </a:r>
          </a:p>
        </p:txBody>
      </p:sp>
      <p:cxnSp>
        <p:nvCxnSpPr>
          <p:cNvPr id="9" name="Straight Arrow Connector 8"/>
          <p:cNvCxnSpPr/>
          <p:nvPr/>
        </p:nvCxnSpPr>
        <p:spPr>
          <a:xfrm rot="5400000" flipH="1" flipV="1">
            <a:off x="-419100" y="2324100"/>
            <a:ext cx="2514600" cy="152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876300" y="5372100"/>
            <a:ext cx="2438400" cy="76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560" name="TextBox 13"/>
          <p:cNvSpPr txBox="1">
            <a:spLocks noChangeArrowheads="1"/>
          </p:cNvSpPr>
          <p:nvPr/>
        </p:nvSpPr>
        <p:spPr bwMode="auto">
          <a:xfrm>
            <a:off x="381000" y="6324600"/>
            <a:ext cx="1708150" cy="276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F0 means it’s a floppy.</a:t>
            </a:r>
          </a:p>
        </p:txBody>
      </p:sp>
      <p:cxnSp>
        <p:nvCxnSpPr>
          <p:cNvPr id="15" name="Straight Arrow Connector 14"/>
          <p:cNvCxnSpPr/>
          <p:nvPr/>
        </p:nvCxnSpPr>
        <p:spPr>
          <a:xfrm rot="16200000" flipH="1">
            <a:off x="1333500" y="4381500"/>
            <a:ext cx="533400" cy="1524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1447800" y="4419600"/>
            <a:ext cx="533400" cy="762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1638300" y="4305300"/>
            <a:ext cx="533400" cy="3048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564" name="TextBox 23"/>
          <p:cNvSpPr txBox="1">
            <a:spLocks noChangeArrowheads="1"/>
          </p:cNvSpPr>
          <p:nvPr/>
        </p:nvSpPr>
        <p:spPr bwMode="auto">
          <a:xfrm>
            <a:off x="838200" y="5867400"/>
            <a:ext cx="1254125" cy="276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FF FF  Padding</a:t>
            </a:r>
          </a:p>
        </p:txBody>
      </p:sp>
      <p:cxnSp>
        <p:nvCxnSpPr>
          <p:cNvPr id="25" name="Straight Arrow Connector 24"/>
          <p:cNvCxnSpPr/>
          <p:nvPr/>
        </p:nvCxnSpPr>
        <p:spPr>
          <a:xfrm rot="16200000" flipV="1">
            <a:off x="0" y="4953000"/>
            <a:ext cx="1676400" cy="1524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266700" y="4991100"/>
            <a:ext cx="1676400" cy="7620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1752600" y="4343400"/>
            <a:ext cx="609600" cy="3048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019300" y="4457700"/>
            <a:ext cx="609600" cy="762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095500" y="4381500"/>
            <a:ext cx="609600" cy="2286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570" name="TextBox 36"/>
          <p:cNvSpPr txBox="1">
            <a:spLocks noChangeArrowheads="1"/>
          </p:cNvSpPr>
          <p:nvPr/>
        </p:nvSpPr>
        <p:spPr bwMode="auto">
          <a:xfrm>
            <a:off x="1219200" y="4724400"/>
            <a:ext cx="1981200" cy="646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2     3    4</a:t>
            </a:r>
          </a:p>
          <a:p>
            <a:pPr eaLnBrk="1" hangingPunct="1">
              <a:spcBef>
                <a:spcPct val="0"/>
              </a:spcBef>
              <a:buFontTx/>
              <a:buNone/>
            </a:pPr>
            <a:r>
              <a:rPr lang="en-US" altLang="en-US" sz="1200"/>
              <a:t>These files have a  single sector</a:t>
            </a:r>
          </a:p>
        </p:txBody>
      </p:sp>
      <p:cxnSp>
        <p:nvCxnSpPr>
          <p:cNvPr id="38" name="Straight Arrow Connector 37"/>
          <p:cNvCxnSpPr/>
          <p:nvPr/>
        </p:nvCxnSpPr>
        <p:spPr>
          <a:xfrm rot="16200000" flipH="1">
            <a:off x="2552700" y="4381500"/>
            <a:ext cx="533400" cy="1524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2667000" y="4419600"/>
            <a:ext cx="533400" cy="762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857500" y="4305300"/>
            <a:ext cx="533400" cy="3048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3771900" y="4457700"/>
            <a:ext cx="533400" cy="1524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3886200" y="4495800"/>
            <a:ext cx="533400" cy="762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4076700" y="4381500"/>
            <a:ext cx="533400" cy="3048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2971800" y="4343400"/>
            <a:ext cx="609600" cy="3048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3238500" y="4457700"/>
            <a:ext cx="609600" cy="762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3314700" y="4381500"/>
            <a:ext cx="609600" cy="2286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6200000" flipH="1">
            <a:off x="4191000" y="4419600"/>
            <a:ext cx="609600" cy="3048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457700" y="4533900"/>
            <a:ext cx="609600" cy="762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4533900" y="4457700"/>
            <a:ext cx="609600" cy="2286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a:off x="2591594" y="5104606"/>
            <a:ext cx="1219200" cy="611188"/>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584" name="TextBox 51"/>
          <p:cNvSpPr txBox="1">
            <a:spLocks noChangeArrowheads="1"/>
          </p:cNvSpPr>
          <p:nvPr/>
        </p:nvSpPr>
        <p:spPr bwMode="auto">
          <a:xfrm>
            <a:off x="2209800" y="6019800"/>
            <a:ext cx="15240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5:  Aims </a:t>
            </a:r>
          </a:p>
          <a:p>
            <a:pPr eaLnBrk="1" hangingPunct="1">
              <a:spcBef>
                <a:spcPct val="0"/>
              </a:spcBef>
              <a:buFontTx/>
              <a:buNone/>
            </a:pPr>
            <a:r>
              <a:rPr lang="en-US" altLang="en-US" sz="1200"/>
              <a:t>at Cluster 6</a:t>
            </a:r>
          </a:p>
        </p:txBody>
      </p:sp>
      <p:cxnSp>
        <p:nvCxnSpPr>
          <p:cNvPr id="54" name="Straight Arrow Connector 53"/>
          <p:cNvCxnSpPr/>
          <p:nvPr/>
        </p:nvCxnSpPr>
        <p:spPr>
          <a:xfrm rot="16200000" flipH="1">
            <a:off x="5410200" y="4419600"/>
            <a:ext cx="609600" cy="3048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5676900" y="4533900"/>
            <a:ext cx="609600" cy="762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5753100" y="4457700"/>
            <a:ext cx="609600" cy="2286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6286500" y="4457700"/>
            <a:ext cx="533400" cy="1524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6200000" flipH="1">
            <a:off x="6400800" y="4495800"/>
            <a:ext cx="533400" cy="762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6591300" y="4381500"/>
            <a:ext cx="533400" cy="3048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5067300" y="4457700"/>
            <a:ext cx="533400" cy="1524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16200000" flipH="1">
            <a:off x="5181600" y="4495800"/>
            <a:ext cx="533400" cy="762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5372100" y="4381500"/>
            <a:ext cx="533400" cy="3048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3735388" y="5105400"/>
            <a:ext cx="684212" cy="77788"/>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595" name="TextBox 64"/>
          <p:cNvSpPr txBox="1">
            <a:spLocks noChangeArrowheads="1"/>
          </p:cNvSpPr>
          <p:nvPr/>
        </p:nvSpPr>
        <p:spPr bwMode="auto">
          <a:xfrm>
            <a:off x="3124200" y="5486400"/>
            <a:ext cx="14478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6: Aims</a:t>
            </a:r>
          </a:p>
          <a:p>
            <a:pPr eaLnBrk="1" hangingPunct="1">
              <a:spcBef>
                <a:spcPct val="0"/>
              </a:spcBef>
              <a:buFontTx/>
              <a:buNone/>
            </a:pPr>
            <a:r>
              <a:rPr lang="en-US" altLang="en-US" sz="1200"/>
              <a:t>at Cluster 7</a:t>
            </a:r>
          </a:p>
        </p:txBody>
      </p:sp>
      <p:cxnSp>
        <p:nvCxnSpPr>
          <p:cNvPr id="72" name="Straight Arrow Connector 71"/>
          <p:cNvCxnSpPr/>
          <p:nvPr/>
        </p:nvCxnSpPr>
        <p:spPr>
          <a:xfrm rot="5400000">
            <a:off x="5639594" y="5104606"/>
            <a:ext cx="533400" cy="77788"/>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H="1">
            <a:off x="6705600" y="4419600"/>
            <a:ext cx="609600" cy="3048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6972300" y="4533900"/>
            <a:ext cx="609600" cy="762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7048500" y="4457700"/>
            <a:ext cx="609600" cy="2286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600" name="TextBox 76"/>
          <p:cNvSpPr txBox="1">
            <a:spLocks noChangeArrowheads="1"/>
          </p:cNvSpPr>
          <p:nvPr/>
        </p:nvSpPr>
        <p:spPr bwMode="auto">
          <a:xfrm>
            <a:off x="4191000" y="4876800"/>
            <a:ext cx="12192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7: Aims</a:t>
            </a:r>
          </a:p>
          <a:p>
            <a:pPr eaLnBrk="1" hangingPunct="1">
              <a:spcBef>
                <a:spcPct val="0"/>
              </a:spcBef>
              <a:buFontTx/>
              <a:buNone/>
            </a:pPr>
            <a:r>
              <a:rPr lang="en-US" altLang="en-US" sz="1200"/>
              <a:t>at Cluster 8</a:t>
            </a:r>
          </a:p>
        </p:txBody>
      </p:sp>
      <p:sp>
        <p:nvSpPr>
          <p:cNvPr id="23601" name="TextBox 78"/>
          <p:cNvSpPr txBox="1">
            <a:spLocks noChangeArrowheads="1"/>
          </p:cNvSpPr>
          <p:nvPr/>
        </p:nvSpPr>
        <p:spPr bwMode="auto">
          <a:xfrm>
            <a:off x="4419600" y="6019800"/>
            <a:ext cx="12192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8: Aims</a:t>
            </a:r>
          </a:p>
          <a:p>
            <a:pPr eaLnBrk="1" hangingPunct="1">
              <a:spcBef>
                <a:spcPct val="0"/>
              </a:spcBef>
              <a:buFontTx/>
              <a:buNone/>
            </a:pPr>
            <a:r>
              <a:rPr lang="en-US" altLang="en-US" sz="1200"/>
              <a:t>at Cluster 9</a:t>
            </a:r>
          </a:p>
        </p:txBody>
      </p:sp>
      <p:cxnSp>
        <p:nvCxnSpPr>
          <p:cNvPr id="80" name="Straight Arrow Connector 79"/>
          <p:cNvCxnSpPr/>
          <p:nvPr/>
        </p:nvCxnSpPr>
        <p:spPr>
          <a:xfrm rot="5400000">
            <a:off x="4762500" y="5295900"/>
            <a:ext cx="1219200" cy="2286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603" name="TextBox 83"/>
          <p:cNvSpPr txBox="1">
            <a:spLocks noChangeArrowheads="1"/>
          </p:cNvSpPr>
          <p:nvPr/>
        </p:nvSpPr>
        <p:spPr bwMode="auto">
          <a:xfrm>
            <a:off x="5410200" y="5410200"/>
            <a:ext cx="12192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9: Aims</a:t>
            </a:r>
          </a:p>
          <a:p>
            <a:pPr eaLnBrk="1" hangingPunct="1">
              <a:spcBef>
                <a:spcPct val="0"/>
              </a:spcBef>
              <a:buFontTx/>
              <a:buNone/>
            </a:pPr>
            <a:r>
              <a:rPr lang="en-US" altLang="en-US" sz="1200"/>
              <a:t>at Cluster A</a:t>
            </a:r>
          </a:p>
        </p:txBody>
      </p:sp>
      <p:sp>
        <p:nvSpPr>
          <p:cNvPr id="23604" name="TextBox 84"/>
          <p:cNvSpPr txBox="1">
            <a:spLocks noChangeArrowheads="1"/>
          </p:cNvSpPr>
          <p:nvPr/>
        </p:nvSpPr>
        <p:spPr bwMode="auto">
          <a:xfrm>
            <a:off x="6019800" y="4800600"/>
            <a:ext cx="12192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A: Aims</a:t>
            </a:r>
          </a:p>
          <a:p>
            <a:pPr eaLnBrk="1" hangingPunct="1">
              <a:spcBef>
                <a:spcPct val="0"/>
              </a:spcBef>
              <a:buFontTx/>
              <a:buNone/>
            </a:pPr>
            <a:r>
              <a:rPr lang="en-US" altLang="en-US" sz="1200"/>
              <a:t>at Cluster B</a:t>
            </a:r>
          </a:p>
        </p:txBody>
      </p:sp>
      <p:cxnSp>
        <p:nvCxnSpPr>
          <p:cNvPr id="87" name="Straight Arrow Connector 86"/>
          <p:cNvCxnSpPr/>
          <p:nvPr/>
        </p:nvCxnSpPr>
        <p:spPr>
          <a:xfrm rot="16200000" flipH="1">
            <a:off x="6743700" y="5372100"/>
            <a:ext cx="1066800" cy="76200"/>
          </a:xfrm>
          <a:prstGeom prst="straightConnector1">
            <a:avLst/>
          </a:prstGeom>
          <a:ln w="28575">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606" name="TextBox 89"/>
          <p:cNvSpPr txBox="1">
            <a:spLocks noChangeArrowheads="1"/>
          </p:cNvSpPr>
          <p:nvPr/>
        </p:nvSpPr>
        <p:spPr bwMode="auto">
          <a:xfrm>
            <a:off x="6172200" y="5943600"/>
            <a:ext cx="13716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B: Last Sector (FFF)</a:t>
            </a:r>
          </a:p>
        </p:txBody>
      </p:sp>
      <p:cxnSp>
        <p:nvCxnSpPr>
          <p:cNvPr id="91" name="Straight Arrow Connector 90"/>
          <p:cNvCxnSpPr/>
          <p:nvPr/>
        </p:nvCxnSpPr>
        <p:spPr>
          <a:xfrm rot="16200000" flipH="1">
            <a:off x="7505700" y="4457700"/>
            <a:ext cx="533400" cy="1524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flipH="1">
            <a:off x="7620000" y="4495800"/>
            <a:ext cx="533400" cy="762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a:off x="7810500" y="4381500"/>
            <a:ext cx="533400" cy="3048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610" name="TextBox 93"/>
          <p:cNvSpPr txBox="1">
            <a:spLocks noChangeArrowheads="1"/>
          </p:cNvSpPr>
          <p:nvPr/>
        </p:nvSpPr>
        <p:spPr bwMode="auto">
          <a:xfrm>
            <a:off x="7467600" y="4800600"/>
            <a:ext cx="1371600" cy="461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t>Cluster C: Last Sector (FFF)</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40F8AF-1426-4066-A3DC-AF1C930A839F}" type="slidenum">
              <a:rPr lang="en-US" altLang="en-US" sz="2000"/>
              <a:pPr>
                <a:spcBef>
                  <a:spcPct val="0"/>
                </a:spcBef>
                <a:buFontTx/>
                <a:buNone/>
              </a:pPr>
              <a:t>12</a:t>
            </a:fld>
            <a:endParaRPr lang="en-US" altLang="en-US" sz="2000"/>
          </a:p>
        </p:txBody>
      </p:sp>
      <p:sp>
        <p:nvSpPr>
          <p:cNvPr id="25603"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00Ax</a:t>
            </a:r>
          </a:p>
        </p:txBody>
      </p:sp>
      <p:pic>
        <p:nvPicPr>
          <p:cNvPr id="25604" name="Picture 4" descr="0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6"/>
          <p:cNvSpPr txBox="1">
            <a:spLocks noChangeArrowheads="1"/>
          </p:cNvSpPr>
          <p:nvPr/>
        </p:nvSpPr>
        <p:spPr bwMode="auto">
          <a:xfrm>
            <a:off x="457200" y="2133600"/>
            <a:ext cx="1752600"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is the second FAT – identical to the first.</a:t>
            </a:r>
          </a:p>
        </p:txBody>
      </p:sp>
      <p:graphicFrame>
        <p:nvGraphicFramePr>
          <p:cNvPr id="8" name="Table 7"/>
          <p:cNvGraphicFramePr>
            <a:graphicFrameLocks noGrp="1"/>
          </p:cNvGraphicFramePr>
          <p:nvPr/>
        </p:nvGraphicFramePr>
        <p:xfrm>
          <a:off x="228600" y="3724275"/>
          <a:ext cx="8534400" cy="2493963"/>
        </p:xfrm>
        <a:graphic>
          <a:graphicData uri="http://schemas.openxmlformats.org/drawingml/2006/table">
            <a:tbl>
              <a:tblPr firstRow="1" bandRow="1">
                <a:tableStyleId>{5C22544A-7EE6-4342-B048-85BDC9FD1C3A}</a:tableStyleId>
              </a:tblPr>
              <a:tblGrid>
                <a:gridCol w="1293091">
                  <a:extLst>
                    <a:ext uri="{9D8B030D-6E8A-4147-A177-3AD203B41FA5}">
                      <a16:colId xmlns:a16="http://schemas.microsoft.com/office/drawing/2014/main" val="20000"/>
                    </a:ext>
                  </a:extLst>
                </a:gridCol>
                <a:gridCol w="3736108">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40050">
                <a:tc>
                  <a:txBody>
                    <a:bodyPr/>
                    <a:lstStyle/>
                    <a:p>
                      <a:pPr algn="ctr"/>
                      <a:r>
                        <a:rPr lang="en-US" sz="1800" dirty="0" smtClean="0"/>
                        <a:t>Starting Cluster</a:t>
                      </a:r>
                      <a:endParaRPr lang="en-US" sz="1800" dirty="0"/>
                    </a:p>
                  </a:txBody>
                  <a:tcPr marT="45713" marB="45713"/>
                </a:tc>
                <a:tc>
                  <a:txBody>
                    <a:bodyPr/>
                    <a:lstStyle/>
                    <a:p>
                      <a:pPr algn="ctr"/>
                      <a:r>
                        <a:rPr lang="en-US" sz="1800" dirty="0" smtClean="0"/>
                        <a:t>Contains (Points to)</a:t>
                      </a:r>
                      <a:endParaRPr lang="en-US" sz="1800" dirty="0"/>
                    </a:p>
                  </a:txBody>
                  <a:tcPr marT="45713" marB="45713"/>
                </a:tc>
                <a:tc>
                  <a:txBody>
                    <a:bodyPr/>
                    <a:lstStyle/>
                    <a:p>
                      <a:pPr algn="ctr"/>
                      <a:r>
                        <a:rPr lang="en-US" sz="1800" dirty="0" smtClean="0"/>
                        <a:t>What does it hold?</a:t>
                      </a:r>
                      <a:endParaRPr lang="en-US" sz="1800" dirty="0"/>
                    </a:p>
                  </a:txBody>
                  <a:tcPr marT="45713" marB="45713"/>
                </a:tc>
                <a:extLst>
                  <a:ext uri="{0D108BD9-81ED-4DB2-BD59-A6C34878D82A}">
                    <a16:rowId xmlns:a16="http://schemas.microsoft.com/office/drawing/2014/main" val="10000"/>
                  </a:ext>
                </a:extLst>
              </a:tr>
              <a:tr h="370783">
                <a:tc>
                  <a:txBody>
                    <a:bodyPr/>
                    <a:lstStyle/>
                    <a:p>
                      <a:r>
                        <a:rPr lang="en-US" sz="1800" dirty="0" smtClean="0"/>
                        <a:t>2</a:t>
                      </a:r>
                      <a:endParaRPr lang="en-US" sz="1800" dirty="0"/>
                    </a:p>
                  </a:txBody>
                  <a:tcPr marT="45713" marB="45713"/>
                </a:tc>
                <a:tc>
                  <a:txBody>
                    <a:bodyPr/>
                    <a:lstStyle/>
                    <a:p>
                      <a:r>
                        <a:rPr lang="en-US" sz="1800" dirty="0" smtClean="0"/>
                        <a:t>FFF ( one sector only)</a:t>
                      </a:r>
                      <a:endParaRPr lang="en-US" sz="1800" dirty="0"/>
                    </a:p>
                  </a:txBody>
                  <a:tcPr marT="45713" marB="45713"/>
                </a:tc>
                <a:tc>
                  <a:txBody>
                    <a:bodyPr/>
                    <a:lstStyle/>
                    <a:p>
                      <a:r>
                        <a:rPr lang="en-US" sz="1800" dirty="0" smtClean="0"/>
                        <a:t>(021x)  </a:t>
                      </a:r>
                      <a:r>
                        <a:rPr lang="en-US" sz="1800" dirty="0" err="1" smtClean="0"/>
                        <a:t>A_Dir</a:t>
                      </a:r>
                      <a:r>
                        <a:rPr lang="en-US" sz="1800" dirty="0" smtClean="0"/>
                        <a:t> -- Directory</a:t>
                      </a:r>
                      <a:endParaRPr lang="en-US" sz="1800" dirty="0"/>
                    </a:p>
                  </a:txBody>
                  <a:tcPr marT="45713" marB="45713"/>
                </a:tc>
                <a:extLst>
                  <a:ext uri="{0D108BD9-81ED-4DB2-BD59-A6C34878D82A}">
                    <a16:rowId xmlns:a16="http://schemas.microsoft.com/office/drawing/2014/main" val="10001"/>
                  </a:ext>
                </a:extLst>
              </a:tr>
              <a:tr h="370783">
                <a:tc>
                  <a:txBody>
                    <a:bodyPr/>
                    <a:lstStyle/>
                    <a:p>
                      <a:r>
                        <a:rPr lang="en-US" sz="1800" dirty="0" smtClean="0"/>
                        <a:t>3</a:t>
                      </a:r>
                      <a:endParaRPr lang="en-US" sz="1800" dirty="0"/>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FFF ( one sector only)</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(022x)  File in directory </a:t>
                      </a:r>
                      <a:r>
                        <a:rPr lang="en-US" sz="1800" dirty="0" err="1" smtClean="0"/>
                        <a:t>A_Dir</a:t>
                      </a:r>
                      <a:endParaRPr lang="en-US" sz="1800" dirty="0" smtClean="0"/>
                    </a:p>
                  </a:txBody>
                  <a:tcPr marT="45713" marB="45713"/>
                </a:tc>
                <a:extLst>
                  <a:ext uri="{0D108BD9-81ED-4DB2-BD59-A6C34878D82A}">
                    <a16:rowId xmlns:a16="http://schemas.microsoft.com/office/drawing/2014/main" val="10002"/>
                  </a:ext>
                </a:extLst>
              </a:tr>
              <a:tr h="370783">
                <a:tc>
                  <a:txBody>
                    <a:bodyPr/>
                    <a:lstStyle/>
                    <a:p>
                      <a:r>
                        <a:rPr lang="en-US" sz="1800" dirty="0" smtClean="0"/>
                        <a:t>4</a:t>
                      </a:r>
                      <a:endParaRPr lang="en-US" sz="1800" dirty="0"/>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FFF ( one sector only)</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(023x) File1 (single sector)</a:t>
                      </a:r>
                    </a:p>
                  </a:txBody>
                  <a:tcPr marT="45713" marB="45713"/>
                </a:tc>
                <a:extLst>
                  <a:ext uri="{0D108BD9-81ED-4DB2-BD59-A6C34878D82A}">
                    <a16:rowId xmlns:a16="http://schemas.microsoft.com/office/drawing/2014/main" val="10003"/>
                  </a:ext>
                </a:extLst>
              </a:tr>
              <a:tr h="370783">
                <a:tc>
                  <a:txBody>
                    <a:bodyPr/>
                    <a:lstStyle/>
                    <a:p>
                      <a:r>
                        <a:rPr lang="en-US" sz="1800" dirty="0" smtClean="0"/>
                        <a:t>5</a:t>
                      </a:r>
                      <a:endParaRPr lang="en-US" sz="1800" dirty="0"/>
                    </a:p>
                  </a:txBody>
                  <a:tcPr marT="45713" marB="45713"/>
                </a:tc>
                <a:tc>
                  <a:txBody>
                    <a:bodyPr/>
                    <a:lstStyle/>
                    <a:p>
                      <a:r>
                        <a:rPr lang="en-US" sz="1800" dirty="0" smtClean="0"/>
                        <a:t>6 </a:t>
                      </a:r>
                      <a:r>
                        <a:rPr lang="en-US" sz="1800" dirty="0" smtClean="0">
                          <a:sym typeface="Wingdings" pitchFamily="2" charset="2"/>
                        </a:rPr>
                        <a:t> 7  8  9  A  B  FFF</a:t>
                      </a:r>
                      <a:endParaRPr lang="en-US" sz="1800" dirty="0"/>
                    </a:p>
                  </a:txBody>
                  <a:tcPr marT="45713" marB="45713"/>
                </a:tc>
                <a:tc>
                  <a:txBody>
                    <a:bodyPr/>
                    <a:lstStyle/>
                    <a:p>
                      <a:r>
                        <a:rPr lang="en-US" sz="1800" dirty="0" smtClean="0"/>
                        <a:t>(024x-02Ax)  </a:t>
                      </a:r>
                      <a:r>
                        <a:rPr lang="en-US" sz="1800" dirty="0" err="1" smtClean="0"/>
                        <a:t>Multisector</a:t>
                      </a:r>
                      <a:r>
                        <a:rPr lang="en-US" sz="1800" dirty="0" smtClean="0"/>
                        <a:t> file</a:t>
                      </a:r>
                      <a:endParaRPr lang="en-US" sz="1800" dirty="0"/>
                    </a:p>
                  </a:txBody>
                  <a:tcPr marT="45713" marB="45713"/>
                </a:tc>
                <a:extLst>
                  <a:ext uri="{0D108BD9-81ED-4DB2-BD59-A6C34878D82A}">
                    <a16:rowId xmlns:a16="http://schemas.microsoft.com/office/drawing/2014/main" val="10004"/>
                  </a:ext>
                </a:extLst>
              </a:tr>
              <a:tr h="370783">
                <a:tc>
                  <a:txBody>
                    <a:bodyPr/>
                    <a:lstStyle/>
                    <a:p>
                      <a:r>
                        <a:rPr lang="en-US" sz="1800" dirty="0" smtClean="0"/>
                        <a:t>C</a:t>
                      </a:r>
                      <a:endParaRPr lang="en-US" sz="1800" dirty="0"/>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FFF ( one sector only)</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(02Bx)</a:t>
                      </a:r>
                      <a:r>
                        <a:rPr lang="en-US" sz="1800" baseline="0" dirty="0" smtClean="0"/>
                        <a:t>  File with long name</a:t>
                      </a:r>
                      <a:endParaRPr lang="en-US" sz="1800" dirty="0" smtClean="0"/>
                    </a:p>
                  </a:txBody>
                  <a:tcPr marT="45713" marB="45713"/>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D99007-A0D1-4259-906D-8AC25674BF0E}" type="slidenum">
              <a:rPr lang="en-US" altLang="en-US" sz="2000"/>
              <a:pPr>
                <a:spcBef>
                  <a:spcPct val="0"/>
                </a:spcBef>
                <a:buFontTx/>
                <a:buNone/>
              </a:pPr>
              <a:t>13</a:t>
            </a:fld>
            <a:endParaRPr lang="en-US" altLang="en-US" sz="2000"/>
          </a:p>
        </p:txBody>
      </p:sp>
      <p:sp>
        <p:nvSpPr>
          <p:cNvPr id="27651" name="Rectangle 2"/>
          <p:cNvSpPr>
            <a:spLocks noGrp="1" noChangeArrowheads="1"/>
          </p:cNvSpPr>
          <p:nvPr>
            <p:ph type="ctrTitle"/>
          </p:nvPr>
        </p:nvSpPr>
        <p:spPr>
          <a:xfrm>
            <a:off x="1828800" y="0"/>
            <a:ext cx="6477000" cy="609600"/>
          </a:xfrm>
        </p:spPr>
        <p:txBody>
          <a:bodyPr/>
          <a:lstStyle/>
          <a:p>
            <a:pPr eaLnBrk="1" hangingPunct="1"/>
            <a:r>
              <a:rPr lang="en-US" altLang="en-US" sz="3600" b="1" smtClean="0">
                <a:solidFill>
                  <a:srgbClr val="FF0000"/>
                </a:solidFill>
              </a:rPr>
              <a:t>Directory Information</a:t>
            </a:r>
          </a:p>
        </p:txBody>
      </p:sp>
      <p:graphicFrame>
        <p:nvGraphicFramePr>
          <p:cNvPr id="87232" name="Group 192"/>
          <p:cNvGraphicFramePr>
            <a:graphicFrameLocks noGrp="1"/>
          </p:cNvGraphicFramePr>
          <p:nvPr/>
        </p:nvGraphicFramePr>
        <p:xfrm>
          <a:off x="304800" y="1524000"/>
          <a:ext cx="8229600" cy="3667125"/>
        </p:xfrm>
        <a:graphic>
          <a:graphicData uri="http://schemas.openxmlformats.org/drawingml/2006/table">
            <a:tbl>
              <a:tblPr/>
              <a:tblGrid>
                <a:gridCol w="3276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4552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Attribute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Offset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Number of bytes in field</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Filename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8</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Filename Extension</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8</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File Attributes</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B</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reserved</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Creation Time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16</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Creation Date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18</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Pointer to cluster in FAT</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1A</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8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File Length</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1C</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7694" name="TextBox 77"/>
          <p:cNvSpPr txBox="1">
            <a:spLocks noChangeArrowheads="1"/>
          </p:cNvSpPr>
          <p:nvPr/>
        </p:nvSpPr>
        <p:spPr bwMode="auto">
          <a:xfrm>
            <a:off x="228600" y="762000"/>
            <a:ext cx="8610600" cy="646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Directory Entries hold information about the files or directories that are in that directory.  Below is the format for a directory entry.</a:t>
            </a:r>
          </a:p>
        </p:txBody>
      </p:sp>
      <p:sp>
        <p:nvSpPr>
          <p:cNvPr id="27695" name="TextBox 77"/>
          <p:cNvSpPr txBox="1">
            <a:spLocks noChangeArrowheads="1"/>
          </p:cNvSpPr>
          <p:nvPr/>
        </p:nvSpPr>
        <p:spPr bwMode="auto">
          <a:xfrm>
            <a:off x="228600" y="5334000"/>
            <a:ext cx="86106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See the next page for additional information about  many of these fields.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BD28D19-0219-4B67-B19C-CE0E03D240A5}" type="slidenum">
              <a:rPr lang="en-US" altLang="en-US" sz="2000"/>
              <a:pPr>
                <a:spcBef>
                  <a:spcPct val="0"/>
                </a:spcBef>
                <a:buFontTx/>
                <a:buNone/>
              </a:pPr>
              <a:t>14</a:t>
            </a:fld>
            <a:endParaRPr lang="en-US" altLang="en-US" sz="2000"/>
          </a:p>
        </p:txBody>
      </p:sp>
      <p:sp>
        <p:nvSpPr>
          <p:cNvPr id="29699" name="Rectangle 2"/>
          <p:cNvSpPr>
            <a:spLocks noGrp="1" noChangeArrowheads="1"/>
          </p:cNvSpPr>
          <p:nvPr>
            <p:ph type="ctrTitle"/>
          </p:nvPr>
        </p:nvSpPr>
        <p:spPr>
          <a:xfrm>
            <a:off x="1828800" y="0"/>
            <a:ext cx="6477000" cy="609600"/>
          </a:xfrm>
        </p:spPr>
        <p:txBody>
          <a:bodyPr/>
          <a:lstStyle/>
          <a:p>
            <a:pPr eaLnBrk="1" hangingPunct="1"/>
            <a:r>
              <a:rPr lang="en-US" altLang="en-US" sz="3600" b="1" smtClean="0">
                <a:solidFill>
                  <a:srgbClr val="FF0000"/>
                </a:solidFill>
              </a:rPr>
              <a:t>Directory Information</a:t>
            </a:r>
          </a:p>
        </p:txBody>
      </p:sp>
      <p:graphicFrame>
        <p:nvGraphicFramePr>
          <p:cNvPr id="87232" name="Group 192"/>
          <p:cNvGraphicFramePr>
            <a:graphicFrameLocks noGrp="1"/>
          </p:cNvGraphicFramePr>
          <p:nvPr/>
        </p:nvGraphicFramePr>
        <p:xfrm>
          <a:off x="381000" y="609600"/>
          <a:ext cx="5105400" cy="3551238"/>
        </p:xfrm>
        <a:graphic>
          <a:graphicData uri="http://schemas.openxmlformats.org/drawingml/2006/table">
            <a:tbl>
              <a:tblPr/>
              <a:tblGrid>
                <a:gridCol w="2032706">
                  <a:extLst>
                    <a:ext uri="{9D8B030D-6E8A-4147-A177-3AD203B41FA5}">
                      <a16:colId xmlns:a16="http://schemas.microsoft.com/office/drawing/2014/main" val="20000"/>
                    </a:ext>
                  </a:extLst>
                </a:gridCol>
                <a:gridCol w="1087261">
                  <a:extLst>
                    <a:ext uri="{9D8B030D-6E8A-4147-A177-3AD203B41FA5}">
                      <a16:colId xmlns:a16="http://schemas.microsoft.com/office/drawing/2014/main" val="20001"/>
                    </a:ext>
                  </a:extLst>
                </a:gridCol>
                <a:gridCol w="1985433">
                  <a:extLst>
                    <a:ext uri="{9D8B030D-6E8A-4147-A177-3AD203B41FA5}">
                      <a16:colId xmlns:a16="http://schemas.microsoft.com/office/drawing/2014/main" val="20002"/>
                    </a:ext>
                  </a:extLst>
                </a:gridCol>
              </a:tblGrid>
              <a:tr h="579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Attribute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Offset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Number of bytes in field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Filename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4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Filename Extension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 Attributes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B</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reserved</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Creation Time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16</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Creation Date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0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Pointer to cluster in FAT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 Length</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1C</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9742" name="TextBox 77"/>
          <p:cNvSpPr txBox="1">
            <a:spLocks noChangeArrowheads="1"/>
          </p:cNvSpPr>
          <p:nvPr/>
        </p:nvSpPr>
        <p:spPr bwMode="auto">
          <a:xfrm>
            <a:off x="6096000" y="685800"/>
            <a:ext cx="2667000" cy="10779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First byte of filename:  </a:t>
            </a:r>
          </a:p>
          <a:p>
            <a:pPr eaLnBrk="1" hangingPunct="1">
              <a:spcBef>
                <a:spcPct val="0"/>
              </a:spcBef>
              <a:buFontTx/>
              <a:buNone/>
            </a:pPr>
            <a:r>
              <a:rPr lang="en-US" altLang="en-US" sz="1600" b="1"/>
              <a:t>  $00 – unused</a:t>
            </a:r>
          </a:p>
          <a:p>
            <a:pPr eaLnBrk="1" hangingPunct="1">
              <a:spcBef>
                <a:spcPct val="0"/>
              </a:spcBef>
              <a:buFontTx/>
              <a:buNone/>
            </a:pPr>
            <a:r>
              <a:rPr lang="en-US" altLang="en-US" sz="1600" b="1"/>
              <a:t>  $E5 – file erased</a:t>
            </a:r>
          </a:p>
          <a:p>
            <a:pPr eaLnBrk="1" hangingPunct="1">
              <a:spcBef>
                <a:spcPct val="0"/>
              </a:spcBef>
              <a:buFontTx/>
              <a:buNone/>
            </a:pPr>
            <a:r>
              <a:rPr lang="en-US" altLang="en-US" sz="1600" b="1"/>
              <a:t>  $2E – subdirectory file</a:t>
            </a:r>
          </a:p>
        </p:txBody>
      </p:sp>
      <p:sp>
        <p:nvSpPr>
          <p:cNvPr id="29743" name="TextBox 77"/>
          <p:cNvSpPr txBox="1">
            <a:spLocks noChangeArrowheads="1"/>
          </p:cNvSpPr>
          <p:nvPr/>
        </p:nvSpPr>
        <p:spPr bwMode="auto">
          <a:xfrm>
            <a:off x="6096000" y="1981200"/>
            <a:ext cx="2667000" cy="20621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Attributes:  </a:t>
            </a:r>
          </a:p>
          <a:p>
            <a:pPr eaLnBrk="1" hangingPunct="1">
              <a:spcBef>
                <a:spcPct val="0"/>
              </a:spcBef>
              <a:buFontTx/>
              <a:buNone/>
            </a:pPr>
            <a:r>
              <a:rPr lang="en-US" altLang="en-US" sz="1600" b="1"/>
              <a:t>  bit 0 – read only</a:t>
            </a:r>
          </a:p>
          <a:p>
            <a:pPr eaLnBrk="1" hangingPunct="1">
              <a:spcBef>
                <a:spcPct val="0"/>
              </a:spcBef>
              <a:buFontTx/>
              <a:buNone/>
            </a:pPr>
            <a:r>
              <a:rPr lang="en-US" altLang="en-US" sz="1600" b="1"/>
              <a:t>  bit 1 – hidden file </a:t>
            </a:r>
          </a:p>
          <a:p>
            <a:pPr eaLnBrk="1" hangingPunct="1">
              <a:spcBef>
                <a:spcPct val="0"/>
              </a:spcBef>
              <a:buFontTx/>
              <a:buNone/>
            </a:pPr>
            <a:r>
              <a:rPr lang="en-US" altLang="en-US" sz="1600" b="1"/>
              <a:t>  bit 2 – system file</a:t>
            </a:r>
          </a:p>
          <a:p>
            <a:pPr eaLnBrk="1" hangingPunct="1">
              <a:spcBef>
                <a:spcPct val="0"/>
              </a:spcBef>
              <a:buFontTx/>
              <a:buNone/>
            </a:pPr>
            <a:r>
              <a:rPr lang="en-US" altLang="en-US" sz="1600" b="1"/>
              <a:t>  bit 3 – volume label</a:t>
            </a:r>
          </a:p>
          <a:p>
            <a:pPr eaLnBrk="1" hangingPunct="1">
              <a:spcBef>
                <a:spcPct val="0"/>
              </a:spcBef>
              <a:buFontTx/>
              <a:buNone/>
            </a:pPr>
            <a:r>
              <a:rPr lang="en-US" altLang="en-US" sz="1600" b="1"/>
              <a:t>  bit 4 – subdirectory</a:t>
            </a:r>
          </a:p>
          <a:p>
            <a:pPr eaLnBrk="1" hangingPunct="1">
              <a:spcBef>
                <a:spcPct val="0"/>
              </a:spcBef>
              <a:buFontTx/>
              <a:buNone/>
            </a:pPr>
            <a:r>
              <a:rPr lang="en-US" altLang="en-US" sz="1600" b="1"/>
              <a:t>  bit 5 – archive bit</a:t>
            </a:r>
          </a:p>
          <a:p>
            <a:pPr eaLnBrk="1" hangingPunct="1">
              <a:spcBef>
                <a:spcPct val="0"/>
              </a:spcBef>
              <a:buFontTx/>
              <a:buNone/>
            </a:pPr>
            <a:r>
              <a:rPr lang="en-US" altLang="en-US" sz="1600" b="1"/>
              <a:t>  bits 6, 7 -- unused</a:t>
            </a:r>
          </a:p>
        </p:txBody>
      </p:sp>
      <p:cxnSp>
        <p:nvCxnSpPr>
          <p:cNvPr id="8" name="Straight Arrow Connector 7"/>
          <p:cNvCxnSpPr/>
          <p:nvPr/>
        </p:nvCxnSpPr>
        <p:spPr>
          <a:xfrm rot="10800000">
            <a:off x="5486400" y="137160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5486400" y="2057400"/>
            <a:ext cx="609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746" name="TextBox 77"/>
          <p:cNvSpPr txBox="1">
            <a:spLocks noChangeArrowheads="1"/>
          </p:cNvSpPr>
          <p:nvPr/>
        </p:nvSpPr>
        <p:spPr bwMode="auto">
          <a:xfrm>
            <a:off x="457200" y="4419600"/>
            <a:ext cx="3657600" cy="10779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Creation Time:</a:t>
            </a:r>
          </a:p>
          <a:p>
            <a:pPr eaLnBrk="1" hangingPunct="1">
              <a:spcBef>
                <a:spcPct val="0"/>
              </a:spcBef>
              <a:buFontTx/>
              <a:buNone/>
            </a:pPr>
            <a:r>
              <a:rPr lang="en-US" altLang="en-US" sz="1600" b="1"/>
              <a:t>  bits 0 – 4 – seconds/2 (0 – 29)</a:t>
            </a:r>
          </a:p>
          <a:p>
            <a:pPr eaLnBrk="1" hangingPunct="1">
              <a:spcBef>
                <a:spcPct val="0"/>
              </a:spcBef>
              <a:buFontTx/>
              <a:buNone/>
            </a:pPr>
            <a:r>
              <a:rPr lang="en-US" altLang="en-US" sz="1600" b="1"/>
              <a:t>  bits 5 – 10 – minutes ( 0 – 59)</a:t>
            </a:r>
          </a:p>
          <a:p>
            <a:pPr eaLnBrk="1" hangingPunct="1">
              <a:spcBef>
                <a:spcPct val="0"/>
              </a:spcBef>
              <a:buFontTx/>
              <a:buNone/>
            </a:pPr>
            <a:r>
              <a:rPr lang="en-US" altLang="en-US" sz="1600" b="1"/>
              <a:t>  bits 11 – 15 – hours ( 0 – 23 )</a:t>
            </a:r>
          </a:p>
        </p:txBody>
      </p:sp>
      <p:sp>
        <p:nvSpPr>
          <p:cNvPr id="29747" name="TextBox 77"/>
          <p:cNvSpPr txBox="1">
            <a:spLocks noChangeArrowheads="1"/>
          </p:cNvSpPr>
          <p:nvPr/>
        </p:nvSpPr>
        <p:spPr bwMode="auto">
          <a:xfrm>
            <a:off x="457200" y="5562600"/>
            <a:ext cx="3657600" cy="10779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a:t>Creation Date:</a:t>
            </a:r>
          </a:p>
          <a:p>
            <a:pPr eaLnBrk="1" hangingPunct="1">
              <a:spcBef>
                <a:spcPct val="0"/>
              </a:spcBef>
              <a:buFontTx/>
              <a:buNone/>
            </a:pPr>
            <a:r>
              <a:rPr lang="en-US" altLang="en-US" sz="1600" b="1"/>
              <a:t>  bits 0 – 4 – date (1 – 31)</a:t>
            </a:r>
          </a:p>
          <a:p>
            <a:pPr eaLnBrk="1" hangingPunct="1">
              <a:spcBef>
                <a:spcPct val="0"/>
              </a:spcBef>
              <a:buFontTx/>
              <a:buNone/>
            </a:pPr>
            <a:r>
              <a:rPr lang="en-US" altLang="en-US" sz="1600" b="1"/>
              <a:t>  bits 5 – 8 – month ( 1 - 12)</a:t>
            </a:r>
          </a:p>
          <a:p>
            <a:pPr eaLnBrk="1" hangingPunct="1">
              <a:spcBef>
                <a:spcPct val="0"/>
              </a:spcBef>
              <a:buFontTx/>
              <a:buNone/>
            </a:pPr>
            <a:r>
              <a:rPr lang="en-US" altLang="en-US" sz="1600" b="1"/>
              <a:t>  bits 9 – 15 – year since 1980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F5E0533-0FF5-4A32-8224-79972CBC43F6}" type="slidenum">
              <a:rPr lang="en-US" altLang="en-US" sz="2000"/>
              <a:pPr>
                <a:spcBef>
                  <a:spcPct val="0"/>
                </a:spcBef>
                <a:buFontTx/>
                <a:buNone/>
              </a:pPr>
              <a:t>15</a:t>
            </a:fld>
            <a:endParaRPr lang="en-US" altLang="en-US" sz="2000"/>
          </a:p>
        </p:txBody>
      </p:sp>
      <p:sp>
        <p:nvSpPr>
          <p:cNvPr id="31747"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013x</a:t>
            </a:r>
          </a:p>
        </p:txBody>
      </p:sp>
      <p:pic>
        <p:nvPicPr>
          <p:cNvPr id="31748" name="Picture 3" descr="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192"/>
          <p:cNvGraphicFramePr>
            <a:graphicFrameLocks noGrp="1"/>
          </p:cNvGraphicFramePr>
          <p:nvPr/>
        </p:nvGraphicFramePr>
        <p:xfrm>
          <a:off x="381000" y="3390900"/>
          <a:ext cx="8229600" cy="3297238"/>
        </p:xfrm>
        <a:graphic>
          <a:graphicData uri="http://schemas.openxmlformats.org/drawingml/2006/table">
            <a:tbl>
              <a:tblPr/>
              <a:tblGrid>
                <a:gridCol w="2509474">
                  <a:extLst>
                    <a:ext uri="{9D8B030D-6E8A-4147-A177-3AD203B41FA5}">
                      <a16:colId xmlns:a16="http://schemas.microsoft.com/office/drawing/2014/main" val="20000"/>
                    </a:ext>
                  </a:extLst>
                </a:gridCol>
                <a:gridCol w="1328545">
                  <a:extLst>
                    <a:ext uri="{9D8B030D-6E8A-4147-A177-3AD203B41FA5}">
                      <a16:colId xmlns:a16="http://schemas.microsoft.com/office/drawing/2014/main" val="20001"/>
                    </a:ext>
                  </a:extLst>
                </a:gridCol>
                <a:gridCol w="2195790">
                  <a:extLst>
                    <a:ext uri="{9D8B030D-6E8A-4147-A177-3AD203B41FA5}">
                      <a16:colId xmlns:a16="http://schemas.microsoft.com/office/drawing/2014/main" val="20002"/>
                    </a:ext>
                  </a:extLst>
                </a:gridCol>
                <a:gridCol w="2195790">
                  <a:extLst>
                    <a:ext uri="{9D8B030D-6E8A-4147-A177-3AD203B41FA5}">
                      <a16:colId xmlns:a16="http://schemas.microsoft.com/office/drawing/2014/main" val="20003"/>
                    </a:ext>
                  </a:extLst>
                </a:gridCol>
              </a:tblGrid>
              <a:tr h="5791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Attribute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Offset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Number of bytes in field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Example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6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36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Filename Extension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alpha val="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 Attributes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reserved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4"/>
                  </a:ext>
                </a:extLst>
              </a:tr>
              <a:tr h="3436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Creation Time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“03 79”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36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Creation Date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“65 39”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36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Pointer to cluster in FAT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File Length</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1C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0D23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Rectangle 2"/>
          <p:cNvSpPr txBox="1">
            <a:spLocks noChangeArrowheads="1"/>
          </p:cNvSpPr>
          <p:nvPr/>
        </p:nvSpPr>
        <p:spPr bwMode="auto">
          <a:xfrm>
            <a:off x="0" y="0"/>
            <a:ext cx="4191000" cy="609600"/>
          </a:xfrm>
          <a:prstGeom prst="rect">
            <a:avLst/>
          </a:prstGeom>
          <a:noFill/>
          <a:ln w="9525">
            <a:noFill/>
            <a:miter lim="800000"/>
            <a:headEnd/>
            <a:tailEnd/>
          </a:ln>
        </p:spPr>
        <p:txBody>
          <a:bodyPr anchor="ctr"/>
          <a:lstStyle/>
          <a:p>
            <a:pPr algn="ctr" eaLnBrk="1" hangingPunct="1">
              <a:defRPr/>
            </a:pPr>
            <a:r>
              <a:rPr lang="en-US" sz="3600" b="1" kern="0" dirty="0">
                <a:solidFill>
                  <a:srgbClr val="FF0000"/>
                </a:solidFill>
                <a:latin typeface="+mj-lt"/>
                <a:ea typeface="+mj-ea"/>
                <a:cs typeface="+mj-cs"/>
              </a:rPr>
              <a:t>Root Directory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40408A-D192-4042-8E1C-8D178716A47A}" type="slidenum">
              <a:rPr lang="en-US" altLang="en-US" sz="2000"/>
              <a:pPr>
                <a:spcBef>
                  <a:spcPct val="0"/>
                </a:spcBef>
                <a:buFontTx/>
                <a:buNone/>
              </a:pPr>
              <a:t>16</a:t>
            </a:fld>
            <a:endParaRPr lang="en-US" altLang="en-US" sz="2000"/>
          </a:p>
        </p:txBody>
      </p:sp>
      <p:sp>
        <p:nvSpPr>
          <p:cNvPr id="33795"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021x</a:t>
            </a:r>
          </a:p>
        </p:txBody>
      </p:sp>
      <p:pic>
        <p:nvPicPr>
          <p:cNvPr id="33796" name="Picture 3" descr="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6"/>
          <p:cNvSpPr txBox="1">
            <a:spLocks noChangeArrowheads="1"/>
          </p:cNvSpPr>
          <p:nvPr/>
        </p:nvSpPr>
        <p:spPr bwMode="auto">
          <a:xfrm>
            <a:off x="990600" y="41148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contains the contents of the subdirectory, A_Dir.  Note that the format of a file entry is the same as for the root directory.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593D63-060F-43D9-ABC7-D7EB2A47644A}" type="slidenum">
              <a:rPr lang="en-US" altLang="en-US" sz="2000"/>
              <a:pPr>
                <a:spcBef>
                  <a:spcPct val="0"/>
                </a:spcBef>
                <a:buFontTx/>
                <a:buNone/>
              </a:pPr>
              <a:t>17</a:t>
            </a:fld>
            <a:endParaRPr lang="en-US" altLang="en-US" sz="2000"/>
          </a:p>
        </p:txBody>
      </p:sp>
      <p:sp>
        <p:nvSpPr>
          <p:cNvPr id="35843"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022x</a:t>
            </a:r>
          </a:p>
        </p:txBody>
      </p:sp>
      <p:pic>
        <p:nvPicPr>
          <p:cNvPr id="35844" name="Picture 3" descr="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6"/>
          <p:cNvSpPr txBox="1">
            <a:spLocks noChangeArrowheads="1"/>
          </p:cNvSpPr>
          <p:nvPr/>
        </p:nvSpPr>
        <p:spPr bwMode="auto">
          <a:xfrm>
            <a:off x="990600" y="41148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contains the contents of the file   AFileInTheSubdirectory.</a:t>
            </a:r>
          </a:p>
          <a:p>
            <a:pPr eaLnBrk="1" hangingPunct="1">
              <a:spcBef>
                <a:spcPct val="0"/>
              </a:spcBef>
              <a:buFontTx/>
              <a:buNone/>
            </a:pPr>
            <a:r>
              <a:rPr lang="en-US" altLang="en-US" sz="1800"/>
              <a:t>Notice that it’s ALL data – no information about the file itself is kept in the data sectors.  There is no reason for the OS to interpret this sector in any fashion.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FE03713-ECC1-48A3-AAFE-604063FDF262}" type="slidenum">
              <a:rPr lang="en-US" altLang="en-US" sz="2000"/>
              <a:pPr>
                <a:spcBef>
                  <a:spcPct val="0"/>
                </a:spcBef>
                <a:buFontTx/>
                <a:buNone/>
              </a:pPr>
              <a:t>18</a:t>
            </a:fld>
            <a:endParaRPr lang="en-US" altLang="en-US" sz="2000"/>
          </a:p>
        </p:txBody>
      </p:sp>
      <p:sp>
        <p:nvSpPr>
          <p:cNvPr id="37891"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023x</a:t>
            </a:r>
          </a:p>
        </p:txBody>
      </p:sp>
      <p:pic>
        <p:nvPicPr>
          <p:cNvPr id="37892" name="Picture 3" descr="0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6"/>
          <p:cNvSpPr txBox="1">
            <a:spLocks noChangeArrowheads="1"/>
          </p:cNvSpPr>
          <p:nvPr/>
        </p:nvSpPr>
        <p:spPr bwMode="auto">
          <a:xfrm>
            <a:off x="990600" y="41148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contains the contents of the file   File1.</a:t>
            </a:r>
          </a:p>
          <a:p>
            <a:pPr eaLnBrk="1" hangingPunct="1">
              <a:spcBef>
                <a:spcPct val="0"/>
              </a:spcBef>
              <a:buFontTx/>
              <a:buNone/>
            </a:pPr>
            <a:r>
              <a:rPr lang="en-US" altLang="en-US" sz="1800"/>
              <a:t>Notice that it’s ALL data – no information about the file itself is kept in the data sectors.  There is no reason for the OS to interpret this sector in any fashion.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B1ED19-08C8-4A41-9CDD-847DC601B088}" type="slidenum">
              <a:rPr lang="en-US" altLang="en-US" sz="2000"/>
              <a:pPr>
                <a:spcBef>
                  <a:spcPct val="0"/>
                </a:spcBef>
                <a:buFontTx/>
                <a:buNone/>
              </a:pPr>
              <a:t>19</a:t>
            </a:fld>
            <a:endParaRPr lang="en-US" altLang="en-US" sz="2000"/>
          </a:p>
        </p:txBody>
      </p:sp>
      <p:sp>
        <p:nvSpPr>
          <p:cNvPr id="39939"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024x</a:t>
            </a:r>
          </a:p>
        </p:txBody>
      </p:sp>
      <p:pic>
        <p:nvPicPr>
          <p:cNvPr id="39940" name="Picture 3" descr="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6"/>
          <p:cNvSpPr txBox="1">
            <a:spLocks noChangeArrowheads="1"/>
          </p:cNvSpPr>
          <p:nvPr/>
        </p:nvSpPr>
        <p:spPr bwMode="auto">
          <a:xfrm>
            <a:off x="990600" y="4114800"/>
            <a:ext cx="7391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contains the contents of the file   File2.</a:t>
            </a:r>
          </a:p>
          <a:p>
            <a:pPr eaLnBrk="1" hangingPunct="1">
              <a:spcBef>
                <a:spcPct val="0"/>
              </a:spcBef>
              <a:buFontTx/>
              <a:buNone/>
            </a:pPr>
            <a:r>
              <a:rPr lang="en-US" altLang="en-US" sz="1800"/>
              <a:t>This is a larger file and the data goes on for several sectors, from 024x to  02Ax.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BC33BF-B3C7-4C23-A7DC-59546052926F}" type="slidenum">
              <a:rPr lang="en-US" altLang="en-US" sz="2000"/>
              <a:pPr>
                <a:spcBef>
                  <a:spcPct val="0"/>
                </a:spcBef>
                <a:buFontTx/>
                <a:buNone/>
              </a:pPr>
              <a:t>2</a:t>
            </a:fld>
            <a:endParaRPr lang="en-US" altLang="en-US" sz="2000"/>
          </a:p>
        </p:txBody>
      </p:sp>
      <p:sp>
        <p:nvSpPr>
          <p:cNvPr id="5123" name="Rectangle 2"/>
          <p:cNvSpPr>
            <a:spLocks noGrp="1" noChangeArrowheads="1"/>
          </p:cNvSpPr>
          <p:nvPr>
            <p:ph type="ctrTitle"/>
          </p:nvPr>
        </p:nvSpPr>
        <p:spPr>
          <a:xfrm>
            <a:off x="1524000" y="0"/>
            <a:ext cx="6400800" cy="609600"/>
          </a:xfrm>
        </p:spPr>
        <p:txBody>
          <a:bodyPr/>
          <a:lstStyle/>
          <a:p>
            <a:pPr eaLnBrk="1" hangingPunct="1"/>
            <a:r>
              <a:rPr lang="en-US" altLang="en-US" sz="3600" b="1" smtClean="0">
                <a:solidFill>
                  <a:srgbClr val="FF0000"/>
                </a:solidFill>
              </a:rPr>
              <a:t>The FAT File System</a:t>
            </a:r>
          </a:p>
        </p:txBody>
      </p:sp>
      <p:sp>
        <p:nvSpPr>
          <p:cNvPr id="5124" name="Text Box 3"/>
          <p:cNvSpPr txBox="1">
            <a:spLocks noChangeArrowheads="1"/>
          </p:cNvSpPr>
          <p:nvPr/>
        </p:nvSpPr>
        <p:spPr bwMode="auto">
          <a:xfrm>
            <a:off x="365125" y="950913"/>
            <a:ext cx="8397875"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803275" indent="-346075">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t>Why would anyone care about FAT today?</a:t>
            </a:r>
          </a:p>
          <a:p>
            <a:pPr eaLnBrk="1" hangingPunct="1">
              <a:spcBef>
                <a:spcPct val="0"/>
              </a:spcBef>
              <a:buFontTx/>
              <a:buNone/>
            </a:pPr>
            <a:endParaRPr lang="en-US" altLang="en-US" sz="2000" b="1"/>
          </a:p>
          <a:p>
            <a:pPr eaLnBrk="1" hangingPunct="1">
              <a:spcBef>
                <a:spcPct val="0"/>
              </a:spcBef>
              <a:buFontTx/>
              <a:buNone/>
            </a:pPr>
            <a:r>
              <a:rPr lang="en-US" altLang="en-US" sz="1800" b="1"/>
              <a:t>Because it’s something we can easily understand.</a:t>
            </a:r>
          </a:p>
          <a:p>
            <a:pPr lvl="1" eaLnBrk="1" hangingPunct="1">
              <a:spcBef>
                <a:spcPct val="0"/>
              </a:spcBef>
              <a:buFontTx/>
              <a:buNone/>
            </a:pPr>
            <a:r>
              <a:rPr lang="en-US" altLang="en-US" sz="1800" b="1"/>
              <a:t>It’s easy to walk our way around a floppy disk and see everything we need to see.</a:t>
            </a:r>
          </a:p>
          <a:p>
            <a:pPr lvl="1" eaLnBrk="1" hangingPunct="1">
              <a:spcBef>
                <a:spcPct val="0"/>
              </a:spcBef>
              <a:buFontTx/>
              <a:buNone/>
            </a:pPr>
            <a:r>
              <a:rPr lang="en-US" altLang="en-US" sz="1800" b="1"/>
              <a:t>Has great educational value.</a:t>
            </a:r>
          </a:p>
          <a:p>
            <a:pPr eaLnBrk="1" hangingPunct="1">
              <a:spcBef>
                <a:spcPct val="0"/>
              </a:spcBef>
              <a:buFontTx/>
              <a:buNone/>
            </a:pPr>
            <a:endParaRPr lang="en-US" altLang="en-US" sz="1800" b="1"/>
          </a:p>
          <a:p>
            <a:pPr eaLnBrk="1" hangingPunct="1">
              <a:spcBef>
                <a:spcPct val="0"/>
              </a:spcBef>
              <a:buFontTx/>
              <a:buNone/>
            </a:pPr>
            <a:r>
              <a:rPr lang="en-US" altLang="en-US" sz="1800" b="1"/>
              <a:t>It embodies all the aspects of any other file system:</a:t>
            </a:r>
          </a:p>
          <a:p>
            <a:pPr lvl="1" eaLnBrk="1" hangingPunct="1">
              <a:spcBef>
                <a:spcPct val="0"/>
              </a:spcBef>
              <a:buFontTx/>
              <a:buNone/>
            </a:pPr>
            <a:r>
              <a:rPr lang="en-US" altLang="en-US" sz="1800" b="1"/>
              <a:t>Booting mechanism </a:t>
            </a:r>
          </a:p>
          <a:p>
            <a:pPr lvl="1" eaLnBrk="1" hangingPunct="1">
              <a:spcBef>
                <a:spcPct val="0"/>
              </a:spcBef>
              <a:buFontTx/>
              <a:buNone/>
            </a:pPr>
            <a:r>
              <a:rPr lang="en-US" altLang="en-US" sz="1800" b="1"/>
              <a:t>Sector Allocation mechanism</a:t>
            </a:r>
          </a:p>
          <a:p>
            <a:pPr lvl="1" eaLnBrk="1" hangingPunct="1">
              <a:spcBef>
                <a:spcPct val="0"/>
              </a:spcBef>
              <a:buFontTx/>
              <a:buNone/>
            </a:pPr>
            <a:r>
              <a:rPr lang="en-US" altLang="en-US" sz="1800" b="1"/>
              <a:t>File definition mechanism –holds all the properties of a file you need to know; name, dates, permissions.</a:t>
            </a:r>
          </a:p>
          <a:p>
            <a:pPr eaLnBrk="1" hangingPunct="1">
              <a:spcBef>
                <a:spcPct val="0"/>
              </a:spcBef>
              <a:buFontTx/>
              <a:buNone/>
            </a:pPr>
            <a:r>
              <a:rPr lang="en-US" altLang="en-US" sz="1800" b="1"/>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094A974-6D04-4448-BCFC-EE8F3E8D4F9B}" type="slidenum">
              <a:rPr lang="en-US" altLang="en-US" sz="2000"/>
              <a:pPr>
                <a:spcBef>
                  <a:spcPct val="0"/>
                </a:spcBef>
                <a:buFontTx/>
                <a:buNone/>
              </a:pPr>
              <a:t>20</a:t>
            </a:fld>
            <a:endParaRPr lang="en-US" altLang="en-US" sz="2000"/>
          </a:p>
        </p:txBody>
      </p:sp>
      <p:sp>
        <p:nvSpPr>
          <p:cNvPr id="41987"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02Ax</a:t>
            </a:r>
          </a:p>
        </p:txBody>
      </p:sp>
      <p:pic>
        <p:nvPicPr>
          <p:cNvPr id="41988" name="Picture 3" descr="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2A93E7-3039-4632-8B6B-E4F58C1C66F1}" type="slidenum">
              <a:rPr lang="en-US" altLang="en-US" sz="2000"/>
              <a:pPr>
                <a:spcBef>
                  <a:spcPct val="0"/>
                </a:spcBef>
                <a:buFontTx/>
                <a:buNone/>
              </a:pPr>
              <a:t>21</a:t>
            </a:fld>
            <a:endParaRPr lang="en-US" altLang="en-US" sz="2000"/>
          </a:p>
        </p:txBody>
      </p:sp>
      <p:sp>
        <p:nvSpPr>
          <p:cNvPr id="44035"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02Bx</a:t>
            </a:r>
          </a:p>
        </p:txBody>
      </p:sp>
      <p:pic>
        <p:nvPicPr>
          <p:cNvPr id="44036" name="Picture 3" descr="0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6"/>
          <p:cNvSpPr txBox="1">
            <a:spLocks noChangeArrowheads="1"/>
          </p:cNvSpPr>
          <p:nvPr/>
        </p:nvSpPr>
        <p:spPr bwMode="auto">
          <a:xfrm>
            <a:off x="990600" y="41148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contains the contents of the file   ThisIsAFileWithALongFilename.</a:t>
            </a:r>
          </a:p>
          <a:p>
            <a:pPr eaLnBrk="1" hangingPunct="1">
              <a:spcBef>
                <a:spcPct val="0"/>
              </a:spcBef>
              <a:buFontTx/>
              <a:buNone/>
            </a:pPr>
            <a:r>
              <a:rPr lang="en-US" altLang="en-US" sz="1800"/>
              <a:t>As you can see, it’s a relatively small file containing 2Dx bytes.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9F16F6-C22C-4849-89DA-3B3E36C94C82}" type="slidenum">
              <a:rPr lang="en-US" altLang="en-US" sz="2000"/>
              <a:pPr>
                <a:spcBef>
                  <a:spcPct val="0"/>
                </a:spcBef>
                <a:buFontTx/>
                <a:buNone/>
              </a:pPr>
              <a:t>22</a:t>
            </a:fld>
            <a:endParaRPr lang="en-US" altLang="en-US" sz="2000"/>
          </a:p>
        </p:txBody>
      </p:sp>
      <p:sp>
        <p:nvSpPr>
          <p:cNvPr id="46083" name="Rectangle 2"/>
          <p:cNvSpPr>
            <a:spLocks noGrp="1" noChangeArrowheads="1"/>
          </p:cNvSpPr>
          <p:nvPr>
            <p:ph type="ctrTitle"/>
          </p:nvPr>
        </p:nvSpPr>
        <p:spPr>
          <a:xfrm>
            <a:off x="5638800" y="152400"/>
            <a:ext cx="3276600" cy="609600"/>
          </a:xfrm>
        </p:spPr>
        <p:txBody>
          <a:bodyPr/>
          <a:lstStyle/>
          <a:p>
            <a:pPr eaLnBrk="1" hangingPunct="1"/>
            <a:r>
              <a:rPr lang="en-US" altLang="en-US" sz="3600" b="1" smtClean="0">
                <a:solidFill>
                  <a:srgbClr val="FF0000"/>
                </a:solidFill>
              </a:rPr>
              <a:t>Sector 02Cx</a:t>
            </a:r>
          </a:p>
        </p:txBody>
      </p:sp>
      <p:pic>
        <p:nvPicPr>
          <p:cNvPr id="46084" name="Picture 3" descr="0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91440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Box 6"/>
          <p:cNvSpPr txBox="1">
            <a:spLocks noChangeArrowheads="1"/>
          </p:cNvSpPr>
          <p:nvPr/>
        </p:nvSpPr>
        <p:spPr bwMode="auto">
          <a:xfrm>
            <a:off x="990600" y="41148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sector has been formatted with F6 but there is no data in it.  It’s ready to be allocated since it’s cluster location in the FAT has a 0 in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0345F3B-281B-4EAD-8B9D-4757756CC4E3}" type="slidenum">
              <a:rPr lang="en-US" altLang="en-US" sz="2000"/>
              <a:pPr>
                <a:spcBef>
                  <a:spcPct val="0"/>
                </a:spcBef>
                <a:buFontTx/>
                <a:buNone/>
              </a:pPr>
              <a:t>3</a:t>
            </a:fld>
            <a:endParaRPr lang="en-US" altLang="en-US" sz="2000"/>
          </a:p>
        </p:txBody>
      </p:sp>
      <p:sp>
        <p:nvSpPr>
          <p:cNvPr id="7171" name="Rectangle 2"/>
          <p:cNvSpPr>
            <a:spLocks noGrp="1" noChangeArrowheads="1"/>
          </p:cNvSpPr>
          <p:nvPr>
            <p:ph type="ctrTitle"/>
          </p:nvPr>
        </p:nvSpPr>
        <p:spPr>
          <a:xfrm>
            <a:off x="1524000" y="0"/>
            <a:ext cx="6400800" cy="609600"/>
          </a:xfrm>
        </p:spPr>
        <p:txBody>
          <a:bodyPr/>
          <a:lstStyle/>
          <a:p>
            <a:pPr eaLnBrk="1" hangingPunct="1"/>
            <a:r>
              <a:rPr lang="en-US" altLang="en-US" sz="3600" b="1" smtClean="0">
                <a:solidFill>
                  <a:srgbClr val="FF0000"/>
                </a:solidFill>
              </a:rPr>
              <a:t>The FAT File System</a:t>
            </a:r>
          </a:p>
        </p:txBody>
      </p:sp>
      <p:sp>
        <p:nvSpPr>
          <p:cNvPr id="7172" name="Text Box 3"/>
          <p:cNvSpPr txBox="1">
            <a:spLocks noChangeArrowheads="1"/>
          </p:cNvSpPr>
          <p:nvPr/>
        </p:nvSpPr>
        <p:spPr bwMode="auto">
          <a:xfrm>
            <a:off x="228600" y="685800"/>
            <a:ext cx="86106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File Allocation Table (FAT) is a file system developed by Microsoft for MS-DOS and was the primary file system for consumer versions of Microsoft Windows up to and including Windows Me. </a:t>
            </a:r>
          </a:p>
          <a:p>
            <a:pPr eaLnBrk="1" hangingPunct="1">
              <a:spcBef>
                <a:spcPct val="0"/>
              </a:spcBef>
              <a:buFontTx/>
              <a:buNone/>
            </a:pPr>
            <a:endParaRPr lang="en-US" altLang="en-US" sz="1800" b="1"/>
          </a:p>
          <a:p>
            <a:pPr eaLnBrk="1" hangingPunct="1">
              <a:spcBef>
                <a:spcPct val="0"/>
              </a:spcBef>
              <a:buFontTx/>
              <a:buNone/>
            </a:pPr>
            <a:r>
              <a:rPr lang="en-US" altLang="en-US" sz="1800" b="1"/>
              <a:t>The FAT file system is relatively uncomplicated, and is supported by virtually all existing operating systems for personal computers. This ubiquity makes it an ideal format for floppy disks and solid-state memory cards, and a convenient way of sharing data between disparate operating systems installed on the same computer (a dual boot environment).</a:t>
            </a:r>
          </a:p>
          <a:p>
            <a:pPr eaLnBrk="1" hangingPunct="1">
              <a:spcBef>
                <a:spcPct val="0"/>
              </a:spcBef>
              <a:buFontTx/>
              <a:buNone/>
            </a:pPr>
            <a:endParaRPr lang="en-US" altLang="en-US" sz="1800" b="1"/>
          </a:p>
          <a:p>
            <a:pPr eaLnBrk="1" hangingPunct="1">
              <a:spcBef>
                <a:spcPct val="0"/>
              </a:spcBef>
              <a:buFontTx/>
              <a:buNone/>
            </a:pPr>
            <a:r>
              <a:rPr lang="en-US" altLang="en-US" sz="1800" b="1"/>
              <a:t>The most common implementations have a serious drawback in that when files are deleted and new files written to the media, directory fragments tend to become scattered over the entire media, making reading and writing a slow process. Defragmentation is one solution to this, but is often a lengthy process in itself and has to be performed regularly to keep the FAT file system clean.</a:t>
            </a:r>
          </a:p>
          <a:p>
            <a:pPr eaLnBrk="1" hangingPunct="1">
              <a:spcBef>
                <a:spcPct val="0"/>
              </a:spcBef>
              <a:buFontTx/>
              <a:buNone/>
            </a:pPr>
            <a:endParaRPr lang="en-US" altLang="en-US"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EF8391-BD32-4DB1-8078-75A4D6BD9A59}" type="slidenum">
              <a:rPr lang="en-US" altLang="en-US" sz="2000"/>
              <a:pPr>
                <a:spcBef>
                  <a:spcPct val="0"/>
                </a:spcBef>
                <a:buFontTx/>
                <a:buNone/>
              </a:pPr>
              <a:t>4</a:t>
            </a:fld>
            <a:endParaRPr lang="en-US" altLang="en-US" sz="2000"/>
          </a:p>
        </p:txBody>
      </p:sp>
      <p:sp>
        <p:nvSpPr>
          <p:cNvPr id="9219" name="Rectangle 2"/>
          <p:cNvSpPr>
            <a:spLocks noGrp="1" noChangeArrowheads="1"/>
          </p:cNvSpPr>
          <p:nvPr>
            <p:ph type="ctrTitle"/>
          </p:nvPr>
        </p:nvSpPr>
        <p:spPr>
          <a:xfrm>
            <a:off x="1524000" y="0"/>
            <a:ext cx="6400800" cy="609600"/>
          </a:xfrm>
        </p:spPr>
        <p:txBody>
          <a:bodyPr/>
          <a:lstStyle/>
          <a:p>
            <a:pPr eaLnBrk="1" hangingPunct="1"/>
            <a:r>
              <a:rPr lang="en-US" altLang="en-US" sz="3600" b="1" smtClean="0">
                <a:solidFill>
                  <a:srgbClr val="FF0000"/>
                </a:solidFill>
              </a:rPr>
              <a:t>The FAT File System</a:t>
            </a:r>
          </a:p>
        </p:txBody>
      </p:sp>
      <p:sp>
        <p:nvSpPr>
          <p:cNvPr id="9220" name="Text Box 3"/>
          <p:cNvSpPr txBox="1">
            <a:spLocks noChangeArrowheads="1"/>
          </p:cNvSpPr>
          <p:nvPr/>
        </p:nvSpPr>
        <p:spPr bwMode="auto">
          <a:xfrm>
            <a:off x="228600" y="685800"/>
            <a:ext cx="8915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1"/>
          </a:p>
          <a:p>
            <a:pPr eaLnBrk="1" hangingPunct="1">
              <a:spcBef>
                <a:spcPct val="0"/>
              </a:spcBef>
              <a:buFontTx/>
              <a:buNone/>
            </a:pPr>
            <a:r>
              <a:rPr lang="en-US" altLang="en-US" sz="1800" b="1"/>
              <a:t>There are 3 versions of FAT:  FAT-12, FAT-16, and FAT-32.  These numbers refer to the number of bits available to define clusters.  The floppy disk we’re looking at uses FAT-12, and so is limited to  2</a:t>
            </a:r>
            <a:r>
              <a:rPr lang="en-US" altLang="en-US" sz="1800" b="1" baseline="30000"/>
              <a:t>12</a:t>
            </a:r>
            <a:r>
              <a:rPr lang="en-US" altLang="en-US" sz="1800" b="1"/>
              <a:t>  or approximately  4096 clusters.  (In fact, the number is less than this, since 000h and 001h are not used and FF0h to FFFh are reserved or used for other purposes, leaving 002h to FEFh (2 to 4079) as the range of possible clusters. )</a:t>
            </a:r>
          </a:p>
          <a:p>
            <a:pPr eaLnBrk="1" hangingPunct="1">
              <a:spcBef>
                <a:spcPct val="0"/>
              </a:spcBef>
              <a:buFontTx/>
              <a:buNone/>
            </a:pPr>
            <a:endParaRPr lang="en-US" altLang="en-US" sz="1800" b="1"/>
          </a:p>
          <a:p>
            <a:pPr eaLnBrk="1" hangingPunct="1">
              <a:spcBef>
                <a:spcPct val="0"/>
              </a:spcBef>
              <a:buFontTx/>
              <a:buNone/>
            </a:pPr>
            <a:r>
              <a:rPr lang="en-US" altLang="en-US" sz="1800" b="1"/>
              <a:t>A cluster is made up of 4 sectors (the minimum size that can be allocated.)</a:t>
            </a:r>
          </a:p>
          <a:p>
            <a:pPr eaLnBrk="1" hangingPunct="1">
              <a:spcBef>
                <a:spcPct val="0"/>
              </a:spcBef>
              <a:buFontTx/>
              <a:buNone/>
            </a:pPr>
            <a:endParaRPr lang="en-US" altLang="en-US" sz="1800" b="1"/>
          </a:p>
          <a:p>
            <a:pPr eaLnBrk="1" hangingPunct="1">
              <a:spcBef>
                <a:spcPct val="0"/>
              </a:spcBef>
              <a:buFontTx/>
              <a:buNone/>
            </a:pPr>
            <a:r>
              <a:rPr lang="en-US" altLang="en-US" sz="1800" b="1"/>
              <a:t>A sector is 512 bytes  </a:t>
            </a:r>
            <a:r>
              <a:rPr lang="en-US" altLang="en-US" sz="1800" b="1">
                <a:sym typeface="Wingdings" panose="05000000000000000000" pitchFamily="2" charset="2"/>
              </a:rPr>
              <a:t> a Cluster is 2048 bytes.</a:t>
            </a:r>
          </a:p>
          <a:p>
            <a:pPr eaLnBrk="1" hangingPunct="1">
              <a:spcBef>
                <a:spcPct val="0"/>
              </a:spcBef>
              <a:buFontTx/>
              <a:buNone/>
            </a:pPr>
            <a:endParaRPr lang="en-US" altLang="en-US" sz="1800" b="1">
              <a:sym typeface="Wingdings" panose="05000000000000000000" pitchFamily="2" charset="2"/>
            </a:endParaRPr>
          </a:p>
          <a:p>
            <a:pPr eaLnBrk="1" hangingPunct="1">
              <a:spcBef>
                <a:spcPct val="0"/>
              </a:spcBef>
              <a:buFontTx/>
              <a:buNone/>
            </a:pPr>
            <a:r>
              <a:rPr lang="en-US" altLang="en-US" sz="1800" b="1">
                <a:sym typeface="Wingdings" panose="05000000000000000000" pitchFamily="2" charset="2"/>
              </a:rPr>
              <a:t>So Fat-12  has a maximum of 4078 clusters * 2048 bytes/cluster = 8 Megabytes</a:t>
            </a:r>
          </a:p>
          <a:p>
            <a:pPr eaLnBrk="1" hangingPunct="1">
              <a:spcBef>
                <a:spcPct val="0"/>
              </a:spcBef>
              <a:buFontTx/>
              <a:buNone/>
            </a:pPr>
            <a:endParaRPr lang="en-US" altLang="en-US" sz="1800" b="1">
              <a:sym typeface="Wingdings" panose="05000000000000000000" pitchFamily="2" charset="2"/>
            </a:endParaRPr>
          </a:p>
          <a:p>
            <a:pPr eaLnBrk="1" hangingPunct="1">
              <a:spcBef>
                <a:spcPct val="0"/>
              </a:spcBef>
              <a:buFontTx/>
              <a:buNone/>
            </a:pPr>
            <a:r>
              <a:rPr lang="en-US" altLang="en-US" sz="1800" b="1">
                <a:sym typeface="Wingdings" panose="05000000000000000000" pitchFamily="2" charset="2"/>
              </a:rPr>
              <a:t>A normal 1.4 Mbyte PC floppy disk has 80 tracks, containing 18 sectors, and may hold 720 Kbytes of data on each side (80 x 18 x 512 bytes).</a:t>
            </a:r>
          </a:p>
          <a:p>
            <a:pPr eaLnBrk="1" hangingPunct="1">
              <a:spcBef>
                <a:spcPct val="0"/>
              </a:spcBef>
              <a:buFontTx/>
              <a:buNone/>
            </a:pPr>
            <a:endParaRPr lang="en-US" altLang="en-US" sz="1800" b="1">
              <a:sym typeface="Wingdings" panose="05000000000000000000" pitchFamily="2" charset="2"/>
            </a:endParaRPr>
          </a:p>
          <a:p>
            <a:pPr eaLnBrk="1" hangingPunct="1">
              <a:spcBef>
                <a:spcPct val="0"/>
              </a:spcBef>
              <a:buFontTx/>
              <a:buNone/>
            </a:pPr>
            <a:r>
              <a:rPr lang="en-US" altLang="en-US" sz="1800" b="1">
                <a:sym typeface="Wingdings" panose="05000000000000000000" pitchFamily="2" charset="2"/>
              </a:rPr>
              <a:t>Here’s the </a:t>
            </a:r>
            <a:r>
              <a:rPr lang="en-US" altLang="en-US" sz="1800" b="1">
                <a:solidFill>
                  <a:srgbClr val="FF0000"/>
                </a:solidFill>
                <a:sym typeface="Wingdings" panose="05000000000000000000" pitchFamily="2" charset="2"/>
              </a:rPr>
              <a:t>TRUTH</a:t>
            </a:r>
            <a:r>
              <a:rPr lang="en-US" altLang="en-US" sz="1800" b="1">
                <a:sym typeface="Wingdings" panose="05000000000000000000" pitchFamily="2" charset="2"/>
              </a:rPr>
              <a:t> about our disk structure.  Since it’s only necessary to support 1.4 Megabytes, this disk seems to have a cluster = 1 Sector.</a:t>
            </a:r>
          </a:p>
          <a:p>
            <a:pPr eaLnBrk="1" hangingPunct="1">
              <a:spcBef>
                <a:spcPct val="0"/>
              </a:spcBef>
              <a:buFontTx/>
              <a:buNone/>
            </a:pPr>
            <a:endParaRPr lang="en-US" altLang="en-US" sz="1800" b="1">
              <a:sym typeface="Wingdings" panose="05000000000000000000"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7D9524-9C2E-44D2-8F32-523B9EA2B25A}" type="slidenum">
              <a:rPr lang="en-US" altLang="en-US" sz="2000"/>
              <a:pPr>
                <a:spcBef>
                  <a:spcPct val="0"/>
                </a:spcBef>
                <a:buFontTx/>
                <a:buNone/>
              </a:pPr>
              <a:t>5</a:t>
            </a:fld>
            <a:endParaRPr lang="en-US" altLang="en-US" sz="2000"/>
          </a:p>
        </p:txBody>
      </p:sp>
      <p:sp>
        <p:nvSpPr>
          <p:cNvPr id="11267" name="Rectangle 2"/>
          <p:cNvSpPr>
            <a:spLocks noGrp="1" noChangeArrowheads="1"/>
          </p:cNvSpPr>
          <p:nvPr>
            <p:ph type="ctrTitle"/>
          </p:nvPr>
        </p:nvSpPr>
        <p:spPr>
          <a:xfrm>
            <a:off x="1524000" y="0"/>
            <a:ext cx="6400800" cy="609600"/>
          </a:xfrm>
        </p:spPr>
        <p:txBody>
          <a:bodyPr/>
          <a:lstStyle/>
          <a:p>
            <a:pPr eaLnBrk="1" hangingPunct="1"/>
            <a:r>
              <a:rPr lang="en-US" altLang="en-US" sz="3600" b="1" smtClean="0">
                <a:solidFill>
                  <a:srgbClr val="FF0000"/>
                </a:solidFill>
              </a:rPr>
              <a:t>The FAT File System</a:t>
            </a:r>
          </a:p>
        </p:txBody>
      </p:sp>
      <p:sp>
        <p:nvSpPr>
          <p:cNvPr id="11268" name="Text Box 3"/>
          <p:cNvSpPr txBox="1">
            <a:spLocks noChangeArrowheads="1"/>
          </p:cNvSpPr>
          <p:nvPr/>
        </p:nvSpPr>
        <p:spPr bwMode="auto">
          <a:xfrm>
            <a:off x="228600" y="685800"/>
            <a:ext cx="86106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For this exercise, a number of files have been placed on a Floppy Disk and then the structure of the floppy was examined using </a:t>
            </a:r>
            <a:r>
              <a:rPr lang="en-US" altLang="en-US" sz="1800" b="1">
                <a:sym typeface="Wingdings" panose="05000000000000000000" pitchFamily="2" charset="2"/>
              </a:rPr>
              <a:t>BPSoft’s Hexworkshop (</a:t>
            </a:r>
            <a:r>
              <a:rPr lang="en-US" altLang="en-US" sz="1800" b="1">
                <a:sym typeface="Wingdings" panose="05000000000000000000" pitchFamily="2" charset="2"/>
                <a:hlinkClick r:id="rId3"/>
              </a:rPr>
              <a:t>http://www.hexworkshop.com/</a:t>
            </a:r>
            <a:r>
              <a:rPr lang="en-US" altLang="en-US" sz="1800" b="1">
                <a:sym typeface="Wingdings" panose="05000000000000000000" pitchFamily="2" charset="2"/>
              </a:rPr>
              <a:t> ) disk editor (they have a nice trial version you might want to use.)  I have downloaded the output of Hexworkshop running on the floppy and included it as part of this package.</a:t>
            </a:r>
          </a:p>
          <a:p>
            <a:pPr eaLnBrk="1" hangingPunct="1">
              <a:spcBef>
                <a:spcPct val="0"/>
              </a:spcBef>
              <a:buFontTx/>
              <a:buNone/>
            </a:pPr>
            <a:endParaRPr lang="en-US" altLang="en-US" sz="1800" b="1">
              <a:sym typeface="Wingdings" panose="05000000000000000000" pitchFamily="2" charset="2"/>
            </a:endParaRPr>
          </a:p>
          <a:p>
            <a:pPr eaLnBrk="1" hangingPunct="1">
              <a:spcBef>
                <a:spcPct val="0"/>
              </a:spcBef>
              <a:buFontTx/>
              <a:buNone/>
            </a:pPr>
            <a:r>
              <a:rPr lang="en-US" altLang="en-US" sz="1800">
                <a:sym typeface="Wingdings" panose="05000000000000000000" pitchFamily="2" charset="2"/>
              </a:rPr>
              <a:t>On the next few pages, you can see the files that were created.  We will be able to examine the structure of the disk and answer the following questions:</a:t>
            </a:r>
          </a:p>
          <a:p>
            <a:pPr eaLnBrk="1" hangingPunct="1">
              <a:spcBef>
                <a:spcPct val="0"/>
              </a:spcBef>
              <a:buFontTx/>
              <a:buNone/>
            </a:pPr>
            <a:endParaRPr lang="en-US" altLang="en-US" sz="1800">
              <a:sym typeface="Wingdings" panose="05000000000000000000" pitchFamily="2" charset="2"/>
            </a:endParaRPr>
          </a:p>
          <a:p>
            <a:pPr eaLnBrk="1" hangingPunct="1">
              <a:spcBef>
                <a:spcPct val="0"/>
              </a:spcBef>
              <a:buFontTx/>
              <a:buAutoNum type="arabicPeriod"/>
            </a:pPr>
            <a:r>
              <a:rPr lang="en-US" altLang="en-US" sz="1800">
                <a:sym typeface="Wingdings" panose="05000000000000000000" pitchFamily="2" charset="2"/>
              </a:rPr>
              <a:t>The boot sector.  How does an OS start up a disk?</a:t>
            </a:r>
          </a:p>
          <a:p>
            <a:pPr eaLnBrk="1" hangingPunct="1">
              <a:spcBef>
                <a:spcPct val="0"/>
              </a:spcBef>
              <a:buFontTx/>
              <a:buAutoNum type="arabicPeriod"/>
            </a:pPr>
            <a:r>
              <a:rPr lang="en-US" altLang="en-US" sz="1800">
                <a:sym typeface="Wingdings" panose="05000000000000000000" pitchFamily="2" charset="2"/>
              </a:rPr>
              <a:t>Directories – we have here a root directory ( </a:t>
            </a:r>
            <a:r>
              <a:rPr lang="en-US" altLang="en-US" sz="1800" i="1">
                <a:sym typeface="Wingdings" panose="05000000000000000000" pitchFamily="2" charset="2"/>
              </a:rPr>
              <a:t>A:\</a:t>
            </a:r>
            <a:r>
              <a:rPr lang="en-US" altLang="en-US" sz="1800">
                <a:sym typeface="Wingdings" panose="05000000000000000000" pitchFamily="2" charset="2"/>
              </a:rPr>
              <a:t> ) and also a sub directory (</a:t>
            </a:r>
            <a:r>
              <a:rPr lang="en-US" altLang="en-US" sz="1800" i="1">
                <a:sym typeface="Wingdings" panose="05000000000000000000" pitchFamily="2" charset="2"/>
              </a:rPr>
              <a:t>A_Dir</a:t>
            </a:r>
            <a:r>
              <a:rPr lang="en-US" altLang="en-US" sz="1800">
                <a:sym typeface="Wingdings" panose="05000000000000000000" pitchFamily="2" charset="2"/>
              </a:rPr>
              <a:t>.)</a:t>
            </a:r>
          </a:p>
          <a:p>
            <a:pPr eaLnBrk="1" hangingPunct="1">
              <a:spcBef>
                <a:spcPct val="0"/>
              </a:spcBef>
              <a:buFontTx/>
              <a:buAutoNum type="arabicPeriod"/>
            </a:pPr>
            <a:r>
              <a:rPr lang="en-US" altLang="en-US" sz="1800">
                <a:sym typeface="Wingdings" panose="05000000000000000000" pitchFamily="2" charset="2"/>
              </a:rPr>
              <a:t>Within a Directory, how are filenames laid out?</a:t>
            </a:r>
          </a:p>
          <a:p>
            <a:pPr eaLnBrk="1" hangingPunct="1">
              <a:spcBef>
                <a:spcPct val="0"/>
              </a:spcBef>
              <a:buFontTx/>
              <a:buAutoNum type="arabicPeriod"/>
            </a:pPr>
            <a:r>
              <a:rPr lang="en-US" altLang="en-US" sz="1800">
                <a:sym typeface="Wingdings" panose="05000000000000000000" pitchFamily="2" charset="2"/>
              </a:rPr>
              <a:t>How does FAT manages files containing one cluster and many clusters?</a:t>
            </a:r>
          </a:p>
          <a:p>
            <a:pPr eaLnBrk="1" hangingPunct="1">
              <a:spcBef>
                <a:spcPct val="0"/>
              </a:spcBef>
              <a:buFontTx/>
              <a:buAutoNum type="arabicPeriod"/>
            </a:pPr>
            <a:r>
              <a:rPr lang="en-US" altLang="en-US" sz="1800">
                <a:sym typeface="Wingdings" panose="05000000000000000000" pitchFamily="2" charset="2"/>
              </a:rPr>
              <a:t>How does FAT manage short and long filenames?</a:t>
            </a:r>
          </a:p>
          <a:p>
            <a:pPr eaLnBrk="1" hangingPunct="1">
              <a:spcBef>
                <a:spcPct val="0"/>
              </a:spcBef>
              <a:buFontTx/>
              <a:buAutoNum type="arabicPeriod"/>
            </a:pPr>
            <a:r>
              <a:rPr lang="en-US" altLang="en-US" sz="1800">
                <a:sym typeface="Wingdings" panose="05000000000000000000" pitchFamily="2" charset="2"/>
              </a:rPr>
              <a:t>What does the FAT look like?</a:t>
            </a:r>
          </a:p>
          <a:p>
            <a:pPr eaLnBrk="1" hangingPunct="1">
              <a:spcBef>
                <a:spcPct val="0"/>
              </a:spcBef>
              <a:buFontTx/>
              <a:buAutoNum type="arabicPeriod"/>
            </a:pPr>
            <a:r>
              <a:rPr lang="en-US" altLang="en-US" sz="1800">
                <a:sym typeface="Wingdings" panose="05000000000000000000" pitchFamily="2" charset="2"/>
              </a:rPr>
              <a:t>What do the contents of a file look like?</a:t>
            </a:r>
          </a:p>
          <a:p>
            <a:pPr eaLnBrk="1" hangingPunct="1">
              <a:spcBef>
                <a:spcPct val="0"/>
              </a:spcBef>
              <a:buFontTx/>
              <a:buNone/>
            </a:pPr>
            <a:endParaRPr lang="en-US" altLang="en-US" sz="1800" b="1">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1A3A1BE-22EA-4A3F-A792-710ED38E2666}" type="slidenum">
              <a:rPr lang="en-US" altLang="en-US" sz="2000"/>
              <a:pPr>
                <a:spcBef>
                  <a:spcPct val="0"/>
                </a:spcBef>
                <a:buFontTx/>
                <a:buNone/>
              </a:pPr>
              <a:t>6</a:t>
            </a:fld>
            <a:endParaRPr lang="en-US" altLang="en-US" sz="2000"/>
          </a:p>
        </p:txBody>
      </p:sp>
      <p:sp>
        <p:nvSpPr>
          <p:cNvPr id="13315" name="Rectangle 2"/>
          <p:cNvSpPr>
            <a:spLocks noGrp="1" noChangeArrowheads="1"/>
          </p:cNvSpPr>
          <p:nvPr>
            <p:ph type="ctrTitle"/>
          </p:nvPr>
        </p:nvSpPr>
        <p:spPr>
          <a:xfrm>
            <a:off x="2514600" y="152400"/>
            <a:ext cx="6400800" cy="609600"/>
          </a:xfrm>
        </p:spPr>
        <p:txBody>
          <a:bodyPr/>
          <a:lstStyle/>
          <a:p>
            <a:pPr eaLnBrk="1" hangingPunct="1"/>
            <a:r>
              <a:rPr lang="en-US" altLang="en-US" sz="3600" b="1" smtClean="0">
                <a:solidFill>
                  <a:srgbClr val="FF0000"/>
                </a:solidFill>
              </a:rPr>
              <a:t>Directory Structure</a:t>
            </a:r>
          </a:p>
        </p:txBody>
      </p:sp>
      <p:sp>
        <p:nvSpPr>
          <p:cNvPr id="13316" name="TextBox 5"/>
          <p:cNvSpPr txBox="1">
            <a:spLocks noChangeArrowheads="1"/>
          </p:cNvSpPr>
          <p:nvPr/>
        </p:nvSpPr>
        <p:spPr bwMode="auto">
          <a:xfrm>
            <a:off x="381000" y="1371600"/>
            <a:ext cx="3621088" cy="3140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Here are the contents of this disk:</a:t>
            </a:r>
          </a:p>
          <a:p>
            <a:pPr eaLnBrk="1" hangingPunct="1">
              <a:spcBef>
                <a:spcPct val="0"/>
              </a:spcBef>
              <a:buFontTx/>
              <a:buNone/>
            </a:pPr>
            <a:endParaRPr lang="en-US" altLang="en-US" sz="1800"/>
          </a:p>
          <a:p>
            <a:pPr eaLnBrk="1" hangingPunct="1">
              <a:spcBef>
                <a:spcPct val="0"/>
              </a:spcBef>
              <a:buFontTx/>
              <a:buNone/>
            </a:pPr>
            <a:r>
              <a:rPr lang="en-US" altLang="en-US" sz="1800"/>
              <a:t>A_Dir</a:t>
            </a:r>
          </a:p>
          <a:p>
            <a:pPr eaLnBrk="1" hangingPunct="1">
              <a:spcBef>
                <a:spcPct val="0"/>
              </a:spcBef>
              <a:buFontTx/>
              <a:buNone/>
            </a:pPr>
            <a:r>
              <a:rPr lang="en-US" altLang="en-US" sz="1800"/>
              <a:t>    </a:t>
            </a:r>
          </a:p>
          <a:p>
            <a:pPr eaLnBrk="1" hangingPunct="1">
              <a:spcBef>
                <a:spcPct val="0"/>
              </a:spcBef>
              <a:buFontTx/>
              <a:buNone/>
            </a:pPr>
            <a:r>
              <a:rPr lang="en-US" altLang="en-US" sz="1800"/>
              <a:t>     FileInSubdir</a:t>
            </a:r>
          </a:p>
          <a:p>
            <a:pPr eaLnBrk="1" hangingPunct="1">
              <a:spcBef>
                <a:spcPct val="0"/>
              </a:spcBef>
              <a:buFontTx/>
              <a:buNone/>
            </a:pPr>
            <a:endParaRPr lang="en-US" altLang="en-US" sz="1800"/>
          </a:p>
          <a:p>
            <a:pPr eaLnBrk="1" hangingPunct="1">
              <a:spcBef>
                <a:spcPct val="0"/>
              </a:spcBef>
              <a:buFontTx/>
              <a:buNone/>
            </a:pPr>
            <a:r>
              <a:rPr lang="en-US" altLang="en-US" sz="1800"/>
              <a:t>File1</a:t>
            </a:r>
          </a:p>
          <a:p>
            <a:pPr eaLnBrk="1" hangingPunct="1">
              <a:spcBef>
                <a:spcPct val="0"/>
              </a:spcBef>
              <a:buFontTx/>
              <a:buNone/>
            </a:pPr>
            <a:endParaRPr lang="en-US" altLang="en-US" sz="1800"/>
          </a:p>
          <a:p>
            <a:pPr eaLnBrk="1" hangingPunct="1">
              <a:spcBef>
                <a:spcPct val="0"/>
              </a:spcBef>
              <a:buFontTx/>
              <a:buNone/>
            </a:pPr>
            <a:r>
              <a:rPr lang="en-US" altLang="en-US" sz="1800"/>
              <a:t>File2</a:t>
            </a:r>
          </a:p>
          <a:p>
            <a:pPr eaLnBrk="1" hangingPunct="1">
              <a:spcBef>
                <a:spcPct val="0"/>
              </a:spcBef>
              <a:buFontTx/>
              <a:buNone/>
            </a:pPr>
            <a:endParaRPr lang="en-US" altLang="en-US" sz="1800"/>
          </a:p>
          <a:p>
            <a:pPr eaLnBrk="1" hangingPunct="1">
              <a:spcBef>
                <a:spcPct val="0"/>
              </a:spcBef>
              <a:buFontTx/>
              <a:buNone/>
            </a:pPr>
            <a:r>
              <a:rPr lang="en-US" altLang="en-US" sz="1800"/>
              <a:t>ThisIsAFileWithAVeryLongName</a:t>
            </a:r>
          </a:p>
        </p:txBody>
      </p:sp>
      <p:sp>
        <p:nvSpPr>
          <p:cNvPr id="13317" name="TextBox 6"/>
          <p:cNvSpPr txBox="1">
            <a:spLocks noChangeArrowheads="1"/>
          </p:cNvSpPr>
          <p:nvPr/>
        </p:nvSpPr>
        <p:spPr bwMode="auto">
          <a:xfrm>
            <a:off x="4267200" y="1447800"/>
            <a:ext cx="4191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The following structure was added to the floppy.  This must be done very carefully since Windows has a way of keeping many temporary files around and the names of these files, even if deleted would mess up our simple picture.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69815B9-8A29-438B-AF7B-3998A955BE31}" type="slidenum">
              <a:rPr lang="en-US" altLang="en-US" sz="2000"/>
              <a:pPr>
                <a:spcBef>
                  <a:spcPct val="0"/>
                </a:spcBef>
                <a:buFontTx/>
                <a:buNone/>
              </a:pPr>
              <a:t>7</a:t>
            </a:fld>
            <a:endParaRPr lang="en-US" altLang="en-US" sz="2000"/>
          </a:p>
        </p:txBody>
      </p:sp>
      <p:sp>
        <p:nvSpPr>
          <p:cNvPr id="15363" name="Rectangle 2"/>
          <p:cNvSpPr>
            <a:spLocks noGrp="1" noChangeArrowheads="1"/>
          </p:cNvSpPr>
          <p:nvPr>
            <p:ph type="ctrTitle"/>
          </p:nvPr>
        </p:nvSpPr>
        <p:spPr>
          <a:xfrm>
            <a:off x="1371600" y="0"/>
            <a:ext cx="6400800" cy="609600"/>
          </a:xfrm>
        </p:spPr>
        <p:txBody>
          <a:bodyPr/>
          <a:lstStyle/>
          <a:p>
            <a:pPr eaLnBrk="1" hangingPunct="1"/>
            <a:r>
              <a:rPr lang="en-US" altLang="en-US" sz="3600" b="1" smtClean="0">
                <a:solidFill>
                  <a:srgbClr val="FF0000"/>
                </a:solidFill>
              </a:rPr>
              <a:t>Disk Structure</a:t>
            </a:r>
          </a:p>
        </p:txBody>
      </p:sp>
      <p:sp>
        <p:nvSpPr>
          <p:cNvPr id="15364" name="Text Box 5"/>
          <p:cNvSpPr txBox="1">
            <a:spLocks noChangeArrowheads="1"/>
          </p:cNvSpPr>
          <p:nvPr/>
        </p:nvSpPr>
        <p:spPr bwMode="auto">
          <a:xfrm>
            <a:off x="304800" y="533400"/>
            <a:ext cx="8550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Here’s the overall structure of the disk.  Note that all addresses are given in both  Decimal and Hexadecimal.  Generally we’ll use Hex along the way here.</a:t>
            </a:r>
          </a:p>
        </p:txBody>
      </p:sp>
      <p:graphicFrame>
        <p:nvGraphicFramePr>
          <p:cNvPr id="80962" name="Group 66"/>
          <p:cNvGraphicFramePr>
            <a:graphicFrameLocks noGrp="1"/>
          </p:cNvGraphicFramePr>
          <p:nvPr/>
        </p:nvGraphicFramePr>
        <p:xfrm>
          <a:off x="228600" y="1600200"/>
          <a:ext cx="8686800" cy="4683125"/>
        </p:xfrm>
        <a:graphic>
          <a:graphicData uri="http://schemas.openxmlformats.org/drawingml/2006/table">
            <a:tbl>
              <a:tblPr/>
              <a:tblGrid>
                <a:gridCol w="2171700">
                  <a:extLst>
                    <a:ext uri="{9D8B030D-6E8A-4147-A177-3AD203B41FA5}">
                      <a16:colId xmlns:a16="http://schemas.microsoft.com/office/drawing/2014/main" val="20000"/>
                    </a:ext>
                  </a:extLst>
                </a:gridCol>
                <a:gridCol w="1241425">
                  <a:extLst>
                    <a:ext uri="{9D8B030D-6E8A-4147-A177-3AD203B41FA5}">
                      <a16:colId xmlns:a16="http://schemas.microsoft.com/office/drawing/2014/main" val="20001"/>
                    </a:ext>
                  </a:extLst>
                </a:gridCol>
                <a:gridCol w="1239838">
                  <a:extLst>
                    <a:ext uri="{9D8B030D-6E8A-4147-A177-3AD203B41FA5}">
                      <a16:colId xmlns:a16="http://schemas.microsoft.com/office/drawing/2014/main" val="20002"/>
                    </a:ext>
                  </a:extLst>
                </a:gridCol>
                <a:gridCol w="4033837">
                  <a:extLst>
                    <a:ext uri="{9D8B030D-6E8A-4147-A177-3AD203B41FA5}">
                      <a16:colId xmlns:a16="http://schemas.microsoft.com/office/drawing/2014/main" val="20003"/>
                    </a:ext>
                  </a:extLst>
                </a:gridCol>
              </a:tblGrid>
              <a:tr h="8230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Sector Number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Sector Number (Hex)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What it does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Boot Track</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contains information about the disk, plus code that’s run by the BIOS when the disk is started up.</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378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1</a:t>
                      </a:r>
                      <a:r>
                        <a:rPr kumimoji="0" lang="en-US" sz="1600" b="1" i="0" u="none" strike="noStrike" cap="none" normalizeH="0" baseline="30000" smtClean="0">
                          <a:ln>
                            <a:noFill/>
                          </a:ln>
                          <a:solidFill>
                            <a:schemeClr val="tx1"/>
                          </a:solidFill>
                          <a:effectLst/>
                          <a:latin typeface="Arial" charset="0"/>
                        </a:rPr>
                        <a:t>st</a:t>
                      </a:r>
                      <a:r>
                        <a:rPr kumimoji="0" lang="en-US" sz="1600" b="1" i="0" u="none" strike="noStrike" cap="none" normalizeH="0" baseline="0" smtClean="0">
                          <a:ln>
                            <a:noFill/>
                          </a:ln>
                          <a:solidFill>
                            <a:schemeClr val="tx1"/>
                          </a:solidFill>
                          <a:effectLst/>
                          <a:latin typeface="Arial" charset="0"/>
                        </a:rPr>
                        <a:t> File Allocation Table (FAT)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1 - 9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1 - 9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Information on what clusters are allocated on the disk.</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75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2nd File Allocation Table (FAT)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10 - 18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0Ax – 12x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Redundant information on what clusters are allocated on the disk.</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Root Disk Directory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19 - 32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13X – 20X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Information about the characteristics of the directories and files.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28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File / Directory   Data Area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33 - 2879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21X - B3Fx</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The contents of the files and Directories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911D39A-D183-447F-875C-D99A246018A0}" type="slidenum">
              <a:rPr lang="en-US" altLang="en-US" sz="2000"/>
              <a:pPr>
                <a:spcBef>
                  <a:spcPct val="0"/>
                </a:spcBef>
                <a:buFontTx/>
                <a:buNone/>
              </a:pPr>
              <a:t>8</a:t>
            </a:fld>
            <a:endParaRPr lang="en-US" altLang="en-US" sz="2000"/>
          </a:p>
        </p:txBody>
      </p:sp>
      <p:pic>
        <p:nvPicPr>
          <p:cNvPr id="17411" name="Picture 155" descr="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3400"/>
            <a:ext cx="91440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p:cNvSpPr>
            <a:spLocks noGrp="1" noChangeArrowheads="1"/>
          </p:cNvSpPr>
          <p:nvPr>
            <p:ph type="ctrTitle"/>
          </p:nvPr>
        </p:nvSpPr>
        <p:spPr>
          <a:xfrm>
            <a:off x="5638800" y="0"/>
            <a:ext cx="3276600" cy="609600"/>
          </a:xfrm>
        </p:spPr>
        <p:txBody>
          <a:bodyPr/>
          <a:lstStyle/>
          <a:p>
            <a:pPr eaLnBrk="1" hangingPunct="1"/>
            <a:r>
              <a:rPr lang="en-US" altLang="en-US" sz="3600" b="1" smtClean="0">
                <a:solidFill>
                  <a:srgbClr val="FF0000"/>
                </a:solidFill>
              </a:rPr>
              <a:t>Sector 000x</a:t>
            </a:r>
          </a:p>
        </p:txBody>
      </p:sp>
      <p:graphicFrame>
        <p:nvGraphicFramePr>
          <p:cNvPr id="5274" name="Group 154"/>
          <p:cNvGraphicFramePr>
            <a:graphicFrameLocks noGrp="1"/>
          </p:cNvGraphicFramePr>
          <p:nvPr/>
        </p:nvGraphicFramePr>
        <p:xfrm>
          <a:off x="0" y="2438400"/>
          <a:ext cx="6324600" cy="4221163"/>
        </p:xfrm>
        <a:graphic>
          <a:graphicData uri="http://schemas.openxmlformats.org/drawingml/2006/table">
            <a:tbl>
              <a:tblPr/>
              <a:tblGrid>
                <a:gridCol w="1303338">
                  <a:extLst>
                    <a:ext uri="{9D8B030D-6E8A-4147-A177-3AD203B41FA5}">
                      <a16:colId xmlns:a16="http://schemas.microsoft.com/office/drawing/2014/main" val="20000"/>
                    </a:ext>
                  </a:extLst>
                </a:gridCol>
                <a:gridCol w="1068387">
                  <a:extLst>
                    <a:ext uri="{9D8B030D-6E8A-4147-A177-3AD203B41FA5}">
                      <a16:colId xmlns:a16="http://schemas.microsoft.com/office/drawing/2014/main" val="20001"/>
                    </a:ext>
                  </a:extLst>
                </a:gridCol>
                <a:gridCol w="2371725">
                  <a:extLst>
                    <a:ext uri="{9D8B030D-6E8A-4147-A177-3AD203B41FA5}">
                      <a16:colId xmlns:a16="http://schemas.microsoft.com/office/drawing/2014/main" val="20002"/>
                    </a:ext>
                  </a:extLst>
                </a:gridCol>
                <a:gridCol w="1581150">
                  <a:extLst>
                    <a:ext uri="{9D8B030D-6E8A-4147-A177-3AD203B41FA5}">
                      <a16:colId xmlns:a16="http://schemas.microsoft.com/office/drawing/2014/main" val="20003"/>
                    </a:ext>
                  </a:extLst>
                </a:gridCol>
              </a:tblGrid>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Location</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Bytes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Meaning</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Value</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01E</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OS Boot Loader</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01C</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Hidden Sectors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01A</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Heads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018</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Sectors / Track</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18 (12x)</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26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016</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sectors/ FAT</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9</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015</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Media Bytes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F0: (floppy)</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013</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logical sectors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2880(0B40x)</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Root Dir entries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224 (00E0x)</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010</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FATS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38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00E</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Boot Sectors</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00D</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Sectors/Cluster</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1</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00B</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2</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 Bytes/Sector</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512 (0200x)</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003</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8</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OEM Name ID</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MSDOS5.0</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842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000</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3</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rPr>
                        <a:t>Jmp to loader</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EB 3C 90</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D51159-0CF7-4AF5-BA94-44DD92190BD7}" type="slidenum">
              <a:rPr lang="en-US" altLang="en-US" sz="2000"/>
              <a:pPr>
                <a:spcBef>
                  <a:spcPct val="0"/>
                </a:spcBef>
                <a:buFontTx/>
                <a:buNone/>
              </a:pPr>
              <a:t>9</a:t>
            </a:fld>
            <a:endParaRPr lang="en-US" altLang="en-US" sz="2000"/>
          </a:p>
        </p:txBody>
      </p:sp>
      <p:sp>
        <p:nvSpPr>
          <p:cNvPr id="19459" name="Rectangle 2"/>
          <p:cNvSpPr>
            <a:spLocks noGrp="1" noChangeArrowheads="1"/>
          </p:cNvSpPr>
          <p:nvPr>
            <p:ph type="ctrTitle"/>
          </p:nvPr>
        </p:nvSpPr>
        <p:spPr>
          <a:xfrm>
            <a:off x="2743200" y="0"/>
            <a:ext cx="5562600" cy="609600"/>
          </a:xfrm>
        </p:spPr>
        <p:txBody>
          <a:bodyPr/>
          <a:lstStyle/>
          <a:p>
            <a:pPr eaLnBrk="1" hangingPunct="1"/>
            <a:r>
              <a:rPr lang="en-US" altLang="en-US" sz="4000" b="1" smtClean="0">
                <a:solidFill>
                  <a:srgbClr val="FF0000"/>
                </a:solidFill>
              </a:rPr>
              <a:t>File Allocation Table</a:t>
            </a:r>
          </a:p>
        </p:txBody>
      </p:sp>
      <p:sp>
        <p:nvSpPr>
          <p:cNvPr id="91140" name="Text Box 4"/>
          <p:cNvSpPr txBox="1">
            <a:spLocks noChangeArrowheads="1"/>
          </p:cNvSpPr>
          <p:nvPr/>
        </p:nvSpPr>
        <p:spPr bwMode="auto">
          <a:xfrm>
            <a:off x="212725" y="950913"/>
            <a:ext cx="8397875" cy="3140075"/>
          </a:xfrm>
          <a:prstGeom prst="rect">
            <a:avLst/>
          </a:prstGeom>
          <a:noFill/>
          <a:ln w="9525">
            <a:noFill/>
            <a:miter lim="800000"/>
            <a:headEnd/>
            <a:tailEnd/>
          </a:ln>
          <a:effectLst/>
        </p:spPr>
        <p:txBody>
          <a:bodyPr>
            <a:spAutoFit/>
          </a:bodyPr>
          <a:lstStyle/>
          <a:p>
            <a:pPr eaLnBrk="1" hangingPunct="1">
              <a:defRPr/>
            </a:pPr>
            <a:r>
              <a:rPr lang="en-US" dirty="0">
                <a:latin typeface="Arial" charset="0"/>
              </a:rPr>
              <a:t>Reminder – a FAT is a way of keeping track of what Sectors are in use.  A FAT entry (3 nibbles) in general has one of three values:</a:t>
            </a:r>
          </a:p>
          <a:p>
            <a:pPr marL="342900" indent="-342900" eaLnBrk="1" hangingPunct="1">
              <a:buFontTx/>
              <a:buAutoNum type="arabicPeriod"/>
              <a:defRPr/>
            </a:pPr>
            <a:r>
              <a:rPr lang="en-US" dirty="0">
                <a:latin typeface="Arial" charset="0"/>
              </a:rPr>
              <a:t>A  “0” – it’s unused and available.</a:t>
            </a:r>
          </a:p>
          <a:p>
            <a:pPr marL="342900" indent="-342900" eaLnBrk="1" hangingPunct="1">
              <a:buFontTx/>
              <a:buAutoNum type="arabicPeriod"/>
              <a:defRPr/>
            </a:pPr>
            <a:r>
              <a:rPr lang="en-US" dirty="0">
                <a:latin typeface="Arial" charset="0"/>
              </a:rPr>
              <a:t>A Pointer to the next Sector allocated for this file.</a:t>
            </a:r>
          </a:p>
          <a:p>
            <a:pPr marL="342900" indent="-342900" eaLnBrk="1" hangingPunct="1">
              <a:buFontTx/>
              <a:buAutoNum type="arabicPeriod"/>
              <a:defRPr/>
            </a:pPr>
            <a:r>
              <a:rPr lang="en-US" dirty="0">
                <a:latin typeface="Arial" charset="0"/>
              </a:rPr>
              <a:t>A  “FFF” indicating the end of the pointer chain – this is the last sector allocated for this file.</a:t>
            </a:r>
          </a:p>
          <a:p>
            <a:pPr marL="342900" indent="-342900" eaLnBrk="1" hangingPunct="1">
              <a:defRPr/>
            </a:pPr>
            <a:endParaRPr lang="en-US" dirty="0">
              <a:latin typeface="Arial" charset="0"/>
            </a:endParaRPr>
          </a:p>
          <a:p>
            <a:pPr marL="342900" indent="-342900" eaLnBrk="1" hangingPunct="1">
              <a:defRPr/>
            </a:pPr>
            <a:r>
              <a:rPr lang="en-US" dirty="0">
                <a:latin typeface="Arial" charset="0"/>
              </a:rPr>
              <a:t>Sectors 1 – 9  contain the 1</a:t>
            </a:r>
            <a:r>
              <a:rPr lang="en-US" baseline="30000" dirty="0">
                <a:latin typeface="Arial" charset="0"/>
              </a:rPr>
              <a:t>st</a:t>
            </a:r>
            <a:r>
              <a:rPr lang="en-US" dirty="0">
                <a:latin typeface="Arial" charset="0"/>
              </a:rPr>
              <a:t> FAT.</a:t>
            </a:r>
          </a:p>
          <a:p>
            <a:pPr eaLnBrk="1" hangingPunct="1">
              <a:defRPr/>
            </a:pPr>
            <a:r>
              <a:rPr lang="en-US" dirty="0">
                <a:latin typeface="Arial" charset="0"/>
              </a:rPr>
              <a:t>Sectors A – 12 contain the 2</a:t>
            </a:r>
            <a:r>
              <a:rPr lang="en-US" baseline="30000" dirty="0">
                <a:latin typeface="Arial" charset="0"/>
              </a:rPr>
              <a:t>nd</a:t>
            </a:r>
            <a:r>
              <a:rPr lang="en-US" dirty="0">
                <a:latin typeface="Arial" charset="0"/>
              </a:rPr>
              <a:t> FAT.  These are redundant and should contain identical information.</a:t>
            </a:r>
          </a:p>
          <a:p>
            <a:pPr eaLnBrk="1" hangingPunct="1">
              <a:defRPr/>
            </a:pPr>
            <a:endParaRPr lang="en-US" dirty="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2028</Words>
  <Application>Microsoft Office PowerPoint</Application>
  <PresentationFormat>On-screen Show (4:3)</PresentationFormat>
  <Paragraphs>385</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 New</vt:lpstr>
      <vt:lpstr>Wingdings</vt:lpstr>
      <vt:lpstr>Default Design</vt:lpstr>
      <vt:lpstr>The FAT File System</vt:lpstr>
      <vt:lpstr>The FAT File System</vt:lpstr>
      <vt:lpstr>The FAT File System</vt:lpstr>
      <vt:lpstr>The FAT File System</vt:lpstr>
      <vt:lpstr>The FAT File System</vt:lpstr>
      <vt:lpstr>Directory Structure</vt:lpstr>
      <vt:lpstr>Disk Structure</vt:lpstr>
      <vt:lpstr>Sector 000x</vt:lpstr>
      <vt:lpstr>File Allocation Table</vt:lpstr>
      <vt:lpstr>File Allocation Table</vt:lpstr>
      <vt:lpstr>Sector 001x</vt:lpstr>
      <vt:lpstr>Sector 00Ax</vt:lpstr>
      <vt:lpstr>Directory Information</vt:lpstr>
      <vt:lpstr>Directory Information</vt:lpstr>
      <vt:lpstr>Sector 013x</vt:lpstr>
      <vt:lpstr>Sector 021x</vt:lpstr>
      <vt:lpstr>Sector 022x</vt:lpstr>
      <vt:lpstr>Sector 023x</vt:lpstr>
      <vt:lpstr>Sector 024x</vt:lpstr>
      <vt:lpstr>Sector 02Ax</vt:lpstr>
      <vt:lpstr>Sector 02Bx</vt:lpstr>
      <vt:lpstr>Sector 02Cx</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FAT File System</dc:title>
  <dc:creator>Jerry Breecher</dc:creator>
  <cp:lastModifiedBy>jerry breecher</cp:lastModifiedBy>
  <cp:revision>62</cp:revision>
  <dcterms:created xsi:type="dcterms:W3CDTF">2008-11-03T16:12:11Z</dcterms:created>
  <dcterms:modified xsi:type="dcterms:W3CDTF">2018-05-31T01:05:35Z</dcterms:modified>
</cp:coreProperties>
</file>