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5" r:id="rId2"/>
    <p:sldId id="296" r:id="rId3"/>
    <p:sldId id="310" r:id="rId4"/>
    <p:sldId id="311" r:id="rId5"/>
    <p:sldId id="312" r:id="rId6"/>
    <p:sldId id="313" r:id="rId7"/>
    <p:sldId id="301" r:id="rId8"/>
    <p:sldId id="297" r:id="rId9"/>
    <p:sldId id="298" r:id="rId10"/>
    <p:sldId id="299" r:id="rId11"/>
    <p:sldId id="300" r:id="rId12"/>
    <p:sldId id="302" r:id="rId13"/>
    <p:sldId id="303" r:id="rId14"/>
    <p:sldId id="304" r:id="rId15"/>
    <p:sldId id="306"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824" autoAdjust="0"/>
    <p:restoredTop sz="94660"/>
  </p:normalViewPr>
  <p:slideViewPr>
    <p:cSldViewPr>
      <p:cViewPr varScale="1">
        <p:scale>
          <a:sx n="61" d="100"/>
          <a:sy n="61" d="100"/>
        </p:scale>
        <p:origin x="1290" y="90"/>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B14B580-C52A-4D4C-90AA-2CAF0703678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85DC87-CBD2-46B2-8F3A-A1DA98798477}" type="slidenum">
              <a:rPr lang="en-US" altLang="en-US"/>
              <a:pPr>
                <a:spcBef>
                  <a:spcPct val="0"/>
                </a:spcBef>
              </a:pPr>
              <a:t>1</a:t>
            </a:fld>
            <a:endParaRPr lang="en-US"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ln/>
        </p:spPr>
      </p:sp>
      <p:sp>
        <p:nvSpPr>
          <p:cNvPr id="97282" name="Rectangle 3"/>
          <p:cNvSpPr>
            <a:spLocks noGrp="1" noChangeArrowheads="1"/>
          </p:cNvSpPr>
          <p:nvPr>
            <p:ph type="body" idx="1"/>
          </p:nvPr>
        </p:nvSpPr>
        <p:spPr>
          <a:noFill/>
          <a:ln w="9525"/>
        </p:spPr>
        <p:txBody>
          <a:bodyPr/>
          <a:lstStyle/>
          <a:p>
            <a:endParaRPr lang="en-US">
              <a:latin typeface="Comic Sans MS" pitchFamily="-83" charset="0"/>
              <a:ea typeface="ＭＳ Ｐゴシック" pitchFamily="-83" charset="-128"/>
              <a:cs typeface="ＭＳ Ｐゴシック" pitchFamily="-83" charset="-128"/>
            </a:endParaRPr>
          </a:p>
        </p:txBody>
      </p:sp>
    </p:spTree>
    <p:extLst>
      <p:ext uri="{BB962C8B-B14F-4D97-AF65-F5344CB8AC3E}">
        <p14:creationId xmlns:p14="http://schemas.microsoft.com/office/powerpoint/2010/main" val="983422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AB40536-52A9-44FC-AFA7-FDA00F35C64D}" type="slidenum">
              <a:rPr lang="en-US" altLang="en-US"/>
              <a:pPr>
                <a:spcBef>
                  <a:spcPct val="0"/>
                </a:spcBef>
              </a:pPr>
              <a:t>2</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p:spPr>
        <p:txBody>
          <a:bodyPr/>
          <a:lstStyle>
            <a:lvl1pPr defTabSz="931863" eaLnBrk="0" hangingPunct="0">
              <a:defRPr sz="1600">
                <a:solidFill>
                  <a:schemeClr val="tx1"/>
                </a:solidFill>
                <a:latin typeface="Arial" panose="020B0604020202020204" pitchFamily="34" charset="0"/>
              </a:defRPr>
            </a:lvl1pPr>
            <a:lvl2pPr marL="742950" indent="-285750" defTabSz="931863" eaLnBrk="0" hangingPunct="0">
              <a:defRPr sz="1600">
                <a:solidFill>
                  <a:schemeClr val="tx1"/>
                </a:solidFill>
                <a:latin typeface="Arial" panose="020B0604020202020204" pitchFamily="34" charset="0"/>
              </a:defRPr>
            </a:lvl2pPr>
            <a:lvl3pPr marL="1143000" indent="-228600" defTabSz="931863" eaLnBrk="0" hangingPunct="0">
              <a:defRPr sz="1600">
                <a:solidFill>
                  <a:schemeClr val="tx1"/>
                </a:solidFill>
                <a:latin typeface="Arial" panose="020B0604020202020204" pitchFamily="34" charset="0"/>
              </a:defRPr>
            </a:lvl3pPr>
            <a:lvl4pPr marL="1600200" indent="-228600" defTabSz="931863" eaLnBrk="0" hangingPunct="0">
              <a:defRPr sz="1600">
                <a:solidFill>
                  <a:schemeClr val="tx1"/>
                </a:solidFill>
                <a:latin typeface="Arial" panose="020B0604020202020204" pitchFamily="34" charset="0"/>
              </a:defRPr>
            </a:lvl4pPr>
            <a:lvl5pPr marL="2057400" indent="-228600" defTabSz="931863" eaLnBrk="0" hangingPunct="0">
              <a:defRPr sz="16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5A7FDD2-6DE0-44D8-AA9F-E2ADADA7115A}" type="slidenum">
              <a:rPr lang="en-US" altLang="en-US" sz="1200"/>
              <a:pPr eaLnBrk="1" hangingPunct="1"/>
              <a:t>3</a:t>
            </a:fld>
            <a:endParaRPr lang="en-US" altLang="en-US" sz="1200"/>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9093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lvl1pPr defTabSz="931863" eaLnBrk="0" hangingPunct="0">
              <a:defRPr sz="1600">
                <a:solidFill>
                  <a:schemeClr val="tx1"/>
                </a:solidFill>
                <a:latin typeface="Arial" panose="020B0604020202020204" pitchFamily="34" charset="0"/>
              </a:defRPr>
            </a:lvl1pPr>
            <a:lvl2pPr marL="742950" indent="-285750" defTabSz="931863" eaLnBrk="0" hangingPunct="0">
              <a:defRPr sz="1600">
                <a:solidFill>
                  <a:schemeClr val="tx1"/>
                </a:solidFill>
                <a:latin typeface="Arial" panose="020B0604020202020204" pitchFamily="34" charset="0"/>
              </a:defRPr>
            </a:lvl2pPr>
            <a:lvl3pPr marL="1143000" indent="-228600" defTabSz="931863" eaLnBrk="0" hangingPunct="0">
              <a:defRPr sz="1600">
                <a:solidFill>
                  <a:schemeClr val="tx1"/>
                </a:solidFill>
                <a:latin typeface="Arial" panose="020B0604020202020204" pitchFamily="34" charset="0"/>
              </a:defRPr>
            </a:lvl3pPr>
            <a:lvl4pPr marL="1600200" indent="-228600" defTabSz="931863" eaLnBrk="0" hangingPunct="0">
              <a:defRPr sz="1600">
                <a:solidFill>
                  <a:schemeClr val="tx1"/>
                </a:solidFill>
                <a:latin typeface="Arial" panose="020B0604020202020204" pitchFamily="34" charset="0"/>
              </a:defRPr>
            </a:lvl4pPr>
            <a:lvl5pPr marL="2057400" indent="-228600" defTabSz="931863" eaLnBrk="0" hangingPunct="0">
              <a:defRPr sz="16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DCA554CB-298B-4FA0-8410-03782DCF9EA5}" type="slidenum">
              <a:rPr lang="en-US" altLang="en-US" sz="1200"/>
              <a:pPr eaLnBrk="1" hangingPunct="1"/>
              <a:t>4</a:t>
            </a:fld>
            <a:endParaRPr lang="en-US" altLang="en-US" sz="1200"/>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76954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lvl1pPr defTabSz="931863" eaLnBrk="0" hangingPunct="0">
              <a:defRPr sz="1600">
                <a:solidFill>
                  <a:schemeClr val="tx1"/>
                </a:solidFill>
                <a:latin typeface="Arial" panose="020B0604020202020204" pitchFamily="34" charset="0"/>
              </a:defRPr>
            </a:lvl1pPr>
            <a:lvl2pPr marL="742950" indent="-285750" defTabSz="931863" eaLnBrk="0" hangingPunct="0">
              <a:defRPr sz="1600">
                <a:solidFill>
                  <a:schemeClr val="tx1"/>
                </a:solidFill>
                <a:latin typeface="Arial" panose="020B0604020202020204" pitchFamily="34" charset="0"/>
              </a:defRPr>
            </a:lvl2pPr>
            <a:lvl3pPr marL="1143000" indent="-228600" defTabSz="931863" eaLnBrk="0" hangingPunct="0">
              <a:defRPr sz="1600">
                <a:solidFill>
                  <a:schemeClr val="tx1"/>
                </a:solidFill>
                <a:latin typeface="Arial" panose="020B0604020202020204" pitchFamily="34" charset="0"/>
              </a:defRPr>
            </a:lvl3pPr>
            <a:lvl4pPr marL="1600200" indent="-228600" defTabSz="931863" eaLnBrk="0" hangingPunct="0">
              <a:defRPr sz="1600">
                <a:solidFill>
                  <a:schemeClr val="tx1"/>
                </a:solidFill>
                <a:latin typeface="Arial" panose="020B0604020202020204" pitchFamily="34" charset="0"/>
              </a:defRPr>
            </a:lvl4pPr>
            <a:lvl5pPr marL="2057400" indent="-228600" defTabSz="931863" eaLnBrk="0" hangingPunct="0">
              <a:defRPr sz="16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D695AF93-BD76-4492-A69E-BF44F82A609D}" type="slidenum">
              <a:rPr lang="en-US" altLang="en-US" sz="1200"/>
              <a:pPr eaLnBrk="1" hangingPunct="1"/>
              <a:t>5</a:t>
            </a:fld>
            <a:endParaRPr lang="en-US" altLang="en-US" sz="1200"/>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95199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p:spPr>
        <p:txBody>
          <a:bodyPr/>
          <a:lstStyle>
            <a:lvl1pPr defTabSz="931863" eaLnBrk="0" hangingPunct="0">
              <a:defRPr sz="1600">
                <a:solidFill>
                  <a:schemeClr val="tx1"/>
                </a:solidFill>
                <a:latin typeface="Arial" panose="020B0604020202020204" pitchFamily="34" charset="0"/>
              </a:defRPr>
            </a:lvl1pPr>
            <a:lvl2pPr marL="742950" indent="-285750" defTabSz="931863" eaLnBrk="0" hangingPunct="0">
              <a:defRPr sz="1600">
                <a:solidFill>
                  <a:schemeClr val="tx1"/>
                </a:solidFill>
                <a:latin typeface="Arial" panose="020B0604020202020204" pitchFamily="34" charset="0"/>
              </a:defRPr>
            </a:lvl2pPr>
            <a:lvl3pPr marL="1143000" indent="-228600" defTabSz="931863" eaLnBrk="0" hangingPunct="0">
              <a:defRPr sz="1600">
                <a:solidFill>
                  <a:schemeClr val="tx1"/>
                </a:solidFill>
                <a:latin typeface="Arial" panose="020B0604020202020204" pitchFamily="34" charset="0"/>
              </a:defRPr>
            </a:lvl3pPr>
            <a:lvl4pPr marL="1600200" indent="-228600" defTabSz="931863" eaLnBrk="0" hangingPunct="0">
              <a:defRPr sz="1600">
                <a:solidFill>
                  <a:schemeClr val="tx1"/>
                </a:solidFill>
                <a:latin typeface="Arial" panose="020B0604020202020204" pitchFamily="34" charset="0"/>
              </a:defRPr>
            </a:lvl4pPr>
            <a:lvl5pPr marL="2057400" indent="-228600" defTabSz="931863" eaLnBrk="0" hangingPunct="0">
              <a:defRPr sz="16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991DF764-0D7E-4D7B-BF7E-538FEE85434D}" type="slidenum">
              <a:rPr lang="en-US" altLang="en-US" sz="1200"/>
              <a:pPr eaLnBrk="1" hangingPunct="1"/>
              <a:t>6</a:t>
            </a:fld>
            <a:endParaRPr lang="en-US" altLang="en-US" sz="1200"/>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2558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411045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562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95234" name="Rectangle 3"/>
          <p:cNvSpPr>
            <a:spLocks noGrp="1" noChangeArrowheads="1"/>
          </p:cNvSpPr>
          <p:nvPr>
            <p:ph type="body" idx="1"/>
          </p:nvPr>
        </p:nvSpPr>
        <p:spPr>
          <a:noFill/>
          <a:ln w="9525"/>
        </p:spPr>
        <p:txBody>
          <a:bodyPr/>
          <a:lstStyle/>
          <a:p>
            <a:endParaRPr lang="en-US">
              <a:latin typeface="Comic Sans MS" pitchFamily="-83" charset="0"/>
              <a:ea typeface="ＭＳ Ｐゴシック" pitchFamily="-83" charset="-128"/>
              <a:cs typeface="ＭＳ Ｐゴシック" pitchFamily="-83" charset="-128"/>
            </a:endParaRPr>
          </a:p>
        </p:txBody>
      </p:sp>
    </p:spTree>
    <p:extLst>
      <p:ext uri="{BB962C8B-B14F-4D97-AF65-F5344CB8AC3E}">
        <p14:creationId xmlns:p14="http://schemas.microsoft.com/office/powerpoint/2010/main" val="2517952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E5D868-1C01-4DF4-89EA-7DAE9BB1E127}" type="slidenum">
              <a:rPr lang="en-US" altLang="en-US"/>
              <a:pPr>
                <a:defRPr/>
              </a:pPr>
              <a:t>‹#›</a:t>
            </a:fld>
            <a:endParaRPr lang="en-US" altLang="en-US"/>
          </a:p>
        </p:txBody>
      </p:sp>
    </p:spTree>
    <p:extLst>
      <p:ext uri="{BB962C8B-B14F-4D97-AF65-F5344CB8AC3E}">
        <p14:creationId xmlns:p14="http://schemas.microsoft.com/office/powerpoint/2010/main" val="376638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2B058F-4CC8-464B-A5F9-8849C90CE9B0}" type="slidenum">
              <a:rPr lang="en-US" altLang="en-US"/>
              <a:pPr>
                <a:defRPr/>
              </a:pPr>
              <a:t>‹#›</a:t>
            </a:fld>
            <a:endParaRPr lang="en-US" altLang="en-US"/>
          </a:p>
        </p:txBody>
      </p:sp>
    </p:spTree>
    <p:extLst>
      <p:ext uri="{BB962C8B-B14F-4D97-AF65-F5344CB8AC3E}">
        <p14:creationId xmlns:p14="http://schemas.microsoft.com/office/powerpoint/2010/main" val="402973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6BB8A8-F823-4063-B137-45EDD9CEBD70}" type="slidenum">
              <a:rPr lang="en-US" altLang="en-US"/>
              <a:pPr>
                <a:defRPr/>
              </a:pPr>
              <a:t>‹#›</a:t>
            </a:fld>
            <a:endParaRPr lang="en-US" altLang="en-US"/>
          </a:p>
        </p:txBody>
      </p:sp>
    </p:spTree>
    <p:extLst>
      <p:ext uri="{BB962C8B-B14F-4D97-AF65-F5344CB8AC3E}">
        <p14:creationId xmlns:p14="http://schemas.microsoft.com/office/powerpoint/2010/main" val="275651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DB0C6A-6A5A-44B2-A018-3F455FB71949}" type="slidenum">
              <a:rPr lang="en-US" altLang="en-US"/>
              <a:pPr>
                <a:defRPr/>
              </a:pPr>
              <a:t>‹#›</a:t>
            </a:fld>
            <a:endParaRPr lang="en-US" altLang="en-US"/>
          </a:p>
        </p:txBody>
      </p:sp>
    </p:spTree>
    <p:extLst>
      <p:ext uri="{BB962C8B-B14F-4D97-AF65-F5344CB8AC3E}">
        <p14:creationId xmlns:p14="http://schemas.microsoft.com/office/powerpoint/2010/main" val="386219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B64C1D-B6AB-4961-95B5-72E762439094}" type="slidenum">
              <a:rPr lang="en-US" altLang="en-US"/>
              <a:pPr>
                <a:defRPr/>
              </a:pPr>
              <a:t>‹#›</a:t>
            </a:fld>
            <a:endParaRPr lang="en-US" altLang="en-US"/>
          </a:p>
        </p:txBody>
      </p:sp>
    </p:spTree>
    <p:extLst>
      <p:ext uri="{BB962C8B-B14F-4D97-AF65-F5344CB8AC3E}">
        <p14:creationId xmlns:p14="http://schemas.microsoft.com/office/powerpoint/2010/main" val="73162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04BE95-8E36-4225-8528-D99BA5558F93}" type="slidenum">
              <a:rPr lang="en-US" altLang="en-US"/>
              <a:pPr>
                <a:defRPr/>
              </a:pPr>
              <a:t>‹#›</a:t>
            </a:fld>
            <a:endParaRPr lang="en-US" altLang="en-US"/>
          </a:p>
        </p:txBody>
      </p:sp>
    </p:spTree>
    <p:extLst>
      <p:ext uri="{BB962C8B-B14F-4D97-AF65-F5344CB8AC3E}">
        <p14:creationId xmlns:p14="http://schemas.microsoft.com/office/powerpoint/2010/main" val="28683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3709F31-C493-4F5C-B0F0-E6659FECDB2D}" type="slidenum">
              <a:rPr lang="en-US" altLang="en-US"/>
              <a:pPr>
                <a:defRPr/>
              </a:pPr>
              <a:t>‹#›</a:t>
            </a:fld>
            <a:endParaRPr lang="en-US" altLang="en-US"/>
          </a:p>
        </p:txBody>
      </p:sp>
    </p:spTree>
    <p:extLst>
      <p:ext uri="{BB962C8B-B14F-4D97-AF65-F5344CB8AC3E}">
        <p14:creationId xmlns:p14="http://schemas.microsoft.com/office/powerpoint/2010/main" val="264041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700F130-4926-4880-9CD9-79F0D091590A}" type="slidenum">
              <a:rPr lang="en-US" altLang="en-US"/>
              <a:pPr>
                <a:defRPr/>
              </a:pPr>
              <a:t>‹#›</a:t>
            </a:fld>
            <a:endParaRPr lang="en-US" altLang="en-US"/>
          </a:p>
        </p:txBody>
      </p:sp>
    </p:spTree>
    <p:extLst>
      <p:ext uri="{BB962C8B-B14F-4D97-AF65-F5344CB8AC3E}">
        <p14:creationId xmlns:p14="http://schemas.microsoft.com/office/powerpoint/2010/main" val="16809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1693896-1CAC-4FD9-952A-05513ABBEB0C}" type="slidenum">
              <a:rPr lang="en-US" altLang="en-US"/>
              <a:pPr>
                <a:defRPr/>
              </a:pPr>
              <a:t>‹#›</a:t>
            </a:fld>
            <a:endParaRPr lang="en-US" altLang="en-US"/>
          </a:p>
        </p:txBody>
      </p:sp>
    </p:spTree>
    <p:extLst>
      <p:ext uri="{BB962C8B-B14F-4D97-AF65-F5344CB8AC3E}">
        <p14:creationId xmlns:p14="http://schemas.microsoft.com/office/powerpoint/2010/main" val="2305637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B5A035-C40B-49DD-9C13-4F9B024F483A}" type="slidenum">
              <a:rPr lang="en-US" altLang="en-US"/>
              <a:pPr>
                <a:defRPr/>
              </a:pPr>
              <a:t>‹#›</a:t>
            </a:fld>
            <a:endParaRPr lang="en-US" altLang="en-US"/>
          </a:p>
        </p:txBody>
      </p:sp>
    </p:spTree>
    <p:extLst>
      <p:ext uri="{BB962C8B-B14F-4D97-AF65-F5344CB8AC3E}">
        <p14:creationId xmlns:p14="http://schemas.microsoft.com/office/powerpoint/2010/main" val="417417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D69FC18-1230-4FC2-9F1C-30CA3582B60E}" type="slidenum">
              <a:rPr lang="en-US" altLang="en-US"/>
              <a:pPr>
                <a:defRPr/>
              </a:pPr>
              <a:t>‹#›</a:t>
            </a:fld>
            <a:endParaRPr lang="en-US" altLang="en-US"/>
          </a:p>
        </p:txBody>
      </p:sp>
    </p:spTree>
    <p:extLst>
      <p:ext uri="{BB962C8B-B14F-4D97-AF65-F5344CB8AC3E}">
        <p14:creationId xmlns:p14="http://schemas.microsoft.com/office/powerpoint/2010/main" val="398860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2000" b="1" smtClean="0"/>
            </a:lvl1pPr>
          </a:lstStyle>
          <a:p>
            <a:pPr>
              <a:defRPr/>
            </a:pPr>
            <a:fld id="{D8927C18-40C4-4867-A9FD-77FB8C23DD2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B4126F5-D1AE-4CA6-9C56-7F0E013887D1}" type="slidenum">
              <a:rPr lang="en-US" altLang="en-US" sz="2000"/>
              <a:pPr>
                <a:spcBef>
                  <a:spcPct val="0"/>
                </a:spcBef>
                <a:buFontTx/>
                <a:buNone/>
              </a:pPr>
              <a:t>1</a:t>
            </a:fld>
            <a:endParaRPr lang="en-US" altLang="en-US" sz="2000"/>
          </a:p>
        </p:txBody>
      </p:sp>
      <p:sp>
        <p:nvSpPr>
          <p:cNvPr id="3075" name="Rectangle 2"/>
          <p:cNvSpPr>
            <a:spLocks noGrp="1" noChangeArrowheads="1"/>
          </p:cNvSpPr>
          <p:nvPr>
            <p:ph type="ctrTitle"/>
          </p:nvPr>
        </p:nvSpPr>
        <p:spPr>
          <a:xfrm>
            <a:off x="457200" y="457200"/>
            <a:ext cx="8266386" cy="990600"/>
          </a:xfrm>
        </p:spPr>
        <p:txBody>
          <a:bodyPr/>
          <a:lstStyle/>
          <a:p>
            <a:pPr eaLnBrk="1" hangingPunct="1"/>
            <a:r>
              <a:rPr lang="en-US" altLang="en-US" sz="5400" b="1" dirty="0" smtClean="0">
                <a:solidFill>
                  <a:srgbClr val="FF0000"/>
                </a:solidFill>
              </a:rPr>
              <a:t>The UNIX File System</a:t>
            </a:r>
          </a:p>
        </p:txBody>
      </p:sp>
      <p:sp>
        <p:nvSpPr>
          <p:cNvPr id="3076" name="Text Box 6"/>
          <p:cNvSpPr txBox="1">
            <a:spLocks noChangeArrowheads="1"/>
          </p:cNvSpPr>
          <p:nvPr/>
        </p:nvSpPr>
        <p:spPr bwMode="auto">
          <a:xfrm>
            <a:off x="325711" y="5880182"/>
            <a:ext cx="8397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b="1" dirty="0" smtClean="0"/>
              <a:t>Jerry Breecher</a:t>
            </a:r>
            <a:endParaRPr lang="en-US" altLang="en-US" b="1" dirty="0"/>
          </a:p>
        </p:txBody>
      </p:sp>
      <p:sp>
        <p:nvSpPr>
          <p:cNvPr id="2" name="TextBox 1"/>
          <p:cNvSpPr txBox="1"/>
          <p:nvPr/>
        </p:nvSpPr>
        <p:spPr>
          <a:xfrm>
            <a:off x="1371600" y="3130730"/>
            <a:ext cx="4475905" cy="2308324"/>
          </a:xfrm>
          <a:prstGeom prst="rect">
            <a:avLst/>
          </a:prstGeom>
          <a:noFill/>
        </p:spPr>
        <p:txBody>
          <a:bodyPr wrap="none" rtlCol="0">
            <a:spAutoFit/>
          </a:bodyPr>
          <a:lstStyle/>
          <a:p>
            <a:r>
              <a:rPr lang="en-US" sz="2400" b="1" dirty="0" smtClean="0"/>
              <a:t>Contains sections on:</a:t>
            </a:r>
          </a:p>
          <a:p>
            <a:r>
              <a:rPr lang="en-US" sz="2400" b="1" dirty="0" smtClean="0"/>
              <a:t>-- Directory Structure (Inode) </a:t>
            </a:r>
          </a:p>
          <a:p>
            <a:r>
              <a:rPr lang="en-US" sz="2400" b="1" dirty="0" smtClean="0"/>
              <a:t>-- Storage Behavior</a:t>
            </a:r>
          </a:p>
          <a:p>
            <a:r>
              <a:rPr lang="en-US" sz="2400" b="1" dirty="0" smtClean="0"/>
              <a:t>-- Allocation</a:t>
            </a:r>
          </a:p>
          <a:p>
            <a:endParaRPr lang="en-US" sz="2400" b="1" dirty="0" smtClean="0"/>
          </a:p>
          <a:p>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765534"/>
          </a:xfrm>
        </p:spPr>
        <p:txBody>
          <a:bodyPr/>
          <a:lstStyle/>
          <a:p>
            <a:r>
              <a:rPr lang="en-US" dirty="0" smtClean="0"/>
              <a:t>Large files: 1,2,3 level indirect pointers</a:t>
            </a:r>
            <a:endParaRPr lang="en-US" dirty="0"/>
          </a:p>
        </p:txBody>
      </p:sp>
      <p:pic>
        <p:nvPicPr>
          <p:cNvPr id="7" name="Content Placeholder 3" descr="FFS.pdf"/>
          <p:cNvPicPr>
            <a:picLocks noChangeAspect="1"/>
          </p:cNvPicPr>
          <p:nvPr/>
        </p:nvPicPr>
        <p:blipFill>
          <a:blip r:embed="rId2"/>
          <a:srcRect l="-12131" r="-12131"/>
          <a:stretch>
            <a:fillRect/>
          </a:stretch>
        </p:blipFill>
        <p:spPr>
          <a:xfrm>
            <a:off x="712535" y="1740385"/>
            <a:ext cx="8291785" cy="4560162"/>
          </a:xfrm>
          <a:prstGeom prst="rect">
            <a:avLst/>
          </a:prstGeom>
        </p:spPr>
      </p:pic>
      <p:sp>
        <p:nvSpPr>
          <p:cNvPr id="8" name="Rectangle 7"/>
          <p:cNvSpPr/>
          <p:nvPr/>
        </p:nvSpPr>
        <p:spPr>
          <a:xfrm>
            <a:off x="3710681" y="5069710"/>
            <a:ext cx="912787" cy="525821"/>
          </a:xfrm>
          <a:prstGeom prst="rect">
            <a:avLst/>
          </a:prstGeom>
          <a:gradFill flip="none" rotWithShape="1">
            <a:gsLst>
              <a:gs pos="0">
                <a:schemeClr val="accent3">
                  <a:tint val="100000"/>
                  <a:shade val="100000"/>
                  <a:satMod val="130000"/>
                  <a:alpha val="20000"/>
                </a:schemeClr>
              </a:gs>
              <a:gs pos="100000">
                <a:schemeClr val="accent3">
                  <a:tint val="50000"/>
                  <a:shade val="100000"/>
                  <a:satMod val="350000"/>
                  <a:alpha val="20000"/>
                </a:schemeClr>
              </a:gs>
            </a:gsLst>
            <a:lin ang="16200000" scaled="0"/>
            <a:tileRect/>
          </a:gradFill>
          <a:ln w="38100" cmpd="sng">
            <a:solidFill>
              <a:srgbClr val="0000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TextBox 8"/>
          <p:cNvSpPr txBox="1"/>
          <p:nvPr/>
        </p:nvSpPr>
        <p:spPr>
          <a:xfrm>
            <a:off x="94320" y="1577464"/>
            <a:ext cx="3299301" cy="2246769"/>
          </a:xfrm>
          <a:prstGeom prst="rect">
            <a:avLst/>
          </a:prstGeom>
          <a:solidFill>
            <a:srgbClr val="DBEEF4"/>
          </a:solidFill>
          <a:ln w="38100" cmpd="sng">
            <a:solidFill>
              <a:srgbClr val="0000FF"/>
            </a:solidFill>
          </a:ln>
        </p:spPr>
        <p:txBody>
          <a:bodyPr wrap="none" rtlCol="0">
            <a:spAutoFit/>
          </a:bodyPr>
          <a:lstStyle/>
          <a:p>
            <a:r>
              <a:rPr lang="en-US" sz="2000" dirty="0" smtClean="0">
                <a:latin typeface="+mn-lt"/>
                <a:cs typeface="Gill Sans Light"/>
              </a:rPr>
              <a:t>Indirect pointers</a:t>
            </a:r>
          </a:p>
          <a:p>
            <a:r>
              <a:rPr lang="en-US" sz="2000" dirty="0" smtClean="0">
                <a:latin typeface="+mn-lt"/>
                <a:cs typeface="Gill Sans Light"/>
              </a:rPr>
              <a:t>  - point to a disk block </a:t>
            </a:r>
          </a:p>
          <a:p>
            <a:r>
              <a:rPr lang="en-US" sz="2000" dirty="0">
                <a:latin typeface="+mn-lt"/>
                <a:cs typeface="Gill Sans Light"/>
              </a:rPr>
              <a:t> </a:t>
            </a:r>
            <a:r>
              <a:rPr lang="en-US" sz="2000" dirty="0" smtClean="0">
                <a:latin typeface="+mn-lt"/>
                <a:cs typeface="Gill Sans Light"/>
              </a:rPr>
              <a:t>    containing only pointers</a:t>
            </a:r>
          </a:p>
          <a:p>
            <a:r>
              <a:rPr lang="en-US" sz="2000" dirty="0">
                <a:latin typeface="+mn-lt"/>
                <a:cs typeface="Gill Sans Light"/>
              </a:rPr>
              <a:t> </a:t>
            </a:r>
            <a:r>
              <a:rPr lang="en-US" sz="2000" dirty="0" smtClean="0">
                <a:latin typeface="+mn-lt"/>
                <a:cs typeface="Gill Sans Light"/>
              </a:rPr>
              <a:t> - 4 kB blocks =&gt; 1024 </a:t>
            </a:r>
            <a:r>
              <a:rPr lang="en-US" sz="2000" dirty="0" err="1" smtClean="0">
                <a:latin typeface="+mn-lt"/>
                <a:cs typeface="Gill Sans Light"/>
              </a:rPr>
              <a:t>ptrs</a:t>
            </a:r>
            <a:endParaRPr lang="en-US" sz="2000" dirty="0" smtClean="0">
              <a:latin typeface="+mn-lt"/>
              <a:cs typeface="Gill Sans Light"/>
            </a:endParaRPr>
          </a:p>
          <a:p>
            <a:r>
              <a:rPr lang="en-US" sz="2000" dirty="0">
                <a:latin typeface="+mn-lt"/>
                <a:cs typeface="Gill Sans Light"/>
              </a:rPr>
              <a:t> </a:t>
            </a:r>
            <a:r>
              <a:rPr lang="en-US" sz="2000" dirty="0" smtClean="0">
                <a:latin typeface="+mn-lt"/>
                <a:cs typeface="Gill Sans Light"/>
              </a:rPr>
              <a:t>    =&gt; 4 MB @ level 2</a:t>
            </a:r>
          </a:p>
          <a:p>
            <a:r>
              <a:rPr lang="en-US" sz="2000" dirty="0">
                <a:latin typeface="+mn-lt"/>
                <a:cs typeface="Gill Sans Light"/>
              </a:rPr>
              <a:t> </a:t>
            </a:r>
            <a:r>
              <a:rPr lang="en-US" sz="2000" dirty="0" smtClean="0">
                <a:latin typeface="+mn-lt"/>
                <a:cs typeface="Gill Sans Light"/>
              </a:rPr>
              <a:t>    =&gt; 4 GB @ level 3</a:t>
            </a:r>
          </a:p>
          <a:p>
            <a:r>
              <a:rPr lang="en-US" sz="2000" dirty="0">
                <a:latin typeface="+mn-lt"/>
                <a:cs typeface="Gill Sans Light"/>
              </a:rPr>
              <a:t> </a:t>
            </a:r>
            <a:r>
              <a:rPr lang="en-US" sz="2000" dirty="0" smtClean="0">
                <a:latin typeface="+mn-lt"/>
                <a:cs typeface="Gill Sans Light"/>
              </a:rPr>
              <a:t>    =&gt; 4 TB @ level 4</a:t>
            </a:r>
            <a:endParaRPr lang="en-US" sz="2000" dirty="0">
              <a:latin typeface="+mn-lt"/>
              <a:cs typeface="Gill Sans Light"/>
            </a:endParaRPr>
          </a:p>
        </p:txBody>
      </p:sp>
      <p:cxnSp>
        <p:nvCxnSpPr>
          <p:cNvPr id="11" name="Straight Connector 10"/>
          <p:cNvCxnSpPr/>
          <p:nvPr/>
        </p:nvCxnSpPr>
        <p:spPr>
          <a:xfrm flipH="1" flipV="1">
            <a:off x="2743200" y="3810000"/>
            <a:ext cx="967482" cy="1259711"/>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229600" y="3239457"/>
            <a:ext cx="787395" cy="400110"/>
          </a:xfrm>
          <a:prstGeom prst="rect">
            <a:avLst/>
          </a:prstGeom>
          <a:noFill/>
        </p:spPr>
        <p:txBody>
          <a:bodyPr wrap="none" rtlCol="0">
            <a:spAutoFit/>
          </a:bodyPr>
          <a:lstStyle/>
          <a:p>
            <a:r>
              <a:rPr lang="en-US" sz="2000" dirty="0" smtClean="0">
                <a:solidFill>
                  <a:srgbClr val="0000FF"/>
                </a:solidFill>
                <a:latin typeface="Gill Sans Light"/>
                <a:cs typeface="Gill Sans Light"/>
              </a:rPr>
              <a:t>48 KB</a:t>
            </a:r>
            <a:endParaRPr lang="en-US" sz="2000" dirty="0">
              <a:solidFill>
                <a:srgbClr val="0000FF"/>
              </a:solidFill>
              <a:latin typeface="Gill Sans Light"/>
              <a:cs typeface="Gill Sans Light"/>
            </a:endParaRPr>
          </a:p>
        </p:txBody>
      </p:sp>
      <p:sp>
        <p:nvSpPr>
          <p:cNvPr id="16" name="TextBox 15"/>
          <p:cNvSpPr txBox="1"/>
          <p:nvPr/>
        </p:nvSpPr>
        <p:spPr>
          <a:xfrm>
            <a:off x="8152656" y="3761189"/>
            <a:ext cx="889987" cy="400110"/>
          </a:xfrm>
          <a:prstGeom prst="rect">
            <a:avLst/>
          </a:prstGeom>
          <a:noFill/>
        </p:spPr>
        <p:txBody>
          <a:bodyPr wrap="none" rtlCol="0">
            <a:spAutoFit/>
          </a:bodyPr>
          <a:lstStyle/>
          <a:p>
            <a:r>
              <a:rPr lang="en-US" sz="2000" dirty="0" smtClean="0">
                <a:solidFill>
                  <a:srgbClr val="0000FF"/>
                </a:solidFill>
                <a:latin typeface="Gill Sans Light"/>
                <a:cs typeface="Gill Sans Light"/>
              </a:rPr>
              <a:t>+4 </a:t>
            </a:r>
            <a:r>
              <a:rPr lang="en-US" sz="2000" dirty="0">
                <a:solidFill>
                  <a:srgbClr val="0000FF"/>
                </a:solidFill>
                <a:latin typeface="Gill Sans Light"/>
                <a:cs typeface="Gill Sans Light"/>
              </a:rPr>
              <a:t>M</a:t>
            </a:r>
            <a:r>
              <a:rPr lang="en-US" sz="2000" dirty="0" smtClean="0">
                <a:solidFill>
                  <a:srgbClr val="0000FF"/>
                </a:solidFill>
                <a:latin typeface="Gill Sans Light"/>
                <a:cs typeface="Gill Sans Light"/>
              </a:rPr>
              <a:t>B</a:t>
            </a:r>
            <a:endParaRPr lang="en-US" sz="2000" dirty="0">
              <a:solidFill>
                <a:srgbClr val="0000FF"/>
              </a:solidFill>
              <a:latin typeface="Gill Sans Light"/>
              <a:cs typeface="Gill Sans Light"/>
            </a:endParaRPr>
          </a:p>
        </p:txBody>
      </p:sp>
      <p:sp>
        <p:nvSpPr>
          <p:cNvPr id="17" name="TextBox 16"/>
          <p:cNvSpPr txBox="1"/>
          <p:nvPr/>
        </p:nvSpPr>
        <p:spPr>
          <a:xfrm>
            <a:off x="8203952" y="4558464"/>
            <a:ext cx="877163" cy="400110"/>
          </a:xfrm>
          <a:prstGeom prst="rect">
            <a:avLst/>
          </a:prstGeom>
          <a:noFill/>
        </p:spPr>
        <p:txBody>
          <a:bodyPr wrap="none" rtlCol="0">
            <a:spAutoFit/>
          </a:bodyPr>
          <a:lstStyle/>
          <a:p>
            <a:r>
              <a:rPr lang="en-US" sz="2000" dirty="0" smtClean="0">
                <a:solidFill>
                  <a:srgbClr val="0000FF"/>
                </a:solidFill>
                <a:latin typeface="Gill Sans Light"/>
                <a:cs typeface="Gill Sans Light"/>
              </a:rPr>
              <a:t>+4 GB</a:t>
            </a:r>
            <a:endParaRPr lang="en-US" sz="2000" dirty="0">
              <a:solidFill>
                <a:srgbClr val="0000FF"/>
              </a:solidFill>
              <a:latin typeface="Gill Sans Light"/>
              <a:cs typeface="Gill Sans Light"/>
            </a:endParaRPr>
          </a:p>
        </p:txBody>
      </p:sp>
      <p:sp>
        <p:nvSpPr>
          <p:cNvPr id="18" name="TextBox 17"/>
          <p:cNvSpPr txBox="1"/>
          <p:nvPr/>
        </p:nvSpPr>
        <p:spPr>
          <a:xfrm>
            <a:off x="8242424" y="5931215"/>
            <a:ext cx="800695" cy="400110"/>
          </a:xfrm>
          <a:prstGeom prst="rect">
            <a:avLst/>
          </a:prstGeom>
          <a:noFill/>
        </p:spPr>
        <p:txBody>
          <a:bodyPr wrap="none" rtlCol="0">
            <a:spAutoFit/>
          </a:bodyPr>
          <a:lstStyle/>
          <a:p>
            <a:r>
              <a:rPr lang="en-US" sz="2000" dirty="0" smtClean="0">
                <a:solidFill>
                  <a:srgbClr val="0000FF"/>
                </a:solidFill>
                <a:latin typeface="Gill Sans Light"/>
                <a:cs typeface="Gill Sans Light"/>
              </a:rPr>
              <a:t>+4 TB</a:t>
            </a:r>
            <a:endParaRPr lang="en-US" sz="2000" dirty="0">
              <a:solidFill>
                <a:srgbClr val="0000FF"/>
              </a:solidFill>
              <a:latin typeface="Gill Sans Light"/>
              <a:cs typeface="Gill Sans Light"/>
            </a:endParaRPr>
          </a:p>
        </p:txBody>
      </p:sp>
      <p:pic>
        <p:nvPicPr>
          <p:cNvPr id="19" name="Picture 18" descr="Screen Shot 2014-10-21 at 1.50.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53" y="4246255"/>
            <a:ext cx="3229456" cy="2474797"/>
          </a:xfrm>
          <a:prstGeom prst="rect">
            <a:avLst/>
          </a:prstGeom>
        </p:spPr>
      </p:pic>
      <p:sp>
        <p:nvSpPr>
          <p:cNvPr id="20" name="Rectangle 19"/>
          <p:cNvSpPr/>
          <p:nvPr/>
        </p:nvSpPr>
        <p:spPr>
          <a:xfrm>
            <a:off x="1035423" y="4662945"/>
            <a:ext cx="1286233" cy="1610808"/>
          </a:xfrm>
          <a:prstGeom prst="rect">
            <a:avLst/>
          </a:prstGeom>
          <a:gradFill flip="none" rotWithShape="1">
            <a:gsLst>
              <a:gs pos="0">
                <a:schemeClr val="accent3">
                  <a:tint val="100000"/>
                  <a:shade val="100000"/>
                  <a:satMod val="130000"/>
                  <a:alpha val="20000"/>
                </a:schemeClr>
              </a:gs>
              <a:gs pos="100000">
                <a:schemeClr val="accent3">
                  <a:tint val="50000"/>
                  <a:shade val="100000"/>
                  <a:satMod val="350000"/>
                  <a:alpha val="20000"/>
                </a:schemeClr>
              </a:gs>
            </a:gsLst>
            <a:lin ang="16200000" scaled="0"/>
            <a:tileRect/>
          </a:gradFill>
          <a:ln w="38100" cmpd="sng">
            <a:solidFill>
              <a:srgbClr val="0000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1" name="Rectangle 2"/>
          <p:cNvSpPr txBox="1">
            <a:spLocks noChangeArrowheads="1"/>
          </p:cNvSpPr>
          <p:nvPr/>
        </p:nvSpPr>
        <p:spPr bwMode="auto">
          <a:xfrm>
            <a:off x="1524000" y="0"/>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3600" b="1" kern="0" dirty="0" smtClean="0">
                <a:solidFill>
                  <a:srgbClr val="FF0000"/>
                </a:solidFill>
              </a:rPr>
              <a:t>Data Storage</a:t>
            </a:r>
          </a:p>
        </p:txBody>
      </p:sp>
    </p:spTree>
    <p:extLst>
      <p:ext uri="{BB962C8B-B14F-4D97-AF65-F5344CB8AC3E}">
        <p14:creationId xmlns:p14="http://schemas.microsoft.com/office/powerpoint/2010/main" val="2557699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083" name="Rectangle 3"/>
          <p:cNvSpPr>
            <a:spLocks noGrp="1" noChangeArrowheads="1"/>
          </p:cNvSpPr>
          <p:nvPr>
            <p:ph type="body" idx="1"/>
          </p:nvPr>
        </p:nvSpPr>
        <p:spPr>
          <a:xfrm>
            <a:off x="228600" y="838200"/>
            <a:ext cx="8686800" cy="4191000"/>
          </a:xfrm>
        </p:spPr>
        <p:txBody>
          <a:bodyPr/>
          <a:lstStyle/>
          <a:p>
            <a:pPr marL="0" indent="0">
              <a:lnSpc>
                <a:spcPct val="80000"/>
              </a:lnSpc>
              <a:spcBef>
                <a:spcPct val="15000"/>
              </a:spcBef>
              <a:buNone/>
            </a:pPr>
            <a:r>
              <a:rPr lang="en-US" altLang="ko-KR" sz="2400" dirty="0" smtClean="0">
                <a:ea typeface="굴림" panose="020B0600000101010101" pitchFamily="34" charset="-127"/>
              </a:rPr>
              <a:t>Uses </a:t>
            </a:r>
            <a:r>
              <a:rPr lang="en-US" altLang="ko-KR" sz="2400" dirty="0" smtClean="0">
                <a:ea typeface="굴림" panose="020B0600000101010101" pitchFamily="34" charset="-127"/>
              </a:rPr>
              <a:t>bitmap allocation in place of </a:t>
            </a:r>
            <a:r>
              <a:rPr lang="en-US" altLang="ko-KR" sz="2400" dirty="0" err="1" smtClean="0">
                <a:ea typeface="굴림" panose="020B0600000101010101" pitchFamily="34" charset="-127"/>
              </a:rPr>
              <a:t>freelist</a:t>
            </a:r>
            <a:endParaRPr lang="en-US" altLang="ko-KR" sz="2400" dirty="0" smtClean="0">
              <a:ea typeface="굴림" panose="020B0600000101010101" pitchFamily="34" charset="-127"/>
            </a:endParaRPr>
          </a:p>
          <a:p>
            <a:pPr marL="0" indent="0">
              <a:lnSpc>
                <a:spcPct val="80000"/>
              </a:lnSpc>
              <a:spcBef>
                <a:spcPct val="15000"/>
              </a:spcBef>
              <a:buNone/>
            </a:pPr>
            <a:r>
              <a:rPr lang="en-US" altLang="ko-KR" sz="2400" dirty="0" smtClean="0">
                <a:ea typeface="굴림" panose="020B0600000101010101" pitchFamily="34" charset="-127"/>
              </a:rPr>
              <a:t>Attempts </a:t>
            </a:r>
            <a:r>
              <a:rPr lang="en-US" altLang="ko-KR" sz="2400" dirty="0" smtClean="0">
                <a:ea typeface="굴림" panose="020B0600000101010101" pitchFamily="34" charset="-127"/>
              </a:rPr>
              <a:t>to allocate files contiguously</a:t>
            </a:r>
          </a:p>
          <a:p>
            <a:pPr marL="0" indent="0">
              <a:lnSpc>
                <a:spcPct val="80000"/>
              </a:lnSpc>
              <a:spcBef>
                <a:spcPct val="15000"/>
              </a:spcBef>
              <a:buNone/>
            </a:pPr>
            <a:r>
              <a:rPr lang="en-US" altLang="ko-KR" sz="2400" dirty="0" smtClean="0">
                <a:ea typeface="굴림" panose="020B0600000101010101" pitchFamily="34" charset="-127"/>
              </a:rPr>
              <a:t>10% reserved disk space</a:t>
            </a:r>
          </a:p>
          <a:p>
            <a:pPr marL="0" indent="0">
              <a:lnSpc>
                <a:spcPct val="80000"/>
              </a:lnSpc>
              <a:spcBef>
                <a:spcPct val="15000"/>
              </a:spcBef>
              <a:buNone/>
            </a:pPr>
            <a:r>
              <a:rPr lang="en-US" altLang="ko-KR" sz="2400" dirty="0" smtClean="0">
                <a:ea typeface="굴림" panose="020B0600000101010101" pitchFamily="34" charset="-127"/>
              </a:rPr>
              <a:t>Skip-sector positioning (mentioned next slide)</a:t>
            </a:r>
            <a:br>
              <a:rPr lang="en-US" altLang="ko-KR" sz="2400" dirty="0" smtClean="0">
                <a:ea typeface="굴림" panose="020B0600000101010101" pitchFamily="34" charset="-127"/>
              </a:rPr>
            </a:br>
            <a:endParaRPr lang="en-US" altLang="ko-KR" sz="2400" dirty="0" smtClean="0">
              <a:ea typeface="굴림" panose="020B0600000101010101" pitchFamily="34" charset="-127"/>
            </a:endParaRPr>
          </a:p>
          <a:p>
            <a:pPr marL="0" indent="0">
              <a:lnSpc>
                <a:spcPct val="80000"/>
              </a:lnSpc>
              <a:spcBef>
                <a:spcPct val="15000"/>
              </a:spcBef>
              <a:buNone/>
            </a:pPr>
            <a:r>
              <a:rPr lang="en-US" altLang="ko-KR" sz="2400" dirty="0" smtClean="0">
                <a:ea typeface="굴림" panose="020B0600000101010101" pitchFamily="34" charset="-127"/>
              </a:rPr>
              <a:t>Problem: When </a:t>
            </a:r>
            <a:r>
              <a:rPr lang="en-US" altLang="ko-KR" sz="2400" dirty="0" smtClean="0">
                <a:ea typeface="굴림" panose="020B0600000101010101" pitchFamily="34" charset="-127"/>
              </a:rPr>
              <a:t>creating </a:t>
            </a:r>
            <a:r>
              <a:rPr lang="en-US" altLang="ko-KR" sz="2400" dirty="0" smtClean="0">
                <a:ea typeface="굴림" panose="020B0600000101010101" pitchFamily="34" charset="-127"/>
              </a:rPr>
              <a:t>a file, don’t know how big it will become (in UNIX, most writes are by appending)</a:t>
            </a:r>
          </a:p>
          <a:p>
            <a:pPr lvl="1">
              <a:lnSpc>
                <a:spcPct val="80000"/>
              </a:lnSpc>
              <a:spcBef>
                <a:spcPct val="15000"/>
              </a:spcBef>
            </a:pPr>
            <a:r>
              <a:rPr lang="en-US" altLang="ko-KR" sz="2000" dirty="0" smtClean="0">
                <a:ea typeface="굴림" panose="020B0600000101010101" pitchFamily="34" charset="-127"/>
              </a:rPr>
              <a:t>How much contiguous space do you allocate for a file?</a:t>
            </a:r>
          </a:p>
          <a:p>
            <a:pPr lvl="1">
              <a:lnSpc>
                <a:spcPct val="80000"/>
              </a:lnSpc>
              <a:spcBef>
                <a:spcPct val="15000"/>
              </a:spcBef>
            </a:pPr>
            <a:r>
              <a:rPr lang="en-US" altLang="ko-KR" sz="2000" dirty="0">
                <a:ea typeface="굴림" panose="020B0600000101010101" pitchFamily="34" charset="-127"/>
              </a:rPr>
              <a:t>J</a:t>
            </a:r>
            <a:r>
              <a:rPr lang="en-US" altLang="ko-KR" sz="2000" dirty="0" smtClean="0">
                <a:ea typeface="굴림" panose="020B0600000101010101" pitchFamily="34" charset="-127"/>
              </a:rPr>
              <a:t>ust </a:t>
            </a:r>
            <a:r>
              <a:rPr lang="en-US" altLang="ko-KR" sz="2000" dirty="0" smtClean="0">
                <a:ea typeface="굴림" panose="020B0600000101010101" pitchFamily="34" charset="-127"/>
              </a:rPr>
              <a:t>find some range of free blocks</a:t>
            </a:r>
          </a:p>
          <a:p>
            <a:pPr lvl="2">
              <a:lnSpc>
                <a:spcPct val="80000"/>
              </a:lnSpc>
              <a:spcBef>
                <a:spcPct val="15000"/>
              </a:spcBef>
            </a:pPr>
            <a:r>
              <a:rPr lang="en-US" altLang="ko-KR" sz="1800" dirty="0" smtClean="0">
                <a:ea typeface="굴림" panose="020B0600000101010101" pitchFamily="34" charset="-127"/>
              </a:rPr>
              <a:t>Put each new file at the front of different range</a:t>
            </a:r>
          </a:p>
          <a:p>
            <a:pPr lvl="2">
              <a:lnSpc>
                <a:spcPct val="80000"/>
              </a:lnSpc>
              <a:spcBef>
                <a:spcPct val="15000"/>
              </a:spcBef>
            </a:pPr>
            <a:r>
              <a:rPr lang="en-US" altLang="ko-KR" sz="1800" dirty="0" smtClean="0">
                <a:ea typeface="굴림" panose="020B0600000101010101" pitchFamily="34" charset="-127"/>
              </a:rPr>
              <a:t>To expand a file, you first try successive blocks in bitmap, then choose new range of blocks</a:t>
            </a:r>
          </a:p>
          <a:p>
            <a:pPr lvl="1">
              <a:lnSpc>
                <a:spcPct val="80000"/>
              </a:lnSpc>
              <a:spcBef>
                <a:spcPct val="15000"/>
              </a:spcBef>
            </a:pPr>
            <a:r>
              <a:rPr lang="en-US" altLang="ko-KR" sz="2000" dirty="0">
                <a:ea typeface="굴림" panose="020B0600000101010101" pitchFamily="34" charset="-127"/>
              </a:rPr>
              <a:t>S</a:t>
            </a:r>
            <a:r>
              <a:rPr lang="en-US" altLang="ko-KR" sz="2000" dirty="0" smtClean="0">
                <a:ea typeface="굴림" panose="020B0600000101010101" pitchFamily="34" charset="-127"/>
              </a:rPr>
              <a:t>tore </a:t>
            </a:r>
            <a:r>
              <a:rPr lang="en-US" altLang="ko-KR" sz="2000" dirty="0" smtClean="0">
                <a:ea typeface="굴림" panose="020B0600000101010101" pitchFamily="34" charset="-127"/>
              </a:rPr>
              <a:t>files from same directory near each </a:t>
            </a:r>
            <a:r>
              <a:rPr lang="en-US" altLang="ko-KR" sz="2000" dirty="0" smtClean="0">
                <a:ea typeface="굴림" panose="020B0600000101010101" pitchFamily="34" charset="-127"/>
              </a:rPr>
              <a:t>other</a:t>
            </a:r>
            <a:endParaRPr lang="en-US" altLang="ko-KR" sz="2000" dirty="0" smtClean="0">
              <a:ea typeface="굴림" panose="020B0600000101010101" pitchFamily="34" charset="-127"/>
            </a:endParaRPr>
          </a:p>
        </p:txBody>
      </p:sp>
      <p:sp>
        <p:nvSpPr>
          <p:cNvPr id="4" name="Rectangle 2"/>
          <p:cNvSpPr txBox="1">
            <a:spLocks noChangeArrowheads="1"/>
          </p:cNvSpPr>
          <p:nvPr/>
        </p:nvSpPr>
        <p:spPr bwMode="auto">
          <a:xfrm>
            <a:off x="1524000" y="0"/>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3600" b="1" kern="0" dirty="0" smtClean="0">
                <a:solidFill>
                  <a:srgbClr val="FF0000"/>
                </a:solidFill>
              </a:rPr>
              <a:t>Data Storage</a:t>
            </a:r>
          </a:p>
        </p:txBody>
      </p:sp>
    </p:spTree>
    <p:extLst>
      <p:ext uri="{BB962C8B-B14F-4D97-AF65-F5344CB8AC3E}">
        <p14:creationId xmlns:p14="http://schemas.microsoft.com/office/powerpoint/2010/main" val="3806889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2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20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208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208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208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4208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2083">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42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4131" name="Rectangle 3"/>
          <p:cNvSpPr>
            <a:spLocks noGrp="1" noChangeArrowheads="1"/>
          </p:cNvSpPr>
          <p:nvPr>
            <p:ph type="body" idx="1"/>
          </p:nvPr>
        </p:nvSpPr>
        <p:spPr>
          <a:xfrm>
            <a:off x="152400" y="906869"/>
            <a:ext cx="8686800" cy="2016774"/>
          </a:xfrm>
        </p:spPr>
        <p:txBody>
          <a:bodyPr/>
          <a:lstStyle/>
          <a:p>
            <a:pPr>
              <a:lnSpc>
                <a:spcPct val="80000"/>
              </a:lnSpc>
              <a:spcBef>
                <a:spcPct val="0"/>
              </a:spcBef>
            </a:pPr>
            <a:r>
              <a:rPr lang="en-US" altLang="ko-KR" sz="2400" dirty="0" smtClean="0">
                <a:ea typeface="굴림" panose="020B0600000101010101" pitchFamily="34" charset="-127"/>
              </a:rPr>
              <a:t>Today’s disks read ahead.  So if the OS asks for only one block, the disk continues reading around the track and stores the remainder of the track in a Track Buffer.   The user (or the OS) can then ask for the next disk block, and instead of having to rotate all the way around to get the next block, the disk can take it out of its buffer.</a:t>
            </a:r>
            <a:endParaRPr lang="en-US" altLang="ko-KR" sz="2400" dirty="0" smtClean="0">
              <a:ea typeface="굴림" panose="020B0600000101010101" pitchFamily="34" charset="-127"/>
            </a:endParaRPr>
          </a:p>
          <a:p>
            <a:pPr lvl="1">
              <a:lnSpc>
                <a:spcPct val="80000"/>
              </a:lnSpc>
              <a:spcBef>
                <a:spcPct val="0"/>
              </a:spcBef>
            </a:pPr>
            <a:endParaRPr lang="en-US" altLang="ko-KR" sz="2400" dirty="0" smtClean="0">
              <a:ea typeface="굴림" panose="020B0600000101010101" pitchFamily="34" charset="-127"/>
            </a:endParaRPr>
          </a:p>
          <a:p>
            <a:pPr lvl="1">
              <a:lnSpc>
                <a:spcPct val="80000"/>
              </a:lnSpc>
              <a:spcBef>
                <a:spcPct val="0"/>
              </a:spcBef>
            </a:pPr>
            <a:endParaRPr lang="en-US" altLang="ko-KR" sz="2400" dirty="0" smtClean="0">
              <a:ea typeface="굴림" panose="020B0600000101010101" pitchFamily="34" charset="-127"/>
            </a:endParaRPr>
          </a:p>
          <a:p>
            <a:pPr lvl="1">
              <a:lnSpc>
                <a:spcPct val="80000"/>
              </a:lnSpc>
              <a:spcBef>
                <a:spcPct val="0"/>
              </a:spcBef>
            </a:pPr>
            <a:endParaRPr lang="en-US" altLang="ko-KR" sz="2400" dirty="0" smtClean="0">
              <a:ea typeface="굴림" panose="020B0600000101010101" pitchFamily="34" charset="-127"/>
            </a:endParaRPr>
          </a:p>
          <a:p>
            <a:pPr lvl="1">
              <a:lnSpc>
                <a:spcPct val="80000"/>
              </a:lnSpc>
              <a:spcBef>
                <a:spcPct val="0"/>
              </a:spcBef>
            </a:pPr>
            <a:endParaRPr lang="en-US" altLang="ko-KR" sz="2400" dirty="0" smtClean="0">
              <a:ea typeface="굴림" panose="020B0600000101010101" pitchFamily="34" charset="-127"/>
            </a:endParaRPr>
          </a:p>
          <a:p>
            <a:pPr lvl="1">
              <a:lnSpc>
                <a:spcPct val="80000"/>
              </a:lnSpc>
              <a:spcBef>
                <a:spcPct val="0"/>
              </a:spcBef>
            </a:pPr>
            <a:endParaRPr lang="en-US" altLang="ko-KR" sz="2400" dirty="0" smtClean="0">
              <a:ea typeface="굴림" panose="020B0600000101010101" pitchFamily="34" charset="-127"/>
            </a:endParaRPr>
          </a:p>
          <a:p>
            <a:pPr lvl="1">
              <a:lnSpc>
                <a:spcPct val="80000"/>
              </a:lnSpc>
              <a:spcBef>
                <a:spcPct val="0"/>
              </a:spcBef>
            </a:pPr>
            <a:endParaRPr lang="en-US" altLang="ko-KR" sz="2400" dirty="0" smtClean="0">
              <a:ea typeface="굴림" panose="020B0600000101010101" pitchFamily="34" charset="-127"/>
            </a:endParaRPr>
          </a:p>
        </p:txBody>
      </p:sp>
      <p:grpSp>
        <p:nvGrpSpPr>
          <p:cNvPr id="944132" name="Group 4"/>
          <p:cNvGrpSpPr>
            <a:grpSpLocks/>
          </p:cNvGrpSpPr>
          <p:nvPr/>
        </p:nvGrpSpPr>
        <p:grpSpPr bwMode="auto">
          <a:xfrm>
            <a:off x="1447800" y="3352800"/>
            <a:ext cx="2457450" cy="1320800"/>
            <a:chOff x="240" y="480"/>
            <a:chExt cx="1884" cy="976"/>
          </a:xfrm>
        </p:grpSpPr>
        <p:sp>
          <p:nvSpPr>
            <p:cNvPr id="20490" name="Line 5"/>
            <p:cNvSpPr>
              <a:spLocks noChangeShapeType="1"/>
            </p:cNvSpPr>
            <p:nvPr/>
          </p:nvSpPr>
          <p:spPr bwMode="auto">
            <a:xfrm>
              <a:off x="1056" y="624"/>
              <a:ext cx="370" cy="15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0491" name="Rectangle 6"/>
            <p:cNvSpPr>
              <a:spLocks noChangeArrowheads="1"/>
            </p:cNvSpPr>
            <p:nvPr/>
          </p:nvSpPr>
          <p:spPr bwMode="auto">
            <a:xfrm>
              <a:off x="240" y="480"/>
              <a:ext cx="84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sz="2000">
                  <a:latin typeface="Gill Sans Light"/>
                  <a:ea typeface="굴림" panose="020B0600000101010101" pitchFamily="34" charset="-127"/>
                  <a:cs typeface="Gill Sans Light"/>
                </a:rPr>
                <a:t>Skip Sector</a:t>
              </a:r>
            </a:p>
          </p:txBody>
        </p:sp>
        <p:grpSp>
          <p:nvGrpSpPr>
            <p:cNvPr id="20492" name="Group 7"/>
            <p:cNvGrpSpPr>
              <a:grpSpLocks/>
            </p:cNvGrpSpPr>
            <p:nvPr/>
          </p:nvGrpSpPr>
          <p:grpSpPr bwMode="auto">
            <a:xfrm>
              <a:off x="1392" y="624"/>
              <a:ext cx="732" cy="731"/>
              <a:chOff x="1392" y="624"/>
              <a:chExt cx="732" cy="731"/>
            </a:xfrm>
          </p:grpSpPr>
          <p:sp>
            <p:nvSpPr>
              <p:cNvPr id="20494" name="AutoShape 8"/>
              <p:cNvSpPr>
                <a:spLocks noChangeArrowheads="1"/>
              </p:cNvSpPr>
              <p:nvPr/>
            </p:nvSpPr>
            <p:spPr bwMode="auto">
              <a:xfrm rot="2028194">
                <a:off x="1393" y="624"/>
                <a:ext cx="731" cy="731"/>
              </a:xfrm>
              <a:custGeom>
                <a:avLst/>
                <a:gdLst>
                  <a:gd name="T0" fmla="*/ 366 w 21600"/>
                  <a:gd name="T1" fmla="*/ 0 h 21600"/>
                  <a:gd name="T2" fmla="*/ 362 w 21600"/>
                  <a:gd name="T3" fmla="*/ 680 h 21600"/>
                  <a:gd name="T4" fmla="*/ 366 w 21600"/>
                  <a:gd name="T5" fmla="*/ 101 h 21600"/>
                  <a:gd name="T6" fmla="*/ 369 w 21600"/>
                  <a:gd name="T7" fmla="*/ 680 h 21600"/>
                  <a:gd name="T8" fmla="*/ 0 60000 65536"/>
                  <a:gd name="T9" fmla="*/ 0 60000 65536"/>
                  <a:gd name="T10" fmla="*/ 0 60000 65536"/>
                  <a:gd name="T11" fmla="*/ 0 60000 65536"/>
                  <a:gd name="T12" fmla="*/ 0 w 21600"/>
                  <a:gd name="T13" fmla="*/ 0 h 21600"/>
                  <a:gd name="T14" fmla="*/ 21600 w 21600"/>
                  <a:gd name="T15" fmla="*/ 21452 h 21600"/>
                </a:gdLst>
                <a:ahLst/>
                <a:cxnLst>
                  <a:cxn ang="T8">
                    <a:pos x="T0" y="T1"/>
                  </a:cxn>
                  <a:cxn ang="T9">
                    <a:pos x="T2" y="T3"/>
                  </a:cxn>
                  <a:cxn ang="T10">
                    <a:pos x="T4" y="T5"/>
                  </a:cxn>
                  <a:cxn ang="T11">
                    <a:pos x="T6" y="T7"/>
                  </a:cxn>
                </a:cxnLst>
                <a:rect l="T12" t="T13" r="T14" b="T15"/>
                <a:pathLst>
                  <a:path w="21600" h="21600">
                    <a:moveTo>
                      <a:pt x="10713" y="18608"/>
                    </a:moveTo>
                    <a:cubicBezTo>
                      <a:pt x="6434" y="18560"/>
                      <a:pt x="2991" y="15078"/>
                      <a:pt x="2991" y="10800"/>
                    </a:cubicBezTo>
                    <a:cubicBezTo>
                      <a:pt x="2991" y="6487"/>
                      <a:pt x="6487" y="2991"/>
                      <a:pt x="10800" y="2991"/>
                    </a:cubicBezTo>
                    <a:cubicBezTo>
                      <a:pt x="15112" y="2991"/>
                      <a:pt x="18609" y="6487"/>
                      <a:pt x="18609" y="10800"/>
                    </a:cubicBezTo>
                    <a:cubicBezTo>
                      <a:pt x="18609" y="15078"/>
                      <a:pt x="15165" y="18560"/>
                      <a:pt x="10886" y="18608"/>
                    </a:cubicBezTo>
                    <a:lnTo>
                      <a:pt x="10920" y="21599"/>
                    </a:lnTo>
                    <a:cubicBezTo>
                      <a:pt x="16837" y="21533"/>
                      <a:pt x="21600" y="16717"/>
                      <a:pt x="21600" y="10800"/>
                    </a:cubicBezTo>
                    <a:cubicBezTo>
                      <a:pt x="21600" y="4835"/>
                      <a:pt x="16764" y="0"/>
                      <a:pt x="10800" y="0"/>
                    </a:cubicBezTo>
                    <a:cubicBezTo>
                      <a:pt x="4835" y="0"/>
                      <a:pt x="0" y="4835"/>
                      <a:pt x="0" y="10800"/>
                    </a:cubicBezTo>
                    <a:cubicBezTo>
                      <a:pt x="-1" y="16717"/>
                      <a:pt x="4762" y="21533"/>
                      <a:pt x="10679" y="21599"/>
                    </a:cubicBezTo>
                    <a:lnTo>
                      <a:pt x="10713" y="18608"/>
                    </a:lnTo>
                    <a:close/>
                  </a:path>
                </a:pathLst>
              </a:cu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0495" name="AutoShape 9"/>
              <p:cNvSpPr>
                <a:spLocks noChangeArrowheads="1"/>
              </p:cNvSpPr>
              <p:nvPr/>
            </p:nvSpPr>
            <p:spPr bwMode="auto">
              <a:xfrm rot="-9015458">
                <a:off x="1393" y="672"/>
                <a:ext cx="731" cy="683"/>
              </a:xfrm>
              <a:custGeom>
                <a:avLst/>
                <a:gdLst>
                  <a:gd name="T0" fmla="*/ 366 w 21600"/>
                  <a:gd name="T1" fmla="*/ 0 h 21600"/>
                  <a:gd name="T2" fmla="*/ 239 w 21600"/>
                  <a:gd name="T3" fmla="*/ 74 h 21600"/>
                  <a:gd name="T4" fmla="*/ 366 w 21600"/>
                  <a:gd name="T5" fmla="*/ 98 h 21600"/>
                  <a:gd name="T6" fmla="*/ 492 w 21600"/>
                  <a:gd name="T7" fmla="*/ 74 h 21600"/>
                  <a:gd name="T8" fmla="*/ 0 60000 65536"/>
                  <a:gd name="T9" fmla="*/ 0 60000 65536"/>
                  <a:gd name="T10" fmla="*/ 0 60000 65536"/>
                  <a:gd name="T11" fmla="*/ 0 60000 65536"/>
                  <a:gd name="T12" fmla="*/ 4698 w 21600"/>
                  <a:gd name="T13" fmla="*/ 0 h 21600"/>
                  <a:gd name="T14" fmla="*/ 16902 w 21600"/>
                  <a:gd name="T15" fmla="*/ 4428 h 21600"/>
                </a:gdLst>
                <a:ahLst/>
                <a:cxnLst>
                  <a:cxn ang="T8">
                    <a:pos x="T0" y="T1"/>
                  </a:cxn>
                  <a:cxn ang="T9">
                    <a:pos x="T2" y="T3"/>
                  </a:cxn>
                  <a:cxn ang="T10">
                    <a:pos x="T4" y="T5"/>
                  </a:cxn>
                  <a:cxn ang="T11">
                    <a:pos x="T6" y="T7"/>
                  </a:cxn>
                </a:cxnLst>
                <a:rect l="T12" t="T13" r="T14" b="T15"/>
                <a:pathLst>
                  <a:path w="21600" h="21600">
                    <a:moveTo>
                      <a:pt x="7685" y="3743"/>
                    </a:moveTo>
                    <a:cubicBezTo>
                      <a:pt x="8666" y="3310"/>
                      <a:pt x="9727" y="3086"/>
                      <a:pt x="10800" y="3087"/>
                    </a:cubicBezTo>
                    <a:cubicBezTo>
                      <a:pt x="11872" y="3087"/>
                      <a:pt x="12933" y="3310"/>
                      <a:pt x="13914" y="3743"/>
                    </a:cubicBezTo>
                    <a:lnTo>
                      <a:pt x="15161" y="919"/>
                    </a:lnTo>
                    <a:cubicBezTo>
                      <a:pt x="13787" y="313"/>
                      <a:pt x="12301" y="-1"/>
                      <a:pt x="10799" y="0"/>
                    </a:cubicBezTo>
                    <a:cubicBezTo>
                      <a:pt x="9298" y="0"/>
                      <a:pt x="7812" y="313"/>
                      <a:pt x="6438" y="919"/>
                    </a:cubicBezTo>
                    <a:lnTo>
                      <a:pt x="7685" y="3743"/>
                    </a:lnTo>
                    <a:close/>
                  </a:path>
                </a:pathLst>
              </a:cu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0496" name="AutoShape 10"/>
              <p:cNvSpPr>
                <a:spLocks noChangeArrowheads="1"/>
              </p:cNvSpPr>
              <p:nvPr/>
            </p:nvSpPr>
            <p:spPr bwMode="auto">
              <a:xfrm rot="7164154">
                <a:off x="1392" y="624"/>
                <a:ext cx="731" cy="731"/>
              </a:xfrm>
              <a:custGeom>
                <a:avLst/>
                <a:gdLst>
                  <a:gd name="T0" fmla="*/ 366 w 21600"/>
                  <a:gd name="T1" fmla="*/ 0 h 21600"/>
                  <a:gd name="T2" fmla="*/ 239 w 21600"/>
                  <a:gd name="T3" fmla="*/ 79 h 21600"/>
                  <a:gd name="T4" fmla="*/ 366 w 21600"/>
                  <a:gd name="T5" fmla="*/ 104 h 21600"/>
                  <a:gd name="T6" fmla="*/ 492 w 21600"/>
                  <a:gd name="T7" fmla="*/ 79 h 21600"/>
                  <a:gd name="T8" fmla="*/ 0 60000 65536"/>
                  <a:gd name="T9" fmla="*/ 0 60000 65536"/>
                  <a:gd name="T10" fmla="*/ 0 60000 65536"/>
                  <a:gd name="T11" fmla="*/ 0 60000 65536"/>
                  <a:gd name="T12" fmla="*/ 4698 w 21600"/>
                  <a:gd name="T13" fmla="*/ 0 h 21600"/>
                  <a:gd name="T14" fmla="*/ 16902 w 21600"/>
                  <a:gd name="T15" fmla="*/ 4432 h 21600"/>
                </a:gdLst>
                <a:ahLst/>
                <a:cxnLst>
                  <a:cxn ang="T8">
                    <a:pos x="T0" y="T1"/>
                  </a:cxn>
                  <a:cxn ang="T9">
                    <a:pos x="T2" y="T3"/>
                  </a:cxn>
                  <a:cxn ang="T10">
                    <a:pos x="T4" y="T5"/>
                  </a:cxn>
                  <a:cxn ang="T11">
                    <a:pos x="T6" y="T7"/>
                  </a:cxn>
                </a:cxnLst>
                <a:rect l="T12" t="T13" r="T14" b="T15"/>
                <a:pathLst>
                  <a:path w="21600" h="21600">
                    <a:moveTo>
                      <a:pt x="7685" y="3743"/>
                    </a:moveTo>
                    <a:cubicBezTo>
                      <a:pt x="8666" y="3310"/>
                      <a:pt x="9727" y="3086"/>
                      <a:pt x="10800" y="3087"/>
                    </a:cubicBezTo>
                    <a:cubicBezTo>
                      <a:pt x="11872" y="3087"/>
                      <a:pt x="12933" y="3310"/>
                      <a:pt x="13914" y="3743"/>
                    </a:cubicBezTo>
                    <a:lnTo>
                      <a:pt x="15161" y="919"/>
                    </a:lnTo>
                    <a:cubicBezTo>
                      <a:pt x="13787" y="313"/>
                      <a:pt x="12301" y="-1"/>
                      <a:pt x="10799" y="0"/>
                    </a:cubicBezTo>
                    <a:cubicBezTo>
                      <a:pt x="9298" y="0"/>
                      <a:pt x="7812" y="313"/>
                      <a:pt x="6438" y="919"/>
                    </a:cubicBezTo>
                    <a:lnTo>
                      <a:pt x="7685" y="3743"/>
                    </a:lnTo>
                    <a:close/>
                  </a:path>
                </a:pathLst>
              </a:cu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0497" name="AutoShape 11"/>
              <p:cNvSpPr>
                <a:spLocks noChangeArrowheads="1"/>
              </p:cNvSpPr>
              <p:nvPr/>
            </p:nvSpPr>
            <p:spPr bwMode="auto">
              <a:xfrm rot="2078935">
                <a:off x="1393" y="624"/>
                <a:ext cx="731" cy="731"/>
              </a:xfrm>
              <a:custGeom>
                <a:avLst/>
                <a:gdLst>
                  <a:gd name="T0" fmla="*/ 366 w 21600"/>
                  <a:gd name="T1" fmla="*/ 0 h 21600"/>
                  <a:gd name="T2" fmla="*/ 239 w 21600"/>
                  <a:gd name="T3" fmla="*/ 79 h 21600"/>
                  <a:gd name="T4" fmla="*/ 366 w 21600"/>
                  <a:gd name="T5" fmla="*/ 104 h 21600"/>
                  <a:gd name="T6" fmla="*/ 492 w 21600"/>
                  <a:gd name="T7" fmla="*/ 79 h 21600"/>
                  <a:gd name="T8" fmla="*/ 0 60000 65536"/>
                  <a:gd name="T9" fmla="*/ 0 60000 65536"/>
                  <a:gd name="T10" fmla="*/ 0 60000 65536"/>
                  <a:gd name="T11" fmla="*/ 0 60000 65536"/>
                  <a:gd name="T12" fmla="*/ 4698 w 21600"/>
                  <a:gd name="T13" fmla="*/ 0 h 21600"/>
                  <a:gd name="T14" fmla="*/ 16902 w 21600"/>
                  <a:gd name="T15" fmla="*/ 4432 h 21600"/>
                </a:gdLst>
                <a:ahLst/>
                <a:cxnLst>
                  <a:cxn ang="T8">
                    <a:pos x="T0" y="T1"/>
                  </a:cxn>
                  <a:cxn ang="T9">
                    <a:pos x="T2" y="T3"/>
                  </a:cxn>
                  <a:cxn ang="T10">
                    <a:pos x="T4" y="T5"/>
                  </a:cxn>
                  <a:cxn ang="T11">
                    <a:pos x="T6" y="T7"/>
                  </a:cxn>
                </a:cxnLst>
                <a:rect l="T12" t="T13" r="T14" b="T15"/>
                <a:pathLst>
                  <a:path w="21600" h="21600">
                    <a:moveTo>
                      <a:pt x="7685" y="3743"/>
                    </a:moveTo>
                    <a:cubicBezTo>
                      <a:pt x="8666" y="3310"/>
                      <a:pt x="9727" y="3086"/>
                      <a:pt x="10800" y="3087"/>
                    </a:cubicBezTo>
                    <a:cubicBezTo>
                      <a:pt x="11872" y="3087"/>
                      <a:pt x="12933" y="3310"/>
                      <a:pt x="13914" y="3743"/>
                    </a:cubicBezTo>
                    <a:lnTo>
                      <a:pt x="15161" y="919"/>
                    </a:lnTo>
                    <a:cubicBezTo>
                      <a:pt x="13787" y="313"/>
                      <a:pt x="12301" y="-1"/>
                      <a:pt x="10799" y="0"/>
                    </a:cubicBezTo>
                    <a:cubicBezTo>
                      <a:pt x="9298" y="0"/>
                      <a:pt x="7812" y="313"/>
                      <a:pt x="6438" y="919"/>
                    </a:cubicBezTo>
                    <a:lnTo>
                      <a:pt x="7685" y="3743"/>
                    </a:lnTo>
                    <a:close/>
                  </a:path>
                </a:pathLst>
              </a:cu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0498" name="AutoShape 12"/>
              <p:cNvSpPr>
                <a:spLocks noChangeArrowheads="1"/>
              </p:cNvSpPr>
              <p:nvPr/>
            </p:nvSpPr>
            <p:spPr bwMode="auto">
              <a:xfrm rot="-3261611">
                <a:off x="1393" y="624"/>
                <a:ext cx="731" cy="731"/>
              </a:xfrm>
              <a:custGeom>
                <a:avLst/>
                <a:gdLst>
                  <a:gd name="T0" fmla="*/ 366 w 21600"/>
                  <a:gd name="T1" fmla="*/ 0 h 21600"/>
                  <a:gd name="T2" fmla="*/ 239 w 21600"/>
                  <a:gd name="T3" fmla="*/ 79 h 21600"/>
                  <a:gd name="T4" fmla="*/ 366 w 21600"/>
                  <a:gd name="T5" fmla="*/ 104 h 21600"/>
                  <a:gd name="T6" fmla="*/ 492 w 21600"/>
                  <a:gd name="T7" fmla="*/ 79 h 21600"/>
                  <a:gd name="T8" fmla="*/ 0 60000 65536"/>
                  <a:gd name="T9" fmla="*/ 0 60000 65536"/>
                  <a:gd name="T10" fmla="*/ 0 60000 65536"/>
                  <a:gd name="T11" fmla="*/ 0 60000 65536"/>
                  <a:gd name="T12" fmla="*/ 4698 w 21600"/>
                  <a:gd name="T13" fmla="*/ 0 h 21600"/>
                  <a:gd name="T14" fmla="*/ 16902 w 21600"/>
                  <a:gd name="T15" fmla="*/ 4432 h 21600"/>
                </a:gdLst>
                <a:ahLst/>
                <a:cxnLst>
                  <a:cxn ang="T8">
                    <a:pos x="T0" y="T1"/>
                  </a:cxn>
                  <a:cxn ang="T9">
                    <a:pos x="T2" y="T3"/>
                  </a:cxn>
                  <a:cxn ang="T10">
                    <a:pos x="T4" y="T5"/>
                  </a:cxn>
                  <a:cxn ang="T11">
                    <a:pos x="T6" y="T7"/>
                  </a:cxn>
                </a:cxnLst>
                <a:rect l="T12" t="T13" r="T14" b="T15"/>
                <a:pathLst>
                  <a:path w="21600" h="21600">
                    <a:moveTo>
                      <a:pt x="7685" y="3743"/>
                    </a:moveTo>
                    <a:cubicBezTo>
                      <a:pt x="8666" y="3310"/>
                      <a:pt x="9727" y="3086"/>
                      <a:pt x="10800" y="3087"/>
                    </a:cubicBezTo>
                    <a:cubicBezTo>
                      <a:pt x="11872" y="3087"/>
                      <a:pt x="12933" y="3310"/>
                      <a:pt x="13914" y="3743"/>
                    </a:cubicBezTo>
                    <a:lnTo>
                      <a:pt x="15161" y="919"/>
                    </a:lnTo>
                    <a:cubicBezTo>
                      <a:pt x="13787" y="313"/>
                      <a:pt x="12301" y="-1"/>
                      <a:pt x="10799" y="0"/>
                    </a:cubicBezTo>
                    <a:cubicBezTo>
                      <a:pt x="9298" y="0"/>
                      <a:pt x="7812" y="313"/>
                      <a:pt x="6438" y="919"/>
                    </a:cubicBezTo>
                    <a:lnTo>
                      <a:pt x="7685" y="3743"/>
                    </a:lnTo>
                    <a:close/>
                  </a:path>
                </a:pathLst>
              </a:cu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sp>
          <p:nvSpPr>
            <p:cNvPr id="20493" name="Freeform 13"/>
            <p:cNvSpPr>
              <a:spLocks/>
            </p:cNvSpPr>
            <p:nvPr/>
          </p:nvSpPr>
          <p:spPr bwMode="auto">
            <a:xfrm>
              <a:off x="1056" y="672"/>
              <a:ext cx="528" cy="784"/>
            </a:xfrm>
            <a:custGeom>
              <a:avLst/>
              <a:gdLst>
                <a:gd name="T0" fmla="*/ 0 w 528"/>
                <a:gd name="T1" fmla="*/ 0 h 784"/>
                <a:gd name="T2" fmla="*/ 144 w 528"/>
                <a:gd name="T3" fmla="*/ 672 h 784"/>
                <a:gd name="T4" fmla="*/ 528 w 528"/>
                <a:gd name="T5" fmla="*/ 672 h 784"/>
                <a:gd name="T6" fmla="*/ 0 60000 65536"/>
                <a:gd name="T7" fmla="*/ 0 60000 65536"/>
                <a:gd name="T8" fmla="*/ 0 60000 65536"/>
              </a:gdLst>
              <a:ahLst/>
              <a:cxnLst>
                <a:cxn ang="T6">
                  <a:pos x="T0" y="T1"/>
                </a:cxn>
                <a:cxn ang="T7">
                  <a:pos x="T2" y="T3"/>
                </a:cxn>
                <a:cxn ang="T8">
                  <a:pos x="T4" y="T5"/>
                </a:cxn>
              </a:cxnLst>
              <a:rect l="0" t="0" r="r" b="b"/>
              <a:pathLst>
                <a:path w="528" h="784">
                  <a:moveTo>
                    <a:pt x="0" y="0"/>
                  </a:moveTo>
                  <a:cubicBezTo>
                    <a:pt x="28" y="280"/>
                    <a:pt x="56" y="560"/>
                    <a:pt x="144" y="672"/>
                  </a:cubicBezTo>
                  <a:cubicBezTo>
                    <a:pt x="232" y="784"/>
                    <a:pt x="380" y="728"/>
                    <a:pt x="528" y="672"/>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grpSp>
        <p:nvGrpSpPr>
          <p:cNvPr id="944142" name="Group 14"/>
          <p:cNvGrpSpPr>
            <a:grpSpLocks/>
          </p:cNvGrpSpPr>
          <p:nvPr/>
        </p:nvGrpSpPr>
        <p:grpSpPr bwMode="auto">
          <a:xfrm>
            <a:off x="4514850" y="3352800"/>
            <a:ext cx="3409950" cy="1012826"/>
            <a:chOff x="3024" y="576"/>
            <a:chExt cx="2628" cy="876"/>
          </a:xfrm>
        </p:grpSpPr>
        <p:sp>
          <p:nvSpPr>
            <p:cNvPr id="20486" name="AutoShape 15"/>
            <p:cNvSpPr>
              <a:spLocks noChangeArrowheads="1"/>
            </p:cNvSpPr>
            <p:nvPr/>
          </p:nvSpPr>
          <p:spPr bwMode="auto">
            <a:xfrm>
              <a:off x="3024" y="576"/>
              <a:ext cx="737" cy="753"/>
            </a:xfrm>
            <a:custGeom>
              <a:avLst/>
              <a:gdLst>
                <a:gd name="T0" fmla="*/ 369 w 21600"/>
                <a:gd name="T1" fmla="*/ 0 h 21600"/>
                <a:gd name="T2" fmla="*/ 108 w 21600"/>
                <a:gd name="T3" fmla="*/ 110 h 21600"/>
                <a:gd name="T4" fmla="*/ 0 w 21600"/>
                <a:gd name="T5" fmla="*/ 377 h 21600"/>
                <a:gd name="T6" fmla="*/ 108 w 21600"/>
                <a:gd name="T7" fmla="*/ 643 h 21600"/>
                <a:gd name="T8" fmla="*/ 369 w 21600"/>
                <a:gd name="T9" fmla="*/ 753 h 21600"/>
                <a:gd name="T10" fmla="*/ 629 w 21600"/>
                <a:gd name="T11" fmla="*/ 643 h 21600"/>
                <a:gd name="T12" fmla="*/ 737 w 21600"/>
                <a:gd name="T13" fmla="*/ 377 h 21600"/>
                <a:gd name="T14" fmla="*/ 629 w 21600"/>
                <a:gd name="T15" fmla="*/ 11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55 h 21600"/>
                <a:gd name="T26" fmla="*/ 18435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97" y="10800"/>
                  </a:moveTo>
                  <a:cubicBezTo>
                    <a:pt x="3097" y="15054"/>
                    <a:pt x="6546" y="18503"/>
                    <a:pt x="10800" y="18503"/>
                  </a:cubicBezTo>
                  <a:cubicBezTo>
                    <a:pt x="15054" y="18503"/>
                    <a:pt x="18503" y="15054"/>
                    <a:pt x="18503" y="10800"/>
                  </a:cubicBezTo>
                  <a:cubicBezTo>
                    <a:pt x="18503" y="6546"/>
                    <a:pt x="15054" y="3097"/>
                    <a:pt x="10800" y="3097"/>
                  </a:cubicBezTo>
                  <a:cubicBezTo>
                    <a:pt x="6546" y="3097"/>
                    <a:pt x="3097" y="6546"/>
                    <a:pt x="3097" y="10800"/>
                  </a:cubicBezTo>
                  <a:close/>
                </a:path>
              </a:pathLst>
            </a:custGeom>
            <a:solidFill>
              <a:srgbClr val="FF66CC"/>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0487" name="Rectangle 16"/>
            <p:cNvSpPr>
              <a:spLocks noChangeArrowheads="1"/>
            </p:cNvSpPr>
            <p:nvPr/>
          </p:nvSpPr>
          <p:spPr bwMode="auto">
            <a:xfrm>
              <a:off x="4272" y="816"/>
              <a:ext cx="1104" cy="14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0488" name="Text Box 17"/>
            <p:cNvSpPr txBox="1">
              <a:spLocks noChangeArrowheads="1"/>
            </p:cNvSpPr>
            <p:nvPr/>
          </p:nvSpPr>
          <p:spPr bwMode="auto">
            <a:xfrm>
              <a:off x="4058" y="1008"/>
              <a:ext cx="1594"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a:latin typeface="Gill Sans Light"/>
                  <a:ea typeface="굴림" panose="020B0600000101010101" pitchFamily="34" charset="-127"/>
                  <a:cs typeface="Gill Sans Light"/>
                </a:rPr>
                <a:t>Track Buffer</a:t>
              </a:r>
            </a:p>
            <a:p>
              <a:r>
                <a:rPr lang="en-US" altLang="ko-KR" sz="2000" dirty="0">
                  <a:latin typeface="Gill Sans Light"/>
                  <a:ea typeface="굴림" panose="020B0600000101010101" pitchFamily="34" charset="-127"/>
                  <a:cs typeface="Gill Sans Light"/>
                </a:rPr>
                <a:t>(Holds complete track)</a:t>
              </a:r>
            </a:p>
          </p:txBody>
        </p:sp>
        <p:sp>
          <p:nvSpPr>
            <p:cNvPr id="20489" name="AutoShape 18"/>
            <p:cNvSpPr>
              <a:spLocks noChangeArrowheads="1"/>
            </p:cNvSpPr>
            <p:nvPr/>
          </p:nvSpPr>
          <p:spPr bwMode="auto">
            <a:xfrm>
              <a:off x="3888" y="816"/>
              <a:ext cx="288" cy="192"/>
            </a:xfrm>
            <a:prstGeom prst="rightArrow">
              <a:avLst>
                <a:gd name="adj1" fmla="val 50000"/>
                <a:gd name="adj2" fmla="val 37500"/>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grpSp>
      <p:sp>
        <p:nvSpPr>
          <p:cNvPr id="20" name="Rectangle 2"/>
          <p:cNvSpPr txBox="1">
            <a:spLocks noChangeArrowheads="1"/>
          </p:cNvSpPr>
          <p:nvPr/>
        </p:nvSpPr>
        <p:spPr bwMode="auto">
          <a:xfrm>
            <a:off x="1524000" y="0"/>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3600" b="1" kern="0" dirty="0" smtClean="0">
                <a:solidFill>
                  <a:srgbClr val="FF0000"/>
                </a:solidFill>
              </a:rPr>
              <a:t>Modern Disks are </a:t>
            </a:r>
            <a:r>
              <a:rPr lang="en-US" altLang="en-US" sz="3600" b="1" i="1" kern="0" dirty="0" smtClean="0">
                <a:solidFill>
                  <a:srgbClr val="FF0000"/>
                </a:solidFill>
              </a:rPr>
              <a:t>Clever</a:t>
            </a:r>
            <a:r>
              <a:rPr lang="en-US" altLang="en-US" sz="3600" b="1" kern="0" dirty="0" smtClean="0">
                <a:solidFill>
                  <a:srgbClr val="FF0000"/>
                </a:solidFill>
              </a:rPr>
              <a:t>!</a:t>
            </a:r>
            <a:endParaRPr lang="en-US" altLang="en-US" sz="3600" b="1" kern="0" dirty="0" smtClean="0">
              <a:solidFill>
                <a:srgbClr val="FF0000"/>
              </a:solidFill>
            </a:endParaRPr>
          </a:p>
        </p:txBody>
      </p:sp>
    </p:spTree>
    <p:extLst>
      <p:ext uri="{BB962C8B-B14F-4D97-AF65-F5344CB8AC3E}">
        <p14:creationId xmlns:p14="http://schemas.microsoft.com/office/powerpoint/2010/main" val="3172835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4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41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4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8053" name="Rectangle 5"/>
          <p:cNvSpPr>
            <a:spLocks noGrp="1" noChangeArrowheads="1"/>
          </p:cNvSpPr>
          <p:nvPr>
            <p:ph type="body" idx="1"/>
          </p:nvPr>
        </p:nvSpPr>
        <p:spPr/>
        <p:txBody>
          <a:bodyPr>
            <a:normAutofit fontScale="92500"/>
          </a:bodyPr>
          <a:lstStyle/>
          <a:p>
            <a:r>
              <a:rPr lang="en-US" sz="2800" dirty="0" smtClean="0"/>
              <a:t>In early UNIX and DOS/Windows’ FAT file system, headers stored in special array in outermost cylinders</a:t>
            </a:r>
          </a:p>
          <a:p>
            <a:endParaRPr lang="en-US" sz="2800" dirty="0" smtClean="0"/>
          </a:p>
          <a:p>
            <a:r>
              <a:rPr lang="en-US" sz="2800" dirty="0" smtClean="0"/>
              <a:t>Header not stored anywhere near the data blocks</a:t>
            </a:r>
          </a:p>
          <a:p>
            <a:pPr lvl="1"/>
            <a:r>
              <a:rPr lang="en-US" sz="2400" dirty="0" smtClean="0"/>
              <a:t>To read a small file, seek to get header, seek back to data</a:t>
            </a:r>
          </a:p>
          <a:p>
            <a:pPr lvl="1"/>
            <a:endParaRPr lang="en-US" sz="2400" dirty="0" smtClean="0"/>
          </a:p>
          <a:p>
            <a:r>
              <a:rPr lang="en-US" sz="2800" dirty="0" smtClean="0"/>
              <a:t>Fixed size, set when disk is formatted</a:t>
            </a:r>
          </a:p>
          <a:p>
            <a:pPr lvl="1"/>
            <a:r>
              <a:rPr lang="en-US" sz="2400" dirty="0" smtClean="0"/>
              <a:t>At formatting time, a fixed number of </a:t>
            </a:r>
            <a:r>
              <a:rPr lang="en-US" sz="2400" dirty="0" err="1" smtClean="0"/>
              <a:t>inodes</a:t>
            </a:r>
            <a:r>
              <a:rPr lang="en-US" sz="2400" dirty="0" smtClean="0"/>
              <a:t> are created</a:t>
            </a:r>
          </a:p>
          <a:p>
            <a:pPr lvl="1"/>
            <a:r>
              <a:rPr lang="en-US" sz="2400" dirty="0" smtClean="0"/>
              <a:t>Each is given a unique number, called an “</a:t>
            </a:r>
            <a:r>
              <a:rPr lang="en-US" altLang="ja-JP" sz="2400" dirty="0" err="1" smtClean="0"/>
              <a:t>inumber</a:t>
            </a:r>
            <a:r>
              <a:rPr lang="en-US" altLang="ja-JP" sz="2400" dirty="0" smtClean="0"/>
              <a:t>”</a:t>
            </a:r>
            <a:endParaRPr lang="en-US" sz="2400" dirty="0"/>
          </a:p>
        </p:txBody>
      </p:sp>
      <p:sp>
        <p:nvSpPr>
          <p:cNvPr id="4" name="Rectangle 2"/>
          <p:cNvSpPr txBox="1">
            <a:spLocks noChangeArrowheads="1"/>
          </p:cNvSpPr>
          <p:nvPr/>
        </p:nvSpPr>
        <p:spPr bwMode="auto">
          <a:xfrm>
            <a:off x="1524000" y="0"/>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3600" b="1" kern="0" dirty="0" smtClean="0">
                <a:solidFill>
                  <a:srgbClr val="FF0000"/>
                </a:solidFill>
              </a:rPr>
              <a:t>Modern Disks are </a:t>
            </a:r>
            <a:r>
              <a:rPr lang="en-US" altLang="en-US" sz="3600" b="1" i="1" kern="0" dirty="0" smtClean="0">
                <a:solidFill>
                  <a:srgbClr val="FF0000"/>
                </a:solidFill>
              </a:rPr>
              <a:t>Clever</a:t>
            </a:r>
            <a:r>
              <a:rPr lang="en-US" altLang="en-US" sz="3600" b="1" kern="0" dirty="0" smtClean="0">
                <a:solidFill>
                  <a:srgbClr val="FF0000"/>
                </a:solidFill>
              </a:rPr>
              <a:t>!</a:t>
            </a:r>
            <a:endParaRPr lang="en-US" altLang="en-US" sz="3600" b="1" kern="0" dirty="0" smtClean="0">
              <a:solidFill>
                <a:srgbClr val="FF0000"/>
              </a:solidFill>
            </a:endParaRPr>
          </a:p>
        </p:txBody>
      </p:sp>
    </p:spTree>
    <p:extLst>
      <p:ext uri="{BB962C8B-B14F-4D97-AF65-F5344CB8AC3E}">
        <p14:creationId xmlns:p14="http://schemas.microsoft.com/office/powerpoint/2010/main" val="15618619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80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805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805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9805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805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805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8053" name="Rectangle 5"/>
          <p:cNvSpPr>
            <a:spLocks noGrp="1" noChangeArrowheads="1"/>
          </p:cNvSpPr>
          <p:nvPr>
            <p:ph type="body" idx="1"/>
          </p:nvPr>
        </p:nvSpPr>
        <p:spPr>
          <a:xfrm>
            <a:off x="533400" y="838200"/>
            <a:ext cx="8534400" cy="4648200"/>
          </a:xfrm>
        </p:spPr>
        <p:txBody>
          <a:bodyPr/>
          <a:lstStyle/>
          <a:p>
            <a:r>
              <a:rPr lang="en-US" sz="2400" dirty="0"/>
              <a:t>M</a:t>
            </a:r>
            <a:r>
              <a:rPr lang="en-US" sz="2400" dirty="0" smtClean="0"/>
              <a:t>ove </a:t>
            </a:r>
            <a:r>
              <a:rPr lang="en-US" sz="2400" dirty="0" smtClean="0"/>
              <a:t>the header information to be </a:t>
            </a:r>
            <a:r>
              <a:rPr lang="en-US" sz="2400" dirty="0" smtClean="0"/>
              <a:t>closer </a:t>
            </a:r>
            <a:r>
              <a:rPr lang="en-US" sz="2400" dirty="0" smtClean="0"/>
              <a:t>to the data blocks</a:t>
            </a:r>
          </a:p>
          <a:p>
            <a:pPr lvl="1"/>
            <a:r>
              <a:rPr lang="en-US" sz="2000" dirty="0" smtClean="0"/>
              <a:t>Often, </a:t>
            </a:r>
            <a:r>
              <a:rPr lang="en-US" sz="2000" dirty="0" err="1" smtClean="0"/>
              <a:t>inode</a:t>
            </a:r>
            <a:r>
              <a:rPr lang="en-US" sz="2000" dirty="0" smtClean="0"/>
              <a:t> for file stored in same </a:t>
            </a:r>
            <a:r>
              <a:rPr lang="ja-JP" altLang="en-US" sz="2000" dirty="0" smtClean="0"/>
              <a:t>“</a:t>
            </a:r>
            <a:r>
              <a:rPr lang="en-US" altLang="ja-JP" sz="2000" dirty="0" smtClean="0"/>
              <a:t>cylinder group</a:t>
            </a:r>
            <a:r>
              <a:rPr lang="ja-JP" altLang="en-US" sz="2000" dirty="0" smtClean="0"/>
              <a:t>”</a:t>
            </a:r>
            <a:r>
              <a:rPr lang="en-US" altLang="ja-JP" sz="2000" dirty="0" smtClean="0"/>
              <a:t> as parent directory of the file (makes an </a:t>
            </a:r>
            <a:r>
              <a:rPr lang="en-US" altLang="ja-JP" sz="2000" dirty="0" err="1" smtClean="0">
                <a:cs typeface="Courier New"/>
              </a:rPr>
              <a:t>ls</a:t>
            </a:r>
            <a:r>
              <a:rPr lang="en-US" altLang="ja-JP" sz="2000" dirty="0" smtClean="0"/>
              <a:t> of that directory run fast)</a:t>
            </a:r>
          </a:p>
          <a:p>
            <a:pPr lvl="1"/>
            <a:endParaRPr lang="en-US" altLang="ja-JP" sz="1100" dirty="0" smtClean="0"/>
          </a:p>
          <a:p>
            <a:r>
              <a:rPr lang="en-US" sz="2400" dirty="0" smtClean="0"/>
              <a:t>Pros: </a:t>
            </a:r>
          </a:p>
          <a:p>
            <a:pPr lvl="1"/>
            <a:r>
              <a:rPr lang="en-US" sz="2000" dirty="0" smtClean="0"/>
              <a:t>For </a:t>
            </a:r>
            <a:r>
              <a:rPr lang="en-US" sz="2000" dirty="0" smtClean="0"/>
              <a:t>small directories, can fit all data, file headers, etc. in same cylinder </a:t>
            </a:r>
            <a:r>
              <a:rPr lang="en-US" sz="2000" dirty="0" smtClean="0">
                <a:sym typeface="Symbol" pitchFamily="-83" charset="2"/>
              </a:rPr>
              <a:t> no seeks!</a:t>
            </a:r>
          </a:p>
          <a:p>
            <a:pPr lvl="1"/>
            <a:r>
              <a:rPr lang="en-US" sz="2000" dirty="0" smtClean="0">
                <a:sym typeface="Symbol" pitchFamily="-83" charset="2"/>
              </a:rPr>
              <a:t>File headers much smaller than whole block (a few hundred bytes), so multiple headers fetched from disk at same time</a:t>
            </a:r>
          </a:p>
          <a:p>
            <a:pPr lvl="1"/>
            <a:r>
              <a:rPr lang="en-US" sz="2000" dirty="0" smtClean="0"/>
              <a:t>Reliability: whatever happens to the disk, you can find many of the files (even if directories disconnected)</a:t>
            </a:r>
          </a:p>
          <a:p>
            <a:pPr lvl="1"/>
            <a:endParaRPr lang="en-US" sz="1200" dirty="0" smtClean="0"/>
          </a:p>
        </p:txBody>
      </p:sp>
      <p:sp>
        <p:nvSpPr>
          <p:cNvPr id="5" name="Rectangle 2"/>
          <p:cNvSpPr txBox="1">
            <a:spLocks noChangeArrowheads="1"/>
          </p:cNvSpPr>
          <p:nvPr/>
        </p:nvSpPr>
        <p:spPr bwMode="auto">
          <a:xfrm>
            <a:off x="1524000" y="0"/>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3600" b="1" kern="0" dirty="0" smtClean="0">
                <a:solidFill>
                  <a:srgbClr val="FF0000"/>
                </a:solidFill>
              </a:rPr>
              <a:t>Linux is </a:t>
            </a:r>
            <a:r>
              <a:rPr lang="en-US" altLang="en-US" sz="3600" b="1" i="1" kern="0" dirty="0" smtClean="0">
                <a:solidFill>
                  <a:srgbClr val="FF0000"/>
                </a:solidFill>
              </a:rPr>
              <a:t>Clever</a:t>
            </a:r>
            <a:r>
              <a:rPr lang="en-US" altLang="en-US" sz="3600" b="1" kern="0" dirty="0" smtClean="0">
                <a:solidFill>
                  <a:srgbClr val="FF0000"/>
                </a:solidFill>
              </a:rPr>
              <a:t>!</a:t>
            </a:r>
            <a:endParaRPr lang="en-US" altLang="en-US" sz="3600" b="1" kern="0" dirty="0" smtClean="0">
              <a:solidFill>
                <a:srgbClr val="FF0000"/>
              </a:solidFill>
            </a:endParaRPr>
          </a:p>
        </p:txBody>
      </p:sp>
    </p:spTree>
    <p:extLst>
      <p:ext uri="{BB962C8B-B14F-4D97-AF65-F5344CB8AC3E}">
        <p14:creationId xmlns:p14="http://schemas.microsoft.com/office/powerpoint/2010/main" val="5214948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80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80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805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805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805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805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05400"/>
            <a:ext cx="8229600" cy="1250471"/>
          </a:xfrm>
        </p:spPr>
        <p:txBody>
          <a:bodyPr>
            <a:normAutofit lnSpcReduction="10000"/>
          </a:bodyPr>
          <a:lstStyle/>
          <a:p>
            <a:r>
              <a:rPr lang="en-US" sz="2400" dirty="0" smtClean="0"/>
              <a:t>Fills in the small holes at the start of block group</a:t>
            </a:r>
          </a:p>
          <a:p>
            <a:r>
              <a:rPr lang="en-US" sz="2400" dirty="0" smtClean="0"/>
              <a:t>Avoids fragmentation, leaves contiguous free space at end</a:t>
            </a:r>
            <a:endParaRPr lang="en-US" sz="2400" dirty="0"/>
          </a:p>
        </p:txBody>
      </p:sp>
      <p:pic>
        <p:nvPicPr>
          <p:cNvPr id="7" name="Picture 6" descr="Screen Shot 2014-10-23 at 8.46.43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360" y="2433034"/>
            <a:ext cx="8135280" cy="1194774"/>
          </a:xfrm>
          <a:prstGeom prst="rect">
            <a:avLst/>
          </a:prstGeom>
        </p:spPr>
      </p:pic>
      <p:pic>
        <p:nvPicPr>
          <p:cNvPr id="8" name="Picture 7" descr="Screen Shot 2014-10-23 at 8.46.32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732295"/>
            <a:ext cx="8382000" cy="1700739"/>
          </a:xfrm>
          <a:prstGeom prst="rect">
            <a:avLst/>
          </a:prstGeom>
        </p:spPr>
      </p:pic>
      <p:pic>
        <p:nvPicPr>
          <p:cNvPr id="9" name="Picture 8" descr="Screen Shot 2014-10-23 at 8.46.5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732" y="3604160"/>
            <a:ext cx="7945526" cy="1270030"/>
          </a:xfrm>
          <a:prstGeom prst="rect">
            <a:avLst/>
          </a:prstGeom>
        </p:spPr>
      </p:pic>
      <p:sp>
        <p:nvSpPr>
          <p:cNvPr id="10" name="Rectangle 2"/>
          <p:cNvSpPr txBox="1">
            <a:spLocks noChangeArrowheads="1"/>
          </p:cNvSpPr>
          <p:nvPr/>
        </p:nvSpPr>
        <p:spPr bwMode="auto">
          <a:xfrm>
            <a:off x="1524000" y="0"/>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3600" b="1" kern="0" dirty="0" smtClean="0">
                <a:solidFill>
                  <a:srgbClr val="FF0000"/>
                </a:solidFill>
              </a:rPr>
              <a:t>Linux Disk Allocation</a:t>
            </a:r>
            <a:endParaRPr lang="en-US" altLang="en-US" sz="3600" b="1" kern="0" dirty="0" smtClean="0">
              <a:solidFill>
                <a:srgbClr val="FF0000"/>
              </a:solidFill>
            </a:endParaRPr>
          </a:p>
        </p:txBody>
      </p:sp>
    </p:spTree>
    <p:extLst>
      <p:ext uri="{BB962C8B-B14F-4D97-AF65-F5344CB8AC3E}">
        <p14:creationId xmlns:p14="http://schemas.microsoft.com/office/powerpoint/2010/main" val="377237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4BC33BF-B3C7-4C23-A7DC-59546052926F}" type="slidenum">
              <a:rPr lang="en-US" altLang="en-US" sz="2000"/>
              <a:pPr>
                <a:spcBef>
                  <a:spcPct val="0"/>
                </a:spcBef>
                <a:buFontTx/>
                <a:buNone/>
              </a:pPr>
              <a:t>2</a:t>
            </a:fld>
            <a:endParaRPr lang="en-US" altLang="en-US" sz="2000"/>
          </a:p>
        </p:txBody>
      </p:sp>
      <p:sp>
        <p:nvSpPr>
          <p:cNvPr id="5123" name="Rectangle 2"/>
          <p:cNvSpPr>
            <a:spLocks noGrp="1" noChangeArrowheads="1"/>
          </p:cNvSpPr>
          <p:nvPr>
            <p:ph type="ctrTitle"/>
          </p:nvPr>
        </p:nvSpPr>
        <p:spPr>
          <a:xfrm>
            <a:off x="1524000" y="0"/>
            <a:ext cx="6400800" cy="609600"/>
          </a:xfrm>
        </p:spPr>
        <p:txBody>
          <a:bodyPr/>
          <a:lstStyle/>
          <a:p>
            <a:pPr eaLnBrk="1" hangingPunct="1"/>
            <a:r>
              <a:rPr lang="en-US" altLang="en-US" sz="3600" b="1" dirty="0" smtClean="0">
                <a:solidFill>
                  <a:srgbClr val="FF0000"/>
                </a:solidFill>
              </a:rPr>
              <a:t>The UNIX File System</a:t>
            </a:r>
          </a:p>
        </p:txBody>
      </p:sp>
      <p:sp>
        <p:nvSpPr>
          <p:cNvPr id="5124" name="Text Box 3"/>
          <p:cNvSpPr txBox="1">
            <a:spLocks noChangeArrowheads="1"/>
          </p:cNvSpPr>
          <p:nvPr/>
        </p:nvSpPr>
        <p:spPr bwMode="auto">
          <a:xfrm>
            <a:off x="365125" y="950913"/>
            <a:ext cx="8397875" cy="529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803275" indent="-34607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smtClean="0"/>
              <a:t>Used since 1970’s on UNIX.  </a:t>
            </a:r>
          </a:p>
          <a:p>
            <a:pPr eaLnBrk="1" hangingPunct="1">
              <a:spcBef>
                <a:spcPct val="0"/>
              </a:spcBef>
              <a:buFontTx/>
              <a:buNone/>
            </a:pPr>
            <a:r>
              <a:rPr lang="en-US" altLang="en-US" sz="1800" b="1" dirty="0" smtClean="0"/>
              <a:t>Basis of today’s LINUX file systems</a:t>
            </a:r>
          </a:p>
          <a:p>
            <a:r>
              <a:rPr lang="en-US" sz="1800" dirty="0"/>
              <a:t>Original </a:t>
            </a:r>
            <a:r>
              <a:rPr lang="en-US" sz="1800" dirty="0" err="1"/>
              <a:t>inode</a:t>
            </a:r>
            <a:r>
              <a:rPr lang="en-US" sz="1800" dirty="0"/>
              <a:t> format appeared in BSD 4.1</a:t>
            </a:r>
          </a:p>
          <a:p>
            <a:pPr lvl="1"/>
            <a:r>
              <a:rPr lang="en-US" sz="1800" dirty="0"/>
              <a:t>Berkeley Standard Distribution Unix</a:t>
            </a:r>
          </a:p>
          <a:p>
            <a:pPr lvl="1"/>
            <a:r>
              <a:rPr lang="en-US" sz="1800" dirty="0"/>
              <a:t>Part of your heritage!</a:t>
            </a:r>
          </a:p>
          <a:p>
            <a:pPr lvl="1"/>
            <a:r>
              <a:rPr lang="en-US" sz="1800" dirty="0"/>
              <a:t>Similar structure for Linux Ext2/3</a:t>
            </a:r>
          </a:p>
          <a:p>
            <a:r>
              <a:rPr lang="en-US" sz="1800" dirty="0"/>
              <a:t>File Number is index into </a:t>
            </a:r>
            <a:r>
              <a:rPr lang="en-US" sz="1800" dirty="0" err="1"/>
              <a:t>inode</a:t>
            </a:r>
            <a:r>
              <a:rPr lang="en-US" sz="1800" dirty="0"/>
              <a:t> arrays</a:t>
            </a:r>
          </a:p>
          <a:p>
            <a:r>
              <a:rPr lang="en-US" sz="1800" dirty="0"/>
              <a:t>Multi-level index structure</a:t>
            </a:r>
          </a:p>
          <a:p>
            <a:pPr lvl="1"/>
            <a:r>
              <a:rPr lang="en-US" sz="1800" dirty="0"/>
              <a:t>Great for little and large files</a:t>
            </a:r>
          </a:p>
          <a:p>
            <a:pPr lvl="1"/>
            <a:r>
              <a:rPr lang="en-US" sz="1800" dirty="0"/>
              <a:t>Asymmetric tree with fixed sized blocks</a:t>
            </a:r>
          </a:p>
          <a:p>
            <a:r>
              <a:rPr lang="en-US" sz="1800" dirty="0"/>
              <a:t>Metadata associated with the file</a:t>
            </a:r>
          </a:p>
          <a:p>
            <a:pPr lvl="1"/>
            <a:r>
              <a:rPr lang="en-US" sz="1800" dirty="0"/>
              <a:t>Rather than in the directory that points to it</a:t>
            </a:r>
          </a:p>
          <a:p>
            <a:r>
              <a:rPr lang="en-US" sz="1800" dirty="0"/>
              <a:t>UNIX Fast File System (FFS) BSD 4.2 Locality Heuristics:</a:t>
            </a:r>
          </a:p>
          <a:p>
            <a:pPr lvl="1"/>
            <a:r>
              <a:rPr lang="en-US" sz="1800" dirty="0"/>
              <a:t>Block group placement</a:t>
            </a:r>
          </a:p>
          <a:p>
            <a:pPr lvl="1"/>
            <a:r>
              <a:rPr lang="en-US" sz="1800" dirty="0"/>
              <a:t>Reserve space</a:t>
            </a:r>
          </a:p>
          <a:p>
            <a:r>
              <a:rPr lang="en-US" sz="1800" dirty="0"/>
              <a:t>Scalable directory </a:t>
            </a:r>
            <a:r>
              <a:rPr lang="en-US" sz="1800" dirty="0" smtClean="0"/>
              <a:t>structure</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92F6920-54F7-4D6D-84E4-773B7204346B}" type="slidenum">
              <a:rPr lang="en-US" altLang="en-US"/>
              <a:pPr eaLnBrk="1" hangingPunct="1"/>
              <a:t>3</a:t>
            </a:fld>
            <a:endParaRPr lang="en-US" altLang="en-US"/>
          </a:p>
        </p:txBody>
      </p:sp>
      <p:sp>
        <p:nvSpPr>
          <p:cNvPr id="6149" name="Rectangle 3"/>
          <p:cNvSpPr>
            <a:spLocks noGrp="1" noChangeArrowheads="1"/>
          </p:cNvSpPr>
          <p:nvPr>
            <p:ph type="body" idx="1"/>
          </p:nvPr>
        </p:nvSpPr>
        <p:spPr>
          <a:xfrm>
            <a:off x="381000" y="1600200"/>
            <a:ext cx="8534400" cy="4191000"/>
          </a:xfrm>
        </p:spPr>
        <p:txBody>
          <a:bodyPr/>
          <a:lstStyle/>
          <a:p>
            <a:pPr marL="609600" indent="-609600" algn="just" eaLnBrk="1" hangingPunct="1">
              <a:lnSpc>
                <a:spcPct val="90000"/>
              </a:lnSpc>
              <a:buFont typeface="Wingdings" panose="05000000000000000000" pitchFamily="2" charset="2"/>
              <a:buNone/>
            </a:pPr>
            <a:r>
              <a:rPr lang="en-US" altLang="en-US" sz="2000" smtClean="0">
                <a:cs typeface="Arial" panose="020B0604020202020204" pitchFamily="34" charset="0"/>
              </a:rPr>
              <a:t> </a:t>
            </a:r>
            <a:r>
              <a:rPr lang="en-US" altLang="en-US" sz="2400" b="1" smtClean="0">
                <a:solidFill>
                  <a:schemeClr val="accent2"/>
                </a:solidFill>
                <a:cs typeface="Arial" panose="020B0604020202020204" pitchFamily="34" charset="0"/>
              </a:rPr>
              <a:t>Attributes of a File</a:t>
            </a:r>
          </a:p>
          <a:p>
            <a:pPr marL="609600" indent="-609600" algn="just" eaLnBrk="1" hangingPunct="1">
              <a:lnSpc>
                <a:spcPct val="90000"/>
              </a:lnSpc>
              <a:buFont typeface="Wingdings" panose="05000000000000000000" pitchFamily="2" charset="2"/>
              <a:buChar char="§"/>
            </a:pPr>
            <a:r>
              <a:rPr lang="en-US" altLang="en-US" sz="2000" b="1" smtClean="0"/>
              <a:t>Name</a:t>
            </a:r>
            <a:r>
              <a:rPr lang="en-US" altLang="en-US" sz="2000" smtClean="0"/>
              <a:t> – only information kept in human-readable form</a:t>
            </a:r>
          </a:p>
          <a:p>
            <a:pPr marL="609600" indent="-609600" eaLnBrk="1" hangingPunct="1">
              <a:lnSpc>
                <a:spcPct val="90000"/>
              </a:lnSpc>
            </a:pPr>
            <a:r>
              <a:rPr lang="en-US" altLang="en-US" sz="2000" b="1" smtClean="0"/>
              <a:t>Identifier</a:t>
            </a:r>
            <a:r>
              <a:rPr lang="en-US" altLang="en-US" sz="2000" smtClean="0"/>
              <a:t> – unique tag (number) identifies file within file system</a:t>
            </a:r>
          </a:p>
          <a:p>
            <a:pPr marL="609600" indent="-609600" eaLnBrk="1" hangingPunct="1">
              <a:lnSpc>
                <a:spcPct val="90000"/>
              </a:lnSpc>
            </a:pPr>
            <a:r>
              <a:rPr lang="en-US" altLang="en-US" sz="2000" b="1" smtClean="0"/>
              <a:t>Type</a:t>
            </a:r>
            <a:r>
              <a:rPr lang="en-US" altLang="en-US" sz="2000" smtClean="0"/>
              <a:t> – needed for systems that support different types</a:t>
            </a:r>
          </a:p>
          <a:p>
            <a:pPr marL="609600" indent="-609600" eaLnBrk="1" hangingPunct="1">
              <a:lnSpc>
                <a:spcPct val="90000"/>
              </a:lnSpc>
            </a:pPr>
            <a:r>
              <a:rPr lang="en-US" altLang="en-US" sz="2000" b="1" smtClean="0"/>
              <a:t>Location</a:t>
            </a:r>
            <a:r>
              <a:rPr lang="en-US" altLang="en-US" sz="2000" smtClean="0"/>
              <a:t> – pointer to file location on device</a:t>
            </a:r>
          </a:p>
          <a:p>
            <a:pPr marL="609600" indent="-609600" eaLnBrk="1" hangingPunct="1">
              <a:lnSpc>
                <a:spcPct val="90000"/>
              </a:lnSpc>
            </a:pPr>
            <a:r>
              <a:rPr lang="en-US" altLang="en-US" sz="2000" b="1" smtClean="0"/>
              <a:t>Size</a:t>
            </a:r>
            <a:r>
              <a:rPr lang="en-US" altLang="en-US" sz="2000" smtClean="0"/>
              <a:t> – current file size</a:t>
            </a:r>
          </a:p>
          <a:p>
            <a:pPr marL="609600" indent="-609600" eaLnBrk="1" hangingPunct="1">
              <a:lnSpc>
                <a:spcPct val="90000"/>
              </a:lnSpc>
            </a:pPr>
            <a:r>
              <a:rPr lang="en-US" altLang="en-US" sz="2000" b="1" smtClean="0"/>
              <a:t>Protection</a:t>
            </a:r>
            <a:r>
              <a:rPr lang="en-US" altLang="en-US" sz="2000" smtClean="0"/>
              <a:t> – controls who can do reading, writing, executing</a:t>
            </a:r>
          </a:p>
          <a:p>
            <a:pPr marL="609600" indent="-609600" eaLnBrk="1" hangingPunct="1">
              <a:lnSpc>
                <a:spcPct val="90000"/>
              </a:lnSpc>
            </a:pPr>
            <a:r>
              <a:rPr lang="en-US" altLang="en-US" sz="2000" b="1" smtClean="0"/>
              <a:t>Time, date, and user identification</a:t>
            </a:r>
            <a:r>
              <a:rPr lang="en-US" altLang="en-US" sz="2000" smtClean="0"/>
              <a:t> – data for protection, security, and usage monitoring</a:t>
            </a:r>
          </a:p>
          <a:p>
            <a:pPr marL="609600" indent="-609600" eaLnBrk="1" hangingPunct="1">
              <a:lnSpc>
                <a:spcPct val="90000"/>
              </a:lnSpc>
            </a:pPr>
            <a:endParaRPr lang="en-US" altLang="en-US" sz="2000" smtClean="0"/>
          </a:p>
          <a:p>
            <a:pPr marL="609600" indent="-609600" eaLnBrk="1" hangingPunct="1">
              <a:lnSpc>
                <a:spcPct val="90000"/>
              </a:lnSpc>
            </a:pPr>
            <a:r>
              <a:rPr lang="en-US" altLang="en-US" sz="2000" smtClean="0"/>
              <a:t>Information about files is kept in the directory structure, which is maintained on the disk.</a:t>
            </a:r>
          </a:p>
        </p:txBody>
      </p:sp>
      <p:sp>
        <p:nvSpPr>
          <p:cNvPr id="6150" name="Text Box 4"/>
          <p:cNvSpPr txBox="1">
            <a:spLocks noChangeArrowheads="1"/>
          </p:cNvSpPr>
          <p:nvPr/>
        </p:nvSpPr>
        <p:spPr bwMode="auto">
          <a:xfrm>
            <a:off x="1219200" y="304800"/>
            <a:ext cx="61055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3600" b="1" dirty="0">
                <a:solidFill>
                  <a:srgbClr val="FF3300"/>
                </a:solidFill>
              </a:rPr>
              <a:t>File  Concept</a:t>
            </a:r>
          </a:p>
        </p:txBody>
      </p:sp>
    </p:spTree>
    <p:extLst>
      <p:ext uri="{BB962C8B-B14F-4D97-AF65-F5344CB8AC3E}">
        <p14:creationId xmlns:p14="http://schemas.microsoft.com/office/powerpoint/2010/main" val="2847260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94C28EF3-6EFA-436A-911D-E36F12331F44}" type="slidenum">
              <a:rPr lang="en-US" altLang="en-US"/>
              <a:pPr eaLnBrk="1" hangingPunct="1"/>
              <a:t>4</a:t>
            </a:fld>
            <a:endParaRPr lang="en-US" altLang="en-US"/>
          </a:p>
        </p:txBody>
      </p:sp>
      <p:sp>
        <p:nvSpPr>
          <p:cNvPr id="7173" name="Rectangle 3"/>
          <p:cNvSpPr>
            <a:spLocks noGrp="1" noChangeArrowheads="1"/>
          </p:cNvSpPr>
          <p:nvPr>
            <p:ph type="body" idx="1"/>
          </p:nvPr>
        </p:nvSpPr>
        <p:spPr>
          <a:xfrm>
            <a:off x="0" y="1219200"/>
            <a:ext cx="9144000" cy="4191000"/>
          </a:xfrm>
        </p:spPr>
        <p:txBody>
          <a:bodyPr/>
          <a:lstStyle/>
          <a:p>
            <a:pPr marL="609600" indent="-609600" algn="just" eaLnBrk="1" hangingPunct="1">
              <a:lnSpc>
                <a:spcPct val="80000"/>
              </a:lnSpc>
              <a:buFont typeface="Wingdings" panose="05000000000000000000" pitchFamily="2" charset="2"/>
              <a:buNone/>
            </a:pPr>
            <a:r>
              <a:rPr lang="en-US" altLang="en-US" sz="1600" b="1" smtClean="0">
                <a:latin typeface="Courier New" panose="02070309020205020404" pitchFamily="49" charset="0"/>
                <a:cs typeface="Arial" panose="020B0604020202020204" pitchFamily="34" charset="0"/>
              </a:rPr>
              <a:t>What can we find out about a Linux File?</a:t>
            </a:r>
          </a:p>
          <a:p>
            <a:pPr marL="609600" indent="-609600" algn="just" eaLnBrk="1" hangingPunct="1">
              <a:lnSpc>
                <a:spcPct val="80000"/>
              </a:lnSpc>
              <a:buFont typeface="Wingdings" panose="05000000000000000000" pitchFamily="2" charset="2"/>
              <a:buNone/>
            </a:pPr>
            <a:endParaRPr lang="en-US" altLang="en-US" sz="1600" b="1" smtClean="0">
              <a:latin typeface="Courier New" panose="02070309020205020404" pitchFamily="49" charset="0"/>
              <a:cs typeface="Arial" panose="020B0604020202020204" pitchFamily="34" charset="0"/>
            </a:endParaRPr>
          </a:p>
          <a:p>
            <a:pPr marL="609600" indent="-609600" eaLnBrk="1" hangingPunct="1">
              <a:lnSpc>
                <a:spcPct val="80000"/>
              </a:lnSpc>
              <a:buFontTx/>
              <a:buNone/>
            </a:pPr>
            <a:r>
              <a:rPr lang="en-US" altLang="en-US" sz="1400" smtClean="0">
                <a:latin typeface="Courier New" panose="02070309020205020404" pitchFamily="49" charset="0"/>
              </a:rPr>
              <a:t>jbreecher@younger:~$ stat A_File</a:t>
            </a:r>
          </a:p>
          <a:p>
            <a:pPr marL="609600" indent="-609600" eaLnBrk="1" hangingPunct="1">
              <a:lnSpc>
                <a:spcPct val="80000"/>
              </a:lnSpc>
              <a:buFontTx/>
              <a:buNone/>
            </a:pPr>
            <a:r>
              <a:rPr lang="en-US" altLang="en-US" sz="1400" smtClean="0">
                <a:latin typeface="Courier New" panose="02070309020205020404" pitchFamily="49" charset="0"/>
              </a:rPr>
              <a:t>  File: `A_File'</a:t>
            </a:r>
          </a:p>
          <a:p>
            <a:pPr marL="609600" indent="-609600" eaLnBrk="1" hangingPunct="1">
              <a:lnSpc>
                <a:spcPct val="80000"/>
              </a:lnSpc>
              <a:buFontTx/>
              <a:buNone/>
            </a:pPr>
            <a:r>
              <a:rPr lang="en-US" altLang="en-US" sz="1400" smtClean="0">
                <a:latin typeface="Courier New" panose="02070309020205020404" pitchFamily="49" charset="0"/>
              </a:rPr>
              <a:t>  Size: 6491            Blocks: 16         IO Block: 4096   regular file</a:t>
            </a:r>
          </a:p>
          <a:p>
            <a:pPr marL="609600" indent="-609600" eaLnBrk="1" hangingPunct="1">
              <a:lnSpc>
                <a:spcPct val="80000"/>
              </a:lnSpc>
              <a:buFontTx/>
              <a:buNone/>
            </a:pPr>
            <a:r>
              <a:rPr lang="en-US" altLang="en-US" sz="1400" smtClean="0">
                <a:latin typeface="Courier New" panose="02070309020205020404" pitchFamily="49" charset="0"/>
              </a:rPr>
              <a:t>Device: 14h/20d Inode: 20938754    Links: 1</a:t>
            </a:r>
          </a:p>
          <a:p>
            <a:pPr marL="609600" indent="-609600" eaLnBrk="1" hangingPunct="1">
              <a:lnSpc>
                <a:spcPct val="80000"/>
              </a:lnSpc>
              <a:buFontTx/>
              <a:buNone/>
            </a:pPr>
            <a:r>
              <a:rPr lang="en-US" altLang="en-US" sz="1400" smtClean="0">
                <a:latin typeface="Courier New" panose="02070309020205020404" pitchFamily="49" charset="0"/>
              </a:rPr>
              <a:t>Access: (0600/-rw-------)  Uid: ( 1170/jbreecher)   Gid: (  100/   users)</a:t>
            </a:r>
          </a:p>
          <a:p>
            <a:pPr marL="609600" indent="-609600" eaLnBrk="1" hangingPunct="1">
              <a:lnSpc>
                <a:spcPct val="80000"/>
              </a:lnSpc>
              <a:buFontTx/>
              <a:buNone/>
            </a:pPr>
            <a:r>
              <a:rPr lang="en-US" altLang="en-US" sz="1400" smtClean="0">
                <a:latin typeface="Courier New" panose="02070309020205020404" pitchFamily="49" charset="0"/>
              </a:rPr>
              <a:t>Access: 2006-11-15 15:38:17.000000000 -0500</a:t>
            </a:r>
          </a:p>
          <a:p>
            <a:pPr marL="609600" indent="-609600" eaLnBrk="1" hangingPunct="1">
              <a:lnSpc>
                <a:spcPct val="80000"/>
              </a:lnSpc>
              <a:buFontTx/>
              <a:buNone/>
            </a:pPr>
            <a:r>
              <a:rPr lang="en-US" altLang="en-US" sz="1400" smtClean="0">
                <a:latin typeface="Courier New" panose="02070309020205020404" pitchFamily="49" charset="0"/>
              </a:rPr>
              <a:t>Modify: 2006-09-27 17:44:10.000000000 -0400</a:t>
            </a:r>
          </a:p>
          <a:p>
            <a:pPr marL="609600" indent="-609600" eaLnBrk="1" hangingPunct="1">
              <a:lnSpc>
                <a:spcPct val="80000"/>
              </a:lnSpc>
              <a:buFontTx/>
              <a:buNone/>
            </a:pPr>
            <a:r>
              <a:rPr lang="en-US" altLang="en-US" sz="1400" smtClean="0">
                <a:latin typeface="Courier New" panose="02070309020205020404" pitchFamily="49" charset="0"/>
              </a:rPr>
              <a:t>Change: 2006-09-27 17:44:10.000000000 -0400</a:t>
            </a:r>
          </a:p>
          <a:p>
            <a:pPr marL="609600" indent="-609600" eaLnBrk="1" hangingPunct="1">
              <a:lnSpc>
                <a:spcPct val="80000"/>
              </a:lnSpc>
              <a:buFontTx/>
              <a:buNone/>
            </a:pPr>
            <a:endParaRPr lang="en-US" altLang="en-US" sz="1400" smtClean="0">
              <a:latin typeface="Courier New" panose="02070309020205020404" pitchFamily="49" charset="0"/>
            </a:endParaRPr>
          </a:p>
          <a:p>
            <a:pPr marL="609600" indent="-609600" eaLnBrk="1" hangingPunct="1">
              <a:lnSpc>
                <a:spcPct val="80000"/>
              </a:lnSpc>
              <a:buFontTx/>
              <a:buNone/>
            </a:pPr>
            <a:r>
              <a:rPr lang="en-US" altLang="en-US" sz="1400" smtClean="0">
                <a:latin typeface="Courier New" panose="02070309020205020404" pitchFamily="49" charset="0"/>
              </a:rPr>
              <a:t>jbreecher@younger:~/public/os/Code$ stat protos.h</a:t>
            </a:r>
          </a:p>
          <a:p>
            <a:pPr marL="609600" indent="-609600" eaLnBrk="1" hangingPunct="1">
              <a:lnSpc>
                <a:spcPct val="80000"/>
              </a:lnSpc>
              <a:buFontTx/>
              <a:buNone/>
            </a:pPr>
            <a:r>
              <a:rPr lang="en-US" altLang="en-US" sz="1400" smtClean="0">
                <a:latin typeface="Courier New" panose="02070309020205020404" pitchFamily="49" charset="0"/>
              </a:rPr>
              <a:t>  File: `protos.h'</a:t>
            </a:r>
          </a:p>
          <a:p>
            <a:pPr marL="609600" indent="-609600" eaLnBrk="1" hangingPunct="1">
              <a:lnSpc>
                <a:spcPct val="80000"/>
              </a:lnSpc>
              <a:buFontTx/>
              <a:buNone/>
            </a:pPr>
            <a:r>
              <a:rPr lang="en-US" altLang="en-US" sz="1400" smtClean="0">
                <a:latin typeface="Courier New" panose="02070309020205020404" pitchFamily="49" charset="0"/>
              </a:rPr>
              <a:t>  Size: 2889            Blocks: 8          IO Block: 4096   regular file</a:t>
            </a:r>
          </a:p>
          <a:p>
            <a:pPr marL="609600" indent="-609600" eaLnBrk="1" hangingPunct="1">
              <a:lnSpc>
                <a:spcPct val="80000"/>
              </a:lnSpc>
              <a:buFontTx/>
              <a:buNone/>
            </a:pPr>
            <a:r>
              <a:rPr lang="en-US" altLang="en-US" sz="1400" smtClean="0">
                <a:latin typeface="Courier New" panose="02070309020205020404" pitchFamily="49" charset="0"/>
              </a:rPr>
              <a:t>Device: 14h/20d Inode: 28442631    Links: 1</a:t>
            </a:r>
          </a:p>
          <a:p>
            <a:pPr marL="609600" indent="-609600" eaLnBrk="1" hangingPunct="1">
              <a:lnSpc>
                <a:spcPct val="80000"/>
              </a:lnSpc>
              <a:buFontTx/>
              <a:buNone/>
            </a:pPr>
            <a:r>
              <a:rPr lang="en-US" altLang="en-US" sz="1400" smtClean="0">
                <a:latin typeface="Courier New" panose="02070309020205020404" pitchFamily="49" charset="0"/>
              </a:rPr>
              <a:t>Access: (0644/-rw-r--r--)  Uid: ( 1170/jbreecher)   Gid: (  100/   users)</a:t>
            </a:r>
          </a:p>
          <a:p>
            <a:pPr marL="609600" indent="-609600" eaLnBrk="1" hangingPunct="1">
              <a:lnSpc>
                <a:spcPct val="80000"/>
              </a:lnSpc>
              <a:buFontTx/>
              <a:buNone/>
            </a:pPr>
            <a:r>
              <a:rPr lang="en-US" altLang="en-US" sz="1400" smtClean="0">
                <a:latin typeface="Courier New" panose="02070309020205020404" pitchFamily="49" charset="0"/>
              </a:rPr>
              <a:t>Access: 2006-11-16 03:56:17.000000000 -0500</a:t>
            </a:r>
          </a:p>
          <a:p>
            <a:pPr marL="609600" indent="-609600" eaLnBrk="1" hangingPunct="1">
              <a:lnSpc>
                <a:spcPct val="80000"/>
              </a:lnSpc>
              <a:buFontTx/>
              <a:buNone/>
            </a:pPr>
            <a:r>
              <a:rPr lang="en-US" altLang="en-US" sz="1400" smtClean="0">
                <a:latin typeface="Courier New" panose="02070309020205020404" pitchFamily="49" charset="0"/>
              </a:rPr>
              <a:t>Modify: 2006-08-27 12:45:57.000000000 -0400</a:t>
            </a:r>
          </a:p>
          <a:p>
            <a:pPr marL="609600" indent="-609600" eaLnBrk="1" hangingPunct="1">
              <a:lnSpc>
                <a:spcPct val="80000"/>
              </a:lnSpc>
              <a:buFontTx/>
              <a:buNone/>
            </a:pPr>
            <a:r>
              <a:rPr lang="en-US" altLang="en-US" sz="1400" smtClean="0">
                <a:latin typeface="Courier New" panose="02070309020205020404" pitchFamily="49" charset="0"/>
              </a:rPr>
              <a:t>Change: 2006-08-27 13:25:24.000000000 -0400</a:t>
            </a:r>
          </a:p>
          <a:p>
            <a:pPr marL="609600" indent="-609600" eaLnBrk="1" hangingPunct="1">
              <a:lnSpc>
                <a:spcPct val="80000"/>
              </a:lnSpc>
              <a:buFontTx/>
              <a:buNone/>
            </a:pPr>
            <a:endParaRPr lang="en-US" altLang="en-US" sz="1400" smtClean="0">
              <a:latin typeface="Courier New" panose="02070309020205020404" pitchFamily="49" charset="0"/>
            </a:endParaRPr>
          </a:p>
        </p:txBody>
      </p:sp>
      <p:sp>
        <p:nvSpPr>
          <p:cNvPr id="8" name="Text Box 4"/>
          <p:cNvSpPr txBox="1">
            <a:spLocks noChangeArrowheads="1"/>
          </p:cNvSpPr>
          <p:nvPr/>
        </p:nvSpPr>
        <p:spPr bwMode="auto">
          <a:xfrm>
            <a:off x="1219200" y="304800"/>
            <a:ext cx="61055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3600" b="1" dirty="0">
                <a:solidFill>
                  <a:srgbClr val="FF3300"/>
                </a:solidFill>
              </a:rPr>
              <a:t>File  Concept</a:t>
            </a:r>
          </a:p>
        </p:txBody>
      </p:sp>
    </p:spTree>
    <p:extLst>
      <p:ext uri="{BB962C8B-B14F-4D97-AF65-F5344CB8AC3E}">
        <p14:creationId xmlns:p14="http://schemas.microsoft.com/office/powerpoint/2010/main" val="394502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9D90D77A-5085-437B-B77D-B55EAE996C38}" type="slidenum">
              <a:rPr lang="en-US" altLang="en-US"/>
              <a:pPr eaLnBrk="1" hangingPunct="1"/>
              <a:t>5</a:t>
            </a:fld>
            <a:endParaRPr lang="en-US" altLang="en-US"/>
          </a:p>
        </p:txBody>
      </p:sp>
      <p:sp>
        <p:nvSpPr>
          <p:cNvPr id="8197" name="Rectangle 3"/>
          <p:cNvSpPr>
            <a:spLocks noGrp="1" noChangeArrowheads="1"/>
          </p:cNvSpPr>
          <p:nvPr>
            <p:ph type="body" idx="1"/>
          </p:nvPr>
        </p:nvSpPr>
        <p:spPr>
          <a:xfrm>
            <a:off x="0" y="1219200"/>
            <a:ext cx="9144000" cy="3886200"/>
          </a:xfrm>
          <a:ln>
            <a:solidFill>
              <a:schemeClr val="accent2"/>
            </a:solidFill>
            <a:miter lim="800000"/>
            <a:headEnd/>
            <a:tailEnd/>
          </a:ln>
        </p:spPr>
        <p:txBody>
          <a:bodyPr/>
          <a:lstStyle/>
          <a:p>
            <a:pPr marL="609600" indent="-609600" eaLnBrk="1" hangingPunct="1">
              <a:lnSpc>
                <a:spcPct val="80000"/>
              </a:lnSpc>
              <a:buFontTx/>
              <a:buNone/>
            </a:pPr>
            <a:r>
              <a:rPr lang="en-US" altLang="en-US" sz="1200" smtClean="0">
                <a:latin typeface="Courier New" panose="02070309020205020404" pitchFamily="49" charset="0"/>
              </a:rPr>
              <a:t>Note:  The command “LDE” – Linux Disk Editor – does amazing things but requires root privilege.</a:t>
            </a:r>
          </a:p>
          <a:p>
            <a:pPr marL="609600" indent="-609600" algn="just" eaLnBrk="1" hangingPunct="1">
              <a:lnSpc>
                <a:spcPct val="80000"/>
              </a:lnSpc>
              <a:buFont typeface="Wingdings" panose="05000000000000000000" pitchFamily="2" charset="2"/>
              <a:buNone/>
            </a:pPr>
            <a:endParaRPr lang="en-US" altLang="en-US" sz="1200" smtClean="0">
              <a:latin typeface="Courier New" panose="02070309020205020404" pitchFamily="49" charset="0"/>
            </a:endParaRPr>
          </a:p>
          <a:p>
            <a:pPr marL="609600" indent="-609600" algn="just" eaLnBrk="1" hangingPunct="1">
              <a:lnSpc>
                <a:spcPct val="80000"/>
              </a:lnSpc>
              <a:buFont typeface="Wingdings" panose="05000000000000000000" pitchFamily="2" charset="2"/>
              <a:buNone/>
            </a:pPr>
            <a:endParaRPr lang="en-US" altLang="en-US" sz="1200" b="1" smtClean="0">
              <a:latin typeface="Courier New" panose="02070309020205020404" pitchFamily="49" charset="0"/>
              <a:cs typeface="Arial" panose="020B0604020202020204" pitchFamily="34" charset="0"/>
            </a:endParaRPr>
          </a:p>
          <a:p>
            <a:pPr marL="609600" indent="-609600" eaLnBrk="1" hangingPunct="1">
              <a:lnSpc>
                <a:spcPct val="80000"/>
              </a:lnSpc>
              <a:buFontTx/>
              <a:buNone/>
            </a:pPr>
            <a:r>
              <a:rPr lang="en-US" altLang="en-US" sz="1200" smtClean="0">
                <a:latin typeface="Courier New" panose="02070309020205020404" pitchFamily="49" charset="0"/>
              </a:rPr>
              <a:t> -rw-rw-rw-   1 jbreecherusers       56243  Mon Dec 18 14:25:40 2006</a:t>
            </a:r>
          </a:p>
          <a:p>
            <a:pPr marL="609600" indent="-609600" eaLnBrk="1" hangingPunct="1">
              <a:lnSpc>
                <a:spcPct val="80000"/>
              </a:lnSpc>
              <a:buFontTx/>
              <a:buNone/>
            </a:pPr>
            <a:endParaRPr lang="en-US" altLang="en-US" sz="1200" smtClean="0">
              <a:latin typeface="Courier New" panose="02070309020205020404" pitchFamily="49" charset="0"/>
            </a:endParaRPr>
          </a:p>
          <a:p>
            <a:pPr marL="609600" indent="-609600" eaLnBrk="1" hangingPunct="1">
              <a:lnSpc>
                <a:spcPct val="80000"/>
              </a:lnSpc>
              <a:buFontTx/>
              <a:buNone/>
            </a:pPr>
            <a:r>
              <a:rPr lang="en-US" altLang="en-US" sz="1200" smtClean="0">
                <a:latin typeface="Courier New" panose="02070309020205020404" pitchFamily="49" charset="0"/>
              </a:rPr>
              <a:t>           TYPE: regular file  LINKS:   1                 DIRECT BLOCKS=    0x002462CA</a:t>
            </a:r>
          </a:p>
          <a:p>
            <a:pPr marL="609600" indent="-609600" eaLnBrk="1" hangingPunct="1">
              <a:lnSpc>
                <a:spcPct val="80000"/>
              </a:lnSpc>
              <a:buFontTx/>
              <a:buNone/>
            </a:pPr>
            <a:r>
              <a:rPr lang="en-US" altLang="en-US" sz="1200" smtClean="0">
                <a:latin typeface="Courier New" panose="02070309020205020404" pitchFamily="49" charset="0"/>
              </a:rPr>
              <a:t>           MODE: \0666         FLAGS: \10                                   0x002462CB</a:t>
            </a:r>
          </a:p>
          <a:p>
            <a:pPr marL="609600" indent="-609600" eaLnBrk="1" hangingPunct="1">
              <a:lnSpc>
                <a:spcPct val="80000"/>
              </a:lnSpc>
              <a:buFontTx/>
              <a:buNone/>
            </a:pPr>
            <a:r>
              <a:rPr lang="en-US" altLang="en-US" sz="1200" smtClean="0">
                <a:latin typeface="Courier New" panose="02070309020205020404" pitchFamily="49" charset="0"/>
              </a:rPr>
              <a:t>           UID: 01170(jbreecher)ID: 00100(users)                            0x002462CC</a:t>
            </a:r>
          </a:p>
          <a:p>
            <a:pPr marL="609600" indent="-609600" eaLnBrk="1" hangingPunct="1">
              <a:lnSpc>
                <a:spcPct val="80000"/>
              </a:lnSpc>
              <a:buFontTx/>
              <a:buNone/>
            </a:pPr>
            <a:r>
              <a:rPr lang="en-US" altLang="en-US" sz="1200" smtClean="0">
                <a:latin typeface="Courier New" panose="02070309020205020404" pitchFamily="49" charset="0"/>
              </a:rPr>
              <a:t>           SIZE: 56243         SIZE(BLKS): 128                              0x002462CD</a:t>
            </a:r>
          </a:p>
          <a:p>
            <a:pPr marL="609600" indent="-609600" eaLnBrk="1" hangingPunct="1">
              <a:lnSpc>
                <a:spcPct val="80000"/>
              </a:lnSpc>
              <a:buFontTx/>
              <a:buNone/>
            </a:pPr>
            <a:r>
              <a:rPr lang="en-US" altLang="en-US" sz="1200" smtClean="0">
                <a:latin typeface="Courier New" panose="02070309020205020404" pitchFamily="49" charset="0"/>
              </a:rPr>
              <a:t>                                                                            0x002462CE</a:t>
            </a:r>
          </a:p>
          <a:p>
            <a:pPr marL="609600" indent="-609600" eaLnBrk="1" hangingPunct="1">
              <a:lnSpc>
                <a:spcPct val="80000"/>
              </a:lnSpc>
              <a:buFontTx/>
              <a:buNone/>
            </a:pPr>
            <a:r>
              <a:rPr lang="en-US" altLang="en-US" sz="1200" smtClean="0">
                <a:latin typeface="Courier New" panose="02070309020205020404" pitchFamily="49" charset="0"/>
              </a:rPr>
              <a:t>           ACCESS TIME:        Mon Dec 18 14:35:35 2006                     0x002462CF</a:t>
            </a:r>
          </a:p>
          <a:p>
            <a:pPr marL="609600" indent="-609600" eaLnBrk="1" hangingPunct="1">
              <a:lnSpc>
                <a:spcPct val="80000"/>
              </a:lnSpc>
              <a:buFontTx/>
              <a:buNone/>
            </a:pPr>
            <a:r>
              <a:rPr lang="en-US" altLang="en-US" sz="1200" smtClean="0">
                <a:latin typeface="Courier New" panose="02070309020205020404" pitchFamily="49" charset="0"/>
              </a:rPr>
              <a:t>           CREATION TIME:      Mon Dec 18 14:25:40 2006                     0x002462D0</a:t>
            </a:r>
          </a:p>
          <a:p>
            <a:pPr marL="609600" indent="-609600" eaLnBrk="1" hangingPunct="1">
              <a:lnSpc>
                <a:spcPct val="80000"/>
              </a:lnSpc>
              <a:buFontTx/>
              <a:buNone/>
            </a:pPr>
            <a:r>
              <a:rPr lang="en-US" altLang="en-US" sz="1200" smtClean="0">
                <a:latin typeface="Courier New" panose="02070309020205020404" pitchFamily="49" charset="0"/>
              </a:rPr>
              <a:t>           MODIFICATION TIME:  Mon Dec 18 14:25:40 2006                     0x002462D1</a:t>
            </a:r>
          </a:p>
          <a:p>
            <a:pPr marL="609600" indent="-609600" eaLnBrk="1" hangingPunct="1">
              <a:lnSpc>
                <a:spcPct val="80000"/>
              </a:lnSpc>
              <a:buFontTx/>
              <a:buNone/>
            </a:pPr>
            <a:r>
              <a:rPr lang="en-US" altLang="en-US" sz="1200" smtClean="0">
                <a:latin typeface="Courier New" panose="02070309020205020404" pitchFamily="49" charset="0"/>
              </a:rPr>
              <a:t>           DELETION TIME:      Wed Dec 31 19:00:00 1969                     0x002462D2</a:t>
            </a:r>
          </a:p>
          <a:p>
            <a:pPr marL="609600" indent="-609600" eaLnBrk="1" hangingPunct="1">
              <a:lnSpc>
                <a:spcPct val="80000"/>
              </a:lnSpc>
              <a:buFontTx/>
              <a:buNone/>
            </a:pPr>
            <a:r>
              <a:rPr lang="en-US" altLang="en-US" sz="1200" smtClean="0">
                <a:latin typeface="Courier New" panose="02070309020205020404" pitchFamily="49" charset="0"/>
              </a:rPr>
              <a:t>                                                                            0x002462D3</a:t>
            </a:r>
          </a:p>
          <a:p>
            <a:pPr marL="609600" indent="-609600" eaLnBrk="1" hangingPunct="1">
              <a:lnSpc>
                <a:spcPct val="80000"/>
              </a:lnSpc>
              <a:buFontTx/>
              <a:buNone/>
            </a:pPr>
            <a:r>
              <a:rPr lang="en-US" altLang="en-US" sz="1200" smtClean="0">
                <a:latin typeface="Courier New" panose="02070309020205020404" pitchFamily="49" charset="0"/>
              </a:rPr>
              <a:t>                                                                            0x002462D4</a:t>
            </a:r>
          </a:p>
          <a:p>
            <a:pPr marL="609600" indent="-609600" eaLnBrk="1" hangingPunct="1">
              <a:lnSpc>
                <a:spcPct val="80000"/>
              </a:lnSpc>
              <a:buFontTx/>
              <a:buNone/>
            </a:pPr>
            <a:r>
              <a:rPr lang="en-US" altLang="en-US" sz="1200" smtClean="0">
                <a:latin typeface="Courier New" panose="02070309020205020404" pitchFamily="49" charset="0"/>
              </a:rPr>
              <a:t>                                                                            0x002462D5</a:t>
            </a:r>
          </a:p>
          <a:p>
            <a:pPr marL="609600" indent="-609600" eaLnBrk="1" hangingPunct="1">
              <a:lnSpc>
                <a:spcPct val="80000"/>
              </a:lnSpc>
              <a:buFontTx/>
              <a:buNone/>
            </a:pPr>
            <a:r>
              <a:rPr lang="en-US" altLang="en-US" sz="1200" smtClean="0">
                <a:latin typeface="Courier New" panose="02070309020205020404" pitchFamily="49" charset="0"/>
              </a:rPr>
              <a:t>                                                          INDIRECT BLOCK=   0x002462D6</a:t>
            </a:r>
          </a:p>
          <a:p>
            <a:pPr marL="609600" indent="-609600" eaLnBrk="1" hangingPunct="1">
              <a:lnSpc>
                <a:spcPct val="80000"/>
              </a:lnSpc>
              <a:buFontTx/>
              <a:buNone/>
            </a:pPr>
            <a:r>
              <a:rPr lang="en-US" altLang="en-US" sz="1200" smtClean="0">
                <a:latin typeface="Courier New" panose="02070309020205020404" pitchFamily="49" charset="0"/>
              </a:rPr>
              <a:t>                                                          2x INDIRECT BLOCK=</a:t>
            </a:r>
          </a:p>
          <a:p>
            <a:pPr marL="609600" indent="-609600" eaLnBrk="1" hangingPunct="1">
              <a:lnSpc>
                <a:spcPct val="80000"/>
              </a:lnSpc>
              <a:buFontTx/>
              <a:buNone/>
            </a:pPr>
            <a:r>
              <a:rPr lang="en-US" altLang="en-US" sz="1200" smtClean="0">
                <a:latin typeface="Courier New" panose="02070309020205020404" pitchFamily="49" charset="0"/>
              </a:rPr>
              <a:t>                                                          3x INDIRECT BLOCK=</a:t>
            </a:r>
          </a:p>
        </p:txBody>
      </p:sp>
      <p:sp>
        <p:nvSpPr>
          <p:cNvPr id="8199" name="Line 5"/>
          <p:cNvSpPr>
            <a:spLocks noChangeShapeType="1"/>
          </p:cNvSpPr>
          <p:nvPr/>
        </p:nvSpPr>
        <p:spPr bwMode="auto">
          <a:xfrm>
            <a:off x="7620000" y="4495800"/>
            <a:ext cx="0" cy="1447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6"/>
          <p:cNvSpPr>
            <a:spLocks noChangeShapeType="1"/>
          </p:cNvSpPr>
          <p:nvPr/>
        </p:nvSpPr>
        <p:spPr bwMode="auto">
          <a:xfrm>
            <a:off x="8458200" y="2209800"/>
            <a:ext cx="0" cy="3657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Line 7"/>
          <p:cNvSpPr>
            <a:spLocks noChangeShapeType="1"/>
          </p:cNvSpPr>
          <p:nvPr/>
        </p:nvSpPr>
        <p:spPr bwMode="auto">
          <a:xfrm>
            <a:off x="8153400" y="2209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Text Box 8"/>
          <p:cNvSpPr txBox="1">
            <a:spLocks noChangeArrowheads="1"/>
          </p:cNvSpPr>
          <p:nvPr/>
        </p:nvSpPr>
        <p:spPr bwMode="auto">
          <a:xfrm>
            <a:off x="6553200" y="5791200"/>
            <a:ext cx="2328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Expanded on next page</a:t>
            </a:r>
          </a:p>
        </p:txBody>
      </p:sp>
      <p:sp>
        <p:nvSpPr>
          <p:cNvPr id="12" name="Text Box 4"/>
          <p:cNvSpPr txBox="1">
            <a:spLocks noChangeArrowheads="1"/>
          </p:cNvSpPr>
          <p:nvPr/>
        </p:nvSpPr>
        <p:spPr bwMode="auto">
          <a:xfrm>
            <a:off x="1219200" y="304800"/>
            <a:ext cx="61055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3600" b="1" dirty="0">
                <a:solidFill>
                  <a:srgbClr val="FF3300"/>
                </a:solidFill>
              </a:rPr>
              <a:t>File  Concept</a:t>
            </a:r>
          </a:p>
        </p:txBody>
      </p:sp>
    </p:spTree>
    <p:extLst>
      <p:ext uri="{BB962C8B-B14F-4D97-AF65-F5344CB8AC3E}">
        <p14:creationId xmlns:p14="http://schemas.microsoft.com/office/powerpoint/2010/main" val="261827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1F04B844-3812-4072-BD3E-B8FE92AF50C6}" type="slidenum">
              <a:rPr lang="en-US" altLang="en-US"/>
              <a:pPr eaLnBrk="1" hangingPunct="1"/>
              <a:t>6</a:t>
            </a:fld>
            <a:endParaRPr lang="en-US" altLang="en-US"/>
          </a:p>
        </p:txBody>
      </p:sp>
      <p:sp>
        <p:nvSpPr>
          <p:cNvPr id="9221" name="Rectangle 3"/>
          <p:cNvSpPr>
            <a:spLocks noGrp="1" noChangeArrowheads="1"/>
          </p:cNvSpPr>
          <p:nvPr>
            <p:ph type="body" idx="1"/>
          </p:nvPr>
        </p:nvSpPr>
        <p:spPr>
          <a:xfrm>
            <a:off x="0" y="1219200"/>
            <a:ext cx="9144000" cy="2362200"/>
          </a:xfrm>
          <a:ln>
            <a:solidFill>
              <a:schemeClr val="accent2"/>
            </a:solidFill>
            <a:miter lim="800000"/>
            <a:headEnd/>
            <a:tailEnd/>
          </a:ln>
        </p:spPr>
        <p:txBody>
          <a:bodyPr/>
          <a:lstStyle/>
          <a:p>
            <a:pPr marL="609600" indent="-609600" eaLnBrk="1" hangingPunct="1">
              <a:lnSpc>
                <a:spcPct val="80000"/>
              </a:lnSpc>
              <a:buFontTx/>
              <a:buNone/>
            </a:pPr>
            <a:r>
              <a:rPr lang="en-US" altLang="en-US" sz="800" dirty="0" smtClean="0"/>
              <a:t> </a:t>
            </a:r>
            <a:r>
              <a:rPr lang="en-US" altLang="en-US" sz="1400" dirty="0" err="1" smtClean="0">
                <a:latin typeface="Courier New" panose="02070309020205020404" pitchFamily="49" charset="0"/>
              </a:rPr>
              <a:t>lde</a:t>
            </a:r>
            <a:r>
              <a:rPr lang="en-US" altLang="en-US" sz="1400" dirty="0" smtClean="0">
                <a:latin typeface="Courier New" panose="02070309020205020404" pitchFamily="49" charset="0"/>
              </a:rPr>
              <a:t> v2.6.1 : ext2 : /dev/mapper/VolGroup00-LogVol01                </a:t>
            </a:r>
          </a:p>
          <a:p>
            <a:pPr marL="609600" indent="-609600" eaLnBrk="1" hangingPunct="1">
              <a:lnSpc>
                <a:spcPct val="80000"/>
              </a:lnSpc>
              <a:buFontTx/>
              <a:buNone/>
            </a:pPr>
            <a:r>
              <a:rPr lang="en-US" altLang="en-US" sz="1400" dirty="0" smtClean="0">
                <a:latin typeface="Courier New" panose="02070309020205020404" pitchFamily="49" charset="0"/>
              </a:rPr>
              <a:t>Inode:    1170636 (0x0011DCCC)  Block:    2384586 (</a:t>
            </a:r>
            <a:r>
              <a:rPr lang="en-US" altLang="en-US" sz="1400" b="1" dirty="0" smtClean="0">
                <a:solidFill>
                  <a:srgbClr val="FF3300"/>
                </a:solidFill>
                <a:latin typeface="Courier New" panose="02070309020205020404" pitchFamily="49" charset="0"/>
              </a:rPr>
              <a:t>0x002462CA</a:t>
            </a:r>
            <a:r>
              <a:rPr lang="en-US" altLang="en-US" sz="1400" dirty="0" smtClean="0">
                <a:latin typeface="Courier New" panose="02070309020205020404" pitchFamily="49" charset="0"/>
              </a:rPr>
              <a:t>)  0123456789!@$%^ </a:t>
            </a:r>
          </a:p>
          <a:p>
            <a:pPr marL="609600" indent="-609600" eaLnBrk="1" hangingPunct="1">
              <a:lnSpc>
                <a:spcPct val="80000"/>
              </a:lnSpc>
              <a:buFontTx/>
              <a:buNone/>
            </a:pPr>
            <a:r>
              <a:rPr lang="en-US" altLang="en-US" sz="1400" dirty="0" smtClean="0">
                <a:latin typeface="Courier New" panose="02070309020205020404" pitchFamily="49" charset="0"/>
              </a:rPr>
              <a:t>462CA000  74 68 69 73 20 6D 61 6E  :  79 20 6E 6F 74 20 77 6F   this many not wo</a:t>
            </a:r>
          </a:p>
          <a:p>
            <a:pPr marL="609600" indent="-609600" eaLnBrk="1" hangingPunct="1">
              <a:lnSpc>
                <a:spcPct val="80000"/>
              </a:lnSpc>
              <a:buFontTx/>
              <a:buNone/>
            </a:pPr>
            <a:r>
              <a:rPr lang="en-US" altLang="en-US" sz="1400" dirty="0" smtClean="0">
                <a:latin typeface="Courier New" panose="02070309020205020404" pitchFamily="49" charset="0"/>
              </a:rPr>
              <a:t>462CA010  72 6B 20 74 68 69 73 20  :  6D 61 6E 79 20 6E 6F 74   </a:t>
            </a:r>
            <a:r>
              <a:rPr lang="en-US" altLang="en-US" sz="1400" dirty="0" err="1" smtClean="0">
                <a:latin typeface="Courier New" panose="02070309020205020404" pitchFamily="49" charset="0"/>
              </a:rPr>
              <a:t>rk</a:t>
            </a:r>
            <a:r>
              <a:rPr lang="en-US" altLang="en-US" sz="1400" dirty="0" smtClean="0">
                <a:latin typeface="Courier New" panose="02070309020205020404" pitchFamily="49" charset="0"/>
              </a:rPr>
              <a:t> this many not</a:t>
            </a:r>
          </a:p>
          <a:p>
            <a:pPr marL="609600" indent="-609600" eaLnBrk="1" hangingPunct="1">
              <a:lnSpc>
                <a:spcPct val="80000"/>
              </a:lnSpc>
              <a:buFontTx/>
              <a:buNone/>
            </a:pPr>
            <a:r>
              <a:rPr lang="en-US" altLang="en-US" sz="1400" dirty="0" smtClean="0">
                <a:latin typeface="Courier New" panose="02070309020205020404" pitchFamily="49" charset="0"/>
              </a:rPr>
              <a:t>462CA020  20 77 6F 72 6B 20 74 68  :  69 73 20 6D 61 6E 79 20    work this many</a:t>
            </a:r>
          </a:p>
          <a:p>
            <a:pPr marL="609600" indent="-609600" eaLnBrk="1" hangingPunct="1">
              <a:lnSpc>
                <a:spcPct val="80000"/>
              </a:lnSpc>
              <a:buFontTx/>
              <a:buNone/>
            </a:pPr>
            <a:r>
              <a:rPr lang="en-US" altLang="en-US" sz="1400" dirty="0" smtClean="0">
                <a:latin typeface="Courier New" panose="02070309020205020404" pitchFamily="49" charset="0"/>
              </a:rPr>
              <a:t>462CA030  6E 6F 74 20 77 6F 72 6B  :  20 74 68 69 73 20 6D 61   not work this ma</a:t>
            </a:r>
          </a:p>
          <a:p>
            <a:pPr marL="609600" indent="-609600" eaLnBrk="1" hangingPunct="1">
              <a:lnSpc>
                <a:spcPct val="80000"/>
              </a:lnSpc>
              <a:buFontTx/>
              <a:buNone/>
            </a:pPr>
            <a:r>
              <a:rPr lang="en-US" altLang="en-US" sz="1400" dirty="0" smtClean="0">
                <a:latin typeface="Courier New" panose="02070309020205020404" pitchFamily="49" charset="0"/>
              </a:rPr>
              <a:t>462CA040  6E 79 20 6E 6F 74 20 77  :  6F 72 6B 20 74 68 69 73   </a:t>
            </a:r>
            <a:r>
              <a:rPr lang="en-US" altLang="en-US" sz="1400" dirty="0" err="1" smtClean="0">
                <a:latin typeface="Courier New" panose="02070309020205020404" pitchFamily="49" charset="0"/>
              </a:rPr>
              <a:t>ny</a:t>
            </a:r>
            <a:r>
              <a:rPr lang="en-US" altLang="en-US" sz="1400" dirty="0" smtClean="0">
                <a:latin typeface="Courier New" panose="02070309020205020404" pitchFamily="49" charset="0"/>
              </a:rPr>
              <a:t> not work this</a:t>
            </a:r>
          </a:p>
          <a:p>
            <a:pPr marL="609600" indent="-609600" eaLnBrk="1" hangingPunct="1">
              <a:lnSpc>
                <a:spcPct val="80000"/>
              </a:lnSpc>
              <a:buFontTx/>
              <a:buNone/>
            </a:pPr>
            <a:r>
              <a:rPr lang="en-US" altLang="en-US" sz="1400" dirty="0" smtClean="0">
                <a:latin typeface="Courier New" panose="02070309020205020404" pitchFamily="49" charset="0"/>
              </a:rPr>
              <a:t>462CA050  20 6D 61 6E 79 20 6E 6F  :  74 20 77 6F 72 6B 0A 74    many not work.t</a:t>
            </a:r>
          </a:p>
          <a:p>
            <a:pPr marL="609600" indent="-609600" eaLnBrk="1" hangingPunct="1">
              <a:lnSpc>
                <a:spcPct val="80000"/>
              </a:lnSpc>
              <a:buFontTx/>
              <a:buNone/>
            </a:pPr>
            <a:r>
              <a:rPr lang="en-US" altLang="en-US" sz="1400" dirty="0" smtClean="0">
                <a:latin typeface="Courier New" panose="02070309020205020404" pitchFamily="49" charset="0"/>
              </a:rPr>
              <a:t>462CA060  68 69 73 20 6D 61 6E 79  :  20 6E 6F 74 20 77 6F 72   his many not </a:t>
            </a:r>
            <a:r>
              <a:rPr lang="en-US" altLang="en-US" sz="1400" dirty="0" err="1" smtClean="0">
                <a:latin typeface="Courier New" panose="02070309020205020404" pitchFamily="49" charset="0"/>
              </a:rPr>
              <a:t>wor</a:t>
            </a:r>
            <a:endParaRPr lang="en-US" altLang="en-US" sz="1400" dirty="0" smtClean="0">
              <a:latin typeface="Courier New" panose="02070309020205020404" pitchFamily="49" charset="0"/>
            </a:endParaRPr>
          </a:p>
        </p:txBody>
      </p:sp>
      <p:sp>
        <p:nvSpPr>
          <p:cNvPr id="9223" name="Text Box 6"/>
          <p:cNvSpPr txBox="1">
            <a:spLocks noChangeArrowheads="1"/>
          </p:cNvSpPr>
          <p:nvPr/>
        </p:nvSpPr>
        <p:spPr bwMode="auto">
          <a:xfrm>
            <a:off x="0" y="3776663"/>
            <a:ext cx="8915400" cy="13779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1400">
                <a:latin typeface="Courier New" panose="02070309020205020404" pitchFamily="49" charset="0"/>
              </a:rPr>
              <a:t> lde v2.6.1 : ext2 : /dev/mapper/VolGroup00-LogVol01                           </a:t>
            </a:r>
          </a:p>
          <a:p>
            <a:pPr eaLnBrk="1" hangingPunct="1"/>
            <a:r>
              <a:rPr lang="en-US" altLang="en-US" sz="1400">
                <a:latin typeface="Courier New" panose="02070309020205020404" pitchFamily="49" charset="0"/>
              </a:rPr>
              <a:t> Inode:    1170636 (0x0011DCCC)  Block:    2384598 (</a:t>
            </a:r>
            <a:r>
              <a:rPr lang="en-US" altLang="en-US" sz="1400" b="1">
                <a:solidFill>
                  <a:srgbClr val="FF3300"/>
                </a:solidFill>
                <a:latin typeface="Courier New" panose="02070309020205020404" pitchFamily="49" charset="0"/>
              </a:rPr>
              <a:t>0x002462D6</a:t>
            </a:r>
            <a:r>
              <a:rPr lang="en-US" altLang="en-US" sz="1400">
                <a:latin typeface="Courier New" panose="02070309020205020404" pitchFamily="49" charset="0"/>
              </a:rPr>
              <a:t>)  0123456789!@$%^             </a:t>
            </a:r>
          </a:p>
          <a:p>
            <a:pPr eaLnBrk="1" hangingPunct="1"/>
            <a:r>
              <a:rPr lang="en-US" altLang="en-US" sz="1400">
                <a:latin typeface="Courier New" panose="02070309020205020404" pitchFamily="49" charset="0"/>
              </a:rPr>
              <a:t> 462D6000  D7 62 24 00 D8 62 24 00  :  00 00 00 00 00 00 00 00   .b$..b$.........</a:t>
            </a:r>
          </a:p>
          <a:p>
            <a:pPr eaLnBrk="1" hangingPunct="1"/>
            <a:r>
              <a:rPr lang="en-US" altLang="en-US" sz="1400">
                <a:latin typeface="Courier New" panose="02070309020205020404" pitchFamily="49" charset="0"/>
              </a:rPr>
              <a:t> 462D6010  00 00 00 00 00 00 00 00  :  00 00 00 00 00 00 00 00   ................</a:t>
            </a:r>
          </a:p>
          <a:p>
            <a:pPr eaLnBrk="1" hangingPunct="1"/>
            <a:r>
              <a:rPr lang="en-US" altLang="en-US" sz="1400">
                <a:latin typeface="Courier New" panose="02070309020205020404" pitchFamily="49" charset="0"/>
              </a:rPr>
              <a:t> 462D6020  00 00 00 00 00 00 00 00  :  00 00 00 00 00 00 00 00   ................</a:t>
            </a:r>
          </a:p>
          <a:p>
            <a:pPr eaLnBrk="1" hangingPunct="1"/>
            <a:endParaRPr lang="en-US" altLang="en-US" sz="1400">
              <a:latin typeface="Courier New" panose="02070309020205020404" pitchFamily="49" charset="0"/>
            </a:endParaRPr>
          </a:p>
        </p:txBody>
      </p:sp>
      <p:sp>
        <p:nvSpPr>
          <p:cNvPr id="9" name="Text Box 4"/>
          <p:cNvSpPr txBox="1">
            <a:spLocks noChangeArrowheads="1"/>
          </p:cNvSpPr>
          <p:nvPr/>
        </p:nvSpPr>
        <p:spPr bwMode="auto">
          <a:xfrm>
            <a:off x="1219200" y="304800"/>
            <a:ext cx="61055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3600" b="1" dirty="0">
                <a:solidFill>
                  <a:srgbClr val="FF3300"/>
                </a:solidFill>
              </a:rPr>
              <a:t>File  Concept</a:t>
            </a:r>
          </a:p>
        </p:txBody>
      </p:sp>
    </p:spTree>
    <p:extLst>
      <p:ext uri="{BB962C8B-B14F-4D97-AF65-F5344CB8AC3E}">
        <p14:creationId xmlns:p14="http://schemas.microsoft.com/office/powerpoint/2010/main" val="330821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Content Placeholder 3" descr="FFS.pdf"/>
          <p:cNvPicPr>
            <a:picLocks noChangeAspect="1"/>
          </p:cNvPicPr>
          <p:nvPr/>
        </p:nvPicPr>
        <p:blipFill>
          <a:blip r:embed="rId2"/>
          <a:srcRect l="-12131" r="-12131"/>
          <a:stretch>
            <a:fillRect/>
          </a:stretch>
        </p:blipFill>
        <p:spPr>
          <a:xfrm>
            <a:off x="776015" y="1740385"/>
            <a:ext cx="8291785" cy="4560162"/>
          </a:xfrm>
          <a:prstGeom prst="rect">
            <a:avLst/>
          </a:prstGeom>
        </p:spPr>
      </p:pic>
      <p:grpSp>
        <p:nvGrpSpPr>
          <p:cNvPr id="4" name="Group 3"/>
          <p:cNvGrpSpPr/>
          <p:nvPr/>
        </p:nvGrpSpPr>
        <p:grpSpPr>
          <a:xfrm>
            <a:off x="228600" y="2728318"/>
            <a:ext cx="1646605" cy="1309591"/>
            <a:chOff x="228600" y="2728318"/>
            <a:chExt cx="1646605" cy="1309591"/>
          </a:xfrm>
        </p:grpSpPr>
        <p:sp>
          <p:nvSpPr>
            <p:cNvPr id="8" name="TextBox 7"/>
            <p:cNvSpPr txBox="1"/>
            <p:nvPr/>
          </p:nvSpPr>
          <p:spPr>
            <a:xfrm>
              <a:off x="228600" y="2728318"/>
              <a:ext cx="1646605" cy="461665"/>
            </a:xfrm>
            <a:prstGeom prst="rect">
              <a:avLst/>
            </a:prstGeom>
            <a:noFill/>
          </p:spPr>
          <p:txBody>
            <a:bodyPr wrap="none" rtlCol="0">
              <a:spAutoFit/>
            </a:bodyPr>
            <a:lstStyle/>
            <a:p>
              <a:r>
                <a:rPr lang="en-US" sz="2400" dirty="0" err="1">
                  <a:solidFill>
                    <a:srgbClr val="0000FF"/>
                  </a:solidFill>
                  <a:latin typeface="Gill Sans Light"/>
                  <a:cs typeface="Gill Sans Light"/>
                </a:rPr>
                <a:t>f</a:t>
              </a:r>
              <a:r>
                <a:rPr lang="en-US" sz="2400" dirty="0" err="1" smtClean="0">
                  <a:solidFill>
                    <a:srgbClr val="0000FF"/>
                  </a:solidFill>
                  <a:latin typeface="Gill Sans Light"/>
                  <a:cs typeface="Gill Sans Light"/>
                </a:rPr>
                <a:t>ile_number</a:t>
              </a:r>
              <a:endParaRPr lang="en-US" sz="2400" dirty="0">
                <a:solidFill>
                  <a:srgbClr val="0000FF"/>
                </a:solidFill>
                <a:latin typeface="Gill Sans Light"/>
                <a:cs typeface="Gill Sans Light"/>
              </a:endParaRPr>
            </a:p>
          </p:txBody>
        </p:sp>
        <p:cxnSp>
          <p:nvCxnSpPr>
            <p:cNvPr id="9" name="Elbow Connector 8"/>
            <p:cNvCxnSpPr>
              <a:stCxn id="8" idx="2"/>
            </p:cNvCxnSpPr>
            <p:nvPr/>
          </p:nvCxnSpPr>
          <p:spPr>
            <a:xfrm rot="16200000" flipH="1">
              <a:off x="901313" y="3340572"/>
              <a:ext cx="847927" cy="546747"/>
            </a:xfrm>
            <a:prstGeom prst="bentConnector3">
              <a:avLst>
                <a:gd name="adj1" fmla="val 99926"/>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0" name="Rectangle 2"/>
          <p:cNvSpPr txBox="1">
            <a:spLocks noChangeArrowheads="1"/>
          </p:cNvSpPr>
          <p:nvPr/>
        </p:nvSpPr>
        <p:spPr bwMode="auto">
          <a:xfrm>
            <a:off x="1524000" y="0"/>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3600" b="1" kern="0" dirty="0" smtClean="0">
                <a:solidFill>
                  <a:srgbClr val="FF0000"/>
                </a:solidFill>
              </a:rPr>
              <a:t>Meet the Inode</a:t>
            </a:r>
          </a:p>
        </p:txBody>
      </p:sp>
    </p:spTree>
    <p:extLst>
      <p:ext uri="{BB962C8B-B14F-4D97-AF65-F5344CB8AC3E}">
        <p14:creationId xmlns:p14="http://schemas.microsoft.com/office/powerpoint/2010/main" val="728935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Content Placeholder 3" descr="FFS.pdf"/>
          <p:cNvPicPr>
            <a:picLocks noChangeAspect="1"/>
          </p:cNvPicPr>
          <p:nvPr/>
        </p:nvPicPr>
        <p:blipFill>
          <a:blip r:embed="rId2"/>
          <a:srcRect l="-12131" r="-12131"/>
          <a:stretch>
            <a:fillRect/>
          </a:stretch>
        </p:blipFill>
        <p:spPr>
          <a:xfrm>
            <a:off x="712535" y="1740385"/>
            <a:ext cx="8291785" cy="4560162"/>
          </a:xfrm>
          <a:prstGeom prst="rect">
            <a:avLst/>
          </a:prstGeom>
        </p:spPr>
      </p:pic>
      <p:sp>
        <p:nvSpPr>
          <p:cNvPr id="8" name="Rectangle 7"/>
          <p:cNvSpPr/>
          <p:nvPr/>
        </p:nvSpPr>
        <p:spPr>
          <a:xfrm>
            <a:off x="3710681" y="2430684"/>
            <a:ext cx="982239" cy="912746"/>
          </a:xfrm>
          <a:prstGeom prst="rect">
            <a:avLst/>
          </a:prstGeom>
          <a:gradFill flip="none" rotWithShape="1">
            <a:gsLst>
              <a:gs pos="0">
                <a:schemeClr val="accent3">
                  <a:tint val="100000"/>
                  <a:shade val="100000"/>
                  <a:satMod val="130000"/>
                  <a:alpha val="20000"/>
                </a:schemeClr>
              </a:gs>
              <a:gs pos="100000">
                <a:schemeClr val="accent3">
                  <a:tint val="50000"/>
                  <a:shade val="100000"/>
                  <a:satMod val="350000"/>
                  <a:alpha val="20000"/>
                </a:schemeClr>
              </a:gs>
            </a:gsLst>
            <a:lin ang="16200000" scaled="0"/>
            <a:tileRect/>
          </a:gradFill>
          <a:ln w="38100" cmpd="sng">
            <a:solidFill>
              <a:srgbClr val="0000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TextBox 8"/>
          <p:cNvSpPr txBox="1"/>
          <p:nvPr/>
        </p:nvSpPr>
        <p:spPr>
          <a:xfrm>
            <a:off x="94320" y="3551774"/>
            <a:ext cx="4150688" cy="2862322"/>
          </a:xfrm>
          <a:prstGeom prst="rect">
            <a:avLst/>
          </a:prstGeom>
          <a:solidFill>
            <a:schemeClr val="accent5">
              <a:lumMod val="20000"/>
              <a:lumOff val="80000"/>
            </a:schemeClr>
          </a:solidFill>
          <a:ln w="38100" cmpd="sng">
            <a:solidFill>
              <a:srgbClr val="0000FF"/>
            </a:solidFill>
          </a:ln>
        </p:spPr>
        <p:txBody>
          <a:bodyPr wrap="none" rtlCol="0">
            <a:spAutoFit/>
          </a:bodyPr>
          <a:lstStyle/>
          <a:p>
            <a:r>
              <a:rPr lang="en-US" sz="2000" dirty="0" smtClean="0">
                <a:latin typeface="+mn-lt"/>
                <a:cs typeface="Gill Sans Light"/>
              </a:rPr>
              <a:t>User</a:t>
            </a:r>
          </a:p>
          <a:p>
            <a:r>
              <a:rPr lang="en-US" sz="2000" dirty="0" smtClean="0">
                <a:latin typeface="+mn-lt"/>
                <a:cs typeface="Gill Sans Light"/>
              </a:rPr>
              <a:t>Group</a:t>
            </a:r>
          </a:p>
          <a:p>
            <a:r>
              <a:rPr lang="en-US" sz="2000" dirty="0" smtClean="0">
                <a:latin typeface="+mn-lt"/>
                <a:cs typeface="Gill Sans Light"/>
              </a:rPr>
              <a:t>9 basic access control bits </a:t>
            </a:r>
          </a:p>
          <a:p>
            <a:r>
              <a:rPr lang="en-US" sz="2000" dirty="0">
                <a:latin typeface="+mn-lt"/>
                <a:cs typeface="Gill Sans Light"/>
              </a:rPr>
              <a:t> </a:t>
            </a:r>
            <a:r>
              <a:rPr lang="en-US" sz="2000" dirty="0" smtClean="0">
                <a:latin typeface="+mn-lt"/>
                <a:cs typeface="Gill Sans Light"/>
              </a:rPr>
              <a:t>  - UGO x RWX</a:t>
            </a:r>
          </a:p>
          <a:p>
            <a:r>
              <a:rPr lang="en-US" sz="2000" dirty="0" err="1" smtClean="0">
                <a:latin typeface="+mn-lt"/>
                <a:cs typeface="Gill Sans Light"/>
              </a:rPr>
              <a:t>Setuid</a:t>
            </a:r>
            <a:r>
              <a:rPr lang="en-US" sz="2000" dirty="0" smtClean="0">
                <a:latin typeface="+mn-lt"/>
                <a:cs typeface="Gill Sans Light"/>
              </a:rPr>
              <a:t> bit</a:t>
            </a:r>
          </a:p>
          <a:p>
            <a:r>
              <a:rPr lang="en-US" sz="2000" dirty="0" smtClean="0">
                <a:latin typeface="+mn-lt"/>
                <a:cs typeface="Gill Sans Light"/>
              </a:rPr>
              <a:t>    - execute at owner permissions</a:t>
            </a:r>
            <a:br>
              <a:rPr lang="en-US" sz="2000" dirty="0" smtClean="0">
                <a:latin typeface="+mn-lt"/>
                <a:cs typeface="Gill Sans Light"/>
              </a:rPr>
            </a:br>
            <a:r>
              <a:rPr lang="en-US" sz="2000" dirty="0" smtClean="0">
                <a:latin typeface="+mn-lt"/>
                <a:cs typeface="Gill Sans Light"/>
              </a:rPr>
              <a:t>      rather than user</a:t>
            </a:r>
          </a:p>
          <a:p>
            <a:r>
              <a:rPr lang="en-US" sz="2000" dirty="0" err="1">
                <a:latin typeface="+mn-lt"/>
                <a:cs typeface="Gill Sans Light"/>
              </a:rPr>
              <a:t>S</a:t>
            </a:r>
            <a:r>
              <a:rPr lang="en-US" sz="2000" dirty="0" err="1" smtClean="0">
                <a:latin typeface="+mn-lt"/>
                <a:cs typeface="Gill Sans Light"/>
              </a:rPr>
              <a:t>etgid</a:t>
            </a:r>
            <a:r>
              <a:rPr lang="en-US" sz="2000" dirty="0" smtClean="0">
                <a:latin typeface="+mn-lt"/>
                <a:cs typeface="Gill Sans Light"/>
              </a:rPr>
              <a:t> bit</a:t>
            </a:r>
          </a:p>
          <a:p>
            <a:r>
              <a:rPr lang="en-US" sz="2000" dirty="0" smtClean="0">
                <a:latin typeface="+mn-lt"/>
                <a:cs typeface="Gill Sans Light"/>
              </a:rPr>
              <a:t>    - execute at group’s permissions</a:t>
            </a:r>
            <a:endParaRPr lang="en-US" sz="2000" dirty="0">
              <a:latin typeface="+mn-lt"/>
              <a:cs typeface="Gill Sans Light"/>
            </a:endParaRPr>
          </a:p>
        </p:txBody>
      </p:sp>
      <p:cxnSp>
        <p:nvCxnSpPr>
          <p:cNvPr id="11" name="Straight Connector 10"/>
          <p:cNvCxnSpPr/>
          <p:nvPr/>
        </p:nvCxnSpPr>
        <p:spPr>
          <a:xfrm flipH="1">
            <a:off x="3523464" y="3343430"/>
            <a:ext cx="187217" cy="208344"/>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10" name="Rectangle 2"/>
          <p:cNvSpPr txBox="1">
            <a:spLocks noChangeArrowheads="1"/>
          </p:cNvSpPr>
          <p:nvPr/>
        </p:nvSpPr>
        <p:spPr bwMode="auto">
          <a:xfrm>
            <a:off x="1524000" y="0"/>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3600" b="1" kern="0" dirty="0" smtClean="0">
                <a:solidFill>
                  <a:srgbClr val="FF0000"/>
                </a:solidFill>
              </a:rPr>
              <a:t>Inode </a:t>
            </a:r>
            <a:r>
              <a:rPr lang="en-US" altLang="en-US" sz="3600" b="1" kern="0" dirty="0">
                <a:solidFill>
                  <a:srgbClr val="FF0000"/>
                </a:solidFill>
              </a:rPr>
              <a:t>M</a:t>
            </a:r>
            <a:r>
              <a:rPr lang="en-US" altLang="en-US" sz="3600" b="1" kern="0" dirty="0" smtClean="0">
                <a:solidFill>
                  <a:srgbClr val="FF0000"/>
                </a:solidFill>
              </a:rPr>
              <a:t>etadata</a:t>
            </a:r>
          </a:p>
        </p:txBody>
      </p:sp>
    </p:spTree>
    <p:extLst>
      <p:ext uri="{BB962C8B-B14F-4D97-AF65-F5344CB8AC3E}">
        <p14:creationId xmlns:p14="http://schemas.microsoft.com/office/powerpoint/2010/main" val="1976354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51438"/>
            <a:ext cx="8610600" cy="592429"/>
          </a:xfrm>
        </p:spPr>
        <p:txBody>
          <a:bodyPr/>
          <a:lstStyle/>
          <a:p>
            <a:r>
              <a:rPr lang="en-US" dirty="0" smtClean="0"/>
              <a:t>Small files: 12 pointers direct to data blocks</a:t>
            </a:r>
            <a:endParaRPr lang="en-US" dirty="0"/>
          </a:p>
        </p:txBody>
      </p:sp>
      <p:pic>
        <p:nvPicPr>
          <p:cNvPr id="7" name="Content Placeholder 3" descr="FFS.pdf"/>
          <p:cNvPicPr>
            <a:picLocks noChangeAspect="1"/>
          </p:cNvPicPr>
          <p:nvPr/>
        </p:nvPicPr>
        <p:blipFill>
          <a:blip r:embed="rId2"/>
          <a:srcRect l="-12131" r="-12131"/>
          <a:stretch>
            <a:fillRect/>
          </a:stretch>
        </p:blipFill>
        <p:spPr>
          <a:xfrm>
            <a:off x="557515" y="1274819"/>
            <a:ext cx="8291785" cy="4560162"/>
          </a:xfrm>
          <a:prstGeom prst="rect">
            <a:avLst/>
          </a:prstGeom>
        </p:spPr>
      </p:pic>
      <p:sp>
        <p:nvSpPr>
          <p:cNvPr id="8" name="Rectangle 7"/>
          <p:cNvSpPr/>
          <p:nvPr/>
        </p:nvSpPr>
        <p:spPr>
          <a:xfrm>
            <a:off x="3710681" y="3343430"/>
            <a:ext cx="912787" cy="1765966"/>
          </a:xfrm>
          <a:prstGeom prst="rect">
            <a:avLst/>
          </a:prstGeom>
          <a:gradFill flip="none" rotWithShape="1">
            <a:gsLst>
              <a:gs pos="0">
                <a:schemeClr val="accent3">
                  <a:tint val="100000"/>
                  <a:shade val="100000"/>
                  <a:satMod val="130000"/>
                  <a:alpha val="20000"/>
                </a:schemeClr>
              </a:gs>
              <a:gs pos="100000">
                <a:schemeClr val="accent3">
                  <a:tint val="50000"/>
                  <a:shade val="100000"/>
                  <a:satMod val="350000"/>
                  <a:alpha val="20000"/>
                </a:schemeClr>
              </a:gs>
            </a:gsLst>
            <a:lin ang="16200000" scaled="0"/>
            <a:tileRect/>
          </a:gradFill>
          <a:ln w="38100" cmpd="sng">
            <a:solidFill>
              <a:srgbClr val="0000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TextBox 8"/>
          <p:cNvSpPr txBox="1"/>
          <p:nvPr/>
        </p:nvSpPr>
        <p:spPr>
          <a:xfrm>
            <a:off x="197061" y="1367093"/>
            <a:ext cx="2953680" cy="1323439"/>
          </a:xfrm>
          <a:prstGeom prst="rect">
            <a:avLst/>
          </a:prstGeom>
          <a:solidFill>
            <a:srgbClr val="DBEEF4"/>
          </a:solidFill>
          <a:ln w="38100" cmpd="sng">
            <a:solidFill>
              <a:srgbClr val="0000FF"/>
            </a:solidFill>
          </a:ln>
        </p:spPr>
        <p:txBody>
          <a:bodyPr wrap="square" rtlCol="0">
            <a:spAutoFit/>
          </a:bodyPr>
          <a:lstStyle/>
          <a:p>
            <a:r>
              <a:rPr lang="en-US" sz="2000" dirty="0" smtClean="0">
                <a:latin typeface="+mn-lt"/>
                <a:cs typeface="Gill Sans Light"/>
              </a:rPr>
              <a:t>Direct pointers</a:t>
            </a:r>
          </a:p>
          <a:p>
            <a:endParaRPr lang="en-US" sz="2000" dirty="0">
              <a:latin typeface="+mn-lt"/>
              <a:cs typeface="Gill Sans Light"/>
            </a:endParaRPr>
          </a:p>
          <a:p>
            <a:r>
              <a:rPr lang="en-US" sz="2000" dirty="0" smtClean="0">
                <a:latin typeface="+mn-lt"/>
                <a:cs typeface="Gill Sans Light"/>
              </a:rPr>
              <a:t>4kB blocks </a:t>
            </a:r>
            <a:r>
              <a:rPr lang="en-US" sz="2000" dirty="0" smtClean="0">
                <a:latin typeface="+mn-lt"/>
                <a:cs typeface="Gill Sans Light"/>
                <a:sym typeface="Symbol" panose="05050102010706020507" pitchFamily="18" charset="2"/>
              </a:rPr>
              <a:t> </a:t>
            </a:r>
            <a:r>
              <a:rPr lang="en-US" sz="2000" dirty="0" smtClean="0">
                <a:latin typeface="+mn-lt"/>
                <a:cs typeface="Gill Sans Light"/>
              </a:rPr>
              <a:t>sufficient for files up to 48KB</a:t>
            </a:r>
          </a:p>
        </p:txBody>
      </p:sp>
      <p:cxnSp>
        <p:nvCxnSpPr>
          <p:cNvPr id="11" name="Straight Connector 10"/>
          <p:cNvCxnSpPr/>
          <p:nvPr/>
        </p:nvCxnSpPr>
        <p:spPr>
          <a:xfrm flipH="1" flipV="1">
            <a:off x="2590800" y="2895600"/>
            <a:ext cx="1119882" cy="447831"/>
          </a:xfrm>
          <a:prstGeom prst="line">
            <a:avLst/>
          </a:prstGeom>
          <a:ln w="38100" cmpd="sng"/>
        </p:spPr>
        <p:style>
          <a:lnRef idx="2">
            <a:schemeClr val="accent1"/>
          </a:lnRef>
          <a:fillRef idx="0">
            <a:schemeClr val="accent1"/>
          </a:fillRef>
          <a:effectRef idx="1">
            <a:schemeClr val="accent1"/>
          </a:effectRef>
          <a:fontRef idx="minor">
            <a:schemeClr val="tx1"/>
          </a:fontRef>
        </p:style>
      </p:cxnSp>
      <p:pic>
        <p:nvPicPr>
          <p:cNvPr id="12" name="Picture 11" descr="Screen Shot 2014-10-21 at 1.40.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665" y="4137198"/>
            <a:ext cx="4292335" cy="2659867"/>
          </a:xfrm>
          <a:prstGeom prst="rect">
            <a:avLst/>
          </a:prstGeom>
          <a:ln>
            <a:solidFill>
              <a:srgbClr val="008000"/>
            </a:solidFill>
          </a:ln>
        </p:spPr>
      </p:pic>
      <p:sp>
        <p:nvSpPr>
          <p:cNvPr id="13" name="Rectangle 12"/>
          <p:cNvSpPr/>
          <p:nvPr/>
        </p:nvSpPr>
        <p:spPr>
          <a:xfrm>
            <a:off x="5476727" y="4458182"/>
            <a:ext cx="2067270" cy="1765966"/>
          </a:xfrm>
          <a:prstGeom prst="rect">
            <a:avLst/>
          </a:prstGeom>
          <a:solidFill>
            <a:srgbClr val="FFFF00">
              <a:alpha val="12000"/>
            </a:srgbClr>
          </a:solidFill>
          <a:ln>
            <a:solidFill>
              <a:srgbClr val="0000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4" name="Rectangle 2"/>
          <p:cNvSpPr txBox="1">
            <a:spLocks noChangeArrowheads="1"/>
          </p:cNvSpPr>
          <p:nvPr/>
        </p:nvSpPr>
        <p:spPr bwMode="auto">
          <a:xfrm>
            <a:off x="1524000" y="0"/>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3600" b="1" kern="0" dirty="0" smtClean="0">
                <a:solidFill>
                  <a:srgbClr val="FF0000"/>
                </a:solidFill>
              </a:rPr>
              <a:t>Data Storage</a:t>
            </a:r>
          </a:p>
        </p:txBody>
      </p:sp>
      <p:sp>
        <p:nvSpPr>
          <p:cNvPr id="5" name="TextBox 4"/>
          <p:cNvSpPr txBox="1"/>
          <p:nvPr/>
        </p:nvSpPr>
        <p:spPr>
          <a:xfrm>
            <a:off x="570653" y="6068349"/>
            <a:ext cx="2749471" cy="369332"/>
          </a:xfrm>
          <a:prstGeom prst="rect">
            <a:avLst/>
          </a:prstGeom>
          <a:noFill/>
        </p:spPr>
        <p:txBody>
          <a:bodyPr wrap="none" rtlCol="0">
            <a:spAutoFit/>
          </a:bodyPr>
          <a:lstStyle/>
          <a:p>
            <a:r>
              <a:rPr lang="en-US" dirty="0" smtClean="0"/>
              <a:t>Histogram of files by size</a:t>
            </a:r>
            <a:endParaRPr lang="en-US" dirty="0"/>
          </a:p>
        </p:txBody>
      </p:sp>
      <p:cxnSp>
        <p:nvCxnSpPr>
          <p:cNvPr id="10" name="Straight Arrow Connector 9"/>
          <p:cNvCxnSpPr/>
          <p:nvPr/>
        </p:nvCxnSpPr>
        <p:spPr>
          <a:xfrm>
            <a:off x="3282871" y="6224148"/>
            <a:ext cx="1454695"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657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1261</TotalTime>
  <Words>1123</Words>
  <Application>Microsoft Office PowerPoint</Application>
  <PresentationFormat>On-screen Show (4:3)</PresentationFormat>
  <Paragraphs>173</Paragraphs>
  <Slides>15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MS PGothic</vt:lpstr>
      <vt:lpstr>Arial</vt:lpstr>
      <vt:lpstr>Comic Sans MS</vt:lpstr>
      <vt:lpstr>Courier New</vt:lpstr>
      <vt:lpstr>Gill Sans Light</vt:lpstr>
      <vt:lpstr>굴림</vt:lpstr>
      <vt:lpstr>Symbol</vt:lpstr>
      <vt:lpstr>Wingdings</vt:lpstr>
      <vt:lpstr>Default Design</vt:lpstr>
      <vt:lpstr>The UNIX File System</vt:lpstr>
      <vt:lpstr>The UNIX File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File System</dc:title>
  <dc:creator>Jerry Breecher</dc:creator>
  <cp:lastModifiedBy>jerry breecher</cp:lastModifiedBy>
  <cp:revision>73</cp:revision>
  <dcterms:created xsi:type="dcterms:W3CDTF">2008-11-03T16:12:11Z</dcterms:created>
  <dcterms:modified xsi:type="dcterms:W3CDTF">2016-09-07T03:08:34Z</dcterms:modified>
</cp:coreProperties>
</file>