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7" r:id="rId3"/>
    <p:sldId id="284" r:id="rId4"/>
    <p:sldId id="289" r:id="rId5"/>
    <p:sldId id="290" r:id="rId6"/>
    <p:sldId id="288" r:id="rId7"/>
    <p:sldId id="258" r:id="rId8"/>
    <p:sldId id="259" r:id="rId9"/>
    <p:sldId id="287" r:id="rId10"/>
    <p:sldId id="286" r:id="rId11"/>
    <p:sldId id="260" r:id="rId12"/>
    <p:sldId id="261" r:id="rId13"/>
    <p:sldId id="262" r:id="rId14"/>
    <p:sldId id="263" r:id="rId15"/>
    <p:sldId id="266" r:id="rId16"/>
    <p:sldId id="267" r:id="rId17"/>
    <p:sldId id="268" r:id="rId18"/>
    <p:sldId id="269" r:id="rId19"/>
    <p:sldId id="270" r:id="rId20"/>
    <p:sldId id="271" r:id="rId21"/>
    <p:sldId id="272" r:id="rId22"/>
    <p:sldId id="273" r:id="rId23"/>
    <p:sldId id="264" r:id="rId24"/>
    <p:sldId id="265" r:id="rId25"/>
    <p:sldId id="274" r:id="rId26"/>
    <p:sldId id="283" r:id="rId27"/>
    <p:sldId id="275" r:id="rId28"/>
    <p:sldId id="276" r:id="rId29"/>
    <p:sldId id="277" r:id="rId30"/>
    <p:sldId id="278" r:id="rId31"/>
    <p:sldId id="279" r:id="rId32"/>
    <p:sldId id="280" r:id="rId33"/>
    <p:sldId id="281" r:id="rId34"/>
    <p:sldId id="282" r:id="rId35"/>
    <p:sldId id="285"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4234"/>
    <a:srgbClr val="E380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2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411880-03A9-4C1E-AD0F-0567A43E0A0C}" type="datetimeFigureOut">
              <a:rPr lang="en-US" smtClean="0"/>
              <a:t>4/12/2018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EEC06D-E5F6-4C47-A86F-A5F112A6C238}" type="slidenum">
              <a:rPr lang="en-US" smtClean="0"/>
              <a:t>‹#›</a:t>
            </a:fld>
            <a:endParaRPr lang="en-US"/>
          </a:p>
        </p:txBody>
      </p:sp>
    </p:spTree>
    <p:extLst>
      <p:ext uri="{BB962C8B-B14F-4D97-AF65-F5344CB8AC3E}">
        <p14:creationId xmlns:p14="http://schemas.microsoft.com/office/powerpoint/2010/main" val="537693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BA8FE6A-7873-4C78-89B6-6F6029ED52C6}" type="datetime1">
              <a:rPr lang="en-US" smtClean="0"/>
              <a:t>4/12/2018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DA4337-6F77-4ED2-AC0A-D5E16D15F661}" type="slidenum">
              <a:rPr lang="en-US" smtClean="0"/>
              <a:t>‹#›</a:t>
            </a:fld>
            <a:endParaRPr lang="en-US"/>
          </a:p>
        </p:txBody>
      </p:sp>
    </p:spTree>
    <p:extLst>
      <p:ext uri="{BB962C8B-B14F-4D97-AF65-F5344CB8AC3E}">
        <p14:creationId xmlns:p14="http://schemas.microsoft.com/office/powerpoint/2010/main" val="3195865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546AE4-1886-4D3F-8A99-9211D7B3090D}" type="datetime1">
              <a:rPr lang="en-US" smtClean="0"/>
              <a:t>4/12/2018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DA4337-6F77-4ED2-AC0A-D5E16D15F661}" type="slidenum">
              <a:rPr lang="en-US" smtClean="0"/>
              <a:t>‹#›</a:t>
            </a:fld>
            <a:endParaRPr lang="en-US"/>
          </a:p>
        </p:txBody>
      </p:sp>
    </p:spTree>
    <p:extLst>
      <p:ext uri="{BB962C8B-B14F-4D97-AF65-F5344CB8AC3E}">
        <p14:creationId xmlns:p14="http://schemas.microsoft.com/office/powerpoint/2010/main" val="1654565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CB8B99-8267-4337-8CEF-305F1C289015}" type="datetime1">
              <a:rPr lang="en-US" smtClean="0"/>
              <a:t>4/12/2018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DA4337-6F77-4ED2-AC0A-D5E16D15F661}" type="slidenum">
              <a:rPr lang="en-US" smtClean="0"/>
              <a:t>‹#›</a:t>
            </a:fld>
            <a:endParaRPr lang="en-US"/>
          </a:p>
        </p:txBody>
      </p:sp>
    </p:spTree>
    <p:extLst>
      <p:ext uri="{BB962C8B-B14F-4D97-AF65-F5344CB8AC3E}">
        <p14:creationId xmlns:p14="http://schemas.microsoft.com/office/powerpoint/2010/main" val="3946639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C35669-271A-49CA-95EA-743B1FE73018}" type="datetime1">
              <a:rPr lang="en-US" smtClean="0"/>
              <a:t>4/12/2018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DA4337-6F77-4ED2-AC0A-D5E16D15F661}" type="slidenum">
              <a:rPr lang="en-US" smtClean="0"/>
              <a:t>‹#›</a:t>
            </a:fld>
            <a:endParaRPr lang="en-US"/>
          </a:p>
        </p:txBody>
      </p:sp>
    </p:spTree>
    <p:extLst>
      <p:ext uri="{BB962C8B-B14F-4D97-AF65-F5344CB8AC3E}">
        <p14:creationId xmlns:p14="http://schemas.microsoft.com/office/powerpoint/2010/main" val="24348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1766221-5454-4E6D-873C-16899BDDA1FD}" type="datetime1">
              <a:rPr lang="en-US" smtClean="0"/>
              <a:t>4/12/2018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DA4337-6F77-4ED2-AC0A-D5E16D15F661}" type="slidenum">
              <a:rPr lang="en-US" smtClean="0"/>
              <a:t>‹#›</a:t>
            </a:fld>
            <a:endParaRPr lang="en-US"/>
          </a:p>
        </p:txBody>
      </p:sp>
    </p:spTree>
    <p:extLst>
      <p:ext uri="{BB962C8B-B14F-4D97-AF65-F5344CB8AC3E}">
        <p14:creationId xmlns:p14="http://schemas.microsoft.com/office/powerpoint/2010/main" val="3655929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DF4F54D-9A48-4DD5-A497-5E7A83425B2D}" type="datetime1">
              <a:rPr lang="en-US" smtClean="0"/>
              <a:t>4/12/2018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DA4337-6F77-4ED2-AC0A-D5E16D15F661}" type="slidenum">
              <a:rPr lang="en-US" smtClean="0"/>
              <a:t>‹#›</a:t>
            </a:fld>
            <a:endParaRPr lang="en-US"/>
          </a:p>
        </p:txBody>
      </p:sp>
    </p:spTree>
    <p:extLst>
      <p:ext uri="{BB962C8B-B14F-4D97-AF65-F5344CB8AC3E}">
        <p14:creationId xmlns:p14="http://schemas.microsoft.com/office/powerpoint/2010/main" val="277430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45F302-153B-4F70-AEEE-D93825EDE4B0}" type="datetime1">
              <a:rPr lang="en-US" smtClean="0"/>
              <a:t>4/12/2018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DA4337-6F77-4ED2-AC0A-D5E16D15F661}" type="slidenum">
              <a:rPr lang="en-US" smtClean="0"/>
              <a:t>‹#›</a:t>
            </a:fld>
            <a:endParaRPr lang="en-US"/>
          </a:p>
        </p:txBody>
      </p:sp>
    </p:spTree>
    <p:extLst>
      <p:ext uri="{BB962C8B-B14F-4D97-AF65-F5344CB8AC3E}">
        <p14:creationId xmlns:p14="http://schemas.microsoft.com/office/powerpoint/2010/main" val="135115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97CA514-4FC0-46EE-B732-AC620AAB625E}" type="datetime1">
              <a:rPr lang="en-US" smtClean="0"/>
              <a:t>4/12/2018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DA4337-6F77-4ED2-AC0A-D5E16D15F661}" type="slidenum">
              <a:rPr lang="en-US" smtClean="0"/>
              <a:t>‹#›</a:t>
            </a:fld>
            <a:endParaRPr lang="en-US"/>
          </a:p>
        </p:txBody>
      </p:sp>
    </p:spTree>
    <p:extLst>
      <p:ext uri="{BB962C8B-B14F-4D97-AF65-F5344CB8AC3E}">
        <p14:creationId xmlns:p14="http://schemas.microsoft.com/office/powerpoint/2010/main" val="266453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C09593-134D-4240-BF8E-764A49A851DE}" type="datetime1">
              <a:rPr lang="en-US" smtClean="0"/>
              <a:t>4/12/2018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DA4337-6F77-4ED2-AC0A-D5E16D15F661}" type="slidenum">
              <a:rPr lang="en-US" smtClean="0"/>
              <a:t>‹#›</a:t>
            </a:fld>
            <a:endParaRPr lang="en-US"/>
          </a:p>
        </p:txBody>
      </p:sp>
    </p:spTree>
    <p:extLst>
      <p:ext uri="{BB962C8B-B14F-4D97-AF65-F5344CB8AC3E}">
        <p14:creationId xmlns:p14="http://schemas.microsoft.com/office/powerpoint/2010/main" val="339248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136C3B7-DB3A-49E5-9DAC-7B2B561599F7}" type="datetime1">
              <a:rPr lang="en-US" smtClean="0"/>
              <a:t>4/12/2018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DA4337-6F77-4ED2-AC0A-D5E16D15F661}" type="slidenum">
              <a:rPr lang="en-US" smtClean="0"/>
              <a:t>‹#›</a:t>
            </a:fld>
            <a:endParaRPr lang="en-US"/>
          </a:p>
        </p:txBody>
      </p:sp>
    </p:spTree>
    <p:extLst>
      <p:ext uri="{BB962C8B-B14F-4D97-AF65-F5344CB8AC3E}">
        <p14:creationId xmlns:p14="http://schemas.microsoft.com/office/powerpoint/2010/main" val="3211602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D19F25E-BBEF-4400-99D1-E522968326F9}" type="datetime1">
              <a:rPr lang="en-US" smtClean="0"/>
              <a:t>4/12/2018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DA4337-6F77-4ED2-AC0A-D5E16D15F661}" type="slidenum">
              <a:rPr lang="en-US" smtClean="0"/>
              <a:t>‹#›</a:t>
            </a:fld>
            <a:endParaRPr lang="en-US"/>
          </a:p>
        </p:txBody>
      </p:sp>
    </p:spTree>
    <p:extLst>
      <p:ext uri="{BB962C8B-B14F-4D97-AF65-F5344CB8AC3E}">
        <p14:creationId xmlns:p14="http://schemas.microsoft.com/office/powerpoint/2010/main" val="3773646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31AF52-F488-4EDF-80D9-DA8DAFCC7BFC}" type="datetime1">
              <a:rPr lang="en-US" smtClean="0"/>
              <a:t>4/12/2018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DA4337-6F77-4ED2-AC0A-D5E16D15F661}" type="slidenum">
              <a:rPr lang="en-US" smtClean="0"/>
              <a:t>‹#›</a:t>
            </a:fld>
            <a:endParaRPr lang="en-US"/>
          </a:p>
        </p:txBody>
      </p:sp>
    </p:spTree>
    <p:extLst>
      <p:ext uri="{BB962C8B-B14F-4D97-AF65-F5344CB8AC3E}">
        <p14:creationId xmlns:p14="http://schemas.microsoft.com/office/powerpoint/2010/main" val="22999541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89251"/>
            <a:ext cx="9144000" cy="982349"/>
          </a:xfrm>
        </p:spPr>
        <p:txBody>
          <a:bodyPr>
            <a:normAutofit/>
          </a:bodyPr>
          <a:lstStyle/>
          <a:p>
            <a:r>
              <a:rPr lang="en-US" b="1" dirty="0" smtClean="0">
                <a:solidFill>
                  <a:srgbClr val="E38035"/>
                </a:solidFill>
              </a:rPr>
              <a:t>Z502 File System</a:t>
            </a:r>
            <a:endParaRPr lang="en-US" b="1" dirty="0">
              <a:solidFill>
                <a:srgbClr val="E38035"/>
              </a:solidFill>
            </a:endParaRPr>
          </a:p>
        </p:txBody>
      </p:sp>
      <p:sp>
        <p:nvSpPr>
          <p:cNvPr id="3" name="Subtitle 2"/>
          <p:cNvSpPr>
            <a:spLocks noGrp="1"/>
          </p:cNvSpPr>
          <p:nvPr>
            <p:ph type="subTitle" idx="1"/>
          </p:nvPr>
        </p:nvSpPr>
        <p:spPr>
          <a:xfrm>
            <a:off x="1524000" y="5544765"/>
            <a:ext cx="9144000" cy="880353"/>
          </a:xfrm>
        </p:spPr>
        <p:txBody>
          <a:bodyPr/>
          <a:lstStyle/>
          <a:p>
            <a:r>
              <a:rPr lang="en-US" dirty="0" smtClean="0"/>
              <a:t>August, </a:t>
            </a:r>
            <a:r>
              <a:rPr lang="en-US" dirty="0" smtClean="0"/>
              <a:t>2018</a:t>
            </a:r>
            <a:endParaRPr lang="en-US" dirty="0" smtClean="0"/>
          </a:p>
          <a:p>
            <a:r>
              <a:rPr lang="en-US" dirty="0" smtClean="0"/>
              <a:t>Rev </a:t>
            </a:r>
            <a:r>
              <a:rPr lang="en-US" dirty="0" smtClean="0"/>
              <a:t>4.50</a:t>
            </a:r>
            <a:endParaRPr lang="en-US" dirty="0"/>
          </a:p>
        </p:txBody>
      </p:sp>
      <p:sp>
        <p:nvSpPr>
          <p:cNvPr id="4" name="Slide Number Placeholder 3"/>
          <p:cNvSpPr>
            <a:spLocks noGrp="1"/>
          </p:cNvSpPr>
          <p:nvPr>
            <p:ph type="sldNum" sz="quarter" idx="12"/>
          </p:nvPr>
        </p:nvSpPr>
        <p:spPr/>
        <p:txBody>
          <a:bodyPr/>
          <a:lstStyle/>
          <a:p>
            <a:fld id="{CADA4337-6F77-4ED2-AC0A-D5E16D15F661}" type="slidenum">
              <a:rPr lang="en-US" sz="1600" b="1" smtClean="0"/>
              <a:t>1</a:t>
            </a:fld>
            <a:endParaRPr lang="en-US" sz="1600" b="1" dirty="0"/>
          </a:p>
        </p:txBody>
      </p:sp>
      <p:sp>
        <p:nvSpPr>
          <p:cNvPr id="5" name="TextBox 4"/>
          <p:cNvSpPr txBox="1"/>
          <p:nvPr/>
        </p:nvSpPr>
        <p:spPr>
          <a:xfrm>
            <a:off x="1524000" y="2355369"/>
            <a:ext cx="4236416" cy="2246769"/>
          </a:xfrm>
          <a:prstGeom prst="rect">
            <a:avLst/>
          </a:prstGeom>
          <a:noFill/>
        </p:spPr>
        <p:txBody>
          <a:bodyPr wrap="none" rtlCol="0">
            <a:spAutoFit/>
          </a:bodyPr>
          <a:lstStyle/>
          <a:p>
            <a:r>
              <a:rPr lang="en-US" sz="2800" b="1" dirty="0" smtClean="0"/>
              <a:t>Contains:</a:t>
            </a:r>
          </a:p>
          <a:p>
            <a:r>
              <a:rPr lang="en-US" sz="2800" b="1" dirty="0"/>
              <a:t> </a:t>
            </a:r>
            <a:r>
              <a:rPr lang="en-US" sz="2800" b="1" dirty="0" smtClean="0"/>
              <a:t> Disk Structure Description</a:t>
            </a:r>
          </a:p>
          <a:p>
            <a:r>
              <a:rPr lang="en-US" sz="2800" b="1" dirty="0"/>
              <a:t> </a:t>
            </a:r>
            <a:r>
              <a:rPr lang="en-US" sz="2800" b="1" dirty="0" smtClean="0"/>
              <a:t>  System Calls</a:t>
            </a:r>
          </a:p>
          <a:p>
            <a:r>
              <a:rPr lang="en-US" sz="2800" b="1" dirty="0"/>
              <a:t> </a:t>
            </a:r>
            <a:r>
              <a:rPr lang="en-US" sz="2800" b="1" dirty="0" smtClean="0"/>
              <a:t>  Layout on the disk</a:t>
            </a:r>
          </a:p>
          <a:p>
            <a:r>
              <a:rPr lang="en-US" sz="2800" b="1" dirty="0"/>
              <a:t> </a:t>
            </a:r>
            <a:r>
              <a:rPr lang="en-US" sz="2800" b="1" dirty="0" smtClean="0"/>
              <a:t>  Allocation on the disk</a:t>
            </a:r>
            <a:endParaRPr lang="en-US" sz="2800" b="1" dirty="0"/>
          </a:p>
        </p:txBody>
      </p:sp>
    </p:spTree>
    <p:extLst>
      <p:ext uri="{BB962C8B-B14F-4D97-AF65-F5344CB8AC3E}">
        <p14:creationId xmlns:p14="http://schemas.microsoft.com/office/powerpoint/2010/main" val="1797098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5293" y="167958"/>
            <a:ext cx="6037634" cy="842624"/>
          </a:xfrm>
        </p:spPr>
        <p:txBody>
          <a:bodyPr>
            <a:normAutofit fontScale="90000"/>
          </a:bodyPr>
          <a:lstStyle/>
          <a:p>
            <a:r>
              <a:rPr lang="en-US" b="1" dirty="0" smtClean="0">
                <a:solidFill>
                  <a:srgbClr val="E38035"/>
                </a:solidFill>
              </a:rPr>
              <a:t>Z502 Disk Structure</a:t>
            </a:r>
            <a:endParaRPr lang="en-US" b="1" dirty="0">
              <a:solidFill>
                <a:srgbClr val="E38035"/>
              </a:solidFill>
            </a:endParaRPr>
          </a:p>
        </p:txBody>
      </p:sp>
      <p:sp>
        <p:nvSpPr>
          <p:cNvPr id="4" name="Slide Number Placeholder 3"/>
          <p:cNvSpPr>
            <a:spLocks noGrp="1"/>
          </p:cNvSpPr>
          <p:nvPr>
            <p:ph type="sldNum" sz="quarter" idx="12"/>
          </p:nvPr>
        </p:nvSpPr>
        <p:spPr/>
        <p:txBody>
          <a:bodyPr/>
          <a:lstStyle/>
          <a:p>
            <a:fld id="{CADA4337-6F77-4ED2-AC0A-D5E16D15F661}" type="slidenum">
              <a:rPr lang="en-US" sz="1600" b="1" smtClean="0"/>
              <a:t>10</a:t>
            </a:fld>
            <a:endParaRPr lang="en-US" sz="1600" b="1" dirty="0"/>
          </a:p>
        </p:txBody>
      </p:sp>
      <p:sp>
        <p:nvSpPr>
          <p:cNvPr id="6" name="TextBox 5"/>
          <p:cNvSpPr txBox="1"/>
          <p:nvPr/>
        </p:nvSpPr>
        <p:spPr>
          <a:xfrm>
            <a:off x="379822" y="1128409"/>
            <a:ext cx="11572229" cy="1477328"/>
          </a:xfrm>
          <a:prstGeom prst="rect">
            <a:avLst/>
          </a:prstGeom>
          <a:noFill/>
        </p:spPr>
        <p:txBody>
          <a:bodyPr wrap="square" rtlCol="0">
            <a:spAutoFit/>
          </a:bodyPr>
          <a:lstStyle/>
          <a:p>
            <a:r>
              <a:rPr lang="en-US" dirty="0" smtClean="0"/>
              <a:t>The </a:t>
            </a:r>
            <a:r>
              <a:rPr lang="en-US" dirty="0"/>
              <a:t>function of the bitmap is as follows:  There is one bit assigned for each sector on the disk.  If that bit is set, then the sector is in use; if that bit is clear, then that sector is unused.  The bitmap requires a number of sectors on the disk for its own storage.  </a:t>
            </a:r>
            <a:endParaRPr lang="en-US" dirty="0" smtClean="0"/>
          </a:p>
          <a:p>
            <a:r>
              <a:rPr lang="en-US" dirty="0" smtClean="0"/>
              <a:t>So </a:t>
            </a:r>
            <a:r>
              <a:rPr lang="en-US" dirty="0"/>
              <a:t>IF you had a bitmap showing ONLY Sector 0 in use, it would be represented by “10000000,00000000,00000000, . . .”, and if you were to print out that bitmap, it would look like 80 00 00 00 . . .   </a:t>
            </a:r>
          </a:p>
        </p:txBody>
      </p:sp>
      <p:sp>
        <p:nvSpPr>
          <p:cNvPr id="5" name="Title 1"/>
          <p:cNvSpPr txBox="1">
            <a:spLocks/>
          </p:cNvSpPr>
          <p:nvPr/>
        </p:nvSpPr>
        <p:spPr>
          <a:xfrm>
            <a:off x="7884710" y="264800"/>
            <a:ext cx="3433421" cy="64894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smtClean="0">
                <a:solidFill>
                  <a:srgbClr val="E38035"/>
                </a:solidFill>
              </a:rPr>
              <a:t>Bitmap</a:t>
            </a:r>
            <a:endParaRPr lang="en-US" sz="3600" b="1" dirty="0">
              <a:solidFill>
                <a:srgbClr val="E38035"/>
              </a:solidFill>
            </a:endParaRPr>
          </a:p>
        </p:txBody>
      </p:sp>
    </p:spTree>
    <p:extLst>
      <p:ext uri="{BB962C8B-B14F-4D97-AF65-F5344CB8AC3E}">
        <p14:creationId xmlns:p14="http://schemas.microsoft.com/office/powerpoint/2010/main" val="3787431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5293" y="167958"/>
            <a:ext cx="6037634" cy="842624"/>
          </a:xfrm>
        </p:spPr>
        <p:txBody>
          <a:bodyPr>
            <a:normAutofit fontScale="90000"/>
          </a:bodyPr>
          <a:lstStyle/>
          <a:p>
            <a:r>
              <a:rPr lang="en-US" b="1" dirty="0" smtClean="0">
                <a:solidFill>
                  <a:srgbClr val="E38035"/>
                </a:solidFill>
              </a:rPr>
              <a:t>Z502 Disk Structure</a:t>
            </a:r>
            <a:endParaRPr lang="en-US" b="1" dirty="0">
              <a:solidFill>
                <a:srgbClr val="E38035"/>
              </a:solidFill>
            </a:endParaRPr>
          </a:p>
        </p:txBody>
      </p:sp>
      <p:sp>
        <p:nvSpPr>
          <p:cNvPr id="4" name="Slide Number Placeholder 3"/>
          <p:cNvSpPr>
            <a:spLocks noGrp="1"/>
          </p:cNvSpPr>
          <p:nvPr>
            <p:ph type="sldNum" sz="quarter" idx="12"/>
          </p:nvPr>
        </p:nvSpPr>
        <p:spPr/>
        <p:txBody>
          <a:bodyPr/>
          <a:lstStyle/>
          <a:p>
            <a:fld id="{CADA4337-6F77-4ED2-AC0A-D5E16D15F661}" type="slidenum">
              <a:rPr lang="en-US" sz="1600" b="1" smtClean="0"/>
              <a:t>11</a:t>
            </a:fld>
            <a:endParaRPr lang="en-US" sz="1600" b="1" dirty="0"/>
          </a:p>
        </p:txBody>
      </p:sp>
      <p:sp>
        <p:nvSpPr>
          <p:cNvPr id="6" name="TextBox 5"/>
          <p:cNvSpPr txBox="1"/>
          <p:nvPr/>
        </p:nvSpPr>
        <p:spPr>
          <a:xfrm>
            <a:off x="379822" y="1128409"/>
            <a:ext cx="11572229" cy="923330"/>
          </a:xfrm>
          <a:prstGeom prst="rect">
            <a:avLst/>
          </a:prstGeom>
          <a:noFill/>
        </p:spPr>
        <p:txBody>
          <a:bodyPr wrap="square" rtlCol="0">
            <a:spAutoFit/>
          </a:bodyPr>
          <a:lstStyle/>
          <a:p>
            <a:r>
              <a:rPr lang="en-US" dirty="0" smtClean="0"/>
              <a:t>Every File or Directory has a Header Block.  This contains the essential information for that entity.  Among the items associated with this Block is a </a:t>
            </a:r>
            <a:r>
              <a:rPr lang="en-US" smtClean="0"/>
              <a:t>pointer to an </a:t>
            </a:r>
            <a:r>
              <a:rPr lang="en-US" dirty="0" smtClean="0"/>
              <a:t>index.  This index points to the DATA for this file or to the Files and Directories within a directory.  Details about these fields are given in the following slides.</a:t>
            </a:r>
            <a:endParaRPr lang="en-US" dirty="0"/>
          </a:p>
        </p:txBody>
      </p:sp>
      <p:sp>
        <p:nvSpPr>
          <p:cNvPr id="5" name="Title 1"/>
          <p:cNvSpPr txBox="1">
            <a:spLocks/>
          </p:cNvSpPr>
          <p:nvPr/>
        </p:nvSpPr>
        <p:spPr>
          <a:xfrm>
            <a:off x="6889532" y="264800"/>
            <a:ext cx="4428600" cy="745782"/>
          </a:xfrm>
          <a:prstGeom prst="rect">
            <a:avLst/>
          </a:prstGeom>
        </p:spPr>
        <p:txBody>
          <a:bodyPr vert="horz" lIns="91440" tIns="45720" rIns="91440" bIns="45720" rtlCol="0" anchor="b">
            <a:normAutofit fontScale="8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smtClean="0">
                <a:solidFill>
                  <a:srgbClr val="E38035"/>
                </a:solidFill>
              </a:rPr>
              <a:t>Header For Directory or File</a:t>
            </a:r>
            <a:endParaRPr lang="en-US" sz="3600" b="1" dirty="0">
              <a:solidFill>
                <a:srgbClr val="E38035"/>
              </a:solidFill>
            </a:endParaRPr>
          </a:p>
        </p:txBody>
      </p:sp>
      <p:graphicFrame>
        <p:nvGraphicFramePr>
          <p:cNvPr id="11" name="Table 10"/>
          <p:cNvGraphicFramePr>
            <a:graphicFrameLocks noGrp="1"/>
          </p:cNvGraphicFramePr>
          <p:nvPr>
            <p:extLst>
              <p:ext uri="{D42A27DB-BD31-4B8C-83A1-F6EECF244321}">
                <p14:modId xmlns:p14="http://schemas.microsoft.com/office/powerpoint/2010/main" val="2518007507"/>
              </p:ext>
            </p:extLst>
          </p:nvPr>
        </p:nvGraphicFramePr>
        <p:xfrm>
          <a:off x="423651" y="2169566"/>
          <a:ext cx="10983608" cy="3724475"/>
        </p:xfrm>
        <a:graphic>
          <a:graphicData uri="http://schemas.openxmlformats.org/drawingml/2006/table">
            <a:tbl>
              <a:tblPr firstRow="1" bandRow="1">
                <a:tableStyleId>{5C22544A-7EE6-4342-B048-85BDC9FD1C3A}</a:tableStyleId>
              </a:tblPr>
              <a:tblGrid>
                <a:gridCol w="654175">
                  <a:extLst>
                    <a:ext uri="{9D8B030D-6E8A-4147-A177-3AD203B41FA5}">
                      <a16:colId xmlns:a16="http://schemas.microsoft.com/office/drawing/2014/main" val="1321960512"/>
                    </a:ext>
                  </a:extLst>
                </a:gridCol>
                <a:gridCol w="788276">
                  <a:extLst>
                    <a:ext uri="{9D8B030D-6E8A-4147-A177-3AD203B41FA5}">
                      <a16:colId xmlns:a16="http://schemas.microsoft.com/office/drawing/2014/main" val="700192209"/>
                    </a:ext>
                  </a:extLst>
                </a:gridCol>
                <a:gridCol w="1418897">
                  <a:extLst>
                    <a:ext uri="{9D8B030D-6E8A-4147-A177-3AD203B41FA5}">
                      <a16:colId xmlns:a16="http://schemas.microsoft.com/office/drawing/2014/main" val="1360388728"/>
                    </a:ext>
                  </a:extLst>
                </a:gridCol>
                <a:gridCol w="8122260">
                  <a:extLst>
                    <a:ext uri="{9D8B030D-6E8A-4147-A177-3AD203B41FA5}">
                      <a16:colId xmlns:a16="http://schemas.microsoft.com/office/drawing/2014/main" val="3360512864"/>
                    </a:ext>
                  </a:extLst>
                </a:gridCol>
              </a:tblGrid>
              <a:tr h="407097">
                <a:tc>
                  <a:txBody>
                    <a:bodyPr/>
                    <a:lstStyle/>
                    <a:p>
                      <a:pPr marL="0" marR="0" algn="ctr">
                        <a:lnSpc>
                          <a:spcPct val="107000"/>
                        </a:lnSpc>
                        <a:spcBef>
                          <a:spcPts val="0"/>
                        </a:spcBef>
                        <a:spcAft>
                          <a:spcPts val="0"/>
                        </a:spcAft>
                      </a:pPr>
                      <a:r>
                        <a:rPr lang="en-US" sz="16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Byte Offset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Bytes in Field</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Field</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Description</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94674990"/>
                  </a:ext>
                </a:extLst>
              </a:tr>
              <a:tr h="484958">
                <a:tc>
                  <a:txBody>
                    <a:bodyPr/>
                    <a:lstStyle/>
                    <a:p>
                      <a:pPr marL="0" marR="0" algn="ctr">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Inode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A unique ID for this file or </a:t>
                      </a: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directory.</a:t>
                      </a:r>
                      <a:r>
                        <a:rPr lang="en-US" sz="1400" baseline="0" dirty="0" smtClean="0">
                          <a:effectLst/>
                          <a:latin typeface="Calibri" panose="020F0502020204030204" pitchFamily="34" charset="0"/>
                          <a:ea typeface="Calibri" panose="020F0502020204030204" pitchFamily="34" charset="0"/>
                          <a:cs typeface="Times New Roman" panose="02020603050405020304" pitchFamily="18" charset="0"/>
                        </a:rPr>
                        <a:t>  This Inode is unique across all disks on the entire system.  This means there are NOT TWO identical Inodes on the Z502.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03341552"/>
                  </a:ext>
                </a:extLst>
              </a:tr>
              <a:tr h="407097">
                <a:tc>
                  <a:txBody>
                    <a:bodyPr/>
                    <a:lstStyle/>
                    <a:p>
                      <a:pPr marL="0" marR="0" algn="ctr">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7</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Name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The ASCII text representing the name.  Only letters and numbers are allowed in names.  Note that this can be 7 characters so MAY not have a delimiter.  The field is left justified so that Byte2 contains the first character of the name.  Unused characters in the name contain “\0”.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64310655"/>
                  </a:ext>
                </a:extLst>
              </a:tr>
              <a:tr h="407097">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8</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Creation Time</a:t>
                      </a:r>
                    </a:p>
                    <a:p>
                      <a:pPr marL="0" marR="0">
                        <a:lnSpc>
                          <a:spcPct val="107000"/>
                        </a:lnSpc>
                        <a:spcBef>
                          <a:spcPts val="0"/>
                        </a:spcBef>
                        <a:spcAft>
                          <a:spcPts val="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Contains the time at which the file/directory was created.</a:t>
                      </a:r>
                    </a:p>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This is the time of creation as found by asking the hardware for the time.  Byte 9 is the MSB and Byte 11 is the LSB.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76484950"/>
                  </a:ext>
                </a:extLst>
              </a:tr>
              <a:tr h="407097">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11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400" smtClean="0">
                          <a:effectLst/>
                          <a:latin typeface="Calibri" panose="020F0502020204030204" pitchFamily="34" charset="0"/>
                          <a:ea typeface="Calibri" panose="020F0502020204030204" pitchFamily="34" charset="0"/>
                          <a:cs typeface="Times New Roman" panose="02020603050405020304" pitchFamily="18" charset="0"/>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File Description</a:t>
                      </a:r>
                    </a:p>
                    <a:p>
                      <a:pPr marL="0" marR="0">
                        <a:lnSpc>
                          <a:spcPct val="107000"/>
                        </a:lnSpc>
                        <a:spcBef>
                          <a:spcPts val="0"/>
                        </a:spcBef>
                        <a:spcAft>
                          <a:spcPts val="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See the format of the Description Field below</a:t>
                      </a:r>
                    </a:p>
                    <a:p>
                      <a:pPr marL="0" marR="0">
                        <a:lnSpc>
                          <a:spcPct val="107000"/>
                        </a:lnSpc>
                        <a:spcBef>
                          <a:spcPts val="0"/>
                        </a:spcBef>
                        <a:spcAft>
                          <a:spcPts val="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12095063"/>
                  </a:ext>
                </a:extLst>
              </a:tr>
              <a:tr h="407097">
                <a:tc>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12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Index Location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The </a:t>
                      </a: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sector </a:t>
                      </a:r>
                      <a:r>
                        <a:rPr lang="en-US" sz="1400" dirty="0">
                          <a:effectLst/>
                          <a:latin typeface="Calibri" panose="020F0502020204030204" pitchFamily="34" charset="0"/>
                          <a:ea typeface="Calibri" panose="020F0502020204030204" pitchFamily="34" charset="0"/>
                          <a:cs typeface="Times New Roman" panose="02020603050405020304" pitchFamily="18" charset="0"/>
                        </a:rPr>
                        <a:t>number where the Index Sector containing the sector numbers for this file is located.  Note Byte 13 is MSB, Byte 12 is LSB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59344495"/>
                  </a:ext>
                </a:extLst>
              </a:tr>
              <a:tr h="407097">
                <a:tc>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14</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File Size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The number of bytes occupied by the data portion of this file.  It’s necessary to allocate sectors to hold the entire data portion of the file, but the last sector need not be totally filled.  Byte 15 is MSB, Byte 14 is LSB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31550539"/>
                  </a:ext>
                </a:extLst>
              </a:tr>
            </a:tbl>
          </a:graphicData>
        </a:graphic>
      </p:graphicFrame>
    </p:spTree>
    <p:extLst>
      <p:ext uri="{BB962C8B-B14F-4D97-AF65-F5344CB8AC3E}">
        <p14:creationId xmlns:p14="http://schemas.microsoft.com/office/powerpoint/2010/main" val="192447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5293" y="167958"/>
            <a:ext cx="6037634" cy="842624"/>
          </a:xfrm>
        </p:spPr>
        <p:txBody>
          <a:bodyPr>
            <a:normAutofit fontScale="90000"/>
          </a:bodyPr>
          <a:lstStyle/>
          <a:p>
            <a:r>
              <a:rPr lang="en-US" b="1" dirty="0" smtClean="0">
                <a:solidFill>
                  <a:srgbClr val="E38035"/>
                </a:solidFill>
              </a:rPr>
              <a:t>Z502 Disk Structure</a:t>
            </a:r>
            <a:endParaRPr lang="en-US" b="1" dirty="0">
              <a:solidFill>
                <a:srgbClr val="E38035"/>
              </a:solidFill>
            </a:endParaRPr>
          </a:p>
        </p:txBody>
      </p:sp>
      <p:sp>
        <p:nvSpPr>
          <p:cNvPr id="4" name="Slide Number Placeholder 3"/>
          <p:cNvSpPr>
            <a:spLocks noGrp="1"/>
          </p:cNvSpPr>
          <p:nvPr>
            <p:ph type="sldNum" sz="quarter" idx="12"/>
          </p:nvPr>
        </p:nvSpPr>
        <p:spPr/>
        <p:txBody>
          <a:bodyPr/>
          <a:lstStyle/>
          <a:p>
            <a:fld id="{CADA4337-6F77-4ED2-AC0A-D5E16D15F661}" type="slidenum">
              <a:rPr lang="en-US" sz="1600" b="1" smtClean="0"/>
              <a:t>12</a:t>
            </a:fld>
            <a:endParaRPr lang="en-US" sz="1600" b="1" dirty="0"/>
          </a:p>
        </p:txBody>
      </p:sp>
      <p:sp>
        <p:nvSpPr>
          <p:cNvPr id="6" name="TextBox 5"/>
          <p:cNvSpPr txBox="1"/>
          <p:nvPr/>
        </p:nvSpPr>
        <p:spPr>
          <a:xfrm>
            <a:off x="379822" y="1128409"/>
            <a:ext cx="11572229" cy="1200329"/>
          </a:xfrm>
          <a:prstGeom prst="rect">
            <a:avLst/>
          </a:prstGeom>
          <a:noFill/>
        </p:spPr>
        <p:txBody>
          <a:bodyPr wrap="square" rtlCol="0">
            <a:spAutoFit/>
          </a:bodyPr>
          <a:lstStyle/>
          <a:p>
            <a:r>
              <a:rPr lang="en-US" dirty="0" smtClean="0"/>
              <a:t>Further explanation of the Fields in a Header:</a:t>
            </a:r>
          </a:p>
          <a:p>
            <a:endParaRPr lang="en-US" dirty="0"/>
          </a:p>
          <a:p>
            <a:r>
              <a:rPr lang="en-US" b="1" dirty="0"/>
              <a:t>File Description Field</a:t>
            </a:r>
            <a:endParaRPr lang="en-US" dirty="0"/>
          </a:p>
          <a:p>
            <a:endParaRPr lang="en-US" dirty="0"/>
          </a:p>
        </p:txBody>
      </p:sp>
      <p:sp>
        <p:nvSpPr>
          <p:cNvPr id="5" name="Title 1"/>
          <p:cNvSpPr txBox="1">
            <a:spLocks/>
          </p:cNvSpPr>
          <p:nvPr/>
        </p:nvSpPr>
        <p:spPr>
          <a:xfrm>
            <a:off x="6889532" y="264800"/>
            <a:ext cx="4428600" cy="745782"/>
          </a:xfrm>
          <a:prstGeom prst="rect">
            <a:avLst/>
          </a:prstGeom>
        </p:spPr>
        <p:txBody>
          <a:bodyPr vert="horz" lIns="91440" tIns="45720" rIns="91440" bIns="45720" rtlCol="0" anchor="b">
            <a:normAutofit fontScale="8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smtClean="0">
                <a:solidFill>
                  <a:srgbClr val="E38035"/>
                </a:solidFill>
              </a:rPr>
              <a:t>Header For </a:t>
            </a:r>
            <a:r>
              <a:rPr lang="en-US" sz="3600" b="1" dirty="0">
                <a:solidFill>
                  <a:srgbClr val="E38035"/>
                </a:solidFill>
              </a:rPr>
              <a:t>Directory </a:t>
            </a:r>
            <a:r>
              <a:rPr lang="en-US" sz="3600" b="1" dirty="0" smtClean="0">
                <a:solidFill>
                  <a:srgbClr val="E38035"/>
                </a:solidFill>
              </a:rPr>
              <a:t>or File</a:t>
            </a:r>
            <a:endParaRPr lang="en-US" sz="3600" b="1" dirty="0">
              <a:solidFill>
                <a:srgbClr val="E38035"/>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4244607918"/>
              </p:ext>
            </p:extLst>
          </p:nvPr>
        </p:nvGraphicFramePr>
        <p:xfrm>
          <a:off x="525293" y="2540440"/>
          <a:ext cx="10329433" cy="1628388"/>
        </p:xfrm>
        <a:graphic>
          <a:graphicData uri="http://schemas.openxmlformats.org/drawingml/2006/table">
            <a:tbl>
              <a:tblPr firstRow="1" bandRow="1">
                <a:tableStyleId>{5C22544A-7EE6-4342-B048-85BDC9FD1C3A}</a:tableStyleId>
              </a:tblPr>
              <a:tblGrid>
                <a:gridCol w="788276">
                  <a:extLst>
                    <a:ext uri="{9D8B030D-6E8A-4147-A177-3AD203B41FA5}">
                      <a16:colId xmlns:a16="http://schemas.microsoft.com/office/drawing/2014/main" val="700192209"/>
                    </a:ext>
                  </a:extLst>
                </a:gridCol>
                <a:gridCol w="1539990">
                  <a:extLst>
                    <a:ext uri="{9D8B030D-6E8A-4147-A177-3AD203B41FA5}">
                      <a16:colId xmlns:a16="http://schemas.microsoft.com/office/drawing/2014/main" val="1360388728"/>
                    </a:ext>
                  </a:extLst>
                </a:gridCol>
                <a:gridCol w="8001167">
                  <a:extLst>
                    <a:ext uri="{9D8B030D-6E8A-4147-A177-3AD203B41FA5}">
                      <a16:colId xmlns:a16="http://schemas.microsoft.com/office/drawing/2014/main" val="3360512864"/>
                    </a:ext>
                  </a:extLst>
                </a:gridCol>
              </a:tblGrid>
              <a:tr h="407097">
                <a:tc>
                  <a:txBody>
                    <a:bodyPr/>
                    <a:lstStyle/>
                    <a:p>
                      <a:pPr marL="0" marR="0" algn="ctr">
                        <a:lnSpc>
                          <a:spcPct val="107000"/>
                        </a:lnSpc>
                        <a:spcBef>
                          <a:spcPts val="0"/>
                        </a:spcBef>
                        <a:spcAft>
                          <a:spcPts val="0"/>
                        </a:spcAft>
                      </a:pPr>
                      <a:r>
                        <a:rPr lang="en-US" sz="1600" b="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Bits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Representation</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Description</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94674990"/>
                  </a:ext>
                </a:extLst>
              </a:tr>
              <a:tr h="407097">
                <a:tc>
                  <a:txBody>
                    <a:bodyPr/>
                    <a:lstStyle/>
                    <a:p>
                      <a:pPr marL="0" marR="0">
                        <a:lnSpc>
                          <a:spcPct val="107000"/>
                        </a:lnSpc>
                        <a:spcBef>
                          <a:spcPts val="0"/>
                        </a:spcBef>
                        <a:spcAft>
                          <a:spcPts val="0"/>
                        </a:spcAft>
                      </a:pPr>
                      <a:r>
                        <a:rPr lang="en-US" sz="1400" b="1">
                          <a:effectLst/>
                          <a:latin typeface="Calibri" panose="020F0502020204030204" pitchFamily="34" charset="0"/>
                          <a:ea typeface="Calibri" panose="020F0502020204030204" pitchFamily="34" charset="0"/>
                          <a:cs typeface="Times New Roman" panose="02020603050405020304" pitchFamily="18" charset="0"/>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0000000X</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If set, this structure is a directory. If clear, this structure is a file.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03341552"/>
                  </a:ext>
                </a:extLst>
              </a:tr>
              <a:tr h="407097">
                <a:tc>
                  <a:txBody>
                    <a:bodyPr/>
                    <a:lstStyle/>
                    <a:p>
                      <a:pPr marL="0" marR="0">
                        <a:lnSpc>
                          <a:spcPct val="107000"/>
                        </a:lnSpc>
                        <a:spcBef>
                          <a:spcPts val="0"/>
                        </a:spcBef>
                        <a:spcAft>
                          <a:spcPts val="0"/>
                        </a:spcAft>
                      </a:pPr>
                      <a:r>
                        <a:rPr lang="en-US" sz="1400" b="1">
                          <a:effectLst/>
                          <a:latin typeface="Calibri" panose="020F0502020204030204" pitchFamily="34" charset="0"/>
                          <a:ea typeface="Calibri" panose="020F0502020204030204" pitchFamily="34" charset="0"/>
                          <a:cs typeface="Times New Roman" panose="02020603050405020304" pitchFamily="18" charset="0"/>
                        </a:rPr>
                        <a:t>1 - 2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00000XX0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The index level of the file – and must contain either a 0, 1, 2, or 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64310655"/>
                  </a:ext>
                </a:extLst>
              </a:tr>
              <a:tr h="407097">
                <a:tc>
                  <a:txBody>
                    <a:bodyPr/>
                    <a:lstStyle/>
                    <a:p>
                      <a:pPr marL="0" marR="0">
                        <a:lnSpc>
                          <a:spcPct val="107000"/>
                        </a:lnSpc>
                        <a:spcBef>
                          <a:spcPts val="0"/>
                        </a:spcBef>
                        <a:spcAft>
                          <a:spcPts val="0"/>
                        </a:spcAft>
                      </a:pPr>
                      <a:r>
                        <a:rPr lang="en-US" sz="1400" b="1">
                          <a:effectLst/>
                          <a:latin typeface="Calibri" panose="020F0502020204030204" pitchFamily="34" charset="0"/>
                          <a:ea typeface="Calibri" panose="020F0502020204030204" pitchFamily="34" charset="0"/>
                          <a:cs typeface="Times New Roman" panose="02020603050405020304" pitchFamily="18" charset="0"/>
                        </a:rPr>
                        <a:t>3 - 7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XXXXX000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Contains the parent Inode of this file or directory.  XXXXX = </a:t>
                      </a: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31 </a:t>
                      </a:r>
                      <a:r>
                        <a:rPr lang="en-US" sz="1400" dirty="0">
                          <a:effectLst/>
                          <a:latin typeface="Calibri" panose="020F0502020204030204" pitchFamily="34" charset="0"/>
                          <a:ea typeface="Calibri" panose="020F0502020204030204" pitchFamily="34" charset="0"/>
                          <a:cs typeface="Times New Roman" panose="02020603050405020304" pitchFamily="18" charset="0"/>
                        </a:rPr>
                        <a:t>for the ROOT directory.</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76484950"/>
                  </a:ext>
                </a:extLst>
              </a:tr>
            </a:tbl>
          </a:graphicData>
        </a:graphic>
      </p:graphicFrame>
      <p:sp>
        <p:nvSpPr>
          <p:cNvPr id="7" name="TextBox 6"/>
          <p:cNvSpPr txBox="1"/>
          <p:nvPr/>
        </p:nvSpPr>
        <p:spPr>
          <a:xfrm>
            <a:off x="525293" y="4619297"/>
            <a:ext cx="10510569" cy="1754326"/>
          </a:xfrm>
          <a:prstGeom prst="rect">
            <a:avLst/>
          </a:prstGeom>
          <a:noFill/>
        </p:spPr>
        <p:txBody>
          <a:bodyPr wrap="square" rtlCol="0">
            <a:spAutoFit/>
          </a:bodyPr>
          <a:lstStyle/>
          <a:p>
            <a:r>
              <a:rPr lang="en-US" b="1" dirty="0" smtClean="0"/>
              <a:t>File Size Field</a:t>
            </a:r>
            <a:endParaRPr lang="en-US" dirty="0" smtClean="0"/>
          </a:p>
          <a:p>
            <a:endParaRPr lang="en-US" dirty="0" smtClean="0"/>
          </a:p>
          <a:p>
            <a:r>
              <a:rPr lang="en-US" dirty="0" smtClean="0"/>
              <a:t>This represents the number of bytes occupied by a file.  File data can only be stored on the disk in multiples of PGSIZE bytes – however, that doesn’t mean all those bytes are real data.  A file may have a length of 17 bytes, for instance, so that it would store 16 bytes in the first data block, and one byte in the second data block.</a:t>
            </a:r>
          </a:p>
          <a:p>
            <a:r>
              <a:rPr lang="en-US" dirty="0" smtClean="0"/>
              <a:t>For a directory header, this field is undefined and should be set to zero.</a:t>
            </a:r>
            <a:endParaRPr lang="en-US" dirty="0"/>
          </a:p>
        </p:txBody>
      </p:sp>
    </p:spTree>
    <p:extLst>
      <p:ext uri="{BB962C8B-B14F-4D97-AF65-F5344CB8AC3E}">
        <p14:creationId xmlns:p14="http://schemas.microsoft.com/office/powerpoint/2010/main" val="2353690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5293" y="167958"/>
            <a:ext cx="6037634" cy="842624"/>
          </a:xfrm>
        </p:spPr>
        <p:txBody>
          <a:bodyPr>
            <a:normAutofit fontScale="90000"/>
          </a:bodyPr>
          <a:lstStyle/>
          <a:p>
            <a:r>
              <a:rPr lang="en-US" b="1" dirty="0" smtClean="0">
                <a:solidFill>
                  <a:srgbClr val="E38035"/>
                </a:solidFill>
              </a:rPr>
              <a:t>Z502 Disk Structure</a:t>
            </a:r>
            <a:endParaRPr lang="en-US" b="1" dirty="0">
              <a:solidFill>
                <a:srgbClr val="E38035"/>
              </a:solidFill>
            </a:endParaRPr>
          </a:p>
        </p:txBody>
      </p:sp>
      <p:sp>
        <p:nvSpPr>
          <p:cNvPr id="4" name="Slide Number Placeholder 3"/>
          <p:cNvSpPr>
            <a:spLocks noGrp="1"/>
          </p:cNvSpPr>
          <p:nvPr>
            <p:ph type="sldNum" sz="quarter" idx="12"/>
          </p:nvPr>
        </p:nvSpPr>
        <p:spPr/>
        <p:txBody>
          <a:bodyPr/>
          <a:lstStyle/>
          <a:p>
            <a:fld id="{CADA4337-6F77-4ED2-AC0A-D5E16D15F661}" type="slidenum">
              <a:rPr lang="en-US" sz="1600" b="1" smtClean="0"/>
              <a:t>13</a:t>
            </a:fld>
            <a:endParaRPr lang="en-US" sz="1600" b="1" dirty="0"/>
          </a:p>
        </p:txBody>
      </p:sp>
      <p:sp>
        <p:nvSpPr>
          <p:cNvPr id="6" name="TextBox 5"/>
          <p:cNvSpPr txBox="1"/>
          <p:nvPr/>
        </p:nvSpPr>
        <p:spPr>
          <a:xfrm>
            <a:off x="379822" y="1128409"/>
            <a:ext cx="11572229" cy="1200329"/>
          </a:xfrm>
          <a:prstGeom prst="rect">
            <a:avLst/>
          </a:prstGeom>
          <a:noFill/>
        </p:spPr>
        <p:txBody>
          <a:bodyPr wrap="square" rtlCol="0">
            <a:spAutoFit/>
          </a:bodyPr>
          <a:lstStyle/>
          <a:p>
            <a:r>
              <a:rPr lang="en-US" dirty="0" smtClean="0"/>
              <a:t>Further explanation of the Fields in a Header:</a:t>
            </a:r>
          </a:p>
          <a:p>
            <a:endParaRPr lang="en-US" dirty="0"/>
          </a:p>
          <a:p>
            <a:r>
              <a:rPr lang="en-US" b="1" dirty="0" smtClean="0"/>
              <a:t>Index Level</a:t>
            </a:r>
            <a:endParaRPr lang="en-US" dirty="0"/>
          </a:p>
          <a:p>
            <a:endParaRPr lang="en-US" dirty="0"/>
          </a:p>
        </p:txBody>
      </p:sp>
      <p:sp>
        <p:nvSpPr>
          <p:cNvPr id="5" name="Title 1"/>
          <p:cNvSpPr txBox="1">
            <a:spLocks/>
          </p:cNvSpPr>
          <p:nvPr/>
        </p:nvSpPr>
        <p:spPr>
          <a:xfrm>
            <a:off x="6889532" y="264800"/>
            <a:ext cx="4428600" cy="745782"/>
          </a:xfrm>
          <a:prstGeom prst="rect">
            <a:avLst/>
          </a:prstGeom>
        </p:spPr>
        <p:txBody>
          <a:bodyPr vert="horz" lIns="91440" tIns="45720" rIns="91440" bIns="45720" rtlCol="0" anchor="b">
            <a:normAutofit fontScale="8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smtClean="0">
                <a:solidFill>
                  <a:srgbClr val="E38035"/>
                </a:solidFill>
              </a:rPr>
              <a:t>Header For </a:t>
            </a:r>
            <a:r>
              <a:rPr lang="en-US" sz="3600" b="1" dirty="0">
                <a:solidFill>
                  <a:srgbClr val="E38035"/>
                </a:solidFill>
              </a:rPr>
              <a:t>Directory </a:t>
            </a:r>
            <a:r>
              <a:rPr lang="en-US" sz="3600" b="1" dirty="0" smtClean="0">
                <a:solidFill>
                  <a:srgbClr val="E38035"/>
                </a:solidFill>
              </a:rPr>
              <a:t>or File</a:t>
            </a:r>
            <a:endParaRPr lang="en-US" sz="3600" b="1" dirty="0">
              <a:solidFill>
                <a:srgbClr val="E38035"/>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1633515057"/>
              </p:ext>
            </p:extLst>
          </p:nvPr>
        </p:nvGraphicFramePr>
        <p:xfrm>
          <a:off x="525293" y="2540441"/>
          <a:ext cx="11030831" cy="3198209"/>
        </p:xfrm>
        <a:graphic>
          <a:graphicData uri="http://schemas.openxmlformats.org/drawingml/2006/table">
            <a:tbl>
              <a:tblPr firstRow="1" bandRow="1">
                <a:tableStyleId>{5C22544A-7EE6-4342-B048-85BDC9FD1C3A}</a:tableStyleId>
              </a:tblPr>
              <a:tblGrid>
                <a:gridCol w="1640432">
                  <a:extLst>
                    <a:ext uri="{9D8B030D-6E8A-4147-A177-3AD203B41FA5}">
                      <a16:colId xmlns:a16="http://schemas.microsoft.com/office/drawing/2014/main" val="1360388728"/>
                    </a:ext>
                  </a:extLst>
                </a:gridCol>
                <a:gridCol w="9390399">
                  <a:extLst>
                    <a:ext uri="{9D8B030D-6E8A-4147-A177-3AD203B41FA5}">
                      <a16:colId xmlns:a16="http://schemas.microsoft.com/office/drawing/2014/main" val="3360512864"/>
                    </a:ext>
                  </a:extLst>
                </a:gridCol>
              </a:tblGrid>
              <a:tr h="491399">
                <a:tc>
                  <a:txBody>
                    <a:bodyPr/>
                    <a:lstStyle/>
                    <a:p>
                      <a:pPr marL="0" marR="0" algn="ctr">
                        <a:lnSpc>
                          <a:spcPct val="107000"/>
                        </a:lnSpc>
                        <a:spcBef>
                          <a:spcPts val="0"/>
                        </a:spcBef>
                        <a:spcAft>
                          <a:spcPts val="0"/>
                        </a:spcAft>
                      </a:pPr>
                      <a:r>
                        <a:rPr lang="en-US" sz="16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Index Level</a:t>
                      </a:r>
                      <a:endParaRPr lang="en-US" sz="1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Description</a:t>
                      </a:r>
                      <a:endParaRPr lang="en-US" sz="1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94674990"/>
                  </a:ext>
                </a:extLst>
              </a:tr>
              <a:tr h="814480">
                <a:tc>
                  <a:txBody>
                    <a:bodyPr/>
                    <a:lstStyle/>
                    <a:p>
                      <a:pPr marL="0" marR="0" algn="ctr">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The location “Data Index” points to a single block.  This means that, if this is a directory, that directory contains only a single file or a single subdirectory.  If this is a file, it means that file contains only a single data block.</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03341552"/>
                  </a:ext>
                </a:extLst>
              </a:tr>
              <a:tr h="814480">
                <a:tc>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The location “Data Index” points to a First Level Index.  For a directory, the entries in that index in turn point to a directory or file header.  For a file, the entries in that index in turn point to data belonging to that file.  An unused index element, not pointing to a file or directory must be set to 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64310655"/>
                  </a:ext>
                </a:extLst>
              </a:tr>
              <a:tr h="538925">
                <a:tc>
                  <a:txBody>
                    <a:bodyPr/>
                    <a:lstStyle/>
                    <a:p>
                      <a:pPr marL="0" marR="0" algn="ctr">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The location “Data Index” points to a Second Level Index.  Each of the entries in this second level index point to a First Level Index which act as described above.   Again, unused elements must contain a 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76484950"/>
                  </a:ext>
                </a:extLst>
              </a:tr>
              <a:tr h="538925">
                <a:tc>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The location “Data Index” points to a Third Level Index.  Each of the entries in this third level index point to a Second Level Index which act as described above.  Again, unused elements must contain a 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12095063"/>
                  </a:ext>
                </a:extLst>
              </a:tr>
            </a:tbl>
          </a:graphicData>
        </a:graphic>
      </p:graphicFrame>
    </p:spTree>
    <p:extLst>
      <p:ext uri="{BB962C8B-B14F-4D97-AF65-F5344CB8AC3E}">
        <p14:creationId xmlns:p14="http://schemas.microsoft.com/office/powerpoint/2010/main" val="11880867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5293" y="167958"/>
            <a:ext cx="6037634" cy="842624"/>
          </a:xfrm>
        </p:spPr>
        <p:txBody>
          <a:bodyPr>
            <a:normAutofit fontScale="90000"/>
          </a:bodyPr>
          <a:lstStyle/>
          <a:p>
            <a:r>
              <a:rPr lang="en-US" b="1" dirty="0" smtClean="0">
                <a:solidFill>
                  <a:srgbClr val="E38035"/>
                </a:solidFill>
              </a:rPr>
              <a:t>Z502 Disk Structure</a:t>
            </a:r>
            <a:endParaRPr lang="en-US" b="1" dirty="0">
              <a:solidFill>
                <a:srgbClr val="E38035"/>
              </a:solidFill>
            </a:endParaRPr>
          </a:p>
        </p:txBody>
      </p:sp>
      <p:sp>
        <p:nvSpPr>
          <p:cNvPr id="4" name="Slide Number Placeholder 3"/>
          <p:cNvSpPr>
            <a:spLocks noGrp="1"/>
          </p:cNvSpPr>
          <p:nvPr>
            <p:ph type="sldNum" sz="quarter" idx="12"/>
          </p:nvPr>
        </p:nvSpPr>
        <p:spPr/>
        <p:txBody>
          <a:bodyPr/>
          <a:lstStyle/>
          <a:p>
            <a:fld id="{CADA4337-6F77-4ED2-AC0A-D5E16D15F661}" type="slidenum">
              <a:rPr lang="en-US" sz="1600" b="1" smtClean="0"/>
              <a:t>14</a:t>
            </a:fld>
            <a:endParaRPr lang="en-US" sz="1600" b="1" dirty="0"/>
          </a:p>
        </p:txBody>
      </p:sp>
      <p:sp>
        <p:nvSpPr>
          <p:cNvPr id="6" name="TextBox 5"/>
          <p:cNvSpPr txBox="1"/>
          <p:nvPr/>
        </p:nvSpPr>
        <p:spPr>
          <a:xfrm>
            <a:off x="395588" y="982564"/>
            <a:ext cx="11572229" cy="369332"/>
          </a:xfrm>
          <a:prstGeom prst="rect">
            <a:avLst/>
          </a:prstGeom>
          <a:noFill/>
        </p:spPr>
        <p:txBody>
          <a:bodyPr wrap="square" rtlCol="0">
            <a:spAutoFit/>
          </a:bodyPr>
          <a:lstStyle/>
          <a:p>
            <a:r>
              <a:rPr lang="en-US" dirty="0"/>
              <a:t>Index Sector – showing the layout of disk sectors for a single level index</a:t>
            </a:r>
          </a:p>
        </p:txBody>
      </p:sp>
      <p:sp>
        <p:nvSpPr>
          <p:cNvPr id="5" name="Title 1"/>
          <p:cNvSpPr txBox="1">
            <a:spLocks/>
          </p:cNvSpPr>
          <p:nvPr/>
        </p:nvSpPr>
        <p:spPr>
          <a:xfrm>
            <a:off x="6889532" y="264800"/>
            <a:ext cx="4428600" cy="745782"/>
          </a:xfrm>
          <a:prstGeom prst="rect">
            <a:avLst/>
          </a:prstGeom>
        </p:spPr>
        <p:txBody>
          <a:bodyPr vert="horz" lIns="91440" tIns="45720" rIns="91440" bIns="45720" rtlCol="0" anchor="b">
            <a:normAutofit fontScale="8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smtClean="0">
                <a:solidFill>
                  <a:srgbClr val="E38035"/>
                </a:solidFill>
              </a:rPr>
              <a:t>Header For </a:t>
            </a:r>
            <a:r>
              <a:rPr lang="en-US" sz="3600" b="1" dirty="0">
                <a:solidFill>
                  <a:srgbClr val="E38035"/>
                </a:solidFill>
              </a:rPr>
              <a:t>Directory </a:t>
            </a:r>
            <a:r>
              <a:rPr lang="en-US" sz="3600" b="1" dirty="0" smtClean="0">
                <a:solidFill>
                  <a:srgbClr val="E38035"/>
                </a:solidFill>
              </a:rPr>
              <a:t>or File</a:t>
            </a:r>
            <a:endParaRPr lang="en-US" sz="3600" b="1" dirty="0">
              <a:solidFill>
                <a:srgbClr val="E38035"/>
              </a:solidFill>
            </a:endParaRPr>
          </a:p>
        </p:txBody>
      </p:sp>
      <p:graphicFrame>
        <p:nvGraphicFramePr>
          <p:cNvPr id="11" name="Table 10"/>
          <p:cNvGraphicFramePr>
            <a:graphicFrameLocks noGrp="1"/>
          </p:cNvGraphicFramePr>
          <p:nvPr>
            <p:extLst>
              <p:ext uri="{D42A27DB-BD31-4B8C-83A1-F6EECF244321}">
                <p14:modId xmlns:p14="http://schemas.microsoft.com/office/powerpoint/2010/main" val="3291774971"/>
              </p:ext>
            </p:extLst>
          </p:nvPr>
        </p:nvGraphicFramePr>
        <p:xfrm>
          <a:off x="525293" y="1393332"/>
          <a:ext cx="10952004" cy="4467671"/>
        </p:xfrm>
        <a:graphic>
          <a:graphicData uri="http://schemas.openxmlformats.org/drawingml/2006/table">
            <a:tbl>
              <a:tblPr firstRow="1" bandRow="1">
                <a:tableStyleId>{5C22544A-7EE6-4342-B048-85BDC9FD1C3A}</a:tableStyleId>
              </a:tblPr>
              <a:tblGrid>
                <a:gridCol w="749058">
                  <a:extLst>
                    <a:ext uri="{9D8B030D-6E8A-4147-A177-3AD203B41FA5}">
                      <a16:colId xmlns:a16="http://schemas.microsoft.com/office/drawing/2014/main" val="1321960512"/>
                    </a:ext>
                  </a:extLst>
                </a:gridCol>
                <a:gridCol w="902610">
                  <a:extLst>
                    <a:ext uri="{9D8B030D-6E8A-4147-A177-3AD203B41FA5}">
                      <a16:colId xmlns:a16="http://schemas.microsoft.com/office/drawing/2014/main" val="700192209"/>
                    </a:ext>
                  </a:extLst>
                </a:gridCol>
                <a:gridCol w="9300336">
                  <a:extLst>
                    <a:ext uri="{9D8B030D-6E8A-4147-A177-3AD203B41FA5}">
                      <a16:colId xmlns:a16="http://schemas.microsoft.com/office/drawing/2014/main" val="3360512864"/>
                    </a:ext>
                  </a:extLst>
                </a:gridCol>
              </a:tblGrid>
              <a:tr h="513472">
                <a:tc>
                  <a:txBody>
                    <a:bodyPr/>
                    <a:lstStyle/>
                    <a:p>
                      <a:pPr marL="0" marR="0" algn="ctr">
                        <a:lnSpc>
                          <a:spcPct val="107000"/>
                        </a:lnSpc>
                        <a:spcBef>
                          <a:spcPts val="0"/>
                        </a:spcBef>
                        <a:spcAft>
                          <a:spcPts val="0"/>
                        </a:spcAft>
                      </a:pPr>
                      <a:r>
                        <a:rPr lang="en-US" sz="16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Byte Offset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Bytes in Field</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Description</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94674990"/>
                  </a:ext>
                </a:extLst>
              </a:tr>
              <a:tr h="400567">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Holds the sector number for a block in the file,  a directory header, or 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03341552"/>
                  </a:ext>
                </a:extLst>
              </a:tr>
              <a:tr h="400567">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Holds the sector number for a block in the file,  a directory header, or 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64310655"/>
                  </a:ext>
                </a:extLst>
              </a:tr>
              <a:tr h="673863">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Holds the sector number for a block in the file,  a directory header, or 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76484950"/>
                  </a:ext>
                </a:extLst>
              </a:tr>
              <a:tr h="673863">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6</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Holds the sector number for a block in the file,  a directory header, or 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12095063"/>
                  </a:ext>
                </a:extLst>
              </a:tr>
              <a:tr h="449242">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8</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Holds the sector number for a block in the file,  a directory header, or 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59344495"/>
                  </a:ext>
                </a:extLst>
              </a:tr>
              <a:tr h="449242">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10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Holds the sector number for a block in the file,  a directory header, or 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31550539"/>
                  </a:ext>
                </a:extLst>
              </a:tr>
              <a:tr h="449242">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12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Holds the sector number for a block in the file,  a directory header, or 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36774382"/>
                  </a:ext>
                </a:extLst>
              </a:tr>
              <a:tr h="449242">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14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Holds the sector number for a block in the file,  a directory header, or 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39758624"/>
                  </a:ext>
                </a:extLst>
              </a:tr>
            </a:tbl>
          </a:graphicData>
        </a:graphic>
      </p:graphicFrame>
      <p:sp>
        <p:nvSpPr>
          <p:cNvPr id="3" name="TextBox 2"/>
          <p:cNvSpPr txBox="1"/>
          <p:nvPr/>
        </p:nvSpPr>
        <p:spPr>
          <a:xfrm flipH="1">
            <a:off x="525293" y="5987018"/>
            <a:ext cx="11078128" cy="646331"/>
          </a:xfrm>
          <a:prstGeom prst="rect">
            <a:avLst/>
          </a:prstGeom>
          <a:noFill/>
        </p:spPr>
        <p:txBody>
          <a:bodyPr wrap="square" rtlCol="0">
            <a:spAutoFit/>
          </a:bodyPr>
          <a:lstStyle/>
          <a:p>
            <a:r>
              <a:rPr lang="en-US" b="1" dirty="0" smtClean="0"/>
              <a:t>Locations not pointing to a sector </a:t>
            </a:r>
            <a:r>
              <a:rPr lang="en-US" b="1" dirty="0" smtClean="0">
                <a:solidFill>
                  <a:srgbClr val="FF0000"/>
                </a:solidFill>
              </a:rPr>
              <a:t>must</a:t>
            </a:r>
            <a:r>
              <a:rPr lang="en-US" b="1" dirty="0" smtClean="0"/>
              <a:t> be set to 0.  The two bytes for each sector number obey the rules on Slide 8.   So a pointer to Sector 128. would look like </a:t>
            </a:r>
            <a:r>
              <a:rPr lang="en-US" b="1" dirty="0"/>
              <a:t>10000000 </a:t>
            </a:r>
            <a:r>
              <a:rPr lang="en-US" b="1" dirty="0" smtClean="0"/>
              <a:t>00000000.  Byte 0 = 80x, Byte 1 = 0x.</a:t>
            </a:r>
            <a:endParaRPr lang="en-US" b="1" dirty="0"/>
          </a:p>
        </p:txBody>
      </p:sp>
    </p:spTree>
    <p:extLst>
      <p:ext uri="{BB962C8B-B14F-4D97-AF65-F5344CB8AC3E}">
        <p14:creationId xmlns:p14="http://schemas.microsoft.com/office/powerpoint/2010/main" val="3365284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5293" y="167958"/>
            <a:ext cx="6037634" cy="842624"/>
          </a:xfrm>
        </p:spPr>
        <p:txBody>
          <a:bodyPr>
            <a:normAutofit fontScale="90000"/>
          </a:bodyPr>
          <a:lstStyle/>
          <a:p>
            <a:r>
              <a:rPr lang="en-US" b="1" dirty="0" smtClean="0">
                <a:solidFill>
                  <a:srgbClr val="E38035"/>
                </a:solidFill>
              </a:rPr>
              <a:t>Z502 Disk Structure</a:t>
            </a:r>
            <a:endParaRPr lang="en-US" b="1" dirty="0">
              <a:solidFill>
                <a:srgbClr val="E38035"/>
              </a:solidFill>
            </a:endParaRPr>
          </a:p>
        </p:txBody>
      </p:sp>
      <p:sp>
        <p:nvSpPr>
          <p:cNvPr id="4" name="Slide Number Placeholder 3"/>
          <p:cNvSpPr>
            <a:spLocks noGrp="1"/>
          </p:cNvSpPr>
          <p:nvPr>
            <p:ph type="sldNum" sz="quarter" idx="12"/>
          </p:nvPr>
        </p:nvSpPr>
        <p:spPr/>
        <p:txBody>
          <a:bodyPr/>
          <a:lstStyle/>
          <a:p>
            <a:fld id="{CADA4337-6F77-4ED2-AC0A-D5E16D15F661}" type="slidenum">
              <a:rPr lang="en-US" sz="1600" b="1" smtClean="0"/>
              <a:t>15</a:t>
            </a:fld>
            <a:endParaRPr lang="en-US" sz="1600" b="1" dirty="0"/>
          </a:p>
        </p:txBody>
      </p:sp>
      <p:sp>
        <p:nvSpPr>
          <p:cNvPr id="6" name="TextBox 5"/>
          <p:cNvSpPr txBox="1"/>
          <p:nvPr/>
        </p:nvSpPr>
        <p:spPr>
          <a:xfrm>
            <a:off x="379822" y="1128409"/>
            <a:ext cx="11572229" cy="369332"/>
          </a:xfrm>
          <a:prstGeom prst="rect">
            <a:avLst/>
          </a:prstGeom>
          <a:noFill/>
        </p:spPr>
        <p:txBody>
          <a:bodyPr wrap="square" rtlCol="0">
            <a:spAutoFit/>
          </a:bodyPr>
          <a:lstStyle/>
          <a:p>
            <a:r>
              <a:rPr lang="en-US" dirty="0" smtClean="0"/>
              <a:t>An example for a file having only one data block (alternative 1).</a:t>
            </a:r>
            <a:endParaRPr lang="en-US" dirty="0"/>
          </a:p>
        </p:txBody>
      </p:sp>
      <p:sp>
        <p:nvSpPr>
          <p:cNvPr id="5" name="Title 1"/>
          <p:cNvSpPr txBox="1">
            <a:spLocks/>
          </p:cNvSpPr>
          <p:nvPr/>
        </p:nvSpPr>
        <p:spPr>
          <a:xfrm>
            <a:off x="6889532" y="66730"/>
            <a:ext cx="5062519" cy="745782"/>
          </a:xfrm>
          <a:prstGeom prst="rect">
            <a:avLst/>
          </a:prstGeom>
        </p:spPr>
        <p:txBody>
          <a:bodyPr vert="horz" lIns="91440" tIns="45720" rIns="91440" bIns="45720" rtlCol="0" anchor="b">
            <a:normAutofit fontScale="8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smtClean="0">
                <a:solidFill>
                  <a:srgbClr val="E38035"/>
                </a:solidFill>
              </a:rPr>
              <a:t>Example of File Index Structure</a:t>
            </a:r>
            <a:endParaRPr lang="en-US" sz="3600" b="1" dirty="0">
              <a:solidFill>
                <a:srgbClr val="E38035"/>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1548400693"/>
              </p:ext>
            </p:extLst>
          </p:nvPr>
        </p:nvGraphicFramePr>
        <p:xfrm>
          <a:off x="379822" y="1813638"/>
          <a:ext cx="2060252" cy="2035485"/>
        </p:xfrm>
        <a:graphic>
          <a:graphicData uri="http://schemas.openxmlformats.org/drawingml/2006/table">
            <a:tbl>
              <a:tblPr firstRow="1" bandRow="1">
                <a:tableStyleId>{5C22544A-7EE6-4342-B048-85BDC9FD1C3A}</a:tableStyleId>
              </a:tblPr>
              <a:tblGrid>
                <a:gridCol w="1271975">
                  <a:extLst>
                    <a:ext uri="{9D8B030D-6E8A-4147-A177-3AD203B41FA5}">
                      <a16:colId xmlns:a16="http://schemas.microsoft.com/office/drawing/2014/main" val="1360388728"/>
                    </a:ext>
                  </a:extLst>
                </a:gridCol>
                <a:gridCol w="788277">
                  <a:extLst>
                    <a:ext uri="{9D8B030D-6E8A-4147-A177-3AD203B41FA5}">
                      <a16:colId xmlns:a16="http://schemas.microsoft.com/office/drawing/2014/main" val="3360512864"/>
                    </a:ext>
                  </a:extLst>
                </a:gridCol>
              </a:tblGrid>
              <a:tr h="407097">
                <a:tc>
                  <a:txBody>
                    <a:bodyPr/>
                    <a:lstStyle/>
                    <a:p>
                      <a:pPr marL="0" marR="0" algn="ctr">
                        <a:lnSpc>
                          <a:spcPct val="107000"/>
                        </a:lnSpc>
                        <a:spcBef>
                          <a:spcPts val="0"/>
                        </a:spcBef>
                        <a:spcAft>
                          <a:spcPts val="0"/>
                        </a:spcAft>
                      </a:pPr>
                      <a:r>
                        <a:rPr lang="en-US" sz="16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Field</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b="0" dirty="0" smtClean="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Value</a:t>
                      </a:r>
                      <a:endParaRPr lang="en-US" sz="16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94674990"/>
                  </a:ext>
                </a:extLst>
              </a:tr>
              <a:tr h="407097">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File </a:t>
                      </a: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 Dir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File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64310655"/>
                  </a:ext>
                </a:extLst>
              </a:tr>
              <a:tr h="407097">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Index Level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76484950"/>
                  </a:ext>
                </a:extLst>
              </a:tr>
              <a:tr h="407097">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Index Location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59344495"/>
                  </a:ext>
                </a:extLst>
              </a:tr>
              <a:tr h="407097">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File </a:t>
                      </a: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Size (Bytes)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&lt;=</a:t>
                      </a:r>
                      <a:r>
                        <a:rPr lang="en-US" sz="1400" baseline="0" dirty="0" smtClean="0">
                          <a:effectLst/>
                          <a:latin typeface="Calibri" panose="020F0502020204030204" pitchFamily="34" charset="0"/>
                          <a:ea typeface="Calibri" panose="020F0502020204030204" pitchFamily="34" charset="0"/>
                          <a:cs typeface="Times New Roman" panose="02020603050405020304" pitchFamily="18" charset="0"/>
                        </a:rPr>
                        <a:t> 16</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31550539"/>
                  </a:ext>
                </a:extLst>
              </a:tr>
            </a:tbl>
          </a:graphicData>
        </a:graphic>
      </p:graphicFrame>
      <p:sp>
        <p:nvSpPr>
          <p:cNvPr id="3" name="Rectangle 2"/>
          <p:cNvSpPr/>
          <p:nvPr/>
        </p:nvSpPr>
        <p:spPr>
          <a:xfrm>
            <a:off x="3060129" y="3022021"/>
            <a:ext cx="1338450" cy="3202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Block</a:t>
            </a:r>
            <a:endParaRPr lang="en-US" dirty="0"/>
          </a:p>
        </p:txBody>
      </p:sp>
      <p:cxnSp>
        <p:nvCxnSpPr>
          <p:cNvPr id="9" name="Straight Arrow Connector 8"/>
          <p:cNvCxnSpPr>
            <a:endCxn id="3" idx="1"/>
          </p:cNvCxnSpPr>
          <p:nvPr/>
        </p:nvCxnSpPr>
        <p:spPr>
          <a:xfrm flipV="1">
            <a:off x="2222938" y="3182156"/>
            <a:ext cx="837191" cy="4977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83815" y="1497741"/>
            <a:ext cx="1252266" cy="369332"/>
          </a:xfrm>
          <a:prstGeom prst="rect">
            <a:avLst/>
          </a:prstGeom>
          <a:noFill/>
        </p:spPr>
        <p:txBody>
          <a:bodyPr wrap="none" rtlCol="0">
            <a:spAutoFit/>
          </a:bodyPr>
          <a:lstStyle/>
          <a:p>
            <a:r>
              <a:rPr lang="en-US" dirty="0" smtClean="0"/>
              <a:t>File Header</a:t>
            </a:r>
            <a:endParaRPr lang="en-US" dirty="0"/>
          </a:p>
        </p:txBody>
      </p:sp>
    </p:spTree>
    <p:extLst>
      <p:ext uri="{BB962C8B-B14F-4D97-AF65-F5344CB8AC3E}">
        <p14:creationId xmlns:p14="http://schemas.microsoft.com/office/powerpoint/2010/main" val="1480196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5293" y="167958"/>
            <a:ext cx="6037634" cy="842624"/>
          </a:xfrm>
        </p:spPr>
        <p:txBody>
          <a:bodyPr>
            <a:normAutofit fontScale="90000"/>
          </a:bodyPr>
          <a:lstStyle/>
          <a:p>
            <a:r>
              <a:rPr lang="en-US" b="1" dirty="0" smtClean="0">
                <a:solidFill>
                  <a:srgbClr val="E38035"/>
                </a:solidFill>
              </a:rPr>
              <a:t>Z502 Disk Structure</a:t>
            </a:r>
            <a:endParaRPr lang="en-US" b="1" dirty="0">
              <a:solidFill>
                <a:srgbClr val="E38035"/>
              </a:solidFill>
            </a:endParaRPr>
          </a:p>
        </p:txBody>
      </p:sp>
      <p:sp>
        <p:nvSpPr>
          <p:cNvPr id="4" name="Slide Number Placeholder 3"/>
          <p:cNvSpPr>
            <a:spLocks noGrp="1"/>
          </p:cNvSpPr>
          <p:nvPr>
            <p:ph type="sldNum" sz="quarter" idx="12"/>
          </p:nvPr>
        </p:nvSpPr>
        <p:spPr/>
        <p:txBody>
          <a:bodyPr/>
          <a:lstStyle/>
          <a:p>
            <a:fld id="{CADA4337-6F77-4ED2-AC0A-D5E16D15F661}" type="slidenum">
              <a:rPr lang="en-US" sz="1600" b="1" smtClean="0"/>
              <a:t>16</a:t>
            </a:fld>
            <a:endParaRPr lang="en-US" sz="1600" b="1" dirty="0"/>
          </a:p>
        </p:txBody>
      </p:sp>
      <p:sp>
        <p:nvSpPr>
          <p:cNvPr id="6" name="TextBox 5"/>
          <p:cNvSpPr txBox="1"/>
          <p:nvPr/>
        </p:nvSpPr>
        <p:spPr>
          <a:xfrm>
            <a:off x="379822" y="1128409"/>
            <a:ext cx="11572229" cy="369332"/>
          </a:xfrm>
          <a:prstGeom prst="rect">
            <a:avLst/>
          </a:prstGeom>
          <a:noFill/>
        </p:spPr>
        <p:txBody>
          <a:bodyPr wrap="square" rtlCol="0">
            <a:spAutoFit/>
          </a:bodyPr>
          <a:lstStyle/>
          <a:p>
            <a:r>
              <a:rPr lang="en-US" dirty="0" smtClean="0"/>
              <a:t>An example for a file having only one data block (alternative 2).</a:t>
            </a:r>
            <a:endParaRPr lang="en-US" dirty="0"/>
          </a:p>
        </p:txBody>
      </p:sp>
      <p:sp>
        <p:nvSpPr>
          <p:cNvPr id="5" name="Title 1"/>
          <p:cNvSpPr txBox="1">
            <a:spLocks/>
          </p:cNvSpPr>
          <p:nvPr/>
        </p:nvSpPr>
        <p:spPr>
          <a:xfrm>
            <a:off x="6889532" y="66730"/>
            <a:ext cx="5062519" cy="745782"/>
          </a:xfrm>
          <a:prstGeom prst="rect">
            <a:avLst/>
          </a:prstGeom>
        </p:spPr>
        <p:txBody>
          <a:bodyPr vert="horz" lIns="91440" tIns="45720" rIns="91440" bIns="45720" rtlCol="0" anchor="b">
            <a:normAutofit fontScale="8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smtClean="0">
                <a:solidFill>
                  <a:srgbClr val="E38035"/>
                </a:solidFill>
              </a:rPr>
              <a:t>Example of File Index Structure</a:t>
            </a:r>
            <a:endParaRPr lang="en-US" sz="3600" b="1" dirty="0">
              <a:solidFill>
                <a:srgbClr val="E38035"/>
              </a:solidFill>
            </a:endParaRPr>
          </a:p>
        </p:txBody>
      </p:sp>
      <p:graphicFrame>
        <p:nvGraphicFramePr>
          <p:cNvPr id="11" name="Table 10"/>
          <p:cNvGraphicFramePr>
            <a:graphicFrameLocks noGrp="1"/>
          </p:cNvGraphicFramePr>
          <p:nvPr>
            <p:extLst>
              <p:ext uri="{D42A27DB-BD31-4B8C-83A1-F6EECF244321}">
                <p14:modId xmlns:p14="http://schemas.microsoft.com/office/powerpoint/2010/main" val="1132581692"/>
              </p:ext>
            </p:extLst>
          </p:nvPr>
        </p:nvGraphicFramePr>
        <p:xfrm>
          <a:off x="3184634" y="3022010"/>
          <a:ext cx="1417334" cy="2275407"/>
        </p:xfrm>
        <a:graphic>
          <a:graphicData uri="http://schemas.openxmlformats.org/drawingml/2006/table">
            <a:tbl>
              <a:tblPr firstRow="1" bandRow="1">
                <a:tableStyleId>{5C22544A-7EE6-4342-B048-85BDC9FD1C3A}</a:tableStyleId>
              </a:tblPr>
              <a:tblGrid>
                <a:gridCol w="693683">
                  <a:extLst>
                    <a:ext uri="{9D8B030D-6E8A-4147-A177-3AD203B41FA5}">
                      <a16:colId xmlns:a16="http://schemas.microsoft.com/office/drawing/2014/main" val="1321960512"/>
                    </a:ext>
                  </a:extLst>
                </a:gridCol>
                <a:gridCol w="723651">
                  <a:extLst>
                    <a:ext uri="{9D8B030D-6E8A-4147-A177-3AD203B41FA5}">
                      <a16:colId xmlns:a16="http://schemas.microsoft.com/office/drawing/2014/main" val="3360512864"/>
                    </a:ext>
                  </a:extLst>
                </a:gridCol>
              </a:tblGrid>
              <a:tr h="288748">
                <a:tc>
                  <a:txBody>
                    <a:bodyPr/>
                    <a:lstStyle/>
                    <a:p>
                      <a:pPr marL="0" marR="0" algn="ctr">
                        <a:lnSpc>
                          <a:spcPct val="107000"/>
                        </a:lnSpc>
                        <a:spcBef>
                          <a:spcPts val="0"/>
                        </a:spcBef>
                        <a:spcAft>
                          <a:spcPts val="0"/>
                        </a:spcAft>
                      </a:pPr>
                      <a:r>
                        <a:rPr lang="en-US" sz="1600" b="1" dirty="0" smtClean="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Offset </a:t>
                      </a:r>
                      <a:endParaRPr lang="en-US" sz="16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b="1" dirty="0" smtClean="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Value</a:t>
                      </a:r>
                      <a:endParaRPr lang="en-US" sz="16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94674990"/>
                  </a:ext>
                </a:extLst>
              </a:tr>
              <a:tr h="227544">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03341552"/>
                  </a:ext>
                </a:extLst>
              </a:tr>
              <a:tr h="227544">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64310655"/>
                  </a:ext>
                </a:extLst>
              </a:tr>
              <a:tr h="232614">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76484950"/>
                  </a:ext>
                </a:extLst>
              </a:tr>
              <a:tr h="232372">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6</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12095063"/>
                  </a:ext>
                </a:extLst>
              </a:tr>
              <a:tr h="227544">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8</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59344495"/>
                  </a:ext>
                </a:extLst>
              </a:tr>
              <a:tr h="227544">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10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31550539"/>
                  </a:ext>
                </a:extLst>
              </a:tr>
              <a:tr h="250969">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12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36774382"/>
                  </a:ext>
                </a:extLst>
              </a:tr>
              <a:tr h="357572">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14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3975862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597121086"/>
              </p:ext>
            </p:extLst>
          </p:nvPr>
        </p:nvGraphicFramePr>
        <p:xfrm>
          <a:off x="379822" y="1813638"/>
          <a:ext cx="2060252" cy="2035485"/>
        </p:xfrm>
        <a:graphic>
          <a:graphicData uri="http://schemas.openxmlformats.org/drawingml/2006/table">
            <a:tbl>
              <a:tblPr firstRow="1" bandRow="1">
                <a:tableStyleId>{5C22544A-7EE6-4342-B048-85BDC9FD1C3A}</a:tableStyleId>
              </a:tblPr>
              <a:tblGrid>
                <a:gridCol w="1271975">
                  <a:extLst>
                    <a:ext uri="{9D8B030D-6E8A-4147-A177-3AD203B41FA5}">
                      <a16:colId xmlns:a16="http://schemas.microsoft.com/office/drawing/2014/main" val="1360388728"/>
                    </a:ext>
                  </a:extLst>
                </a:gridCol>
                <a:gridCol w="788277">
                  <a:extLst>
                    <a:ext uri="{9D8B030D-6E8A-4147-A177-3AD203B41FA5}">
                      <a16:colId xmlns:a16="http://schemas.microsoft.com/office/drawing/2014/main" val="3360512864"/>
                    </a:ext>
                  </a:extLst>
                </a:gridCol>
              </a:tblGrid>
              <a:tr h="407097">
                <a:tc>
                  <a:txBody>
                    <a:bodyPr/>
                    <a:lstStyle/>
                    <a:p>
                      <a:pPr marL="0" marR="0" algn="ctr">
                        <a:lnSpc>
                          <a:spcPct val="107000"/>
                        </a:lnSpc>
                        <a:spcBef>
                          <a:spcPts val="0"/>
                        </a:spcBef>
                        <a:spcAft>
                          <a:spcPts val="0"/>
                        </a:spcAft>
                      </a:pPr>
                      <a:r>
                        <a:rPr lang="en-US" sz="16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Field</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b="0" dirty="0" smtClean="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Value</a:t>
                      </a:r>
                      <a:endParaRPr lang="en-US" sz="16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94674990"/>
                  </a:ext>
                </a:extLst>
              </a:tr>
              <a:tr h="407097">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File </a:t>
                      </a: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 Dir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File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64310655"/>
                  </a:ext>
                </a:extLst>
              </a:tr>
              <a:tr h="407097">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Index Level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76484950"/>
                  </a:ext>
                </a:extLst>
              </a:tr>
              <a:tr h="407097">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Index Location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59344495"/>
                  </a:ext>
                </a:extLst>
              </a:tr>
              <a:tr h="407097">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File </a:t>
                      </a: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Size (Bytes)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&lt;=</a:t>
                      </a:r>
                      <a:r>
                        <a:rPr lang="en-US" sz="1400" baseline="0" dirty="0" smtClean="0">
                          <a:effectLst/>
                          <a:latin typeface="Calibri" panose="020F0502020204030204" pitchFamily="34" charset="0"/>
                          <a:ea typeface="Calibri" panose="020F0502020204030204" pitchFamily="34" charset="0"/>
                          <a:cs typeface="Times New Roman" panose="02020603050405020304" pitchFamily="18" charset="0"/>
                        </a:rPr>
                        <a:t> 16</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31550539"/>
                  </a:ext>
                </a:extLst>
              </a:tr>
            </a:tbl>
          </a:graphicData>
        </a:graphic>
      </p:graphicFrame>
      <p:sp>
        <p:nvSpPr>
          <p:cNvPr id="3" name="Rectangle 2"/>
          <p:cNvSpPr/>
          <p:nvPr/>
        </p:nvSpPr>
        <p:spPr>
          <a:xfrm>
            <a:off x="5443959" y="3273109"/>
            <a:ext cx="1338450" cy="3202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Block</a:t>
            </a:r>
            <a:endParaRPr lang="en-US" dirty="0"/>
          </a:p>
        </p:txBody>
      </p:sp>
      <p:cxnSp>
        <p:nvCxnSpPr>
          <p:cNvPr id="9" name="Straight Arrow Connector 8"/>
          <p:cNvCxnSpPr>
            <a:endCxn id="3" idx="1"/>
          </p:cNvCxnSpPr>
          <p:nvPr/>
        </p:nvCxnSpPr>
        <p:spPr>
          <a:xfrm flipV="1">
            <a:off x="2222938" y="3182156"/>
            <a:ext cx="837191" cy="4977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83815" y="1497741"/>
            <a:ext cx="1252266" cy="369332"/>
          </a:xfrm>
          <a:prstGeom prst="rect">
            <a:avLst/>
          </a:prstGeom>
          <a:noFill/>
        </p:spPr>
        <p:txBody>
          <a:bodyPr wrap="none" rtlCol="0">
            <a:spAutoFit/>
          </a:bodyPr>
          <a:lstStyle/>
          <a:p>
            <a:r>
              <a:rPr lang="en-US" dirty="0" smtClean="0"/>
              <a:t>File Header</a:t>
            </a:r>
            <a:endParaRPr lang="en-US" dirty="0"/>
          </a:p>
        </p:txBody>
      </p:sp>
      <p:sp>
        <p:nvSpPr>
          <p:cNvPr id="12" name="TextBox 11"/>
          <p:cNvSpPr txBox="1"/>
          <p:nvPr/>
        </p:nvSpPr>
        <p:spPr>
          <a:xfrm>
            <a:off x="3544616" y="2652678"/>
            <a:ext cx="697370" cy="369332"/>
          </a:xfrm>
          <a:prstGeom prst="rect">
            <a:avLst/>
          </a:prstGeom>
          <a:noFill/>
        </p:spPr>
        <p:txBody>
          <a:bodyPr wrap="none" rtlCol="0">
            <a:spAutoFit/>
          </a:bodyPr>
          <a:lstStyle/>
          <a:p>
            <a:r>
              <a:rPr lang="en-US" dirty="0" smtClean="0"/>
              <a:t>Index</a:t>
            </a:r>
            <a:endParaRPr lang="en-US" dirty="0"/>
          </a:p>
        </p:txBody>
      </p:sp>
      <p:cxnSp>
        <p:nvCxnSpPr>
          <p:cNvPr id="13" name="Straight Arrow Connector 12"/>
          <p:cNvCxnSpPr/>
          <p:nvPr/>
        </p:nvCxnSpPr>
        <p:spPr>
          <a:xfrm flipV="1">
            <a:off x="4564926" y="3383468"/>
            <a:ext cx="837191" cy="4977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32396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5293" y="167958"/>
            <a:ext cx="6037634" cy="842624"/>
          </a:xfrm>
        </p:spPr>
        <p:txBody>
          <a:bodyPr>
            <a:normAutofit fontScale="90000"/>
          </a:bodyPr>
          <a:lstStyle/>
          <a:p>
            <a:r>
              <a:rPr lang="en-US" b="1" dirty="0" smtClean="0">
                <a:solidFill>
                  <a:srgbClr val="E38035"/>
                </a:solidFill>
              </a:rPr>
              <a:t>Z502 Disk Structure</a:t>
            </a:r>
            <a:endParaRPr lang="en-US" b="1" dirty="0">
              <a:solidFill>
                <a:srgbClr val="E38035"/>
              </a:solidFill>
            </a:endParaRPr>
          </a:p>
        </p:txBody>
      </p:sp>
      <p:sp>
        <p:nvSpPr>
          <p:cNvPr id="4" name="Slide Number Placeholder 3"/>
          <p:cNvSpPr>
            <a:spLocks noGrp="1"/>
          </p:cNvSpPr>
          <p:nvPr>
            <p:ph type="sldNum" sz="quarter" idx="12"/>
          </p:nvPr>
        </p:nvSpPr>
        <p:spPr/>
        <p:txBody>
          <a:bodyPr/>
          <a:lstStyle/>
          <a:p>
            <a:fld id="{CADA4337-6F77-4ED2-AC0A-D5E16D15F661}" type="slidenum">
              <a:rPr lang="en-US" sz="1600" b="1" smtClean="0"/>
              <a:t>17</a:t>
            </a:fld>
            <a:endParaRPr lang="en-US" sz="1600" b="1" dirty="0"/>
          </a:p>
        </p:txBody>
      </p:sp>
      <p:sp>
        <p:nvSpPr>
          <p:cNvPr id="6" name="TextBox 5"/>
          <p:cNvSpPr txBox="1"/>
          <p:nvPr/>
        </p:nvSpPr>
        <p:spPr>
          <a:xfrm>
            <a:off x="379822" y="1128409"/>
            <a:ext cx="11572229" cy="369332"/>
          </a:xfrm>
          <a:prstGeom prst="rect">
            <a:avLst/>
          </a:prstGeom>
          <a:noFill/>
        </p:spPr>
        <p:txBody>
          <a:bodyPr wrap="square" rtlCol="0">
            <a:spAutoFit/>
          </a:bodyPr>
          <a:lstStyle/>
          <a:p>
            <a:r>
              <a:rPr lang="en-US" dirty="0" smtClean="0"/>
              <a:t>An example for a file having only one data block (alternative 3).</a:t>
            </a:r>
            <a:endParaRPr lang="en-US" dirty="0"/>
          </a:p>
        </p:txBody>
      </p:sp>
      <p:sp>
        <p:nvSpPr>
          <p:cNvPr id="5" name="Title 1"/>
          <p:cNvSpPr txBox="1">
            <a:spLocks/>
          </p:cNvSpPr>
          <p:nvPr/>
        </p:nvSpPr>
        <p:spPr>
          <a:xfrm>
            <a:off x="6889532" y="66730"/>
            <a:ext cx="5062519" cy="745782"/>
          </a:xfrm>
          <a:prstGeom prst="rect">
            <a:avLst/>
          </a:prstGeom>
        </p:spPr>
        <p:txBody>
          <a:bodyPr vert="horz" lIns="91440" tIns="45720" rIns="91440" bIns="45720" rtlCol="0" anchor="b">
            <a:normAutofit fontScale="8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smtClean="0">
                <a:solidFill>
                  <a:srgbClr val="E38035"/>
                </a:solidFill>
              </a:rPr>
              <a:t>Example of File Index Structure</a:t>
            </a:r>
            <a:endParaRPr lang="en-US" sz="3600" b="1" dirty="0">
              <a:solidFill>
                <a:srgbClr val="E38035"/>
              </a:solidFill>
            </a:endParaRPr>
          </a:p>
        </p:txBody>
      </p:sp>
      <p:graphicFrame>
        <p:nvGraphicFramePr>
          <p:cNvPr id="11" name="Table 10"/>
          <p:cNvGraphicFramePr>
            <a:graphicFrameLocks noGrp="1"/>
          </p:cNvGraphicFramePr>
          <p:nvPr/>
        </p:nvGraphicFramePr>
        <p:xfrm>
          <a:off x="3184634" y="3022010"/>
          <a:ext cx="1417334" cy="2275407"/>
        </p:xfrm>
        <a:graphic>
          <a:graphicData uri="http://schemas.openxmlformats.org/drawingml/2006/table">
            <a:tbl>
              <a:tblPr firstRow="1" bandRow="1">
                <a:tableStyleId>{5C22544A-7EE6-4342-B048-85BDC9FD1C3A}</a:tableStyleId>
              </a:tblPr>
              <a:tblGrid>
                <a:gridCol w="693683">
                  <a:extLst>
                    <a:ext uri="{9D8B030D-6E8A-4147-A177-3AD203B41FA5}">
                      <a16:colId xmlns:a16="http://schemas.microsoft.com/office/drawing/2014/main" val="1321960512"/>
                    </a:ext>
                  </a:extLst>
                </a:gridCol>
                <a:gridCol w="723651">
                  <a:extLst>
                    <a:ext uri="{9D8B030D-6E8A-4147-A177-3AD203B41FA5}">
                      <a16:colId xmlns:a16="http://schemas.microsoft.com/office/drawing/2014/main" val="3360512864"/>
                    </a:ext>
                  </a:extLst>
                </a:gridCol>
              </a:tblGrid>
              <a:tr h="288748">
                <a:tc>
                  <a:txBody>
                    <a:bodyPr/>
                    <a:lstStyle/>
                    <a:p>
                      <a:pPr marL="0" marR="0" algn="ctr">
                        <a:lnSpc>
                          <a:spcPct val="107000"/>
                        </a:lnSpc>
                        <a:spcBef>
                          <a:spcPts val="0"/>
                        </a:spcBef>
                        <a:spcAft>
                          <a:spcPts val="0"/>
                        </a:spcAft>
                      </a:pPr>
                      <a:r>
                        <a:rPr lang="en-US" sz="1600" b="1" dirty="0" smtClean="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Offset </a:t>
                      </a:r>
                      <a:endParaRPr lang="en-US" sz="16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b="1" dirty="0" smtClean="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Value</a:t>
                      </a:r>
                      <a:endParaRPr lang="en-US" sz="16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94674990"/>
                  </a:ext>
                </a:extLst>
              </a:tr>
              <a:tr h="227544">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03341552"/>
                  </a:ext>
                </a:extLst>
              </a:tr>
              <a:tr h="227544">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64310655"/>
                  </a:ext>
                </a:extLst>
              </a:tr>
              <a:tr h="232614">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76484950"/>
                  </a:ext>
                </a:extLst>
              </a:tr>
              <a:tr h="232372">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6</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12095063"/>
                  </a:ext>
                </a:extLst>
              </a:tr>
              <a:tr h="227544">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8</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59344495"/>
                  </a:ext>
                </a:extLst>
              </a:tr>
              <a:tr h="227544">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10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31550539"/>
                  </a:ext>
                </a:extLst>
              </a:tr>
              <a:tr h="250969">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12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36774382"/>
                  </a:ext>
                </a:extLst>
              </a:tr>
              <a:tr h="357572">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14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3975862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601535519"/>
              </p:ext>
            </p:extLst>
          </p:nvPr>
        </p:nvGraphicFramePr>
        <p:xfrm>
          <a:off x="379822" y="1813638"/>
          <a:ext cx="2060252" cy="2035485"/>
        </p:xfrm>
        <a:graphic>
          <a:graphicData uri="http://schemas.openxmlformats.org/drawingml/2006/table">
            <a:tbl>
              <a:tblPr firstRow="1" bandRow="1">
                <a:tableStyleId>{5C22544A-7EE6-4342-B048-85BDC9FD1C3A}</a:tableStyleId>
              </a:tblPr>
              <a:tblGrid>
                <a:gridCol w="1271975">
                  <a:extLst>
                    <a:ext uri="{9D8B030D-6E8A-4147-A177-3AD203B41FA5}">
                      <a16:colId xmlns:a16="http://schemas.microsoft.com/office/drawing/2014/main" val="1360388728"/>
                    </a:ext>
                  </a:extLst>
                </a:gridCol>
                <a:gridCol w="788277">
                  <a:extLst>
                    <a:ext uri="{9D8B030D-6E8A-4147-A177-3AD203B41FA5}">
                      <a16:colId xmlns:a16="http://schemas.microsoft.com/office/drawing/2014/main" val="3360512864"/>
                    </a:ext>
                  </a:extLst>
                </a:gridCol>
              </a:tblGrid>
              <a:tr h="407097">
                <a:tc>
                  <a:txBody>
                    <a:bodyPr/>
                    <a:lstStyle/>
                    <a:p>
                      <a:pPr marL="0" marR="0" algn="ctr">
                        <a:lnSpc>
                          <a:spcPct val="107000"/>
                        </a:lnSpc>
                        <a:spcBef>
                          <a:spcPts val="0"/>
                        </a:spcBef>
                        <a:spcAft>
                          <a:spcPts val="0"/>
                        </a:spcAft>
                      </a:pPr>
                      <a:r>
                        <a:rPr lang="en-US" sz="16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Field</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b="0" dirty="0" smtClean="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Value</a:t>
                      </a:r>
                      <a:endParaRPr lang="en-US" sz="16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94674990"/>
                  </a:ext>
                </a:extLst>
              </a:tr>
              <a:tr h="407097">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File </a:t>
                      </a: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 Dir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File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64310655"/>
                  </a:ext>
                </a:extLst>
              </a:tr>
              <a:tr h="407097">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Index Level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76484950"/>
                  </a:ext>
                </a:extLst>
              </a:tr>
              <a:tr h="407097">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Index Location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59344495"/>
                  </a:ext>
                </a:extLst>
              </a:tr>
              <a:tr h="407097">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File </a:t>
                      </a: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Size (Bytes)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&lt;=</a:t>
                      </a:r>
                      <a:r>
                        <a:rPr lang="en-US" sz="1400" baseline="0" dirty="0" smtClean="0">
                          <a:effectLst/>
                          <a:latin typeface="Calibri" panose="020F0502020204030204" pitchFamily="34" charset="0"/>
                          <a:ea typeface="Calibri" panose="020F0502020204030204" pitchFamily="34" charset="0"/>
                          <a:cs typeface="Times New Roman" panose="02020603050405020304" pitchFamily="18" charset="0"/>
                        </a:rPr>
                        <a:t> 16</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31550539"/>
                  </a:ext>
                </a:extLst>
              </a:tr>
            </a:tbl>
          </a:graphicData>
        </a:graphic>
      </p:graphicFrame>
      <p:sp>
        <p:nvSpPr>
          <p:cNvPr id="3" name="Rectangle 2"/>
          <p:cNvSpPr/>
          <p:nvPr/>
        </p:nvSpPr>
        <p:spPr>
          <a:xfrm>
            <a:off x="7645221" y="3309778"/>
            <a:ext cx="1338450" cy="3202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Block</a:t>
            </a:r>
            <a:endParaRPr lang="en-US" dirty="0"/>
          </a:p>
        </p:txBody>
      </p:sp>
      <p:cxnSp>
        <p:nvCxnSpPr>
          <p:cNvPr id="9" name="Straight Arrow Connector 8"/>
          <p:cNvCxnSpPr>
            <a:endCxn id="3" idx="1"/>
          </p:cNvCxnSpPr>
          <p:nvPr/>
        </p:nvCxnSpPr>
        <p:spPr>
          <a:xfrm flipV="1">
            <a:off x="2222938" y="3182156"/>
            <a:ext cx="837191" cy="4977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83815" y="1497741"/>
            <a:ext cx="1252266" cy="369332"/>
          </a:xfrm>
          <a:prstGeom prst="rect">
            <a:avLst/>
          </a:prstGeom>
          <a:noFill/>
        </p:spPr>
        <p:txBody>
          <a:bodyPr wrap="none" rtlCol="0">
            <a:spAutoFit/>
          </a:bodyPr>
          <a:lstStyle/>
          <a:p>
            <a:r>
              <a:rPr lang="en-US" dirty="0" smtClean="0"/>
              <a:t>File Header</a:t>
            </a:r>
            <a:endParaRPr lang="en-US" dirty="0"/>
          </a:p>
        </p:txBody>
      </p:sp>
      <p:sp>
        <p:nvSpPr>
          <p:cNvPr id="12" name="TextBox 11"/>
          <p:cNvSpPr txBox="1"/>
          <p:nvPr/>
        </p:nvSpPr>
        <p:spPr>
          <a:xfrm>
            <a:off x="3544616" y="2652678"/>
            <a:ext cx="697370" cy="369332"/>
          </a:xfrm>
          <a:prstGeom prst="rect">
            <a:avLst/>
          </a:prstGeom>
          <a:noFill/>
        </p:spPr>
        <p:txBody>
          <a:bodyPr wrap="none" rtlCol="0">
            <a:spAutoFit/>
          </a:bodyPr>
          <a:lstStyle/>
          <a:p>
            <a:r>
              <a:rPr lang="en-US" dirty="0" smtClean="0"/>
              <a:t>Index</a:t>
            </a:r>
            <a:endParaRPr lang="en-US" dirty="0"/>
          </a:p>
        </p:txBody>
      </p:sp>
      <p:cxnSp>
        <p:nvCxnSpPr>
          <p:cNvPr id="13" name="Straight Arrow Connector 12"/>
          <p:cNvCxnSpPr/>
          <p:nvPr/>
        </p:nvCxnSpPr>
        <p:spPr>
          <a:xfrm flipV="1">
            <a:off x="4564926" y="3383468"/>
            <a:ext cx="837191" cy="4977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aphicFrame>
        <p:nvGraphicFramePr>
          <p:cNvPr id="14" name="Table 13"/>
          <p:cNvGraphicFramePr>
            <a:graphicFrameLocks noGrp="1"/>
          </p:cNvGraphicFramePr>
          <p:nvPr>
            <p:extLst>
              <p:ext uri="{D42A27DB-BD31-4B8C-83A1-F6EECF244321}">
                <p14:modId xmlns:p14="http://schemas.microsoft.com/office/powerpoint/2010/main" val="2233005958"/>
              </p:ext>
            </p:extLst>
          </p:nvPr>
        </p:nvGraphicFramePr>
        <p:xfrm>
          <a:off x="5427738" y="3218814"/>
          <a:ext cx="1417334" cy="2275407"/>
        </p:xfrm>
        <a:graphic>
          <a:graphicData uri="http://schemas.openxmlformats.org/drawingml/2006/table">
            <a:tbl>
              <a:tblPr firstRow="1" bandRow="1">
                <a:tableStyleId>{5C22544A-7EE6-4342-B048-85BDC9FD1C3A}</a:tableStyleId>
              </a:tblPr>
              <a:tblGrid>
                <a:gridCol w="693683">
                  <a:extLst>
                    <a:ext uri="{9D8B030D-6E8A-4147-A177-3AD203B41FA5}">
                      <a16:colId xmlns:a16="http://schemas.microsoft.com/office/drawing/2014/main" val="1321960512"/>
                    </a:ext>
                  </a:extLst>
                </a:gridCol>
                <a:gridCol w="723651">
                  <a:extLst>
                    <a:ext uri="{9D8B030D-6E8A-4147-A177-3AD203B41FA5}">
                      <a16:colId xmlns:a16="http://schemas.microsoft.com/office/drawing/2014/main" val="3360512864"/>
                    </a:ext>
                  </a:extLst>
                </a:gridCol>
              </a:tblGrid>
              <a:tr h="288748">
                <a:tc>
                  <a:txBody>
                    <a:bodyPr/>
                    <a:lstStyle/>
                    <a:p>
                      <a:pPr marL="0" marR="0" algn="ctr">
                        <a:lnSpc>
                          <a:spcPct val="107000"/>
                        </a:lnSpc>
                        <a:spcBef>
                          <a:spcPts val="0"/>
                        </a:spcBef>
                        <a:spcAft>
                          <a:spcPts val="0"/>
                        </a:spcAft>
                      </a:pPr>
                      <a:r>
                        <a:rPr lang="en-US" sz="1600" b="1" dirty="0" smtClean="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Offset </a:t>
                      </a:r>
                      <a:endParaRPr lang="en-US" sz="16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b="1" dirty="0" smtClean="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Value</a:t>
                      </a:r>
                      <a:endParaRPr lang="en-US" sz="16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94674990"/>
                  </a:ext>
                </a:extLst>
              </a:tr>
              <a:tr h="227544">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03341552"/>
                  </a:ext>
                </a:extLst>
              </a:tr>
              <a:tr h="227544">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64310655"/>
                  </a:ext>
                </a:extLst>
              </a:tr>
              <a:tr h="232614">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76484950"/>
                  </a:ext>
                </a:extLst>
              </a:tr>
              <a:tr h="232372">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6</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12095063"/>
                  </a:ext>
                </a:extLst>
              </a:tr>
              <a:tr h="227544">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8</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59344495"/>
                  </a:ext>
                </a:extLst>
              </a:tr>
              <a:tr h="227544">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10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31550539"/>
                  </a:ext>
                </a:extLst>
              </a:tr>
              <a:tr h="250969">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12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36774382"/>
                  </a:ext>
                </a:extLst>
              </a:tr>
              <a:tr h="357572">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14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39758624"/>
                  </a:ext>
                </a:extLst>
              </a:tr>
            </a:tbl>
          </a:graphicData>
        </a:graphic>
      </p:graphicFrame>
      <p:sp>
        <p:nvSpPr>
          <p:cNvPr id="15" name="TextBox 14"/>
          <p:cNvSpPr txBox="1"/>
          <p:nvPr/>
        </p:nvSpPr>
        <p:spPr>
          <a:xfrm>
            <a:off x="5787720" y="2849482"/>
            <a:ext cx="697370" cy="369332"/>
          </a:xfrm>
          <a:prstGeom prst="rect">
            <a:avLst/>
          </a:prstGeom>
          <a:noFill/>
        </p:spPr>
        <p:txBody>
          <a:bodyPr wrap="none" rtlCol="0">
            <a:spAutoFit/>
          </a:bodyPr>
          <a:lstStyle/>
          <a:p>
            <a:r>
              <a:rPr lang="en-US" dirty="0" smtClean="0"/>
              <a:t>Index</a:t>
            </a:r>
            <a:endParaRPr lang="en-US" dirty="0"/>
          </a:p>
        </p:txBody>
      </p:sp>
      <p:cxnSp>
        <p:nvCxnSpPr>
          <p:cNvPr id="16" name="Straight Arrow Connector 15"/>
          <p:cNvCxnSpPr/>
          <p:nvPr/>
        </p:nvCxnSpPr>
        <p:spPr>
          <a:xfrm flipV="1">
            <a:off x="6808030" y="3580272"/>
            <a:ext cx="837191" cy="4977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65287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5293" y="167958"/>
            <a:ext cx="6037634" cy="842624"/>
          </a:xfrm>
        </p:spPr>
        <p:txBody>
          <a:bodyPr>
            <a:normAutofit fontScale="90000"/>
          </a:bodyPr>
          <a:lstStyle/>
          <a:p>
            <a:r>
              <a:rPr lang="en-US" b="1" dirty="0" smtClean="0">
                <a:solidFill>
                  <a:srgbClr val="E38035"/>
                </a:solidFill>
              </a:rPr>
              <a:t>Z502 Disk Structure</a:t>
            </a:r>
            <a:endParaRPr lang="en-US" b="1" dirty="0">
              <a:solidFill>
                <a:srgbClr val="E38035"/>
              </a:solidFill>
            </a:endParaRPr>
          </a:p>
        </p:txBody>
      </p:sp>
      <p:sp>
        <p:nvSpPr>
          <p:cNvPr id="4" name="Slide Number Placeholder 3"/>
          <p:cNvSpPr>
            <a:spLocks noGrp="1"/>
          </p:cNvSpPr>
          <p:nvPr>
            <p:ph type="sldNum" sz="quarter" idx="12"/>
          </p:nvPr>
        </p:nvSpPr>
        <p:spPr/>
        <p:txBody>
          <a:bodyPr/>
          <a:lstStyle/>
          <a:p>
            <a:fld id="{CADA4337-6F77-4ED2-AC0A-D5E16D15F661}" type="slidenum">
              <a:rPr lang="en-US" sz="1600" b="1" smtClean="0"/>
              <a:t>18</a:t>
            </a:fld>
            <a:endParaRPr lang="en-US" sz="1600" b="1" dirty="0"/>
          </a:p>
        </p:txBody>
      </p:sp>
      <p:sp>
        <p:nvSpPr>
          <p:cNvPr id="6" name="TextBox 5"/>
          <p:cNvSpPr txBox="1"/>
          <p:nvPr/>
        </p:nvSpPr>
        <p:spPr>
          <a:xfrm>
            <a:off x="379822" y="1128409"/>
            <a:ext cx="11572229" cy="369332"/>
          </a:xfrm>
          <a:prstGeom prst="rect">
            <a:avLst/>
          </a:prstGeom>
          <a:noFill/>
        </p:spPr>
        <p:txBody>
          <a:bodyPr wrap="square" rtlCol="0">
            <a:spAutoFit/>
          </a:bodyPr>
          <a:lstStyle/>
          <a:p>
            <a:r>
              <a:rPr lang="en-US" dirty="0" smtClean="0"/>
              <a:t>An example for a file having only one data block (alternative 4).</a:t>
            </a:r>
            <a:endParaRPr lang="en-US" dirty="0"/>
          </a:p>
        </p:txBody>
      </p:sp>
      <p:sp>
        <p:nvSpPr>
          <p:cNvPr id="5" name="Title 1"/>
          <p:cNvSpPr txBox="1">
            <a:spLocks/>
          </p:cNvSpPr>
          <p:nvPr/>
        </p:nvSpPr>
        <p:spPr>
          <a:xfrm>
            <a:off x="6889532" y="66730"/>
            <a:ext cx="5062519" cy="745782"/>
          </a:xfrm>
          <a:prstGeom prst="rect">
            <a:avLst/>
          </a:prstGeom>
        </p:spPr>
        <p:txBody>
          <a:bodyPr vert="horz" lIns="91440" tIns="45720" rIns="91440" bIns="45720" rtlCol="0" anchor="b">
            <a:normAutofit fontScale="8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smtClean="0">
                <a:solidFill>
                  <a:srgbClr val="E38035"/>
                </a:solidFill>
              </a:rPr>
              <a:t>Example of File Index Structure</a:t>
            </a:r>
            <a:endParaRPr lang="en-US" sz="3600" b="1" dirty="0">
              <a:solidFill>
                <a:srgbClr val="E38035"/>
              </a:solidFill>
            </a:endParaRPr>
          </a:p>
        </p:txBody>
      </p:sp>
      <p:graphicFrame>
        <p:nvGraphicFramePr>
          <p:cNvPr id="11" name="Table 10"/>
          <p:cNvGraphicFramePr>
            <a:graphicFrameLocks noGrp="1"/>
          </p:cNvGraphicFramePr>
          <p:nvPr/>
        </p:nvGraphicFramePr>
        <p:xfrm>
          <a:off x="3184634" y="3022010"/>
          <a:ext cx="1417334" cy="2275407"/>
        </p:xfrm>
        <a:graphic>
          <a:graphicData uri="http://schemas.openxmlformats.org/drawingml/2006/table">
            <a:tbl>
              <a:tblPr firstRow="1" bandRow="1">
                <a:tableStyleId>{5C22544A-7EE6-4342-B048-85BDC9FD1C3A}</a:tableStyleId>
              </a:tblPr>
              <a:tblGrid>
                <a:gridCol w="693683">
                  <a:extLst>
                    <a:ext uri="{9D8B030D-6E8A-4147-A177-3AD203B41FA5}">
                      <a16:colId xmlns:a16="http://schemas.microsoft.com/office/drawing/2014/main" val="1321960512"/>
                    </a:ext>
                  </a:extLst>
                </a:gridCol>
                <a:gridCol w="723651">
                  <a:extLst>
                    <a:ext uri="{9D8B030D-6E8A-4147-A177-3AD203B41FA5}">
                      <a16:colId xmlns:a16="http://schemas.microsoft.com/office/drawing/2014/main" val="3360512864"/>
                    </a:ext>
                  </a:extLst>
                </a:gridCol>
              </a:tblGrid>
              <a:tr h="288748">
                <a:tc>
                  <a:txBody>
                    <a:bodyPr/>
                    <a:lstStyle/>
                    <a:p>
                      <a:pPr marL="0" marR="0" algn="ctr">
                        <a:lnSpc>
                          <a:spcPct val="107000"/>
                        </a:lnSpc>
                        <a:spcBef>
                          <a:spcPts val="0"/>
                        </a:spcBef>
                        <a:spcAft>
                          <a:spcPts val="0"/>
                        </a:spcAft>
                      </a:pPr>
                      <a:r>
                        <a:rPr lang="en-US" sz="1600" b="1" dirty="0" smtClean="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Offset </a:t>
                      </a:r>
                      <a:endParaRPr lang="en-US" sz="16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b="1" dirty="0" smtClean="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Value</a:t>
                      </a:r>
                      <a:endParaRPr lang="en-US" sz="16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94674990"/>
                  </a:ext>
                </a:extLst>
              </a:tr>
              <a:tr h="227544">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03341552"/>
                  </a:ext>
                </a:extLst>
              </a:tr>
              <a:tr h="227544">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64310655"/>
                  </a:ext>
                </a:extLst>
              </a:tr>
              <a:tr h="232614">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76484950"/>
                  </a:ext>
                </a:extLst>
              </a:tr>
              <a:tr h="232372">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6</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12095063"/>
                  </a:ext>
                </a:extLst>
              </a:tr>
              <a:tr h="227544">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8</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59344495"/>
                  </a:ext>
                </a:extLst>
              </a:tr>
              <a:tr h="227544">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10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31550539"/>
                  </a:ext>
                </a:extLst>
              </a:tr>
              <a:tr h="250969">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12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36774382"/>
                  </a:ext>
                </a:extLst>
              </a:tr>
              <a:tr h="357572">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14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3975862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005624161"/>
              </p:ext>
            </p:extLst>
          </p:nvPr>
        </p:nvGraphicFramePr>
        <p:xfrm>
          <a:off x="379822" y="1813638"/>
          <a:ext cx="2060252" cy="2035485"/>
        </p:xfrm>
        <a:graphic>
          <a:graphicData uri="http://schemas.openxmlformats.org/drawingml/2006/table">
            <a:tbl>
              <a:tblPr firstRow="1" bandRow="1">
                <a:tableStyleId>{5C22544A-7EE6-4342-B048-85BDC9FD1C3A}</a:tableStyleId>
              </a:tblPr>
              <a:tblGrid>
                <a:gridCol w="1271975">
                  <a:extLst>
                    <a:ext uri="{9D8B030D-6E8A-4147-A177-3AD203B41FA5}">
                      <a16:colId xmlns:a16="http://schemas.microsoft.com/office/drawing/2014/main" val="1360388728"/>
                    </a:ext>
                  </a:extLst>
                </a:gridCol>
                <a:gridCol w="788277">
                  <a:extLst>
                    <a:ext uri="{9D8B030D-6E8A-4147-A177-3AD203B41FA5}">
                      <a16:colId xmlns:a16="http://schemas.microsoft.com/office/drawing/2014/main" val="3360512864"/>
                    </a:ext>
                  </a:extLst>
                </a:gridCol>
              </a:tblGrid>
              <a:tr h="407097">
                <a:tc>
                  <a:txBody>
                    <a:bodyPr/>
                    <a:lstStyle/>
                    <a:p>
                      <a:pPr marL="0" marR="0" algn="ctr">
                        <a:lnSpc>
                          <a:spcPct val="107000"/>
                        </a:lnSpc>
                        <a:spcBef>
                          <a:spcPts val="0"/>
                        </a:spcBef>
                        <a:spcAft>
                          <a:spcPts val="0"/>
                        </a:spcAft>
                      </a:pPr>
                      <a:r>
                        <a:rPr lang="en-US" sz="16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Field</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b="0" dirty="0" smtClean="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Value</a:t>
                      </a:r>
                      <a:endParaRPr lang="en-US" sz="16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94674990"/>
                  </a:ext>
                </a:extLst>
              </a:tr>
              <a:tr h="407097">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File </a:t>
                      </a: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 Dir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File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64310655"/>
                  </a:ext>
                </a:extLst>
              </a:tr>
              <a:tr h="407097">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Index Level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76484950"/>
                  </a:ext>
                </a:extLst>
              </a:tr>
              <a:tr h="407097">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Index Location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59344495"/>
                  </a:ext>
                </a:extLst>
              </a:tr>
              <a:tr h="407097">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File </a:t>
                      </a: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Size (Bytes)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&lt;=</a:t>
                      </a:r>
                      <a:r>
                        <a:rPr lang="en-US" sz="1400" baseline="0" dirty="0" smtClean="0">
                          <a:effectLst/>
                          <a:latin typeface="Calibri" panose="020F0502020204030204" pitchFamily="34" charset="0"/>
                          <a:ea typeface="Calibri" panose="020F0502020204030204" pitchFamily="34" charset="0"/>
                          <a:cs typeface="Times New Roman" panose="02020603050405020304" pitchFamily="18" charset="0"/>
                        </a:rPr>
                        <a:t> 16</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31550539"/>
                  </a:ext>
                </a:extLst>
              </a:tr>
            </a:tbl>
          </a:graphicData>
        </a:graphic>
      </p:graphicFrame>
      <p:cxnSp>
        <p:nvCxnSpPr>
          <p:cNvPr id="9" name="Straight Arrow Connector 8"/>
          <p:cNvCxnSpPr>
            <a:endCxn id="3" idx="1"/>
          </p:cNvCxnSpPr>
          <p:nvPr/>
        </p:nvCxnSpPr>
        <p:spPr>
          <a:xfrm flipV="1">
            <a:off x="2222938" y="3182156"/>
            <a:ext cx="837191" cy="4977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83815" y="1497741"/>
            <a:ext cx="1252266" cy="369332"/>
          </a:xfrm>
          <a:prstGeom prst="rect">
            <a:avLst/>
          </a:prstGeom>
          <a:noFill/>
        </p:spPr>
        <p:txBody>
          <a:bodyPr wrap="none" rtlCol="0">
            <a:spAutoFit/>
          </a:bodyPr>
          <a:lstStyle/>
          <a:p>
            <a:r>
              <a:rPr lang="en-US" dirty="0" smtClean="0"/>
              <a:t>File Header</a:t>
            </a:r>
            <a:endParaRPr lang="en-US" dirty="0"/>
          </a:p>
        </p:txBody>
      </p:sp>
      <p:sp>
        <p:nvSpPr>
          <p:cNvPr id="12" name="TextBox 11"/>
          <p:cNvSpPr txBox="1"/>
          <p:nvPr/>
        </p:nvSpPr>
        <p:spPr>
          <a:xfrm>
            <a:off x="3544616" y="2652678"/>
            <a:ext cx="697370" cy="369332"/>
          </a:xfrm>
          <a:prstGeom prst="rect">
            <a:avLst/>
          </a:prstGeom>
          <a:noFill/>
        </p:spPr>
        <p:txBody>
          <a:bodyPr wrap="none" rtlCol="0">
            <a:spAutoFit/>
          </a:bodyPr>
          <a:lstStyle/>
          <a:p>
            <a:r>
              <a:rPr lang="en-US" dirty="0" smtClean="0"/>
              <a:t>Index</a:t>
            </a:r>
            <a:endParaRPr lang="en-US" dirty="0"/>
          </a:p>
        </p:txBody>
      </p:sp>
      <p:cxnSp>
        <p:nvCxnSpPr>
          <p:cNvPr id="13" name="Straight Arrow Connector 12"/>
          <p:cNvCxnSpPr/>
          <p:nvPr/>
        </p:nvCxnSpPr>
        <p:spPr>
          <a:xfrm flipV="1">
            <a:off x="4564926" y="3383468"/>
            <a:ext cx="837191" cy="4977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aphicFrame>
        <p:nvGraphicFramePr>
          <p:cNvPr id="14" name="Table 13"/>
          <p:cNvGraphicFramePr>
            <a:graphicFrameLocks noGrp="1"/>
          </p:cNvGraphicFramePr>
          <p:nvPr/>
        </p:nvGraphicFramePr>
        <p:xfrm>
          <a:off x="5427738" y="3218814"/>
          <a:ext cx="1417334" cy="2275407"/>
        </p:xfrm>
        <a:graphic>
          <a:graphicData uri="http://schemas.openxmlformats.org/drawingml/2006/table">
            <a:tbl>
              <a:tblPr firstRow="1" bandRow="1">
                <a:tableStyleId>{5C22544A-7EE6-4342-B048-85BDC9FD1C3A}</a:tableStyleId>
              </a:tblPr>
              <a:tblGrid>
                <a:gridCol w="693683">
                  <a:extLst>
                    <a:ext uri="{9D8B030D-6E8A-4147-A177-3AD203B41FA5}">
                      <a16:colId xmlns:a16="http://schemas.microsoft.com/office/drawing/2014/main" val="1321960512"/>
                    </a:ext>
                  </a:extLst>
                </a:gridCol>
                <a:gridCol w="723651">
                  <a:extLst>
                    <a:ext uri="{9D8B030D-6E8A-4147-A177-3AD203B41FA5}">
                      <a16:colId xmlns:a16="http://schemas.microsoft.com/office/drawing/2014/main" val="3360512864"/>
                    </a:ext>
                  </a:extLst>
                </a:gridCol>
              </a:tblGrid>
              <a:tr h="288748">
                <a:tc>
                  <a:txBody>
                    <a:bodyPr/>
                    <a:lstStyle/>
                    <a:p>
                      <a:pPr marL="0" marR="0" algn="ctr">
                        <a:lnSpc>
                          <a:spcPct val="107000"/>
                        </a:lnSpc>
                        <a:spcBef>
                          <a:spcPts val="0"/>
                        </a:spcBef>
                        <a:spcAft>
                          <a:spcPts val="0"/>
                        </a:spcAft>
                      </a:pPr>
                      <a:r>
                        <a:rPr lang="en-US" sz="1600" b="1" dirty="0" smtClean="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Offset </a:t>
                      </a:r>
                      <a:endParaRPr lang="en-US" sz="16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b="1" dirty="0" smtClean="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Value</a:t>
                      </a:r>
                      <a:endParaRPr lang="en-US" sz="16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94674990"/>
                  </a:ext>
                </a:extLst>
              </a:tr>
              <a:tr h="227544">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03341552"/>
                  </a:ext>
                </a:extLst>
              </a:tr>
              <a:tr h="227544">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64310655"/>
                  </a:ext>
                </a:extLst>
              </a:tr>
              <a:tr h="232614">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76484950"/>
                  </a:ext>
                </a:extLst>
              </a:tr>
              <a:tr h="232372">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6</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12095063"/>
                  </a:ext>
                </a:extLst>
              </a:tr>
              <a:tr h="227544">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8</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59344495"/>
                  </a:ext>
                </a:extLst>
              </a:tr>
              <a:tr h="227544">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10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31550539"/>
                  </a:ext>
                </a:extLst>
              </a:tr>
              <a:tr h="250969">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12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36774382"/>
                  </a:ext>
                </a:extLst>
              </a:tr>
              <a:tr h="357572">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14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39758624"/>
                  </a:ext>
                </a:extLst>
              </a:tr>
            </a:tbl>
          </a:graphicData>
        </a:graphic>
      </p:graphicFrame>
      <p:sp>
        <p:nvSpPr>
          <p:cNvPr id="15" name="TextBox 14"/>
          <p:cNvSpPr txBox="1"/>
          <p:nvPr/>
        </p:nvSpPr>
        <p:spPr>
          <a:xfrm>
            <a:off x="5787720" y="2849482"/>
            <a:ext cx="697370" cy="369332"/>
          </a:xfrm>
          <a:prstGeom prst="rect">
            <a:avLst/>
          </a:prstGeom>
          <a:noFill/>
        </p:spPr>
        <p:txBody>
          <a:bodyPr wrap="none" rtlCol="0">
            <a:spAutoFit/>
          </a:bodyPr>
          <a:lstStyle/>
          <a:p>
            <a:r>
              <a:rPr lang="en-US" dirty="0" smtClean="0"/>
              <a:t>Index</a:t>
            </a:r>
            <a:endParaRPr lang="en-US" dirty="0"/>
          </a:p>
        </p:txBody>
      </p:sp>
      <p:cxnSp>
        <p:nvCxnSpPr>
          <p:cNvPr id="16" name="Straight Arrow Connector 15"/>
          <p:cNvCxnSpPr/>
          <p:nvPr/>
        </p:nvCxnSpPr>
        <p:spPr>
          <a:xfrm flipV="1">
            <a:off x="6808030" y="3580272"/>
            <a:ext cx="837191" cy="4977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9899622" y="3524208"/>
            <a:ext cx="1338450" cy="3202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Block</a:t>
            </a:r>
            <a:endParaRPr lang="en-US" dirty="0"/>
          </a:p>
        </p:txBody>
      </p:sp>
      <p:cxnSp>
        <p:nvCxnSpPr>
          <p:cNvPr id="18" name="Straight Arrow Connector 17"/>
          <p:cNvCxnSpPr/>
          <p:nvPr/>
        </p:nvCxnSpPr>
        <p:spPr>
          <a:xfrm flipV="1">
            <a:off x="6819327" y="3597898"/>
            <a:ext cx="837191" cy="4977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aphicFrame>
        <p:nvGraphicFramePr>
          <p:cNvPr id="19" name="Table 18"/>
          <p:cNvGraphicFramePr>
            <a:graphicFrameLocks noGrp="1"/>
          </p:cNvGraphicFramePr>
          <p:nvPr>
            <p:extLst>
              <p:ext uri="{D42A27DB-BD31-4B8C-83A1-F6EECF244321}">
                <p14:modId xmlns:p14="http://schemas.microsoft.com/office/powerpoint/2010/main" val="3262603022"/>
              </p:ext>
            </p:extLst>
          </p:nvPr>
        </p:nvGraphicFramePr>
        <p:xfrm>
          <a:off x="7619476" y="3419334"/>
          <a:ext cx="1430330" cy="2275407"/>
        </p:xfrm>
        <a:graphic>
          <a:graphicData uri="http://schemas.openxmlformats.org/drawingml/2006/table">
            <a:tbl>
              <a:tblPr firstRow="1" bandRow="1">
                <a:tableStyleId>{5C22544A-7EE6-4342-B048-85BDC9FD1C3A}</a:tableStyleId>
              </a:tblPr>
              <a:tblGrid>
                <a:gridCol w="693683">
                  <a:extLst>
                    <a:ext uri="{9D8B030D-6E8A-4147-A177-3AD203B41FA5}">
                      <a16:colId xmlns:a16="http://schemas.microsoft.com/office/drawing/2014/main" val="1321960512"/>
                    </a:ext>
                  </a:extLst>
                </a:gridCol>
                <a:gridCol w="736647">
                  <a:extLst>
                    <a:ext uri="{9D8B030D-6E8A-4147-A177-3AD203B41FA5}">
                      <a16:colId xmlns:a16="http://schemas.microsoft.com/office/drawing/2014/main" val="3360512864"/>
                    </a:ext>
                  </a:extLst>
                </a:gridCol>
              </a:tblGrid>
              <a:tr h="288748">
                <a:tc>
                  <a:txBody>
                    <a:bodyPr/>
                    <a:lstStyle/>
                    <a:p>
                      <a:pPr marL="0" marR="0" algn="ctr">
                        <a:lnSpc>
                          <a:spcPct val="107000"/>
                        </a:lnSpc>
                        <a:spcBef>
                          <a:spcPts val="0"/>
                        </a:spcBef>
                        <a:spcAft>
                          <a:spcPts val="0"/>
                        </a:spcAft>
                      </a:pPr>
                      <a:r>
                        <a:rPr lang="en-US" sz="1600" b="1" dirty="0" smtClean="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Offset </a:t>
                      </a:r>
                      <a:endParaRPr lang="en-US" sz="16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b="1" dirty="0" smtClean="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Value</a:t>
                      </a:r>
                      <a:endParaRPr lang="en-US" sz="16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94674990"/>
                  </a:ext>
                </a:extLst>
              </a:tr>
              <a:tr h="227544">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03341552"/>
                  </a:ext>
                </a:extLst>
              </a:tr>
              <a:tr h="227544">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64310655"/>
                  </a:ext>
                </a:extLst>
              </a:tr>
              <a:tr h="232614">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76484950"/>
                  </a:ext>
                </a:extLst>
              </a:tr>
              <a:tr h="232372">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6</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12095063"/>
                  </a:ext>
                </a:extLst>
              </a:tr>
              <a:tr h="227544">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8</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59344495"/>
                  </a:ext>
                </a:extLst>
              </a:tr>
              <a:tr h="227544">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10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31550539"/>
                  </a:ext>
                </a:extLst>
              </a:tr>
              <a:tr h="250969">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12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36774382"/>
                  </a:ext>
                </a:extLst>
              </a:tr>
              <a:tr h="357572">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14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39758624"/>
                  </a:ext>
                </a:extLst>
              </a:tr>
            </a:tbl>
          </a:graphicData>
        </a:graphic>
      </p:graphicFrame>
      <p:sp>
        <p:nvSpPr>
          <p:cNvPr id="20" name="TextBox 19"/>
          <p:cNvSpPr txBox="1"/>
          <p:nvPr/>
        </p:nvSpPr>
        <p:spPr>
          <a:xfrm>
            <a:off x="8042121" y="3063912"/>
            <a:ext cx="697370" cy="369332"/>
          </a:xfrm>
          <a:prstGeom prst="rect">
            <a:avLst/>
          </a:prstGeom>
          <a:noFill/>
        </p:spPr>
        <p:txBody>
          <a:bodyPr wrap="none" rtlCol="0">
            <a:spAutoFit/>
          </a:bodyPr>
          <a:lstStyle/>
          <a:p>
            <a:r>
              <a:rPr lang="en-US" dirty="0" smtClean="0"/>
              <a:t>Index</a:t>
            </a:r>
            <a:endParaRPr lang="en-US" dirty="0"/>
          </a:p>
        </p:txBody>
      </p:sp>
      <p:cxnSp>
        <p:nvCxnSpPr>
          <p:cNvPr id="21" name="Straight Arrow Connector 20"/>
          <p:cNvCxnSpPr/>
          <p:nvPr/>
        </p:nvCxnSpPr>
        <p:spPr>
          <a:xfrm flipV="1">
            <a:off x="9062431" y="3794702"/>
            <a:ext cx="837191" cy="4977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346846" y="1813638"/>
            <a:ext cx="6134180" cy="646331"/>
          </a:xfrm>
          <a:prstGeom prst="rect">
            <a:avLst/>
          </a:prstGeom>
          <a:noFill/>
        </p:spPr>
        <p:txBody>
          <a:bodyPr wrap="none" rtlCol="0">
            <a:spAutoFit/>
          </a:bodyPr>
          <a:lstStyle/>
          <a:p>
            <a:r>
              <a:rPr lang="en-US" dirty="0" smtClean="0"/>
              <a:t>The Index Level shows the number of index blocks that must be</a:t>
            </a:r>
          </a:p>
          <a:p>
            <a:r>
              <a:rPr lang="en-US" dirty="0" smtClean="0"/>
              <a:t>Accessed before reaching Data Blocks.</a:t>
            </a:r>
            <a:endParaRPr lang="en-US" dirty="0"/>
          </a:p>
        </p:txBody>
      </p:sp>
    </p:spTree>
    <p:extLst>
      <p:ext uri="{BB962C8B-B14F-4D97-AF65-F5344CB8AC3E}">
        <p14:creationId xmlns:p14="http://schemas.microsoft.com/office/powerpoint/2010/main" val="11793825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5293" y="167958"/>
            <a:ext cx="6037634" cy="842624"/>
          </a:xfrm>
        </p:spPr>
        <p:txBody>
          <a:bodyPr>
            <a:normAutofit fontScale="90000"/>
          </a:bodyPr>
          <a:lstStyle/>
          <a:p>
            <a:r>
              <a:rPr lang="en-US" b="1" dirty="0" smtClean="0">
                <a:solidFill>
                  <a:srgbClr val="E38035"/>
                </a:solidFill>
              </a:rPr>
              <a:t>Z502 Disk Structure</a:t>
            </a:r>
            <a:endParaRPr lang="en-US" b="1" dirty="0">
              <a:solidFill>
                <a:srgbClr val="E38035"/>
              </a:solidFill>
            </a:endParaRPr>
          </a:p>
        </p:txBody>
      </p:sp>
      <p:sp>
        <p:nvSpPr>
          <p:cNvPr id="4" name="Slide Number Placeholder 3"/>
          <p:cNvSpPr>
            <a:spLocks noGrp="1"/>
          </p:cNvSpPr>
          <p:nvPr>
            <p:ph type="sldNum" sz="quarter" idx="12"/>
          </p:nvPr>
        </p:nvSpPr>
        <p:spPr/>
        <p:txBody>
          <a:bodyPr/>
          <a:lstStyle/>
          <a:p>
            <a:fld id="{CADA4337-6F77-4ED2-AC0A-D5E16D15F661}" type="slidenum">
              <a:rPr lang="en-US" sz="1600" b="1" smtClean="0"/>
              <a:t>19</a:t>
            </a:fld>
            <a:endParaRPr lang="en-US" sz="1600" b="1" dirty="0"/>
          </a:p>
        </p:txBody>
      </p:sp>
      <p:sp>
        <p:nvSpPr>
          <p:cNvPr id="6" name="TextBox 5"/>
          <p:cNvSpPr txBox="1"/>
          <p:nvPr/>
        </p:nvSpPr>
        <p:spPr>
          <a:xfrm>
            <a:off x="379822" y="1128409"/>
            <a:ext cx="11572229" cy="369332"/>
          </a:xfrm>
          <a:prstGeom prst="rect">
            <a:avLst/>
          </a:prstGeom>
          <a:noFill/>
        </p:spPr>
        <p:txBody>
          <a:bodyPr wrap="square" rtlCol="0">
            <a:spAutoFit/>
          </a:bodyPr>
          <a:lstStyle/>
          <a:p>
            <a:r>
              <a:rPr lang="en-US" dirty="0" smtClean="0"/>
              <a:t>An example for a file having only two data block.  (there are many other alternatives)</a:t>
            </a:r>
            <a:endParaRPr lang="en-US" dirty="0"/>
          </a:p>
        </p:txBody>
      </p:sp>
      <p:sp>
        <p:nvSpPr>
          <p:cNvPr id="5" name="Title 1"/>
          <p:cNvSpPr txBox="1">
            <a:spLocks/>
          </p:cNvSpPr>
          <p:nvPr/>
        </p:nvSpPr>
        <p:spPr>
          <a:xfrm>
            <a:off x="6889532" y="66730"/>
            <a:ext cx="5062519" cy="745782"/>
          </a:xfrm>
          <a:prstGeom prst="rect">
            <a:avLst/>
          </a:prstGeom>
        </p:spPr>
        <p:txBody>
          <a:bodyPr vert="horz" lIns="91440" tIns="45720" rIns="91440" bIns="45720" rtlCol="0" anchor="b">
            <a:normAutofit fontScale="8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smtClean="0">
                <a:solidFill>
                  <a:srgbClr val="E38035"/>
                </a:solidFill>
              </a:rPr>
              <a:t>Example of File Index Structure</a:t>
            </a:r>
            <a:endParaRPr lang="en-US" sz="3600" b="1" dirty="0">
              <a:solidFill>
                <a:srgbClr val="E38035"/>
              </a:solidFill>
            </a:endParaRPr>
          </a:p>
        </p:txBody>
      </p:sp>
      <p:graphicFrame>
        <p:nvGraphicFramePr>
          <p:cNvPr id="11" name="Table 10"/>
          <p:cNvGraphicFramePr>
            <a:graphicFrameLocks noGrp="1"/>
          </p:cNvGraphicFramePr>
          <p:nvPr>
            <p:extLst>
              <p:ext uri="{D42A27DB-BD31-4B8C-83A1-F6EECF244321}">
                <p14:modId xmlns:p14="http://schemas.microsoft.com/office/powerpoint/2010/main" val="1119313486"/>
              </p:ext>
            </p:extLst>
          </p:nvPr>
        </p:nvGraphicFramePr>
        <p:xfrm>
          <a:off x="3184634" y="3022010"/>
          <a:ext cx="1417334" cy="2275407"/>
        </p:xfrm>
        <a:graphic>
          <a:graphicData uri="http://schemas.openxmlformats.org/drawingml/2006/table">
            <a:tbl>
              <a:tblPr firstRow="1" bandRow="1">
                <a:tableStyleId>{5C22544A-7EE6-4342-B048-85BDC9FD1C3A}</a:tableStyleId>
              </a:tblPr>
              <a:tblGrid>
                <a:gridCol w="693683">
                  <a:extLst>
                    <a:ext uri="{9D8B030D-6E8A-4147-A177-3AD203B41FA5}">
                      <a16:colId xmlns:a16="http://schemas.microsoft.com/office/drawing/2014/main" val="1321960512"/>
                    </a:ext>
                  </a:extLst>
                </a:gridCol>
                <a:gridCol w="723651">
                  <a:extLst>
                    <a:ext uri="{9D8B030D-6E8A-4147-A177-3AD203B41FA5}">
                      <a16:colId xmlns:a16="http://schemas.microsoft.com/office/drawing/2014/main" val="3360512864"/>
                    </a:ext>
                  </a:extLst>
                </a:gridCol>
              </a:tblGrid>
              <a:tr h="288748">
                <a:tc>
                  <a:txBody>
                    <a:bodyPr/>
                    <a:lstStyle/>
                    <a:p>
                      <a:pPr marL="0" marR="0" algn="ctr">
                        <a:lnSpc>
                          <a:spcPct val="107000"/>
                        </a:lnSpc>
                        <a:spcBef>
                          <a:spcPts val="0"/>
                        </a:spcBef>
                        <a:spcAft>
                          <a:spcPts val="0"/>
                        </a:spcAft>
                      </a:pPr>
                      <a:r>
                        <a:rPr lang="en-US" sz="1600" b="1" dirty="0" smtClean="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Offset </a:t>
                      </a:r>
                      <a:endParaRPr lang="en-US" sz="16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b="1" dirty="0" smtClean="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Value</a:t>
                      </a:r>
                      <a:endParaRPr lang="en-US" sz="16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94674990"/>
                  </a:ext>
                </a:extLst>
              </a:tr>
              <a:tr h="227544">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03341552"/>
                  </a:ext>
                </a:extLst>
              </a:tr>
              <a:tr h="227544">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64310655"/>
                  </a:ext>
                </a:extLst>
              </a:tr>
              <a:tr h="232614">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76484950"/>
                  </a:ext>
                </a:extLst>
              </a:tr>
              <a:tr h="232372">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6</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12095063"/>
                  </a:ext>
                </a:extLst>
              </a:tr>
              <a:tr h="227544">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8</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59344495"/>
                  </a:ext>
                </a:extLst>
              </a:tr>
              <a:tr h="227544">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10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31550539"/>
                  </a:ext>
                </a:extLst>
              </a:tr>
              <a:tr h="250969">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12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36774382"/>
                  </a:ext>
                </a:extLst>
              </a:tr>
              <a:tr h="357572">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14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3975862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738101556"/>
              </p:ext>
            </p:extLst>
          </p:nvPr>
        </p:nvGraphicFramePr>
        <p:xfrm>
          <a:off x="379822" y="1813638"/>
          <a:ext cx="2060252" cy="2084953"/>
        </p:xfrm>
        <a:graphic>
          <a:graphicData uri="http://schemas.openxmlformats.org/drawingml/2006/table">
            <a:tbl>
              <a:tblPr firstRow="1" bandRow="1">
                <a:tableStyleId>{5C22544A-7EE6-4342-B048-85BDC9FD1C3A}</a:tableStyleId>
              </a:tblPr>
              <a:tblGrid>
                <a:gridCol w="1271975">
                  <a:extLst>
                    <a:ext uri="{9D8B030D-6E8A-4147-A177-3AD203B41FA5}">
                      <a16:colId xmlns:a16="http://schemas.microsoft.com/office/drawing/2014/main" val="1360388728"/>
                    </a:ext>
                  </a:extLst>
                </a:gridCol>
                <a:gridCol w="788277">
                  <a:extLst>
                    <a:ext uri="{9D8B030D-6E8A-4147-A177-3AD203B41FA5}">
                      <a16:colId xmlns:a16="http://schemas.microsoft.com/office/drawing/2014/main" val="3360512864"/>
                    </a:ext>
                  </a:extLst>
                </a:gridCol>
              </a:tblGrid>
              <a:tr h="407097">
                <a:tc>
                  <a:txBody>
                    <a:bodyPr/>
                    <a:lstStyle/>
                    <a:p>
                      <a:pPr marL="0" marR="0" algn="ctr">
                        <a:lnSpc>
                          <a:spcPct val="107000"/>
                        </a:lnSpc>
                        <a:spcBef>
                          <a:spcPts val="0"/>
                        </a:spcBef>
                        <a:spcAft>
                          <a:spcPts val="0"/>
                        </a:spcAft>
                      </a:pPr>
                      <a:r>
                        <a:rPr lang="en-US" sz="16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Field</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b="0" dirty="0" smtClean="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Value</a:t>
                      </a:r>
                      <a:endParaRPr lang="en-US" sz="16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94674990"/>
                  </a:ext>
                </a:extLst>
              </a:tr>
              <a:tr h="407097">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File </a:t>
                      </a: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 Dir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File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64310655"/>
                  </a:ext>
                </a:extLst>
              </a:tr>
              <a:tr h="407097">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Index Level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76484950"/>
                  </a:ext>
                </a:extLst>
              </a:tr>
              <a:tr h="407097">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Index Location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59344495"/>
                  </a:ext>
                </a:extLst>
              </a:tr>
              <a:tr h="407097">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File </a:t>
                      </a: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Size (Bytes)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&gt;16, </a:t>
                      </a:r>
                    </a:p>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&lt; 32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31550539"/>
                  </a:ext>
                </a:extLst>
              </a:tr>
            </a:tbl>
          </a:graphicData>
        </a:graphic>
      </p:graphicFrame>
      <p:sp>
        <p:nvSpPr>
          <p:cNvPr id="3" name="Rectangle 2"/>
          <p:cNvSpPr/>
          <p:nvPr/>
        </p:nvSpPr>
        <p:spPr>
          <a:xfrm>
            <a:off x="5443959" y="3273109"/>
            <a:ext cx="1338450" cy="3202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Block</a:t>
            </a:r>
            <a:endParaRPr lang="en-US" dirty="0"/>
          </a:p>
        </p:txBody>
      </p:sp>
      <p:cxnSp>
        <p:nvCxnSpPr>
          <p:cNvPr id="9" name="Straight Arrow Connector 8"/>
          <p:cNvCxnSpPr>
            <a:endCxn id="3" idx="1"/>
          </p:cNvCxnSpPr>
          <p:nvPr/>
        </p:nvCxnSpPr>
        <p:spPr>
          <a:xfrm flipV="1">
            <a:off x="2222938" y="3182156"/>
            <a:ext cx="837191" cy="4977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83815" y="1497741"/>
            <a:ext cx="1252266" cy="369332"/>
          </a:xfrm>
          <a:prstGeom prst="rect">
            <a:avLst/>
          </a:prstGeom>
          <a:noFill/>
        </p:spPr>
        <p:txBody>
          <a:bodyPr wrap="none" rtlCol="0">
            <a:spAutoFit/>
          </a:bodyPr>
          <a:lstStyle/>
          <a:p>
            <a:r>
              <a:rPr lang="en-US" dirty="0" smtClean="0"/>
              <a:t>File Header</a:t>
            </a:r>
            <a:endParaRPr lang="en-US" dirty="0"/>
          </a:p>
        </p:txBody>
      </p:sp>
      <p:sp>
        <p:nvSpPr>
          <p:cNvPr id="12" name="TextBox 11"/>
          <p:cNvSpPr txBox="1"/>
          <p:nvPr/>
        </p:nvSpPr>
        <p:spPr>
          <a:xfrm>
            <a:off x="3544616" y="2652678"/>
            <a:ext cx="697370" cy="369332"/>
          </a:xfrm>
          <a:prstGeom prst="rect">
            <a:avLst/>
          </a:prstGeom>
          <a:noFill/>
        </p:spPr>
        <p:txBody>
          <a:bodyPr wrap="none" rtlCol="0">
            <a:spAutoFit/>
          </a:bodyPr>
          <a:lstStyle/>
          <a:p>
            <a:r>
              <a:rPr lang="en-US" dirty="0" smtClean="0"/>
              <a:t>Index</a:t>
            </a:r>
            <a:endParaRPr lang="en-US" dirty="0"/>
          </a:p>
        </p:txBody>
      </p:sp>
      <p:cxnSp>
        <p:nvCxnSpPr>
          <p:cNvPr id="13" name="Straight Arrow Connector 12"/>
          <p:cNvCxnSpPr/>
          <p:nvPr/>
        </p:nvCxnSpPr>
        <p:spPr>
          <a:xfrm flipV="1">
            <a:off x="4564926" y="3383468"/>
            <a:ext cx="837191" cy="4977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5470887" y="3712346"/>
            <a:ext cx="1338450" cy="3202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Block</a:t>
            </a:r>
            <a:endParaRPr lang="en-US" dirty="0"/>
          </a:p>
        </p:txBody>
      </p:sp>
      <p:cxnSp>
        <p:nvCxnSpPr>
          <p:cNvPr id="15" name="Straight Arrow Connector 14"/>
          <p:cNvCxnSpPr>
            <a:endCxn id="14" idx="1"/>
          </p:cNvCxnSpPr>
          <p:nvPr/>
        </p:nvCxnSpPr>
        <p:spPr>
          <a:xfrm>
            <a:off x="4644990" y="3634567"/>
            <a:ext cx="825897" cy="23791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0302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3659" y="19456"/>
            <a:ext cx="6037634" cy="842624"/>
          </a:xfrm>
        </p:spPr>
        <p:txBody>
          <a:bodyPr>
            <a:normAutofit fontScale="90000"/>
          </a:bodyPr>
          <a:lstStyle/>
          <a:p>
            <a:r>
              <a:rPr lang="en-US" b="1" dirty="0" smtClean="0">
                <a:solidFill>
                  <a:srgbClr val="E38035"/>
                </a:solidFill>
              </a:rPr>
              <a:t>Z502 Disk Structure</a:t>
            </a:r>
            <a:endParaRPr lang="en-US" b="1" dirty="0">
              <a:solidFill>
                <a:srgbClr val="E38035"/>
              </a:solidFill>
            </a:endParaRPr>
          </a:p>
        </p:txBody>
      </p:sp>
      <p:sp>
        <p:nvSpPr>
          <p:cNvPr id="4" name="Slide Number Placeholder 3"/>
          <p:cNvSpPr>
            <a:spLocks noGrp="1"/>
          </p:cNvSpPr>
          <p:nvPr>
            <p:ph type="sldNum" sz="quarter" idx="12"/>
          </p:nvPr>
        </p:nvSpPr>
        <p:spPr/>
        <p:txBody>
          <a:bodyPr/>
          <a:lstStyle/>
          <a:p>
            <a:fld id="{CADA4337-6F77-4ED2-AC0A-D5E16D15F661}" type="slidenum">
              <a:rPr lang="en-US" sz="1600" b="1" smtClean="0"/>
              <a:t>2</a:t>
            </a:fld>
            <a:endParaRPr lang="en-US" sz="1600" b="1" dirty="0"/>
          </a:p>
        </p:txBody>
      </p:sp>
      <p:sp>
        <p:nvSpPr>
          <p:cNvPr id="6" name="TextBox 5"/>
          <p:cNvSpPr txBox="1"/>
          <p:nvPr/>
        </p:nvSpPr>
        <p:spPr>
          <a:xfrm>
            <a:off x="379822" y="1128409"/>
            <a:ext cx="11572229" cy="3170099"/>
          </a:xfrm>
          <a:prstGeom prst="rect">
            <a:avLst/>
          </a:prstGeom>
          <a:noFill/>
        </p:spPr>
        <p:txBody>
          <a:bodyPr wrap="square" rtlCol="0">
            <a:spAutoFit/>
          </a:bodyPr>
          <a:lstStyle/>
          <a:p>
            <a:r>
              <a:rPr lang="en-US" sz="2000" dirty="0"/>
              <a:t>There are many ways to lay out data on a disk.  In this project, it’s possible to let you, the student, develop your own style of structure and information on the disk.  I’ve decided to instead give you a structure and methodology.  There are three reasons I’d like to go in that direction. </a:t>
            </a:r>
            <a:endParaRPr lang="en-US" sz="2000" dirty="0" smtClean="0"/>
          </a:p>
          <a:p>
            <a:r>
              <a:rPr lang="en-US" sz="2000" dirty="0" smtClean="0"/>
              <a:t> </a:t>
            </a:r>
          </a:p>
          <a:p>
            <a:pPr marL="342900" indent="-342900">
              <a:buAutoNum type="arabicParenR"/>
            </a:pPr>
            <a:r>
              <a:rPr lang="en-US" sz="2000" dirty="0" smtClean="0"/>
              <a:t>Giving </a:t>
            </a:r>
            <a:r>
              <a:rPr lang="en-US" sz="2000" dirty="0"/>
              <a:t>you a structure makes your job easier – you don’t need to develop something from scratch.  </a:t>
            </a:r>
            <a:endParaRPr lang="en-US" sz="2000" dirty="0" smtClean="0"/>
          </a:p>
          <a:p>
            <a:pPr marL="342900" indent="-342900">
              <a:buAutoNum type="arabicParenR"/>
            </a:pPr>
            <a:r>
              <a:rPr lang="en-US" sz="2000" dirty="0" smtClean="0"/>
              <a:t>What </a:t>
            </a:r>
            <a:r>
              <a:rPr lang="en-US" sz="2000" dirty="0"/>
              <a:t>I’m giving you is a structure that represents what you might find on a real disk – you’ll learn by understanding this format.  </a:t>
            </a:r>
          </a:p>
          <a:p>
            <a:pPr marL="342900" indent="-342900">
              <a:buAutoNum type="arabicParenR"/>
            </a:pPr>
            <a:r>
              <a:rPr lang="en-US" sz="2000" dirty="0" smtClean="0"/>
              <a:t>I’ve </a:t>
            </a:r>
            <a:r>
              <a:rPr lang="en-US" sz="2000" dirty="0"/>
              <a:t>developed a </a:t>
            </a:r>
            <a:r>
              <a:rPr lang="en-US" sz="2000" dirty="0" err="1"/>
              <a:t>DiskCheck</a:t>
            </a:r>
            <a:r>
              <a:rPr lang="en-US" sz="2000" dirty="0"/>
              <a:t>() that will execute on the structure you have placed on a </a:t>
            </a:r>
            <a:r>
              <a:rPr lang="en-US" sz="2000" dirty="0" smtClean="0"/>
              <a:t>disk.   The Z502 hardware outputs a file that let’s you see where things are actually placed on your disk.    In addition, it allows me to be assured that you’ve coded correctly.</a:t>
            </a:r>
            <a:endParaRPr lang="en-US" sz="2000" dirty="0"/>
          </a:p>
        </p:txBody>
      </p:sp>
    </p:spTree>
    <p:extLst>
      <p:ext uri="{BB962C8B-B14F-4D97-AF65-F5344CB8AC3E}">
        <p14:creationId xmlns:p14="http://schemas.microsoft.com/office/powerpoint/2010/main" val="7572231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5293" y="167958"/>
            <a:ext cx="6037634" cy="842624"/>
          </a:xfrm>
        </p:spPr>
        <p:txBody>
          <a:bodyPr>
            <a:normAutofit fontScale="90000"/>
          </a:bodyPr>
          <a:lstStyle/>
          <a:p>
            <a:r>
              <a:rPr lang="en-US" b="1" dirty="0" smtClean="0">
                <a:solidFill>
                  <a:srgbClr val="E38035"/>
                </a:solidFill>
              </a:rPr>
              <a:t>Z502 Disk Structure</a:t>
            </a:r>
            <a:endParaRPr lang="en-US" b="1" dirty="0">
              <a:solidFill>
                <a:srgbClr val="E38035"/>
              </a:solidFill>
            </a:endParaRPr>
          </a:p>
        </p:txBody>
      </p:sp>
      <p:sp>
        <p:nvSpPr>
          <p:cNvPr id="4" name="Slide Number Placeholder 3"/>
          <p:cNvSpPr>
            <a:spLocks noGrp="1"/>
          </p:cNvSpPr>
          <p:nvPr>
            <p:ph type="sldNum" sz="quarter" idx="12"/>
          </p:nvPr>
        </p:nvSpPr>
        <p:spPr/>
        <p:txBody>
          <a:bodyPr/>
          <a:lstStyle/>
          <a:p>
            <a:fld id="{CADA4337-6F77-4ED2-AC0A-D5E16D15F661}" type="slidenum">
              <a:rPr lang="en-US" sz="1600" b="1" smtClean="0"/>
              <a:t>20</a:t>
            </a:fld>
            <a:endParaRPr lang="en-US" sz="1600" b="1" dirty="0"/>
          </a:p>
        </p:txBody>
      </p:sp>
      <p:sp>
        <p:nvSpPr>
          <p:cNvPr id="6" name="TextBox 5"/>
          <p:cNvSpPr txBox="1"/>
          <p:nvPr/>
        </p:nvSpPr>
        <p:spPr>
          <a:xfrm>
            <a:off x="332987" y="1078982"/>
            <a:ext cx="11572229" cy="369332"/>
          </a:xfrm>
          <a:prstGeom prst="rect">
            <a:avLst/>
          </a:prstGeom>
          <a:noFill/>
        </p:spPr>
        <p:txBody>
          <a:bodyPr wrap="square" rtlCol="0">
            <a:spAutoFit/>
          </a:bodyPr>
          <a:lstStyle/>
          <a:p>
            <a:r>
              <a:rPr lang="en-US" dirty="0" smtClean="0"/>
              <a:t>An INCORRECT example for a file having only two data block</a:t>
            </a:r>
            <a:endParaRPr lang="en-US" dirty="0"/>
          </a:p>
        </p:txBody>
      </p:sp>
      <p:sp>
        <p:nvSpPr>
          <p:cNvPr id="5" name="Title 1"/>
          <p:cNvSpPr txBox="1">
            <a:spLocks/>
          </p:cNvSpPr>
          <p:nvPr/>
        </p:nvSpPr>
        <p:spPr>
          <a:xfrm>
            <a:off x="6889532" y="66730"/>
            <a:ext cx="5062519" cy="745782"/>
          </a:xfrm>
          <a:prstGeom prst="rect">
            <a:avLst/>
          </a:prstGeom>
        </p:spPr>
        <p:txBody>
          <a:bodyPr vert="horz" lIns="91440" tIns="45720" rIns="91440" bIns="45720" rtlCol="0" anchor="b">
            <a:normAutofit fontScale="8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smtClean="0">
                <a:solidFill>
                  <a:srgbClr val="E38035"/>
                </a:solidFill>
              </a:rPr>
              <a:t>Example of File Index Structure</a:t>
            </a:r>
            <a:endParaRPr lang="en-US" sz="3600" b="1" dirty="0">
              <a:solidFill>
                <a:srgbClr val="E38035"/>
              </a:solidFill>
            </a:endParaRPr>
          </a:p>
        </p:txBody>
      </p:sp>
      <p:graphicFrame>
        <p:nvGraphicFramePr>
          <p:cNvPr id="11" name="Table 10"/>
          <p:cNvGraphicFramePr>
            <a:graphicFrameLocks noGrp="1"/>
          </p:cNvGraphicFramePr>
          <p:nvPr/>
        </p:nvGraphicFramePr>
        <p:xfrm>
          <a:off x="3184634" y="3022010"/>
          <a:ext cx="1417334" cy="2275407"/>
        </p:xfrm>
        <a:graphic>
          <a:graphicData uri="http://schemas.openxmlformats.org/drawingml/2006/table">
            <a:tbl>
              <a:tblPr firstRow="1" bandRow="1">
                <a:tableStyleId>{5C22544A-7EE6-4342-B048-85BDC9FD1C3A}</a:tableStyleId>
              </a:tblPr>
              <a:tblGrid>
                <a:gridCol w="693683">
                  <a:extLst>
                    <a:ext uri="{9D8B030D-6E8A-4147-A177-3AD203B41FA5}">
                      <a16:colId xmlns:a16="http://schemas.microsoft.com/office/drawing/2014/main" val="1321960512"/>
                    </a:ext>
                  </a:extLst>
                </a:gridCol>
                <a:gridCol w="723651">
                  <a:extLst>
                    <a:ext uri="{9D8B030D-6E8A-4147-A177-3AD203B41FA5}">
                      <a16:colId xmlns:a16="http://schemas.microsoft.com/office/drawing/2014/main" val="3360512864"/>
                    </a:ext>
                  </a:extLst>
                </a:gridCol>
              </a:tblGrid>
              <a:tr h="288748">
                <a:tc>
                  <a:txBody>
                    <a:bodyPr/>
                    <a:lstStyle/>
                    <a:p>
                      <a:pPr marL="0" marR="0" algn="ctr">
                        <a:lnSpc>
                          <a:spcPct val="107000"/>
                        </a:lnSpc>
                        <a:spcBef>
                          <a:spcPts val="0"/>
                        </a:spcBef>
                        <a:spcAft>
                          <a:spcPts val="0"/>
                        </a:spcAft>
                      </a:pPr>
                      <a:r>
                        <a:rPr lang="en-US" sz="1600" b="1" dirty="0" smtClean="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Offset </a:t>
                      </a:r>
                      <a:endParaRPr lang="en-US" sz="16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b="1" dirty="0" smtClean="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Value</a:t>
                      </a:r>
                      <a:endParaRPr lang="en-US" sz="16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94674990"/>
                  </a:ext>
                </a:extLst>
              </a:tr>
              <a:tr h="227544">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03341552"/>
                  </a:ext>
                </a:extLst>
              </a:tr>
              <a:tr h="227544">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64310655"/>
                  </a:ext>
                </a:extLst>
              </a:tr>
              <a:tr h="232614">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76484950"/>
                  </a:ext>
                </a:extLst>
              </a:tr>
              <a:tr h="232372">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6</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12095063"/>
                  </a:ext>
                </a:extLst>
              </a:tr>
              <a:tr h="227544">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8</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59344495"/>
                  </a:ext>
                </a:extLst>
              </a:tr>
              <a:tr h="227544">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10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31550539"/>
                  </a:ext>
                </a:extLst>
              </a:tr>
              <a:tr h="250969">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12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36774382"/>
                  </a:ext>
                </a:extLst>
              </a:tr>
              <a:tr h="357572">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14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39758624"/>
                  </a:ext>
                </a:extLst>
              </a:tr>
            </a:tbl>
          </a:graphicData>
        </a:graphic>
      </p:graphicFrame>
      <p:graphicFrame>
        <p:nvGraphicFramePr>
          <p:cNvPr id="7" name="Table 6"/>
          <p:cNvGraphicFramePr>
            <a:graphicFrameLocks noGrp="1"/>
          </p:cNvGraphicFramePr>
          <p:nvPr/>
        </p:nvGraphicFramePr>
        <p:xfrm>
          <a:off x="379822" y="1813638"/>
          <a:ext cx="2060252" cy="2084953"/>
        </p:xfrm>
        <a:graphic>
          <a:graphicData uri="http://schemas.openxmlformats.org/drawingml/2006/table">
            <a:tbl>
              <a:tblPr firstRow="1" bandRow="1">
                <a:tableStyleId>{5C22544A-7EE6-4342-B048-85BDC9FD1C3A}</a:tableStyleId>
              </a:tblPr>
              <a:tblGrid>
                <a:gridCol w="1271975">
                  <a:extLst>
                    <a:ext uri="{9D8B030D-6E8A-4147-A177-3AD203B41FA5}">
                      <a16:colId xmlns:a16="http://schemas.microsoft.com/office/drawing/2014/main" val="1360388728"/>
                    </a:ext>
                  </a:extLst>
                </a:gridCol>
                <a:gridCol w="788277">
                  <a:extLst>
                    <a:ext uri="{9D8B030D-6E8A-4147-A177-3AD203B41FA5}">
                      <a16:colId xmlns:a16="http://schemas.microsoft.com/office/drawing/2014/main" val="3360512864"/>
                    </a:ext>
                  </a:extLst>
                </a:gridCol>
              </a:tblGrid>
              <a:tr h="407097">
                <a:tc>
                  <a:txBody>
                    <a:bodyPr/>
                    <a:lstStyle/>
                    <a:p>
                      <a:pPr marL="0" marR="0" algn="ctr">
                        <a:lnSpc>
                          <a:spcPct val="107000"/>
                        </a:lnSpc>
                        <a:spcBef>
                          <a:spcPts val="0"/>
                        </a:spcBef>
                        <a:spcAft>
                          <a:spcPts val="0"/>
                        </a:spcAft>
                      </a:pPr>
                      <a:r>
                        <a:rPr lang="en-US" sz="16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Field</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b="0" dirty="0" smtClean="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Value</a:t>
                      </a:r>
                      <a:endParaRPr lang="en-US" sz="16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94674990"/>
                  </a:ext>
                </a:extLst>
              </a:tr>
              <a:tr h="407097">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File </a:t>
                      </a: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 Dir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File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64310655"/>
                  </a:ext>
                </a:extLst>
              </a:tr>
              <a:tr h="407097">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Index Level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76484950"/>
                  </a:ext>
                </a:extLst>
              </a:tr>
              <a:tr h="407097">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Index Location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59344495"/>
                  </a:ext>
                </a:extLst>
              </a:tr>
              <a:tr h="407097">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File </a:t>
                      </a: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Size (Bytes)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&gt;16, </a:t>
                      </a:r>
                    </a:p>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&lt; 32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31550539"/>
                  </a:ext>
                </a:extLst>
              </a:tr>
            </a:tbl>
          </a:graphicData>
        </a:graphic>
      </p:graphicFrame>
      <p:sp>
        <p:nvSpPr>
          <p:cNvPr id="3" name="Rectangle 2"/>
          <p:cNvSpPr/>
          <p:nvPr/>
        </p:nvSpPr>
        <p:spPr>
          <a:xfrm>
            <a:off x="5449877" y="3137505"/>
            <a:ext cx="1338450" cy="3202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Block</a:t>
            </a:r>
            <a:endParaRPr lang="en-US" dirty="0"/>
          </a:p>
        </p:txBody>
      </p:sp>
      <p:cxnSp>
        <p:nvCxnSpPr>
          <p:cNvPr id="9" name="Straight Arrow Connector 8"/>
          <p:cNvCxnSpPr>
            <a:endCxn id="3" idx="1"/>
          </p:cNvCxnSpPr>
          <p:nvPr/>
        </p:nvCxnSpPr>
        <p:spPr>
          <a:xfrm flipV="1">
            <a:off x="2222938" y="3182156"/>
            <a:ext cx="837191" cy="4977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83815" y="1497741"/>
            <a:ext cx="1252266" cy="369332"/>
          </a:xfrm>
          <a:prstGeom prst="rect">
            <a:avLst/>
          </a:prstGeom>
          <a:noFill/>
        </p:spPr>
        <p:txBody>
          <a:bodyPr wrap="none" rtlCol="0">
            <a:spAutoFit/>
          </a:bodyPr>
          <a:lstStyle/>
          <a:p>
            <a:r>
              <a:rPr lang="en-US" dirty="0" smtClean="0"/>
              <a:t>File Header</a:t>
            </a:r>
            <a:endParaRPr lang="en-US" dirty="0"/>
          </a:p>
        </p:txBody>
      </p:sp>
      <p:sp>
        <p:nvSpPr>
          <p:cNvPr id="12" name="TextBox 11"/>
          <p:cNvSpPr txBox="1"/>
          <p:nvPr/>
        </p:nvSpPr>
        <p:spPr>
          <a:xfrm>
            <a:off x="3544616" y="2652678"/>
            <a:ext cx="697370" cy="369332"/>
          </a:xfrm>
          <a:prstGeom prst="rect">
            <a:avLst/>
          </a:prstGeom>
          <a:noFill/>
        </p:spPr>
        <p:txBody>
          <a:bodyPr wrap="none" rtlCol="0">
            <a:spAutoFit/>
          </a:bodyPr>
          <a:lstStyle/>
          <a:p>
            <a:r>
              <a:rPr lang="en-US" dirty="0" smtClean="0"/>
              <a:t>Index</a:t>
            </a:r>
            <a:endParaRPr lang="en-US" dirty="0"/>
          </a:p>
        </p:txBody>
      </p:sp>
      <p:cxnSp>
        <p:nvCxnSpPr>
          <p:cNvPr id="13" name="Straight Arrow Connector 12"/>
          <p:cNvCxnSpPr/>
          <p:nvPr/>
        </p:nvCxnSpPr>
        <p:spPr>
          <a:xfrm flipV="1">
            <a:off x="4564926" y="3383468"/>
            <a:ext cx="837191" cy="4977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7661442" y="3999578"/>
            <a:ext cx="1338450" cy="3202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Block</a:t>
            </a:r>
            <a:endParaRPr lang="en-US" dirty="0"/>
          </a:p>
        </p:txBody>
      </p:sp>
      <p:cxnSp>
        <p:nvCxnSpPr>
          <p:cNvPr id="15" name="Straight Arrow Connector 14"/>
          <p:cNvCxnSpPr/>
          <p:nvPr/>
        </p:nvCxnSpPr>
        <p:spPr>
          <a:xfrm>
            <a:off x="4576220" y="3675745"/>
            <a:ext cx="825897" cy="23791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aphicFrame>
        <p:nvGraphicFramePr>
          <p:cNvPr id="16" name="Table 15"/>
          <p:cNvGraphicFramePr>
            <a:graphicFrameLocks noGrp="1"/>
          </p:cNvGraphicFramePr>
          <p:nvPr>
            <p:extLst>
              <p:ext uri="{D42A27DB-BD31-4B8C-83A1-F6EECF244321}">
                <p14:modId xmlns:p14="http://schemas.microsoft.com/office/powerpoint/2010/main" val="1714815769"/>
              </p:ext>
            </p:extLst>
          </p:nvPr>
        </p:nvGraphicFramePr>
        <p:xfrm>
          <a:off x="5443959" y="3802576"/>
          <a:ext cx="1417334" cy="2275407"/>
        </p:xfrm>
        <a:graphic>
          <a:graphicData uri="http://schemas.openxmlformats.org/drawingml/2006/table">
            <a:tbl>
              <a:tblPr firstRow="1" bandRow="1">
                <a:tableStyleId>{5C22544A-7EE6-4342-B048-85BDC9FD1C3A}</a:tableStyleId>
              </a:tblPr>
              <a:tblGrid>
                <a:gridCol w="693683">
                  <a:extLst>
                    <a:ext uri="{9D8B030D-6E8A-4147-A177-3AD203B41FA5}">
                      <a16:colId xmlns:a16="http://schemas.microsoft.com/office/drawing/2014/main" val="1321960512"/>
                    </a:ext>
                  </a:extLst>
                </a:gridCol>
                <a:gridCol w="723651">
                  <a:extLst>
                    <a:ext uri="{9D8B030D-6E8A-4147-A177-3AD203B41FA5}">
                      <a16:colId xmlns:a16="http://schemas.microsoft.com/office/drawing/2014/main" val="3360512864"/>
                    </a:ext>
                  </a:extLst>
                </a:gridCol>
              </a:tblGrid>
              <a:tr h="288748">
                <a:tc>
                  <a:txBody>
                    <a:bodyPr/>
                    <a:lstStyle/>
                    <a:p>
                      <a:pPr marL="0" marR="0" algn="ctr">
                        <a:lnSpc>
                          <a:spcPct val="107000"/>
                        </a:lnSpc>
                        <a:spcBef>
                          <a:spcPts val="0"/>
                        </a:spcBef>
                        <a:spcAft>
                          <a:spcPts val="0"/>
                        </a:spcAft>
                      </a:pPr>
                      <a:r>
                        <a:rPr lang="en-US" sz="1600" b="1" dirty="0" smtClean="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Offset </a:t>
                      </a:r>
                      <a:endParaRPr lang="en-US" sz="16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b="1" dirty="0" smtClean="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Value</a:t>
                      </a:r>
                      <a:endParaRPr lang="en-US" sz="16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94674990"/>
                  </a:ext>
                </a:extLst>
              </a:tr>
              <a:tr h="227544">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03341552"/>
                  </a:ext>
                </a:extLst>
              </a:tr>
              <a:tr h="227544">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64310655"/>
                  </a:ext>
                </a:extLst>
              </a:tr>
              <a:tr h="232614">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76484950"/>
                  </a:ext>
                </a:extLst>
              </a:tr>
              <a:tr h="232372">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6</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12095063"/>
                  </a:ext>
                </a:extLst>
              </a:tr>
              <a:tr h="227544">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8</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59344495"/>
                  </a:ext>
                </a:extLst>
              </a:tr>
              <a:tr h="227544">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10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31550539"/>
                  </a:ext>
                </a:extLst>
              </a:tr>
              <a:tr h="250969">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12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36774382"/>
                  </a:ext>
                </a:extLst>
              </a:tr>
              <a:tr h="357572">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14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39758624"/>
                  </a:ext>
                </a:extLst>
              </a:tr>
            </a:tbl>
          </a:graphicData>
        </a:graphic>
      </p:graphicFrame>
      <p:sp>
        <p:nvSpPr>
          <p:cNvPr id="17" name="TextBox 16"/>
          <p:cNvSpPr txBox="1"/>
          <p:nvPr/>
        </p:nvSpPr>
        <p:spPr>
          <a:xfrm>
            <a:off x="5803941" y="3433244"/>
            <a:ext cx="697370" cy="369332"/>
          </a:xfrm>
          <a:prstGeom prst="rect">
            <a:avLst/>
          </a:prstGeom>
          <a:noFill/>
        </p:spPr>
        <p:txBody>
          <a:bodyPr wrap="none" rtlCol="0">
            <a:spAutoFit/>
          </a:bodyPr>
          <a:lstStyle/>
          <a:p>
            <a:r>
              <a:rPr lang="en-US" dirty="0" smtClean="0"/>
              <a:t>Index</a:t>
            </a:r>
            <a:endParaRPr lang="en-US" dirty="0"/>
          </a:p>
        </p:txBody>
      </p:sp>
      <p:cxnSp>
        <p:nvCxnSpPr>
          <p:cNvPr id="18" name="Straight Arrow Connector 17"/>
          <p:cNvCxnSpPr/>
          <p:nvPr/>
        </p:nvCxnSpPr>
        <p:spPr>
          <a:xfrm flipV="1">
            <a:off x="6824251" y="4164034"/>
            <a:ext cx="837191" cy="4977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661442" y="1798210"/>
            <a:ext cx="3941979" cy="1569660"/>
          </a:xfrm>
          <a:prstGeom prst="rect">
            <a:avLst/>
          </a:prstGeom>
          <a:noFill/>
        </p:spPr>
        <p:txBody>
          <a:bodyPr wrap="square" rtlCol="0">
            <a:spAutoFit/>
          </a:bodyPr>
          <a:lstStyle/>
          <a:p>
            <a:r>
              <a:rPr lang="en-US" sz="2400" b="1" dirty="0" smtClean="0">
                <a:solidFill>
                  <a:srgbClr val="FF0000"/>
                </a:solidFill>
              </a:rPr>
              <a:t>THIS IS NOT CORRECT.  </a:t>
            </a:r>
            <a:r>
              <a:rPr lang="en-US" sz="2400" b="1" smtClean="0">
                <a:solidFill>
                  <a:srgbClr val="FF0000"/>
                </a:solidFill>
              </a:rPr>
              <a:t>All Data </a:t>
            </a:r>
            <a:r>
              <a:rPr lang="en-US" sz="2400" b="1" dirty="0" smtClean="0">
                <a:solidFill>
                  <a:srgbClr val="FF0000"/>
                </a:solidFill>
              </a:rPr>
              <a:t>Blocks for a file must traverse the same number of index blocks.</a:t>
            </a:r>
            <a:endParaRPr lang="en-US" sz="2400" b="1" dirty="0">
              <a:solidFill>
                <a:srgbClr val="FF0000"/>
              </a:solidFill>
            </a:endParaRPr>
          </a:p>
        </p:txBody>
      </p:sp>
    </p:spTree>
    <p:extLst>
      <p:ext uri="{BB962C8B-B14F-4D97-AF65-F5344CB8AC3E}">
        <p14:creationId xmlns:p14="http://schemas.microsoft.com/office/powerpoint/2010/main" val="28644455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5293" y="167958"/>
            <a:ext cx="6037634" cy="842624"/>
          </a:xfrm>
        </p:spPr>
        <p:txBody>
          <a:bodyPr>
            <a:normAutofit fontScale="90000"/>
          </a:bodyPr>
          <a:lstStyle/>
          <a:p>
            <a:r>
              <a:rPr lang="en-US" b="1" dirty="0" smtClean="0">
                <a:solidFill>
                  <a:srgbClr val="E38035"/>
                </a:solidFill>
              </a:rPr>
              <a:t>Z502 Disk Structure</a:t>
            </a:r>
            <a:endParaRPr lang="en-US" b="1" dirty="0">
              <a:solidFill>
                <a:srgbClr val="E38035"/>
              </a:solidFill>
            </a:endParaRPr>
          </a:p>
        </p:txBody>
      </p:sp>
      <p:sp>
        <p:nvSpPr>
          <p:cNvPr id="4" name="Slide Number Placeholder 3"/>
          <p:cNvSpPr>
            <a:spLocks noGrp="1"/>
          </p:cNvSpPr>
          <p:nvPr>
            <p:ph type="sldNum" sz="quarter" idx="12"/>
          </p:nvPr>
        </p:nvSpPr>
        <p:spPr/>
        <p:txBody>
          <a:bodyPr/>
          <a:lstStyle/>
          <a:p>
            <a:fld id="{CADA4337-6F77-4ED2-AC0A-D5E16D15F661}" type="slidenum">
              <a:rPr lang="en-US" sz="1600" b="1" smtClean="0"/>
              <a:t>21</a:t>
            </a:fld>
            <a:endParaRPr lang="en-US" sz="1600" b="1" dirty="0"/>
          </a:p>
        </p:txBody>
      </p:sp>
      <p:sp>
        <p:nvSpPr>
          <p:cNvPr id="6" name="TextBox 5"/>
          <p:cNvSpPr txBox="1"/>
          <p:nvPr/>
        </p:nvSpPr>
        <p:spPr>
          <a:xfrm>
            <a:off x="379822" y="939231"/>
            <a:ext cx="11572229" cy="369332"/>
          </a:xfrm>
          <a:prstGeom prst="rect">
            <a:avLst/>
          </a:prstGeom>
          <a:noFill/>
        </p:spPr>
        <p:txBody>
          <a:bodyPr wrap="square" rtlCol="0">
            <a:spAutoFit/>
          </a:bodyPr>
          <a:lstStyle/>
          <a:p>
            <a:r>
              <a:rPr lang="en-US" dirty="0" smtClean="0"/>
              <a:t>An example for a file having nine data blocks.  (there are many other alternatives)</a:t>
            </a:r>
            <a:endParaRPr lang="en-US" dirty="0"/>
          </a:p>
        </p:txBody>
      </p:sp>
      <p:sp>
        <p:nvSpPr>
          <p:cNvPr id="5" name="Title 1"/>
          <p:cNvSpPr txBox="1">
            <a:spLocks/>
          </p:cNvSpPr>
          <p:nvPr/>
        </p:nvSpPr>
        <p:spPr>
          <a:xfrm>
            <a:off x="6889532" y="66730"/>
            <a:ext cx="5062519" cy="745782"/>
          </a:xfrm>
          <a:prstGeom prst="rect">
            <a:avLst/>
          </a:prstGeom>
        </p:spPr>
        <p:txBody>
          <a:bodyPr vert="horz" lIns="91440" tIns="45720" rIns="91440" bIns="45720" rtlCol="0" anchor="b">
            <a:normAutofit fontScale="8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smtClean="0">
                <a:solidFill>
                  <a:srgbClr val="E38035"/>
                </a:solidFill>
              </a:rPr>
              <a:t>Example of File Index Structure</a:t>
            </a:r>
            <a:endParaRPr lang="en-US" sz="3600" b="1" dirty="0">
              <a:solidFill>
                <a:srgbClr val="E38035"/>
              </a:solidFill>
            </a:endParaRPr>
          </a:p>
        </p:txBody>
      </p:sp>
      <p:graphicFrame>
        <p:nvGraphicFramePr>
          <p:cNvPr id="11" name="Table 10"/>
          <p:cNvGraphicFramePr>
            <a:graphicFrameLocks noGrp="1"/>
          </p:cNvGraphicFramePr>
          <p:nvPr/>
        </p:nvGraphicFramePr>
        <p:xfrm>
          <a:off x="3184634" y="3022010"/>
          <a:ext cx="1417334" cy="2275407"/>
        </p:xfrm>
        <a:graphic>
          <a:graphicData uri="http://schemas.openxmlformats.org/drawingml/2006/table">
            <a:tbl>
              <a:tblPr firstRow="1" bandRow="1">
                <a:tableStyleId>{5C22544A-7EE6-4342-B048-85BDC9FD1C3A}</a:tableStyleId>
              </a:tblPr>
              <a:tblGrid>
                <a:gridCol w="693683">
                  <a:extLst>
                    <a:ext uri="{9D8B030D-6E8A-4147-A177-3AD203B41FA5}">
                      <a16:colId xmlns:a16="http://schemas.microsoft.com/office/drawing/2014/main" val="1321960512"/>
                    </a:ext>
                  </a:extLst>
                </a:gridCol>
                <a:gridCol w="723651">
                  <a:extLst>
                    <a:ext uri="{9D8B030D-6E8A-4147-A177-3AD203B41FA5}">
                      <a16:colId xmlns:a16="http://schemas.microsoft.com/office/drawing/2014/main" val="3360512864"/>
                    </a:ext>
                  </a:extLst>
                </a:gridCol>
              </a:tblGrid>
              <a:tr h="288748">
                <a:tc>
                  <a:txBody>
                    <a:bodyPr/>
                    <a:lstStyle/>
                    <a:p>
                      <a:pPr marL="0" marR="0" algn="ctr">
                        <a:lnSpc>
                          <a:spcPct val="107000"/>
                        </a:lnSpc>
                        <a:spcBef>
                          <a:spcPts val="0"/>
                        </a:spcBef>
                        <a:spcAft>
                          <a:spcPts val="0"/>
                        </a:spcAft>
                      </a:pPr>
                      <a:r>
                        <a:rPr lang="en-US" sz="1600" b="1" dirty="0" smtClean="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Offset </a:t>
                      </a:r>
                      <a:endParaRPr lang="en-US" sz="16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b="1" dirty="0" smtClean="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Value</a:t>
                      </a:r>
                      <a:endParaRPr lang="en-US" sz="16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94674990"/>
                  </a:ext>
                </a:extLst>
              </a:tr>
              <a:tr h="227544">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03341552"/>
                  </a:ext>
                </a:extLst>
              </a:tr>
              <a:tr h="227544">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64310655"/>
                  </a:ext>
                </a:extLst>
              </a:tr>
              <a:tr h="232614">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76484950"/>
                  </a:ext>
                </a:extLst>
              </a:tr>
              <a:tr h="232372">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6</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12095063"/>
                  </a:ext>
                </a:extLst>
              </a:tr>
              <a:tr h="227544">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8</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59344495"/>
                  </a:ext>
                </a:extLst>
              </a:tr>
              <a:tr h="227544">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10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31550539"/>
                  </a:ext>
                </a:extLst>
              </a:tr>
              <a:tr h="250969">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12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36774382"/>
                  </a:ext>
                </a:extLst>
              </a:tr>
              <a:tr h="357572">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14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3975862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875128496"/>
              </p:ext>
            </p:extLst>
          </p:nvPr>
        </p:nvGraphicFramePr>
        <p:xfrm>
          <a:off x="379822" y="1813638"/>
          <a:ext cx="2060252" cy="2084953"/>
        </p:xfrm>
        <a:graphic>
          <a:graphicData uri="http://schemas.openxmlformats.org/drawingml/2006/table">
            <a:tbl>
              <a:tblPr firstRow="1" bandRow="1">
                <a:tableStyleId>{5C22544A-7EE6-4342-B048-85BDC9FD1C3A}</a:tableStyleId>
              </a:tblPr>
              <a:tblGrid>
                <a:gridCol w="1271975">
                  <a:extLst>
                    <a:ext uri="{9D8B030D-6E8A-4147-A177-3AD203B41FA5}">
                      <a16:colId xmlns:a16="http://schemas.microsoft.com/office/drawing/2014/main" val="1360388728"/>
                    </a:ext>
                  </a:extLst>
                </a:gridCol>
                <a:gridCol w="788277">
                  <a:extLst>
                    <a:ext uri="{9D8B030D-6E8A-4147-A177-3AD203B41FA5}">
                      <a16:colId xmlns:a16="http://schemas.microsoft.com/office/drawing/2014/main" val="3360512864"/>
                    </a:ext>
                  </a:extLst>
                </a:gridCol>
              </a:tblGrid>
              <a:tr h="407097">
                <a:tc>
                  <a:txBody>
                    <a:bodyPr/>
                    <a:lstStyle/>
                    <a:p>
                      <a:pPr marL="0" marR="0" algn="ctr">
                        <a:lnSpc>
                          <a:spcPct val="107000"/>
                        </a:lnSpc>
                        <a:spcBef>
                          <a:spcPts val="0"/>
                        </a:spcBef>
                        <a:spcAft>
                          <a:spcPts val="0"/>
                        </a:spcAft>
                      </a:pPr>
                      <a:r>
                        <a:rPr lang="en-US" sz="16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Field</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b="0" dirty="0" smtClean="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Value</a:t>
                      </a:r>
                      <a:endParaRPr lang="en-US" sz="16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94674990"/>
                  </a:ext>
                </a:extLst>
              </a:tr>
              <a:tr h="407097">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File </a:t>
                      </a: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 Dir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File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64310655"/>
                  </a:ext>
                </a:extLst>
              </a:tr>
              <a:tr h="407097">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Index Level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76484950"/>
                  </a:ext>
                </a:extLst>
              </a:tr>
              <a:tr h="407097">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Index Location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59344495"/>
                  </a:ext>
                </a:extLst>
              </a:tr>
              <a:tr h="407097">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File </a:t>
                      </a: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Size (Bytes)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&gt; 8 * 16, </a:t>
                      </a:r>
                    </a:p>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&lt; 9</a:t>
                      </a:r>
                      <a:r>
                        <a:rPr lang="en-US" sz="1400" baseline="0" dirty="0" smtClean="0">
                          <a:effectLst/>
                          <a:latin typeface="Calibri" panose="020F0502020204030204" pitchFamily="34" charset="0"/>
                          <a:ea typeface="Calibri" panose="020F0502020204030204" pitchFamily="34" charset="0"/>
                          <a:cs typeface="Times New Roman" panose="02020603050405020304" pitchFamily="18" charset="0"/>
                        </a:rPr>
                        <a:t> * 16</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31550539"/>
                  </a:ext>
                </a:extLst>
              </a:tr>
            </a:tbl>
          </a:graphicData>
        </a:graphic>
      </p:graphicFrame>
      <p:sp>
        <p:nvSpPr>
          <p:cNvPr id="3" name="Rectangle 2"/>
          <p:cNvSpPr/>
          <p:nvPr/>
        </p:nvSpPr>
        <p:spPr>
          <a:xfrm>
            <a:off x="7811000" y="1938605"/>
            <a:ext cx="1338450" cy="1850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Block</a:t>
            </a:r>
            <a:endParaRPr lang="en-US" dirty="0"/>
          </a:p>
        </p:txBody>
      </p:sp>
      <p:cxnSp>
        <p:nvCxnSpPr>
          <p:cNvPr id="9" name="Straight Arrow Connector 8"/>
          <p:cNvCxnSpPr>
            <a:endCxn id="3" idx="1"/>
          </p:cNvCxnSpPr>
          <p:nvPr/>
        </p:nvCxnSpPr>
        <p:spPr>
          <a:xfrm flipV="1">
            <a:off x="2222938" y="3182156"/>
            <a:ext cx="837191" cy="4977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83815" y="1497741"/>
            <a:ext cx="1252266" cy="369332"/>
          </a:xfrm>
          <a:prstGeom prst="rect">
            <a:avLst/>
          </a:prstGeom>
          <a:noFill/>
        </p:spPr>
        <p:txBody>
          <a:bodyPr wrap="none" rtlCol="0">
            <a:spAutoFit/>
          </a:bodyPr>
          <a:lstStyle/>
          <a:p>
            <a:r>
              <a:rPr lang="en-US" dirty="0" smtClean="0"/>
              <a:t>File Header</a:t>
            </a:r>
            <a:endParaRPr lang="en-US" dirty="0"/>
          </a:p>
        </p:txBody>
      </p:sp>
      <p:sp>
        <p:nvSpPr>
          <p:cNvPr id="12" name="TextBox 11"/>
          <p:cNvSpPr txBox="1"/>
          <p:nvPr/>
        </p:nvSpPr>
        <p:spPr>
          <a:xfrm>
            <a:off x="3544616" y="2652678"/>
            <a:ext cx="697370" cy="369332"/>
          </a:xfrm>
          <a:prstGeom prst="rect">
            <a:avLst/>
          </a:prstGeom>
          <a:noFill/>
        </p:spPr>
        <p:txBody>
          <a:bodyPr wrap="none" rtlCol="0">
            <a:spAutoFit/>
          </a:bodyPr>
          <a:lstStyle/>
          <a:p>
            <a:r>
              <a:rPr lang="en-US" dirty="0" smtClean="0"/>
              <a:t>Index</a:t>
            </a:r>
            <a:endParaRPr lang="en-US" dirty="0"/>
          </a:p>
        </p:txBody>
      </p:sp>
      <p:cxnSp>
        <p:nvCxnSpPr>
          <p:cNvPr id="13" name="Straight Arrow Connector 12"/>
          <p:cNvCxnSpPr/>
          <p:nvPr/>
        </p:nvCxnSpPr>
        <p:spPr>
          <a:xfrm flipV="1">
            <a:off x="4564926" y="2002843"/>
            <a:ext cx="864250" cy="143040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644990" y="3634567"/>
            <a:ext cx="882999" cy="81593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83815" y="4600450"/>
            <a:ext cx="1939158" cy="923330"/>
          </a:xfrm>
          <a:prstGeom prst="rect">
            <a:avLst/>
          </a:prstGeom>
          <a:noFill/>
        </p:spPr>
        <p:txBody>
          <a:bodyPr wrap="square" rtlCol="0">
            <a:spAutoFit/>
          </a:bodyPr>
          <a:lstStyle/>
          <a:p>
            <a:r>
              <a:rPr lang="en-US" dirty="0" smtClean="0"/>
              <a:t>16 is the number of data bytes in a Data Block</a:t>
            </a:r>
            <a:endParaRPr lang="en-US" dirty="0"/>
          </a:p>
        </p:txBody>
      </p:sp>
      <p:cxnSp>
        <p:nvCxnSpPr>
          <p:cNvPr id="16" name="Straight Arrow Connector 15"/>
          <p:cNvCxnSpPr/>
          <p:nvPr/>
        </p:nvCxnSpPr>
        <p:spPr>
          <a:xfrm flipV="1">
            <a:off x="1897076" y="3808088"/>
            <a:ext cx="325862" cy="8584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aphicFrame>
        <p:nvGraphicFramePr>
          <p:cNvPr id="18" name="Table 17"/>
          <p:cNvGraphicFramePr>
            <a:graphicFrameLocks noGrp="1"/>
          </p:cNvGraphicFramePr>
          <p:nvPr>
            <p:extLst>
              <p:ext uri="{D42A27DB-BD31-4B8C-83A1-F6EECF244321}">
                <p14:modId xmlns:p14="http://schemas.microsoft.com/office/powerpoint/2010/main" val="1905544597"/>
              </p:ext>
            </p:extLst>
          </p:nvPr>
        </p:nvGraphicFramePr>
        <p:xfrm>
          <a:off x="5527989" y="4396840"/>
          <a:ext cx="1417334" cy="2275407"/>
        </p:xfrm>
        <a:graphic>
          <a:graphicData uri="http://schemas.openxmlformats.org/drawingml/2006/table">
            <a:tbl>
              <a:tblPr firstRow="1" bandRow="1">
                <a:tableStyleId>{5C22544A-7EE6-4342-B048-85BDC9FD1C3A}</a:tableStyleId>
              </a:tblPr>
              <a:tblGrid>
                <a:gridCol w="693683">
                  <a:extLst>
                    <a:ext uri="{9D8B030D-6E8A-4147-A177-3AD203B41FA5}">
                      <a16:colId xmlns:a16="http://schemas.microsoft.com/office/drawing/2014/main" val="1321960512"/>
                    </a:ext>
                  </a:extLst>
                </a:gridCol>
                <a:gridCol w="723651">
                  <a:extLst>
                    <a:ext uri="{9D8B030D-6E8A-4147-A177-3AD203B41FA5}">
                      <a16:colId xmlns:a16="http://schemas.microsoft.com/office/drawing/2014/main" val="3360512864"/>
                    </a:ext>
                  </a:extLst>
                </a:gridCol>
              </a:tblGrid>
              <a:tr h="288748">
                <a:tc>
                  <a:txBody>
                    <a:bodyPr/>
                    <a:lstStyle/>
                    <a:p>
                      <a:pPr marL="0" marR="0" algn="ctr">
                        <a:lnSpc>
                          <a:spcPct val="107000"/>
                        </a:lnSpc>
                        <a:spcBef>
                          <a:spcPts val="0"/>
                        </a:spcBef>
                        <a:spcAft>
                          <a:spcPts val="0"/>
                        </a:spcAft>
                      </a:pPr>
                      <a:r>
                        <a:rPr lang="en-US" sz="1600" b="1" dirty="0" smtClean="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Offset </a:t>
                      </a:r>
                      <a:endParaRPr lang="en-US" sz="16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b="1" dirty="0" smtClean="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Value</a:t>
                      </a:r>
                      <a:endParaRPr lang="en-US" sz="16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94674990"/>
                  </a:ext>
                </a:extLst>
              </a:tr>
              <a:tr h="227544">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03341552"/>
                  </a:ext>
                </a:extLst>
              </a:tr>
              <a:tr h="227544">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64310655"/>
                  </a:ext>
                </a:extLst>
              </a:tr>
              <a:tr h="232614">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76484950"/>
                  </a:ext>
                </a:extLst>
              </a:tr>
              <a:tr h="232372">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6</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12095063"/>
                  </a:ext>
                </a:extLst>
              </a:tr>
              <a:tr h="227544">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8</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59344495"/>
                  </a:ext>
                </a:extLst>
              </a:tr>
              <a:tr h="227544">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10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31550539"/>
                  </a:ext>
                </a:extLst>
              </a:tr>
              <a:tr h="250969">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12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36774382"/>
                  </a:ext>
                </a:extLst>
              </a:tr>
              <a:tr h="357572">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14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39758624"/>
                  </a:ext>
                </a:extLst>
              </a:tr>
            </a:tbl>
          </a:graphicData>
        </a:graphic>
      </p:graphicFrame>
      <p:sp>
        <p:nvSpPr>
          <p:cNvPr id="19" name="TextBox 18"/>
          <p:cNvSpPr txBox="1"/>
          <p:nvPr/>
        </p:nvSpPr>
        <p:spPr>
          <a:xfrm>
            <a:off x="5887971" y="4027508"/>
            <a:ext cx="697370" cy="369332"/>
          </a:xfrm>
          <a:prstGeom prst="rect">
            <a:avLst/>
          </a:prstGeom>
          <a:noFill/>
        </p:spPr>
        <p:txBody>
          <a:bodyPr wrap="none" rtlCol="0">
            <a:spAutoFit/>
          </a:bodyPr>
          <a:lstStyle/>
          <a:p>
            <a:r>
              <a:rPr lang="en-US" dirty="0" smtClean="0"/>
              <a:t>Index</a:t>
            </a:r>
            <a:endParaRPr lang="en-US" dirty="0"/>
          </a:p>
        </p:txBody>
      </p:sp>
      <p:graphicFrame>
        <p:nvGraphicFramePr>
          <p:cNvPr id="20" name="Table 19"/>
          <p:cNvGraphicFramePr>
            <a:graphicFrameLocks noGrp="1"/>
          </p:cNvGraphicFramePr>
          <p:nvPr>
            <p:extLst>
              <p:ext uri="{D42A27DB-BD31-4B8C-83A1-F6EECF244321}">
                <p14:modId xmlns:p14="http://schemas.microsoft.com/office/powerpoint/2010/main" val="3310433731"/>
              </p:ext>
            </p:extLst>
          </p:nvPr>
        </p:nvGraphicFramePr>
        <p:xfrm>
          <a:off x="5472198" y="1813638"/>
          <a:ext cx="1417334" cy="2275407"/>
        </p:xfrm>
        <a:graphic>
          <a:graphicData uri="http://schemas.openxmlformats.org/drawingml/2006/table">
            <a:tbl>
              <a:tblPr firstRow="1" bandRow="1">
                <a:tableStyleId>{5C22544A-7EE6-4342-B048-85BDC9FD1C3A}</a:tableStyleId>
              </a:tblPr>
              <a:tblGrid>
                <a:gridCol w="693683">
                  <a:extLst>
                    <a:ext uri="{9D8B030D-6E8A-4147-A177-3AD203B41FA5}">
                      <a16:colId xmlns:a16="http://schemas.microsoft.com/office/drawing/2014/main" val="1321960512"/>
                    </a:ext>
                  </a:extLst>
                </a:gridCol>
                <a:gridCol w="723651">
                  <a:extLst>
                    <a:ext uri="{9D8B030D-6E8A-4147-A177-3AD203B41FA5}">
                      <a16:colId xmlns:a16="http://schemas.microsoft.com/office/drawing/2014/main" val="3360512864"/>
                    </a:ext>
                  </a:extLst>
                </a:gridCol>
              </a:tblGrid>
              <a:tr h="288748">
                <a:tc>
                  <a:txBody>
                    <a:bodyPr/>
                    <a:lstStyle/>
                    <a:p>
                      <a:pPr marL="0" marR="0" algn="ctr">
                        <a:lnSpc>
                          <a:spcPct val="107000"/>
                        </a:lnSpc>
                        <a:spcBef>
                          <a:spcPts val="0"/>
                        </a:spcBef>
                        <a:spcAft>
                          <a:spcPts val="0"/>
                        </a:spcAft>
                      </a:pPr>
                      <a:r>
                        <a:rPr lang="en-US" sz="1600" b="1" dirty="0" smtClean="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Offset </a:t>
                      </a:r>
                      <a:endParaRPr lang="en-US" sz="16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b="1" dirty="0" smtClean="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Value</a:t>
                      </a:r>
                      <a:endParaRPr lang="en-US" sz="16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94674990"/>
                  </a:ext>
                </a:extLst>
              </a:tr>
              <a:tr h="227544">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03341552"/>
                  </a:ext>
                </a:extLst>
              </a:tr>
              <a:tr h="227544">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64310655"/>
                  </a:ext>
                </a:extLst>
              </a:tr>
              <a:tr h="232614">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76484950"/>
                  </a:ext>
                </a:extLst>
              </a:tr>
              <a:tr h="232372">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6</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12095063"/>
                  </a:ext>
                </a:extLst>
              </a:tr>
              <a:tr h="227544">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8</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59344495"/>
                  </a:ext>
                </a:extLst>
              </a:tr>
              <a:tr h="227544">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10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31550539"/>
                  </a:ext>
                </a:extLst>
              </a:tr>
              <a:tr h="250969">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12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36774382"/>
                  </a:ext>
                </a:extLst>
              </a:tr>
              <a:tr h="357572">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14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39758624"/>
                  </a:ext>
                </a:extLst>
              </a:tr>
            </a:tbl>
          </a:graphicData>
        </a:graphic>
      </p:graphicFrame>
      <p:sp>
        <p:nvSpPr>
          <p:cNvPr id="21" name="TextBox 20"/>
          <p:cNvSpPr txBox="1"/>
          <p:nvPr/>
        </p:nvSpPr>
        <p:spPr>
          <a:xfrm>
            <a:off x="5832180" y="1444306"/>
            <a:ext cx="697370" cy="369332"/>
          </a:xfrm>
          <a:prstGeom prst="rect">
            <a:avLst/>
          </a:prstGeom>
          <a:noFill/>
        </p:spPr>
        <p:txBody>
          <a:bodyPr wrap="none" rtlCol="0">
            <a:spAutoFit/>
          </a:bodyPr>
          <a:lstStyle/>
          <a:p>
            <a:r>
              <a:rPr lang="en-US" dirty="0" smtClean="0"/>
              <a:t>Index</a:t>
            </a:r>
            <a:endParaRPr lang="en-US" dirty="0"/>
          </a:p>
        </p:txBody>
      </p:sp>
      <p:cxnSp>
        <p:nvCxnSpPr>
          <p:cNvPr id="24" name="Straight Arrow Connector 23"/>
          <p:cNvCxnSpPr/>
          <p:nvPr/>
        </p:nvCxnSpPr>
        <p:spPr>
          <a:xfrm flipV="1">
            <a:off x="6945323" y="2039034"/>
            <a:ext cx="771417" cy="20577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6906428" y="2362035"/>
            <a:ext cx="810312" cy="11141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6940769" y="2643045"/>
            <a:ext cx="837191" cy="4977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6932554" y="2858086"/>
            <a:ext cx="837191" cy="4977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6922571" y="3073127"/>
            <a:ext cx="837191" cy="4977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6906428" y="3334267"/>
            <a:ext cx="837191" cy="4977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6940769" y="5233910"/>
            <a:ext cx="837191" cy="4977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6940770" y="5012339"/>
            <a:ext cx="837191" cy="4977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6906429" y="4740711"/>
            <a:ext cx="837191" cy="4977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7838305" y="2219921"/>
            <a:ext cx="1338450" cy="1850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Block</a:t>
            </a:r>
            <a:endParaRPr lang="en-US" dirty="0"/>
          </a:p>
        </p:txBody>
      </p:sp>
      <p:sp>
        <p:nvSpPr>
          <p:cNvPr id="34" name="Rectangle 33"/>
          <p:cNvSpPr/>
          <p:nvPr/>
        </p:nvSpPr>
        <p:spPr>
          <a:xfrm>
            <a:off x="7828322" y="2449573"/>
            <a:ext cx="1338450" cy="1850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Block</a:t>
            </a:r>
            <a:endParaRPr lang="en-US" dirty="0"/>
          </a:p>
        </p:txBody>
      </p:sp>
      <p:sp>
        <p:nvSpPr>
          <p:cNvPr id="35" name="Rectangle 34"/>
          <p:cNvSpPr/>
          <p:nvPr/>
        </p:nvSpPr>
        <p:spPr>
          <a:xfrm>
            <a:off x="7805872" y="2696057"/>
            <a:ext cx="1338450" cy="1850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Block</a:t>
            </a:r>
            <a:endParaRPr lang="en-US" dirty="0"/>
          </a:p>
        </p:txBody>
      </p:sp>
      <p:sp>
        <p:nvSpPr>
          <p:cNvPr id="36" name="Rectangle 35"/>
          <p:cNvSpPr/>
          <p:nvPr/>
        </p:nvSpPr>
        <p:spPr>
          <a:xfrm>
            <a:off x="7828322" y="2944848"/>
            <a:ext cx="1338450" cy="1850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Block</a:t>
            </a:r>
            <a:endParaRPr lang="en-US" dirty="0"/>
          </a:p>
        </p:txBody>
      </p:sp>
      <p:sp>
        <p:nvSpPr>
          <p:cNvPr id="37" name="Rectangle 36"/>
          <p:cNvSpPr/>
          <p:nvPr/>
        </p:nvSpPr>
        <p:spPr>
          <a:xfrm>
            <a:off x="7805872" y="3193639"/>
            <a:ext cx="1338450" cy="1850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Block</a:t>
            </a:r>
            <a:endParaRPr lang="en-US" dirty="0"/>
          </a:p>
        </p:txBody>
      </p:sp>
      <p:sp>
        <p:nvSpPr>
          <p:cNvPr id="38" name="Rectangle 37"/>
          <p:cNvSpPr/>
          <p:nvPr/>
        </p:nvSpPr>
        <p:spPr>
          <a:xfrm>
            <a:off x="7828322" y="4622536"/>
            <a:ext cx="1338450" cy="1850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Block</a:t>
            </a:r>
            <a:endParaRPr lang="en-US" dirty="0"/>
          </a:p>
        </p:txBody>
      </p:sp>
      <p:sp>
        <p:nvSpPr>
          <p:cNvPr id="39" name="Rectangle 38"/>
          <p:cNvSpPr/>
          <p:nvPr/>
        </p:nvSpPr>
        <p:spPr>
          <a:xfrm>
            <a:off x="7777960" y="4888485"/>
            <a:ext cx="1338450" cy="1850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Block</a:t>
            </a:r>
            <a:endParaRPr lang="en-US" dirty="0"/>
          </a:p>
        </p:txBody>
      </p:sp>
      <p:sp>
        <p:nvSpPr>
          <p:cNvPr id="40" name="Rectangle 39"/>
          <p:cNvSpPr/>
          <p:nvPr/>
        </p:nvSpPr>
        <p:spPr>
          <a:xfrm>
            <a:off x="7828322" y="5166286"/>
            <a:ext cx="1338450" cy="1850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Block</a:t>
            </a:r>
            <a:endParaRPr lang="en-US" dirty="0"/>
          </a:p>
        </p:txBody>
      </p:sp>
      <p:sp>
        <p:nvSpPr>
          <p:cNvPr id="43" name="TextBox 42"/>
          <p:cNvSpPr txBox="1"/>
          <p:nvPr/>
        </p:nvSpPr>
        <p:spPr>
          <a:xfrm>
            <a:off x="9694548" y="2134894"/>
            <a:ext cx="2401969" cy="3785652"/>
          </a:xfrm>
          <a:prstGeom prst="rect">
            <a:avLst/>
          </a:prstGeom>
          <a:noFill/>
        </p:spPr>
        <p:txBody>
          <a:bodyPr wrap="square" rtlCol="0">
            <a:spAutoFit/>
          </a:bodyPr>
          <a:lstStyle/>
          <a:p>
            <a:r>
              <a:rPr lang="en-US" sz="2400" b="1" dirty="0" smtClean="0">
                <a:solidFill>
                  <a:srgbClr val="FF0000"/>
                </a:solidFill>
              </a:rPr>
              <a:t>While this is technically a legal disk layout, </a:t>
            </a:r>
          </a:p>
          <a:p>
            <a:r>
              <a:rPr lang="en-US" sz="2400" b="1" dirty="0">
                <a:solidFill>
                  <a:srgbClr val="FF0000"/>
                </a:solidFill>
              </a:rPr>
              <a:t>h</a:t>
            </a:r>
            <a:r>
              <a:rPr lang="en-US" sz="2400" b="1" dirty="0" smtClean="0">
                <a:solidFill>
                  <a:srgbClr val="FF0000"/>
                </a:solidFill>
              </a:rPr>
              <a:t>ow do you know how to find, say the seventh block,  without walking through all the index blocks.</a:t>
            </a:r>
            <a:endParaRPr lang="en-US" sz="2400" b="1" dirty="0">
              <a:solidFill>
                <a:srgbClr val="FF0000"/>
              </a:solidFill>
            </a:endParaRPr>
          </a:p>
        </p:txBody>
      </p:sp>
    </p:spTree>
    <p:extLst>
      <p:ext uri="{BB962C8B-B14F-4D97-AF65-F5344CB8AC3E}">
        <p14:creationId xmlns:p14="http://schemas.microsoft.com/office/powerpoint/2010/main" val="26130030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5293" y="167958"/>
            <a:ext cx="6037634" cy="842624"/>
          </a:xfrm>
        </p:spPr>
        <p:txBody>
          <a:bodyPr>
            <a:normAutofit fontScale="90000"/>
          </a:bodyPr>
          <a:lstStyle/>
          <a:p>
            <a:r>
              <a:rPr lang="en-US" b="1" dirty="0" smtClean="0">
                <a:solidFill>
                  <a:srgbClr val="E38035"/>
                </a:solidFill>
              </a:rPr>
              <a:t>Z502 Disk Structure</a:t>
            </a:r>
            <a:endParaRPr lang="en-US" b="1" dirty="0">
              <a:solidFill>
                <a:srgbClr val="E38035"/>
              </a:solidFill>
            </a:endParaRPr>
          </a:p>
        </p:txBody>
      </p:sp>
      <p:sp>
        <p:nvSpPr>
          <p:cNvPr id="4" name="Slide Number Placeholder 3"/>
          <p:cNvSpPr>
            <a:spLocks noGrp="1"/>
          </p:cNvSpPr>
          <p:nvPr>
            <p:ph type="sldNum" sz="quarter" idx="12"/>
          </p:nvPr>
        </p:nvSpPr>
        <p:spPr/>
        <p:txBody>
          <a:bodyPr/>
          <a:lstStyle/>
          <a:p>
            <a:fld id="{CADA4337-6F77-4ED2-AC0A-D5E16D15F661}" type="slidenum">
              <a:rPr lang="en-US" sz="1600" b="1" smtClean="0"/>
              <a:t>22</a:t>
            </a:fld>
            <a:endParaRPr lang="en-US" sz="1600" b="1" dirty="0"/>
          </a:p>
        </p:txBody>
      </p:sp>
      <p:sp>
        <p:nvSpPr>
          <p:cNvPr id="6" name="TextBox 5"/>
          <p:cNvSpPr txBox="1"/>
          <p:nvPr/>
        </p:nvSpPr>
        <p:spPr>
          <a:xfrm>
            <a:off x="379822" y="1128409"/>
            <a:ext cx="11572229" cy="369332"/>
          </a:xfrm>
          <a:prstGeom prst="rect">
            <a:avLst/>
          </a:prstGeom>
          <a:noFill/>
        </p:spPr>
        <p:txBody>
          <a:bodyPr wrap="square" rtlCol="0">
            <a:spAutoFit/>
          </a:bodyPr>
          <a:lstStyle/>
          <a:p>
            <a:r>
              <a:rPr lang="en-US" dirty="0" smtClean="0"/>
              <a:t>An example for a directory having two File or Directory header blocks.  (there are many other alternatives)</a:t>
            </a:r>
            <a:endParaRPr lang="en-US" dirty="0"/>
          </a:p>
        </p:txBody>
      </p:sp>
      <p:sp>
        <p:nvSpPr>
          <p:cNvPr id="5" name="Title 1"/>
          <p:cNvSpPr txBox="1">
            <a:spLocks/>
          </p:cNvSpPr>
          <p:nvPr/>
        </p:nvSpPr>
        <p:spPr>
          <a:xfrm>
            <a:off x="6889532" y="66730"/>
            <a:ext cx="5062519" cy="74578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smtClean="0">
                <a:solidFill>
                  <a:srgbClr val="E38035"/>
                </a:solidFill>
              </a:rPr>
              <a:t>Example of Directory Index Structure</a:t>
            </a:r>
            <a:endParaRPr lang="en-US" sz="3600" b="1" dirty="0">
              <a:solidFill>
                <a:srgbClr val="E38035"/>
              </a:solidFill>
            </a:endParaRPr>
          </a:p>
        </p:txBody>
      </p:sp>
      <p:graphicFrame>
        <p:nvGraphicFramePr>
          <p:cNvPr id="11" name="Table 10"/>
          <p:cNvGraphicFramePr>
            <a:graphicFrameLocks noGrp="1"/>
          </p:cNvGraphicFramePr>
          <p:nvPr/>
        </p:nvGraphicFramePr>
        <p:xfrm>
          <a:off x="3184634" y="3022010"/>
          <a:ext cx="1417334" cy="2275407"/>
        </p:xfrm>
        <a:graphic>
          <a:graphicData uri="http://schemas.openxmlformats.org/drawingml/2006/table">
            <a:tbl>
              <a:tblPr firstRow="1" bandRow="1">
                <a:tableStyleId>{5C22544A-7EE6-4342-B048-85BDC9FD1C3A}</a:tableStyleId>
              </a:tblPr>
              <a:tblGrid>
                <a:gridCol w="693683">
                  <a:extLst>
                    <a:ext uri="{9D8B030D-6E8A-4147-A177-3AD203B41FA5}">
                      <a16:colId xmlns:a16="http://schemas.microsoft.com/office/drawing/2014/main" val="1321960512"/>
                    </a:ext>
                  </a:extLst>
                </a:gridCol>
                <a:gridCol w="723651">
                  <a:extLst>
                    <a:ext uri="{9D8B030D-6E8A-4147-A177-3AD203B41FA5}">
                      <a16:colId xmlns:a16="http://schemas.microsoft.com/office/drawing/2014/main" val="3360512864"/>
                    </a:ext>
                  </a:extLst>
                </a:gridCol>
              </a:tblGrid>
              <a:tr h="288748">
                <a:tc>
                  <a:txBody>
                    <a:bodyPr/>
                    <a:lstStyle/>
                    <a:p>
                      <a:pPr marL="0" marR="0" algn="ctr">
                        <a:lnSpc>
                          <a:spcPct val="107000"/>
                        </a:lnSpc>
                        <a:spcBef>
                          <a:spcPts val="0"/>
                        </a:spcBef>
                        <a:spcAft>
                          <a:spcPts val="0"/>
                        </a:spcAft>
                      </a:pPr>
                      <a:r>
                        <a:rPr lang="en-US" sz="1600" b="1" dirty="0" smtClean="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Offset </a:t>
                      </a:r>
                      <a:endParaRPr lang="en-US" sz="16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b="1" dirty="0" smtClean="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Value</a:t>
                      </a:r>
                      <a:endParaRPr lang="en-US" sz="16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94674990"/>
                  </a:ext>
                </a:extLst>
              </a:tr>
              <a:tr h="227544">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03341552"/>
                  </a:ext>
                </a:extLst>
              </a:tr>
              <a:tr h="227544">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64310655"/>
                  </a:ext>
                </a:extLst>
              </a:tr>
              <a:tr h="232614">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76484950"/>
                  </a:ext>
                </a:extLst>
              </a:tr>
              <a:tr h="232372">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6</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12095063"/>
                  </a:ext>
                </a:extLst>
              </a:tr>
              <a:tr h="227544">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8</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59344495"/>
                  </a:ext>
                </a:extLst>
              </a:tr>
              <a:tr h="227544">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10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31550539"/>
                  </a:ext>
                </a:extLst>
              </a:tr>
              <a:tr h="250969">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12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36774382"/>
                  </a:ext>
                </a:extLst>
              </a:tr>
              <a:tr h="357572">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14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3975862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441059262"/>
              </p:ext>
            </p:extLst>
          </p:nvPr>
        </p:nvGraphicFramePr>
        <p:xfrm>
          <a:off x="379821" y="1813638"/>
          <a:ext cx="2205723" cy="2035485"/>
        </p:xfrm>
        <a:graphic>
          <a:graphicData uri="http://schemas.openxmlformats.org/drawingml/2006/table">
            <a:tbl>
              <a:tblPr firstRow="1" bandRow="1">
                <a:tableStyleId>{5C22544A-7EE6-4342-B048-85BDC9FD1C3A}</a:tableStyleId>
              </a:tblPr>
              <a:tblGrid>
                <a:gridCol w="1361787">
                  <a:extLst>
                    <a:ext uri="{9D8B030D-6E8A-4147-A177-3AD203B41FA5}">
                      <a16:colId xmlns:a16="http://schemas.microsoft.com/office/drawing/2014/main" val="1360388728"/>
                    </a:ext>
                  </a:extLst>
                </a:gridCol>
                <a:gridCol w="843936">
                  <a:extLst>
                    <a:ext uri="{9D8B030D-6E8A-4147-A177-3AD203B41FA5}">
                      <a16:colId xmlns:a16="http://schemas.microsoft.com/office/drawing/2014/main" val="3360512864"/>
                    </a:ext>
                  </a:extLst>
                </a:gridCol>
              </a:tblGrid>
              <a:tr h="407097">
                <a:tc>
                  <a:txBody>
                    <a:bodyPr/>
                    <a:lstStyle/>
                    <a:p>
                      <a:pPr marL="0" marR="0" algn="ctr">
                        <a:lnSpc>
                          <a:spcPct val="107000"/>
                        </a:lnSpc>
                        <a:spcBef>
                          <a:spcPts val="0"/>
                        </a:spcBef>
                        <a:spcAft>
                          <a:spcPts val="0"/>
                        </a:spcAft>
                      </a:pPr>
                      <a:r>
                        <a:rPr lang="en-US" sz="16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Field</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b="0" dirty="0" smtClean="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Value</a:t>
                      </a:r>
                      <a:endParaRPr lang="en-US" sz="16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94674990"/>
                  </a:ext>
                </a:extLst>
              </a:tr>
              <a:tr h="407097">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File </a:t>
                      </a: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 Dir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Directory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64310655"/>
                  </a:ext>
                </a:extLst>
              </a:tr>
              <a:tr h="407097">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Index Level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76484950"/>
                  </a:ext>
                </a:extLst>
              </a:tr>
              <a:tr h="407097">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Index Location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59344495"/>
                  </a:ext>
                </a:extLst>
              </a:tr>
              <a:tr h="407097">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File </a:t>
                      </a: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Size (Bytes)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31550539"/>
                  </a:ext>
                </a:extLst>
              </a:tr>
            </a:tbl>
          </a:graphicData>
        </a:graphic>
      </p:graphicFrame>
      <p:sp>
        <p:nvSpPr>
          <p:cNvPr id="3" name="Rectangle 2"/>
          <p:cNvSpPr/>
          <p:nvPr/>
        </p:nvSpPr>
        <p:spPr>
          <a:xfrm>
            <a:off x="5443959" y="3273109"/>
            <a:ext cx="2691048" cy="3614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Directory or File Header</a:t>
            </a:r>
            <a:endParaRPr lang="en-US" dirty="0"/>
          </a:p>
        </p:txBody>
      </p:sp>
      <p:cxnSp>
        <p:nvCxnSpPr>
          <p:cNvPr id="9" name="Straight Arrow Connector 8"/>
          <p:cNvCxnSpPr>
            <a:endCxn id="3" idx="1"/>
          </p:cNvCxnSpPr>
          <p:nvPr/>
        </p:nvCxnSpPr>
        <p:spPr>
          <a:xfrm flipV="1">
            <a:off x="2222938" y="3182156"/>
            <a:ext cx="837191" cy="4977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83815" y="1497741"/>
            <a:ext cx="1252266" cy="369332"/>
          </a:xfrm>
          <a:prstGeom prst="rect">
            <a:avLst/>
          </a:prstGeom>
          <a:noFill/>
        </p:spPr>
        <p:txBody>
          <a:bodyPr wrap="none" rtlCol="0">
            <a:spAutoFit/>
          </a:bodyPr>
          <a:lstStyle/>
          <a:p>
            <a:r>
              <a:rPr lang="en-US" dirty="0" smtClean="0"/>
              <a:t>File Header</a:t>
            </a:r>
            <a:endParaRPr lang="en-US" dirty="0"/>
          </a:p>
        </p:txBody>
      </p:sp>
      <p:sp>
        <p:nvSpPr>
          <p:cNvPr id="12" name="TextBox 11"/>
          <p:cNvSpPr txBox="1"/>
          <p:nvPr/>
        </p:nvSpPr>
        <p:spPr>
          <a:xfrm>
            <a:off x="3544616" y="2652678"/>
            <a:ext cx="697370" cy="369332"/>
          </a:xfrm>
          <a:prstGeom prst="rect">
            <a:avLst/>
          </a:prstGeom>
          <a:noFill/>
        </p:spPr>
        <p:txBody>
          <a:bodyPr wrap="none" rtlCol="0">
            <a:spAutoFit/>
          </a:bodyPr>
          <a:lstStyle/>
          <a:p>
            <a:r>
              <a:rPr lang="en-US" dirty="0" smtClean="0"/>
              <a:t>Index</a:t>
            </a:r>
            <a:endParaRPr lang="en-US" dirty="0"/>
          </a:p>
        </p:txBody>
      </p:sp>
      <p:cxnSp>
        <p:nvCxnSpPr>
          <p:cNvPr id="13" name="Straight Arrow Connector 12"/>
          <p:cNvCxnSpPr/>
          <p:nvPr/>
        </p:nvCxnSpPr>
        <p:spPr>
          <a:xfrm flipV="1">
            <a:off x="4564926" y="3383468"/>
            <a:ext cx="837191" cy="4977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14" idx="1"/>
          </p:cNvCxnSpPr>
          <p:nvPr/>
        </p:nvCxnSpPr>
        <p:spPr>
          <a:xfrm>
            <a:off x="4644990" y="3634567"/>
            <a:ext cx="825897" cy="23791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5443959" y="3712346"/>
            <a:ext cx="2691048" cy="3614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Directory or File Header</a:t>
            </a:r>
            <a:endParaRPr lang="en-US" dirty="0"/>
          </a:p>
        </p:txBody>
      </p:sp>
    </p:spTree>
    <p:extLst>
      <p:ext uri="{BB962C8B-B14F-4D97-AF65-F5344CB8AC3E}">
        <p14:creationId xmlns:p14="http://schemas.microsoft.com/office/powerpoint/2010/main" val="28535288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3659" y="19456"/>
            <a:ext cx="6037634" cy="842624"/>
          </a:xfrm>
        </p:spPr>
        <p:txBody>
          <a:bodyPr>
            <a:normAutofit fontScale="90000"/>
          </a:bodyPr>
          <a:lstStyle/>
          <a:p>
            <a:r>
              <a:rPr lang="en-US" b="1" dirty="0" smtClean="0">
                <a:solidFill>
                  <a:srgbClr val="E38035"/>
                </a:solidFill>
              </a:rPr>
              <a:t>File System Calls</a:t>
            </a:r>
            <a:endParaRPr lang="en-US" b="1" dirty="0">
              <a:solidFill>
                <a:srgbClr val="E38035"/>
              </a:solidFill>
            </a:endParaRPr>
          </a:p>
        </p:txBody>
      </p:sp>
      <p:sp>
        <p:nvSpPr>
          <p:cNvPr id="4" name="Slide Number Placeholder 3"/>
          <p:cNvSpPr>
            <a:spLocks noGrp="1"/>
          </p:cNvSpPr>
          <p:nvPr>
            <p:ph type="sldNum" sz="quarter" idx="12"/>
          </p:nvPr>
        </p:nvSpPr>
        <p:spPr/>
        <p:txBody>
          <a:bodyPr/>
          <a:lstStyle/>
          <a:p>
            <a:fld id="{CADA4337-6F77-4ED2-AC0A-D5E16D15F661}" type="slidenum">
              <a:rPr lang="en-US" sz="1600" b="1" smtClean="0"/>
              <a:t>23</a:t>
            </a:fld>
            <a:endParaRPr lang="en-US" sz="1600" b="1" dirty="0"/>
          </a:p>
        </p:txBody>
      </p:sp>
      <p:sp>
        <p:nvSpPr>
          <p:cNvPr id="6" name="TextBox 5"/>
          <p:cNvSpPr txBox="1"/>
          <p:nvPr/>
        </p:nvSpPr>
        <p:spPr>
          <a:xfrm>
            <a:off x="379822" y="1128409"/>
            <a:ext cx="11572229" cy="4555093"/>
          </a:xfrm>
          <a:prstGeom prst="rect">
            <a:avLst/>
          </a:prstGeom>
          <a:noFill/>
        </p:spPr>
        <p:txBody>
          <a:bodyPr wrap="square" rtlCol="0">
            <a:spAutoFit/>
          </a:bodyPr>
          <a:lstStyle/>
          <a:p>
            <a:r>
              <a:rPr lang="en-US" sz="2000" b="1" dirty="0"/>
              <a:t>Usage of FORMAT</a:t>
            </a:r>
            <a:endParaRPr lang="en-US" sz="2000" dirty="0"/>
          </a:p>
          <a:p>
            <a:r>
              <a:rPr lang="en-US" dirty="0"/>
              <a:t>INT32 DiskID;</a:t>
            </a:r>
          </a:p>
          <a:p>
            <a:r>
              <a:rPr lang="en-US" dirty="0"/>
              <a:t>INT32 ErrorReturned</a:t>
            </a:r>
            <a:r>
              <a:rPr lang="en-US" dirty="0" smtClean="0"/>
              <a:t>;</a:t>
            </a:r>
          </a:p>
          <a:p>
            <a:endParaRPr lang="en-US" dirty="0"/>
          </a:p>
          <a:p>
            <a:r>
              <a:rPr lang="en-US" b="1" dirty="0">
                <a:latin typeface="Times New Roman" panose="02020603050405020304" pitchFamily="18" charset="0"/>
                <a:cs typeface="Times New Roman" panose="02020603050405020304" pitchFamily="18" charset="0"/>
              </a:rPr>
              <a:t>FORMAT (DiskID, &amp;ErrorReturned</a:t>
            </a:r>
            <a:r>
              <a:rPr lang="en-US" b="1" dirty="0" smtClean="0">
                <a:latin typeface="Times New Roman" panose="02020603050405020304" pitchFamily="18" charset="0"/>
                <a:cs typeface="Times New Roman" panose="02020603050405020304" pitchFamily="18" charset="0"/>
              </a:rPr>
              <a:t>);</a:t>
            </a:r>
          </a:p>
          <a:p>
            <a:endParaRPr lang="en-US" dirty="0"/>
          </a:p>
          <a:p>
            <a:r>
              <a:rPr lang="en-US" dirty="0"/>
              <a:t>Causes the disk with ID DiskID to be formatted by the Operating System. The following operations are accomplished: </a:t>
            </a:r>
            <a:endParaRPr lang="en-US" dirty="0" smtClean="0"/>
          </a:p>
          <a:p>
            <a:endParaRPr lang="en-US" dirty="0"/>
          </a:p>
          <a:p>
            <a:pPr marL="342900" lvl="0" indent="-342900">
              <a:buAutoNum type="arabicPeriod"/>
            </a:pPr>
            <a:r>
              <a:rPr lang="en-US" dirty="0" smtClean="0"/>
              <a:t>Sector </a:t>
            </a:r>
            <a:r>
              <a:rPr lang="en-US" dirty="0"/>
              <a:t>0 on the disk is given the structure described previously.  </a:t>
            </a:r>
          </a:p>
          <a:p>
            <a:pPr marL="342900" lvl="0" indent="-342900">
              <a:buAutoNum type="arabicPeriod"/>
            </a:pPr>
            <a:r>
              <a:rPr lang="en-US" dirty="0" smtClean="0"/>
              <a:t>A </a:t>
            </a:r>
            <a:r>
              <a:rPr lang="en-US" dirty="0"/>
              <a:t>structure for the root directory </a:t>
            </a:r>
            <a:r>
              <a:rPr lang="en-US" dirty="0" smtClean="0"/>
              <a:t>(with name “root” has </a:t>
            </a:r>
            <a:r>
              <a:rPr lang="en-US" dirty="0"/>
              <a:t>been defined and placed on the disk at the Sector pointed at within Sector 0.  </a:t>
            </a:r>
          </a:p>
          <a:p>
            <a:pPr marL="342900" lvl="0" indent="-342900">
              <a:buAutoNum type="arabicPeriod"/>
            </a:pPr>
            <a:r>
              <a:rPr lang="en-US" dirty="0" smtClean="0"/>
              <a:t>The </a:t>
            </a:r>
            <a:r>
              <a:rPr lang="en-US" dirty="0"/>
              <a:t>bitmap has been defined on the disk, being placed at the location pointed at within Sector 0.  </a:t>
            </a:r>
            <a:endParaRPr lang="en-US" dirty="0" smtClean="0"/>
          </a:p>
          <a:p>
            <a:pPr marL="342900" lvl="0" indent="-342900">
              <a:buAutoNum type="arabicPeriod"/>
            </a:pPr>
            <a:r>
              <a:rPr lang="en-US" dirty="0" smtClean="0"/>
              <a:t>The </a:t>
            </a:r>
            <a:r>
              <a:rPr lang="en-US" dirty="0"/>
              <a:t>Swap Area is defined and placed on the disk at the location pointed to by Sector 0.  </a:t>
            </a:r>
          </a:p>
          <a:p>
            <a:pPr marL="342900" lvl="0" indent="-342900">
              <a:buAutoNum type="arabicPeriod"/>
            </a:pPr>
            <a:r>
              <a:rPr lang="en-US" dirty="0" smtClean="0"/>
              <a:t>All </a:t>
            </a:r>
            <a:r>
              <a:rPr lang="en-US" dirty="0"/>
              <a:t>of these auxiliary structures, the bitmap, root directory, and swap area are properly initialized</a:t>
            </a:r>
            <a:r>
              <a:rPr lang="en-US" dirty="0" smtClean="0"/>
              <a:t>.</a:t>
            </a:r>
          </a:p>
          <a:p>
            <a:pPr lvl="0"/>
            <a:endParaRPr lang="en-US" dirty="0"/>
          </a:p>
          <a:p>
            <a:r>
              <a:rPr lang="en-US" dirty="0"/>
              <a:t>The only possible error here is if the DiskID is not in the legal range.</a:t>
            </a:r>
          </a:p>
        </p:txBody>
      </p:sp>
      <p:sp>
        <p:nvSpPr>
          <p:cNvPr id="5" name="Title 1"/>
          <p:cNvSpPr txBox="1">
            <a:spLocks/>
          </p:cNvSpPr>
          <p:nvPr/>
        </p:nvSpPr>
        <p:spPr>
          <a:xfrm>
            <a:off x="6925200" y="19456"/>
            <a:ext cx="4428600" cy="745782"/>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smtClean="0">
                <a:solidFill>
                  <a:srgbClr val="E38035"/>
                </a:solidFill>
              </a:rPr>
              <a:t>FORMAT</a:t>
            </a:r>
            <a:endParaRPr lang="en-US" sz="3600" b="1" dirty="0">
              <a:solidFill>
                <a:srgbClr val="E38035"/>
              </a:solidFill>
            </a:endParaRPr>
          </a:p>
        </p:txBody>
      </p:sp>
    </p:spTree>
    <p:extLst>
      <p:ext uri="{BB962C8B-B14F-4D97-AF65-F5344CB8AC3E}">
        <p14:creationId xmlns:p14="http://schemas.microsoft.com/office/powerpoint/2010/main" val="9006386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3659" y="19456"/>
            <a:ext cx="6037634" cy="842624"/>
          </a:xfrm>
        </p:spPr>
        <p:txBody>
          <a:bodyPr>
            <a:normAutofit fontScale="90000"/>
          </a:bodyPr>
          <a:lstStyle/>
          <a:p>
            <a:r>
              <a:rPr lang="en-US" b="1" dirty="0" smtClean="0">
                <a:solidFill>
                  <a:srgbClr val="E38035"/>
                </a:solidFill>
              </a:rPr>
              <a:t>File System Calls</a:t>
            </a:r>
            <a:endParaRPr lang="en-US" b="1" dirty="0">
              <a:solidFill>
                <a:srgbClr val="E38035"/>
              </a:solidFill>
            </a:endParaRPr>
          </a:p>
        </p:txBody>
      </p:sp>
      <p:sp>
        <p:nvSpPr>
          <p:cNvPr id="4" name="Slide Number Placeholder 3"/>
          <p:cNvSpPr>
            <a:spLocks noGrp="1"/>
          </p:cNvSpPr>
          <p:nvPr>
            <p:ph type="sldNum" sz="quarter" idx="12"/>
          </p:nvPr>
        </p:nvSpPr>
        <p:spPr/>
        <p:txBody>
          <a:bodyPr/>
          <a:lstStyle/>
          <a:p>
            <a:fld id="{CADA4337-6F77-4ED2-AC0A-D5E16D15F661}" type="slidenum">
              <a:rPr lang="en-US" sz="1600" b="1" smtClean="0"/>
              <a:t>24</a:t>
            </a:fld>
            <a:endParaRPr lang="en-US" sz="1600" b="1" dirty="0"/>
          </a:p>
        </p:txBody>
      </p:sp>
      <p:sp>
        <p:nvSpPr>
          <p:cNvPr id="6" name="TextBox 5"/>
          <p:cNvSpPr txBox="1"/>
          <p:nvPr/>
        </p:nvSpPr>
        <p:spPr>
          <a:xfrm>
            <a:off x="379822" y="1128409"/>
            <a:ext cx="11572229" cy="3724096"/>
          </a:xfrm>
          <a:prstGeom prst="rect">
            <a:avLst/>
          </a:prstGeom>
          <a:noFill/>
        </p:spPr>
        <p:txBody>
          <a:bodyPr wrap="square" rtlCol="0">
            <a:spAutoFit/>
          </a:bodyPr>
          <a:lstStyle/>
          <a:p>
            <a:r>
              <a:rPr lang="en-US" sz="2000" b="1" dirty="0"/>
              <a:t>Usage of CHECK_DISK</a:t>
            </a:r>
            <a:endParaRPr lang="en-US" sz="2000" dirty="0"/>
          </a:p>
          <a:p>
            <a:r>
              <a:rPr lang="en-US" dirty="0"/>
              <a:t>INT32 DiskID;</a:t>
            </a:r>
          </a:p>
          <a:p>
            <a:r>
              <a:rPr lang="en-US" dirty="0"/>
              <a:t>INT32 ErrorReturned</a:t>
            </a:r>
            <a:r>
              <a:rPr lang="en-US" dirty="0" smtClean="0"/>
              <a:t>;</a:t>
            </a:r>
          </a:p>
          <a:p>
            <a:endParaRPr lang="en-US" dirty="0"/>
          </a:p>
          <a:p>
            <a:r>
              <a:rPr lang="en-US" b="1" dirty="0">
                <a:latin typeface="Times New Roman" panose="02020603050405020304" pitchFamily="18" charset="0"/>
                <a:cs typeface="Times New Roman" panose="02020603050405020304" pitchFamily="18" charset="0"/>
              </a:rPr>
              <a:t>CHECK_DISK (DiskID, &amp;ErrorReturned</a:t>
            </a:r>
            <a:r>
              <a:rPr lang="en-US" b="1" dirty="0" smtClean="0">
                <a:latin typeface="Times New Roman" panose="02020603050405020304" pitchFamily="18" charset="0"/>
                <a:cs typeface="Times New Roman" panose="02020603050405020304" pitchFamily="18" charset="0"/>
              </a:rPr>
              <a:t>);</a:t>
            </a:r>
          </a:p>
          <a:p>
            <a:endParaRPr lang="en-US" dirty="0"/>
          </a:p>
          <a:p>
            <a:r>
              <a:rPr lang="en-US" dirty="0"/>
              <a:t>This System call causes the Operating System to call a Hardware Function that writes out the contests of the disk into a file named “CheckDiskData.”  You are able to print out this file to observe the contents of the disk.  </a:t>
            </a:r>
            <a:endParaRPr lang="en-US" dirty="0" smtClean="0"/>
          </a:p>
          <a:p>
            <a:endParaRPr lang="en-US" dirty="0"/>
          </a:p>
          <a:p>
            <a:r>
              <a:rPr lang="en-US" dirty="0" smtClean="0"/>
              <a:t>In </a:t>
            </a:r>
            <a:r>
              <a:rPr lang="en-US" dirty="0"/>
              <a:t>addition, you can run the program CheckDisk against this file in order to determine if the </a:t>
            </a:r>
            <a:r>
              <a:rPr lang="en-US" dirty="0" smtClean="0"/>
              <a:t>structure on the disk </a:t>
            </a:r>
            <a:r>
              <a:rPr lang="en-US" dirty="0"/>
              <a:t>is correctly managed according to the specification.  </a:t>
            </a:r>
            <a:endParaRPr lang="en-US" dirty="0" smtClean="0"/>
          </a:p>
          <a:p>
            <a:endParaRPr lang="en-US" dirty="0" smtClean="0"/>
          </a:p>
          <a:p>
            <a:r>
              <a:rPr lang="en-US" dirty="0" smtClean="0"/>
              <a:t>The </a:t>
            </a:r>
            <a:r>
              <a:rPr lang="en-US" dirty="0"/>
              <a:t>only possible error </a:t>
            </a:r>
            <a:r>
              <a:rPr lang="en-US" dirty="0" smtClean="0"/>
              <a:t>for the </a:t>
            </a:r>
            <a:r>
              <a:rPr lang="en-US" dirty="0" err="1" smtClean="0"/>
              <a:t>Check_Disk</a:t>
            </a:r>
            <a:r>
              <a:rPr lang="en-US" dirty="0" smtClean="0"/>
              <a:t> call </a:t>
            </a:r>
            <a:r>
              <a:rPr lang="en-US" dirty="0"/>
              <a:t>is if the DiskID is not in the legal range.</a:t>
            </a:r>
          </a:p>
        </p:txBody>
      </p:sp>
      <p:sp>
        <p:nvSpPr>
          <p:cNvPr id="5" name="Title 1"/>
          <p:cNvSpPr txBox="1">
            <a:spLocks/>
          </p:cNvSpPr>
          <p:nvPr/>
        </p:nvSpPr>
        <p:spPr>
          <a:xfrm>
            <a:off x="6925200" y="19456"/>
            <a:ext cx="4428600" cy="745782"/>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smtClean="0">
                <a:solidFill>
                  <a:srgbClr val="E38035"/>
                </a:solidFill>
              </a:rPr>
              <a:t>CHECK_DISK</a:t>
            </a:r>
            <a:endParaRPr lang="en-US" sz="3600" b="1" dirty="0">
              <a:solidFill>
                <a:srgbClr val="E38035"/>
              </a:solidFill>
            </a:endParaRPr>
          </a:p>
        </p:txBody>
      </p:sp>
    </p:spTree>
    <p:extLst>
      <p:ext uri="{BB962C8B-B14F-4D97-AF65-F5344CB8AC3E}">
        <p14:creationId xmlns:p14="http://schemas.microsoft.com/office/powerpoint/2010/main" val="20583474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3659" y="19456"/>
            <a:ext cx="6037634" cy="842624"/>
          </a:xfrm>
        </p:spPr>
        <p:txBody>
          <a:bodyPr>
            <a:normAutofit fontScale="90000"/>
          </a:bodyPr>
          <a:lstStyle/>
          <a:p>
            <a:r>
              <a:rPr lang="en-US" b="1" dirty="0" smtClean="0">
                <a:solidFill>
                  <a:srgbClr val="E38035"/>
                </a:solidFill>
              </a:rPr>
              <a:t>File System Calls</a:t>
            </a:r>
            <a:endParaRPr lang="en-US" b="1" dirty="0">
              <a:solidFill>
                <a:srgbClr val="E38035"/>
              </a:solidFill>
            </a:endParaRPr>
          </a:p>
        </p:txBody>
      </p:sp>
      <p:sp>
        <p:nvSpPr>
          <p:cNvPr id="4" name="Slide Number Placeholder 3"/>
          <p:cNvSpPr>
            <a:spLocks noGrp="1"/>
          </p:cNvSpPr>
          <p:nvPr>
            <p:ph type="sldNum" sz="quarter" idx="12"/>
          </p:nvPr>
        </p:nvSpPr>
        <p:spPr/>
        <p:txBody>
          <a:bodyPr/>
          <a:lstStyle/>
          <a:p>
            <a:fld id="{CADA4337-6F77-4ED2-AC0A-D5E16D15F661}" type="slidenum">
              <a:rPr lang="en-US" sz="1600" b="1" smtClean="0"/>
              <a:t>25</a:t>
            </a:fld>
            <a:endParaRPr lang="en-US" sz="1600" b="1" dirty="0"/>
          </a:p>
        </p:txBody>
      </p:sp>
      <p:sp>
        <p:nvSpPr>
          <p:cNvPr id="6" name="TextBox 5"/>
          <p:cNvSpPr txBox="1"/>
          <p:nvPr/>
        </p:nvSpPr>
        <p:spPr>
          <a:xfrm>
            <a:off x="0" y="765238"/>
            <a:ext cx="12192000" cy="6217087"/>
          </a:xfrm>
          <a:prstGeom prst="rect">
            <a:avLst/>
          </a:prstGeom>
          <a:noFill/>
        </p:spPr>
        <p:txBody>
          <a:bodyPr wrap="square" rtlCol="0">
            <a:spAutoFit/>
          </a:bodyPr>
          <a:lstStyle/>
          <a:p>
            <a:r>
              <a:rPr lang="en-US" sz="2000" b="1" dirty="0"/>
              <a:t>Usage of </a:t>
            </a:r>
            <a:r>
              <a:rPr lang="en-US" sz="2000" b="1" dirty="0" smtClean="0"/>
              <a:t>OPEN_DIR</a:t>
            </a:r>
            <a:endParaRPr lang="en-US" sz="2000" dirty="0"/>
          </a:p>
          <a:p>
            <a:r>
              <a:rPr lang="en-US" dirty="0"/>
              <a:t>INT32 </a:t>
            </a:r>
            <a:r>
              <a:rPr lang="en-US" dirty="0" smtClean="0"/>
              <a:t>DiskID_OR_Minus1;</a:t>
            </a:r>
          </a:p>
          <a:p>
            <a:r>
              <a:rPr lang="en-US" dirty="0" smtClean="0"/>
              <a:t>char  *DirectoryName;</a:t>
            </a:r>
            <a:endParaRPr lang="en-US" dirty="0"/>
          </a:p>
          <a:p>
            <a:r>
              <a:rPr lang="en-US" dirty="0"/>
              <a:t>INT32 ErrorReturned</a:t>
            </a:r>
            <a:r>
              <a:rPr lang="en-US" dirty="0" smtClean="0"/>
              <a:t>;</a:t>
            </a:r>
          </a:p>
          <a:p>
            <a:endParaRPr lang="en-US" dirty="0"/>
          </a:p>
          <a:p>
            <a:r>
              <a:rPr lang="en-US" b="1" dirty="0" smtClean="0">
                <a:latin typeface="Times New Roman" panose="02020603050405020304" pitchFamily="18" charset="0"/>
                <a:cs typeface="Times New Roman" panose="02020603050405020304" pitchFamily="18" charset="0"/>
              </a:rPr>
              <a:t>OPEN_DIR (</a:t>
            </a:r>
            <a:r>
              <a:rPr lang="en-US" dirty="0">
                <a:latin typeface="Times New Roman" panose="02020603050405020304" pitchFamily="18" charset="0"/>
                <a:cs typeface="Times New Roman" panose="02020603050405020304" pitchFamily="18" charset="0"/>
              </a:rPr>
              <a:t>DiskID_OR_Minus1</a:t>
            </a:r>
            <a:r>
              <a:rPr lang="en-US" b="1"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DirectoryName</a:t>
            </a:r>
            <a:r>
              <a:rPr lang="en-US" b="1" dirty="0" smtClean="0">
                <a:latin typeface="Times New Roman" panose="02020603050405020304" pitchFamily="18" charset="0"/>
                <a:cs typeface="Times New Roman" panose="02020603050405020304" pitchFamily="18" charset="0"/>
              </a:rPr>
              <a:t>, &amp;ErrorReturned);</a:t>
            </a:r>
          </a:p>
          <a:p>
            <a:endParaRPr lang="en-US" dirty="0"/>
          </a:p>
          <a:p>
            <a:r>
              <a:rPr lang="en-US" dirty="0"/>
              <a:t>This System call causes the Operating System </a:t>
            </a:r>
            <a:r>
              <a:rPr lang="en-US" dirty="0" smtClean="0"/>
              <a:t>to open a directory on the specified disk.  This directory may or may not already exist.  If it does NOT already exist, it is created.  The directory you have open is defined as your “Current Directory”.  You can only use this call to open a directory which is a parent or child directory of your Current Directory.  To move to a parent directory, you can use a Filename of “..”.  You can only have one directory open at a time.</a:t>
            </a:r>
          </a:p>
          <a:p>
            <a:endParaRPr lang="en-US" dirty="0"/>
          </a:p>
          <a:p>
            <a:r>
              <a:rPr lang="en-US" dirty="0" smtClean="0"/>
              <a:t>Once you have established the Current Directory, you no longer need to explicitly specify the DiskID – this is because further OPEN_DIR calls work from the established Current Directory.  You should use a value of “-1” in this case.</a:t>
            </a:r>
          </a:p>
          <a:p>
            <a:endParaRPr lang="en-US" dirty="0"/>
          </a:p>
          <a:p>
            <a:r>
              <a:rPr lang="en-US" dirty="0" smtClean="0"/>
              <a:t>This call is a precursor to opening or creating new directories and files.  The new entities can only be created in the current directory.</a:t>
            </a:r>
          </a:p>
          <a:p>
            <a:endParaRPr lang="en-US" dirty="0" smtClean="0"/>
          </a:p>
          <a:p>
            <a:r>
              <a:rPr lang="en-US" dirty="0"/>
              <a:t>P</a:t>
            </a:r>
            <a:r>
              <a:rPr lang="en-US" dirty="0" smtClean="0"/>
              <a:t>ossible errors for the </a:t>
            </a:r>
            <a:r>
              <a:rPr lang="en-US" b="1" dirty="0" smtClean="0"/>
              <a:t>CURRENT_DIRECTORY include:</a:t>
            </a:r>
            <a:r>
              <a:rPr lang="en-US" dirty="0" smtClean="0"/>
              <a:t> </a:t>
            </a:r>
          </a:p>
          <a:p>
            <a:r>
              <a:rPr lang="en-US" dirty="0"/>
              <a:t> </a:t>
            </a:r>
            <a:r>
              <a:rPr lang="en-US" dirty="0" smtClean="0"/>
              <a:t>    DiskID </a:t>
            </a:r>
            <a:r>
              <a:rPr lang="en-US" dirty="0"/>
              <a:t>is not in the legal range</a:t>
            </a:r>
            <a:r>
              <a:rPr lang="en-US" dirty="0" smtClean="0"/>
              <a:t>.</a:t>
            </a:r>
          </a:p>
          <a:p>
            <a:r>
              <a:rPr lang="en-US" dirty="0"/>
              <a:t> </a:t>
            </a:r>
            <a:r>
              <a:rPr lang="en-US" dirty="0" smtClean="0"/>
              <a:t>    There is no room on the disk for the newly created directory.</a:t>
            </a:r>
          </a:p>
          <a:p>
            <a:r>
              <a:rPr lang="en-US" dirty="0"/>
              <a:t> </a:t>
            </a:r>
            <a:r>
              <a:rPr lang="en-US" dirty="0" smtClean="0"/>
              <a:t>    If the DirectoryName is specified as “..” and the present directory is “root”.</a:t>
            </a:r>
            <a:endParaRPr lang="en-US" dirty="0"/>
          </a:p>
        </p:txBody>
      </p:sp>
      <p:sp>
        <p:nvSpPr>
          <p:cNvPr id="5" name="Title 1"/>
          <p:cNvSpPr txBox="1">
            <a:spLocks/>
          </p:cNvSpPr>
          <p:nvPr/>
        </p:nvSpPr>
        <p:spPr>
          <a:xfrm>
            <a:off x="6925200" y="19456"/>
            <a:ext cx="4428600" cy="745782"/>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smtClean="0">
                <a:solidFill>
                  <a:srgbClr val="E38035"/>
                </a:solidFill>
              </a:rPr>
              <a:t>OPEN_DIR</a:t>
            </a:r>
            <a:endParaRPr lang="en-US" sz="3600" b="1" dirty="0">
              <a:solidFill>
                <a:srgbClr val="E38035"/>
              </a:solidFill>
            </a:endParaRPr>
          </a:p>
        </p:txBody>
      </p:sp>
    </p:spTree>
    <p:extLst>
      <p:ext uri="{BB962C8B-B14F-4D97-AF65-F5344CB8AC3E}">
        <p14:creationId xmlns:p14="http://schemas.microsoft.com/office/powerpoint/2010/main" val="32028816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3659" y="19456"/>
            <a:ext cx="6037634" cy="842624"/>
          </a:xfrm>
        </p:spPr>
        <p:txBody>
          <a:bodyPr>
            <a:normAutofit fontScale="90000"/>
          </a:bodyPr>
          <a:lstStyle/>
          <a:p>
            <a:r>
              <a:rPr lang="en-US" b="1" dirty="0" smtClean="0">
                <a:solidFill>
                  <a:srgbClr val="E38035"/>
                </a:solidFill>
              </a:rPr>
              <a:t>File System Calls</a:t>
            </a:r>
            <a:endParaRPr lang="en-US" b="1" dirty="0">
              <a:solidFill>
                <a:srgbClr val="E38035"/>
              </a:solidFill>
            </a:endParaRPr>
          </a:p>
        </p:txBody>
      </p:sp>
      <p:sp>
        <p:nvSpPr>
          <p:cNvPr id="4" name="Slide Number Placeholder 3"/>
          <p:cNvSpPr>
            <a:spLocks noGrp="1"/>
          </p:cNvSpPr>
          <p:nvPr>
            <p:ph type="sldNum" sz="quarter" idx="12"/>
          </p:nvPr>
        </p:nvSpPr>
        <p:spPr/>
        <p:txBody>
          <a:bodyPr/>
          <a:lstStyle/>
          <a:p>
            <a:fld id="{CADA4337-6F77-4ED2-AC0A-D5E16D15F661}" type="slidenum">
              <a:rPr lang="en-US" sz="1600" b="1" smtClean="0"/>
              <a:t>26</a:t>
            </a:fld>
            <a:endParaRPr lang="en-US" sz="1600" b="1" dirty="0"/>
          </a:p>
        </p:txBody>
      </p:sp>
      <p:sp>
        <p:nvSpPr>
          <p:cNvPr id="6" name="TextBox 5"/>
          <p:cNvSpPr txBox="1"/>
          <p:nvPr/>
        </p:nvSpPr>
        <p:spPr>
          <a:xfrm>
            <a:off x="396240" y="765238"/>
            <a:ext cx="11399520" cy="2031325"/>
          </a:xfrm>
          <a:prstGeom prst="rect">
            <a:avLst/>
          </a:prstGeom>
          <a:noFill/>
        </p:spPr>
        <p:txBody>
          <a:bodyPr wrap="square" rtlCol="0">
            <a:spAutoFit/>
          </a:bodyPr>
          <a:lstStyle/>
          <a:p>
            <a:endParaRPr lang="en-US" dirty="0"/>
          </a:p>
          <a:p>
            <a:r>
              <a:rPr lang="en-US" dirty="0" smtClean="0"/>
              <a:t>The Current Directory is a property of a PROCESS. </a:t>
            </a:r>
          </a:p>
          <a:p>
            <a:r>
              <a:rPr lang="en-US" dirty="0" smtClean="0"/>
              <a:t>For instance, two processes could have the same disk open (though only one of those processes would have formatted the disk.)  Then each of those processes could have their Current Directory at a different place on the disk and each of them could then operate independently of the other.</a:t>
            </a:r>
          </a:p>
          <a:p>
            <a:endParaRPr lang="en-US" dirty="0"/>
          </a:p>
          <a:p>
            <a:r>
              <a:rPr lang="en-US" dirty="0" smtClean="0"/>
              <a:t>In the same way, a process could not, in this architecture, be operating on two disks without closing one </a:t>
            </a:r>
            <a:r>
              <a:rPr lang="en-US" smtClean="0"/>
              <a:t>of them first.</a:t>
            </a:r>
            <a:endParaRPr lang="en-US" dirty="0"/>
          </a:p>
        </p:txBody>
      </p:sp>
      <p:sp>
        <p:nvSpPr>
          <p:cNvPr id="5" name="Title 1"/>
          <p:cNvSpPr txBox="1">
            <a:spLocks/>
          </p:cNvSpPr>
          <p:nvPr/>
        </p:nvSpPr>
        <p:spPr>
          <a:xfrm>
            <a:off x="6925200" y="19456"/>
            <a:ext cx="4428600" cy="74578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smtClean="0">
                <a:solidFill>
                  <a:srgbClr val="E38035"/>
                </a:solidFill>
              </a:rPr>
              <a:t>Notes about Current Directory</a:t>
            </a:r>
            <a:endParaRPr lang="en-US" sz="3600" b="1" dirty="0">
              <a:solidFill>
                <a:srgbClr val="E38035"/>
              </a:solidFill>
            </a:endParaRPr>
          </a:p>
        </p:txBody>
      </p:sp>
    </p:spTree>
    <p:extLst>
      <p:ext uri="{BB962C8B-B14F-4D97-AF65-F5344CB8AC3E}">
        <p14:creationId xmlns:p14="http://schemas.microsoft.com/office/powerpoint/2010/main" val="10526360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3659" y="19456"/>
            <a:ext cx="6037634" cy="842624"/>
          </a:xfrm>
        </p:spPr>
        <p:txBody>
          <a:bodyPr>
            <a:normAutofit fontScale="90000"/>
          </a:bodyPr>
          <a:lstStyle/>
          <a:p>
            <a:r>
              <a:rPr lang="en-US" b="1" dirty="0" smtClean="0">
                <a:solidFill>
                  <a:srgbClr val="E38035"/>
                </a:solidFill>
              </a:rPr>
              <a:t>File System Calls</a:t>
            </a:r>
            <a:endParaRPr lang="en-US" b="1" dirty="0">
              <a:solidFill>
                <a:srgbClr val="E38035"/>
              </a:solidFill>
            </a:endParaRPr>
          </a:p>
        </p:txBody>
      </p:sp>
      <p:sp>
        <p:nvSpPr>
          <p:cNvPr id="4" name="Slide Number Placeholder 3"/>
          <p:cNvSpPr>
            <a:spLocks noGrp="1"/>
          </p:cNvSpPr>
          <p:nvPr>
            <p:ph type="sldNum" sz="quarter" idx="12"/>
          </p:nvPr>
        </p:nvSpPr>
        <p:spPr/>
        <p:txBody>
          <a:bodyPr/>
          <a:lstStyle/>
          <a:p>
            <a:fld id="{CADA4337-6F77-4ED2-AC0A-D5E16D15F661}" type="slidenum">
              <a:rPr lang="en-US" sz="1600" b="1" smtClean="0"/>
              <a:t>27</a:t>
            </a:fld>
            <a:endParaRPr lang="en-US" sz="1600" b="1" dirty="0"/>
          </a:p>
        </p:txBody>
      </p:sp>
      <p:sp>
        <p:nvSpPr>
          <p:cNvPr id="6" name="TextBox 5"/>
          <p:cNvSpPr txBox="1"/>
          <p:nvPr/>
        </p:nvSpPr>
        <p:spPr>
          <a:xfrm>
            <a:off x="379822" y="1128409"/>
            <a:ext cx="11572229" cy="4278094"/>
          </a:xfrm>
          <a:prstGeom prst="rect">
            <a:avLst/>
          </a:prstGeom>
          <a:noFill/>
        </p:spPr>
        <p:txBody>
          <a:bodyPr wrap="square" rtlCol="0">
            <a:spAutoFit/>
          </a:bodyPr>
          <a:lstStyle/>
          <a:p>
            <a:r>
              <a:rPr lang="en-US" sz="2000" b="1" dirty="0"/>
              <a:t>Usage of </a:t>
            </a:r>
            <a:r>
              <a:rPr lang="en-US" sz="2000" b="1" dirty="0" smtClean="0"/>
              <a:t>CREATE_DIR</a:t>
            </a:r>
            <a:endParaRPr lang="en-US" sz="2000" dirty="0"/>
          </a:p>
          <a:p>
            <a:r>
              <a:rPr lang="en-US" dirty="0" smtClean="0"/>
              <a:t>char  *</a:t>
            </a:r>
            <a:r>
              <a:rPr lang="en-US" b="1" dirty="0"/>
              <a:t> DirectoryName</a:t>
            </a:r>
            <a:r>
              <a:rPr lang="en-US" dirty="0" smtClean="0"/>
              <a:t>;</a:t>
            </a:r>
            <a:endParaRPr lang="en-US" dirty="0"/>
          </a:p>
          <a:p>
            <a:r>
              <a:rPr lang="en-US" dirty="0" smtClean="0"/>
              <a:t>INT32  </a:t>
            </a:r>
            <a:r>
              <a:rPr lang="en-US" dirty="0"/>
              <a:t>ErrorReturned</a:t>
            </a:r>
            <a:r>
              <a:rPr lang="en-US" dirty="0" smtClean="0"/>
              <a:t>;</a:t>
            </a:r>
          </a:p>
          <a:p>
            <a:endParaRPr lang="en-US" dirty="0"/>
          </a:p>
          <a:p>
            <a:r>
              <a:rPr lang="en-US" b="1" dirty="0" smtClean="0">
                <a:latin typeface="Times New Roman" panose="02020603050405020304" pitchFamily="18" charset="0"/>
                <a:cs typeface="Times New Roman" panose="02020603050405020304" pitchFamily="18" charset="0"/>
              </a:rPr>
              <a:t>CREATE_DIR (DirectoryName, &amp;ErrorReturned);</a:t>
            </a:r>
          </a:p>
          <a:p>
            <a:endParaRPr lang="en-US" dirty="0"/>
          </a:p>
          <a:p>
            <a:r>
              <a:rPr lang="en-US" dirty="0"/>
              <a:t>This System call causes the Operating System </a:t>
            </a:r>
            <a:r>
              <a:rPr lang="en-US" dirty="0" smtClean="0"/>
              <a:t>to create a directory of the specified name as a subdirectory of the Current Directory.</a:t>
            </a:r>
          </a:p>
          <a:p>
            <a:endParaRPr lang="en-US" dirty="0"/>
          </a:p>
          <a:p>
            <a:r>
              <a:rPr lang="en-US" dirty="0" smtClean="0"/>
              <a:t>The result of this call is to create a Directory.  It does NOT open that directory.</a:t>
            </a:r>
          </a:p>
          <a:p>
            <a:endParaRPr lang="en-US" dirty="0"/>
          </a:p>
          <a:p>
            <a:r>
              <a:rPr lang="en-US" dirty="0" smtClean="0"/>
              <a:t>Possible errors for the </a:t>
            </a:r>
            <a:r>
              <a:rPr lang="en-US" b="1" dirty="0"/>
              <a:t>CREATE_DIR</a:t>
            </a:r>
            <a:r>
              <a:rPr lang="en-US" dirty="0" smtClean="0"/>
              <a:t> call include:</a:t>
            </a:r>
          </a:p>
          <a:p>
            <a:r>
              <a:rPr lang="en-US" dirty="0" smtClean="0"/>
              <a:t>     DirectoryName already exists in the current directory.</a:t>
            </a:r>
          </a:p>
          <a:p>
            <a:r>
              <a:rPr lang="en-US" dirty="0"/>
              <a:t> </a:t>
            </a:r>
            <a:r>
              <a:rPr lang="en-US" dirty="0" smtClean="0"/>
              <a:t>    There is no space remaining on the disk.</a:t>
            </a:r>
            <a:endParaRPr lang="en-US" dirty="0"/>
          </a:p>
          <a:p>
            <a:r>
              <a:rPr lang="en-US" dirty="0"/>
              <a:t>     If the DirectoryName </a:t>
            </a:r>
            <a:r>
              <a:rPr lang="en-US" dirty="0" smtClean="0"/>
              <a:t>contains illegal characters or more than the allowable number of characters for a name.</a:t>
            </a:r>
            <a:endParaRPr lang="en-US" dirty="0"/>
          </a:p>
        </p:txBody>
      </p:sp>
      <p:sp>
        <p:nvSpPr>
          <p:cNvPr id="5" name="Title 1"/>
          <p:cNvSpPr txBox="1">
            <a:spLocks/>
          </p:cNvSpPr>
          <p:nvPr/>
        </p:nvSpPr>
        <p:spPr>
          <a:xfrm>
            <a:off x="6925200" y="19456"/>
            <a:ext cx="4428600" cy="745782"/>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smtClean="0">
                <a:solidFill>
                  <a:srgbClr val="E38035"/>
                </a:solidFill>
              </a:rPr>
              <a:t>CREATE_DIR</a:t>
            </a:r>
            <a:endParaRPr lang="en-US" sz="3600" b="1" dirty="0">
              <a:solidFill>
                <a:srgbClr val="E38035"/>
              </a:solidFill>
            </a:endParaRPr>
          </a:p>
        </p:txBody>
      </p:sp>
    </p:spTree>
    <p:extLst>
      <p:ext uri="{BB962C8B-B14F-4D97-AF65-F5344CB8AC3E}">
        <p14:creationId xmlns:p14="http://schemas.microsoft.com/office/powerpoint/2010/main" val="26099010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3659" y="19456"/>
            <a:ext cx="6037634" cy="842624"/>
          </a:xfrm>
        </p:spPr>
        <p:txBody>
          <a:bodyPr>
            <a:normAutofit fontScale="90000"/>
          </a:bodyPr>
          <a:lstStyle/>
          <a:p>
            <a:r>
              <a:rPr lang="en-US" b="1" dirty="0" smtClean="0">
                <a:solidFill>
                  <a:srgbClr val="E38035"/>
                </a:solidFill>
              </a:rPr>
              <a:t>File System Calls</a:t>
            </a:r>
            <a:endParaRPr lang="en-US" b="1" dirty="0">
              <a:solidFill>
                <a:srgbClr val="E38035"/>
              </a:solidFill>
            </a:endParaRPr>
          </a:p>
        </p:txBody>
      </p:sp>
      <p:sp>
        <p:nvSpPr>
          <p:cNvPr id="4" name="Slide Number Placeholder 3"/>
          <p:cNvSpPr>
            <a:spLocks noGrp="1"/>
          </p:cNvSpPr>
          <p:nvPr>
            <p:ph type="sldNum" sz="quarter" idx="12"/>
          </p:nvPr>
        </p:nvSpPr>
        <p:spPr/>
        <p:txBody>
          <a:bodyPr/>
          <a:lstStyle/>
          <a:p>
            <a:fld id="{CADA4337-6F77-4ED2-AC0A-D5E16D15F661}" type="slidenum">
              <a:rPr lang="en-US" sz="1600" b="1" smtClean="0"/>
              <a:t>28</a:t>
            </a:fld>
            <a:endParaRPr lang="en-US" sz="1600" b="1" dirty="0"/>
          </a:p>
        </p:txBody>
      </p:sp>
      <p:sp>
        <p:nvSpPr>
          <p:cNvPr id="6" name="TextBox 5"/>
          <p:cNvSpPr txBox="1"/>
          <p:nvPr/>
        </p:nvSpPr>
        <p:spPr>
          <a:xfrm>
            <a:off x="379822" y="1128409"/>
            <a:ext cx="11572229" cy="4001095"/>
          </a:xfrm>
          <a:prstGeom prst="rect">
            <a:avLst/>
          </a:prstGeom>
          <a:noFill/>
        </p:spPr>
        <p:txBody>
          <a:bodyPr wrap="square" rtlCol="0">
            <a:spAutoFit/>
          </a:bodyPr>
          <a:lstStyle/>
          <a:p>
            <a:r>
              <a:rPr lang="en-US" sz="2000" b="1" dirty="0"/>
              <a:t>Usage of </a:t>
            </a:r>
            <a:r>
              <a:rPr lang="en-US" sz="2000" b="1" dirty="0" smtClean="0"/>
              <a:t>CREATE_FILE</a:t>
            </a:r>
            <a:endParaRPr lang="en-US" sz="2000" dirty="0"/>
          </a:p>
          <a:p>
            <a:r>
              <a:rPr lang="en-US" dirty="0" smtClean="0"/>
              <a:t>char  *</a:t>
            </a:r>
            <a:r>
              <a:rPr lang="en-US" b="1" dirty="0"/>
              <a:t> FileName</a:t>
            </a:r>
            <a:r>
              <a:rPr lang="en-US" dirty="0" smtClean="0"/>
              <a:t>;</a:t>
            </a:r>
            <a:endParaRPr lang="en-US" dirty="0"/>
          </a:p>
          <a:p>
            <a:r>
              <a:rPr lang="en-US" dirty="0"/>
              <a:t>INT32 </a:t>
            </a:r>
            <a:r>
              <a:rPr lang="en-US" dirty="0" smtClean="0"/>
              <a:t> ErrorReturned;</a:t>
            </a:r>
          </a:p>
          <a:p>
            <a:endParaRPr lang="en-US" dirty="0"/>
          </a:p>
          <a:p>
            <a:r>
              <a:rPr lang="en-US" b="1" dirty="0">
                <a:latin typeface="Times New Roman" panose="02020603050405020304" pitchFamily="18" charset="0"/>
                <a:cs typeface="Times New Roman" panose="02020603050405020304" pitchFamily="18" charset="0"/>
              </a:rPr>
              <a:t>CREATE_FILE</a:t>
            </a:r>
            <a:r>
              <a:rPr lang="en-US" b="1" dirty="0" smtClean="0">
                <a:latin typeface="Times New Roman" panose="02020603050405020304" pitchFamily="18" charset="0"/>
                <a:cs typeface="Times New Roman" panose="02020603050405020304" pitchFamily="18" charset="0"/>
              </a:rPr>
              <a:t> (FileName, &amp;ErrorReturned);</a:t>
            </a:r>
          </a:p>
          <a:p>
            <a:endParaRPr lang="en-US" dirty="0"/>
          </a:p>
          <a:p>
            <a:r>
              <a:rPr lang="en-US" dirty="0"/>
              <a:t>This System call causes the Operating System </a:t>
            </a:r>
            <a:r>
              <a:rPr lang="en-US" dirty="0" smtClean="0"/>
              <a:t>to create a file of the specified name in the Current Directory.</a:t>
            </a:r>
          </a:p>
          <a:p>
            <a:endParaRPr lang="en-US" dirty="0"/>
          </a:p>
          <a:p>
            <a:r>
              <a:rPr lang="en-US" dirty="0" smtClean="0"/>
              <a:t>The result of this call is to create a File.  It does NOT open that File.</a:t>
            </a:r>
          </a:p>
          <a:p>
            <a:endParaRPr lang="en-US" dirty="0"/>
          </a:p>
          <a:p>
            <a:r>
              <a:rPr lang="en-US" dirty="0" smtClean="0"/>
              <a:t>Possible errors for the </a:t>
            </a:r>
            <a:r>
              <a:rPr lang="en-US" b="1" dirty="0"/>
              <a:t>CREATE_FILE</a:t>
            </a:r>
            <a:r>
              <a:rPr lang="en-US" dirty="0" smtClean="0"/>
              <a:t> call include:</a:t>
            </a:r>
          </a:p>
          <a:p>
            <a:r>
              <a:rPr lang="en-US" b="1" dirty="0" smtClean="0"/>
              <a:t>     FileName</a:t>
            </a:r>
            <a:r>
              <a:rPr lang="en-US" dirty="0" smtClean="0"/>
              <a:t> already exists in the current directory.</a:t>
            </a:r>
          </a:p>
          <a:p>
            <a:r>
              <a:rPr lang="en-US" dirty="0"/>
              <a:t> </a:t>
            </a:r>
            <a:r>
              <a:rPr lang="en-US" dirty="0" smtClean="0"/>
              <a:t>    There is no space remaining on the disk.</a:t>
            </a:r>
            <a:endParaRPr lang="en-US" dirty="0"/>
          </a:p>
          <a:p>
            <a:r>
              <a:rPr lang="en-US" dirty="0"/>
              <a:t>     If the </a:t>
            </a:r>
            <a:r>
              <a:rPr lang="en-US" b="1" dirty="0"/>
              <a:t>FileName</a:t>
            </a:r>
            <a:r>
              <a:rPr lang="en-US" dirty="0" smtClean="0"/>
              <a:t> contains illegal characters or more than the allowable number of characters for a name.</a:t>
            </a:r>
            <a:endParaRPr lang="en-US" dirty="0"/>
          </a:p>
        </p:txBody>
      </p:sp>
      <p:sp>
        <p:nvSpPr>
          <p:cNvPr id="5" name="Title 1"/>
          <p:cNvSpPr txBox="1">
            <a:spLocks/>
          </p:cNvSpPr>
          <p:nvPr/>
        </p:nvSpPr>
        <p:spPr>
          <a:xfrm>
            <a:off x="6925200" y="19456"/>
            <a:ext cx="4428600" cy="745782"/>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smtClean="0">
                <a:solidFill>
                  <a:srgbClr val="E38035"/>
                </a:solidFill>
              </a:rPr>
              <a:t>CREATE_FILE</a:t>
            </a:r>
            <a:endParaRPr lang="en-US" sz="3600" b="1" dirty="0">
              <a:solidFill>
                <a:srgbClr val="E38035"/>
              </a:solidFill>
            </a:endParaRPr>
          </a:p>
        </p:txBody>
      </p:sp>
    </p:spTree>
    <p:extLst>
      <p:ext uri="{BB962C8B-B14F-4D97-AF65-F5344CB8AC3E}">
        <p14:creationId xmlns:p14="http://schemas.microsoft.com/office/powerpoint/2010/main" val="16173522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3659" y="19456"/>
            <a:ext cx="6037634" cy="842624"/>
          </a:xfrm>
        </p:spPr>
        <p:txBody>
          <a:bodyPr>
            <a:normAutofit fontScale="90000"/>
          </a:bodyPr>
          <a:lstStyle/>
          <a:p>
            <a:r>
              <a:rPr lang="en-US" b="1" dirty="0" smtClean="0">
                <a:solidFill>
                  <a:srgbClr val="E38035"/>
                </a:solidFill>
              </a:rPr>
              <a:t>File System Calls</a:t>
            </a:r>
            <a:endParaRPr lang="en-US" b="1" dirty="0">
              <a:solidFill>
                <a:srgbClr val="E38035"/>
              </a:solidFill>
            </a:endParaRPr>
          </a:p>
        </p:txBody>
      </p:sp>
      <p:sp>
        <p:nvSpPr>
          <p:cNvPr id="4" name="Slide Number Placeholder 3"/>
          <p:cNvSpPr>
            <a:spLocks noGrp="1"/>
          </p:cNvSpPr>
          <p:nvPr>
            <p:ph type="sldNum" sz="quarter" idx="12"/>
          </p:nvPr>
        </p:nvSpPr>
        <p:spPr/>
        <p:txBody>
          <a:bodyPr/>
          <a:lstStyle/>
          <a:p>
            <a:fld id="{CADA4337-6F77-4ED2-AC0A-D5E16D15F661}" type="slidenum">
              <a:rPr lang="en-US" sz="1600" b="1" smtClean="0"/>
              <a:t>29</a:t>
            </a:fld>
            <a:endParaRPr lang="en-US" sz="1600" b="1" dirty="0"/>
          </a:p>
        </p:txBody>
      </p:sp>
      <p:sp>
        <p:nvSpPr>
          <p:cNvPr id="6" name="TextBox 5"/>
          <p:cNvSpPr txBox="1"/>
          <p:nvPr/>
        </p:nvSpPr>
        <p:spPr>
          <a:xfrm>
            <a:off x="379822" y="1128409"/>
            <a:ext cx="11572229" cy="4308872"/>
          </a:xfrm>
          <a:prstGeom prst="rect">
            <a:avLst/>
          </a:prstGeom>
          <a:noFill/>
        </p:spPr>
        <p:txBody>
          <a:bodyPr wrap="square" rtlCol="0">
            <a:spAutoFit/>
          </a:bodyPr>
          <a:lstStyle/>
          <a:p>
            <a:r>
              <a:rPr lang="en-US" sz="2000" b="1" dirty="0"/>
              <a:t>Usage of </a:t>
            </a:r>
            <a:r>
              <a:rPr lang="en-US" sz="2000" b="1" dirty="0" smtClean="0"/>
              <a:t>OPEN_FILE</a:t>
            </a:r>
          </a:p>
          <a:p>
            <a:r>
              <a:rPr lang="en-US" dirty="0" smtClean="0"/>
              <a:t>INT32  Inode;</a:t>
            </a:r>
            <a:endParaRPr lang="en-US" dirty="0"/>
          </a:p>
          <a:p>
            <a:r>
              <a:rPr lang="en-US" dirty="0" smtClean="0"/>
              <a:t>char  *</a:t>
            </a:r>
            <a:r>
              <a:rPr lang="en-US" b="1" dirty="0"/>
              <a:t> FileName</a:t>
            </a:r>
            <a:r>
              <a:rPr lang="en-US" dirty="0" smtClean="0"/>
              <a:t>;</a:t>
            </a:r>
            <a:endParaRPr lang="en-US" dirty="0"/>
          </a:p>
          <a:p>
            <a:r>
              <a:rPr lang="en-US" dirty="0"/>
              <a:t>INT32 </a:t>
            </a:r>
            <a:r>
              <a:rPr lang="en-US" dirty="0" smtClean="0"/>
              <a:t> ErrorReturned;</a:t>
            </a:r>
          </a:p>
          <a:p>
            <a:endParaRPr lang="en-US" dirty="0"/>
          </a:p>
          <a:p>
            <a:r>
              <a:rPr lang="en-US" b="1" dirty="0" smtClean="0">
                <a:latin typeface="Times New Roman" panose="02020603050405020304" pitchFamily="18" charset="0"/>
                <a:cs typeface="Times New Roman" panose="02020603050405020304" pitchFamily="18" charset="0"/>
              </a:rPr>
              <a:t>OPEN_FILE (FileName, &amp;Inode, &amp;ErrorReturned);</a:t>
            </a:r>
          </a:p>
          <a:p>
            <a:endParaRPr lang="en-US" dirty="0"/>
          </a:p>
          <a:p>
            <a:r>
              <a:rPr lang="en-US" dirty="0"/>
              <a:t>This System call causes the Operating System </a:t>
            </a:r>
            <a:r>
              <a:rPr lang="en-US" dirty="0" smtClean="0"/>
              <a:t>to open a file of the specified name in the Current Directory.</a:t>
            </a:r>
          </a:p>
          <a:p>
            <a:endParaRPr lang="en-US" dirty="0"/>
          </a:p>
          <a:p>
            <a:r>
              <a:rPr lang="en-US" dirty="0" smtClean="0"/>
              <a:t>The result of this call is to open a File.  If the specified file does not exist, it is created and then opened.  </a:t>
            </a:r>
          </a:p>
          <a:p>
            <a:r>
              <a:rPr lang="en-US" dirty="0" smtClean="0"/>
              <a:t>When a file is open, this allows further operations on the file.</a:t>
            </a:r>
          </a:p>
          <a:p>
            <a:endParaRPr lang="en-US" dirty="0"/>
          </a:p>
          <a:p>
            <a:r>
              <a:rPr lang="en-US" dirty="0" smtClean="0"/>
              <a:t>Possible errors for the </a:t>
            </a:r>
            <a:r>
              <a:rPr lang="en-US" b="1" dirty="0" smtClean="0"/>
              <a:t>OPEN_FILE</a:t>
            </a:r>
            <a:r>
              <a:rPr lang="en-US" dirty="0" smtClean="0"/>
              <a:t> call include:</a:t>
            </a:r>
          </a:p>
          <a:p>
            <a:r>
              <a:rPr lang="en-US" dirty="0" smtClean="0"/>
              <a:t>     There is no space remaining on the disk (in the case where the file must be created.)</a:t>
            </a:r>
            <a:endParaRPr lang="en-US" dirty="0"/>
          </a:p>
          <a:p>
            <a:r>
              <a:rPr lang="en-US" dirty="0"/>
              <a:t>     If the </a:t>
            </a:r>
            <a:r>
              <a:rPr lang="en-US" b="1" dirty="0"/>
              <a:t>FileName</a:t>
            </a:r>
            <a:r>
              <a:rPr lang="en-US" dirty="0" smtClean="0"/>
              <a:t> contains illegal characters or more than the allowable number of characters for a name.</a:t>
            </a:r>
            <a:endParaRPr lang="en-US" dirty="0"/>
          </a:p>
        </p:txBody>
      </p:sp>
      <p:sp>
        <p:nvSpPr>
          <p:cNvPr id="5" name="Title 1"/>
          <p:cNvSpPr txBox="1">
            <a:spLocks/>
          </p:cNvSpPr>
          <p:nvPr/>
        </p:nvSpPr>
        <p:spPr>
          <a:xfrm>
            <a:off x="6925200" y="19456"/>
            <a:ext cx="4428600" cy="745782"/>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smtClean="0">
                <a:solidFill>
                  <a:srgbClr val="E38035"/>
                </a:solidFill>
              </a:rPr>
              <a:t>OPEN_FILE</a:t>
            </a:r>
            <a:endParaRPr lang="en-US" sz="3600" b="1" dirty="0">
              <a:solidFill>
                <a:srgbClr val="E38035"/>
              </a:solidFill>
            </a:endParaRPr>
          </a:p>
        </p:txBody>
      </p:sp>
    </p:spTree>
    <p:extLst>
      <p:ext uri="{BB962C8B-B14F-4D97-AF65-F5344CB8AC3E}">
        <p14:creationId xmlns:p14="http://schemas.microsoft.com/office/powerpoint/2010/main" val="1916839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Rectangle 2"/>
          <p:cNvSpPr txBox="1">
            <a:spLocks noChangeArrowheads="1"/>
          </p:cNvSpPr>
          <p:nvPr/>
        </p:nvSpPr>
        <p:spPr bwMode="auto">
          <a:xfrm>
            <a:off x="3048000" y="0"/>
            <a:ext cx="6400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eaLnBrk="1" hangingPunct="1"/>
            <a:r>
              <a:rPr lang="en-US" altLang="en-US" sz="5400" b="1" kern="0" dirty="0" smtClean="0">
                <a:solidFill>
                  <a:srgbClr val="E38035"/>
                </a:solidFill>
              </a:rPr>
              <a:t>Z502 File Structure</a:t>
            </a:r>
            <a:endParaRPr lang="en-US" altLang="en-US" sz="5400" b="1" kern="0" dirty="0">
              <a:solidFill>
                <a:srgbClr val="E38035"/>
              </a:solidFill>
            </a:endParaRPr>
          </a:p>
        </p:txBody>
      </p:sp>
      <p:sp>
        <p:nvSpPr>
          <p:cNvPr id="441" name="Rectangle 440"/>
          <p:cNvSpPr/>
          <p:nvPr/>
        </p:nvSpPr>
        <p:spPr>
          <a:xfrm>
            <a:off x="610531" y="1805123"/>
            <a:ext cx="1964267" cy="21378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Block 0</a:t>
            </a:r>
          </a:p>
          <a:p>
            <a:pPr algn="ctr"/>
            <a:endParaRPr lang="en-US" sz="2000" dirty="0" smtClean="0"/>
          </a:p>
          <a:p>
            <a:pPr algn="ctr"/>
            <a:r>
              <a:rPr lang="en-US" sz="2000" dirty="0" err="1" smtClean="0"/>
              <a:t>RootDir</a:t>
            </a:r>
            <a:r>
              <a:rPr lang="en-US" sz="2000" dirty="0" smtClean="0"/>
              <a:t> Location</a:t>
            </a:r>
          </a:p>
          <a:p>
            <a:pPr algn="ctr"/>
            <a:r>
              <a:rPr lang="en-US" sz="2000" dirty="0"/>
              <a:t>Swap Location </a:t>
            </a:r>
            <a:endParaRPr lang="en-US" sz="2000" dirty="0" smtClean="0"/>
          </a:p>
          <a:p>
            <a:pPr algn="ctr"/>
            <a:r>
              <a:rPr lang="en-US" sz="2000" dirty="0" smtClean="0"/>
              <a:t>Bitmap Location</a:t>
            </a:r>
          </a:p>
        </p:txBody>
      </p:sp>
      <p:sp>
        <p:nvSpPr>
          <p:cNvPr id="442" name="Rectangle 441"/>
          <p:cNvSpPr/>
          <p:nvPr/>
        </p:nvSpPr>
        <p:spPr>
          <a:xfrm>
            <a:off x="3341956" y="1650999"/>
            <a:ext cx="1947334" cy="191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Root directory named “root”</a:t>
            </a:r>
          </a:p>
          <a:p>
            <a:pPr algn="ctr"/>
            <a:r>
              <a:rPr lang="en-US" sz="2000" dirty="0" smtClean="0"/>
              <a:t>(Inode = 0)</a:t>
            </a:r>
          </a:p>
          <a:p>
            <a:pPr algn="ctr"/>
            <a:endParaRPr lang="en-US" sz="2000" dirty="0" smtClean="0"/>
          </a:p>
          <a:p>
            <a:pPr algn="ctr"/>
            <a:r>
              <a:rPr lang="en-US" sz="2000" dirty="0" smtClean="0"/>
              <a:t>Index Location</a:t>
            </a:r>
            <a:endParaRPr lang="en-US" sz="2000" dirty="0"/>
          </a:p>
        </p:txBody>
      </p:sp>
      <p:cxnSp>
        <p:nvCxnSpPr>
          <p:cNvPr id="444" name="Straight Arrow Connector 443"/>
          <p:cNvCxnSpPr/>
          <p:nvPr/>
        </p:nvCxnSpPr>
        <p:spPr>
          <a:xfrm flipV="1">
            <a:off x="2574265" y="2947855"/>
            <a:ext cx="814123" cy="16934"/>
          </a:xfrm>
          <a:prstGeom prst="straightConnector1">
            <a:avLst/>
          </a:prstGeom>
          <a:ln w="34925">
            <a:solidFill>
              <a:srgbClr val="E34234"/>
            </a:solidFill>
            <a:tailEnd type="triangle"/>
          </a:ln>
        </p:spPr>
        <p:style>
          <a:lnRef idx="1">
            <a:schemeClr val="accent1"/>
          </a:lnRef>
          <a:fillRef idx="0">
            <a:schemeClr val="accent1"/>
          </a:fillRef>
          <a:effectRef idx="0">
            <a:schemeClr val="accent1"/>
          </a:effectRef>
          <a:fontRef idx="minor">
            <a:schemeClr val="tx1"/>
          </a:fontRef>
        </p:style>
      </p:cxnSp>
      <p:sp>
        <p:nvSpPr>
          <p:cNvPr id="446" name="Rectangle 445"/>
          <p:cNvSpPr/>
          <p:nvPr/>
        </p:nvSpPr>
        <p:spPr>
          <a:xfrm>
            <a:off x="8644466" y="1211924"/>
            <a:ext cx="1947334" cy="967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Directory</a:t>
            </a:r>
          </a:p>
          <a:p>
            <a:pPr algn="ctr"/>
            <a:r>
              <a:rPr lang="en-US" sz="2000" dirty="0" smtClean="0"/>
              <a:t>(Inode = ?)</a:t>
            </a:r>
          </a:p>
          <a:p>
            <a:pPr algn="ctr"/>
            <a:r>
              <a:rPr lang="en-US" sz="2000" dirty="0" smtClean="0"/>
              <a:t>Index Location</a:t>
            </a:r>
            <a:endParaRPr lang="en-US" sz="2000" dirty="0"/>
          </a:p>
        </p:txBody>
      </p:sp>
      <p:sp>
        <p:nvSpPr>
          <p:cNvPr id="449" name="Rectangle 448"/>
          <p:cNvSpPr/>
          <p:nvPr/>
        </p:nvSpPr>
        <p:spPr>
          <a:xfrm>
            <a:off x="6103413" y="1650998"/>
            <a:ext cx="1947334" cy="2667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Index Block</a:t>
            </a:r>
          </a:p>
          <a:p>
            <a:pPr algn="ctr"/>
            <a:r>
              <a:rPr lang="en-US" sz="2000" dirty="0" smtClean="0"/>
              <a:t> </a:t>
            </a:r>
          </a:p>
          <a:p>
            <a:pPr algn="ctr"/>
            <a:endParaRPr lang="en-US" sz="2000" dirty="0" smtClean="0"/>
          </a:p>
          <a:p>
            <a:pPr algn="ctr"/>
            <a:r>
              <a:rPr lang="en-US" sz="2000" dirty="0" smtClean="0"/>
              <a:t>Index Location</a:t>
            </a:r>
          </a:p>
          <a:p>
            <a:pPr algn="ctr"/>
            <a:r>
              <a:rPr lang="en-US" sz="2000" dirty="0"/>
              <a:t>Index </a:t>
            </a:r>
            <a:r>
              <a:rPr lang="en-US" sz="2000" dirty="0" smtClean="0"/>
              <a:t>Location</a:t>
            </a:r>
          </a:p>
          <a:p>
            <a:pPr algn="ctr"/>
            <a:r>
              <a:rPr lang="en-US" sz="2000" dirty="0"/>
              <a:t>Index </a:t>
            </a:r>
            <a:r>
              <a:rPr lang="en-US" sz="2000" dirty="0" smtClean="0"/>
              <a:t>Location</a:t>
            </a:r>
          </a:p>
          <a:p>
            <a:pPr algn="ctr"/>
            <a:r>
              <a:rPr lang="en-US" sz="2000" dirty="0"/>
              <a:t>Index </a:t>
            </a:r>
            <a:r>
              <a:rPr lang="en-US" sz="2000" dirty="0" smtClean="0"/>
              <a:t>Location</a:t>
            </a:r>
            <a:endParaRPr lang="en-US" sz="2000" dirty="0"/>
          </a:p>
        </p:txBody>
      </p:sp>
      <p:cxnSp>
        <p:nvCxnSpPr>
          <p:cNvPr id="450" name="Straight Arrow Connector 449"/>
          <p:cNvCxnSpPr/>
          <p:nvPr/>
        </p:nvCxnSpPr>
        <p:spPr>
          <a:xfrm flipV="1">
            <a:off x="5294191" y="3276204"/>
            <a:ext cx="814123" cy="16934"/>
          </a:xfrm>
          <a:prstGeom prst="straightConnector1">
            <a:avLst/>
          </a:prstGeom>
          <a:ln w="34925">
            <a:solidFill>
              <a:srgbClr val="E34234"/>
            </a:solidFill>
            <a:tailEnd type="triangle"/>
          </a:ln>
        </p:spPr>
        <p:style>
          <a:lnRef idx="1">
            <a:schemeClr val="accent1"/>
          </a:lnRef>
          <a:fillRef idx="0">
            <a:schemeClr val="accent1"/>
          </a:fillRef>
          <a:effectRef idx="0">
            <a:schemeClr val="accent1"/>
          </a:effectRef>
          <a:fontRef idx="minor">
            <a:schemeClr val="tx1"/>
          </a:fontRef>
        </p:style>
      </p:cxnSp>
      <p:sp>
        <p:nvSpPr>
          <p:cNvPr id="451" name="Rectangle 450"/>
          <p:cNvSpPr/>
          <p:nvPr/>
        </p:nvSpPr>
        <p:spPr>
          <a:xfrm>
            <a:off x="8644466" y="2342224"/>
            <a:ext cx="1947334" cy="967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File</a:t>
            </a:r>
          </a:p>
          <a:p>
            <a:pPr algn="ctr"/>
            <a:r>
              <a:rPr lang="en-US" sz="2000" dirty="0" smtClean="0"/>
              <a:t>(Inode = ?)</a:t>
            </a:r>
          </a:p>
          <a:p>
            <a:pPr algn="ctr"/>
            <a:r>
              <a:rPr lang="en-US" sz="2000" dirty="0" smtClean="0"/>
              <a:t>Index Location</a:t>
            </a:r>
            <a:endParaRPr lang="en-US" sz="2000" dirty="0"/>
          </a:p>
        </p:txBody>
      </p:sp>
      <p:sp>
        <p:nvSpPr>
          <p:cNvPr id="452" name="Rectangle 451"/>
          <p:cNvSpPr/>
          <p:nvPr/>
        </p:nvSpPr>
        <p:spPr>
          <a:xfrm>
            <a:off x="8644466" y="3472524"/>
            <a:ext cx="1947334" cy="967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Directory</a:t>
            </a:r>
          </a:p>
          <a:p>
            <a:pPr algn="ctr"/>
            <a:r>
              <a:rPr lang="en-US" sz="2000" dirty="0" smtClean="0"/>
              <a:t>(Inode = ?)</a:t>
            </a:r>
          </a:p>
          <a:p>
            <a:pPr algn="ctr"/>
            <a:r>
              <a:rPr lang="en-US" sz="2000" dirty="0" smtClean="0"/>
              <a:t>Index Location</a:t>
            </a:r>
            <a:endParaRPr lang="en-US" sz="2000" dirty="0"/>
          </a:p>
        </p:txBody>
      </p:sp>
      <p:sp>
        <p:nvSpPr>
          <p:cNvPr id="453" name="Rectangle 452"/>
          <p:cNvSpPr/>
          <p:nvPr/>
        </p:nvSpPr>
        <p:spPr>
          <a:xfrm>
            <a:off x="8644466" y="4602824"/>
            <a:ext cx="1947334" cy="967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File</a:t>
            </a:r>
          </a:p>
          <a:p>
            <a:pPr algn="ctr"/>
            <a:r>
              <a:rPr lang="en-US" sz="2000" dirty="0" smtClean="0"/>
              <a:t>(Inode = ?)</a:t>
            </a:r>
          </a:p>
          <a:p>
            <a:pPr algn="ctr"/>
            <a:r>
              <a:rPr lang="en-US" sz="2000" dirty="0" smtClean="0"/>
              <a:t>Index Location</a:t>
            </a:r>
            <a:endParaRPr lang="en-US" sz="2000" dirty="0"/>
          </a:p>
        </p:txBody>
      </p:sp>
      <p:cxnSp>
        <p:nvCxnSpPr>
          <p:cNvPr id="454" name="Straight Arrow Connector 453"/>
          <p:cNvCxnSpPr/>
          <p:nvPr/>
        </p:nvCxnSpPr>
        <p:spPr>
          <a:xfrm>
            <a:off x="8007360" y="3964517"/>
            <a:ext cx="705110" cy="881458"/>
          </a:xfrm>
          <a:prstGeom prst="straightConnector1">
            <a:avLst/>
          </a:prstGeom>
          <a:ln w="34925">
            <a:solidFill>
              <a:srgbClr val="E34234"/>
            </a:solidFill>
            <a:tailEnd type="triangle"/>
          </a:ln>
        </p:spPr>
        <p:style>
          <a:lnRef idx="1">
            <a:schemeClr val="accent1"/>
          </a:lnRef>
          <a:fillRef idx="0">
            <a:schemeClr val="accent1"/>
          </a:fillRef>
          <a:effectRef idx="0">
            <a:schemeClr val="accent1"/>
          </a:effectRef>
          <a:fontRef idx="minor">
            <a:schemeClr val="tx1"/>
          </a:fontRef>
        </p:style>
      </p:cxnSp>
      <p:cxnSp>
        <p:nvCxnSpPr>
          <p:cNvPr id="455" name="Straight Arrow Connector 454"/>
          <p:cNvCxnSpPr/>
          <p:nvPr/>
        </p:nvCxnSpPr>
        <p:spPr>
          <a:xfrm>
            <a:off x="7888827" y="3576773"/>
            <a:ext cx="755639" cy="163376"/>
          </a:xfrm>
          <a:prstGeom prst="straightConnector1">
            <a:avLst/>
          </a:prstGeom>
          <a:ln w="34925">
            <a:solidFill>
              <a:srgbClr val="E34234"/>
            </a:solidFill>
            <a:tailEnd type="triangle"/>
          </a:ln>
        </p:spPr>
        <p:style>
          <a:lnRef idx="1">
            <a:schemeClr val="accent1"/>
          </a:lnRef>
          <a:fillRef idx="0">
            <a:schemeClr val="accent1"/>
          </a:fillRef>
          <a:effectRef idx="0">
            <a:schemeClr val="accent1"/>
          </a:effectRef>
          <a:fontRef idx="minor">
            <a:schemeClr val="tx1"/>
          </a:fontRef>
        </p:style>
      </p:cxnSp>
      <p:cxnSp>
        <p:nvCxnSpPr>
          <p:cNvPr id="456" name="Straight Arrow Connector 455"/>
          <p:cNvCxnSpPr/>
          <p:nvPr/>
        </p:nvCxnSpPr>
        <p:spPr>
          <a:xfrm flipV="1">
            <a:off x="8007360" y="2609849"/>
            <a:ext cx="637106" cy="709880"/>
          </a:xfrm>
          <a:prstGeom prst="straightConnector1">
            <a:avLst/>
          </a:prstGeom>
          <a:ln w="34925">
            <a:solidFill>
              <a:srgbClr val="E34234"/>
            </a:solidFill>
            <a:tailEnd type="triangle"/>
          </a:ln>
        </p:spPr>
        <p:style>
          <a:lnRef idx="1">
            <a:schemeClr val="accent1"/>
          </a:lnRef>
          <a:fillRef idx="0">
            <a:schemeClr val="accent1"/>
          </a:fillRef>
          <a:effectRef idx="0">
            <a:schemeClr val="accent1"/>
          </a:effectRef>
          <a:fontRef idx="minor">
            <a:schemeClr val="tx1"/>
          </a:fontRef>
        </p:style>
      </p:cxnSp>
      <p:cxnSp>
        <p:nvCxnSpPr>
          <p:cNvPr id="457" name="Straight Arrow Connector 456"/>
          <p:cNvCxnSpPr>
            <a:stCxn id="449" idx="3"/>
          </p:cNvCxnSpPr>
          <p:nvPr/>
        </p:nvCxnSpPr>
        <p:spPr>
          <a:xfrm flipV="1">
            <a:off x="8050747" y="1467445"/>
            <a:ext cx="661723" cy="1517054"/>
          </a:xfrm>
          <a:prstGeom prst="straightConnector1">
            <a:avLst/>
          </a:prstGeom>
          <a:ln w="34925">
            <a:solidFill>
              <a:srgbClr val="E34234"/>
            </a:solidFill>
            <a:tailEnd type="triangle"/>
          </a:ln>
        </p:spPr>
        <p:style>
          <a:lnRef idx="1">
            <a:schemeClr val="accent1"/>
          </a:lnRef>
          <a:fillRef idx="0">
            <a:schemeClr val="accent1"/>
          </a:fillRef>
          <a:effectRef idx="0">
            <a:schemeClr val="accent1"/>
          </a:effectRef>
          <a:fontRef idx="minor">
            <a:schemeClr val="tx1"/>
          </a:fontRef>
        </p:style>
      </p:cxnSp>
      <p:sp>
        <p:nvSpPr>
          <p:cNvPr id="463" name="Rectangle 462"/>
          <p:cNvSpPr/>
          <p:nvPr/>
        </p:nvSpPr>
        <p:spPr>
          <a:xfrm>
            <a:off x="1914270" y="4774536"/>
            <a:ext cx="1474118" cy="191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Bitmap</a:t>
            </a:r>
          </a:p>
          <a:p>
            <a:pPr algn="ctr"/>
            <a:endParaRPr lang="en-US" sz="2000" dirty="0" smtClean="0"/>
          </a:p>
          <a:p>
            <a:pPr algn="ctr"/>
            <a:r>
              <a:rPr lang="en-US" sz="2000" dirty="0" smtClean="0"/>
              <a:t>Contiguous Space</a:t>
            </a:r>
            <a:endParaRPr lang="en-US" sz="2000" dirty="0"/>
          </a:p>
        </p:txBody>
      </p:sp>
      <p:sp>
        <p:nvSpPr>
          <p:cNvPr id="464" name="Rectangle 463"/>
          <p:cNvSpPr/>
          <p:nvPr/>
        </p:nvSpPr>
        <p:spPr>
          <a:xfrm>
            <a:off x="3590994" y="4774536"/>
            <a:ext cx="1474118" cy="191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Swap</a:t>
            </a:r>
          </a:p>
          <a:p>
            <a:pPr algn="ctr"/>
            <a:endParaRPr lang="en-US" sz="2000" dirty="0" smtClean="0"/>
          </a:p>
          <a:p>
            <a:pPr algn="ctr"/>
            <a:r>
              <a:rPr lang="en-US" sz="2000" dirty="0" smtClean="0"/>
              <a:t>Contiguous Space</a:t>
            </a:r>
            <a:endParaRPr lang="en-US" sz="2000" dirty="0"/>
          </a:p>
        </p:txBody>
      </p:sp>
      <p:cxnSp>
        <p:nvCxnSpPr>
          <p:cNvPr id="465" name="Straight Arrow Connector 464"/>
          <p:cNvCxnSpPr/>
          <p:nvPr/>
        </p:nvCxnSpPr>
        <p:spPr>
          <a:xfrm>
            <a:off x="2396987" y="3354120"/>
            <a:ext cx="1481550" cy="1420416"/>
          </a:xfrm>
          <a:prstGeom prst="straightConnector1">
            <a:avLst/>
          </a:prstGeom>
          <a:ln w="34925">
            <a:solidFill>
              <a:srgbClr val="E34234"/>
            </a:solidFill>
            <a:tailEnd type="triangle"/>
          </a:ln>
        </p:spPr>
        <p:style>
          <a:lnRef idx="1">
            <a:schemeClr val="accent1"/>
          </a:lnRef>
          <a:fillRef idx="0">
            <a:schemeClr val="accent1"/>
          </a:fillRef>
          <a:effectRef idx="0">
            <a:schemeClr val="accent1"/>
          </a:effectRef>
          <a:fontRef idx="minor">
            <a:schemeClr val="tx1"/>
          </a:fontRef>
        </p:style>
      </p:cxnSp>
      <p:cxnSp>
        <p:nvCxnSpPr>
          <p:cNvPr id="466" name="Straight Arrow Connector 465"/>
          <p:cNvCxnSpPr/>
          <p:nvPr/>
        </p:nvCxnSpPr>
        <p:spPr>
          <a:xfrm>
            <a:off x="1914270" y="3827168"/>
            <a:ext cx="584328" cy="894450"/>
          </a:xfrm>
          <a:prstGeom prst="straightConnector1">
            <a:avLst/>
          </a:prstGeom>
          <a:ln w="34925">
            <a:solidFill>
              <a:srgbClr val="E3423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94578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3659" y="19456"/>
            <a:ext cx="6037634" cy="842624"/>
          </a:xfrm>
        </p:spPr>
        <p:txBody>
          <a:bodyPr>
            <a:normAutofit fontScale="90000"/>
          </a:bodyPr>
          <a:lstStyle/>
          <a:p>
            <a:r>
              <a:rPr lang="en-US" b="1" dirty="0" smtClean="0">
                <a:solidFill>
                  <a:srgbClr val="E38035"/>
                </a:solidFill>
              </a:rPr>
              <a:t>File System Calls</a:t>
            </a:r>
            <a:endParaRPr lang="en-US" b="1" dirty="0">
              <a:solidFill>
                <a:srgbClr val="E38035"/>
              </a:solidFill>
            </a:endParaRPr>
          </a:p>
        </p:txBody>
      </p:sp>
      <p:sp>
        <p:nvSpPr>
          <p:cNvPr id="4" name="Slide Number Placeholder 3"/>
          <p:cNvSpPr>
            <a:spLocks noGrp="1"/>
          </p:cNvSpPr>
          <p:nvPr>
            <p:ph type="sldNum" sz="quarter" idx="12"/>
          </p:nvPr>
        </p:nvSpPr>
        <p:spPr/>
        <p:txBody>
          <a:bodyPr/>
          <a:lstStyle/>
          <a:p>
            <a:fld id="{CADA4337-6F77-4ED2-AC0A-D5E16D15F661}" type="slidenum">
              <a:rPr lang="en-US" sz="1600" b="1" smtClean="0"/>
              <a:t>30</a:t>
            </a:fld>
            <a:endParaRPr lang="en-US" sz="1600" b="1" dirty="0"/>
          </a:p>
        </p:txBody>
      </p:sp>
      <p:sp>
        <p:nvSpPr>
          <p:cNvPr id="6" name="TextBox 5"/>
          <p:cNvSpPr txBox="1"/>
          <p:nvPr/>
        </p:nvSpPr>
        <p:spPr>
          <a:xfrm>
            <a:off x="379822" y="1128409"/>
            <a:ext cx="11572229" cy="5109091"/>
          </a:xfrm>
          <a:prstGeom prst="rect">
            <a:avLst/>
          </a:prstGeom>
          <a:noFill/>
        </p:spPr>
        <p:txBody>
          <a:bodyPr wrap="square" rtlCol="0">
            <a:spAutoFit/>
          </a:bodyPr>
          <a:lstStyle/>
          <a:p>
            <a:r>
              <a:rPr lang="en-US" sz="2000" b="1" dirty="0"/>
              <a:t>Usage of </a:t>
            </a:r>
            <a:r>
              <a:rPr lang="en-US" sz="2000" b="1" dirty="0" smtClean="0"/>
              <a:t>WRITE_FILE</a:t>
            </a:r>
            <a:endParaRPr lang="en-US" sz="2000" dirty="0"/>
          </a:p>
          <a:p>
            <a:r>
              <a:rPr lang="en-US" dirty="0"/>
              <a:t>INT32  Inode</a:t>
            </a:r>
            <a:r>
              <a:rPr lang="en-US" dirty="0" smtClean="0"/>
              <a:t>;</a:t>
            </a:r>
          </a:p>
          <a:p>
            <a:r>
              <a:rPr lang="en-US" dirty="0" smtClean="0"/>
              <a:t>INT32  FileLogicalBlock</a:t>
            </a:r>
          </a:p>
          <a:p>
            <a:r>
              <a:rPr lang="en-US" dirty="0"/>
              <a:t>c</a:t>
            </a:r>
            <a:r>
              <a:rPr lang="en-US" dirty="0" smtClean="0"/>
              <a:t>har    </a:t>
            </a:r>
            <a:r>
              <a:rPr lang="en-US" dirty="0" err="1" smtClean="0"/>
              <a:t>WriteBuffer</a:t>
            </a:r>
            <a:r>
              <a:rPr lang="en-US" dirty="0" smtClean="0"/>
              <a:t>[]</a:t>
            </a:r>
            <a:endParaRPr lang="en-US" dirty="0"/>
          </a:p>
          <a:p>
            <a:r>
              <a:rPr lang="en-US" dirty="0" smtClean="0"/>
              <a:t>INT32  ErrorReturned;</a:t>
            </a:r>
          </a:p>
          <a:p>
            <a:endParaRPr lang="en-US" dirty="0"/>
          </a:p>
          <a:p>
            <a:r>
              <a:rPr lang="en-US" b="1" dirty="0" smtClean="0">
                <a:latin typeface="Times New Roman" panose="02020603050405020304" pitchFamily="18" charset="0"/>
                <a:cs typeface="Times New Roman" panose="02020603050405020304" pitchFamily="18" charset="0"/>
              </a:rPr>
              <a:t>WRITE_FILE (Inode, FileLogicalBlock, </a:t>
            </a:r>
            <a:r>
              <a:rPr lang="en-US" dirty="0" err="1">
                <a:latin typeface="Times New Roman" panose="02020603050405020304" pitchFamily="18" charset="0"/>
                <a:cs typeface="Times New Roman" panose="02020603050405020304" pitchFamily="18" charset="0"/>
              </a:rPr>
              <a:t>WriteBuffer</a:t>
            </a:r>
            <a:r>
              <a:rPr lang="en-US" b="1" dirty="0" smtClean="0">
                <a:latin typeface="Times New Roman" panose="02020603050405020304" pitchFamily="18" charset="0"/>
                <a:cs typeface="Times New Roman" panose="02020603050405020304" pitchFamily="18" charset="0"/>
              </a:rPr>
              <a:t>, &amp;ErrorReturned);</a:t>
            </a:r>
          </a:p>
          <a:p>
            <a:endParaRPr lang="en-US" dirty="0"/>
          </a:p>
          <a:p>
            <a:r>
              <a:rPr lang="en-US" dirty="0"/>
              <a:t>This System call causes the Operating System </a:t>
            </a:r>
            <a:r>
              <a:rPr lang="en-US" dirty="0" smtClean="0"/>
              <a:t>to write a block of data to the disk, and associate that data with a logical block number in the file associated with Inode.</a:t>
            </a:r>
          </a:p>
          <a:p>
            <a:endParaRPr lang="en-US" dirty="0"/>
          </a:p>
          <a:p>
            <a:r>
              <a:rPr lang="en-US" dirty="0" smtClean="0"/>
              <a:t>The Operating System does NOT return control to the user program until it is known that the disk has been written to; in other words, this data is not cached.</a:t>
            </a:r>
          </a:p>
          <a:p>
            <a:endParaRPr lang="en-US" dirty="0"/>
          </a:p>
          <a:p>
            <a:r>
              <a:rPr lang="en-US" dirty="0" smtClean="0"/>
              <a:t>Possible errors for the </a:t>
            </a:r>
            <a:r>
              <a:rPr lang="en-US" b="1" dirty="0" smtClean="0"/>
              <a:t>WRITE_FILE</a:t>
            </a:r>
            <a:r>
              <a:rPr lang="en-US" dirty="0" smtClean="0"/>
              <a:t> call include:</a:t>
            </a:r>
          </a:p>
          <a:p>
            <a:r>
              <a:rPr lang="en-US" dirty="0"/>
              <a:t> </a:t>
            </a:r>
            <a:r>
              <a:rPr lang="en-US" dirty="0" smtClean="0"/>
              <a:t>     The Inode that was input does not belong to an opened file.</a:t>
            </a:r>
          </a:p>
          <a:p>
            <a:r>
              <a:rPr lang="en-US" dirty="0"/>
              <a:t> </a:t>
            </a:r>
            <a:r>
              <a:rPr lang="en-US" dirty="0" smtClean="0"/>
              <a:t>     The FileLogicalBlock is negative or is larger than is supported by the file system.</a:t>
            </a:r>
          </a:p>
          <a:p>
            <a:r>
              <a:rPr lang="en-US" dirty="0" smtClean="0"/>
              <a:t>      There is no space remaining on the disk.</a:t>
            </a:r>
          </a:p>
        </p:txBody>
      </p:sp>
      <p:sp>
        <p:nvSpPr>
          <p:cNvPr id="5" name="Title 1"/>
          <p:cNvSpPr txBox="1">
            <a:spLocks/>
          </p:cNvSpPr>
          <p:nvPr/>
        </p:nvSpPr>
        <p:spPr>
          <a:xfrm>
            <a:off x="6925200" y="19456"/>
            <a:ext cx="4428600" cy="745782"/>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smtClean="0">
                <a:solidFill>
                  <a:srgbClr val="E38035"/>
                </a:solidFill>
              </a:rPr>
              <a:t>WRITE_FILE</a:t>
            </a:r>
            <a:endParaRPr lang="en-US" sz="3600" b="1" dirty="0">
              <a:solidFill>
                <a:srgbClr val="E38035"/>
              </a:solidFill>
            </a:endParaRPr>
          </a:p>
        </p:txBody>
      </p:sp>
    </p:spTree>
    <p:extLst>
      <p:ext uri="{BB962C8B-B14F-4D97-AF65-F5344CB8AC3E}">
        <p14:creationId xmlns:p14="http://schemas.microsoft.com/office/powerpoint/2010/main" val="19240211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3659" y="19456"/>
            <a:ext cx="6037634" cy="842624"/>
          </a:xfrm>
        </p:spPr>
        <p:txBody>
          <a:bodyPr>
            <a:normAutofit fontScale="90000"/>
          </a:bodyPr>
          <a:lstStyle/>
          <a:p>
            <a:r>
              <a:rPr lang="en-US" b="1" dirty="0" smtClean="0">
                <a:solidFill>
                  <a:srgbClr val="E38035"/>
                </a:solidFill>
              </a:rPr>
              <a:t>File System Calls</a:t>
            </a:r>
            <a:endParaRPr lang="en-US" b="1" dirty="0">
              <a:solidFill>
                <a:srgbClr val="E38035"/>
              </a:solidFill>
            </a:endParaRPr>
          </a:p>
        </p:txBody>
      </p:sp>
      <p:sp>
        <p:nvSpPr>
          <p:cNvPr id="4" name="Slide Number Placeholder 3"/>
          <p:cNvSpPr>
            <a:spLocks noGrp="1"/>
          </p:cNvSpPr>
          <p:nvPr>
            <p:ph type="sldNum" sz="quarter" idx="12"/>
          </p:nvPr>
        </p:nvSpPr>
        <p:spPr/>
        <p:txBody>
          <a:bodyPr/>
          <a:lstStyle/>
          <a:p>
            <a:fld id="{CADA4337-6F77-4ED2-AC0A-D5E16D15F661}" type="slidenum">
              <a:rPr lang="en-US" sz="1600" b="1" smtClean="0"/>
              <a:t>31</a:t>
            </a:fld>
            <a:endParaRPr lang="en-US" sz="1600" b="1" dirty="0"/>
          </a:p>
        </p:txBody>
      </p:sp>
      <p:sp>
        <p:nvSpPr>
          <p:cNvPr id="6" name="TextBox 5"/>
          <p:cNvSpPr txBox="1"/>
          <p:nvPr/>
        </p:nvSpPr>
        <p:spPr>
          <a:xfrm>
            <a:off x="427948" y="862080"/>
            <a:ext cx="11572229" cy="5940088"/>
          </a:xfrm>
          <a:prstGeom prst="rect">
            <a:avLst/>
          </a:prstGeom>
          <a:noFill/>
        </p:spPr>
        <p:txBody>
          <a:bodyPr wrap="square" rtlCol="0">
            <a:spAutoFit/>
          </a:bodyPr>
          <a:lstStyle/>
          <a:p>
            <a:r>
              <a:rPr lang="en-US" sz="2000" b="1" dirty="0"/>
              <a:t>Usage of </a:t>
            </a:r>
            <a:r>
              <a:rPr lang="en-US" sz="2000" b="1" dirty="0" smtClean="0"/>
              <a:t>READ_FILE</a:t>
            </a:r>
            <a:endParaRPr lang="en-US" sz="2000" dirty="0"/>
          </a:p>
          <a:p>
            <a:r>
              <a:rPr lang="en-US" dirty="0"/>
              <a:t>INT32  Inode</a:t>
            </a:r>
            <a:r>
              <a:rPr lang="en-US" dirty="0" smtClean="0"/>
              <a:t>;</a:t>
            </a:r>
          </a:p>
          <a:p>
            <a:r>
              <a:rPr lang="en-US" dirty="0" smtClean="0"/>
              <a:t>INT32  FileLogicalBlock</a:t>
            </a:r>
          </a:p>
          <a:p>
            <a:r>
              <a:rPr lang="en-US" dirty="0"/>
              <a:t>c</a:t>
            </a:r>
            <a:r>
              <a:rPr lang="en-US" dirty="0" smtClean="0"/>
              <a:t>har    ReadBuffer[]</a:t>
            </a:r>
            <a:endParaRPr lang="en-US" dirty="0"/>
          </a:p>
          <a:p>
            <a:r>
              <a:rPr lang="en-US" dirty="0" smtClean="0"/>
              <a:t>INT32  ErrorReturned;</a:t>
            </a:r>
          </a:p>
          <a:p>
            <a:endParaRPr lang="en-US" dirty="0"/>
          </a:p>
          <a:p>
            <a:r>
              <a:rPr lang="en-US" b="1" dirty="0" smtClean="0">
                <a:latin typeface="Times New Roman" panose="02020603050405020304" pitchFamily="18" charset="0"/>
                <a:cs typeface="Times New Roman" panose="02020603050405020304" pitchFamily="18" charset="0"/>
              </a:rPr>
              <a:t>READ_FILE (Inode, FileLogicalBlock, </a:t>
            </a:r>
            <a:r>
              <a:rPr lang="en-US" dirty="0">
                <a:latin typeface="Times New Roman" panose="02020603050405020304" pitchFamily="18" charset="0"/>
                <a:cs typeface="Times New Roman" panose="02020603050405020304" pitchFamily="18" charset="0"/>
              </a:rPr>
              <a:t>ReadBuffer</a:t>
            </a:r>
            <a:r>
              <a:rPr lang="en-US" b="1" dirty="0" smtClean="0">
                <a:latin typeface="Times New Roman" panose="02020603050405020304" pitchFamily="18" charset="0"/>
                <a:cs typeface="Times New Roman" panose="02020603050405020304" pitchFamily="18" charset="0"/>
              </a:rPr>
              <a:t>, &amp;ErrorReturned);</a:t>
            </a:r>
          </a:p>
          <a:p>
            <a:endParaRPr lang="en-US" dirty="0"/>
          </a:p>
          <a:p>
            <a:r>
              <a:rPr lang="en-US" dirty="0"/>
              <a:t>This System call causes the Operating System </a:t>
            </a:r>
            <a:r>
              <a:rPr lang="en-US" dirty="0" smtClean="0"/>
              <a:t>to read a block of data from the disk, and at a location associated with a logical block number of the file associated with Inode.</a:t>
            </a:r>
          </a:p>
          <a:p>
            <a:endParaRPr lang="en-US" dirty="0"/>
          </a:p>
          <a:p>
            <a:r>
              <a:rPr lang="en-US" dirty="0" smtClean="0"/>
              <a:t>The Operating System does NOT return control to the user program until it is known that the disk has been read from.  At the time control is returned to the user program, the O.S. has transferred data to the user-defined buffer.</a:t>
            </a:r>
          </a:p>
          <a:p>
            <a:endParaRPr lang="en-US" dirty="0"/>
          </a:p>
          <a:p>
            <a:r>
              <a:rPr lang="en-US" dirty="0" smtClean="0"/>
              <a:t>If the FileLogicalBlock is a location on the disk that has not previously been written to, a buffer containing all nulls is returned.</a:t>
            </a:r>
          </a:p>
          <a:p>
            <a:endParaRPr lang="en-US" dirty="0"/>
          </a:p>
          <a:p>
            <a:r>
              <a:rPr lang="en-US" dirty="0" smtClean="0"/>
              <a:t>Possible errors for the </a:t>
            </a:r>
            <a:r>
              <a:rPr lang="en-US" b="1" dirty="0" smtClean="0"/>
              <a:t>READ_FILE</a:t>
            </a:r>
            <a:r>
              <a:rPr lang="en-US" dirty="0" smtClean="0"/>
              <a:t> call include:</a:t>
            </a:r>
          </a:p>
          <a:p>
            <a:r>
              <a:rPr lang="en-US" dirty="0"/>
              <a:t> </a:t>
            </a:r>
            <a:r>
              <a:rPr lang="en-US" dirty="0" smtClean="0"/>
              <a:t>     The Inode that was input does not belong to an opened file.</a:t>
            </a:r>
          </a:p>
          <a:p>
            <a:r>
              <a:rPr lang="en-US" dirty="0"/>
              <a:t> </a:t>
            </a:r>
            <a:r>
              <a:rPr lang="en-US" dirty="0" smtClean="0"/>
              <a:t>     The FileLogicalBlock is negative or is larger than is supported by the file system.</a:t>
            </a:r>
          </a:p>
          <a:p>
            <a:r>
              <a:rPr lang="en-US" dirty="0" smtClean="0"/>
              <a:t>      There is no space remaining on the disk.</a:t>
            </a:r>
          </a:p>
        </p:txBody>
      </p:sp>
      <p:sp>
        <p:nvSpPr>
          <p:cNvPr id="5" name="Title 1"/>
          <p:cNvSpPr txBox="1">
            <a:spLocks/>
          </p:cNvSpPr>
          <p:nvPr/>
        </p:nvSpPr>
        <p:spPr>
          <a:xfrm>
            <a:off x="6925200" y="19456"/>
            <a:ext cx="4428600" cy="745782"/>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smtClean="0">
                <a:solidFill>
                  <a:srgbClr val="E38035"/>
                </a:solidFill>
              </a:rPr>
              <a:t>READ_FILE</a:t>
            </a:r>
            <a:endParaRPr lang="en-US" sz="3600" b="1" dirty="0">
              <a:solidFill>
                <a:srgbClr val="E38035"/>
              </a:solidFill>
            </a:endParaRPr>
          </a:p>
        </p:txBody>
      </p:sp>
    </p:spTree>
    <p:extLst>
      <p:ext uri="{BB962C8B-B14F-4D97-AF65-F5344CB8AC3E}">
        <p14:creationId xmlns:p14="http://schemas.microsoft.com/office/powerpoint/2010/main" val="32815956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3659" y="19456"/>
            <a:ext cx="6037634" cy="842624"/>
          </a:xfrm>
        </p:spPr>
        <p:txBody>
          <a:bodyPr>
            <a:normAutofit fontScale="90000"/>
          </a:bodyPr>
          <a:lstStyle/>
          <a:p>
            <a:r>
              <a:rPr lang="en-US" b="1" dirty="0" smtClean="0">
                <a:solidFill>
                  <a:srgbClr val="E38035"/>
                </a:solidFill>
              </a:rPr>
              <a:t>File System Calls</a:t>
            </a:r>
            <a:endParaRPr lang="en-US" b="1" dirty="0">
              <a:solidFill>
                <a:srgbClr val="E38035"/>
              </a:solidFill>
            </a:endParaRPr>
          </a:p>
        </p:txBody>
      </p:sp>
      <p:sp>
        <p:nvSpPr>
          <p:cNvPr id="4" name="Slide Number Placeholder 3"/>
          <p:cNvSpPr>
            <a:spLocks noGrp="1"/>
          </p:cNvSpPr>
          <p:nvPr>
            <p:ph type="sldNum" sz="quarter" idx="12"/>
          </p:nvPr>
        </p:nvSpPr>
        <p:spPr/>
        <p:txBody>
          <a:bodyPr/>
          <a:lstStyle/>
          <a:p>
            <a:fld id="{CADA4337-6F77-4ED2-AC0A-D5E16D15F661}" type="slidenum">
              <a:rPr lang="en-US" sz="1600" b="1" smtClean="0"/>
              <a:t>32</a:t>
            </a:fld>
            <a:endParaRPr lang="en-US" sz="1600" b="1" dirty="0"/>
          </a:p>
        </p:txBody>
      </p:sp>
      <p:sp>
        <p:nvSpPr>
          <p:cNvPr id="6" name="TextBox 5"/>
          <p:cNvSpPr txBox="1"/>
          <p:nvPr/>
        </p:nvSpPr>
        <p:spPr>
          <a:xfrm>
            <a:off x="427948" y="862080"/>
            <a:ext cx="11572229" cy="3447098"/>
          </a:xfrm>
          <a:prstGeom prst="rect">
            <a:avLst/>
          </a:prstGeom>
          <a:noFill/>
        </p:spPr>
        <p:txBody>
          <a:bodyPr wrap="square" rtlCol="0">
            <a:spAutoFit/>
          </a:bodyPr>
          <a:lstStyle/>
          <a:p>
            <a:r>
              <a:rPr lang="en-US" sz="2000" b="1" dirty="0"/>
              <a:t>Usage of </a:t>
            </a:r>
            <a:r>
              <a:rPr lang="en-US" sz="2000" b="1" dirty="0" smtClean="0"/>
              <a:t>CLOSE_FILE</a:t>
            </a:r>
            <a:endParaRPr lang="en-US" sz="2000" dirty="0"/>
          </a:p>
          <a:p>
            <a:r>
              <a:rPr lang="en-US" dirty="0"/>
              <a:t>INT32  Inode</a:t>
            </a:r>
            <a:r>
              <a:rPr lang="en-US" dirty="0" smtClean="0"/>
              <a:t>;</a:t>
            </a:r>
          </a:p>
          <a:p>
            <a:r>
              <a:rPr lang="en-US" dirty="0" smtClean="0"/>
              <a:t>INT32  ErrorReturned;</a:t>
            </a:r>
          </a:p>
          <a:p>
            <a:endParaRPr lang="en-US" dirty="0"/>
          </a:p>
          <a:p>
            <a:r>
              <a:rPr lang="en-US" b="1" dirty="0" smtClean="0">
                <a:latin typeface="Times New Roman" panose="02020603050405020304" pitchFamily="18" charset="0"/>
                <a:cs typeface="Times New Roman" panose="02020603050405020304" pitchFamily="18" charset="0"/>
              </a:rPr>
              <a:t>CLOSE_FILE(Inode,  &amp;ErrorReturned);</a:t>
            </a:r>
          </a:p>
          <a:p>
            <a:endParaRPr lang="en-US" dirty="0"/>
          </a:p>
          <a:p>
            <a:r>
              <a:rPr lang="en-US" dirty="0"/>
              <a:t>This System call causes the Operating System </a:t>
            </a:r>
            <a:r>
              <a:rPr lang="en-US" dirty="0" smtClean="0"/>
              <a:t>to Close the file.  This ensures that all data and metadata has been written to the disk.  So, in addition to the DATA that may have previously been written, all indices associated with files, and all bitmap information is now also written to the disk.</a:t>
            </a:r>
          </a:p>
          <a:p>
            <a:endParaRPr lang="en-US" dirty="0"/>
          </a:p>
          <a:p>
            <a:r>
              <a:rPr lang="en-US" dirty="0" smtClean="0"/>
              <a:t>Possible errors for the </a:t>
            </a:r>
            <a:r>
              <a:rPr lang="en-US" b="1" dirty="0" smtClean="0"/>
              <a:t>CLOSE_FILE</a:t>
            </a:r>
            <a:r>
              <a:rPr lang="en-US" dirty="0" smtClean="0"/>
              <a:t> call include:</a:t>
            </a:r>
          </a:p>
          <a:p>
            <a:r>
              <a:rPr lang="en-US" dirty="0"/>
              <a:t> </a:t>
            </a:r>
            <a:r>
              <a:rPr lang="en-US" dirty="0" smtClean="0"/>
              <a:t>     The Inode that was input does not belong to an opened file.</a:t>
            </a:r>
          </a:p>
        </p:txBody>
      </p:sp>
      <p:sp>
        <p:nvSpPr>
          <p:cNvPr id="5" name="Title 1"/>
          <p:cNvSpPr txBox="1">
            <a:spLocks/>
          </p:cNvSpPr>
          <p:nvPr/>
        </p:nvSpPr>
        <p:spPr>
          <a:xfrm>
            <a:off x="6925200" y="19456"/>
            <a:ext cx="4428600" cy="745782"/>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smtClean="0">
                <a:solidFill>
                  <a:srgbClr val="E38035"/>
                </a:solidFill>
              </a:rPr>
              <a:t>CLOSE_FILE</a:t>
            </a:r>
            <a:endParaRPr lang="en-US" sz="3600" b="1" dirty="0">
              <a:solidFill>
                <a:srgbClr val="E38035"/>
              </a:solidFill>
            </a:endParaRPr>
          </a:p>
        </p:txBody>
      </p:sp>
    </p:spTree>
    <p:extLst>
      <p:ext uri="{BB962C8B-B14F-4D97-AF65-F5344CB8AC3E}">
        <p14:creationId xmlns:p14="http://schemas.microsoft.com/office/powerpoint/2010/main" val="39234029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3659" y="19456"/>
            <a:ext cx="6037634" cy="842624"/>
          </a:xfrm>
        </p:spPr>
        <p:txBody>
          <a:bodyPr>
            <a:normAutofit fontScale="90000"/>
          </a:bodyPr>
          <a:lstStyle/>
          <a:p>
            <a:r>
              <a:rPr lang="en-US" b="1" dirty="0" smtClean="0">
                <a:solidFill>
                  <a:srgbClr val="E38035"/>
                </a:solidFill>
              </a:rPr>
              <a:t>File System Calls</a:t>
            </a:r>
            <a:endParaRPr lang="en-US" b="1" dirty="0">
              <a:solidFill>
                <a:srgbClr val="E38035"/>
              </a:solidFill>
            </a:endParaRPr>
          </a:p>
        </p:txBody>
      </p:sp>
      <p:sp>
        <p:nvSpPr>
          <p:cNvPr id="4" name="Slide Number Placeholder 3"/>
          <p:cNvSpPr>
            <a:spLocks noGrp="1"/>
          </p:cNvSpPr>
          <p:nvPr>
            <p:ph type="sldNum" sz="quarter" idx="12"/>
          </p:nvPr>
        </p:nvSpPr>
        <p:spPr/>
        <p:txBody>
          <a:bodyPr/>
          <a:lstStyle/>
          <a:p>
            <a:fld id="{CADA4337-6F77-4ED2-AC0A-D5E16D15F661}" type="slidenum">
              <a:rPr lang="en-US" sz="1600" b="1" smtClean="0"/>
              <a:t>33</a:t>
            </a:fld>
            <a:endParaRPr lang="en-US" sz="1600" b="1" dirty="0"/>
          </a:p>
        </p:txBody>
      </p:sp>
      <p:sp>
        <p:nvSpPr>
          <p:cNvPr id="6" name="TextBox 5"/>
          <p:cNvSpPr txBox="1"/>
          <p:nvPr/>
        </p:nvSpPr>
        <p:spPr>
          <a:xfrm>
            <a:off x="379822" y="1128409"/>
            <a:ext cx="11572229" cy="3724096"/>
          </a:xfrm>
          <a:prstGeom prst="rect">
            <a:avLst/>
          </a:prstGeom>
          <a:noFill/>
        </p:spPr>
        <p:txBody>
          <a:bodyPr wrap="square" rtlCol="0">
            <a:spAutoFit/>
          </a:bodyPr>
          <a:lstStyle/>
          <a:p>
            <a:r>
              <a:rPr lang="en-US" sz="2000" b="1" dirty="0"/>
              <a:t>Usage of </a:t>
            </a:r>
            <a:r>
              <a:rPr lang="en-US" sz="2000" b="1" dirty="0" smtClean="0"/>
              <a:t>DELETE_FILE</a:t>
            </a:r>
            <a:endParaRPr lang="en-US" sz="2000" dirty="0"/>
          </a:p>
          <a:p>
            <a:r>
              <a:rPr lang="en-US" dirty="0" smtClean="0"/>
              <a:t>char  *</a:t>
            </a:r>
            <a:r>
              <a:rPr lang="en-US" b="1" dirty="0"/>
              <a:t> FileName</a:t>
            </a:r>
            <a:r>
              <a:rPr lang="en-US" dirty="0" smtClean="0"/>
              <a:t>;</a:t>
            </a:r>
            <a:endParaRPr lang="en-US" dirty="0"/>
          </a:p>
          <a:p>
            <a:r>
              <a:rPr lang="en-US" dirty="0"/>
              <a:t>INT32 </a:t>
            </a:r>
            <a:r>
              <a:rPr lang="en-US" dirty="0" smtClean="0"/>
              <a:t> ErrorReturned;</a:t>
            </a:r>
          </a:p>
          <a:p>
            <a:endParaRPr lang="en-US" dirty="0"/>
          </a:p>
          <a:p>
            <a:r>
              <a:rPr lang="en-US" b="1" dirty="0">
                <a:latin typeface="Times New Roman" panose="02020603050405020304" pitchFamily="18" charset="0"/>
                <a:cs typeface="Times New Roman" panose="02020603050405020304" pitchFamily="18" charset="0"/>
              </a:rPr>
              <a:t>DELETE_FILE</a:t>
            </a:r>
            <a:r>
              <a:rPr lang="en-US" b="1" dirty="0" smtClean="0">
                <a:latin typeface="Times New Roman" panose="02020603050405020304" pitchFamily="18" charset="0"/>
                <a:cs typeface="Times New Roman" panose="02020603050405020304" pitchFamily="18" charset="0"/>
              </a:rPr>
              <a:t> (FileName, &amp;ErrorReturned);</a:t>
            </a:r>
          </a:p>
          <a:p>
            <a:endParaRPr lang="en-US" dirty="0"/>
          </a:p>
          <a:p>
            <a:r>
              <a:rPr lang="en-US" dirty="0"/>
              <a:t>This System call causes the Operating System </a:t>
            </a:r>
            <a:r>
              <a:rPr lang="en-US" dirty="0" smtClean="0"/>
              <a:t>to delete a file of the specified name in the Current Directory.</a:t>
            </a:r>
          </a:p>
          <a:p>
            <a:endParaRPr lang="en-US" dirty="0"/>
          </a:p>
          <a:p>
            <a:r>
              <a:rPr lang="en-US" dirty="0" smtClean="0"/>
              <a:t>The result of this call is to delete the specified File.  </a:t>
            </a:r>
          </a:p>
          <a:p>
            <a:endParaRPr lang="en-US" dirty="0"/>
          </a:p>
          <a:p>
            <a:r>
              <a:rPr lang="en-US" dirty="0" smtClean="0"/>
              <a:t>Possible errors for the </a:t>
            </a:r>
            <a:r>
              <a:rPr lang="en-US" b="1" dirty="0"/>
              <a:t>DELETE_FILE</a:t>
            </a:r>
            <a:r>
              <a:rPr lang="en-US" dirty="0" smtClean="0"/>
              <a:t> call include:</a:t>
            </a:r>
          </a:p>
          <a:p>
            <a:r>
              <a:rPr lang="en-US" b="1" dirty="0" smtClean="0"/>
              <a:t>     FileName</a:t>
            </a:r>
            <a:r>
              <a:rPr lang="en-US" dirty="0" smtClean="0"/>
              <a:t> does not exist in the current directory.</a:t>
            </a:r>
          </a:p>
          <a:p>
            <a:r>
              <a:rPr lang="en-US" dirty="0" smtClean="0"/>
              <a:t>     If </a:t>
            </a:r>
            <a:r>
              <a:rPr lang="en-US" dirty="0"/>
              <a:t>the </a:t>
            </a:r>
            <a:r>
              <a:rPr lang="en-US" b="1" dirty="0"/>
              <a:t>FileName</a:t>
            </a:r>
            <a:r>
              <a:rPr lang="en-US" dirty="0" smtClean="0"/>
              <a:t> contains illegal characters or more than the allowable number of characters for a name.</a:t>
            </a:r>
            <a:endParaRPr lang="en-US" dirty="0"/>
          </a:p>
        </p:txBody>
      </p:sp>
      <p:sp>
        <p:nvSpPr>
          <p:cNvPr id="5" name="Title 1"/>
          <p:cNvSpPr txBox="1">
            <a:spLocks/>
          </p:cNvSpPr>
          <p:nvPr/>
        </p:nvSpPr>
        <p:spPr>
          <a:xfrm>
            <a:off x="6925200" y="19456"/>
            <a:ext cx="4428600" cy="745782"/>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smtClean="0">
                <a:solidFill>
                  <a:srgbClr val="E38035"/>
                </a:solidFill>
              </a:rPr>
              <a:t>DELETE_FILE</a:t>
            </a:r>
            <a:endParaRPr lang="en-US" sz="3600" b="1" dirty="0">
              <a:solidFill>
                <a:srgbClr val="E38035"/>
              </a:solidFill>
            </a:endParaRPr>
          </a:p>
        </p:txBody>
      </p:sp>
    </p:spTree>
    <p:extLst>
      <p:ext uri="{BB962C8B-B14F-4D97-AF65-F5344CB8AC3E}">
        <p14:creationId xmlns:p14="http://schemas.microsoft.com/office/powerpoint/2010/main" val="18191522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3659" y="19456"/>
            <a:ext cx="6037634" cy="842624"/>
          </a:xfrm>
        </p:spPr>
        <p:txBody>
          <a:bodyPr>
            <a:normAutofit fontScale="90000"/>
          </a:bodyPr>
          <a:lstStyle/>
          <a:p>
            <a:r>
              <a:rPr lang="en-US" b="1" dirty="0" smtClean="0">
                <a:solidFill>
                  <a:srgbClr val="E38035"/>
                </a:solidFill>
              </a:rPr>
              <a:t>File System Calls</a:t>
            </a:r>
            <a:endParaRPr lang="en-US" b="1" dirty="0">
              <a:solidFill>
                <a:srgbClr val="E38035"/>
              </a:solidFill>
            </a:endParaRPr>
          </a:p>
        </p:txBody>
      </p:sp>
      <p:sp>
        <p:nvSpPr>
          <p:cNvPr id="4" name="Slide Number Placeholder 3"/>
          <p:cNvSpPr>
            <a:spLocks noGrp="1"/>
          </p:cNvSpPr>
          <p:nvPr>
            <p:ph type="sldNum" sz="quarter" idx="12"/>
          </p:nvPr>
        </p:nvSpPr>
        <p:spPr/>
        <p:txBody>
          <a:bodyPr/>
          <a:lstStyle/>
          <a:p>
            <a:fld id="{CADA4337-6F77-4ED2-AC0A-D5E16D15F661}" type="slidenum">
              <a:rPr lang="en-US" sz="1600" b="1" smtClean="0"/>
              <a:t>34</a:t>
            </a:fld>
            <a:endParaRPr lang="en-US" sz="1600" b="1" dirty="0"/>
          </a:p>
        </p:txBody>
      </p:sp>
      <p:sp>
        <p:nvSpPr>
          <p:cNvPr id="6" name="TextBox 5"/>
          <p:cNvSpPr txBox="1"/>
          <p:nvPr/>
        </p:nvSpPr>
        <p:spPr>
          <a:xfrm>
            <a:off x="379822" y="1128409"/>
            <a:ext cx="11572229" cy="5386090"/>
          </a:xfrm>
          <a:prstGeom prst="rect">
            <a:avLst/>
          </a:prstGeom>
          <a:noFill/>
        </p:spPr>
        <p:txBody>
          <a:bodyPr wrap="square" rtlCol="0">
            <a:spAutoFit/>
          </a:bodyPr>
          <a:lstStyle/>
          <a:p>
            <a:r>
              <a:rPr lang="en-US" sz="2000" b="1" dirty="0"/>
              <a:t>Usage of </a:t>
            </a:r>
            <a:r>
              <a:rPr lang="en-US" sz="2000" b="1" dirty="0" smtClean="0"/>
              <a:t>DIR_CONTENTS</a:t>
            </a:r>
          </a:p>
          <a:p>
            <a:r>
              <a:rPr lang="en-US" dirty="0"/>
              <a:t>INT32  ErrorReturned;</a:t>
            </a:r>
          </a:p>
          <a:p>
            <a:endParaRPr lang="en-US" dirty="0"/>
          </a:p>
          <a:p>
            <a:r>
              <a:rPr lang="en-US" b="1" dirty="0">
                <a:latin typeface="Times New Roman" panose="02020603050405020304" pitchFamily="18" charset="0"/>
                <a:cs typeface="Times New Roman" panose="02020603050405020304" pitchFamily="18" charset="0"/>
              </a:rPr>
              <a:t>DIR_CONTENTS</a:t>
            </a:r>
            <a:r>
              <a:rPr lang="en-US" b="1" dirty="0" smtClean="0">
                <a:latin typeface="Times New Roman" panose="02020603050405020304" pitchFamily="18" charset="0"/>
                <a:cs typeface="Times New Roman" panose="02020603050405020304" pitchFamily="18" charset="0"/>
              </a:rPr>
              <a:t> ( &amp;</a:t>
            </a:r>
            <a:r>
              <a:rPr lang="en-US" dirty="0" smtClean="0">
                <a:latin typeface="Times New Roman" panose="02020603050405020304" pitchFamily="18" charset="0"/>
                <a:cs typeface="Times New Roman" panose="02020603050405020304" pitchFamily="18" charset="0"/>
              </a:rPr>
              <a:t>ErrorReturned</a:t>
            </a:r>
            <a:r>
              <a:rPr lang="en-US" b="1" dirty="0" smtClean="0">
                <a:latin typeface="Times New Roman" panose="02020603050405020304" pitchFamily="18" charset="0"/>
                <a:cs typeface="Times New Roman" panose="02020603050405020304" pitchFamily="18" charset="0"/>
              </a:rPr>
              <a:t> );</a:t>
            </a:r>
          </a:p>
          <a:p>
            <a:endParaRPr lang="en-US" dirty="0"/>
          </a:p>
          <a:p>
            <a:r>
              <a:rPr lang="en-US" dirty="0"/>
              <a:t>This System call causes the Operating System </a:t>
            </a:r>
            <a:r>
              <a:rPr lang="en-US" dirty="0" smtClean="0"/>
              <a:t>to print information about the directories and files in the Current Directory.</a:t>
            </a:r>
          </a:p>
          <a:p>
            <a:r>
              <a:rPr lang="en-US" dirty="0" smtClean="0"/>
              <a:t>The format for this output is as follows (it’s essentially all the information in the Directory/File header).</a:t>
            </a:r>
          </a:p>
          <a:p>
            <a:endParaRPr lang="en-US" dirty="0"/>
          </a:p>
          <a:p>
            <a:r>
              <a:rPr lang="en-US" dirty="0" smtClean="0"/>
              <a:t>Fields include:  Inode,  Filename,  D/F,   Creation Time,  Number of Bytes in File.  </a:t>
            </a:r>
          </a:p>
          <a:p>
            <a:r>
              <a:rPr lang="en-US" dirty="0" smtClean="0"/>
              <a:t>If you were to execute this System Call on the directory “root” resulting from Test10, you would get the following output.</a:t>
            </a:r>
          </a:p>
          <a:p>
            <a:endParaRPr lang="en-US" dirty="0"/>
          </a:p>
          <a:p>
            <a:r>
              <a:rPr lang="en-US" dirty="0" smtClean="0"/>
              <a:t>Contents of Directory    root:</a:t>
            </a:r>
          </a:p>
          <a:p>
            <a:r>
              <a:rPr lang="en-US" dirty="0">
                <a:latin typeface="Times New Roman" panose="02020603050405020304" pitchFamily="18" charset="0"/>
                <a:cs typeface="Times New Roman" panose="02020603050405020304" pitchFamily="18" charset="0"/>
              </a:rPr>
              <a:t>Inode,  Filename,  D/F,   Creation Time,  </a:t>
            </a:r>
            <a:r>
              <a:rPr lang="en-US" dirty="0" smtClean="0">
                <a:latin typeface="Times New Roman" panose="02020603050405020304" pitchFamily="18" charset="0"/>
                <a:cs typeface="Times New Roman" panose="02020603050405020304" pitchFamily="18" charset="0"/>
              </a:rPr>
              <a:t>File Size</a:t>
            </a:r>
          </a:p>
          <a:p>
            <a:r>
              <a:rPr lang="en-US" dirty="0">
                <a:latin typeface="Times New Roman" panose="02020603050405020304" pitchFamily="18" charset="0"/>
              </a:rPr>
              <a:t> </a:t>
            </a:r>
            <a:r>
              <a:rPr lang="en-US" dirty="0" smtClean="0">
                <a:latin typeface="Times New Roman" panose="02020603050405020304" pitchFamily="18" charset="0"/>
              </a:rPr>
              <a:t>  1        Test10      D           123                    --</a:t>
            </a:r>
          </a:p>
          <a:p>
            <a:r>
              <a:rPr lang="en-US" dirty="0" smtClean="0">
                <a:latin typeface="Times New Roman" panose="02020603050405020304" pitchFamily="18" charset="0"/>
              </a:rPr>
              <a:t>   2         file1          F          145                    0</a:t>
            </a:r>
          </a:p>
          <a:p>
            <a:r>
              <a:rPr lang="en-US" dirty="0" smtClean="0">
                <a:latin typeface="Times New Roman" panose="02020603050405020304" pitchFamily="18" charset="0"/>
              </a:rPr>
              <a:t>   3         </a:t>
            </a:r>
            <a:r>
              <a:rPr lang="en-US" dirty="0">
                <a:latin typeface="Times New Roman" panose="02020603050405020304" pitchFamily="18" charset="0"/>
              </a:rPr>
              <a:t>f</a:t>
            </a:r>
            <a:r>
              <a:rPr lang="en-US" dirty="0" smtClean="0">
                <a:latin typeface="Times New Roman" panose="02020603050405020304" pitchFamily="18" charset="0"/>
              </a:rPr>
              <a:t>ile2          F          155                    0</a:t>
            </a:r>
            <a:endParaRPr lang="en-US" dirty="0">
              <a:latin typeface="Times New Roman" panose="02020603050405020304" pitchFamily="18" charset="0"/>
            </a:endParaRPr>
          </a:p>
          <a:p>
            <a:endParaRPr lang="en-US" dirty="0"/>
          </a:p>
          <a:p>
            <a:r>
              <a:rPr lang="en-US" dirty="0" smtClean="0"/>
              <a:t>Possible errors for the </a:t>
            </a:r>
            <a:r>
              <a:rPr lang="en-US" b="1" dirty="0"/>
              <a:t>DIR_CONTENTS</a:t>
            </a:r>
            <a:r>
              <a:rPr lang="en-US" dirty="0" smtClean="0"/>
              <a:t> call include:</a:t>
            </a:r>
          </a:p>
          <a:p>
            <a:r>
              <a:rPr lang="en-US" b="1" dirty="0" smtClean="0"/>
              <a:t>     </a:t>
            </a:r>
            <a:r>
              <a:rPr lang="en-US" dirty="0" smtClean="0"/>
              <a:t>There is not currently a directory that has been opened and so there is no Current Directory.</a:t>
            </a:r>
          </a:p>
        </p:txBody>
      </p:sp>
      <p:sp>
        <p:nvSpPr>
          <p:cNvPr id="5" name="Title 1"/>
          <p:cNvSpPr txBox="1">
            <a:spLocks/>
          </p:cNvSpPr>
          <p:nvPr/>
        </p:nvSpPr>
        <p:spPr>
          <a:xfrm>
            <a:off x="6925200" y="19456"/>
            <a:ext cx="4428600" cy="745782"/>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smtClean="0">
                <a:solidFill>
                  <a:srgbClr val="E38035"/>
                </a:solidFill>
              </a:rPr>
              <a:t>DIR_CONTENTS</a:t>
            </a:r>
            <a:endParaRPr lang="en-US" sz="3600" b="1" dirty="0">
              <a:solidFill>
                <a:srgbClr val="E38035"/>
              </a:solidFill>
            </a:endParaRPr>
          </a:p>
        </p:txBody>
      </p:sp>
    </p:spTree>
    <p:extLst>
      <p:ext uri="{BB962C8B-B14F-4D97-AF65-F5344CB8AC3E}">
        <p14:creationId xmlns:p14="http://schemas.microsoft.com/office/powerpoint/2010/main" val="21151481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3659" y="19456"/>
            <a:ext cx="10118208" cy="842624"/>
          </a:xfrm>
        </p:spPr>
        <p:txBody>
          <a:bodyPr>
            <a:normAutofit fontScale="90000"/>
          </a:bodyPr>
          <a:lstStyle/>
          <a:p>
            <a:r>
              <a:rPr lang="en-US" b="1" dirty="0" smtClean="0">
                <a:solidFill>
                  <a:srgbClr val="E38035"/>
                </a:solidFill>
              </a:rPr>
              <a:t>Layout and Allocation on the Disk</a:t>
            </a:r>
            <a:endParaRPr lang="en-US" b="1" dirty="0">
              <a:solidFill>
                <a:srgbClr val="E38035"/>
              </a:solidFill>
            </a:endParaRPr>
          </a:p>
        </p:txBody>
      </p:sp>
      <p:sp>
        <p:nvSpPr>
          <p:cNvPr id="4" name="Slide Number Placeholder 3"/>
          <p:cNvSpPr>
            <a:spLocks noGrp="1"/>
          </p:cNvSpPr>
          <p:nvPr>
            <p:ph type="sldNum" sz="quarter" idx="12"/>
          </p:nvPr>
        </p:nvSpPr>
        <p:spPr/>
        <p:txBody>
          <a:bodyPr/>
          <a:lstStyle/>
          <a:p>
            <a:fld id="{CADA4337-6F77-4ED2-AC0A-D5E16D15F661}" type="slidenum">
              <a:rPr lang="en-US" sz="1600" b="1" smtClean="0"/>
              <a:t>35</a:t>
            </a:fld>
            <a:endParaRPr lang="en-US" sz="1600" b="1" dirty="0"/>
          </a:p>
        </p:txBody>
      </p:sp>
      <p:sp>
        <p:nvSpPr>
          <p:cNvPr id="6" name="TextBox 5"/>
          <p:cNvSpPr txBox="1"/>
          <p:nvPr/>
        </p:nvSpPr>
        <p:spPr>
          <a:xfrm>
            <a:off x="379822" y="1128409"/>
            <a:ext cx="11572229" cy="3785652"/>
          </a:xfrm>
          <a:prstGeom prst="rect">
            <a:avLst/>
          </a:prstGeom>
          <a:noFill/>
        </p:spPr>
        <p:txBody>
          <a:bodyPr wrap="square" rtlCol="0">
            <a:spAutoFit/>
          </a:bodyPr>
          <a:lstStyle/>
          <a:p>
            <a:r>
              <a:rPr lang="en-US" sz="2400" b="1" dirty="0" smtClean="0"/>
              <a:t>One of the things you’ll need to decide in your implementation of your OS502 file system is where to place items on the disk.  You care about this because you would like to minimize the seek distance used by your file system for performance reasons.</a:t>
            </a:r>
          </a:p>
          <a:p>
            <a:endParaRPr lang="en-US" sz="2400" b="1" dirty="0" smtClean="0"/>
          </a:p>
          <a:p>
            <a:r>
              <a:rPr lang="en-US" sz="2400" b="1" dirty="0" smtClean="0"/>
              <a:t>You have two ways to implement your decision:</a:t>
            </a:r>
          </a:p>
          <a:p>
            <a:pPr marL="457200" indent="-457200">
              <a:buAutoNum type="arabicParenR"/>
            </a:pPr>
            <a:r>
              <a:rPr lang="en-US" sz="2400" b="1" dirty="0" smtClean="0"/>
              <a:t>In Block 0, where do you place the root directory, swap space, and bitmap?</a:t>
            </a:r>
          </a:p>
          <a:p>
            <a:pPr marL="457200" indent="-457200">
              <a:buAutoNum type="arabicParenR"/>
            </a:pPr>
            <a:r>
              <a:rPr lang="en-US" sz="2400" b="1" dirty="0" smtClean="0"/>
              <a:t>As you allocate directories and their indices, and files and their indices and data, how do you cluster or not cluster that information?</a:t>
            </a:r>
          </a:p>
          <a:p>
            <a:pPr marL="457200" indent="-457200">
              <a:buAutoNum type="arabicParenR"/>
            </a:pPr>
            <a:endParaRPr lang="en-US" sz="2400" b="1" dirty="0"/>
          </a:p>
          <a:p>
            <a:r>
              <a:rPr lang="en-US" sz="2400" b="1" dirty="0" smtClean="0"/>
              <a:t>All this is your decision. </a:t>
            </a:r>
            <a:endParaRPr lang="en-US" sz="2000" dirty="0" smtClean="0"/>
          </a:p>
        </p:txBody>
      </p:sp>
      <p:sp>
        <p:nvSpPr>
          <p:cNvPr id="7" name="TextBox 6"/>
          <p:cNvSpPr txBox="1"/>
          <p:nvPr/>
        </p:nvSpPr>
        <p:spPr>
          <a:xfrm>
            <a:off x="379821" y="4914061"/>
            <a:ext cx="11572229" cy="1938992"/>
          </a:xfrm>
          <a:prstGeom prst="rect">
            <a:avLst/>
          </a:prstGeom>
          <a:noFill/>
        </p:spPr>
        <p:txBody>
          <a:bodyPr wrap="square" rtlCol="0">
            <a:spAutoFit/>
          </a:bodyPr>
          <a:lstStyle/>
          <a:p>
            <a:r>
              <a:rPr lang="en-US" sz="2400" b="1" dirty="0" smtClean="0"/>
              <a:t>What is the most efficient way to allocate blocks?  You will do this from the bitmap – the bitmap is initially defined to contain as occupied, only the blocks allocated during formatting.  After that, you get to use the bitmap any way you want to allocate blocks for use in </a:t>
            </a:r>
            <a:r>
              <a:rPr lang="en-US" sz="2400" b="1" dirty="0" err="1" smtClean="0"/>
              <a:t>Inodes</a:t>
            </a:r>
            <a:r>
              <a:rPr lang="en-US" sz="2400" b="1" dirty="0" smtClean="0"/>
              <a:t>, indices, and data.</a:t>
            </a:r>
          </a:p>
          <a:p>
            <a:endParaRPr lang="en-US" sz="2400" b="1" dirty="0" smtClean="0"/>
          </a:p>
        </p:txBody>
      </p:sp>
    </p:spTree>
    <p:extLst>
      <p:ext uri="{BB962C8B-B14F-4D97-AF65-F5344CB8AC3E}">
        <p14:creationId xmlns:p14="http://schemas.microsoft.com/office/powerpoint/2010/main" val="2004732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3659" y="19456"/>
            <a:ext cx="6037634" cy="842624"/>
          </a:xfrm>
        </p:spPr>
        <p:txBody>
          <a:bodyPr>
            <a:normAutofit fontScale="90000"/>
          </a:bodyPr>
          <a:lstStyle/>
          <a:p>
            <a:r>
              <a:rPr lang="en-US" b="1" dirty="0" smtClean="0">
                <a:solidFill>
                  <a:srgbClr val="E38035"/>
                </a:solidFill>
              </a:rPr>
              <a:t>Z502 Disk Structure</a:t>
            </a:r>
            <a:endParaRPr lang="en-US" b="1" dirty="0">
              <a:solidFill>
                <a:srgbClr val="E38035"/>
              </a:solidFill>
            </a:endParaRPr>
          </a:p>
        </p:txBody>
      </p:sp>
      <p:sp>
        <p:nvSpPr>
          <p:cNvPr id="4" name="Slide Number Placeholder 3"/>
          <p:cNvSpPr>
            <a:spLocks noGrp="1"/>
          </p:cNvSpPr>
          <p:nvPr>
            <p:ph type="sldNum" sz="quarter" idx="12"/>
          </p:nvPr>
        </p:nvSpPr>
        <p:spPr/>
        <p:txBody>
          <a:bodyPr/>
          <a:lstStyle/>
          <a:p>
            <a:fld id="{CADA4337-6F77-4ED2-AC0A-D5E16D15F661}" type="slidenum">
              <a:rPr lang="en-US" sz="1600" b="1" smtClean="0"/>
              <a:t>4</a:t>
            </a:fld>
            <a:endParaRPr lang="en-US" sz="1600" b="1" dirty="0"/>
          </a:p>
        </p:txBody>
      </p:sp>
      <p:sp>
        <p:nvSpPr>
          <p:cNvPr id="6" name="TextBox 5"/>
          <p:cNvSpPr txBox="1"/>
          <p:nvPr/>
        </p:nvSpPr>
        <p:spPr>
          <a:xfrm>
            <a:off x="380481" y="1304086"/>
            <a:ext cx="11572229" cy="2031325"/>
          </a:xfrm>
          <a:prstGeom prst="rect">
            <a:avLst/>
          </a:prstGeom>
          <a:noFill/>
        </p:spPr>
        <p:txBody>
          <a:bodyPr wrap="square" rtlCol="0">
            <a:spAutoFit/>
          </a:bodyPr>
          <a:lstStyle/>
          <a:p>
            <a:r>
              <a:rPr lang="en-US" dirty="0" smtClean="0">
                <a:latin typeface="Courier New" panose="02070309020205020404" pitchFamily="49" charset="0"/>
                <a:cs typeface="Courier New" panose="02070309020205020404" pitchFamily="49" charset="0"/>
              </a:rPr>
              <a:t>FORMAT(</a:t>
            </a:r>
            <a:r>
              <a:rPr lang="en-US" dirty="0" err="1" smtClean="0">
                <a:latin typeface="Courier New" panose="02070309020205020404" pitchFamily="49" charset="0"/>
                <a:cs typeface="Courier New" panose="02070309020205020404" pitchFamily="49" charset="0"/>
              </a:rPr>
              <a:t>DiskID</a:t>
            </a:r>
            <a:r>
              <a:rPr lang="en-US" dirty="0">
                <a:latin typeface="Courier New" panose="02070309020205020404" pitchFamily="49" charset="0"/>
                <a:cs typeface="Courier New" panose="02070309020205020404" pitchFamily="49" charset="0"/>
              </a:rPr>
              <a:t>, &amp;</a:t>
            </a:r>
            <a:r>
              <a:rPr lang="en-US" dirty="0" err="1">
                <a:latin typeface="Courier New" panose="02070309020205020404" pitchFamily="49" charset="0"/>
                <a:cs typeface="Courier New" panose="02070309020205020404" pitchFamily="49" charset="0"/>
              </a:rPr>
              <a:t>ErrorReturned</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OPEN_DIR(</a:t>
            </a:r>
            <a:r>
              <a:rPr lang="en-US" dirty="0" err="1" smtClean="0">
                <a:latin typeface="Courier New" panose="02070309020205020404" pitchFamily="49" charset="0"/>
                <a:cs typeface="Courier New" panose="02070309020205020404" pitchFamily="49" charset="0"/>
              </a:rPr>
              <a:t>DiskID</a:t>
            </a:r>
            <a:r>
              <a:rPr lang="en-US" dirty="0">
                <a:latin typeface="Courier New" panose="02070309020205020404" pitchFamily="49" charset="0"/>
                <a:cs typeface="Courier New" panose="02070309020205020404" pitchFamily="49" charset="0"/>
              </a:rPr>
              <a:t>, "root", &amp;</a:t>
            </a:r>
            <a:r>
              <a:rPr lang="en-US" dirty="0" err="1">
                <a:latin typeface="Courier New" panose="02070309020205020404" pitchFamily="49" charset="0"/>
                <a:cs typeface="Courier New" panose="02070309020205020404" pitchFamily="49" charset="0"/>
              </a:rPr>
              <a:t>ErrorReturned</a:t>
            </a:r>
            <a:r>
              <a:rPr lang="en-US" dirty="0" smtClean="0">
                <a:latin typeface="Courier New" panose="02070309020205020404" pitchFamily="49" charset="0"/>
                <a:cs typeface="Courier New" panose="02070309020205020404" pitchFamily="49" charset="0"/>
              </a:rPr>
              <a:t>);    // Make root the current directory</a:t>
            </a:r>
            <a:endParaRPr lang="en-US" dirty="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CREATE_DIR</a:t>
            </a:r>
            <a:r>
              <a:rPr lang="en-US" dirty="0">
                <a:latin typeface="Courier New" panose="02070309020205020404" pitchFamily="49" charset="0"/>
                <a:cs typeface="Courier New" panose="02070309020205020404" pitchFamily="49" charset="0"/>
              </a:rPr>
              <a:t>("Test10", &amp;</a:t>
            </a:r>
            <a:r>
              <a:rPr lang="en-US" dirty="0" err="1">
                <a:latin typeface="Courier New" panose="02070309020205020404" pitchFamily="49" charset="0"/>
                <a:cs typeface="Courier New" panose="02070309020205020404" pitchFamily="49" charset="0"/>
              </a:rPr>
              <a:t>ErrorReturned</a:t>
            </a:r>
            <a:r>
              <a:rPr lang="en-US" dirty="0" smtClean="0">
                <a:latin typeface="Courier New" panose="02070309020205020404" pitchFamily="49" charset="0"/>
                <a:cs typeface="Courier New" panose="02070309020205020404" pitchFamily="49" charset="0"/>
              </a:rPr>
              <a:t>);        // Create directory Test10 under root</a:t>
            </a:r>
            <a:endParaRPr lang="en-US" dirty="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CREATE_FILE</a:t>
            </a:r>
            <a:r>
              <a:rPr lang="en-US" dirty="0">
                <a:latin typeface="Courier New" panose="02070309020205020404" pitchFamily="49" charset="0"/>
                <a:cs typeface="Courier New" panose="02070309020205020404" pitchFamily="49" charset="0"/>
              </a:rPr>
              <a:t>("file1", &amp;</a:t>
            </a:r>
            <a:r>
              <a:rPr lang="en-US" dirty="0" err="1">
                <a:latin typeface="Courier New" panose="02070309020205020404" pitchFamily="49" charset="0"/>
                <a:cs typeface="Courier New" panose="02070309020205020404" pitchFamily="49" charset="0"/>
              </a:rPr>
              <a:t>ErrorReturned</a:t>
            </a:r>
            <a:r>
              <a:rPr lang="en-US" dirty="0" smtClean="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Create </a:t>
            </a:r>
            <a:r>
              <a:rPr lang="en-US" dirty="0" smtClean="0">
                <a:latin typeface="Courier New" panose="02070309020205020404" pitchFamily="49" charset="0"/>
                <a:cs typeface="Courier New" panose="02070309020205020404" pitchFamily="49" charset="0"/>
              </a:rPr>
              <a:t>file file1 under root</a:t>
            </a:r>
            <a:endParaRPr lang="en-US" dirty="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CREATE_FILE</a:t>
            </a:r>
            <a:r>
              <a:rPr lang="en-US" dirty="0">
                <a:latin typeface="Courier New" panose="02070309020205020404" pitchFamily="49" charset="0"/>
                <a:cs typeface="Courier New" panose="02070309020205020404" pitchFamily="49" charset="0"/>
              </a:rPr>
              <a:t>("file2", &amp;</a:t>
            </a:r>
            <a:r>
              <a:rPr lang="en-US" dirty="0" err="1">
                <a:latin typeface="Courier New" panose="02070309020205020404" pitchFamily="49" charset="0"/>
                <a:cs typeface="Courier New" panose="02070309020205020404" pitchFamily="49" charset="0"/>
              </a:rPr>
              <a:t>ErrorReturned</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Create file </a:t>
            </a:r>
            <a:r>
              <a:rPr lang="en-US" dirty="0" smtClean="0">
                <a:latin typeface="Courier New" panose="02070309020205020404" pitchFamily="49" charset="0"/>
                <a:cs typeface="Courier New" panose="02070309020205020404" pitchFamily="49" charset="0"/>
              </a:rPr>
              <a:t>file2 </a:t>
            </a:r>
            <a:r>
              <a:rPr lang="en-US" dirty="0">
                <a:latin typeface="Courier New" panose="02070309020205020404" pitchFamily="49" charset="0"/>
                <a:cs typeface="Courier New" panose="02070309020205020404" pitchFamily="49" charset="0"/>
              </a:rPr>
              <a:t>under root</a:t>
            </a:r>
          </a:p>
          <a:p>
            <a:r>
              <a:rPr lang="en-US" dirty="0" smtClean="0">
                <a:latin typeface="Courier New" panose="02070309020205020404" pitchFamily="49" charset="0"/>
                <a:cs typeface="Courier New" panose="02070309020205020404" pitchFamily="49" charset="0"/>
              </a:rPr>
              <a:t>OPEN_DIR</a:t>
            </a:r>
            <a:r>
              <a:rPr lang="en-US" dirty="0">
                <a:latin typeface="Courier New" panose="02070309020205020404" pitchFamily="49" charset="0"/>
                <a:cs typeface="Courier New" panose="02070309020205020404" pitchFamily="49" charset="0"/>
              </a:rPr>
              <a:t>(-1, "Test10", &amp;</a:t>
            </a:r>
            <a:r>
              <a:rPr lang="en-US" dirty="0" err="1">
                <a:latin typeface="Courier New" panose="02070309020205020404" pitchFamily="49" charset="0"/>
                <a:cs typeface="Courier New" panose="02070309020205020404" pitchFamily="49" charset="0"/>
              </a:rPr>
              <a:t>ErrorReturned</a:t>
            </a:r>
            <a:r>
              <a:rPr lang="en-US" dirty="0" smtClean="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 </a:t>
            </a:r>
            <a:r>
              <a:rPr lang="en-US" dirty="0">
                <a:latin typeface="Courier New" panose="02070309020205020404" pitchFamily="49" charset="0"/>
                <a:cs typeface="Courier New" panose="02070309020205020404" pitchFamily="49" charset="0"/>
              </a:rPr>
              <a:t>Make </a:t>
            </a:r>
            <a:r>
              <a:rPr lang="en-US" dirty="0" smtClean="0">
                <a:latin typeface="Courier New" panose="02070309020205020404" pitchFamily="49" charset="0"/>
                <a:cs typeface="Courier New" panose="02070309020205020404" pitchFamily="49" charset="0"/>
              </a:rPr>
              <a:t>test10 </a:t>
            </a:r>
            <a:r>
              <a:rPr lang="en-US" dirty="0">
                <a:latin typeface="Courier New" panose="02070309020205020404" pitchFamily="49" charset="0"/>
                <a:cs typeface="Courier New" panose="02070309020205020404" pitchFamily="49" charset="0"/>
              </a:rPr>
              <a:t>the current directory</a:t>
            </a:r>
          </a:p>
          <a:p>
            <a:r>
              <a:rPr lang="en-US" dirty="0" smtClean="0">
                <a:latin typeface="Courier New" panose="02070309020205020404" pitchFamily="49" charset="0"/>
                <a:cs typeface="Courier New" panose="02070309020205020404" pitchFamily="49" charset="0"/>
              </a:rPr>
              <a:t>CREATE_FILE</a:t>
            </a:r>
            <a:r>
              <a:rPr lang="en-US" dirty="0">
                <a:latin typeface="Courier New" panose="02070309020205020404" pitchFamily="49" charset="0"/>
                <a:cs typeface="Courier New" panose="02070309020205020404" pitchFamily="49" charset="0"/>
              </a:rPr>
              <a:t>("file1", &amp;</a:t>
            </a:r>
            <a:r>
              <a:rPr lang="en-US" dirty="0" err="1">
                <a:latin typeface="Courier New" panose="02070309020205020404" pitchFamily="49" charset="0"/>
                <a:cs typeface="Courier New" panose="02070309020205020404" pitchFamily="49" charset="0"/>
              </a:rPr>
              <a:t>ErrorReturned</a:t>
            </a:r>
            <a:r>
              <a:rPr lang="en-US" dirty="0" smtClean="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 </a:t>
            </a:r>
            <a:r>
              <a:rPr lang="en-US" dirty="0">
                <a:latin typeface="Courier New" panose="02070309020205020404" pitchFamily="49" charset="0"/>
                <a:cs typeface="Courier New" panose="02070309020205020404" pitchFamily="49" charset="0"/>
              </a:rPr>
              <a:t>Make </a:t>
            </a:r>
            <a:r>
              <a:rPr lang="en-US" dirty="0" smtClean="0">
                <a:latin typeface="Courier New" panose="02070309020205020404" pitchFamily="49" charset="0"/>
                <a:cs typeface="Courier New" panose="02070309020205020404" pitchFamily="49" charset="0"/>
              </a:rPr>
              <a:t>file1 under Test10</a:t>
            </a:r>
            <a:endParaRPr lang="en-US" dirty="0">
              <a:latin typeface="Courier New" panose="02070309020205020404" pitchFamily="49" charset="0"/>
              <a:cs typeface="Courier New" panose="02070309020205020404" pitchFamily="49" charset="0"/>
            </a:endParaRPr>
          </a:p>
        </p:txBody>
      </p:sp>
      <p:sp>
        <p:nvSpPr>
          <p:cNvPr id="5" name="Title 1"/>
          <p:cNvSpPr txBox="1">
            <a:spLocks/>
          </p:cNvSpPr>
          <p:nvPr/>
        </p:nvSpPr>
        <p:spPr>
          <a:xfrm>
            <a:off x="7067228" y="264800"/>
            <a:ext cx="4835470" cy="648940"/>
          </a:xfrm>
          <a:prstGeom prst="rect">
            <a:avLst/>
          </a:prstGeom>
        </p:spPr>
        <p:txBody>
          <a:bodyPr vert="horz" lIns="91440" tIns="45720" rIns="91440" bIns="45720" rtlCol="0" anchor="b">
            <a:normAutofit fontScale="6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smtClean="0">
                <a:solidFill>
                  <a:srgbClr val="E38035"/>
                </a:solidFill>
              </a:rPr>
              <a:t>These are the system calls in test10</a:t>
            </a:r>
            <a:endParaRPr lang="en-US" sz="3600" b="1" dirty="0">
              <a:solidFill>
                <a:srgbClr val="E38035"/>
              </a:solidFill>
            </a:endParaRPr>
          </a:p>
        </p:txBody>
      </p:sp>
      <p:sp>
        <p:nvSpPr>
          <p:cNvPr id="3" name="TextBox 2"/>
          <p:cNvSpPr txBox="1"/>
          <p:nvPr/>
        </p:nvSpPr>
        <p:spPr>
          <a:xfrm>
            <a:off x="4835471" y="3433369"/>
            <a:ext cx="1077539" cy="461665"/>
          </a:xfrm>
          <a:prstGeom prst="rect">
            <a:avLst/>
          </a:prstGeom>
          <a:noFill/>
          <a:ln>
            <a:solidFill>
              <a:srgbClr val="FF0000"/>
            </a:solidFill>
          </a:ln>
        </p:spPr>
        <p:txBody>
          <a:bodyPr wrap="none" rtlCol="0">
            <a:spAutoFit/>
          </a:bodyPr>
          <a:lstStyle/>
          <a:p>
            <a:r>
              <a:rPr lang="en-US" sz="2400" dirty="0" smtClean="0"/>
              <a:t>Block 0</a:t>
            </a:r>
            <a:endParaRPr lang="en-US" sz="2400" dirty="0"/>
          </a:p>
        </p:txBody>
      </p:sp>
      <p:sp>
        <p:nvSpPr>
          <p:cNvPr id="7" name="TextBox 6"/>
          <p:cNvSpPr txBox="1"/>
          <p:nvPr/>
        </p:nvSpPr>
        <p:spPr>
          <a:xfrm>
            <a:off x="4159613" y="4261105"/>
            <a:ext cx="2089739" cy="461665"/>
          </a:xfrm>
          <a:prstGeom prst="rect">
            <a:avLst/>
          </a:prstGeom>
          <a:noFill/>
          <a:ln>
            <a:solidFill>
              <a:srgbClr val="FF0000"/>
            </a:solidFill>
          </a:ln>
        </p:spPr>
        <p:txBody>
          <a:bodyPr wrap="none" rtlCol="0">
            <a:spAutoFit/>
          </a:bodyPr>
          <a:lstStyle/>
          <a:p>
            <a:r>
              <a:rPr lang="en-US" sz="2400" dirty="0" smtClean="0"/>
              <a:t>Directory:  root</a:t>
            </a:r>
            <a:endParaRPr lang="en-US" sz="2400" dirty="0"/>
          </a:p>
        </p:txBody>
      </p:sp>
      <p:sp>
        <p:nvSpPr>
          <p:cNvPr id="8" name="TextBox 7"/>
          <p:cNvSpPr txBox="1"/>
          <p:nvPr/>
        </p:nvSpPr>
        <p:spPr>
          <a:xfrm>
            <a:off x="2051634" y="5088841"/>
            <a:ext cx="2368405" cy="461665"/>
          </a:xfrm>
          <a:prstGeom prst="rect">
            <a:avLst/>
          </a:prstGeom>
          <a:noFill/>
          <a:ln>
            <a:solidFill>
              <a:srgbClr val="FF0000"/>
            </a:solidFill>
          </a:ln>
        </p:spPr>
        <p:txBody>
          <a:bodyPr wrap="none" rtlCol="0">
            <a:spAutoFit/>
          </a:bodyPr>
          <a:lstStyle/>
          <a:p>
            <a:r>
              <a:rPr lang="en-US" sz="2400" dirty="0" smtClean="0"/>
              <a:t>Directory:  Test10</a:t>
            </a:r>
            <a:endParaRPr lang="en-US" sz="2400" dirty="0"/>
          </a:p>
        </p:txBody>
      </p:sp>
      <p:sp>
        <p:nvSpPr>
          <p:cNvPr id="9" name="TextBox 8"/>
          <p:cNvSpPr txBox="1"/>
          <p:nvPr/>
        </p:nvSpPr>
        <p:spPr>
          <a:xfrm>
            <a:off x="4617176" y="5088840"/>
            <a:ext cx="1385316" cy="461665"/>
          </a:xfrm>
          <a:prstGeom prst="rect">
            <a:avLst/>
          </a:prstGeom>
          <a:noFill/>
          <a:ln>
            <a:solidFill>
              <a:srgbClr val="FF0000"/>
            </a:solidFill>
          </a:ln>
        </p:spPr>
        <p:txBody>
          <a:bodyPr wrap="none" rtlCol="0">
            <a:spAutoFit/>
          </a:bodyPr>
          <a:lstStyle/>
          <a:p>
            <a:r>
              <a:rPr lang="en-US" sz="2400" dirty="0" smtClean="0"/>
              <a:t>File:  file1</a:t>
            </a:r>
            <a:endParaRPr lang="en-US" sz="2400" dirty="0"/>
          </a:p>
        </p:txBody>
      </p:sp>
      <p:sp>
        <p:nvSpPr>
          <p:cNvPr id="10" name="TextBox 9"/>
          <p:cNvSpPr txBox="1"/>
          <p:nvPr/>
        </p:nvSpPr>
        <p:spPr>
          <a:xfrm>
            <a:off x="6249352" y="5088839"/>
            <a:ext cx="1385316" cy="461665"/>
          </a:xfrm>
          <a:prstGeom prst="rect">
            <a:avLst/>
          </a:prstGeom>
          <a:noFill/>
          <a:ln>
            <a:solidFill>
              <a:srgbClr val="FF0000"/>
            </a:solidFill>
          </a:ln>
        </p:spPr>
        <p:txBody>
          <a:bodyPr wrap="none" rtlCol="0">
            <a:spAutoFit/>
          </a:bodyPr>
          <a:lstStyle/>
          <a:p>
            <a:r>
              <a:rPr lang="en-US" sz="2400" dirty="0" smtClean="0"/>
              <a:t>File:  file2</a:t>
            </a:r>
            <a:endParaRPr lang="en-US" sz="2400" dirty="0"/>
          </a:p>
        </p:txBody>
      </p:sp>
      <p:sp>
        <p:nvSpPr>
          <p:cNvPr id="11" name="TextBox 10"/>
          <p:cNvSpPr txBox="1"/>
          <p:nvPr/>
        </p:nvSpPr>
        <p:spPr>
          <a:xfrm>
            <a:off x="2543178" y="5894685"/>
            <a:ext cx="1385316" cy="461665"/>
          </a:xfrm>
          <a:prstGeom prst="rect">
            <a:avLst/>
          </a:prstGeom>
          <a:noFill/>
          <a:ln>
            <a:solidFill>
              <a:srgbClr val="FF0000"/>
            </a:solidFill>
          </a:ln>
        </p:spPr>
        <p:txBody>
          <a:bodyPr wrap="none" rtlCol="0">
            <a:spAutoFit/>
          </a:bodyPr>
          <a:lstStyle/>
          <a:p>
            <a:r>
              <a:rPr lang="en-US" sz="2400" dirty="0" smtClean="0"/>
              <a:t>File:  file1</a:t>
            </a:r>
            <a:endParaRPr lang="en-US" sz="2400" dirty="0"/>
          </a:p>
        </p:txBody>
      </p:sp>
      <p:cxnSp>
        <p:nvCxnSpPr>
          <p:cNvPr id="12" name="Straight Arrow Connector 11"/>
          <p:cNvCxnSpPr/>
          <p:nvPr/>
        </p:nvCxnSpPr>
        <p:spPr>
          <a:xfrm>
            <a:off x="5374240" y="3895034"/>
            <a:ext cx="0" cy="366070"/>
          </a:xfrm>
          <a:prstGeom prst="straightConnector1">
            <a:avLst/>
          </a:prstGeom>
          <a:ln w="34925">
            <a:solidFill>
              <a:srgbClr val="E34234"/>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5309834" y="4722769"/>
            <a:ext cx="0" cy="366070"/>
          </a:xfrm>
          <a:prstGeom prst="straightConnector1">
            <a:avLst/>
          </a:prstGeom>
          <a:ln w="34925">
            <a:solidFill>
              <a:srgbClr val="E34234"/>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4159613" y="4711978"/>
            <a:ext cx="457563" cy="376861"/>
          </a:xfrm>
          <a:prstGeom prst="straightConnector1">
            <a:avLst/>
          </a:prstGeom>
          <a:ln w="34925">
            <a:solidFill>
              <a:srgbClr val="E34234"/>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913010" y="4722769"/>
            <a:ext cx="507245" cy="366070"/>
          </a:xfrm>
          <a:prstGeom prst="straightConnector1">
            <a:avLst/>
          </a:prstGeom>
          <a:ln w="34925">
            <a:solidFill>
              <a:srgbClr val="E34234"/>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380515" y="5550504"/>
            <a:ext cx="0" cy="366070"/>
          </a:xfrm>
          <a:prstGeom prst="straightConnector1">
            <a:avLst/>
          </a:prstGeom>
          <a:ln w="34925">
            <a:solidFill>
              <a:srgbClr val="E3423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9072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3659" y="19456"/>
            <a:ext cx="6037634" cy="842624"/>
          </a:xfrm>
        </p:spPr>
        <p:txBody>
          <a:bodyPr>
            <a:normAutofit fontScale="90000"/>
          </a:bodyPr>
          <a:lstStyle/>
          <a:p>
            <a:r>
              <a:rPr lang="en-US" b="1" dirty="0" smtClean="0">
                <a:solidFill>
                  <a:srgbClr val="E38035"/>
                </a:solidFill>
              </a:rPr>
              <a:t>Z502 Disk Structure</a:t>
            </a:r>
            <a:endParaRPr lang="en-US" b="1" dirty="0">
              <a:solidFill>
                <a:srgbClr val="E38035"/>
              </a:solidFill>
            </a:endParaRPr>
          </a:p>
        </p:txBody>
      </p:sp>
      <p:sp>
        <p:nvSpPr>
          <p:cNvPr id="4" name="Slide Number Placeholder 3"/>
          <p:cNvSpPr>
            <a:spLocks noGrp="1"/>
          </p:cNvSpPr>
          <p:nvPr>
            <p:ph type="sldNum" sz="quarter" idx="12"/>
          </p:nvPr>
        </p:nvSpPr>
        <p:spPr/>
        <p:txBody>
          <a:bodyPr/>
          <a:lstStyle/>
          <a:p>
            <a:fld id="{CADA4337-6F77-4ED2-AC0A-D5E16D15F661}" type="slidenum">
              <a:rPr lang="en-US" sz="1600" b="1" smtClean="0"/>
              <a:t>5</a:t>
            </a:fld>
            <a:endParaRPr lang="en-US" sz="1600" b="1" dirty="0"/>
          </a:p>
        </p:txBody>
      </p:sp>
      <p:sp>
        <p:nvSpPr>
          <p:cNvPr id="5" name="Title 1"/>
          <p:cNvSpPr txBox="1">
            <a:spLocks/>
          </p:cNvSpPr>
          <p:nvPr/>
        </p:nvSpPr>
        <p:spPr>
          <a:xfrm>
            <a:off x="7067228" y="264800"/>
            <a:ext cx="4835470" cy="648940"/>
          </a:xfrm>
          <a:prstGeom prst="rect">
            <a:avLst/>
          </a:prstGeom>
        </p:spPr>
        <p:txBody>
          <a:bodyPr vert="horz" lIns="91440" tIns="45720" rIns="91440" bIns="45720" rtlCol="0" anchor="b">
            <a:normAutofit fontScale="8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smtClean="0">
                <a:solidFill>
                  <a:srgbClr val="E38035"/>
                </a:solidFill>
              </a:rPr>
              <a:t>Here’s that same picture again</a:t>
            </a:r>
            <a:endParaRPr lang="en-US" sz="3600" b="1" dirty="0">
              <a:solidFill>
                <a:srgbClr val="E38035"/>
              </a:solidFill>
            </a:endParaRPr>
          </a:p>
        </p:txBody>
      </p:sp>
      <p:sp>
        <p:nvSpPr>
          <p:cNvPr id="3" name="TextBox 2"/>
          <p:cNvSpPr txBox="1"/>
          <p:nvPr/>
        </p:nvSpPr>
        <p:spPr>
          <a:xfrm>
            <a:off x="1002323" y="1206259"/>
            <a:ext cx="10993074" cy="461665"/>
          </a:xfrm>
          <a:prstGeom prst="rect">
            <a:avLst/>
          </a:prstGeom>
          <a:noFill/>
          <a:ln>
            <a:solidFill>
              <a:srgbClr val="FF0000"/>
            </a:solidFill>
          </a:ln>
        </p:spPr>
        <p:txBody>
          <a:bodyPr wrap="none" rtlCol="0">
            <a:spAutoFit/>
          </a:bodyPr>
          <a:lstStyle/>
          <a:p>
            <a:r>
              <a:rPr lang="en-US" sz="2400" dirty="0" smtClean="0"/>
              <a:t>Block 0:  Contains a pointer to root, directory size 1; pointer to swap; pointer to bitmap</a:t>
            </a:r>
            <a:endParaRPr lang="en-US" sz="2400" dirty="0"/>
          </a:p>
        </p:txBody>
      </p:sp>
      <p:sp>
        <p:nvSpPr>
          <p:cNvPr id="7" name="TextBox 6"/>
          <p:cNvSpPr txBox="1"/>
          <p:nvPr/>
        </p:nvSpPr>
        <p:spPr>
          <a:xfrm>
            <a:off x="2543178" y="2031949"/>
            <a:ext cx="3877077" cy="769441"/>
          </a:xfrm>
          <a:prstGeom prst="rect">
            <a:avLst/>
          </a:prstGeom>
          <a:noFill/>
          <a:ln>
            <a:solidFill>
              <a:srgbClr val="FF0000"/>
            </a:solidFill>
          </a:ln>
        </p:spPr>
        <p:txBody>
          <a:bodyPr wrap="square" rtlCol="0">
            <a:spAutoFit/>
          </a:bodyPr>
          <a:lstStyle/>
          <a:p>
            <a:pPr algn="ctr"/>
            <a:r>
              <a:rPr lang="en-US" sz="2400" dirty="0" smtClean="0"/>
              <a:t>Directory:  root, </a:t>
            </a:r>
          </a:p>
          <a:p>
            <a:pPr algn="ctr"/>
            <a:r>
              <a:rPr lang="en-US" sz="2000" dirty="0" smtClean="0"/>
              <a:t>Contains location of directory index</a:t>
            </a:r>
            <a:endParaRPr lang="en-US" sz="2000" dirty="0"/>
          </a:p>
        </p:txBody>
      </p:sp>
      <p:sp>
        <p:nvSpPr>
          <p:cNvPr id="8" name="TextBox 7"/>
          <p:cNvSpPr txBox="1"/>
          <p:nvPr/>
        </p:nvSpPr>
        <p:spPr>
          <a:xfrm>
            <a:off x="338540" y="4080263"/>
            <a:ext cx="2368405" cy="461665"/>
          </a:xfrm>
          <a:prstGeom prst="rect">
            <a:avLst/>
          </a:prstGeom>
          <a:noFill/>
          <a:ln>
            <a:solidFill>
              <a:srgbClr val="FF0000"/>
            </a:solidFill>
          </a:ln>
        </p:spPr>
        <p:txBody>
          <a:bodyPr wrap="none" rtlCol="0">
            <a:spAutoFit/>
          </a:bodyPr>
          <a:lstStyle/>
          <a:p>
            <a:r>
              <a:rPr lang="en-US" sz="2400" dirty="0" smtClean="0"/>
              <a:t>Directory:  Test10</a:t>
            </a:r>
            <a:endParaRPr lang="en-US" sz="2400" dirty="0"/>
          </a:p>
        </p:txBody>
      </p:sp>
      <p:sp>
        <p:nvSpPr>
          <p:cNvPr id="9" name="TextBox 8"/>
          <p:cNvSpPr txBox="1"/>
          <p:nvPr/>
        </p:nvSpPr>
        <p:spPr>
          <a:xfrm>
            <a:off x="5235977" y="4142004"/>
            <a:ext cx="1385316" cy="461665"/>
          </a:xfrm>
          <a:prstGeom prst="rect">
            <a:avLst/>
          </a:prstGeom>
          <a:noFill/>
          <a:ln>
            <a:solidFill>
              <a:srgbClr val="FF0000"/>
            </a:solidFill>
          </a:ln>
        </p:spPr>
        <p:txBody>
          <a:bodyPr wrap="none" rtlCol="0">
            <a:spAutoFit/>
          </a:bodyPr>
          <a:lstStyle/>
          <a:p>
            <a:r>
              <a:rPr lang="en-US" sz="2400" dirty="0" smtClean="0"/>
              <a:t>File:  file1</a:t>
            </a:r>
            <a:endParaRPr lang="en-US" sz="2400" dirty="0"/>
          </a:p>
        </p:txBody>
      </p:sp>
      <p:sp>
        <p:nvSpPr>
          <p:cNvPr id="10" name="TextBox 9"/>
          <p:cNvSpPr txBox="1"/>
          <p:nvPr/>
        </p:nvSpPr>
        <p:spPr>
          <a:xfrm>
            <a:off x="8610600" y="4180262"/>
            <a:ext cx="1385316" cy="461665"/>
          </a:xfrm>
          <a:prstGeom prst="rect">
            <a:avLst/>
          </a:prstGeom>
          <a:noFill/>
          <a:ln>
            <a:solidFill>
              <a:srgbClr val="FF0000"/>
            </a:solidFill>
          </a:ln>
        </p:spPr>
        <p:txBody>
          <a:bodyPr wrap="none" rtlCol="0">
            <a:spAutoFit/>
          </a:bodyPr>
          <a:lstStyle/>
          <a:p>
            <a:r>
              <a:rPr lang="en-US" sz="2400" dirty="0" smtClean="0"/>
              <a:t>File:  file2</a:t>
            </a:r>
            <a:endParaRPr lang="en-US" sz="2400" dirty="0"/>
          </a:p>
        </p:txBody>
      </p:sp>
      <p:sp>
        <p:nvSpPr>
          <p:cNvPr id="11" name="TextBox 10"/>
          <p:cNvSpPr txBox="1"/>
          <p:nvPr/>
        </p:nvSpPr>
        <p:spPr>
          <a:xfrm>
            <a:off x="640055" y="5766446"/>
            <a:ext cx="1385316" cy="461665"/>
          </a:xfrm>
          <a:prstGeom prst="rect">
            <a:avLst/>
          </a:prstGeom>
          <a:noFill/>
          <a:ln>
            <a:solidFill>
              <a:srgbClr val="FF0000"/>
            </a:solidFill>
          </a:ln>
        </p:spPr>
        <p:txBody>
          <a:bodyPr wrap="none" rtlCol="0">
            <a:spAutoFit/>
          </a:bodyPr>
          <a:lstStyle/>
          <a:p>
            <a:r>
              <a:rPr lang="en-US" sz="2400" dirty="0" smtClean="0"/>
              <a:t>File:  file1</a:t>
            </a:r>
            <a:endParaRPr lang="en-US" sz="2400" dirty="0"/>
          </a:p>
        </p:txBody>
      </p:sp>
      <p:cxnSp>
        <p:nvCxnSpPr>
          <p:cNvPr id="12" name="Straight Arrow Connector 11"/>
          <p:cNvCxnSpPr/>
          <p:nvPr/>
        </p:nvCxnSpPr>
        <p:spPr>
          <a:xfrm>
            <a:off x="4641203" y="1667924"/>
            <a:ext cx="0" cy="366070"/>
          </a:xfrm>
          <a:prstGeom prst="straightConnector1">
            <a:avLst/>
          </a:prstGeom>
          <a:ln w="34925">
            <a:solidFill>
              <a:srgbClr val="E34234"/>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3341391" y="3677783"/>
            <a:ext cx="2171388" cy="402480"/>
          </a:xfrm>
          <a:prstGeom prst="straightConnector1">
            <a:avLst/>
          </a:prstGeom>
          <a:ln w="34925">
            <a:solidFill>
              <a:srgbClr val="E34234"/>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1719266" y="3680500"/>
            <a:ext cx="457563" cy="376861"/>
          </a:xfrm>
          <a:prstGeom prst="straightConnector1">
            <a:avLst/>
          </a:prstGeom>
          <a:ln w="34925">
            <a:solidFill>
              <a:srgbClr val="E34234"/>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10" idx="0"/>
          </p:cNvCxnSpPr>
          <p:nvPr/>
        </p:nvCxnSpPr>
        <p:spPr>
          <a:xfrm>
            <a:off x="4571321" y="3675121"/>
            <a:ext cx="4731937" cy="505141"/>
          </a:xfrm>
          <a:prstGeom prst="straightConnector1">
            <a:avLst/>
          </a:prstGeom>
          <a:ln w="34925">
            <a:solidFill>
              <a:srgbClr val="E34234"/>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477392" y="5422265"/>
            <a:ext cx="0" cy="366070"/>
          </a:xfrm>
          <a:prstGeom prst="straightConnector1">
            <a:avLst/>
          </a:prstGeom>
          <a:ln w="34925">
            <a:solidFill>
              <a:srgbClr val="E34234"/>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386022" y="2033993"/>
            <a:ext cx="1500283" cy="461665"/>
          </a:xfrm>
          <a:prstGeom prst="rect">
            <a:avLst/>
          </a:prstGeom>
          <a:noFill/>
          <a:ln>
            <a:solidFill>
              <a:srgbClr val="FF0000"/>
            </a:solidFill>
          </a:ln>
        </p:spPr>
        <p:txBody>
          <a:bodyPr wrap="none" rtlCol="0">
            <a:spAutoFit/>
          </a:bodyPr>
          <a:lstStyle/>
          <a:p>
            <a:r>
              <a:rPr lang="en-US" sz="2400" dirty="0" smtClean="0"/>
              <a:t>Swap Area</a:t>
            </a:r>
            <a:endParaRPr lang="en-US" sz="2400" dirty="0"/>
          </a:p>
        </p:txBody>
      </p:sp>
      <p:sp>
        <p:nvSpPr>
          <p:cNvPr id="18" name="TextBox 17"/>
          <p:cNvSpPr txBox="1"/>
          <p:nvPr/>
        </p:nvSpPr>
        <p:spPr>
          <a:xfrm>
            <a:off x="10274658" y="2033992"/>
            <a:ext cx="1079142" cy="461665"/>
          </a:xfrm>
          <a:prstGeom prst="rect">
            <a:avLst/>
          </a:prstGeom>
          <a:noFill/>
          <a:ln>
            <a:solidFill>
              <a:srgbClr val="FF0000"/>
            </a:solidFill>
          </a:ln>
        </p:spPr>
        <p:txBody>
          <a:bodyPr wrap="none" rtlCol="0">
            <a:spAutoFit/>
          </a:bodyPr>
          <a:lstStyle/>
          <a:p>
            <a:r>
              <a:rPr lang="en-US" sz="2400" dirty="0" smtClean="0"/>
              <a:t>Bitmap</a:t>
            </a:r>
            <a:endParaRPr lang="en-US" sz="2400" dirty="0"/>
          </a:p>
        </p:txBody>
      </p:sp>
      <p:cxnSp>
        <p:nvCxnSpPr>
          <p:cNvPr id="20" name="Straight Arrow Connector 19"/>
          <p:cNvCxnSpPr/>
          <p:nvPr/>
        </p:nvCxnSpPr>
        <p:spPr>
          <a:xfrm>
            <a:off x="10821823" y="1706296"/>
            <a:ext cx="0" cy="366070"/>
          </a:xfrm>
          <a:prstGeom prst="straightConnector1">
            <a:avLst/>
          </a:prstGeom>
          <a:ln w="34925">
            <a:solidFill>
              <a:srgbClr val="E34234"/>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8140515" y="1667924"/>
            <a:ext cx="0" cy="366070"/>
          </a:xfrm>
          <a:prstGeom prst="straightConnector1">
            <a:avLst/>
          </a:prstGeom>
          <a:ln w="34925">
            <a:solidFill>
              <a:srgbClr val="E34234"/>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826422" y="3000675"/>
            <a:ext cx="847668" cy="646331"/>
          </a:xfrm>
          <a:prstGeom prst="rect">
            <a:avLst/>
          </a:prstGeom>
          <a:noFill/>
          <a:ln>
            <a:solidFill>
              <a:srgbClr val="FF0000"/>
            </a:solidFill>
          </a:ln>
        </p:spPr>
        <p:txBody>
          <a:bodyPr wrap="none" rtlCol="0">
            <a:spAutoFit/>
          </a:bodyPr>
          <a:lstStyle/>
          <a:p>
            <a:pPr algn="ctr"/>
            <a:r>
              <a:rPr lang="en-US" b="1" dirty="0" smtClean="0"/>
              <a:t>Index:</a:t>
            </a:r>
          </a:p>
          <a:p>
            <a:pPr algn="ctr"/>
            <a:r>
              <a:rPr lang="en-US" dirty="0"/>
              <a:t>(</a:t>
            </a:r>
            <a:r>
              <a:rPr lang="en-US" sz="1400" dirty="0" smtClean="0"/>
              <a:t>8 </a:t>
            </a:r>
            <a:r>
              <a:rPr lang="en-US" sz="1400" dirty="0" err="1" smtClean="0"/>
              <a:t>ptrs</a:t>
            </a:r>
            <a:r>
              <a:rPr lang="en-US" dirty="0" smtClean="0"/>
              <a:t>)  </a:t>
            </a:r>
            <a:endParaRPr lang="en-US" dirty="0"/>
          </a:p>
        </p:txBody>
      </p:sp>
      <p:sp>
        <p:nvSpPr>
          <p:cNvPr id="23" name="TextBox 22"/>
          <p:cNvSpPr txBox="1"/>
          <p:nvPr/>
        </p:nvSpPr>
        <p:spPr>
          <a:xfrm>
            <a:off x="9767758" y="2964413"/>
            <a:ext cx="2114145" cy="923330"/>
          </a:xfrm>
          <a:prstGeom prst="rect">
            <a:avLst/>
          </a:prstGeom>
          <a:noFill/>
          <a:ln>
            <a:solidFill>
              <a:srgbClr val="FF0000"/>
            </a:solidFill>
          </a:ln>
        </p:spPr>
        <p:txBody>
          <a:bodyPr wrap="square" rtlCol="0">
            <a:spAutoFit/>
          </a:bodyPr>
          <a:lstStyle/>
          <a:p>
            <a:r>
              <a:rPr lang="en-US" dirty="0" smtClean="0"/>
              <a:t>In this example, all directories and files have index level = 1.</a:t>
            </a:r>
            <a:endParaRPr lang="en-US" dirty="0"/>
          </a:p>
        </p:txBody>
      </p:sp>
      <p:sp>
        <p:nvSpPr>
          <p:cNvPr id="24" name="TextBox 23"/>
          <p:cNvSpPr txBox="1"/>
          <p:nvPr/>
        </p:nvSpPr>
        <p:spPr>
          <a:xfrm>
            <a:off x="1693872" y="3018847"/>
            <a:ext cx="1013073" cy="646331"/>
          </a:xfrm>
          <a:prstGeom prst="rect">
            <a:avLst/>
          </a:prstGeom>
          <a:noFill/>
          <a:ln>
            <a:solidFill>
              <a:srgbClr val="FF0000"/>
            </a:solidFill>
          </a:ln>
        </p:spPr>
        <p:txBody>
          <a:bodyPr wrap="square" rtlCol="0">
            <a:spAutoFit/>
          </a:bodyPr>
          <a:lstStyle/>
          <a:p>
            <a:pPr algn="ctr"/>
            <a:r>
              <a:rPr lang="en-US" dirty="0" err="1" smtClean="0"/>
              <a:t>Ptr</a:t>
            </a:r>
            <a:r>
              <a:rPr lang="en-US" dirty="0" smtClean="0"/>
              <a:t> to Test10</a:t>
            </a:r>
            <a:endParaRPr lang="en-US" dirty="0"/>
          </a:p>
        </p:txBody>
      </p:sp>
      <p:sp>
        <p:nvSpPr>
          <p:cNvPr id="25" name="TextBox 24"/>
          <p:cNvSpPr txBox="1"/>
          <p:nvPr/>
        </p:nvSpPr>
        <p:spPr>
          <a:xfrm>
            <a:off x="2720281" y="3018846"/>
            <a:ext cx="1013073" cy="646331"/>
          </a:xfrm>
          <a:prstGeom prst="rect">
            <a:avLst/>
          </a:prstGeom>
          <a:noFill/>
          <a:ln>
            <a:solidFill>
              <a:srgbClr val="FF0000"/>
            </a:solidFill>
          </a:ln>
        </p:spPr>
        <p:txBody>
          <a:bodyPr wrap="square" rtlCol="0">
            <a:spAutoFit/>
          </a:bodyPr>
          <a:lstStyle/>
          <a:p>
            <a:pPr algn="ctr"/>
            <a:r>
              <a:rPr lang="en-US" dirty="0" err="1" smtClean="0"/>
              <a:t>Ptr</a:t>
            </a:r>
            <a:r>
              <a:rPr lang="en-US" dirty="0" smtClean="0"/>
              <a:t> to file1</a:t>
            </a:r>
            <a:endParaRPr lang="en-US" dirty="0"/>
          </a:p>
        </p:txBody>
      </p:sp>
      <p:sp>
        <p:nvSpPr>
          <p:cNvPr id="26" name="TextBox 25"/>
          <p:cNvSpPr txBox="1"/>
          <p:nvPr/>
        </p:nvSpPr>
        <p:spPr>
          <a:xfrm>
            <a:off x="3727402" y="3018615"/>
            <a:ext cx="1013073" cy="646331"/>
          </a:xfrm>
          <a:prstGeom prst="rect">
            <a:avLst/>
          </a:prstGeom>
          <a:noFill/>
          <a:ln>
            <a:solidFill>
              <a:srgbClr val="FF0000"/>
            </a:solidFill>
          </a:ln>
        </p:spPr>
        <p:txBody>
          <a:bodyPr wrap="square" rtlCol="0">
            <a:spAutoFit/>
          </a:bodyPr>
          <a:lstStyle/>
          <a:p>
            <a:pPr algn="ctr"/>
            <a:r>
              <a:rPr lang="en-US" dirty="0" err="1" smtClean="0"/>
              <a:t>Ptr</a:t>
            </a:r>
            <a:r>
              <a:rPr lang="en-US" dirty="0" smtClean="0"/>
              <a:t> to file2</a:t>
            </a:r>
            <a:endParaRPr lang="en-US" dirty="0"/>
          </a:p>
        </p:txBody>
      </p:sp>
      <p:sp>
        <p:nvSpPr>
          <p:cNvPr id="27" name="TextBox 26"/>
          <p:cNvSpPr txBox="1"/>
          <p:nvPr/>
        </p:nvSpPr>
        <p:spPr>
          <a:xfrm>
            <a:off x="4765446" y="3000675"/>
            <a:ext cx="361181" cy="677108"/>
          </a:xfrm>
          <a:prstGeom prst="rect">
            <a:avLst/>
          </a:prstGeom>
          <a:noFill/>
          <a:ln>
            <a:solidFill>
              <a:srgbClr val="FF0000"/>
            </a:solidFill>
          </a:ln>
        </p:spPr>
        <p:txBody>
          <a:bodyPr wrap="square" rtlCol="0">
            <a:spAutoFit/>
          </a:bodyPr>
          <a:lstStyle/>
          <a:p>
            <a:pPr algn="ctr"/>
            <a:r>
              <a:rPr lang="en-US" dirty="0" smtClean="0"/>
              <a:t>0</a:t>
            </a:r>
          </a:p>
          <a:p>
            <a:pPr algn="ctr"/>
            <a:endParaRPr lang="en-US" sz="2000" dirty="0"/>
          </a:p>
        </p:txBody>
      </p:sp>
      <p:sp>
        <p:nvSpPr>
          <p:cNvPr id="32" name="TextBox 31"/>
          <p:cNvSpPr txBox="1"/>
          <p:nvPr/>
        </p:nvSpPr>
        <p:spPr>
          <a:xfrm>
            <a:off x="5151598" y="3017949"/>
            <a:ext cx="361181" cy="677108"/>
          </a:xfrm>
          <a:prstGeom prst="rect">
            <a:avLst/>
          </a:prstGeom>
          <a:noFill/>
          <a:ln>
            <a:solidFill>
              <a:srgbClr val="FF0000"/>
            </a:solidFill>
          </a:ln>
        </p:spPr>
        <p:txBody>
          <a:bodyPr wrap="square" rtlCol="0">
            <a:spAutoFit/>
          </a:bodyPr>
          <a:lstStyle/>
          <a:p>
            <a:pPr algn="ctr"/>
            <a:r>
              <a:rPr lang="en-US" dirty="0" smtClean="0"/>
              <a:t>0</a:t>
            </a:r>
          </a:p>
          <a:p>
            <a:pPr algn="ctr"/>
            <a:endParaRPr lang="en-US" sz="2000" dirty="0"/>
          </a:p>
        </p:txBody>
      </p:sp>
      <p:sp>
        <p:nvSpPr>
          <p:cNvPr id="33" name="TextBox 32"/>
          <p:cNvSpPr txBox="1"/>
          <p:nvPr/>
        </p:nvSpPr>
        <p:spPr>
          <a:xfrm>
            <a:off x="5898931" y="3012010"/>
            <a:ext cx="361181" cy="677108"/>
          </a:xfrm>
          <a:prstGeom prst="rect">
            <a:avLst/>
          </a:prstGeom>
          <a:noFill/>
          <a:ln>
            <a:solidFill>
              <a:srgbClr val="FF0000"/>
            </a:solidFill>
          </a:ln>
        </p:spPr>
        <p:txBody>
          <a:bodyPr wrap="square" rtlCol="0">
            <a:spAutoFit/>
          </a:bodyPr>
          <a:lstStyle/>
          <a:p>
            <a:pPr algn="ctr"/>
            <a:r>
              <a:rPr lang="en-US" dirty="0" smtClean="0"/>
              <a:t>0</a:t>
            </a:r>
          </a:p>
          <a:p>
            <a:pPr algn="ctr"/>
            <a:endParaRPr lang="en-US" sz="2000" dirty="0"/>
          </a:p>
        </p:txBody>
      </p:sp>
      <p:sp>
        <p:nvSpPr>
          <p:cNvPr id="34" name="TextBox 33"/>
          <p:cNvSpPr txBox="1"/>
          <p:nvPr/>
        </p:nvSpPr>
        <p:spPr>
          <a:xfrm>
            <a:off x="6260112" y="3008538"/>
            <a:ext cx="361181" cy="677108"/>
          </a:xfrm>
          <a:prstGeom prst="rect">
            <a:avLst/>
          </a:prstGeom>
          <a:noFill/>
          <a:ln>
            <a:solidFill>
              <a:srgbClr val="FF0000"/>
            </a:solidFill>
          </a:ln>
        </p:spPr>
        <p:txBody>
          <a:bodyPr wrap="square" rtlCol="0">
            <a:spAutoFit/>
          </a:bodyPr>
          <a:lstStyle/>
          <a:p>
            <a:pPr algn="ctr"/>
            <a:r>
              <a:rPr lang="en-US" dirty="0" smtClean="0"/>
              <a:t>0</a:t>
            </a:r>
          </a:p>
          <a:p>
            <a:pPr algn="ctr"/>
            <a:endParaRPr lang="en-US" sz="2000" dirty="0"/>
          </a:p>
        </p:txBody>
      </p:sp>
      <p:sp>
        <p:nvSpPr>
          <p:cNvPr id="35" name="TextBox 34"/>
          <p:cNvSpPr txBox="1"/>
          <p:nvPr/>
        </p:nvSpPr>
        <p:spPr>
          <a:xfrm>
            <a:off x="5537750" y="3017949"/>
            <a:ext cx="361181" cy="677108"/>
          </a:xfrm>
          <a:prstGeom prst="rect">
            <a:avLst/>
          </a:prstGeom>
          <a:noFill/>
          <a:ln>
            <a:solidFill>
              <a:srgbClr val="FF0000"/>
            </a:solidFill>
          </a:ln>
        </p:spPr>
        <p:txBody>
          <a:bodyPr wrap="square" rtlCol="0">
            <a:spAutoFit/>
          </a:bodyPr>
          <a:lstStyle/>
          <a:p>
            <a:pPr algn="ctr"/>
            <a:r>
              <a:rPr lang="en-US" dirty="0" smtClean="0"/>
              <a:t>0</a:t>
            </a:r>
          </a:p>
          <a:p>
            <a:pPr algn="ctr"/>
            <a:endParaRPr lang="en-US" sz="2000" dirty="0"/>
          </a:p>
        </p:txBody>
      </p:sp>
      <p:sp>
        <p:nvSpPr>
          <p:cNvPr id="36" name="TextBox 35"/>
          <p:cNvSpPr txBox="1"/>
          <p:nvPr/>
        </p:nvSpPr>
        <p:spPr>
          <a:xfrm>
            <a:off x="241320" y="4740086"/>
            <a:ext cx="847668" cy="646331"/>
          </a:xfrm>
          <a:prstGeom prst="rect">
            <a:avLst/>
          </a:prstGeom>
          <a:noFill/>
          <a:ln>
            <a:solidFill>
              <a:srgbClr val="FF0000"/>
            </a:solidFill>
          </a:ln>
        </p:spPr>
        <p:txBody>
          <a:bodyPr wrap="none" rtlCol="0">
            <a:spAutoFit/>
          </a:bodyPr>
          <a:lstStyle/>
          <a:p>
            <a:pPr algn="ctr"/>
            <a:r>
              <a:rPr lang="en-US" b="1" dirty="0" smtClean="0"/>
              <a:t>Index:</a:t>
            </a:r>
          </a:p>
          <a:p>
            <a:pPr algn="ctr"/>
            <a:r>
              <a:rPr lang="en-US" dirty="0"/>
              <a:t>(</a:t>
            </a:r>
            <a:r>
              <a:rPr lang="en-US" sz="1400" dirty="0" smtClean="0"/>
              <a:t>8 </a:t>
            </a:r>
            <a:r>
              <a:rPr lang="en-US" sz="1400" dirty="0" err="1" smtClean="0"/>
              <a:t>ptrs</a:t>
            </a:r>
            <a:r>
              <a:rPr lang="en-US" dirty="0" smtClean="0"/>
              <a:t>)  </a:t>
            </a:r>
            <a:endParaRPr lang="en-US" dirty="0"/>
          </a:p>
        </p:txBody>
      </p:sp>
      <p:sp>
        <p:nvSpPr>
          <p:cNvPr id="37" name="TextBox 36"/>
          <p:cNvSpPr txBox="1"/>
          <p:nvPr/>
        </p:nvSpPr>
        <p:spPr>
          <a:xfrm>
            <a:off x="1108770" y="4758258"/>
            <a:ext cx="727551" cy="646331"/>
          </a:xfrm>
          <a:prstGeom prst="rect">
            <a:avLst/>
          </a:prstGeom>
          <a:noFill/>
          <a:ln>
            <a:solidFill>
              <a:srgbClr val="FF0000"/>
            </a:solidFill>
          </a:ln>
        </p:spPr>
        <p:txBody>
          <a:bodyPr wrap="square" rtlCol="0">
            <a:spAutoFit/>
          </a:bodyPr>
          <a:lstStyle/>
          <a:p>
            <a:pPr algn="ctr"/>
            <a:r>
              <a:rPr lang="en-US" dirty="0" err="1" smtClean="0"/>
              <a:t>Ptr</a:t>
            </a:r>
            <a:r>
              <a:rPr lang="en-US" dirty="0" smtClean="0"/>
              <a:t> to file1</a:t>
            </a:r>
            <a:endParaRPr lang="en-US" dirty="0"/>
          </a:p>
        </p:txBody>
      </p:sp>
      <p:sp>
        <p:nvSpPr>
          <p:cNvPr id="40" name="TextBox 39"/>
          <p:cNvSpPr txBox="1"/>
          <p:nvPr/>
        </p:nvSpPr>
        <p:spPr>
          <a:xfrm>
            <a:off x="2594058" y="4754900"/>
            <a:ext cx="361181" cy="677108"/>
          </a:xfrm>
          <a:prstGeom prst="rect">
            <a:avLst/>
          </a:prstGeom>
          <a:noFill/>
          <a:ln>
            <a:solidFill>
              <a:srgbClr val="FF0000"/>
            </a:solidFill>
          </a:ln>
        </p:spPr>
        <p:txBody>
          <a:bodyPr wrap="square" rtlCol="0">
            <a:spAutoFit/>
          </a:bodyPr>
          <a:lstStyle/>
          <a:p>
            <a:pPr algn="ctr"/>
            <a:r>
              <a:rPr lang="en-US" dirty="0" smtClean="0"/>
              <a:t>0</a:t>
            </a:r>
          </a:p>
          <a:p>
            <a:pPr algn="ctr"/>
            <a:endParaRPr lang="en-US" sz="2000" dirty="0"/>
          </a:p>
        </p:txBody>
      </p:sp>
      <p:sp>
        <p:nvSpPr>
          <p:cNvPr id="41" name="TextBox 40"/>
          <p:cNvSpPr txBox="1"/>
          <p:nvPr/>
        </p:nvSpPr>
        <p:spPr>
          <a:xfrm>
            <a:off x="2980210" y="4772174"/>
            <a:ext cx="361181" cy="677108"/>
          </a:xfrm>
          <a:prstGeom prst="rect">
            <a:avLst/>
          </a:prstGeom>
          <a:noFill/>
          <a:ln>
            <a:solidFill>
              <a:srgbClr val="FF0000"/>
            </a:solidFill>
          </a:ln>
        </p:spPr>
        <p:txBody>
          <a:bodyPr wrap="square" rtlCol="0">
            <a:spAutoFit/>
          </a:bodyPr>
          <a:lstStyle/>
          <a:p>
            <a:pPr algn="ctr"/>
            <a:r>
              <a:rPr lang="en-US" dirty="0" smtClean="0"/>
              <a:t>0</a:t>
            </a:r>
          </a:p>
          <a:p>
            <a:pPr algn="ctr"/>
            <a:endParaRPr lang="en-US" sz="2000" dirty="0"/>
          </a:p>
        </p:txBody>
      </p:sp>
      <p:sp>
        <p:nvSpPr>
          <p:cNvPr id="42" name="TextBox 41"/>
          <p:cNvSpPr txBox="1"/>
          <p:nvPr/>
        </p:nvSpPr>
        <p:spPr>
          <a:xfrm>
            <a:off x="3727543" y="4766235"/>
            <a:ext cx="361181" cy="677108"/>
          </a:xfrm>
          <a:prstGeom prst="rect">
            <a:avLst/>
          </a:prstGeom>
          <a:noFill/>
          <a:ln>
            <a:solidFill>
              <a:srgbClr val="FF0000"/>
            </a:solidFill>
          </a:ln>
        </p:spPr>
        <p:txBody>
          <a:bodyPr wrap="square" rtlCol="0">
            <a:spAutoFit/>
          </a:bodyPr>
          <a:lstStyle/>
          <a:p>
            <a:pPr algn="ctr"/>
            <a:r>
              <a:rPr lang="en-US" dirty="0" smtClean="0"/>
              <a:t>0</a:t>
            </a:r>
          </a:p>
          <a:p>
            <a:pPr algn="ctr"/>
            <a:endParaRPr lang="en-US" sz="2000" dirty="0"/>
          </a:p>
        </p:txBody>
      </p:sp>
      <p:sp>
        <p:nvSpPr>
          <p:cNvPr id="43" name="TextBox 42"/>
          <p:cNvSpPr txBox="1"/>
          <p:nvPr/>
        </p:nvSpPr>
        <p:spPr>
          <a:xfrm>
            <a:off x="4088724" y="4762763"/>
            <a:ext cx="361181" cy="677108"/>
          </a:xfrm>
          <a:prstGeom prst="rect">
            <a:avLst/>
          </a:prstGeom>
          <a:noFill/>
          <a:ln>
            <a:solidFill>
              <a:srgbClr val="FF0000"/>
            </a:solidFill>
          </a:ln>
        </p:spPr>
        <p:txBody>
          <a:bodyPr wrap="square" rtlCol="0">
            <a:spAutoFit/>
          </a:bodyPr>
          <a:lstStyle/>
          <a:p>
            <a:pPr algn="ctr"/>
            <a:r>
              <a:rPr lang="en-US" dirty="0" smtClean="0"/>
              <a:t>0</a:t>
            </a:r>
          </a:p>
          <a:p>
            <a:pPr algn="ctr"/>
            <a:endParaRPr lang="en-US" sz="2000" dirty="0"/>
          </a:p>
        </p:txBody>
      </p:sp>
      <p:sp>
        <p:nvSpPr>
          <p:cNvPr id="44" name="TextBox 43"/>
          <p:cNvSpPr txBox="1"/>
          <p:nvPr/>
        </p:nvSpPr>
        <p:spPr>
          <a:xfrm>
            <a:off x="3366362" y="4772174"/>
            <a:ext cx="361181" cy="677108"/>
          </a:xfrm>
          <a:prstGeom prst="rect">
            <a:avLst/>
          </a:prstGeom>
          <a:noFill/>
          <a:ln>
            <a:solidFill>
              <a:srgbClr val="FF0000"/>
            </a:solidFill>
          </a:ln>
        </p:spPr>
        <p:txBody>
          <a:bodyPr wrap="square" rtlCol="0">
            <a:spAutoFit/>
          </a:bodyPr>
          <a:lstStyle/>
          <a:p>
            <a:pPr algn="ctr"/>
            <a:r>
              <a:rPr lang="en-US" dirty="0" smtClean="0"/>
              <a:t>0</a:t>
            </a:r>
          </a:p>
          <a:p>
            <a:pPr algn="ctr"/>
            <a:endParaRPr lang="en-US" sz="2000" dirty="0"/>
          </a:p>
        </p:txBody>
      </p:sp>
      <p:cxnSp>
        <p:nvCxnSpPr>
          <p:cNvPr id="45" name="Straight Arrow Connector 44"/>
          <p:cNvCxnSpPr/>
          <p:nvPr/>
        </p:nvCxnSpPr>
        <p:spPr>
          <a:xfrm flipH="1">
            <a:off x="4159613" y="2801390"/>
            <a:ext cx="7594" cy="216559"/>
          </a:xfrm>
          <a:prstGeom prst="straightConnector1">
            <a:avLst/>
          </a:prstGeom>
          <a:ln w="34925">
            <a:solidFill>
              <a:srgbClr val="E34234"/>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2236766" y="4754002"/>
            <a:ext cx="361181" cy="677108"/>
          </a:xfrm>
          <a:prstGeom prst="rect">
            <a:avLst/>
          </a:prstGeom>
          <a:noFill/>
          <a:ln>
            <a:solidFill>
              <a:srgbClr val="FF0000"/>
            </a:solidFill>
          </a:ln>
        </p:spPr>
        <p:txBody>
          <a:bodyPr wrap="square" rtlCol="0">
            <a:spAutoFit/>
          </a:bodyPr>
          <a:lstStyle/>
          <a:p>
            <a:pPr algn="ctr"/>
            <a:r>
              <a:rPr lang="en-US" dirty="0" smtClean="0"/>
              <a:t>0</a:t>
            </a:r>
          </a:p>
          <a:p>
            <a:pPr algn="ctr"/>
            <a:endParaRPr lang="en-US" sz="2000" dirty="0"/>
          </a:p>
        </p:txBody>
      </p:sp>
      <p:sp>
        <p:nvSpPr>
          <p:cNvPr id="47" name="TextBox 46"/>
          <p:cNvSpPr txBox="1"/>
          <p:nvPr/>
        </p:nvSpPr>
        <p:spPr>
          <a:xfrm>
            <a:off x="1856103" y="4763055"/>
            <a:ext cx="361181" cy="677108"/>
          </a:xfrm>
          <a:prstGeom prst="rect">
            <a:avLst/>
          </a:prstGeom>
          <a:noFill/>
          <a:ln>
            <a:solidFill>
              <a:srgbClr val="FF0000"/>
            </a:solidFill>
          </a:ln>
        </p:spPr>
        <p:txBody>
          <a:bodyPr wrap="square" rtlCol="0">
            <a:spAutoFit/>
          </a:bodyPr>
          <a:lstStyle/>
          <a:p>
            <a:pPr algn="ctr"/>
            <a:r>
              <a:rPr lang="en-US" dirty="0" smtClean="0"/>
              <a:t>0</a:t>
            </a:r>
          </a:p>
          <a:p>
            <a:pPr algn="ctr"/>
            <a:endParaRPr lang="en-US" sz="2000" dirty="0"/>
          </a:p>
        </p:txBody>
      </p:sp>
      <p:sp>
        <p:nvSpPr>
          <p:cNvPr id="50" name="TextBox 49"/>
          <p:cNvSpPr txBox="1"/>
          <p:nvPr/>
        </p:nvSpPr>
        <p:spPr>
          <a:xfrm>
            <a:off x="5052425" y="5538642"/>
            <a:ext cx="774186" cy="369332"/>
          </a:xfrm>
          <a:prstGeom prst="rect">
            <a:avLst/>
          </a:prstGeom>
          <a:noFill/>
          <a:ln>
            <a:solidFill>
              <a:srgbClr val="FF0000"/>
            </a:solidFill>
          </a:ln>
        </p:spPr>
        <p:txBody>
          <a:bodyPr wrap="none" rtlCol="0">
            <a:spAutoFit/>
          </a:bodyPr>
          <a:lstStyle/>
          <a:p>
            <a:pPr algn="ctr"/>
            <a:r>
              <a:rPr lang="en-US" b="1" dirty="0" smtClean="0"/>
              <a:t>Index:</a:t>
            </a:r>
          </a:p>
        </p:txBody>
      </p:sp>
      <p:sp>
        <p:nvSpPr>
          <p:cNvPr id="51" name="TextBox 50"/>
          <p:cNvSpPr txBox="1"/>
          <p:nvPr/>
        </p:nvSpPr>
        <p:spPr>
          <a:xfrm>
            <a:off x="5815351" y="5555504"/>
            <a:ext cx="426782" cy="369332"/>
          </a:xfrm>
          <a:prstGeom prst="rect">
            <a:avLst/>
          </a:prstGeom>
          <a:noFill/>
          <a:ln>
            <a:solidFill>
              <a:srgbClr val="FF0000"/>
            </a:solidFill>
          </a:ln>
        </p:spPr>
        <p:txBody>
          <a:bodyPr wrap="square" rtlCol="0">
            <a:spAutoFit/>
          </a:bodyPr>
          <a:lstStyle/>
          <a:p>
            <a:pPr algn="ctr"/>
            <a:r>
              <a:rPr lang="en-US" dirty="0" smtClean="0"/>
              <a:t>0</a:t>
            </a:r>
            <a:endParaRPr lang="en-US" dirty="0"/>
          </a:p>
        </p:txBody>
      </p:sp>
      <p:sp>
        <p:nvSpPr>
          <p:cNvPr id="52" name="TextBox 51"/>
          <p:cNvSpPr txBox="1"/>
          <p:nvPr/>
        </p:nvSpPr>
        <p:spPr>
          <a:xfrm>
            <a:off x="6999870" y="5552146"/>
            <a:ext cx="361181" cy="369332"/>
          </a:xfrm>
          <a:prstGeom prst="rect">
            <a:avLst/>
          </a:prstGeom>
          <a:noFill/>
          <a:ln>
            <a:solidFill>
              <a:srgbClr val="FF0000"/>
            </a:solidFill>
          </a:ln>
        </p:spPr>
        <p:txBody>
          <a:bodyPr wrap="square" rtlCol="0">
            <a:spAutoFit/>
          </a:bodyPr>
          <a:lstStyle/>
          <a:p>
            <a:pPr algn="ctr"/>
            <a:r>
              <a:rPr lang="en-US" dirty="0" smtClean="0"/>
              <a:t>0</a:t>
            </a:r>
          </a:p>
        </p:txBody>
      </p:sp>
      <p:sp>
        <p:nvSpPr>
          <p:cNvPr id="53" name="TextBox 52"/>
          <p:cNvSpPr txBox="1"/>
          <p:nvPr/>
        </p:nvSpPr>
        <p:spPr>
          <a:xfrm>
            <a:off x="7386022" y="5569420"/>
            <a:ext cx="361181" cy="369332"/>
          </a:xfrm>
          <a:prstGeom prst="rect">
            <a:avLst/>
          </a:prstGeom>
          <a:noFill/>
          <a:ln>
            <a:solidFill>
              <a:srgbClr val="FF0000"/>
            </a:solidFill>
          </a:ln>
        </p:spPr>
        <p:txBody>
          <a:bodyPr wrap="square" rtlCol="0">
            <a:spAutoFit/>
          </a:bodyPr>
          <a:lstStyle/>
          <a:p>
            <a:pPr algn="ctr"/>
            <a:r>
              <a:rPr lang="en-US" dirty="0" smtClean="0"/>
              <a:t>0</a:t>
            </a:r>
          </a:p>
        </p:txBody>
      </p:sp>
      <p:sp>
        <p:nvSpPr>
          <p:cNvPr id="54" name="TextBox 53"/>
          <p:cNvSpPr txBox="1"/>
          <p:nvPr/>
        </p:nvSpPr>
        <p:spPr>
          <a:xfrm>
            <a:off x="8133355" y="5563481"/>
            <a:ext cx="361181" cy="369332"/>
          </a:xfrm>
          <a:prstGeom prst="rect">
            <a:avLst/>
          </a:prstGeom>
          <a:noFill/>
          <a:ln>
            <a:solidFill>
              <a:srgbClr val="FF0000"/>
            </a:solidFill>
          </a:ln>
        </p:spPr>
        <p:txBody>
          <a:bodyPr wrap="square" rtlCol="0">
            <a:spAutoFit/>
          </a:bodyPr>
          <a:lstStyle/>
          <a:p>
            <a:pPr algn="ctr"/>
            <a:r>
              <a:rPr lang="en-US" dirty="0" smtClean="0"/>
              <a:t>0</a:t>
            </a:r>
          </a:p>
        </p:txBody>
      </p:sp>
      <p:sp>
        <p:nvSpPr>
          <p:cNvPr id="55" name="TextBox 54"/>
          <p:cNvSpPr txBox="1"/>
          <p:nvPr/>
        </p:nvSpPr>
        <p:spPr>
          <a:xfrm>
            <a:off x="8494536" y="5560009"/>
            <a:ext cx="361181" cy="369332"/>
          </a:xfrm>
          <a:prstGeom prst="rect">
            <a:avLst/>
          </a:prstGeom>
          <a:noFill/>
          <a:ln>
            <a:solidFill>
              <a:srgbClr val="FF0000"/>
            </a:solidFill>
          </a:ln>
        </p:spPr>
        <p:txBody>
          <a:bodyPr wrap="square" rtlCol="0">
            <a:spAutoFit/>
          </a:bodyPr>
          <a:lstStyle/>
          <a:p>
            <a:pPr algn="ctr"/>
            <a:r>
              <a:rPr lang="en-US" dirty="0" smtClean="0"/>
              <a:t>0</a:t>
            </a:r>
          </a:p>
        </p:txBody>
      </p:sp>
      <p:sp>
        <p:nvSpPr>
          <p:cNvPr id="56" name="TextBox 55"/>
          <p:cNvSpPr txBox="1"/>
          <p:nvPr/>
        </p:nvSpPr>
        <p:spPr>
          <a:xfrm>
            <a:off x="7772174" y="5569420"/>
            <a:ext cx="361181" cy="369332"/>
          </a:xfrm>
          <a:prstGeom prst="rect">
            <a:avLst/>
          </a:prstGeom>
          <a:noFill/>
          <a:ln>
            <a:solidFill>
              <a:srgbClr val="FF0000"/>
            </a:solidFill>
          </a:ln>
        </p:spPr>
        <p:txBody>
          <a:bodyPr wrap="square" rtlCol="0">
            <a:spAutoFit/>
          </a:bodyPr>
          <a:lstStyle/>
          <a:p>
            <a:pPr algn="ctr"/>
            <a:r>
              <a:rPr lang="en-US" dirty="0" smtClean="0"/>
              <a:t>0</a:t>
            </a:r>
          </a:p>
        </p:txBody>
      </p:sp>
      <p:sp>
        <p:nvSpPr>
          <p:cNvPr id="57" name="TextBox 56"/>
          <p:cNvSpPr txBox="1"/>
          <p:nvPr/>
        </p:nvSpPr>
        <p:spPr>
          <a:xfrm>
            <a:off x="6642578" y="5551248"/>
            <a:ext cx="361181" cy="369332"/>
          </a:xfrm>
          <a:prstGeom prst="rect">
            <a:avLst/>
          </a:prstGeom>
          <a:noFill/>
          <a:ln>
            <a:solidFill>
              <a:srgbClr val="FF0000"/>
            </a:solidFill>
          </a:ln>
        </p:spPr>
        <p:txBody>
          <a:bodyPr wrap="square" rtlCol="0">
            <a:spAutoFit/>
          </a:bodyPr>
          <a:lstStyle/>
          <a:p>
            <a:pPr algn="ctr"/>
            <a:r>
              <a:rPr lang="en-US" dirty="0" smtClean="0"/>
              <a:t>0</a:t>
            </a:r>
          </a:p>
        </p:txBody>
      </p:sp>
      <p:sp>
        <p:nvSpPr>
          <p:cNvPr id="58" name="TextBox 57"/>
          <p:cNvSpPr txBox="1"/>
          <p:nvPr/>
        </p:nvSpPr>
        <p:spPr>
          <a:xfrm>
            <a:off x="6261915" y="5560301"/>
            <a:ext cx="361181" cy="369332"/>
          </a:xfrm>
          <a:prstGeom prst="rect">
            <a:avLst/>
          </a:prstGeom>
          <a:noFill/>
          <a:ln>
            <a:solidFill>
              <a:srgbClr val="FF0000"/>
            </a:solidFill>
          </a:ln>
        </p:spPr>
        <p:txBody>
          <a:bodyPr wrap="square" rtlCol="0">
            <a:spAutoFit/>
          </a:bodyPr>
          <a:lstStyle/>
          <a:p>
            <a:pPr algn="ctr"/>
            <a:r>
              <a:rPr lang="en-US" dirty="0" smtClean="0"/>
              <a:t>0</a:t>
            </a:r>
          </a:p>
        </p:txBody>
      </p:sp>
      <p:sp>
        <p:nvSpPr>
          <p:cNvPr id="59" name="TextBox 58"/>
          <p:cNvSpPr txBox="1"/>
          <p:nvPr/>
        </p:nvSpPr>
        <p:spPr>
          <a:xfrm>
            <a:off x="380127" y="6448945"/>
            <a:ext cx="774186" cy="369332"/>
          </a:xfrm>
          <a:prstGeom prst="rect">
            <a:avLst/>
          </a:prstGeom>
          <a:noFill/>
          <a:ln>
            <a:solidFill>
              <a:srgbClr val="FF0000"/>
            </a:solidFill>
          </a:ln>
        </p:spPr>
        <p:txBody>
          <a:bodyPr wrap="none" rtlCol="0">
            <a:spAutoFit/>
          </a:bodyPr>
          <a:lstStyle/>
          <a:p>
            <a:pPr algn="ctr"/>
            <a:r>
              <a:rPr lang="en-US" b="1" dirty="0" smtClean="0"/>
              <a:t>Index:</a:t>
            </a:r>
          </a:p>
        </p:txBody>
      </p:sp>
      <p:sp>
        <p:nvSpPr>
          <p:cNvPr id="60" name="TextBox 59"/>
          <p:cNvSpPr txBox="1"/>
          <p:nvPr/>
        </p:nvSpPr>
        <p:spPr>
          <a:xfrm>
            <a:off x="1143053" y="6465807"/>
            <a:ext cx="426782" cy="369332"/>
          </a:xfrm>
          <a:prstGeom prst="rect">
            <a:avLst/>
          </a:prstGeom>
          <a:noFill/>
          <a:ln>
            <a:solidFill>
              <a:srgbClr val="FF0000"/>
            </a:solidFill>
          </a:ln>
        </p:spPr>
        <p:txBody>
          <a:bodyPr wrap="square" rtlCol="0">
            <a:spAutoFit/>
          </a:bodyPr>
          <a:lstStyle/>
          <a:p>
            <a:pPr algn="ctr"/>
            <a:r>
              <a:rPr lang="en-US" dirty="0" smtClean="0"/>
              <a:t>0</a:t>
            </a:r>
            <a:endParaRPr lang="en-US" dirty="0"/>
          </a:p>
        </p:txBody>
      </p:sp>
      <p:sp>
        <p:nvSpPr>
          <p:cNvPr id="61" name="TextBox 60"/>
          <p:cNvSpPr txBox="1"/>
          <p:nvPr/>
        </p:nvSpPr>
        <p:spPr>
          <a:xfrm>
            <a:off x="2327572" y="6462449"/>
            <a:ext cx="361181" cy="369332"/>
          </a:xfrm>
          <a:prstGeom prst="rect">
            <a:avLst/>
          </a:prstGeom>
          <a:noFill/>
          <a:ln>
            <a:solidFill>
              <a:srgbClr val="FF0000"/>
            </a:solidFill>
          </a:ln>
        </p:spPr>
        <p:txBody>
          <a:bodyPr wrap="square" rtlCol="0">
            <a:spAutoFit/>
          </a:bodyPr>
          <a:lstStyle/>
          <a:p>
            <a:pPr algn="ctr"/>
            <a:r>
              <a:rPr lang="en-US" dirty="0" smtClean="0"/>
              <a:t>0</a:t>
            </a:r>
          </a:p>
        </p:txBody>
      </p:sp>
      <p:sp>
        <p:nvSpPr>
          <p:cNvPr id="62" name="TextBox 61"/>
          <p:cNvSpPr txBox="1"/>
          <p:nvPr/>
        </p:nvSpPr>
        <p:spPr>
          <a:xfrm>
            <a:off x="2713724" y="6479723"/>
            <a:ext cx="361181" cy="369332"/>
          </a:xfrm>
          <a:prstGeom prst="rect">
            <a:avLst/>
          </a:prstGeom>
          <a:noFill/>
          <a:ln>
            <a:solidFill>
              <a:srgbClr val="FF0000"/>
            </a:solidFill>
          </a:ln>
        </p:spPr>
        <p:txBody>
          <a:bodyPr wrap="square" rtlCol="0">
            <a:spAutoFit/>
          </a:bodyPr>
          <a:lstStyle/>
          <a:p>
            <a:pPr algn="ctr"/>
            <a:r>
              <a:rPr lang="en-US" dirty="0" smtClean="0"/>
              <a:t>0</a:t>
            </a:r>
          </a:p>
        </p:txBody>
      </p:sp>
      <p:sp>
        <p:nvSpPr>
          <p:cNvPr id="63" name="TextBox 62"/>
          <p:cNvSpPr txBox="1"/>
          <p:nvPr/>
        </p:nvSpPr>
        <p:spPr>
          <a:xfrm>
            <a:off x="3461057" y="6473784"/>
            <a:ext cx="361181" cy="369332"/>
          </a:xfrm>
          <a:prstGeom prst="rect">
            <a:avLst/>
          </a:prstGeom>
          <a:noFill/>
          <a:ln>
            <a:solidFill>
              <a:srgbClr val="FF0000"/>
            </a:solidFill>
          </a:ln>
        </p:spPr>
        <p:txBody>
          <a:bodyPr wrap="square" rtlCol="0">
            <a:spAutoFit/>
          </a:bodyPr>
          <a:lstStyle/>
          <a:p>
            <a:pPr algn="ctr"/>
            <a:r>
              <a:rPr lang="en-US" dirty="0" smtClean="0"/>
              <a:t>0</a:t>
            </a:r>
          </a:p>
        </p:txBody>
      </p:sp>
      <p:sp>
        <p:nvSpPr>
          <p:cNvPr id="64" name="TextBox 63"/>
          <p:cNvSpPr txBox="1"/>
          <p:nvPr/>
        </p:nvSpPr>
        <p:spPr>
          <a:xfrm>
            <a:off x="3822238" y="6470312"/>
            <a:ext cx="361181" cy="369332"/>
          </a:xfrm>
          <a:prstGeom prst="rect">
            <a:avLst/>
          </a:prstGeom>
          <a:noFill/>
          <a:ln>
            <a:solidFill>
              <a:srgbClr val="FF0000"/>
            </a:solidFill>
          </a:ln>
        </p:spPr>
        <p:txBody>
          <a:bodyPr wrap="square" rtlCol="0">
            <a:spAutoFit/>
          </a:bodyPr>
          <a:lstStyle/>
          <a:p>
            <a:pPr algn="ctr"/>
            <a:r>
              <a:rPr lang="en-US" dirty="0" smtClean="0"/>
              <a:t>0</a:t>
            </a:r>
          </a:p>
        </p:txBody>
      </p:sp>
      <p:sp>
        <p:nvSpPr>
          <p:cNvPr id="65" name="TextBox 64"/>
          <p:cNvSpPr txBox="1"/>
          <p:nvPr/>
        </p:nvSpPr>
        <p:spPr>
          <a:xfrm>
            <a:off x="3099876" y="6479723"/>
            <a:ext cx="361181" cy="369332"/>
          </a:xfrm>
          <a:prstGeom prst="rect">
            <a:avLst/>
          </a:prstGeom>
          <a:noFill/>
          <a:ln>
            <a:solidFill>
              <a:srgbClr val="FF0000"/>
            </a:solidFill>
          </a:ln>
        </p:spPr>
        <p:txBody>
          <a:bodyPr wrap="square" rtlCol="0">
            <a:spAutoFit/>
          </a:bodyPr>
          <a:lstStyle/>
          <a:p>
            <a:pPr algn="ctr"/>
            <a:r>
              <a:rPr lang="en-US" dirty="0" smtClean="0"/>
              <a:t>0</a:t>
            </a:r>
          </a:p>
        </p:txBody>
      </p:sp>
      <p:sp>
        <p:nvSpPr>
          <p:cNvPr id="66" name="TextBox 65"/>
          <p:cNvSpPr txBox="1"/>
          <p:nvPr/>
        </p:nvSpPr>
        <p:spPr>
          <a:xfrm>
            <a:off x="1970280" y="6461551"/>
            <a:ext cx="361181" cy="369332"/>
          </a:xfrm>
          <a:prstGeom prst="rect">
            <a:avLst/>
          </a:prstGeom>
          <a:noFill/>
          <a:ln>
            <a:solidFill>
              <a:srgbClr val="FF0000"/>
            </a:solidFill>
          </a:ln>
        </p:spPr>
        <p:txBody>
          <a:bodyPr wrap="square" rtlCol="0">
            <a:spAutoFit/>
          </a:bodyPr>
          <a:lstStyle/>
          <a:p>
            <a:pPr algn="ctr"/>
            <a:r>
              <a:rPr lang="en-US" dirty="0" smtClean="0"/>
              <a:t>0</a:t>
            </a:r>
          </a:p>
        </p:txBody>
      </p:sp>
      <p:sp>
        <p:nvSpPr>
          <p:cNvPr id="67" name="TextBox 66"/>
          <p:cNvSpPr txBox="1"/>
          <p:nvPr/>
        </p:nvSpPr>
        <p:spPr>
          <a:xfrm>
            <a:off x="1589617" y="6470604"/>
            <a:ext cx="361181" cy="369332"/>
          </a:xfrm>
          <a:prstGeom prst="rect">
            <a:avLst/>
          </a:prstGeom>
          <a:noFill/>
          <a:ln>
            <a:solidFill>
              <a:srgbClr val="FF0000"/>
            </a:solidFill>
          </a:ln>
        </p:spPr>
        <p:txBody>
          <a:bodyPr wrap="square" rtlCol="0">
            <a:spAutoFit/>
          </a:bodyPr>
          <a:lstStyle/>
          <a:p>
            <a:pPr algn="ctr"/>
            <a:r>
              <a:rPr lang="en-US" dirty="0" smtClean="0"/>
              <a:t>0</a:t>
            </a:r>
          </a:p>
        </p:txBody>
      </p:sp>
      <p:sp>
        <p:nvSpPr>
          <p:cNvPr id="68" name="TextBox 67"/>
          <p:cNvSpPr txBox="1"/>
          <p:nvPr/>
        </p:nvSpPr>
        <p:spPr>
          <a:xfrm>
            <a:off x="8233692" y="4874841"/>
            <a:ext cx="774186" cy="369332"/>
          </a:xfrm>
          <a:prstGeom prst="rect">
            <a:avLst/>
          </a:prstGeom>
          <a:noFill/>
          <a:ln>
            <a:solidFill>
              <a:srgbClr val="FF0000"/>
            </a:solidFill>
          </a:ln>
        </p:spPr>
        <p:txBody>
          <a:bodyPr wrap="none" rtlCol="0">
            <a:spAutoFit/>
          </a:bodyPr>
          <a:lstStyle/>
          <a:p>
            <a:pPr algn="ctr"/>
            <a:r>
              <a:rPr lang="en-US" b="1" dirty="0" smtClean="0"/>
              <a:t>Index:</a:t>
            </a:r>
          </a:p>
        </p:txBody>
      </p:sp>
      <p:sp>
        <p:nvSpPr>
          <p:cNvPr id="69" name="TextBox 68"/>
          <p:cNvSpPr txBox="1"/>
          <p:nvPr/>
        </p:nvSpPr>
        <p:spPr>
          <a:xfrm>
            <a:off x="8996618" y="4891703"/>
            <a:ext cx="426782" cy="369332"/>
          </a:xfrm>
          <a:prstGeom prst="rect">
            <a:avLst/>
          </a:prstGeom>
          <a:noFill/>
          <a:ln>
            <a:solidFill>
              <a:srgbClr val="FF0000"/>
            </a:solidFill>
          </a:ln>
        </p:spPr>
        <p:txBody>
          <a:bodyPr wrap="square" rtlCol="0">
            <a:spAutoFit/>
          </a:bodyPr>
          <a:lstStyle/>
          <a:p>
            <a:pPr algn="ctr"/>
            <a:r>
              <a:rPr lang="en-US" dirty="0" smtClean="0"/>
              <a:t>0</a:t>
            </a:r>
            <a:endParaRPr lang="en-US" dirty="0"/>
          </a:p>
        </p:txBody>
      </p:sp>
      <p:sp>
        <p:nvSpPr>
          <p:cNvPr id="70" name="TextBox 69"/>
          <p:cNvSpPr txBox="1"/>
          <p:nvPr/>
        </p:nvSpPr>
        <p:spPr>
          <a:xfrm>
            <a:off x="10181137" y="4888345"/>
            <a:ext cx="361181" cy="369332"/>
          </a:xfrm>
          <a:prstGeom prst="rect">
            <a:avLst/>
          </a:prstGeom>
          <a:noFill/>
          <a:ln>
            <a:solidFill>
              <a:srgbClr val="FF0000"/>
            </a:solidFill>
          </a:ln>
        </p:spPr>
        <p:txBody>
          <a:bodyPr wrap="square" rtlCol="0">
            <a:spAutoFit/>
          </a:bodyPr>
          <a:lstStyle/>
          <a:p>
            <a:pPr algn="ctr"/>
            <a:r>
              <a:rPr lang="en-US" dirty="0" smtClean="0"/>
              <a:t>0</a:t>
            </a:r>
          </a:p>
        </p:txBody>
      </p:sp>
      <p:sp>
        <p:nvSpPr>
          <p:cNvPr id="71" name="TextBox 70"/>
          <p:cNvSpPr txBox="1"/>
          <p:nvPr/>
        </p:nvSpPr>
        <p:spPr>
          <a:xfrm>
            <a:off x="10567289" y="4905619"/>
            <a:ext cx="361181" cy="369332"/>
          </a:xfrm>
          <a:prstGeom prst="rect">
            <a:avLst/>
          </a:prstGeom>
          <a:noFill/>
          <a:ln>
            <a:solidFill>
              <a:srgbClr val="FF0000"/>
            </a:solidFill>
          </a:ln>
        </p:spPr>
        <p:txBody>
          <a:bodyPr wrap="square" rtlCol="0">
            <a:spAutoFit/>
          </a:bodyPr>
          <a:lstStyle/>
          <a:p>
            <a:pPr algn="ctr"/>
            <a:r>
              <a:rPr lang="en-US" dirty="0" smtClean="0"/>
              <a:t>0</a:t>
            </a:r>
          </a:p>
        </p:txBody>
      </p:sp>
      <p:sp>
        <p:nvSpPr>
          <p:cNvPr id="72" name="TextBox 71"/>
          <p:cNvSpPr txBox="1"/>
          <p:nvPr/>
        </p:nvSpPr>
        <p:spPr>
          <a:xfrm>
            <a:off x="11314622" y="4899680"/>
            <a:ext cx="361181" cy="369332"/>
          </a:xfrm>
          <a:prstGeom prst="rect">
            <a:avLst/>
          </a:prstGeom>
          <a:noFill/>
          <a:ln>
            <a:solidFill>
              <a:srgbClr val="FF0000"/>
            </a:solidFill>
          </a:ln>
        </p:spPr>
        <p:txBody>
          <a:bodyPr wrap="square" rtlCol="0">
            <a:spAutoFit/>
          </a:bodyPr>
          <a:lstStyle/>
          <a:p>
            <a:pPr algn="ctr"/>
            <a:r>
              <a:rPr lang="en-US" dirty="0" smtClean="0"/>
              <a:t>0</a:t>
            </a:r>
          </a:p>
        </p:txBody>
      </p:sp>
      <p:sp>
        <p:nvSpPr>
          <p:cNvPr id="73" name="TextBox 72"/>
          <p:cNvSpPr txBox="1"/>
          <p:nvPr/>
        </p:nvSpPr>
        <p:spPr>
          <a:xfrm>
            <a:off x="11675803" y="4896208"/>
            <a:ext cx="361181" cy="369332"/>
          </a:xfrm>
          <a:prstGeom prst="rect">
            <a:avLst/>
          </a:prstGeom>
          <a:noFill/>
          <a:ln>
            <a:solidFill>
              <a:srgbClr val="FF0000"/>
            </a:solidFill>
          </a:ln>
        </p:spPr>
        <p:txBody>
          <a:bodyPr wrap="square" rtlCol="0">
            <a:spAutoFit/>
          </a:bodyPr>
          <a:lstStyle/>
          <a:p>
            <a:pPr algn="ctr"/>
            <a:r>
              <a:rPr lang="en-US" dirty="0" smtClean="0"/>
              <a:t>0</a:t>
            </a:r>
          </a:p>
        </p:txBody>
      </p:sp>
      <p:sp>
        <p:nvSpPr>
          <p:cNvPr id="74" name="TextBox 73"/>
          <p:cNvSpPr txBox="1"/>
          <p:nvPr/>
        </p:nvSpPr>
        <p:spPr>
          <a:xfrm>
            <a:off x="10953441" y="4905619"/>
            <a:ext cx="361181" cy="369332"/>
          </a:xfrm>
          <a:prstGeom prst="rect">
            <a:avLst/>
          </a:prstGeom>
          <a:noFill/>
          <a:ln>
            <a:solidFill>
              <a:srgbClr val="FF0000"/>
            </a:solidFill>
          </a:ln>
        </p:spPr>
        <p:txBody>
          <a:bodyPr wrap="square" rtlCol="0">
            <a:spAutoFit/>
          </a:bodyPr>
          <a:lstStyle/>
          <a:p>
            <a:pPr algn="ctr"/>
            <a:r>
              <a:rPr lang="en-US" dirty="0" smtClean="0"/>
              <a:t>0</a:t>
            </a:r>
          </a:p>
        </p:txBody>
      </p:sp>
      <p:sp>
        <p:nvSpPr>
          <p:cNvPr id="75" name="TextBox 74"/>
          <p:cNvSpPr txBox="1"/>
          <p:nvPr/>
        </p:nvSpPr>
        <p:spPr>
          <a:xfrm>
            <a:off x="9823845" y="4887447"/>
            <a:ext cx="361181" cy="369332"/>
          </a:xfrm>
          <a:prstGeom prst="rect">
            <a:avLst/>
          </a:prstGeom>
          <a:noFill/>
          <a:ln>
            <a:solidFill>
              <a:srgbClr val="FF0000"/>
            </a:solidFill>
          </a:ln>
        </p:spPr>
        <p:txBody>
          <a:bodyPr wrap="square" rtlCol="0">
            <a:spAutoFit/>
          </a:bodyPr>
          <a:lstStyle/>
          <a:p>
            <a:pPr algn="ctr"/>
            <a:r>
              <a:rPr lang="en-US" dirty="0" smtClean="0"/>
              <a:t>0</a:t>
            </a:r>
          </a:p>
        </p:txBody>
      </p:sp>
      <p:sp>
        <p:nvSpPr>
          <p:cNvPr id="76" name="TextBox 75"/>
          <p:cNvSpPr txBox="1"/>
          <p:nvPr/>
        </p:nvSpPr>
        <p:spPr>
          <a:xfrm>
            <a:off x="9443182" y="4896500"/>
            <a:ext cx="361181" cy="369332"/>
          </a:xfrm>
          <a:prstGeom prst="rect">
            <a:avLst/>
          </a:prstGeom>
          <a:noFill/>
          <a:ln>
            <a:solidFill>
              <a:srgbClr val="FF0000"/>
            </a:solidFill>
          </a:ln>
        </p:spPr>
        <p:txBody>
          <a:bodyPr wrap="square" rtlCol="0">
            <a:spAutoFit/>
          </a:bodyPr>
          <a:lstStyle/>
          <a:p>
            <a:pPr algn="ctr"/>
            <a:r>
              <a:rPr lang="en-US" dirty="0" smtClean="0"/>
              <a:t>0</a:t>
            </a:r>
          </a:p>
        </p:txBody>
      </p:sp>
      <p:cxnSp>
        <p:nvCxnSpPr>
          <p:cNvPr id="77" name="Straight Arrow Connector 76"/>
          <p:cNvCxnSpPr/>
          <p:nvPr/>
        </p:nvCxnSpPr>
        <p:spPr>
          <a:xfrm>
            <a:off x="1154313" y="6173315"/>
            <a:ext cx="0" cy="366070"/>
          </a:xfrm>
          <a:prstGeom prst="straightConnector1">
            <a:avLst/>
          </a:prstGeom>
          <a:ln w="34925">
            <a:solidFill>
              <a:srgbClr val="E34234"/>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5537402" y="4627209"/>
            <a:ext cx="45988" cy="932800"/>
          </a:xfrm>
          <a:prstGeom prst="straightConnector1">
            <a:avLst/>
          </a:prstGeom>
          <a:ln w="34925">
            <a:solidFill>
              <a:srgbClr val="E34234"/>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9034928" y="4579728"/>
            <a:ext cx="0" cy="366070"/>
          </a:xfrm>
          <a:prstGeom prst="straightConnector1">
            <a:avLst/>
          </a:prstGeom>
          <a:ln w="34925">
            <a:solidFill>
              <a:srgbClr val="E3423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6946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Rectangle 2"/>
          <p:cNvSpPr txBox="1">
            <a:spLocks noChangeArrowheads="1"/>
          </p:cNvSpPr>
          <p:nvPr/>
        </p:nvSpPr>
        <p:spPr bwMode="auto">
          <a:xfrm>
            <a:off x="3048000" y="0"/>
            <a:ext cx="6400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eaLnBrk="1" hangingPunct="1"/>
            <a:r>
              <a:rPr lang="en-US" altLang="en-US" sz="5400" b="1" kern="0" dirty="0" smtClean="0">
                <a:solidFill>
                  <a:srgbClr val="E38035"/>
                </a:solidFill>
              </a:rPr>
              <a:t>Z502 File Structure</a:t>
            </a:r>
            <a:endParaRPr lang="en-US" altLang="en-US" sz="5400" b="1" kern="0" dirty="0">
              <a:solidFill>
                <a:srgbClr val="E38035"/>
              </a:solidFill>
            </a:endParaRPr>
          </a:p>
        </p:txBody>
      </p:sp>
      <p:sp>
        <p:nvSpPr>
          <p:cNvPr id="441" name="Rectangle 440"/>
          <p:cNvSpPr/>
          <p:nvPr/>
        </p:nvSpPr>
        <p:spPr>
          <a:xfrm>
            <a:off x="610531" y="1805123"/>
            <a:ext cx="1964267" cy="21378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Block 0</a:t>
            </a:r>
          </a:p>
          <a:p>
            <a:pPr algn="ctr"/>
            <a:endParaRPr lang="en-US" sz="2000" dirty="0" smtClean="0"/>
          </a:p>
          <a:p>
            <a:pPr algn="ctr"/>
            <a:r>
              <a:rPr lang="en-US" sz="2000" dirty="0" err="1" smtClean="0"/>
              <a:t>RootDir</a:t>
            </a:r>
            <a:r>
              <a:rPr lang="en-US" sz="2000" dirty="0" smtClean="0"/>
              <a:t> Location</a:t>
            </a:r>
          </a:p>
          <a:p>
            <a:pPr algn="ctr"/>
            <a:r>
              <a:rPr lang="en-US" sz="2000" dirty="0"/>
              <a:t>Swap Location </a:t>
            </a:r>
            <a:endParaRPr lang="en-US" sz="2000" dirty="0" smtClean="0"/>
          </a:p>
          <a:p>
            <a:pPr algn="ctr"/>
            <a:r>
              <a:rPr lang="en-US" sz="2000" dirty="0" smtClean="0"/>
              <a:t>Bitmap Location</a:t>
            </a:r>
          </a:p>
        </p:txBody>
      </p:sp>
      <p:sp>
        <p:nvSpPr>
          <p:cNvPr id="442" name="Rectangle 441"/>
          <p:cNvSpPr/>
          <p:nvPr/>
        </p:nvSpPr>
        <p:spPr>
          <a:xfrm>
            <a:off x="3341956" y="1650999"/>
            <a:ext cx="1947334" cy="191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Root directory named “root”</a:t>
            </a:r>
          </a:p>
          <a:p>
            <a:pPr algn="ctr"/>
            <a:r>
              <a:rPr lang="en-US" sz="2000" dirty="0" smtClean="0"/>
              <a:t>(Inode = 0)</a:t>
            </a:r>
          </a:p>
          <a:p>
            <a:pPr algn="ctr"/>
            <a:endParaRPr lang="en-US" sz="2000" dirty="0" smtClean="0"/>
          </a:p>
          <a:p>
            <a:pPr algn="ctr"/>
            <a:r>
              <a:rPr lang="en-US" sz="2000" dirty="0" smtClean="0"/>
              <a:t>Index Location</a:t>
            </a:r>
            <a:endParaRPr lang="en-US" sz="2000" dirty="0"/>
          </a:p>
        </p:txBody>
      </p:sp>
      <p:cxnSp>
        <p:nvCxnSpPr>
          <p:cNvPr id="444" name="Straight Arrow Connector 443"/>
          <p:cNvCxnSpPr/>
          <p:nvPr/>
        </p:nvCxnSpPr>
        <p:spPr>
          <a:xfrm flipV="1">
            <a:off x="2574265" y="2947855"/>
            <a:ext cx="814123" cy="16934"/>
          </a:xfrm>
          <a:prstGeom prst="straightConnector1">
            <a:avLst/>
          </a:prstGeom>
          <a:ln w="34925">
            <a:solidFill>
              <a:srgbClr val="E34234"/>
            </a:solidFill>
            <a:tailEnd type="triangle"/>
          </a:ln>
        </p:spPr>
        <p:style>
          <a:lnRef idx="1">
            <a:schemeClr val="accent1"/>
          </a:lnRef>
          <a:fillRef idx="0">
            <a:schemeClr val="accent1"/>
          </a:fillRef>
          <a:effectRef idx="0">
            <a:schemeClr val="accent1"/>
          </a:effectRef>
          <a:fontRef idx="minor">
            <a:schemeClr val="tx1"/>
          </a:fontRef>
        </p:style>
      </p:cxnSp>
      <p:sp>
        <p:nvSpPr>
          <p:cNvPr id="446" name="Rectangle 445"/>
          <p:cNvSpPr/>
          <p:nvPr/>
        </p:nvSpPr>
        <p:spPr>
          <a:xfrm>
            <a:off x="8644466" y="1211924"/>
            <a:ext cx="1947334" cy="967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Directory</a:t>
            </a:r>
          </a:p>
          <a:p>
            <a:pPr algn="ctr"/>
            <a:r>
              <a:rPr lang="en-US" sz="2000" dirty="0" smtClean="0"/>
              <a:t>(Inode = ?)</a:t>
            </a:r>
          </a:p>
          <a:p>
            <a:pPr algn="ctr"/>
            <a:r>
              <a:rPr lang="en-US" sz="2000" dirty="0" smtClean="0"/>
              <a:t>Index Location</a:t>
            </a:r>
            <a:endParaRPr lang="en-US" sz="2000" dirty="0"/>
          </a:p>
        </p:txBody>
      </p:sp>
      <p:sp>
        <p:nvSpPr>
          <p:cNvPr id="449" name="Rectangle 448"/>
          <p:cNvSpPr/>
          <p:nvPr/>
        </p:nvSpPr>
        <p:spPr>
          <a:xfrm>
            <a:off x="6103413" y="1650998"/>
            <a:ext cx="1947334" cy="2667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Index Block</a:t>
            </a:r>
          </a:p>
          <a:p>
            <a:pPr algn="ctr"/>
            <a:r>
              <a:rPr lang="en-US" sz="2000" dirty="0" smtClean="0"/>
              <a:t> </a:t>
            </a:r>
          </a:p>
          <a:p>
            <a:pPr algn="ctr"/>
            <a:endParaRPr lang="en-US" sz="2000" dirty="0" smtClean="0"/>
          </a:p>
          <a:p>
            <a:pPr algn="ctr"/>
            <a:r>
              <a:rPr lang="en-US" sz="2000" dirty="0" smtClean="0"/>
              <a:t>Index Location</a:t>
            </a:r>
          </a:p>
          <a:p>
            <a:pPr algn="ctr"/>
            <a:r>
              <a:rPr lang="en-US" sz="2000" dirty="0"/>
              <a:t>Index </a:t>
            </a:r>
            <a:r>
              <a:rPr lang="en-US" sz="2000" dirty="0" smtClean="0"/>
              <a:t>Location</a:t>
            </a:r>
          </a:p>
          <a:p>
            <a:pPr algn="ctr"/>
            <a:r>
              <a:rPr lang="en-US" sz="2000" dirty="0"/>
              <a:t>Index </a:t>
            </a:r>
            <a:r>
              <a:rPr lang="en-US" sz="2000" dirty="0" smtClean="0"/>
              <a:t>Location</a:t>
            </a:r>
          </a:p>
          <a:p>
            <a:pPr algn="ctr"/>
            <a:r>
              <a:rPr lang="en-US" sz="2000" dirty="0"/>
              <a:t>Index </a:t>
            </a:r>
            <a:r>
              <a:rPr lang="en-US" sz="2000" dirty="0" smtClean="0"/>
              <a:t>Location</a:t>
            </a:r>
            <a:endParaRPr lang="en-US" sz="2000" dirty="0"/>
          </a:p>
        </p:txBody>
      </p:sp>
      <p:cxnSp>
        <p:nvCxnSpPr>
          <p:cNvPr id="450" name="Straight Arrow Connector 449"/>
          <p:cNvCxnSpPr/>
          <p:nvPr/>
        </p:nvCxnSpPr>
        <p:spPr>
          <a:xfrm flipV="1">
            <a:off x="5294191" y="3276204"/>
            <a:ext cx="814123" cy="16934"/>
          </a:xfrm>
          <a:prstGeom prst="straightConnector1">
            <a:avLst/>
          </a:prstGeom>
          <a:ln w="34925">
            <a:solidFill>
              <a:srgbClr val="E34234"/>
            </a:solidFill>
            <a:tailEnd type="triangle"/>
          </a:ln>
        </p:spPr>
        <p:style>
          <a:lnRef idx="1">
            <a:schemeClr val="accent1"/>
          </a:lnRef>
          <a:fillRef idx="0">
            <a:schemeClr val="accent1"/>
          </a:fillRef>
          <a:effectRef idx="0">
            <a:schemeClr val="accent1"/>
          </a:effectRef>
          <a:fontRef idx="minor">
            <a:schemeClr val="tx1"/>
          </a:fontRef>
        </p:style>
      </p:cxnSp>
      <p:sp>
        <p:nvSpPr>
          <p:cNvPr id="451" name="Rectangle 450"/>
          <p:cNvSpPr/>
          <p:nvPr/>
        </p:nvSpPr>
        <p:spPr>
          <a:xfrm>
            <a:off x="8644466" y="2342224"/>
            <a:ext cx="1947334" cy="967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File</a:t>
            </a:r>
          </a:p>
          <a:p>
            <a:pPr algn="ctr"/>
            <a:r>
              <a:rPr lang="en-US" sz="2000" dirty="0" smtClean="0"/>
              <a:t>(Inode = ?)</a:t>
            </a:r>
          </a:p>
          <a:p>
            <a:pPr algn="ctr"/>
            <a:r>
              <a:rPr lang="en-US" sz="2000" dirty="0" smtClean="0"/>
              <a:t>Index Location</a:t>
            </a:r>
            <a:endParaRPr lang="en-US" sz="2000" dirty="0"/>
          </a:p>
        </p:txBody>
      </p:sp>
      <p:sp>
        <p:nvSpPr>
          <p:cNvPr id="452" name="Rectangle 451"/>
          <p:cNvSpPr/>
          <p:nvPr/>
        </p:nvSpPr>
        <p:spPr>
          <a:xfrm>
            <a:off x="8644466" y="3472524"/>
            <a:ext cx="1947334" cy="967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Directory</a:t>
            </a:r>
          </a:p>
          <a:p>
            <a:pPr algn="ctr"/>
            <a:r>
              <a:rPr lang="en-US" sz="2000" dirty="0" smtClean="0"/>
              <a:t>(Inode = ?)</a:t>
            </a:r>
          </a:p>
          <a:p>
            <a:pPr algn="ctr"/>
            <a:r>
              <a:rPr lang="en-US" sz="2000" dirty="0" smtClean="0"/>
              <a:t>Index Location</a:t>
            </a:r>
            <a:endParaRPr lang="en-US" sz="2000" dirty="0"/>
          </a:p>
        </p:txBody>
      </p:sp>
      <p:sp>
        <p:nvSpPr>
          <p:cNvPr id="453" name="Rectangle 452"/>
          <p:cNvSpPr/>
          <p:nvPr/>
        </p:nvSpPr>
        <p:spPr>
          <a:xfrm>
            <a:off x="8644466" y="4602824"/>
            <a:ext cx="1947334" cy="967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File</a:t>
            </a:r>
          </a:p>
          <a:p>
            <a:pPr algn="ctr"/>
            <a:r>
              <a:rPr lang="en-US" sz="2000" dirty="0" smtClean="0"/>
              <a:t>(Inode = ?)</a:t>
            </a:r>
          </a:p>
          <a:p>
            <a:pPr algn="ctr"/>
            <a:r>
              <a:rPr lang="en-US" sz="2000" dirty="0" smtClean="0"/>
              <a:t>Index Location</a:t>
            </a:r>
            <a:endParaRPr lang="en-US" sz="2000" dirty="0"/>
          </a:p>
        </p:txBody>
      </p:sp>
      <p:cxnSp>
        <p:nvCxnSpPr>
          <p:cNvPr id="454" name="Straight Arrow Connector 453"/>
          <p:cNvCxnSpPr/>
          <p:nvPr/>
        </p:nvCxnSpPr>
        <p:spPr>
          <a:xfrm>
            <a:off x="8007360" y="3964517"/>
            <a:ext cx="705110" cy="881458"/>
          </a:xfrm>
          <a:prstGeom prst="straightConnector1">
            <a:avLst/>
          </a:prstGeom>
          <a:ln w="34925">
            <a:solidFill>
              <a:srgbClr val="E34234"/>
            </a:solidFill>
            <a:tailEnd type="triangle"/>
          </a:ln>
        </p:spPr>
        <p:style>
          <a:lnRef idx="1">
            <a:schemeClr val="accent1"/>
          </a:lnRef>
          <a:fillRef idx="0">
            <a:schemeClr val="accent1"/>
          </a:fillRef>
          <a:effectRef idx="0">
            <a:schemeClr val="accent1"/>
          </a:effectRef>
          <a:fontRef idx="minor">
            <a:schemeClr val="tx1"/>
          </a:fontRef>
        </p:style>
      </p:cxnSp>
      <p:cxnSp>
        <p:nvCxnSpPr>
          <p:cNvPr id="455" name="Straight Arrow Connector 454"/>
          <p:cNvCxnSpPr/>
          <p:nvPr/>
        </p:nvCxnSpPr>
        <p:spPr>
          <a:xfrm>
            <a:off x="7888827" y="3576773"/>
            <a:ext cx="755639" cy="163376"/>
          </a:xfrm>
          <a:prstGeom prst="straightConnector1">
            <a:avLst/>
          </a:prstGeom>
          <a:ln w="34925">
            <a:solidFill>
              <a:srgbClr val="E34234"/>
            </a:solidFill>
            <a:tailEnd type="triangle"/>
          </a:ln>
        </p:spPr>
        <p:style>
          <a:lnRef idx="1">
            <a:schemeClr val="accent1"/>
          </a:lnRef>
          <a:fillRef idx="0">
            <a:schemeClr val="accent1"/>
          </a:fillRef>
          <a:effectRef idx="0">
            <a:schemeClr val="accent1"/>
          </a:effectRef>
          <a:fontRef idx="minor">
            <a:schemeClr val="tx1"/>
          </a:fontRef>
        </p:style>
      </p:cxnSp>
      <p:cxnSp>
        <p:nvCxnSpPr>
          <p:cNvPr id="456" name="Straight Arrow Connector 455"/>
          <p:cNvCxnSpPr/>
          <p:nvPr/>
        </p:nvCxnSpPr>
        <p:spPr>
          <a:xfrm flipV="1">
            <a:off x="8007360" y="2609849"/>
            <a:ext cx="637106" cy="709880"/>
          </a:xfrm>
          <a:prstGeom prst="straightConnector1">
            <a:avLst/>
          </a:prstGeom>
          <a:ln w="34925">
            <a:solidFill>
              <a:srgbClr val="E34234"/>
            </a:solidFill>
            <a:tailEnd type="triangle"/>
          </a:ln>
        </p:spPr>
        <p:style>
          <a:lnRef idx="1">
            <a:schemeClr val="accent1"/>
          </a:lnRef>
          <a:fillRef idx="0">
            <a:schemeClr val="accent1"/>
          </a:fillRef>
          <a:effectRef idx="0">
            <a:schemeClr val="accent1"/>
          </a:effectRef>
          <a:fontRef idx="minor">
            <a:schemeClr val="tx1"/>
          </a:fontRef>
        </p:style>
      </p:cxnSp>
      <p:cxnSp>
        <p:nvCxnSpPr>
          <p:cNvPr id="457" name="Straight Arrow Connector 456"/>
          <p:cNvCxnSpPr>
            <a:stCxn id="449" idx="3"/>
          </p:cNvCxnSpPr>
          <p:nvPr/>
        </p:nvCxnSpPr>
        <p:spPr>
          <a:xfrm flipV="1">
            <a:off x="8050747" y="1467445"/>
            <a:ext cx="661723" cy="1517054"/>
          </a:xfrm>
          <a:prstGeom prst="straightConnector1">
            <a:avLst/>
          </a:prstGeom>
          <a:ln w="34925">
            <a:solidFill>
              <a:srgbClr val="E34234"/>
            </a:solidFill>
            <a:tailEnd type="triangle"/>
          </a:ln>
        </p:spPr>
        <p:style>
          <a:lnRef idx="1">
            <a:schemeClr val="accent1"/>
          </a:lnRef>
          <a:fillRef idx="0">
            <a:schemeClr val="accent1"/>
          </a:fillRef>
          <a:effectRef idx="0">
            <a:schemeClr val="accent1"/>
          </a:effectRef>
          <a:fontRef idx="minor">
            <a:schemeClr val="tx1"/>
          </a:fontRef>
        </p:style>
      </p:cxnSp>
      <p:sp>
        <p:nvSpPr>
          <p:cNvPr id="463" name="Rectangle 462"/>
          <p:cNvSpPr/>
          <p:nvPr/>
        </p:nvSpPr>
        <p:spPr>
          <a:xfrm>
            <a:off x="1914270" y="4774536"/>
            <a:ext cx="1474118" cy="191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Bitmap</a:t>
            </a:r>
          </a:p>
          <a:p>
            <a:pPr algn="ctr"/>
            <a:endParaRPr lang="en-US" sz="2000" dirty="0" smtClean="0"/>
          </a:p>
          <a:p>
            <a:pPr algn="ctr"/>
            <a:r>
              <a:rPr lang="en-US" sz="2000" dirty="0" smtClean="0"/>
              <a:t>Contiguous Space</a:t>
            </a:r>
            <a:endParaRPr lang="en-US" sz="2000" dirty="0"/>
          </a:p>
        </p:txBody>
      </p:sp>
      <p:sp>
        <p:nvSpPr>
          <p:cNvPr id="464" name="Rectangle 463"/>
          <p:cNvSpPr/>
          <p:nvPr/>
        </p:nvSpPr>
        <p:spPr>
          <a:xfrm>
            <a:off x="3590994" y="4774536"/>
            <a:ext cx="1474118" cy="191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Swap</a:t>
            </a:r>
          </a:p>
          <a:p>
            <a:pPr algn="ctr"/>
            <a:endParaRPr lang="en-US" sz="2000" dirty="0" smtClean="0"/>
          </a:p>
          <a:p>
            <a:pPr algn="ctr"/>
            <a:r>
              <a:rPr lang="en-US" sz="2000" dirty="0" smtClean="0"/>
              <a:t>Contiguous Space</a:t>
            </a:r>
            <a:endParaRPr lang="en-US" sz="2000" dirty="0"/>
          </a:p>
        </p:txBody>
      </p:sp>
      <p:cxnSp>
        <p:nvCxnSpPr>
          <p:cNvPr id="465" name="Straight Arrow Connector 464"/>
          <p:cNvCxnSpPr/>
          <p:nvPr/>
        </p:nvCxnSpPr>
        <p:spPr>
          <a:xfrm>
            <a:off x="2396987" y="3354120"/>
            <a:ext cx="1481550" cy="1420416"/>
          </a:xfrm>
          <a:prstGeom prst="straightConnector1">
            <a:avLst/>
          </a:prstGeom>
          <a:ln w="34925">
            <a:solidFill>
              <a:srgbClr val="E34234"/>
            </a:solidFill>
            <a:tailEnd type="triangle"/>
          </a:ln>
        </p:spPr>
        <p:style>
          <a:lnRef idx="1">
            <a:schemeClr val="accent1"/>
          </a:lnRef>
          <a:fillRef idx="0">
            <a:schemeClr val="accent1"/>
          </a:fillRef>
          <a:effectRef idx="0">
            <a:schemeClr val="accent1"/>
          </a:effectRef>
          <a:fontRef idx="minor">
            <a:schemeClr val="tx1"/>
          </a:fontRef>
        </p:style>
      </p:cxnSp>
      <p:cxnSp>
        <p:nvCxnSpPr>
          <p:cNvPr id="466" name="Straight Arrow Connector 465"/>
          <p:cNvCxnSpPr/>
          <p:nvPr/>
        </p:nvCxnSpPr>
        <p:spPr>
          <a:xfrm>
            <a:off x="1914270" y="3827168"/>
            <a:ext cx="584328" cy="894450"/>
          </a:xfrm>
          <a:prstGeom prst="straightConnector1">
            <a:avLst/>
          </a:prstGeom>
          <a:ln w="34925">
            <a:solidFill>
              <a:srgbClr val="E3423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27184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5293" y="167958"/>
            <a:ext cx="6037634" cy="842624"/>
          </a:xfrm>
        </p:spPr>
        <p:txBody>
          <a:bodyPr>
            <a:normAutofit fontScale="90000"/>
          </a:bodyPr>
          <a:lstStyle/>
          <a:p>
            <a:r>
              <a:rPr lang="en-US" b="1" dirty="0" smtClean="0">
                <a:solidFill>
                  <a:srgbClr val="E38035"/>
                </a:solidFill>
              </a:rPr>
              <a:t>Z502 Disk Structure</a:t>
            </a:r>
            <a:endParaRPr lang="en-US" b="1" dirty="0">
              <a:solidFill>
                <a:srgbClr val="E38035"/>
              </a:solidFill>
            </a:endParaRPr>
          </a:p>
        </p:txBody>
      </p:sp>
      <p:sp>
        <p:nvSpPr>
          <p:cNvPr id="4" name="Slide Number Placeholder 3"/>
          <p:cNvSpPr>
            <a:spLocks noGrp="1"/>
          </p:cNvSpPr>
          <p:nvPr>
            <p:ph type="sldNum" sz="quarter" idx="12"/>
          </p:nvPr>
        </p:nvSpPr>
        <p:spPr/>
        <p:txBody>
          <a:bodyPr/>
          <a:lstStyle/>
          <a:p>
            <a:fld id="{CADA4337-6F77-4ED2-AC0A-D5E16D15F661}" type="slidenum">
              <a:rPr lang="en-US" sz="1600" b="1" smtClean="0"/>
              <a:t>7</a:t>
            </a:fld>
            <a:endParaRPr lang="en-US" sz="1600" b="1" dirty="0"/>
          </a:p>
        </p:txBody>
      </p:sp>
      <p:sp>
        <p:nvSpPr>
          <p:cNvPr id="6" name="TextBox 5"/>
          <p:cNvSpPr txBox="1"/>
          <p:nvPr/>
        </p:nvSpPr>
        <p:spPr>
          <a:xfrm>
            <a:off x="375817" y="901812"/>
            <a:ext cx="11572229" cy="646331"/>
          </a:xfrm>
          <a:prstGeom prst="rect">
            <a:avLst/>
          </a:prstGeom>
          <a:noFill/>
        </p:spPr>
        <p:txBody>
          <a:bodyPr wrap="square" rtlCol="0">
            <a:spAutoFit/>
          </a:bodyPr>
          <a:lstStyle/>
          <a:p>
            <a:r>
              <a:rPr lang="en-US" dirty="0" smtClean="0"/>
              <a:t>Definition Of Sector 0:  This is the first block on a disk.  It is produced when you do a software Format of the disk.  It defines various segments of the disk necessary for successful operation.</a:t>
            </a:r>
            <a:endParaRPr lang="en-US" dirty="0"/>
          </a:p>
        </p:txBody>
      </p:sp>
      <p:sp>
        <p:nvSpPr>
          <p:cNvPr id="5" name="Title 1"/>
          <p:cNvSpPr txBox="1">
            <a:spLocks/>
          </p:cNvSpPr>
          <p:nvPr/>
        </p:nvSpPr>
        <p:spPr>
          <a:xfrm>
            <a:off x="7884710" y="264800"/>
            <a:ext cx="3433421" cy="64894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smtClean="0">
                <a:solidFill>
                  <a:srgbClr val="E38035"/>
                </a:solidFill>
              </a:rPr>
              <a:t>Sector 0</a:t>
            </a:r>
            <a:endParaRPr lang="en-US" sz="3600" b="1" dirty="0">
              <a:solidFill>
                <a:srgbClr val="E38035"/>
              </a:solidFill>
            </a:endParaRPr>
          </a:p>
        </p:txBody>
      </p:sp>
      <p:graphicFrame>
        <p:nvGraphicFramePr>
          <p:cNvPr id="11" name="Table 10"/>
          <p:cNvGraphicFramePr>
            <a:graphicFrameLocks noGrp="1"/>
          </p:cNvGraphicFramePr>
          <p:nvPr>
            <p:extLst>
              <p:ext uri="{D42A27DB-BD31-4B8C-83A1-F6EECF244321}">
                <p14:modId xmlns:p14="http://schemas.microsoft.com/office/powerpoint/2010/main" val="928839273"/>
              </p:ext>
            </p:extLst>
          </p:nvPr>
        </p:nvGraphicFramePr>
        <p:xfrm>
          <a:off x="370191" y="1744436"/>
          <a:ext cx="11577855" cy="4815580"/>
        </p:xfrm>
        <a:graphic>
          <a:graphicData uri="http://schemas.openxmlformats.org/drawingml/2006/table">
            <a:tbl>
              <a:tblPr firstRow="1" bandRow="1">
                <a:tableStyleId>{5C22544A-7EE6-4342-B048-85BDC9FD1C3A}</a:tableStyleId>
              </a:tblPr>
              <a:tblGrid>
                <a:gridCol w="689568">
                  <a:extLst>
                    <a:ext uri="{9D8B030D-6E8A-4147-A177-3AD203B41FA5}">
                      <a16:colId xmlns:a16="http://schemas.microsoft.com/office/drawing/2014/main" val="1321960512"/>
                    </a:ext>
                  </a:extLst>
                </a:gridCol>
                <a:gridCol w="751456">
                  <a:extLst>
                    <a:ext uri="{9D8B030D-6E8A-4147-A177-3AD203B41FA5}">
                      <a16:colId xmlns:a16="http://schemas.microsoft.com/office/drawing/2014/main" val="700192209"/>
                    </a:ext>
                  </a:extLst>
                </a:gridCol>
                <a:gridCol w="1424354">
                  <a:extLst>
                    <a:ext uri="{9D8B030D-6E8A-4147-A177-3AD203B41FA5}">
                      <a16:colId xmlns:a16="http://schemas.microsoft.com/office/drawing/2014/main" val="1360388728"/>
                    </a:ext>
                  </a:extLst>
                </a:gridCol>
                <a:gridCol w="8712477">
                  <a:extLst>
                    <a:ext uri="{9D8B030D-6E8A-4147-A177-3AD203B41FA5}">
                      <a16:colId xmlns:a16="http://schemas.microsoft.com/office/drawing/2014/main" val="3360512864"/>
                    </a:ext>
                  </a:extLst>
                </a:gridCol>
              </a:tblGrid>
              <a:tr h="407097">
                <a:tc>
                  <a:txBody>
                    <a:bodyPr/>
                    <a:lstStyle/>
                    <a:p>
                      <a:pPr marL="0" marR="0" algn="ctr">
                        <a:lnSpc>
                          <a:spcPct val="107000"/>
                        </a:lnSpc>
                        <a:spcBef>
                          <a:spcPts val="0"/>
                        </a:spcBef>
                        <a:spcAft>
                          <a:spcPts val="0"/>
                        </a:spcAft>
                      </a:pPr>
                      <a:r>
                        <a:rPr lang="en-US" sz="16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Byte Offset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Bytes in Field</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Field</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Description</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94674990"/>
                  </a:ext>
                </a:extLst>
              </a:tr>
              <a:tr h="407097">
                <a:tc>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Disk ID</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The number you have given to the disk.  It will be easiest if you assign the same number as the hardware uses, but it’s your choice.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03341552"/>
                  </a:ext>
                </a:extLst>
              </a:tr>
              <a:tr h="407097">
                <a:tc>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Bitmap Size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How large is the bitmap.  You can determine your own size.  The size will be   4 X </a:t>
                      </a:r>
                      <a:r>
                        <a:rPr lang="en-US" sz="1400" dirty="0" err="1">
                          <a:effectLst/>
                          <a:latin typeface="Calibri" panose="020F0502020204030204" pitchFamily="34" charset="0"/>
                          <a:ea typeface="Calibri" panose="020F0502020204030204" pitchFamily="34" charset="0"/>
                          <a:cs typeface="Times New Roman" panose="02020603050405020304" pitchFamily="18" charset="0"/>
                        </a:rPr>
                        <a:t>BitmapSize</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So if this field contains a 3, then 4 X 3 = 12 and 12 blocks will be assigned to the bitmap.</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64310655"/>
                  </a:ext>
                </a:extLst>
              </a:tr>
              <a:tr h="407097">
                <a:tc>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RootDir Size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How large is the Root </a:t>
                      </a: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Directory Header.  </a:t>
                      </a:r>
                      <a:r>
                        <a:rPr lang="en-US" sz="1400" dirty="0">
                          <a:effectLst/>
                          <a:latin typeface="Calibri" panose="020F0502020204030204" pitchFamily="34" charset="0"/>
                          <a:ea typeface="Calibri" panose="020F0502020204030204" pitchFamily="34" charset="0"/>
                          <a:cs typeface="Times New Roman" panose="02020603050405020304" pitchFamily="18" charset="0"/>
                        </a:rPr>
                        <a:t>You can determine your own size.  The size will be   </a:t>
                      </a:r>
                      <a:r>
                        <a:rPr lang="en-US" sz="1400" dirty="0" err="1">
                          <a:effectLst/>
                          <a:latin typeface="Calibri" panose="020F0502020204030204" pitchFamily="34" charset="0"/>
                          <a:ea typeface="Calibri" panose="020F0502020204030204" pitchFamily="34" charset="0"/>
                          <a:cs typeface="Times New Roman" panose="02020603050405020304" pitchFamily="18" charset="0"/>
                        </a:rPr>
                        <a:t>RootDirSize</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So if this field contains a </a:t>
                      </a: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1, </a:t>
                      </a:r>
                      <a:r>
                        <a:rPr lang="en-US" sz="1400" dirty="0">
                          <a:effectLst/>
                          <a:latin typeface="Calibri" panose="020F0502020204030204" pitchFamily="34" charset="0"/>
                          <a:ea typeface="Calibri" panose="020F0502020204030204" pitchFamily="34" charset="0"/>
                          <a:cs typeface="Times New Roman" panose="02020603050405020304" pitchFamily="18" charset="0"/>
                        </a:rPr>
                        <a:t>then </a:t>
                      </a: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1 block </a:t>
                      </a:r>
                      <a:r>
                        <a:rPr lang="en-US" sz="1400" dirty="0">
                          <a:effectLst/>
                          <a:latin typeface="Calibri" panose="020F0502020204030204" pitchFamily="34" charset="0"/>
                          <a:ea typeface="Calibri" panose="020F0502020204030204" pitchFamily="34" charset="0"/>
                          <a:cs typeface="Times New Roman" panose="02020603050405020304" pitchFamily="18" charset="0"/>
                        </a:rPr>
                        <a:t>will be assigned to the Root </a:t>
                      </a: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Directory Header.  </a:t>
                      </a:r>
                      <a:r>
                        <a:rPr lang="en-US" sz="1400" dirty="0">
                          <a:effectLst/>
                          <a:latin typeface="Calibri" panose="020F0502020204030204" pitchFamily="34" charset="0"/>
                          <a:ea typeface="Calibri" panose="020F0502020204030204" pitchFamily="34" charset="0"/>
                          <a:cs typeface="Times New Roman" panose="02020603050405020304" pitchFamily="18" charset="0"/>
                        </a:rPr>
                        <a:t>Note that the </a:t>
                      </a: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total size </a:t>
                      </a:r>
                      <a:r>
                        <a:rPr lang="en-US" sz="1400" dirty="0">
                          <a:effectLst/>
                          <a:latin typeface="Calibri" panose="020F0502020204030204" pitchFamily="34" charset="0"/>
                          <a:ea typeface="Calibri" panose="020F0502020204030204" pitchFamily="34" charset="0"/>
                          <a:cs typeface="Times New Roman" panose="02020603050405020304" pitchFamily="18" charset="0"/>
                        </a:rPr>
                        <a:t>of a directory is determine by the number of </a:t>
                      </a: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indices, subdirectories </a:t>
                      </a:r>
                      <a:r>
                        <a:rPr lang="en-US" sz="1400" dirty="0">
                          <a:effectLst/>
                          <a:latin typeface="Calibri" panose="020F0502020204030204" pitchFamily="34" charset="0"/>
                          <a:ea typeface="Calibri" panose="020F0502020204030204" pitchFamily="34" charset="0"/>
                          <a:cs typeface="Times New Roman" panose="02020603050405020304" pitchFamily="18" charset="0"/>
                        </a:rPr>
                        <a:t>and files that are in that </a:t>
                      </a: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directory.</a:t>
                      </a:r>
                      <a:r>
                        <a:rPr lang="en-US" sz="1400" baseline="0" dirty="0" smtClean="0">
                          <a:effectLst/>
                          <a:latin typeface="Calibri" panose="020F0502020204030204" pitchFamily="34" charset="0"/>
                          <a:ea typeface="Calibri" panose="020F0502020204030204" pitchFamily="34" charset="0"/>
                          <a:cs typeface="Times New Roman" panose="02020603050405020304" pitchFamily="18" charset="0"/>
                        </a:rPr>
                        <a:t>  This field is only to specify the header size.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76484950"/>
                  </a:ext>
                </a:extLst>
              </a:tr>
              <a:tr h="407097">
                <a:tc>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Swap Size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How large is the Swap Space.  You can determine your own size.  The size will be   4 X </a:t>
                      </a:r>
                      <a:r>
                        <a:rPr lang="en-US" sz="1400" dirty="0" err="1">
                          <a:effectLst/>
                          <a:latin typeface="Calibri" panose="020F0502020204030204" pitchFamily="34" charset="0"/>
                          <a:ea typeface="Calibri" panose="020F0502020204030204" pitchFamily="34" charset="0"/>
                          <a:cs typeface="Times New Roman" panose="02020603050405020304" pitchFamily="18" charset="0"/>
                        </a:rPr>
                        <a:t>SwapSize</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So if this field contains a 2, then 4 X 2 = 8 and 8 blocks will be assigned to the </a:t>
                      </a:r>
                      <a:r>
                        <a:rPr lang="en-US" sz="1400" smtClean="0">
                          <a:effectLst/>
                          <a:latin typeface="Calibri" panose="020F0502020204030204" pitchFamily="34" charset="0"/>
                          <a:ea typeface="Calibri" panose="020F0502020204030204" pitchFamily="34" charset="0"/>
                          <a:cs typeface="Times New Roman" panose="02020603050405020304" pitchFamily="18" charset="0"/>
                        </a:rPr>
                        <a:t>Swap Directory.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12095063"/>
                  </a:ext>
                </a:extLst>
              </a:tr>
              <a:tr h="407097">
                <a:tc>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4</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Disk Length</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This is the number of sectors you are using on the </a:t>
                      </a: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disk.</a:t>
                      </a:r>
                      <a:r>
                        <a:rPr lang="en-US" sz="1400" baseline="0" dirty="0" smtClean="0">
                          <a:effectLst/>
                          <a:latin typeface="Calibri" panose="020F0502020204030204" pitchFamily="34" charset="0"/>
                          <a:ea typeface="Calibri" panose="020F0502020204030204" pitchFamily="34" charset="0"/>
                          <a:cs typeface="Times New Roman" panose="02020603050405020304" pitchFamily="18" charset="0"/>
                        </a:rPr>
                        <a:t>   </a:t>
                      </a: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Note </a:t>
                      </a:r>
                      <a:r>
                        <a:rPr lang="en-US" sz="1400" dirty="0">
                          <a:effectLst/>
                          <a:latin typeface="Calibri" panose="020F0502020204030204" pitchFamily="34" charset="0"/>
                          <a:ea typeface="Calibri" panose="020F0502020204030204" pitchFamily="34" charset="0"/>
                          <a:cs typeface="Times New Roman" panose="02020603050405020304" pitchFamily="18" charset="0"/>
                        </a:rPr>
                        <a:t>Byte 5 is Most Significant Byte, Byte 4 is Least Significant Byte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59344495"/>
                  </a:ext>
                </a:extLst>
              </a:tr>
              <a:tr h="278116">
                <a:tc>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6</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Bitmap Location</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The starting sector number where the bitmap is </a:t>
                      </a: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located.</a:t>
                      </a:r>
                      <a:r>
                        <a:rPr lang="en-US" sz="1400" baseline="0" dirty="0" smtClean="0">
                          <a:effectLst/>
                          <a:latin typeface="Calibri" panose="020F0502020204030204" pitchFamily="34" charset="0"/>
                          <a:ea typeface="Calibri" panose="020F0502020204030204" pitchFamily="34" charset="0"/>
                          <a:cs typeface="Times New Roman" panose="02020603050405020304" pitchFamily="18" charset="0"/>
                        </a:rPr>
                        <a:t>    </a:t>
                      </a: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Note </a:t>
                      </a:r>
                      <a:r>
                        <a:rPr lang="en-US" sz="1400" dirty="0">
                          <a:effectLst/>
                          <a:latin typeface="Calibri" panose="020F0502020204030204" pitchFamily="34" charset="0"/>
                          <a:ea typeface="Calibri" panose="020F0502020204030204" pitchFamily="34" charset="0"/>
                          <a:cs typeface="Times New Roman" panose="02020603050405020304" pitchFamily="18" charset="0"/>
                        </a:rPr>
                        <a:t>Byte 7 is MSB, Byte 6 is LSB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31550539"/>
                  </a:ext>
                </a:extLst>
              </a:tr>
              <a:tr h="316523">
                <a:tc>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8</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Swap </a:t>
                      </a:r>
                      <a:r>
                        <a:rPr lang="en-US" sz="1400" dirty="0">
                          <a:effectLst/>
                          <a:latin typeface="Calibri" panose="020F0502020204030204" pitchFamily="34" charset="0"/>
                          <a:ea typeface="Calibri" panose="020F0502020204030204" pitchFamily="34" charset="0"/>
                          <a:cs typeface="Times New Roman" panose="02020603050405020304" pitchFamily="18" charset="0"/>
                        </a:rPr>
                        <a:t>Location</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The starting sector number where the </a:t>
                      </a: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Swap</a:t>
                      </a:r>
                      <a:r>
                        <a:rPr lang="en-US" sz="1400" baseline="0" dirty="0" smtClean="0">
                          <a:effectLst/>
                          <a:latin typeface="Calibri" panose="020F0502020204030204" pitchFamily="34" charset="0"/>
                          <a:ea typeface="Calibri" panose="020F0502020204030204" pitchFamily="34" charset="0"/>
                          <a:cs typeface="Times New Roman" panose="02020603050405020304" pitchFamily="18" charset="0"/>
                        </a:rPr>
                        <a:t> Space</a:t>
                      </a: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 </a:t>
                      </a:r>
                      <a:r>
                        <a:rPr lang="en-US" sz="1400" dirty="0">
                          <a:effectLst/>
                          <a:latin typeface="Calibri" panose="020F0502020204030204" pitchFamily="34" charset="0"/>
                          <a:ea typeface="Calibri" panose="020F0502020204030204" pitchFamily="34" charset="0"/>
                          <a:cs typeface="Times New Roman" panose="02020603050405020304" pitchFamily="18" charset="0"/>
                        </a:rPr>
                        <a:t>is located.    Note Byte 9 is MSB, Byte 8 is LSB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33674345"/>
                  </a:ext>
                </a:extLst>
              </a:tr>
              <a:tr h="281354">
                <a:tc>
                  <a:txBody>
                    <a:bodyPr/>
                    <a:lstStyle/>
                    <a:p>
                      <a:pPr marL="0" marR="0" algn="ctr">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10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Root</a:t>
                      </a:r>
                      <a:r>
                        <a:rPr lang="en-US" sz="1400" baseline="0" dirty="0" smtClean="0">
                          <a:effectLst/>
                          <a:latin typeface="Calibri" panose="020F0502020204030204" pitchFamily="34" charset="0"/>
                          <a:ea typeface="Calibri" panose="020F0502020204030204" pitchFamily="34" charset="0"/>
                          <a:cs typeface="Times New Roman" panose="02020603050405020304" pitchFamily="18" charset="0"/>
                        </a:rPr>
                        <a:t> Dir</a:t>
                      </a: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 </a:t>
                      </a:r>
                      <a:r>
                        <a:rPr lang="en-US" sz="1400" dirty="0">
                          <a:effectLst/>
                          <a:latin typeface="Calibri" panose="020F0502020204030204" pitchFamily="34" charset="0"/>
                          <a:ea typeface="Calibri" panose="020F0502020204030204" pitchFamily="34" charset="0"/>
                          <a:cs typeface="Times New Roman" panose="02020603050405020304" pitchFamily="18" charset="0"/>
                        </a:rPr>
                        <a:t>Location</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The starting sector number where the </a:t>
                      </a: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Root Directory is </a:t>
                      </a:r>
                      <a:r>
                        <a:rPr lang="en-US" sz="1400" dirty="0">
                          <a:effectLst/>
                          <a:latin typeface="Calibri" panose="020F0502020204030204" pitchFamily="34" charset="0"/>
                          <a:ea typeface="Calibri" panose="020F0502020204030204" pitchFamily="34" charset="0"/>
                          <a:cs typeface="Times New Roman" panose="02020603050405020304" pitchFamily="18" charset="0"/>
                        </a:rPr>
                        <a:t>located.   Note Byte 11 is MSB, Byte 10 is LSB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05141010"/>
                  </a:ext>
                </a:extLst>
              </a:tr>
              <a:tr h="281353">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12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RESERVED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 For this release, these bytes must be set to ‘\0’.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64137321"/>
                  </a:ext>
                </a:extLst>
              </a:tr>
              <a:tr h="407097">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15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Revision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For this release, this byte must be set to </a:t>
                      </a:r>
                      <a:r>
                        <a:rPr lang="en-US" sz="1400" baseline="0" dirty="0" smtClean="0">
                          <a:effectLst/>
                          <a:latin typeface="Calibri" panose="020F0502020204030204" pitchFamily="34" charset="0"/>
                          <a:ea typeface="Calibri" panose="020F0502020204030204" pitchFamily="34" charset="0"/>
                          <a:cs typeface="Times New Roman" panose="02020603050405020304" pitchFamily="18" charset="0"/>
                        </a:rPr>
                        <a:t> 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35853983"/>
                  </a:ext>
                </a:extLst>
              </a:tr>
            </a:tbl>
          </a:graphicData>
        </a:graphic>
      </p:graphicFrame>
    </p:spTree>
    <p:extLst>
      <p:ext uri="{BB962C8B-B14F-4D97-AF65-F5344CB8AC3E}">
        <p14:creationId xmlns:p14="http://schemas.microsoft.com/office/powerpoint/2010/main" val="2694842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5293" y="167958"/>
            <a:ext cx="6037634" cy="842624"/>
          </a:xfrm>
        </p:spPr>
        <p:txBody>
          <a:bodyPr>
            <a:normAutofit fontScale="90000"/>
          </a:bodyPr>
          <a:lstStyle/>
          <a:p>
            <a:r>
              <a:rPr lang="en-US" b="1" dirty="0" smtClean="0">
                <a:solidFill>
                  <a:srgbClr val="E38035"/>
                </a:solidFill>
              </a:rPr>
              <a:t>Z502 Disk Structure</a:t>
            </a:r>
            <a:endParaRPr lang="en-US" b="1" dirty="0">
              <a:solidFill>
                <a:srgbClr val="E38035"/>
              </a:solidFill>
            </a:endParaRPr>
          </a:p>
        </p:txBody>
      </p:sp>
      <p:sp>
        <p:nvSpPr>
          <p:cNvPr id="4" name="Slide Number Placeholder 3"/>
          <p:cNvSpPr>
            <a:spLocks noGrp="1"/>
          </p:cNvSpPr>
          <p:nvPr>
            <p:ph type="sldNum" sz="quarter" idx="12"/>
          </p:nvPr>
        </p:nvSpPr>
        <p:spPr/>
        <p:txBody>
          <a:bodyPr/>
          <a:lstStyle/>
          <a:p>
            <a:fld id="{CADA4337-6F77-4ED2-AC0A-D5E16D15F661}" type="slidenum">
              <a:rPr lang="en-US" sz="1600" b="1" smtClean="0"/>
              <a:t>8</a:t>
            </a:fld>
            <a:endParaRPr lang="en-US" sz="1600" b="1" dirty="0"/>
          </a:p>
        </p:txBody>
      </p:sp>
      <p:sp>
        <p:nvSpPr>
          <p:cNvPr id="6" name="TextBox 5"/>
          <p:cNvSpPr txBox="1"/>
          <p:nvPr/>
        </p:nvSpPr>
        <p:spPr>
          <a:xfrm>
            <a:off x="379822" y="1128409"/>
            <a:ext cx="11572229" cy="3970318"/>
          </a:xfrm>
          <a:prstGeom prst="rect">
            <a:avLst/>
          </a:prstGeom>
          <a:noFill/>
        </p:spPr>
        <p:txBody>
          <a:bodyPr wrap="square" rtlCol="0">
            <a:spAutoFit/>
          </a:bodyPr>
          <a:lstStyle/>
          <a:p>
            <a:r>
              <a:rPr lang="en-US" dirty="0"/>
              <a:t>Suppose we are given the </a:t>
            </a:r>
            <a:r>
              <a:rPr lang="en-US" dirty="0" smtClean="0"/>
              <a:t>requirement</a:t>
            </a:r>
            <a:r>
              <a:rPr lang="en-US" dirty="0"/>
              <a:t> </a:t>
            </a:r>
            <a:r>
              <a:rPr lang="en-US" dirty="0" smtClean="0"/>
              <a:t>as shown on the previous page:</a:t>
            </a:r>
          </a:p>
          <a:p>
            <a:endParaRPr lang="en-US" dirty="0"/>
          </a:p>
          <a:p>
            <a:r>
              <a:rPr lang="en-US" dirty="0"/>
              <a:t>The starting sector number where the bitmap is located.    Note Byte 7 is MSB, Byte 6 is LSB</a:t>
            </a:r>
          </a:p>
          <a:p>
            <a:r>
              <a:rPr lang="en-US" dirty="0"/>
              <a:t/>
            </a:r>
            <a:br>
              <a:rPr lang="en-US" dirty="0"/>
            </a:br>
            <a:endParaRPr lang="en-US" dirty="0"/>
          </a:p>
          <a:p>
            <a:r>
              <a:rPr lang="en-US" dirty="0"/>
              <a:t>Location of                  resulting bit pattern                    check disk would say</a:t>
            </a:r>
          </a:p>
          <a:p>
            <a:r>
              <a:rPr lang="en-US" dirty="0"/>
              <a:t>bitmap sector</a:t>
            </a:r>
          </a:p>
          <a:p>
            <a:r>
              <a:rPr lang="en-US" dirty="0"/>
              <a:t>   </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1,                     </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00000001 00000000                    "xx </a:t>
            </a:r>
            <a:r>
              <a:rPr lang="en-US" dirty="0" err="1">
                <a:latin typeface="Arial" panose="020B0604020202020204" pitchFamily="34" charset="0"/>
                <a:cs typeface="Arial" panose="020B0604020202020204" pitchFamily="34" charset="0"/>
              </a:rPr>
              <a:t>xx</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xx</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xx</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xx</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xx</a:t>
            </a:r>
            <a:r>
              <a:rPr lang="en-US" dirty="0">
                <a:latin typeface="Arial" panose="020B0604020202020204" pitchFamily="34" charset="0"/>
                <a:cs typeface="Arial" panose="020B0604020202020204" pitchFamily="34" charset="0"/>
              </a:rPr>
              <a:t> 01 00 xx .."</a:t>
            </a:r>
          </a:p>
          <a:p>
            <a:r>
              <a:rPr lang="en-US" dirty="0">
                <a:latin typeface="Arial" panose="020B0604020202020204" pitchFamily="34" charset="0"/>
                <a:cs typeface="Arial" panose="020B0604020202020204" pitchFamily="34" charset="0"/>
              </a:rPr>
              <a:t>  128,                       10000000 00000000                    "xx </a:t>
            </a:r>
            <a:r>
              <a:rPr lang="en-US" dirty="0" err="1">
                <a:latin typeface="Arial" panose="020B0604020202020204" pitchFamily="34" charset="0"/>
                <a:cs typeface="Arial" panose="020B0604020202020204" pitchFamily="34" charset="0"/>
              </a:rPr>
              <a:t>xx</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xx</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xx</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xx</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xx</a:t>
            </a:r>
            <a:r>
              <a:rPr lang="en-US" dirty="0">
                <a:latin typeface="Arial" panose="020B0604020202020204" pitchFamily="34" charset="0"/>
                <a:cs typeface="Arial" panose="020B0604020202020204" pitchFamily="34" charset="0"/>
              </a:rPr>
              <a:t> 80 00 xx </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256,                       00000000 00000001                    "xx </a:t>
            </a:r>
            <a:r>
              <a:rPr lang="en-US" dirty="0" err="1">
                <a:latin typeface="Arial" panose="020B0604020202020204" pitchFamily="34" charset="0"/>
                <a:cs typeface="Arial" panose="020B0604020202020204" pitchFamily="34" charset="0"/>
              </a:rPr>
              <a:t>xx</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xx</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xx</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xx</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xx</a:t>
            </a:r>
            <a:r>
              <a:rPr lang="en-US" dirty="0">
                <a:latin typeface="Arial" panose="020B0604020202020204" pitchFamily="34" charset="0"/>
                <a:cs typeface="Arial" panose="020B0604020202020204" pitchFamily="34" charset="0"/>
              </a:rPr>
              <a:t> 00 01 xx </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4096,                     </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00000000 00010000                    "xx </a:t>
            </a:r>
            <a:r>
              <a:rPr lang="en-US" dirty="0" err="1">
                <a:latin typeface="Arial" panose="020B0604020202020204" pitchFamily="34" charset="0"/>
                <a:cs typeface="Arial" panose="020B0604020202020204" pitchFamily="34" charset="0"/>
              </a:rPr>
              <a:t>xx</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xx</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xx</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xx</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xx</a:t>
            </a:r>
            <a:r>
              <a:rPr lang="en-US" dirty="0">
                <a:latin typeface="Arial" panose="020B0604020202020204" pitchFamily="34" charset="0"/>
                <a:cs typeface="Arial" panose="020B0604020202020204" pitchFamily="34" charset="0"/>
              </a:rPr>
              <a:t> 00 10 xx .."</a:t>
            </a: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a:p>
            <a:r>
              <a:rPr lang="en-US" dirty="0"/>
              <a:t/>
            </a:r>
            <a:br>
              <a:rPr lang="en-US" dirty="0"/>
            </a:br>
            <a:endParaRPr lang="en-US" dirty="0"/>
          </a:p>
        </p:txBody>
      </p:sp>
      <p:sp>
        <p:nvSpPr>
          <p:cNvPr id="5" name="Title 1"/>
          <p:cNvSpPr txBox="1">
            <a:spLocks/>
          </p:cNvSpPr>
          <p:nvPr/>
        </p:nvSpPr>
        <p:spPr>
          <a:xfrm>
            <a:off x="7884710" y="264800"/>
            <a:ext cx="3433421" cy="64894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smtClean="0">
                <a:solidFill>
                  <a:srgbClr val="E38035"/>
                </a:solidFill>
              </a:rPr>
              <a:t>Bit clarification</a:t>
            </a:r>
            <a:endParaRPr lang="en-US" sz="3600" b="1" dirty="0">
              <a:solidFill>
                <a:srgbClr val="E38035"/>
              </a:solidFill>
            </a:endParaRPr>
          </a:p>
        </p:txBody>
      </p:sp>
      <p:sp>
        <p:nvSpPr>
          <p:cNvPr id="3" name="TextBox 2"/>
          <p:cNvSpPr txBox="1"/>
          <p:nvPr/>
        </p:nvSpPr>
        <p:spPr>
          <a:xfrm>
            <a:off x="788276" y="4950372"/>
            <a:ext cx="3776996" cy="369332"/>
          </a:xfrm>
          <a:prstGeom prst="rect">
            <a:avLst/>
          </a:prstGeom>
          <a:noFill/>
        </p:spPr>
        <p:txBody>
          <a:bodyPr wrap="none" rtlCol="0">
            <a:spAutoFit/>
          </a:bodyPr>
          <a:lstStyle/>
          <a:p>
            <a:r>
              <a:rPr lang="en-US" dirty="0" smtClean="0"/>
              <a:t>Note how the endedness is used here.</a:t>
            </a:r>
            <a:endParaRPr lang="en-US" dirty="0"/>
          </a:p>
        </p:txBody>
      </p:sp>
    </p:spTree>
    <p:extLst>
      <p:ext uri="{BB962C8B-B14F-4D97-AF65-F5344CB8AC3E}">
        <p14:creationId xmlns:p14="http://schemas.microsoft.com/office/powerpoint/2010/main" val="241942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5293" y="167958"/>
            <a:ext cx="6037634" cy="842624"/>
          </a:xfrm>
        </p:spPr>
        <p:txBody>
          <a:bodyPr>
            <a:normAutofit fontScale="90000"/>
          </a:bodyPr>
          <a:lstStyle/>
          <a:p>
            <a:r>
              <a:rPr lang="en-US" b="1" dirty="0" smtClean="0">
                <a:solidFill>
                  <a:srgbClr val="E38035"/>
                </a:solidFill>
              </a:rPr>
              <a:t>Z502 Disk Structure</a:t>
            </a:r>
            <a:endParaRPr lang="en-US" b="1" dirty="0">
              <a:solidFill>
                <a:srgbClr val="E38035"/>
              </a:solidFill>
            </a:endParaRPr>
          </a:p>
        </p:txBody>
      </p:sp>
      <p:sp>
        <p:nvSpPr>
          <p:cNvPr id="4" name="Slide Number Placeholder 3"/>
          <p:cNvSpPr>
            <a:spLocks noGrp="1"/>
          </p:cNvSpPr>
          <p:nvPr>
            <p:ph type="sldNum" sz="quarter" idx="12"/>
          </p:nvPr>
        </p:nvSpPr>
        <p:spPr/>
        <p:txBody>
          <a:bodyPr/>
          <a:lstStyle/>
          <a:p>
            <a:fld id="{CADA4337-6F77-4ED2-AC0A-D5E16D15F661}" type="slidenum">
              <a:rPr lang="en-US" sz="1600" b="1" smtClean="0"/>
              <a:t>9</a:t>
            </a:fld>
            <a:endParaRPr lang="en-US" sz="1600" b="1" dirty="0"/>
          </a:p>
        </p:txBody>
      </p:sp>
      <p:sp>
        <p:nvSpPr>
          <p:cNvPr id="6" name="TextBox 5"/>
          <p:cNvSpPr txBox="1"/>
          <p:nvPr/>
        </p:nvSpPr>
        <p:spPr>
          <a:xfrm>
            <a:off x="379822" y="1128409"/>
            <a:ext cx="11572229" cy="1477328"/>
          </a:xfrm>
          <a:prstGeom prst="rect">
            <a:avLst/>
          </a:prstGeom>
          <a:noFill/>
        </p:spPr>
        <p:txBody>
          <a:bodyPr wrap="square" rtlCol="0">
            <a:spAutoFit/>
          </a:bodyPr>
          <a:lstStyle/>
          <a:p>
            <a:r>
              <a:rPr lang="en-US" dirty="0" smtClean="0"/>
              <a:t>The </a:t>
            </a:r>
            <a:r>
              <a:rPr lang="en-US" dirty="0"/>
              <a:t>function of the bitmap is as follows:  There is one bit assigned for each sector on the disk.  If that bit is set, then the sector is in use; if that bit is clear, then that sector is unused.  The bitmap requires a number of sectors on the disk for its own storage.  </a:t>
            </a:r>
            <a:endParaRPr lang="en-US" dirty="0" smtClean="0"/>
          </a:p>
          <a:p>
            <a:r>
              <a:rPr lang="en-US" dirty="0" smtClean="0"/>
              <a:t>So </a:t>
            </a:r>
            <a:r>
              <a:rPr lang="en-US" dirty="0"/>
              <a:t>IF you had a bitmap showing ONLY Sector 0 in use, it would be represented by “10000000,00000000,00000000, . . .”, and if you were to print out that bitmap, it would look like 80 00 00 00 . . .   </a:t>
            </a:r>
          </a:p>
        </p:txBody>
      </p:sp>
      <p:sp>
        <p:nvSpPr>
          <p:cNvPr id="5" name="Title 1"/>
          <p:cNvSpPr txBox="1">
            <a:spLocks/>
          </p:cNvSpPr>
          <p:nvPr/>
        </p:nvSpPr>
        <p:spPr>
          <a:xfrm>
            <a:off x="7884710" y="264800"/>
            <a:ext cx="3433421" cy="64894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smtClean="0">
                <a:solidFill>
                  <a:srgbClr val="E38035"/>
                </a:solidFill>
              </a:rPr>
              <a:t>Bitmap</a:t>
            </a:r>
            <a:endParaRPr lang="en-US" sz="3600" b="1" dirty="0">
              <a:solidFill>
                <a:srgbClr val="E38035"/>
              </a:solidFill>
            </a:endParaRPr>
          </a:p>
        </p:txBody>
      </p:sp>
    </p:spTree>
    <p:extLst>
      <p:ext uri="{BB962C8B-B14F-4D97-AF65-F5344CB8AC3E}">
        <p14:creationId xmlns:p14="http://schemas.microsoft.com/office/powerpoint/2010/main" val="33012832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4969</TotalTime>
  <Words>4675</Words>
  <Application>Microsoft Office PowerPoint</Application>
  <PresentationFormat>Widescreen</PresentationFormat>
  <Paragraphs>921</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Calibri Light</vt:lpstr>
      <vt:lpstr>Courier New</vt:lpstr>
      <vt:lpstr>Times New Roman</vt:lpstr>
      <vt:lpstr>Office Theme</vt:lpstr>
      <vt:lpstr>Z502 File System</vt:lpstr>
      <vt:lpstr>Z502 Disk Structure</vt:lpstr>
      <vt:lpstr>PowerPoint Presentation</vt:lpstr>
      <vt:lpstr>Z502 Disk Structure</vt:lpstr>
      <vt:lpstr>Z502 Disk Structure</vt:lpstr>
      <vt:lpstr>PowerPoint Presentation</vt:lpstr>
      <vt:lpstr>Z502 Disk Structure</vt:lpstr>
      <vt:lpstr>Z502 Disk Structure</vt:lpstr>
      <vt:lpstr>Z502 Disk Structure</vt:lpstr>
      <vt:lpstr>Z502 Disk Structure</vt:lpstr>
      <vt:lpstr>Z502 Disk Structure</vt:lpstr>
      <vt:lpstr>Z502 Disk Structure</vt:lpstr>
      <vt:lpstr>Z502 Disk Structure</vt:lpstr>
      <vt:lpstr>Z502 Disk Structure</vt:lpstr>
      <vt:lpstr>Z502 Disk Structure</vt:lpstr>
      <vt:lpstr>Z502 Disk Structure</vt:lpstr>
      <vt:lpstr>Z502 Disk Structure</vt:lpstr>
      <vt:lpstr>Z502 Disk Structure</vt:lpstr>
      <vt:lpstr>Z502 Disk Structure</vt:lpstr>
      <vt:lpstr>Z502 Disk Structure</vt:lpstr>
      <vt:lpstr>Z502 Disk Structure</vt:lpstr>
      <vt:lpstr>Z502 Disk Structure</vt:lpstr>
      <vt:lpstr>File System Calls</vt:lpstr>
      <vt:lpstr>File System Calls</vt:lpstr>
      <vt:lpstr>File System Calls</vt:lpstr>
      <vt:lpstr>File System Calls</vt:lpstr>
      <vt:lpstr>File System Calls</vt:lpstr>
      <vt:lpstr>File System Calls</vt:lpstr>
      <vt:lpstr>File System Calls</vt:lpstr>
      <vt:lpstr>File System Calls</vt:lpstr>
      <vt:lpstr>File System Calls</vt:lpstr>
      <vt:lpstr>File System Calls</vt:lpstr>
      <vt:lpstr>File System Calls</vt:lpstr>
      <vt:lpstr>File System Calls</vt:lpstr>
      <vt:lpstr>Layout and Allocation on the Disk</vt:lpstr>
    </vt:vector>
  </TitlesOfParts>
  <Company>Worcester Polytechnic Institute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Z502 Disk Structure and File System Calls</dc:title>
  <dc:creator>jerry breecher</dc:creator>
  <cp:lastModifiedBy>jerry breecher</cp:lastModifiedBy>
  <cp:revision>80</cp:revision>
  <dcterms:created xsi:type="dcterms:W3CDTF">2016-04-14T12:07:46Z</dcterms:created>
  <dcterms:modified xsi:type="dcterms:W3CDTF">2018-04-13T02:39:23Z</dcterms:modified>
</cp:coreProperties>
</file>