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81" r:id="rId2"/>
    <p:sldId id="282" r:id="rId3"/>
    <p:sldId id="303" r:id="rId4"/>
    <p:sldId id="275" r:id="rId5"/>
    <p:sldId id="290" r:id="rId6"/>
    <p:sldId id="260" r:id="rId7"/>
    <p:sldId id="304" r:id="rId8"/>
    <p:sldId id="305" r:id="rId9"/>
    <p:sldId id="259" r:id="rId10"/>
    <p:sldId id="277" r:id="rId11"/>
    <p:sldId id="261" r:id="rId12"/>
    <p:sldId id="291" r:id="rId13"/>
    <p:sldId id="264" r:id="rId14"/>
    <p:sldId id="266" r:id="rId15"/>
    <p:sldId id="314" r:id="rId16"/>
    <p:sldId id="315" r:id="rId17"/>
    <p:sldId id="310" r:id="rId18"/>
    <p:sldId id="312" r:id="rId19"/>
    <p:sldId id="311" r:id="rId20"/>
    <p:sldId id="313" r:id="rId21"/>
    <p:sldId id="263" r:id="rId22"/>
    <p:sldId id="267" r:id="rId23"/>
    <p:sldId id="268" r:id="rId24"/>
    <p:sldId id="308" r:id="rId25"/>
    <p:sldId id="269" r:id="rId26"/>
    <p:sldId id="278" r:id="rId27"/>
    <p:sldId id="270" r:id="rId28"/>
    <p:sldId id="279" r:id="rId29"/>
    <p:sldId id="257" r:id="rId30"/>
    <p:sldId id="271" r:id="rId31"/>
    <p:sldId id="280" r:id="rId32"/>
    <p:sldId id="273" r:id="rId33"/>
    <p:sldId id="274" r:id="rId34"/>
    <p:sldId id="292" r:id="rId35"/>
    <p:sldId id="293" r:id="rId36"/>
    <p:sldId id="294" r:id="rId37"/>
    <p:sldId id="283" r:id="rId38"/>
    <p:sldId id="284" r:id="rId39"/>
    <p:sldId id="285" r:id="rId40"/>
    <p:sldId id="286" r:id="rId41"/>
    <p:sldId id="287" r:id="rId42"/>
    <p:sldId id="288" r:id="rId43"/>
    <p:sldId id="295" r:id="rId44"/>
    <p:sldId id="309" r:id="rId45"/>
    <p:sldId id="276" r:id="rId46"/>
  </p:sldIdLst>
  <p:sldSz cx="9144000" cy="6858000" type="screen4x3"/>
  <p:notesSz cx="7010400" cy="9296400"/>
  <p:defaultTextStyle>
    <a:defPPr>
      <a:defRPr lang="en-US"/>
    </a:defPPr>
    <a:lvl1pPr algn="l" rtl="0" fontAlgn="base">
      <a:spcBef>
        <a:spcPct val="2000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2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CECFF"/>
    <a:srgbClr val="FF66FF"/>
    <a:srgbClr val="FFCC99"/>
    <a:srgbClr val="FFFF99"/>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91" autoAdjust="0"/>
    <p:restoredTop sz="90929"/>
  </p:normalViewPr>
  <p:slideViewPr>
    <p:cSldViewPr>
      <p:cViewPr varScale="1">
        <p:scale>
          <a:sx n="66" d="100"/>
          <a:sy n="66" d="100"/>
        </p:scale>
        <p:origin x="1080" y="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CBA4567-A4D5-447D-A1AC-8ECA0B94767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defRPr sz="1200">
                <a:latin typeface="Arial" charset="0"/>
              </a:defRPr>
            </a:lvl1pPr>
          </a:lstStyle>
          <a:p>
            <a:pPr>
              <a:defRPr/>
            </a:pPr>
            <a:endParaRPr lang="en-US"/>
          </a:p>
        </p:txBody>
      </p:sp>
      <p:sp>
        <p:nvSpPr>
          <p:cNvPr id="48132"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defRPr sz="1200"/>
            </a:lvl1pPr>
          </a:lstStyle>
          <a:p>
            <a:fld id="{4AFBC0AB-C0D2-4816-BF71-A187C3C3CFD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1DB08B2-EFE9-47D0-94BF-59170A5722C6}" type="slidenum">
              <a:rPr lang="en-US" altLang="en-US">
                <a:latin typeface="Arial" panose="020B0604020202020204" pitchFamily="34" charset="0"/>
              </a:rPr>
              <a:pPr eaLnBrk="1" hangingPunct="1">
                <a:spcBef>
                  <a:spcPct val="0"/>
                </a:spcBef>
              </a:pPr>
              <a:t>1</a:t>
            </a:fld>
            <a:endParaRPr lang="en-US" altLang="en-US">
              <a:latin typeface="Arial" panose="020B0604020202020204" pitchFamily="34"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B30D14A-2DD4-47C9-82FC-E85FAA671D34}" type="slidenum">
              <a:rPr lang="en-US" altLang="en-US">
                <a:latin typeface="Arial" panose="020B0604020202020204" pitchFamily="34" charset="0"/>
              </a:rPr>
              <a:pPr eaLnBrk="1" hangingPunct="1">
                <a:spcBef>
                  <a:spcPct val="0"/>
                </a:spcBef>
              </a:pPr>
              <a:t>10</a:t>
            </a:fld>
            <a:endParaRPr lang="en-US" altLang="en-US">
              <a:latin typeface="Arial" panose="020B0604020202020204" pitchFamily="34" charset="0"/>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A9451D8-0044-4DEB-952A-68AED4C4C99D}" type="slidenum">
              <a:rPr lang="en-US" altLang="en-US">
                <a:latin typeface="Arial" panose="020B0604020202020204" pitchFamily="34" charset="0"/>
              </a:rPr>
              <a:pPr eaLnBrk="1" hangingPunct="1">
                <a:spcBef>
                  <a:spcPct val="0"/>
                </a:spcBef>
              </a:pPr>
              <a:t>11</a:t>
            </a:fld>
            <a:endParaRPr lang="en-US" altLang="en-US">
              <a:latin typeface="Arial" panose="020B0604020202020204" pitchFamily="34" charset="0"/>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BAD7B79-B340-41FA-8E3C-BC9B49D7C27A}" type="slidenum">
              <a:rPr lang="en-US" altLang="en-US">
                <a:latin typeface="Arial" panose="020B0604020202020204" pitchFamily="34" charset="0"/>
              </a:rPr>
              <a:pPr eaLnBrk="1" hangingPunct="1">
                <a:spcBef>
                  <a:spcPct val="0"/>
                </a:spcBef>
              </a:pPr>
              <a:t>12</a:t>
            </a:fld>
            <a:endParaRPr lang="en-US" altLang="en-US">
              <a:latin typeface="Arial" panose="020B0604020202020204" pitchFamily="34" charset="0"/>
            </a:endParaRPr>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Satisfies mutual exclusion, but not progress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E46A438-DA2E-4114-90F0-D557BEF14A28}" type="slidenum">
              <a:rPr lang="en-US" altLang="en-US">
                <a:latin typeface="Arial" panose="020B0604020202020204" pitchFamily="34" charset="0"/>
              </a:rPr>
              <a:pPr eaLnBrk="1" hangingPunct="1">
                <a:spcBef>
                  <a:spcPct val="0"/>
                </a:spcBef>
              </a:pPr>
              <a:t>13</a:t>
            </a:fld>
            <a:endParaRPr lang="en-US" altLang="en-US">
              <a:latin typeface="Arial" panose="020B0604020202020204" pitchFamily="34" charset="0"/>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Satisfies mutual exclusion, but not progress requirement.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F91217A-359F-4831-BD7B-3C49D3B00D13}" type="slidenum">
              <a:rPr lang="en-US" altLang="en-US">
                <a:latin typeface="Arial" panose="020B0604020202020204" pitchFamily="34" charset="0"/>
              </a:rPr>
              <a:pPr eaLnBrk="1" hangingPunct="1">
                <a:spcBef>
                  <a:spcPct val="0"/>
                </a:spcBef>
              </a:pPr>
              <a:t>14</a:t>
            </a:fld>
            <a:endParaRPr lang="en-US" altLang="en-US">
              <a:latin typeface="Arial" panose="020B0604020202020204" pitchFamily="34"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Meets all three requirements; solves the critical-section problem for two processes.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E69086B-CE69-4A45-AFD2-C501A47F4FC0}" type="slidenum">
              <a:rPr lang="en-US" altLang="en-US">
                <a:latin typeface="Arial" panose="020B0604020202020204" pitchFamily="34" charset="0"/>
              </a:rPr>
              <a:pPr eaLnBrk="1" hangingPunct="1">
                <a:spcBef>
                  <a:spcPct val="0"/>
                </a:spcBef>
              </a:pPr>
              <a:t>17</a:t>
            </a:fld>
            <a:endParaRPr lang="en-US" altLang="en-US">
              <a:latin typeface="Arial" panose="020B0604020202020204" pitchFamily="34" charset="0"/>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Meets all three requirements; solves the critical-section problem for two processes.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A881E07-E801-4AE6-A3BF-C3372869FD94}" type="slidenum">
              <a:rPr lang="en-US" altLang="en-US">
                <a:latin typeface="Arial" panose="020B0604020202020204" pitchFamily="34" charset="0"/>
              </a:rPr>
              <a:pPr eaLnBrk="1" hangingPunct="1">
                <a:spcBef>
                  <a:spcPct val="0"/>
                </a:spcBef>
              </a:pPr>
              <a:t>18</a:t>
            </a:fld>
            <a:endParaRPr lang="en-US" altLang="en-US">
              <a:latin typeface="Arial" panose="020B0604020202020204" pitchFamily="34" charset="0"/>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Meets all three requirements; solves the critical-section problem for two processes.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15A113C-29BC-41D0-8193-A2370D486A5F}" type="slidenum">
              <a:rPr lang="en-US" altLang="en-US">
                <a:latin typeface="Arial" panose="020B0604020202020204" pitchFamily="34" charset="0"/>
              </a:rPr>
              <a:pPr eaLnBrk="1" hangingPunct="1">
                <a:spcBef>
                  <a:spcPct val="0"/>
                </a:spcBef>
              </a:pPr>
              <a:t>21</a:t>
            </a:fld>
            <a:endParaRPr lang="en-US" altLang="en-US">
              <a:latin typeface="Arial" panose="020B0604020202020204" pitchFamily="34" charset="0"/>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73901F7-D84B-400E-90E5-396FEEF9050D}" type="slidenum">
              <a:rPr lang="en-US" altLang="en-US">
                <a:latin typeface="Arial" panose="020B0604020202020204" pitchFamily="34" charset="0"/>
              </a:rPr>
              <a:pPr eaLnBrk="1" hangingPunct="1">
                <a:spcBef>
                  <a:spcPct val="0"/>
                </a:spcBef>
              </a:pPr>
              <a:t>22</a:t>
            </a:fld>
            <a:endParaRPr lang="en-US" altLang="en-US">
              <a:latin typeface="Arial" panose="020B0604020202020204" pitchFamily="34"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CCE0A9D-3532-452F-A7E6-FA3FC035D838}" type="slidenum">
              <a:rPr lang="en-US" altLang="en-US">
                <a:latin typeface="Arial" panose="020B0604020202020204" pitchFamily="34" charset="0"/>
              </a:rPr>
              <a:pPr eaLnBrk="1" hangingPunct="1">
                <a:spcBef>
                  <a:spcPct val="0"/>
                </a:spcBef>
              </a:pPr>
              <a:t>23</a:t>
            </a:fld>
            <a:endParaRPr lang="en-US" altLang="en-US">
              <a:latin typeface="Arial" panose="020B0604020202020204" pitchFamily="34" charset="0"/>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9044456-6AB5-4727-B1F8-18B21E746C27}" type="slidenum">
              <a:rPr lang="en-US" altLang="en-US">
                <a:latin typeface="Arial" panose="020B0604020202020204" pitchFamily="34" charset="0"/>
              </a:rPr>
              <a:pPr eaLnBrk="1" hangingPunct="1">
                <a:spcBef>
                  <a:spcPct val="0"/>
                </a:spcBef>
              </a:pPr>
              <a:t>2</a:t>
            </a:fld>
            <a:endParaRPr lang="en-US" altLang="en-US">
              <a:latin typeface="Arial" panose="020B0604020202020204" pitchFamily="34" charset="0"/>
            </a:endParaRPr>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5D2E120-D070-48C2-95F7-848B4A2D3083}" type="slidenum">
              <a:rPr lang="en-US" altLang="en-US">
                <a:latin typeface="Arial" panose="020B0604020202020204" pitchFamily="34" charset="0"/>
              </a:rPr>
              <a:pPr eaLnBrk="1" hangingPunct="1">
                <a:spcBef>
                  <a:spcPct val="0"/>
                </a:spcBef>
              </a:pPr>
              <a:t>24</a:t>
            </a:fld>
            <a:endParaRPr lang="en-US" altLang="en-US">
              <a:latin typeface="Arial" panose="020B0604020202020204" pitchFamily="34" charset="0"/>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3D079CF-A6E1-44C1-A2AE-F1F0D342DAD9}" type="slidenum">
              <a:rPr lang="en-US" altLang="en-US">
                <a:latin typeface="Arial" panose="020B0604020202020204" pitchFamily="34" charset="0"/>
              </a:rPr>
              <a:pPr eaLnBrk="1" hangingPunct="1">
                <a:spcBef>
                  <a:spcPct val="0"/>
                </a:spcBef>
              </a:pPr>
              <a:t>25</a:t>
            </a:fld>
            <a:endParaRPr lang="en-US" altLang="en-US">
              <a:latin typeface="Arial" panose="020B0604020202020204" pitchFamily="34" charset="0"/>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F8F3D14-36CD-4D32-B490-ED5C159783F9}" type="slidenum">
              <a:rPr lang="en-US" altLang="en-US">
                <a:latin typeface="Arial" panose="020B0604020202020204" pitchFamily="34" charset="0"/>
              </a:rPr>
              <a:pPr eaLnBrk="1" hangingPunct="1">
                <a:spcBef>
                  <a:spcPct val="0"/>
                </a:spcBef>
              </a:pPr>
              <a:t>26</a:t>
            </a:fld>
            <a:endParaRPr lang="en-US" altLang="en-US">
              <a:latin typeface="Arial" panose="020B0604020202020204" pitchFamily="34"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004689B-C3DC-4E96-A1D5-55F199CD7B62}" type="slidenum">
              <a:rPr lang="en-US" altLang="en-US">
                <a:latin typeface="Arial" panose="020B0604020202020204" pitchFamily="34" charset="0"/>
              </a:rPr>
              <a:pPr eaLnBrk="1" hangingPunct="1">
                <a:spcBef>
                  <a:spcPct val="0"/>
                </a:spcBef>
              </a:pPr>
              <a:t>27</a:t>
            </a:fld>
            <a:endParaRPr lang="en-US" altLang="en-US">
              <a:latin typeface="Arial" panose="020B0604020202020204" pitchFamily="34" charset="0"/>
            </a:endParaRPr>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AA69D24-6F64-4F9F-B822-DC31A552A1A3}" type="slidenum">
              <a:rPr lang="en-US" altLang="en-US">
                <a:latin typeface="Arial" panose="020B0604020202020204" pitchFamily="34" charset="0"/>
              </a:rPr>
              <a:pPr eaLnBrk="1" hangingPunct="1">
                <a:spcBef>
                  <a:spcPct val="0"/>
                </a:spcBef>
              </a:pPr>
              <a:t>28</a:t>
            </a:fld>
            <a:endParaRPr lang="en-US" altLang="en-US">
              <a:latin typeface="Arial" panose="020B0604020202020204" pitchFamily="34"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3107EC9-EF39-400E-A040-E67AB99B117F}" type="slidenum">
              <a:rPr lang="en-US" altLang="en-US">
                <a:latin typeface="Arial" panose="020B0604020202020204" pitchFamily="34" charset="0"/>
              </a:rPr>
              <a:pPr eaLnBrk="1" hangingPunct="1">
                <a:spcBef>
                  <a:spcPct val="0"/>
                </a:spcBef>
              </a:pPr>
              <a:t>29</a:t>
            </a:fld>
            <a:endParaRPr lang="en-US" altLang="en-US">
              <a:latin typeface="Arial" panose="020B0604020202020204" pitchFamily="34" charset="0"/>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5D6DECE-198B-4FA7-8B68-5E32E863A596}" type="slidenum">
              <a:rPr lang="en-US" altLang="en-US">
                <a:latin typeface="Arial" panose="020B0604020202020204" pitchFamily="34" charset="0"/>
              </a:rPr>
              <a:pPr eaLnBrk="1" hangingPunct="1">
                <a:spcBef>
                  <a:spcPct val="0"/>
                </a:spcBef>
              </a:pPr>
              <a:t>30</a:t>
            </a:fld>
            <a:endParaRPr lang="en-US" altLang="en-US">
              <a:latin typeface="Arial" panose="020B0604020202020204" pitchFamily="34"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F157D99-628B-4C4C-912D-D916E8478FE4}" type="slidenum">
              <a:rPr lang="en-US" altLang="en-US">
                <a:latin typeface="Arial" panose="020B0604020202020204" pitchFamily="34" charset="0"/>
              </a:rPr>
              <a:pPr eaLnBrk="1" hangingPunct="1">
                <a:spcBef>
                  <a:spcPct val="0"/>
                </a:spcBef>
              </a:pPr>
              <a:t>31</a:t>
            </a:fld>
            <a:endParaRPr lang="en-US" altLang="en-US">
              <a:latin typeface="Arial" panose="020B0604020202020204" pitchFamily="34" charset="0"/>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C4E60CB-6342-4ED8-841E-36FEE0D24396}" type="slidenum">
              <a:rPr lang="en-US" altLang="en-US">
                <a:latin typeface="Arial" panose="020B0604020202020204" pitchFamily="34" charset="0"/>
              </a:rPr>
              <a:pPr eaLnBrk="1" hangingPunct="1">
                <a:spcBef>
                  <a:spcPct val="0"/>
                </a:spcBef>
              </a:pPr>
              <a:t>32</a:t>
            </a:fld>
            <a:endParaRPr lang="en-US" altLang="en-US">
              <a:latin typeface="Arial" panose="020B0604020202020204" pitchFamily="34"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102CFD2-3E51-4366-9178-55FE72FED055}" type="slidenum">
              <a:rPr lang="en-US" altLang="en-US">
                <a:latin typeface="Arial" panose="020B0604020202020204" pitchFamily="34" charset="0"/>
              </a:rPr>
              <a:pPr eaLnBrk="1" hangingPunct="1">
                <a:spcBef>
                  <a:spcPct val="0"/>
                </a:spcBef>
              </a:pPr>
              <a:t>33</a:t>
            </a:fld>
            <a:endParaRPr lang="en-US" altLang="en-US">
              <a:latin typeface="Arial" panose="020B0604020202020204" pitchFamily="34" charset="0"/>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5CBC113-59D5-4D6B-B933-B7A5ECF56F56}" type="slidenum">
              <a:rPr lang="en-US" altLang="en-US">
                <a:latin typeface="Arial" panose="020B0604020202020204" pitchFamily="34" charset="0"/>
              </a:rPr>
              <a:pPr eaLnBrk="1" hangingPunct="1">
                <a:spcBef>
                  <a:spcPct val="0"/>
                </a:spcBef>
              </a:pPr>
              <a:t>3</a:t>
            </a:fld>
            <a:endParaRPr lang="en-US" altLang="en-US">
              <a:latin typeface="Arial" panose="020B0604020202020204" pitchFamily="34" charset="0"/>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69C1DDE-C7E7-447F-AD91-B8B55DBF7318}" type="slidenum">
              <a:rPr lang="en-US" altLang="en-US">
                <a:latin typeface="Arial" panose="020B0604020202020204" pitchFamily="34" charset="0"/>
              </a:rPr>
              <a:pPr eaLnBrk="1" hangingPunct="1">
                <a:spcBef>
                  <a:spcPct val="0"/>
                </a:spcBef>
              </a:pPr>
              <a:t>34</a:t>
            </a:fld>
            <a:endParaRPr lang="en-US" altLang="en-US">
              <a:latin typeface="Arial" panose="020B0604020202020204" pitchFamily="34" charset="0"/>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55A33F8-C65F-422E-8C46-3D3DD2AC09E0}" type="slidenum">
              <a:rPr lang="en-US" altLang="en-US">
                <a:latin typeface="Arial" panose="020B0604020202020204" pitchFamily="34" charset="0"/>
              </a:rPr>
              <a:pPr eaLnBrk="1" hangingPunct="1">
                <a:spcBef>
                  <a:spcPct val="0"/>
                </a:spcBef>
              </a:pPr>
              <a:t>35</a:t>
            </a:fld>
            <a:endParaRPr lang="en-US" altLang="en-US">
              <a:latin typeface="Arial" panose="020B0604020202020204" pitchFamily="34" charset="0"/>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215B9FD-375B-4FCD-9D24-65EC0FDBDC2B}" type="slidenum">
              <a:rPr lang="en-US" altLang="en-US">
                <a:latin typeface="Arial" panose="020B0604020202020204" pitchFamily="34" charset="0"/>
              </a:rPr>
              <a:pPr eaLnBrk="1" hangingPunct="1">
                <a:spcBef>
                  <a:spcPct val="0"/>
                </a:spcBef>
              </a:pPr>
              <a:t>36</a:t>
            </a:fld>
            <a:endParaRPr lang="en-US" altLang="en-US">
              <a:latin typeface="Arial" panose="020B0604020202020204" pitchFamily="34"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D01CC68-8E14-4984-830C-0E7BF074683A}" type="slidenum">
              <a:rPr lang="en-US" altLang="en-US">
                <a:latin typeface="Arial" panose="020B0604020202020204" pitchFamily="34" charset="0"/>
              </a:rPr>
              <a:pPr eaLnBrk="1" hangingPunct="1">
                <a:spcBef>
                  <a:spcPct val="0"/>
                </a:spcBef>
              </a:pPr>
              <a:t>37</a:t>
            </a:fld>
            <a:endParaRPr lang="en-US" altLang="en-US">
              <a:latin typeface="Arial" panose="020B0604020202020204" pitchFamily="34"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7BEF92E-9860-4288-ACD2-08ED1C905031}" type="slidenum">
              <a:rPr lang="en-US" altLang="en-US">
                <a:latin typeface="Arial" panose="020B0604020202020204" pitchFamily="34" charset="0"/>
              </a:rPr>
              <a:pPr eaLnBrk="1" hangingPunct="1">
                <a:spcBef>
                  <a:spcPct val="0"/>
                </a:spcBef>
              </a:pPr>
              <a:t>38</a:t>
            </a:fld>
            <a:endParaRPr lang="en-US" altLang="en-US">
              <a:latin typeface="Arial" panose="020B0604020202020204" pitchFamily="34"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629DDF8-2C1A-4809-8E24-4AF3EEC0971A}" type="slidenum">
              <a:rPr lang="en-US" altLang="en-US">
                <a:latin typeface="Arial" panose="020B0604020202020204" pitchFamily="34" charset="0"/>
              </a:rPr>
              <a:pPr eaLnBrk="1" hangingPunct="1">
                <a:spcBef>
                  <a:spcPct val="0"/>
                </a:spcBef>
              </a:pPr>
              <a:t>39</a:t>
            </a:fld>
            <a:endParaRPr lang="en-US" altLang="en-US">
              <a:latin typeface="Arial" panose="020B0604020202020204" pitchFamily="34"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03A50D-8753-4B2D-8EA3-4E58201DE515}" type="slidenum">
              <a:rPr lang="en-US" altLang="en-US">
                <a:latin typeface="Arial" panose="020B0604020202020204" pitchFamily="34" charset="0"/>
              </a:rPr>
              <a:pPr eaLnBrk="1" hangingPunct="1">
                <a:spcBef>
                  <a:spcPct val="0"/>
                </a:spcBef>
              </a:pPr>
              <a:t>40</a:t>
            </a:fld>
            <a:endParaRPr lang="en-US" altLang="en-US">
              <a:latin typeface="Arial" panose="020B0604020202020204" pitchFamily="34"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F3E40C1-6016-4E99-9BEB-04F6F7977114}" type="slidenum">
              <a:rPr lang="en-US" altLang="en-US">
                <a:latin typeface="Arial" panose="020B0604020202020204" pitchFamily="34" charset="0"/>
              </a:rPr>
              <a:pPr eaLnBrk="1" hangingPunct="1">
                <a:spcBef>
                  <a:spcPct val="0"/>
                </a:spcBef>
              </a:pPr>
              <a:t>41</a:t>
            </a:fld>
            <a:endParaRPr lang="en-US" altLang="en-US">
              <a:latin typeface="Arial" panose="020B0604020202020204" pitchFamily="34" charset="0"/>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2E2A334-1C36-4C4A-8E12-CAAFCE99F41F}" type="slidenum">
              <a:rPr lang="en-US" altLang="en-US">
                <a:latin typeface="Arial" panose="020B0604020202020204" pitchFamily="34" charset="0"/>
              </a:rPr>
              <a:pPr eaLnBrk="1" hangingPunct="1">
                <a:spcBef>
                  <a:spcPct val="0"/>
                </a:spcBef>
              </a:pPr>
              <a:t>42</a:t>
            </a:fld>
            <a:endParaRPr lang="en-US" altLang="en-US">
              <a:latin typeface="Arial" panose="020B0604020202020204" pitchFamily="34"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EF20448-471A-4A1B-ACF5-4884D8E1FF45}" type="slidenum">
              <a:rPr lang="en-US" altLang="en-US">
                <a:latin typeface="Arial" panose="020B0604020202020204" pitchFamily="34" charset="0"/>
              </a:rPr>
              <a:pPr eaLnBrk="1" hangingPunct="1">
                <a:spcBef>
                  <a:spcPct val="0"/>
                </a:spcBef>
              </a:pPr>
              <a:t>43</a:t>
            </a:fld>
            <a:endParaRPr lang="en-US" altLang="en-US">
              <a:latin typeface="Arial" panose="020B0604020202020204" pitchFamily="34" charset="0"/>
            </a:endParaRPr>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05900E2-56BF-4C92-91A2-9C03E479B47F}" type="slidenum">
              <a:rPr lang="en-US" altLang="en-US">
                <a:latin typeface="Arial" panose="020B0604020202020204" pitchFamily="34" charset="0"/>
              </a:rPr>
              <a:pPr eaLnBrk="1" hangingPunct="1">
                <a:spcBef>
                  <a:spcPct val="0"/>
                </a:spcBef>
              </a:pPr>
              <a:t>4</a:t>
            </a:fld>
            <a:endParaRPr lang="en-US" altLang="en-US">
              <a:latin typeface="Arial" panose="020B0604020202020204" pitchFamily="34" charset="0"/>
            </a:endParaRPr>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0AF89A5-EA0A-48BC-8CE2-33A16AED8E21}" type="slidenum">
              <a:rPr lang="en-US" altLang="en-US">
                <a:latin typeface="Arial" panose="020B0604020202020204" pitchFamily="34" charset="0"/>
              </a:rPr>
              <a:pPr eaLnBrk="1" hangingPunct="1">
                <a:spcBef>
                  <a:spcPct val="0"/>
                </a:spcBef>
              </a:pPr>
              <a:t>44</a:t>
            </a:fld>
            <a:endParaRPr lang="en-US" altLang="en-US">
              <a:latin typeface="Arial" panose="020B0604020202020204" pitchFamily="34"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5C29313-320F-42C7-BB6B-57CFA87CA590}" type="slidenum">
              <a:rPr lang="en-US" altLang="en-US">
                <a:latin typeface="Arial" panose="020B0604020202020204" pitchFamily="34" charset="0"/>
              </a:rPr>
              <a:pPr eaLnBrk="1" hangingPunct="1">
                <a:spcBef>
                  <a:spcPct val="0"/>
                </a:spcBef>
              </a:pPr>
              <a:t>45</a:t>
            </a:fld>
            <a:endParaRPr lang="en-US" altLang="en-US">
              <a:latin typeface="Arial" panose="020B0604020202020204" pitchFamily="34" charset="0"/>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AEE4733-AA4E-4DD5-A61E-9E42A2949149}" type="slidenum">
              <a:rPr lang="en-US" altLang="en-US">
                <a:latin typeface="Arial" panose="020B0604020202020204" pitchFamily="34" charset="0"/>
              </a:rPr>
              <a:pPr eaLnBrk="1" hangingPunct="1">
                <a:spcBef>
                  <a:spcPct val="0"/>
                </a:spcBef>
              </a:pPr>
              <a:t>5</a:t>
            </a:fld>
            <a:endParaRPr lang="en-US" altLang="en-US">
              <a:latin typeface="Arial" panose="020B0604020202020204" pitchFamily="34"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8AD8FBB-31DF-4ED2-B738-0F189431F57E}" type="slidenum">
              <a:rPr lang="en-US" altLang="en-US">
                <a:latin typeface="Arial" panose="020B0604020202020204" pitchFamily="34" charset="0"/>
              </a:rPr>
              <a:pPr eaLnBrk="1" hangingPunct="1">
                <a:spcBef>
                  <a:spcPct val="0"/>
                </a:spcBef>
              </a:pPr>
              <a:t>6</a:t>
            </a:fld>
            <a:endParaRPr lang="en-US" altLang="en-US">
              <a:latin typeface="Arial" panose="020B0604020202020204" pitchFamily="34" charset="0"/>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EE3D9C8-AA28-42AB-AB69-2A281207E578}" type="slidenum">
              <a:rPr lang="en-US" altLang="en-US">
                <a:latin typeface="Arial" panose="020B0604020202020204" pitchFamily="34" charset="0"/>
              </a:rPr>
              <a:pPr eaLnBrk="1" hangingPunct="1">
                <a:spcBef>
                  <a:spcPct val="0"/>
                </a:spcBef>
              </a:pPr>
              <a:t>7</a:t>
            </a:fld>
            <a:endParaRPr lang="en-US" altLang="en-US">
              <a:latin typeface="Arial" panose="020B0604020202020204" pitchFamily="34"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6319DC1-94B4-4507-9239-0FB1BBC24206}" type="slidenum">
              <a:rPr lang="en-US" altLang="en-US">
                <a:latin typeface="Arial" panose="020B0604020202020204" pitchFamily="34" charset="0"/>
              </a:rPr>
              <a:pPr eaLnBrk="1" hangingPunct="1">
                <a:spcBef>
                  <a:spcPct val="0"/>
                </a:spcBef>
              </a:pPr>
              <a:t>8</a:t>
            </a:fld>
            <a:endParaRPr lang="en-US" altLang="en-US">
              <a:latin typeface="Arial" panose="020B0604020202020204" pitchFamily="34" charset="0"/>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xfrm>
            <a:off x="701675" y="4416425"/>
            <a:ext cx="56070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D22C550-FB75-4535-98D7-7815D3AE6E9B}" type="slidenum">
              <a:rPr lang="en-US" altLang="en-US">
                <a:latin typeface="Arial" panose="020B0604020202020204" pitchFamily="34" charset="0"/>
              </a:rPr>
              <a:pPr eaLnBrk="1" hangingPunct="1">
                <a:spcBef>
                  <a:spcPct val="0"/>
                </a:spcBef>
              </a:pPr>
              <a:t>9</a:t>
            </a:fld>
            <a:endParaRPr lang="en-US" altLang="en-US">
              <a:latin typeface="Arial" panose="020B0604020202020204" pitchFamily="34"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6" name="Rectangle 6"/>
          <p:cNvSpPr>
            <a:spLocks noGrp="1" noChangeArrowheads="1"/>
          </p:cNvSpPr>
          <p:nvPr>
            <p:ph type="sldNum" sz="quarter" idx="12"/>
          </p:nvPr>
        </p:nvSpPr>
        <p:spPr>
          <a:ln/>
        </p:spPr>
        <p:txBody>
          <a:bodyPr/>
          <a:lstStyle>
            <a:lvl1pPr>
              <a:defRPr/>
            </a:lvl1pPr>
          </a:lstStyle>
          <a:p>
            <a:fld id="{C0825724-6490-4027-B322-110491546245}" type="slidenum">
              <a:rPr lang="en-US" altLang="en-US"/>
              <a:pPr/>
              <a:t>‹#›</a:t>
            </a:fld>
            <a:endParaRPr lang="en-US" altLang="en-US"/>
          </a:p>
        </p:txBody>
      </p:sp>
    </p:spTree>
    <p:extLst>
      <p:ext uri="{BB962C8B-B14F-4D97-AF65-F5344CB8AC3E}">
        <p14:creationId xmlns:p14="http://schemas.microsoft.com/office/powerpoint/2010/main" val="425719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6" name="Rectangle 6"/>
          <p:cNvSpPr>
            <a:spLocks noGrp="1" noChangeArrowheads="1"/>
          </p:cNvSpPr>
          <p:nvPr>
            <p:ph type="sldNum" sz="quarter" idx="12"/>
          </p:nvPr>
        </p:nvSpPr>
        <p:spPr>
          <a:ln/>
        </p:spPr>
        <p:txBody>
          <a:bodyPr/>
          <a:lstStyle>
            <a:lvl1pPr>
              <a:defRPr/>
            </a:lvl1pPr>
          </a:lstStyle>
          <a:p>
            <a:fld id="{C45BA74C-E8A6-4438-9B01-835C925CCA79}" type="slidenum">
              <a:rPr lang="en-US" altLang="en-US"/>
              <a:pPr/>
              <a:t>‹#›</a:t>
            </a:fld>
            <a:endParaRPr lang="en-US" altLang="en-US"/>
          </a:p>
        </p:txBody>
      </p:sp>
    </p:spTree>
    <p:extLst>
      <p:ext uri="{BB962C8B-B14F-4D97-AF65-F5344CB8AC3E}">
        <p14:creationId xmlns:p14="http://schemas.microsoft.com/office/powerpoint/2010/main" val="229894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6" name="Rectangle 6"/>
          <p:cNvSpPr>
            <a:spLocks noGrp="1" noChangeArrowheads="1"/>
          </p:cNvSpPr>
          <p:nvPr>
            <p:ph type="sldNum" sz="quarter" idx="12"/>
          </p:nvPr>
        </p:nvSpPr>
        <p:spPr>
          <a:ln/>
        </p:spPr>
        <p:txBody>
          <a:bodyPr/>
          <a:lstStyle>
            <a:lvl1pPr>
              <a:defRPr/>
            </a:lvl1pPr>
          </a:lstStyle>
          <a:p>
            <a:fld id="{530108FA-DB73-42DE-908C-770CEF775B43}" type="slidenum">
              <a:rPr lang="en-US" altLang="en-US"/>
              <a:pPr/>
              <a:t>‹#›</a:t>
            </a:fld>
            <a:endParaRPr lang="en-US" altLang="en-US"/>
          </a:p>
        </p:txBody>
      </p:sp>
    </p:spTree>
    <p:extLst>
      <p:ext uri="{BB962C8B-B14F-4D97-AF65-F5344CB8AC3E}">
        <p14:creationId xmlns:p14="http://schemas.microsoft.com/office/powerpoint/2010/main" val="89407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6" name="Rectangle 6"/>
          <p:cNvSpPr>
            <a:spLocks noGrp="1" noChangeArrowheads="1"/>
          </p:cNvSpPr>
          <p:nvPr>
            <p:ph type="sldNum" sz="quarter" idx="12"/>
          </p:nvPr>
        </p:nvSpPr>
        <p:spPr>
          <a:ln/>
        </p:spPr>
        <p:txBody>
          <a:bodyPr/>
          <a:lstStyle>
            <a:lvl1pPr>
              <a:defRPr/>
            </a:lvl1pPr>
          </a:lstStyle>
          <a:p>
            <a:fld id="{A77720E5-ADF5-4214-B012-6285CA0874DE}" type="slidenum">
              <a:rPr lang="en-US" altLang="en-US"/>
              <a:pPr/>
              <a:t>‹#›</a:t>
            </a:fld>
            <a:endParaRPr lang="en-US" altLang="en-US"/>
          </a:p>
        </p:txBody>
      </p:sp>
    </p:spTree>
    <p:extLst>
      <p:ext uri="{BB962C8B-B14F-4D97-AF65-F5344CB8AC3E}">
        <p14:creationId xmlns:p14="http://schemas.microsoft.com/office/powerpoint/2010/main" val="325403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6" name="Rectangle 6"/>
          <p:cNvSpPr>
            <a:spLocks noGrp="1" noChangeArrowheads="1"/>
          </p:cNvSpPr>
          <p:nvPr>
            <p:ph type="sldNum" sz="quarter" idx="12"/>
          </p:nvPr>
        </p:nvSpPr>
        <p:spPr>
          <a:ln/>
        </p:spPr>
        <p:txBody>
          <a:bodyPr/>
          <a:lstStyle>
            <a:lvl1pPr>
              <a:defRPr/>
            </a:lvl1pPr>
          </a:lstStyle>
          <a:p>
            <a:fld id="{611EAD3D-FDA5-4C76-BB1F-06C84C51E566}" type="slidenum">
              <a:rPr lang="en-US" altLang="en-US"/>
              <a:pPr/>
              <a:t>‹#›</a:t>
            </a:fld>
            <a:endParaRPr lang="en-US" altLang="en-US"/>
          </a:p>
        </p:txBody>
      </p:sp>
    </p:spTree>
    <p:extLst>
      <p:ext uri="{BB962C8B-B14F-4D97-AF65-F5344CB8AC3E}">
        <p14:creationId xmlns:p14="http://schemas.microsoft.com/office/powerpoint/2010/main" val="239911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7" name="Rectangle 6"/>
          <p:cNvSpPr>
            <a:spLocks noGrp="1" noChangeArrowheads="1"/>
          </p:cNvSpPr>
          <p:nvPr>
            <p:ph type="sldNum" sz="quarter" idx="12"/>
          </p:nvPr>
        </p:nvSpPr>
        <p:spPr>
          <a:ln/>
        </p:spPr>
        <p:txBody>
          <a:bodyPr/>
          <a:lstStyle>
            <a:lvl1pPr>
              <a:defRPr/>
            </a:lvl1pPr>
          </a:lstStyle>
          <a:p>
            <a:fld id="{38EA465C-2E95-4D77-BCB1-EBB5875CE1D1}" type="slidenum">
              <a:rPr lang="en-US" altLang="en-US"/>
              <a:pPr/>
              <a:t>‹#›</a:t>
            </a:fld>
            <a:endParaRPr lang="en-US" altLang="en-US"/>
          </a:p>
        </p:txBody>
      </p:sp>
    </p:spTree>
    <p:extLst>
      <p:ext uri="{BB962C8B-B14F-4D97-AF65-F5344CB8AC3E}">
        <p14:creationId xmlns:p14="http://schemas.microsoft.com/office/powerpoint/2010/main" val="311181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9" name="Rectangle 6"/>
          <p:cNvSpPr>
            <a:spLocks noGrp="1" noChangeArrowheads="1"/>
          </p:cNvSpPr>
          <p:nvPr>
            <p:ph type="sldNum" sz="quarter" idx="12"/>
          </p:nvPr>
        </p:nvSpPr>
        <p:spPr>
          <a:ln/>
        </p:spPr>
        <p:txBody>
          <a:bodyPr/>
          <a:lstStyle>
            <a:lvl1pPr>
              <a:defRPr/>
            </a:lvl1pPr>
          </a:lstStyle>
          <a:p>
            <a:fld id="{76778B3A-EA97-4024-8D14-8D6987446E6F}" type="slidenum">
              <a:rPr lang="en-US" altLang="en-US"/>
              <a:pPr/>
              <a:t>‹#›</a:t>
            </a:fld>
            <a:endParaRPr lang="en-US" altLang="en-US"/>
          </a:p>
        </p:txBody>
      </p:sp>
    </p:spTree>
    <p:extLst>
      <p:ext uri="{BB962C8B-B14F-4D97-AF65-F5344CB8AC3E}">
        <p14:creationId xmlns:p14="http://schemas.microsoft.com/office/powerpoint/2010/main" val="72774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5" name="Rectangle 6"/>
          <p:cNvSpPr>
            <a:spLocks noGrp="1" noChangeArrowheads="1"/>
          </p:cNvSpPr>
          <p:nvPr>
            <p:ph type="sldNum" sz="quarter" idx="12"/>
          </p:nvPr>
        </p:nvSpPr>
        <p:spPr>
          <a:ln/>
        </p:spPr>
        <p:txBody>
          <a:bodyPr/>
          <a:lstStyle>
            <a:lvl1pPr>
              <a:defRPr/>
            </a:lvl1pPr>
          </a:lstStyle>
          <a:p>
            <a:fld id="{CF45B285-BC91-4965-8207-A2F6FE649924}" type="slidenum">
              <a:rPr lang="en-US" altLang="en-US"/>
              <a:pPr/>
              <a:t>‹#›</a:t>
            </a:fld>
            <a:endParaRPr lang="en-US" altLang="en-US"/>
          </a:p>
        </p:txBody>
      </p:sp>
    </p:spTree>
    <p:extLst>
      <p:ext uri="{BB962C8B-B14F-4D97-AF65-F5344CB8AC3E}">
        <p14:creationId xmlns:p14="http://schemas.microsoft.com/office/powerpoint/2010/main" val="305367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4" name="Rectangle 6"/>
          <p:cNvSpPr>
            <a:spLocks noGrp="1" noChangeArrowheads="1"/>
          </p:cNvSpPr>
          <p:nvPr>
            <p:ph type="sldNum" sz="quarter" idx="12"/>
          </p:nvPr>
        </p:nvSpPr>
        <p:spPr>
          <a:ln/>
        </p:spPr>
        <p:txBody>
          <a:bodyPr/>
          <a:lstStyle>
            <a:lvl1pPr>
              <a:defRPr/>
            </a:lvl1pPr>
          </a:lstStyle>
          <a:p>
            <a:fld id="{5348CD61-1A36-44B5-A8A8-82CA14EACA8F}" type="slidenum">
              <a:rPr lang="en-US" altLang="en-US"/>
              <a:pPr/>
              <a:t>‹#›</a:t>
            </a:fld>
            <a:endParaRPr lang="en-US" altLang="en-US"/>
          </a:p>
        </p:txBody>
      </p:sp>
    </p:spTree>
    <p:extLst>
      <p:ext uri="{BB962C8B-B14F-4D97-AF65-F5344CB8AC3E}">
        <p14:creationId xmlns:p14="http://schemas.microsoft.com/office/powerpoint/2010/main" val="239523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7" name="Rectangle 6"/>
          <p:cNvSpPr>
            <a:spLocks noGrp="1" noChangeArrowheads="1"/>
          </p:cNvSpPr>
          <p:nvPr>
            <p:ph type="sldNum" sz="quarter" idx="12"/>
          </p:nvPr>
        </p:nvSpPr>
        <p:spPr>
          <a:ln/>
        </p:spPr>
        <p:txBody>
          <a:bodyPr/>
          <a:lstStyle>
            <a:lvl1pPr>
              <a:defRPr/>
            </a:lvl1pPr>
          </a:lstStyle>
          <a:p>
            <a:fld id="{C5E05D3E-B821-4633-B383-E4E87F65E3D3}" type="slidenum">
              <a:rPr lang="en-US" altLang="en-US"/>
              <a:pPr/>
              <a:t>‹#›</a:t>
            </a:fld>
            <a:endParaRPr lang="en-US" altLang="en-US"/>
          </a:p>
        </p:txBody>
      </p:sp>
    </p:spTree>
    <p:extLst>
      <p:ext uri="{BB962C8B-B14F-4D97-AF65-F5344CB8AC3E}">
        <p14:creationId xmlns:p14="http://schemas.microsoft.com/office/powerpoint/2010/main" val="167290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6: Process Synchronization</a:t>
            </a:r>
          </a:p>
        </p:txBody>
      </p:sp>
      <p:sp>
        <p:nvSpPr>
          <p:cNvPr id="7" name="Rectangle 6"/>
          <p:cNvSpPr>
            <a:spLocks noGrp="1" noChangeArrowheads="1"/>
          </p:cNvSpPr>
          <p:nvPr>
            <p:ph type="sldNum" sz="quarter" idx="12"/>
          </p:nvPr>
        </p:nvSpPr>
        <p:spPr>
          <a:ln/>
        </p:spPr>
        <p:txBody>
          <a:bodyPr/>
          <a:lstStyle>
            <a:lvl1pPr>
              <a:defRPr/>
            </a:lvl1pPr>
          </a:lstStyle>
          <a:p>
            <a:fld id="{88F3816F-4E17-41AC-9698-F8E737737F85}" type="slidenum">
              <a:rPr lang="en-US" altLang="en-US"/>
              <a:pPr/>
              <a:t>‹#›</a:t>
            </a:fld>
            <a:endParaRPr lang="en-US" altLang="en-US"/>
          </a:p>
        </p:txBody>
      </p:sp>
    </p:spTree>
    <p:extLst>
      <p:ext uri="{BB962C8B-B14F-4D97-AF65-F5344CB8AC3E}">
        <p14:creationId xmlns:p14="http://schemas.microsoft.com/office/powerpoint/2010/main" val="317803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1">
                <a:latin typeface="Arial" charset="0"/>
              </a:defRPr>
            </a:lvl1pPr>
          </a:lstStyle>
          <a:p>
            <a:pPr>
              <a:defRPr/>
            </a:pPr>
            <a:r>
              <a:rPr lang="en-US"/>
              <a:t>6: Process Synchronization</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b="1"/>
            </a:lvl1pPr>
          </a:lstStyle>
          <a:p>
            <a:fld id="{F5D8D71D-0091-4F85-891F-37D5A3568E1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6CDC4580-DEC9-4E6F-9F6E-BA9CEA732E9B}" type="slidenum">
              <a:rPr lang="en-US" altLang="en-US" sz="1600"/>
              <a:pPr eaLnBrk="1" hangingPunct="1">
                <a:buFontTx/>
                <a:buNone/>
              </a:pPr>
              <a:t>1</a:t>
            </a:fld>
            <a:endParaRPr lang="en-US" altLang="en-US" sz="1600"/>
          </a:p>
        </p:txBody>
      </p:sp>
      <p:sp>
        <p:nvSpPr>
          <p:cNvPr id="2052" name="Rectangle 1026"/>
          <p:cNvSpPr>
            <a:spLocks noGrp="1" noChangeArrowheads="1"/>
          </p:cNvSpPr>
          <p:nvPr>
            <p:ph type="body" idx="1"/>
          </p:nvPr>
        </p:nvSpPr>
        <p:spPr>
          <a:xfrm>
            <a:off x="304800" y="4800600"/>
            <a:ext cx="8458200" cy="533400"/>
          </a:xfrm>
        </p:spPr>
        <p:txBody>
          <a:bodyPr/>
          <a:lstStyle/>
          <a:p>
            <a:pPr algn="ctr" eaLnBrk="1" hangingPunct="1">
              <a:lnSpc>
                <a:spcPct val="90000"/>
              </a:lnSpc>
              <a:buFontTx/>
              <a:buNone/>
            </a:pPr>
            <a:r>
              <a:rPr lang="en-US" altLang="en-US" b="1" smtClean="0">
                <a:solidFill>
                  <a:schemeClr val="accent2"/>
                </a:solidFill>
              </a:rPr>
              <a:t>Jerry Breecher</a:t>
            </a:r>
          </a:p>
        </p:txBody>
      </p:sp>
      <p:sp>
        <p:nvSpPr>
          <p:cNvPr id="2053" name="Rectangle 1027"/>
          <p:cNvSpPr>
            <a:spLocks noChangeArrowheads="1"/>
          </p:cNvSpPr>
          <p:nvPr/>
        </p:nvSpPr>
        <p:spPr bwMode="auto">
          <a:xfrm>
            <a:off x="152400" y="15240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solidFill>
                  <a:srgbClr val="FF0000"/>
                </a:solidFill>
              </a:rPr>
              <a:t>OPERATING SYSTEMS </a:t>
            </a:r>
          </a:p>
          <a:p>
            <a:pPr algn="ctr">
              <a:spcBef>
                <a:spcPct val="0"/>
              </a:spcBef>
              <a:buFontTx/>
              <a:buNone/>
            </a:pPr>
            <a:endParaRPr lang="en-US" altLang="en-US" sz="4400" b="1">
              <a:solidFill>
                <a:srgbClr val="FF0000"/>
              </a:solidFill>
            </a:endParaRPr>
          </a:p>
          <a:p>
            <a:pPr algn="ctr">
              <a:spcBef>
                <a:spcPct val="0"/>
              </a:spcBef>
              <a:buFontTx/>
              <a:buNone/>
            </a:pPr>
            <a:r>
              <a:rPr lang="en-US" altLang="en-US" sz="4400" b="1">
                <a:solidFill>
                  <a:srgbClr val="FF0000"/>
                </a:solidFill>
              </a:rPr>
              <a:t>PROCESS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4BAB3B96-D7A0-41EC-914A-8E006ACA6B99}" type="slidenum">
              <a:rPr lang="en-US" altLang="en-US" sz="1600"/>
              <a:pPr eaLnBrk="1" hangingPunct="1">
                <a:buFontTx/>
                <a:buNone/>
              </a:pPr>
              <a:t>10</a:t>
            </a:fld>
            <a:endParaRPr lang="en-US" altLang="en-US" sz="1600"/>
          </a:p>
        </p:txBody>
      </p:sp>
      <p:sp>
        <p:nvSpPr>
          <p:cNvPr id="11268" name="Text Box 3"/>
          <p:cNvSpPr txBox="1">
            <a:spLocks noChangeArrowheads="1"/>
          </p:cNvSpPr>
          <p:nvPr/>
        </p:nvSpPr>
        <p:spPr bwMode="auto">
          <a:xfrm>
            <a:off x="381000" y="1981200"/>
            <a:ext cx="8305800" cy="3397250"/>
          </a:xfrm>
          <a:prstGeom prst="rect">
            <a:avLst/>
          </a:prstGeom>
          <a:solidFill>
            <a:srgbClr val="CCFFFF"/>
          </a:solidFill>
          <a:ln w="9525">
            <a:solidFill>
              <a:schemeClr val="tx1"/>
            </a:solidFill>
            <a:miter lim="800000"/>
            <a:headEnd/>
            <a:tailEnd/>
          </a:ln>
        </p:spPr>
        <p:txBody>
          <a:bodyPr>
            <a:spAutoFit/>
          </a:bodyPr>
          <a:lstStyle>
            <a:lvl1pPr marL="2114550" indent="-2114550"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a:cs typeface="Times New Roman" panose="02020603050405020304" pitchFamily="18" charset="0"/>
              </a:rPr>
              <a:t>The critical section must ENFORCE ALL THREE of the following rules:</a:t>
            </a:r>
            <a:endParaRPr lang="en-US" altLang="en-US" sz="1800"/>
          </a:p>
          <a:p>
            <a:pPr eaLnBrk="1" hangingPunct="1">
              <a:spcBef>
                <a:spcPct val="0"/>
              </a:spcBef>
              <a:buFontTx/>
              <a:buNone/>
            </a:pPr>
            <a:endParaRPr lang="en-US" altLang="en-US" sz="1800"/>
          </a:p>
          <a:p>
            <a:pPr eaLnBrk="1" hangingPunct="1">
              <a:spcBef>
                <a:spcPct val="0"/>
              </a:spcBef>
              <a:buFontTx/>
              <a:buNone/>
            </a:pPr>
            <a:r>
              <a:rPr lang="en-US" altLang="en-US" sz="1800" b="1">
                <a:solidFill>
                  <a:schemeClr val="accent2"/>
                </a:solidFill>
              </a:rPr>
              <a:t>Mutual Exclusion:</a:t>
            </a:r>
            <a:r>
              <a:rPr lang="en-US" altLang="en-US" sz="1800"/>
              <a:t>  No more than one </a:t>
            </a:r>
            <a:r>
              <a:rPr lang="en-US" altLang="en-US" sz="1800">
                <a:cs typeface="Times New Roman" panose="02020603050405020304" pitchFamily="18" charset="0"/>
              </a:rPr>
              <a:t>process can execute in its critical section at one time.</a:t>
            </a:r>
          </a:p>
          <a:p>
            <a:pPr eaLnBrk="1" hangingPunct="1">
              <a:spcBef>
                <a:spcPct val="0"/>
              </a:spcBef>
            </a:pPr>
            <a:endParaRPr lang="en-US" altLang="en-US" sz="1800">
              <a:cs typeface="Times New Roman" panose="02020603050405020304" pitchFamily="18" charset="0"/>
            </a:endParaRPr>
          </a:p>
          <a:p>
            <a:pPr eaLnBrk="1" hangingPunct="1">
              <a:spcBef>
                <a:spcPct val="0"/>
              </a:spcBef>
              <a:buFontTx/>
              <a:buNone/>
            </a:pPr>
            <a:r>
              <a:rPr lang="en-US" altLang="en-US" sz="1800" b="1">
                <a:solidFill>
                  <a:schemeClr val="accent2"/>
                </a:solidFill>
                <a:cs typeface="Times New Roman" panose="02020603050405020304" pitchFamily="18" charset="0"/>
              </a:rPr>
              <a:t>Progress:</a:t>
            </a:r>
            <a:r>
              <a:rPr lang="en-US" altLang="en-US" sz="1800">
                <a:cs typeface="Times New Roman" panose="02020603050405020304" pitchFamily="18" charset="0"/>
              </a:rPr>
              <a:t>  	If no one is in the critical section and someone wants in, then those processes not in their remainder section must be able to decide in a finite time who should go in.</a:t>
            </a:r>
          </a:p>
          <a:p>
            <a:pPr eaLnBrk="1" hangingPunct="1">
              <a:spcBef>
                <a:spcPct val="0"/>
              </a:spcBef>
            </a:pPr>
            <a:endParaRPr lang="en-US" altLang="en-US" sz="1800">
              <a:cs typeface="Times New Roman" panose="02020603050405020304" pitchFamily="18" charset="0"/>
            </a:endParaRPr>
          </a:p>
          <a:p>
            <a:pPr eaLnBrk="1" hangingPunct="1">
              <a:spcBef>
                <a:spcPct val="0"/>
              </a:spcBef>
              <a:buFontTx/>
              <a:buNone/>
            </a:pPr>
            <a:r>
              <a:rPr lang="en-US" altLang="en-US" sz="1800" b="1">
                <a:solidFill>
                  <a:schemeClr val="accent2"/>
                </a:solidFill>
                <a:cs typeface="Times New Roman" panose="02020603050405020304" pitchFamily="18" charset="0"/>
              </a:rPr>
              <a:t>Bounded Wait:</a:t>
            </a:r>
            <a:r>
              <a:rPr lang="en-US" altLang="en-US" sz="1800">
                <a:cs typeface="Times New Roman" panose="02020603050405020304" pitchFamily="18" charset="0"/>
              </a:rPr>
              <a:t> 	All requesters must eventually be let into the critical section.</a:t>
            </a:r>
          </a:p>
          <a:p>
            <a:pPr eaLnBrk="1" hangingPunct="1">
              <a:spcBef>
                <a:spcPct val="0"/>
              </a:spcBef>
              <a:buFontTx/>
              <a:buNone/>
            </a:pPr>
            <a:endParaRPr lang="en-US" altLang="en-US" sz="1800">
              <a:cs typeface="Times New Roman" panose="02020603050405020304" pitchFamily="18" charset="0"/>
            </a:endParaRPr>
          </a:p>
        </p:txBody>
      </p:sp>
      <p:sp>
        <p:nvSpPr>
          <p:cNvPr id="11269" name="Rectangle 4"/>
          <p:cNvSpPr>
            <a:spLocks noGrp="1" noChangeArrowheads="1"/>
          </p:cNvSpPr>
          <p:nvPr>
            <p:ph type="ctrTitle"/>
          </p:nvPr>
        </p:nvSpPr>
        <p:spPr>
          <a:xfrm>
            <a:off x="0" y="228600"/>
            <a:ext cx="4648200" cy="838200"/>
          </a:xfrm>
          <a:noFill/>
        </p:spPr>
        <p:txBody>
          <a:bodyPr/>
          <a:lstStyle/>
          <a:p>
            <a:pPr eaLnBrk="1" hangingPunct="1"/>
            <a:r>
              <a:rPr lang="en-US" altLang="en-US" sz="3600" b="1" smtClean="0"/>
              <a:t>PROCESS SYNCHRONIZATION</a:t>
            </a:r>
          </a:p>
        </p:txBody>
      </p:sp>
      <p:sp>
        <p:nvSpPr>
          <p:cNvPr id="11270" name="Text Box 5"/>
          <p:cNvSpPr txBox="1">
            <a:spLocks noChangeArrowheads="1"/>
          </p:cNvSpPr>
          <p:nvPr/>
        </p:nvSpPr>
        <p:spPr bwMode="auto">
          <a:xfrm>
            <a:off x="5257800" y="381000"/>
            <a:ext cx="2973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Critical Sections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80FC81E3-3F23-4CDF-BB9F-83714A81A1BD}" type="slidenum">
              <a:rPr lang="en-US" altLang="en-US" sz="1600"/>
              <a:pPr eaLnBrk="1" hangingPunct="1">
                <a:buFontTx/>
                <a:buNone/>
              </a:pPr>
              <a:t>11</a:t>
            </a:fld>
            <a:endParaRPr lang="en-US" altLang="en-US" sz="1600"/>
          </a:p>
        </p:txBody>
      </p:sp>
      <p:sp>
        <p:nvSpPr>
          <p:cNvPr id="12292" name="Text Box 6"/>
          <p:cNvSpPr txBox="1">
            <a:spLocks noChangeArrowheads="1"/>
          </p:cNvSpPr>
          <p:nvPr/>
        </p:nvSpPr>
        <p:spPr bwMode="auto">
          <a:xfrm>
            <a:off x="304800" y="2667000"/>
            <a:ext cx="4267200" cy="2260600"/>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cs typeface="Times New Roman" panose="02020603050405020304" pitchFamily="18" charset="0"/>
              </a:rPr>
              <a:t>do {</a:t>
            </a:r>
          </a:p>
          <a:p>
            <a:pPr eaLnBrk="1" hangingPunct="1">
              <a:buFontTx/>
              <a:buNone/>
            </a:pPr>
            <a:r>
              <a:rPr lang="en-US" altLang="en-US" sz="2000" b="1">
                <a:cs typeface="Times New Roman" panose="02020603050405020304" pitchFamily="18" charset="0"/>
              </a:rPr>
              <a:t>	while  ( turn  ^=  i );</a:t>
            </a:r>
          </a:p>
          <a:p>
            <a:pPr eaLnBrk="1" hangingPunct="1">
              <a:buFontTx/>
              <a:buNone/>
            </a:pPr>
            <a:r>
              <a:rPr lang="en-US" altLang="en-US" sz="2000" b="1">
                <a:cs typeface="Times New Roman" panose="02020603050405020304" pitchFamily="18" charset="0"/>
              </a:rPr>
              <a:t>	/* critical section  */</a:t>
            </a:r>
          </a:p>
          <a:p>
            <a:pPr eaLnBrk="1" hangingPunct="1">
              <a:buFontTx/>
              <a:buNone/>
            </a:pPr>
            <a:r>
              <a:rPr lang="en-US" altLang="en-US" sz="2000" b="1">
                <a:cs typeface="Times New Roman" panose="02020603050405020304" pitchFamily="18" charset="0"/>
              </a:rPr>
              <a:t>	turn  =  j;</a:t>
            </a:r>
          </a:p>
          <a:p>
            <a:pPr eaLnBrk="1" hangingPunct="1">
              <a:buFontTx/>
              <a:buNone/>
            </a:pPr>
            <a:r>
              <a:rPr lang="en-US" altLang="en-US" sz="2000" b="1">
                <a:cs typeface="Times New Roman" panose="02020603050405020304" pitchFamily="18" charset="0"/>
              </a:rPr>
              <a:t>	/* remainder section */</a:t>
            </a:r>
          </a:p>
          <a:p>
            <a:pPr eaLnBrk="1" hangingPunct="1">
              <a:buFontTx/>
              <a:buNone/>
            </a:pPr>
            <a:r>
              <a:rPr lang="en-US" altLang="en-US" sz="2000" b="1">
                <a:cs typeface="Times New Roman" panose="02020603050405020304" pitchFamily="18" charset="0"/>
              </a:rPr>
              <a:t> } while(TRUE);</a:t>
            </a:r>
            <a:endParaRPr lang="en-US" altLang="en-US" sz="2000" b="1"/>
          </a:p>
        </p:txBody>
      </p:sp>
      <p:sp>
        <p:nvSpPr>
          <p:cNvPr id="12293" name="Rectangle 9"/>
          <p:cNvSpPr>
            <a:spLocks noGrp="1" noChangeArrowheads="1"/>
          </p:cNvSpPr>
          <p:nvPr>
            <p:ph type="ctrTitle"/>
          </p:nvPr>
        </p:nvSpPr>
        <p:spPr>
          <a:xfrm>
            <a:off x="0" y="228600"/>
            <a:ext cx="4648200" cy="838200"/>
          </a:xfrm>
          <a:noFill/>
        </p:spPr>
        <p:txBody>
          <a:bodyPr/>
          <a:lstStyle/>
          <a:p>
            <a:pPr eaLnBrk="1" hangingPunct="1"/>
            <a:r>
              <a:rPr lang="en-US" altLang="en-US" sz="3600" b="1" smtClean="0"/>
              <a:t>PROCESS SYNCHRONIZATION</a:t>
            </a:r>
          </a:p>
        </p:txBody>
      </p:sp>
      <p:sp>
        <p:nvSpPr>
          <p:cNvPr id="12294" name="Text Box 10"/>
          <p:cNvSpPr txBox="1">
            <a:spLocks noChangeArrowheads="1"/>
          </p:cNvSpPr>
          <p:nvPr/>
        </p:nvSpPr>
        <p:spPr bwMode="auto">
          <a:xfrm>
            <a:off x="5362575" y="381000"/>
            <a:ext cx="27765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Two Processes</a:t>
            </a:r>
          </a:p>
          <a:p>
            <a:pPr algn="ctr" eaLnBrk="1" hangingPunct="1">
              <a:buFontTx/>
              <a:buNone/>
            </a:pPr>
            <a:r>
              <a:rPr lang="en-US" altLang="en-US" sz="2800" b="1">
                <a:solidFill>
                  <a:srgbClr val="FF0000"/>
                </a:solidFill>
              </a:rPr>
              <a:t>Software </a:t>
            </a:r>
          </a:p>
        </p:txBody>
      </p:sp>
      <p:sp>
        <p:nvSpPr>
          <p:cNvPr id="12295" name="Oval 12"/>
          <p:cNvSpPr>
            <a:spLocks noChangeArrowheads="1"/>
          </p:cNvSpPr>
          <p:nvPr/>
        </p:nvSpPr>
        <p:spPr bwMode="auto">
          <a:xfrm>
            <a:off x="5562600" y="3581400"/>
            <a:ext cx="2286000" cy="914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12296" name="Rectangle 15"/>
          <p:cNvSpPr>
            <a:spLocks noGrp="1" noChangeArrowheads="1"/>
          </p:cNvSpPr>
          <p:nvPr>
            <p:ph type="subTitle" idx="1"/>
          </p:nvPr>
        </p:nvSpPr>
        <p:spPr>
          <a:xfrm>
            <a:off x="381000" y="1524000"/>
            <a:ext cx="8382000" cy="762000"/>
          </a:xfrm>
        </p:spPr>
        <p:txBody>
          <a:bodyPr/>
          <a:lstStyle/>
          <a:p>
            <a:pPr eaLnBrk="1" hangingPunct="1"/>
            <a:r>
              <a:rPr lang="en-US" altLang="en-US" sz="2000" smtClean="0">
                <a:solidFill>
                  <a:srgbClr val="FF66FF"/>
                </a:solidFill>
              </a:rPr>
              <a:t>Here’s an example of a simple piece of code containing the components required in a critical section.</a:t>
            </a:r>
          </a:p>
        </p:txBody>
      </p:sp>
      <p:sp>
        <p:nvSpPr>
          <p:cNvPr id="12297" name="Text Box 16"/>
          <p:cNvSpPr txBox="1">
            <a:spLocks noChangeArrowheads="1"/>
          </p:cNvSpPr>
          <p:nvPr/>
        </p:nvSpPr>
        <p:spPr bwMode="auto">
          <a:xfrm>
            <a:off x="5943600" y="2895600"/>
            <a:ext cx="182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66FF"/>
                </a:solidFill>
              </a:rPr>
              <a:t>Entry Section</a:t>
            </a:r>
          </a:p>
        </p:txBody>
      </p:sp>
      <p:sp>
        <p:nvSpPr>
          <p:cNvPr id="12298" name="Text Box 17"/>
          <p:cNvSpPr txBox="1">
            <a:spLocks noChangeArrowheads="1"/>
          </p:cNvSpPr>
          <p:nvPr/>
        </p:nvSpPr>
        <p:spPr bwMode="auto">
          <a:xfrm>
            <a:off x="5867400" y="3505200"/>
            <a:ext cx="2030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66FF"/>
                </a:solidFill>
              </a:rPr>
              <a:t>Critical Section</a:t>
            </a:r>
          </a:p>
        </p:txBody>
      </p:sp>
      <p:sp>
        <p:nvSpPr>
          <p:cNvPr id="12299" name="Text Box 18"/>
          <p:cNvSpPr txBox="1">
            <a:spLocks noChangeArrowheads="1"/>
          </p:cNvSpPr>
          <p:nvPr/>
        </p:nvSpPr>
        <p:spPr bwMode="auto">
          <a:xfrm>
            <a:off x="5867400" y="4191000"/>
            <a:ext cx="163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66FF"/>
                </a:solidFill>
              </a:rPr>
              <a:t>Exit Section</a:t>
            </a:r>
          </a:p>
        </p:txBody>
      </p:sp>
      <p:sp>
        <p:nvSpPr>
          <p:cNvPr id="12300" name="Text Box 19"/>
          <p:cNvSpPr txBox="1">
            <a:spLocks noChangeArrowheads="1"/>
          </p:cNvSpPr>
          <p:nvPr/>
        </p:nvSpPr>
        <p:spPr bwMode="auto">
          <a:xfrm>
            <a:off x="5867400" y="4876800"/>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66FF"/>
                </a:solidFill>
              </a:rPr>
              <a:t>Remainder Section</a:t>
            </a:r>
          </a:p>
        </p:txBody>
      </p:sp>
      <p:sp>
        <p:nvSpPr>
          <p:cNvPr id="12301" name="Line 20"/>
          <p:cNvSpPr>
            <a:spLocks noChangeShapeType="1"/>
          </p:cNvSpPr>
          <p:nvPr/>
        </p:nvSpPr>
        <p:spPr bwMode="auto">
          <a:xfrm flipH="1">
            <a:off x="3962400" y="3124200"/>
            <a:ext cx="1828800" cy="152400"/>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Line 21"/>
          <p:cNvSpPr>
            <a:spLocks noChangeShapeType="1"/>
          </p:cNvSpPr>
          <p:nvPr/>
        </p:nvSpPr>
        <p:spPr bwMode="auto">
          <a:xfrm flipH="1" flipV="1">
            <a:off x="3886200" y="3581400"/>
            <a:ext cx="1905000" cy="76200"/>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22"/>
          <p:cNvSpPr>
            <a:spLocks noChangeShapeType="1"/>
          </p:cNvSpPr>
          <p:nvPr/>
        </p:nvSpPr>
        <p:spPr bwMode="auto">
          <a:xfrm flipH="1" flipV="1">
            <a:off x="3505200" y="3962400"/>
            <a:ext cx="2286000" cy="381000"/>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23"/>
          <p:cNvSpPr>
            <a:spLocks noChangeShapeType="1"/>
          </p:cNvSpPr>
          <p:nvPr/>
        </p:nvSpPr>
        <p:spPr bwMode="auto">
          <a:xfrm flipH="1" flipV="1">
            <a:off x="4114800" y="4419600"/>
            <a:ext cx="1752600" cy="533400"/>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D705FEE1-9FFC-4E93-9088-4927F3AD0FC2}" type="slidenum">
              <a:rPr lang="en-US" altLang="en-US" sz="1600"/>
              <a:pPr eaLnBrk="1" hangingPunct="1">
                <a:buFontTx/>
                <a:buNone/>
              </a:pPr>
              <a:t>12</a:t>
            </a:fld>
            <a:endParaRPr lang="en-US" altLang="en-US" sz="1600"/>
          </a:p>
        </p:txBody>
      </p:sp>
      <p:sp>
        <p:nvSpPr>
          <p:cNvPr id="13316" name="Rectangle 2"/>
          <p:cNvSpPr>
            <a:spLocks noGrp="1" noChangeArrowheads="1"/>
          </p:cNvSpPr>
          <p:nvPr>
            <p:ph type="subTitle" idx="1"/>
          </p:nvPr>
        </p:nvSpPr>
        <p:spPr>
          <a:xfrm>
            <a:off x="381000" y="1408113"/>
            <a:ext cx="8534400" cy="1600200"/>
          </a:xfrm>
        </p:spPr>
        <p:txBody>
          <a:bodyPr/>
          <a:lstStyle/>
          <a:p>
            <a:pPr algn="just" eaLnBrk="1" hangingPunct="1"/>
            <a:r>
              <a:rPr lang="en-US" altLang="en-US" sz="1600" smtClean="0">
                <a:cs typeface="Times New Roman" panose="02020603050405020304" pitchFamily="18" charset="0"/>
              </a:rPr>
              <a:t> Here we try a succession of increasingly complicated solutions to the problem of creating valid entry sections.</a:t>
            </a:r>
          </a:p>
          <a:p>
            <a:pPr algn="just" eaLnBrk="1" hangingPunct="1"/>
            <a:r>
              <a:rPr lang="en-US" altLang="en-US" sz="1600" smtClean="0">
                <a:cs typeface="Times New Roman" panose="02020603050405020304" pitchFamily="18" charset="0"/>
              </a:rPr>
              <a:t>NOTE: In all examples,   </a:t>
            </a:r>
            <a:r>
              <a:rPr lang="en-US" altLang="en-US" sz="1600" b="1" smtClean="0">
                <a:cs typeface="Times New Roman" panose="02020603050405020304" pitchFamily="18" charset="0"/>
              </a:rPr>
              <a:t>i</a:t>
            </a:r>
            <a:r>
              <a:rPr lang="en-US" altLang="en-US" sz="1600" smtClean="0">
                <a:cs typeface="Times New Roman" panose="02020603050405020304" pitchFamily="18" charset="0"/>
              </a:rPr>
              <a:t>   is the current process,   </a:t>
            </a:r>
            <a:r>
              <a:rPr lang="en-US" altLang="en-US" sz="1600" b="1" smtClean="0">
                <a:cs typeface="Times New Roman" panose="02020603050405020304" pitchFamily="18" charset="0"/>
              </a:rPr>
              <a:t>j  </a:t>
            </a:r>
            <a:r>
              <a:rPr lang="en-US" altLang="en-US" sz="1600" smtClean="0">
                <a:cs typeface="Times New Roman" panose="02020603050405020304" pitchFamily="18" charset="0"/>
              </a:rPr>
              <a:t> the "other" process.   In these examples, envision the same code running on two processors at the same time.</a:t>
            </a:r>
          </a:p>
          <a:p>
            <a:pPr algn="just" eaLnBrk="1" hangingPunct="1"/>
            <a:r>
              <a:rPr lang="en-US" altLang="en-US" sz="1600" smtClean="0">
                <a:cs typeface="Times New Roman" panose="02020603050405020304" pitchFamily="18" charset="0"/>
              </a:rPr>
              <a:t> </a:t>
            </a:r>
          </a:p>
          <a:p>
            <a:pPr algn="just" eaLnBrk="1" hangingPunct="1"/>
            <a:r>
              <a:rPr lang="en-US" altLang="en-US" sz="1600" b="1" smtClean="0">
                <a:solidFill>
                  <a:schemeClr val="accent2"/>
                </a:solidFill>
                <a:cs typeface="Times New Roman" panose="02020603050405020304" pitchFamily="18" charset="0"/>
              </a:rPr>
              <a:t>TOGGLED ACCESS:</a:t>
            </a:r>
            <a:endParaRPr lang="en-US" altLang="en-US" sz="1600" smtClean="0">
              <a:cs typeface="Times New Roman" panose="02020603050405020304" pitchFamily="18" charset="0"/>
            </a:endParaRPr>
          </a:p>
          <a:p>
            <a:pPr algn="just" eaLnBrk="1" hangingPunct="1"/>
            <a:r>
              <a:rPr lang="en-US" altLang="en-US" sz="1600" smtClean="0">
                <a:cs typeface="Times New Roman" panose="02020603050405020304" pitchFamily="18" charset="0"/>
              </a:rPr>
              <a:t>	</a:t>
            </a:r>
          </a:p>
        </p:txBody>
      </p:sp>
      <p:sp>
        <p:nvSpPr>
          <p:cNvPr id="13317" name="Text Box 3"/>
          <p:cNvSpPr txBox="1">
            <a:spLocks noChangeArrowheads="1"/>
          </p:cNvSpPr>
          <p:nvPr/>
        </p:nvSpPr>
        <p:spPr bwMode="auto">
          <a:xfrm>
            <a:off x="228600" y="3700463"/>
            <a:ext cx="3429000" cy="1843087"/>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cs typeface="Times New Roman" panose="02020603050405020304" pitchFamily="18" charset="0"/>
              </a:rPr>
              <a:t>do {</a:t>
            </a:r>
          </a:p>
          <a:p>
            <a:pPr eaLnBrk="1" hangingPunct="1">
              <a:buFontTx/>
              <a:buNone/>
            </a:pPr>
            <a:r>
              <a:rPr lang="en-US" altLang="en-US" sz="1600" b="1">
                <a:cs typeface="Times New Roman" panose="02020603050405020304" pitchFamily="18" charset="0"/>
              </a:rPr>
              <a:t>	while  ( turn  ^=  i );</a:t>
            </a:r>
          </a:p>
          <a:p>
            <a:pPr eaLnBrk="1" hangingPunct="1">
              <a:buFontTx/>
              <a:buNone/>
            </a:pPr>
            <a:r>
              <a:rPr lang="en-US" altLang="en-US" sz="1600" b="1">
                <a:cs typeface="Times New Roman" panose="02020603050405020304" pitchFamily="18" charset="0"/>
              </a:rPr>
              <a:t>	/* critical section  */</a:t>
            </a:r>
          </a:p>
          <a:p>
            <a:pPr eaLnBrk="1" hangingPunct="1">
              <a:buFontTx/>
              <a:buNone/>
            </a:pPr>
            <a:r>
              <a:rPr lang="en-US" altLang="en-US" sz="1600" b="1">
                <a:cs typeface="Times New Roman" panose="02020603050405020304" pitchFamily="18" charset="0"/>
              </a:rPr>
              <a:t>	turn  =  j;</a:t>
            </a:r>
          </a:p>
          <a:p>
            <a:pPr eaLnBrk="1" hangingPunct="1">
              <a:buFontTx/>
              <a:buNone/>
            </a:pPr>
            <a:r>
              <a:rPr lang="en-US" altLang="en-US" sz="1600" b="1">
                <a:cs typeface="Times New Roman" panose="02020603050405020304" pitchFamily="18" charset="0"/>
              </a:rPr>
              <a:t>	/* remainder section */</a:t>
            </a:r>
          </a:p>
          <a:p>
            <a:pPr eaLnBrk="1" hangingPunct="1">
              <a:buFontTx/>
              <a:buNone/>
            </a:pPr>
            <a:r>
              <a:rPr lang="en-US" altLang="en-US" sz="1600" b="1">
                <a:cs typeface="Times New Roman" panose="02020603050405020304" pitchFamily="18" charset="0"/>
              </a:rPr>
              <a:t> } while(TRUE);</a:t>
            </a:r>
            <a:endParaRPr lang="en-US" altLang="en-US" sz="1600" b="1"/>
          </a:p>
        </p:txBody>
      </p:sp>
      <p:sp>
        <p:nvSpPr>
          <p:cNvPr id="13318" name="Rectangle 4"/>
          <p:cNvSpPr>
            <a:spLocks noGrp="1" noChangeArrowheads="1"/>
          </p:cNvSpPr>
          <p:nvPr>
            <p:ph type="ctrTitle"/>
          </p:nvPr>
        </p:nvSpPr>
        <p:spPr>
          <a:xfrm>
            <a:off x="0" y="228600"/>
            <a:ext cx="4648200" cy="838200"/>
          </a:xfrm>
          <a:noFill/>
        </p:spPr>
        <p:txBody>
          <a:bodyPr/>
          <a:lstStyle/>
          <a:p>
            <a:pPr eaLnBrk="1" hangingPunct="1"/>
            <a:r>
              <a:rPr lang="en-US" altLang="en-US" sz="3600" b="1" smtClean="0"/>
              <a:t>PROCESS SYNCHRONIZATION</a:t>
            </a:r>
          </a:p>
        </p:txBody>
      </p:sp>
      <p:sp>
        <p:nvSpPr>
          <p:cNvPr id="13319" name="Text Box 5"/>
          <p:cNvSpPr txBox="1">
            <a:spLocks noChangeArrowheads="1"/>
          </p:cNvSpPr>
          <p:nvPr/>
        </p:nvSpPr>
        <p:spPr bwMode="auto">
          <a:xfrm>
            <a:off x="5362575" y="381000"/>
            <a:ext cx="27765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Two Processes</a:t>
            </a:r>
          </a:p>
          <a:p>
            <a:pPr algn="ctr" eaLnBrk="1" hangingPunct="1">
              <a:buFontTx/>
              <a:buNone/>
            </a:pPr>
            <a:r>
              <a:rPr lang="en-US" altLang="en-US" sz="2800" b="1">
                <a:solidFill>
                  <a:srgbClr val="FF0000"/>
                </a:solidFill>
              </a:rPr>
              <a:t>Software </a:t>
            </a:r>
          </a:p>
        </p:txBody>
      </p:sp>
      <p:sp>
        <p:nvSpPr>
          <p:cNvPr id="13320" name="Text Box 6"/>
          <p:cNvSpPr txBox="1">
            <a:spLocks noChangeArrowheads="1"/>
          </p:cNvSpPr>
          <p:nvPr/>
        </p:nvSpPr>
        <p:spPr bwMode="auto">
          <a:xfrm>
            <a:off x="5362575" y="2809875"/>
            <a:ext cx="3352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600" b="1">
                <a:solidFill>
                  <a:srgbClr val="FF0000"/>
                </a:solidFill>
                <a:cs typeface="Times New Roman" panose="02020603050405020304" pitchFamily="18" charset="0"/>
              </a:rPr>
              <a:t>Are the three Critical Section Requirements Met?</a:t>
            </a:r>
            <a:endParaRPr lang="en-US" altLang="en-US" sz="1800" b="1">
              <a:solidFill>
                <a:srgbClr val="FF0000"/>
              </a:solidFill>
            </a:endParaRPr>
          </a:p>
        </p:txBody>
      </p:sp>
      <p:sp>
        <p:nvSpPr>
          <p:cNvPr id="13321" name="Oval 7"/>
          <p:cNvSpPr>
            <a:spLocks noChangeArrowheads="1"/>
          </p:cNvSpPr>
          <p:nvPr/>
        </p:nvSpPr>
        <p:spPr bwMode="auto">
          <a:xfrm>
            <a:off x="5562600" y="3581400"/>
            <a:ext cx="2286000" cy="914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13322" name="Oval 8"/>
          <p:cNvSpPr>
            <a:spLocks noChangeArrowheads="1"/>
          </p:cNvSpPr>
          <p:nvPr/>
        </p:nvSpPr>
        <p:spPr bwMode="auto">
          <a:xfrm>
            <a:off x="6248400" y="4191000"/>
            <a:ext cx="2667000" cy="1066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13323" name="Oval 9"/>
          <p:cNvSpPr>
            <a:spLocks noChangeArrowheads="1"/>
          </p:cNvSpPr>
          <p:nvPr/>
        </p:nvSpPr>
        <p:spPr bwMode="auto">
          <a:xfrm>
            <a:off x="3124200" y="2643188"/>
            <a:ext cx="1752600" cy="914400"/>
          </a:xfrm>
          <a:prstGeom prst="ellipse">
            <a:avLst/>
          </a:prstGeom>
          <a:noFill/>
          <a:ln w="38100">
            <a:solidFill>
              <a:srgbClr val="FF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solidFill>
                  <a:srgbClr val="FF66FF"/>
                </a:solidFill>
              </a:rPr>
              <a:t>Algorithm 1</a:t>
            </a:r>
          </a:p>
        </p:txBody>
      </p:sp>
      <p:sp>
        <p:nvSpPr>
          <p:cNvPr id="12" name="Text Box 3"/>
          <p:cNvSpPr txBox="1">
            <a:spLocks noChangeArrowheads="1"/>
          </p:cNvSpPr>
          <p:nvPr/>
        </p:nvSpPr>
        <p:spPr bwMode="auto">
          <a:xfrm>
            <a:off x="3870325" y="3679825"/>
            <a:ext cx="4981575" cy="2492375"/>
          </a:xfrm>
          <a:prstGeom prst="rect">
            <a:avLst/>
          </a:prstGeom>
          <a:solidFill>
            <a:srgbClr val="CCFFFF"/>
          </a:solidFill>
          <a:ln w="9525">
            <a:solidFill>
              <a:schemeClr val="tx1"/>
            </a:solidFill>
            <a:miter lim="800000"/>
            <a:headEnd/>
            <a:tailEnd/>
          </a:ln>
        </p:spPr>
        <p:txBody>
          <a:bodyPr>
            <a:spAutoFit/>
          </a:bodyPr>
          <a:lstStyle>
            <a:lvl1pPr marL="2114550" indent="-2114550" eaLnBrk="0" hangingPunct="0">
              <a:buChar char="•"/>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buChar char="•"/>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Tx/>
              <a:buNone/>
              <a:defRPr/>
            </a:pPr>
            <a:r>
              <a:rPr lang="en-US" altLang="en-US" sz="1200" b="1" dirty="0" smtClean="0">
                <a:cs typeface="Times New Roman" pitchFamily="18" charset="0"/>
              </a:rPr>
              <a:t>The critical section must ENFORCE ALL THREE of the following rules:</a:t>
            </a:r>
            <a:endParaRPr lang="en-US" altLang="en-US" sz="1200" dirty="0" smtClean="0"/>
          </a:p>
          <a:p>
            <a:pPr eaLnBrk="1" hangingPunct="1">
              <a:spcBef>
                <a:spcPct val="0"/>
              </a:spcBef>
              <a:buFontTx/>
              <a:buNone/>
              <a:defRPr/>
            </a:pPr>
            <a:endParaRPr lang="en-US" altLang="en-US" sz="1200" dirty="0" smtClean="0"/>
          </a:p>
          <a:p>
            <a:pPr marL="1371600" indent="-1371600" eaLnBrk="1" hangingPunct="1">
              <a:spcBef>
                <a:spcPct val="0"/>
              </a:spcBef>
              <a:buFontTx/>
              <a:buNone/>
              <a:defRPr/>
            </a:pPr>
            <a:r>
              <a:rPr lang="en-US" altLang="en-US" sz="1200" b="1" dirty="0" smtClean="0">
                <a:solidFill>
                  <a:schemeClr val="accent2"/>
                </a:solidFill>
              </a:rPr>
              <a:t>Mutual Exclusion:</a:t>
            </a:r>
            <a:r>
              <a:rPr lang="en-US" altLang="en-US" sz="1200" dirty="0" smtClean="0"/>
              <a:t>  No more than one </a:t>
            </a:r>
            <a:r>
              <a:rPr lang="en-US" altLang="en-US" sz="1200" dirty="0" smtClean="0">
                <a:cs typeface="Times New Roman" pitchFamily="18" charset="0"/>
              </a:rPr>
              <a:t>process can execute in its critical section at one time.</a:t>
            </a:r>
          </a:p>
          <a:p>
            <a:pPr eaLnBrk="1" hangingPunct="1">
              <a:spcBef>
                <a:spcPct val="0"/>
              </a:spcBef>
              <a:defRPr/>
            </a:pPr>
            <a:endParaRPr lang="en-US" altLang="en-US" sz="1200" dirty="0" smtClean="0">
              <a:cs typeface="Times New Roman" pitchFamily="18" charset="0"/>
            </a:endParaRPr>
          </a:p>
          <a:p>
            <a:pPr marL="1371600" indent="-1371600" eaLnBrk="1" hangingPunct="1">
              <a:spcBef>
                <a:spcPct val="0"/>
              </a:spcBef>
              <a:buFontTx/>
              <a:buNone/>
              <a:defRPr/>
            </a:pPr>
            <a:r>
              <a:rPr lang="en-US" altLang="en-US" sz="1200" b="1" dirty="0" smtClean="0">
                <a:solidFill>
                  <a:schemeClr val="accent2"/>
                </a:solidFill>
                <a:cs typeface="Times New Roman" pitchFamily="18" charset="0"/>
              </a:rPr>
              <a:t>Progress:</a:t>
            </a:r>
            <a:r>
              <a:rPr lang="en-US" altLang="en-US" sz="1200" dirty="0" smtClean="0">
                <a:cs typeface="Times New Roman" pitchFamily="18" charset="0"/>
              </a:rPr>
              <a:t>  	If no one is in the critical section and someone wants in, then those processes not in their remainder section must be able to decide in a finite time who should go in.</a:t>
            </a:r>
          </a:p>
          <a:p>
            <a:pPr eaLnBrk="1" hangingPunct="1">
              <a:spcBef>
                <a:spcPct val="0"/>
              </a:spcBef>
              <a:defRPr/>
            </a:pPr>
            <a:endParaRPr lang="en-US" altLang="en-US" sz="1200" dirty="0" smtClean="0">
              <a:cs typeface="Times New Roman" pitchFamily="18" charset="0"/>
            </a:endParaRPr>
          </a:p>
          <a:p>
            <a:pPr marL="1371600" indent="-1371600" eaLnBrk="1" hangingPunct="1">
              <a:spcBef>
                <a:spcPct val="0"/>
              </a:spcBef>
              <a:buFontTx/>
              <a:buNone/>
              <a:defRPr/>
            </a:pPr>
            <a:r>
              <a:rPr lang="en-US" altLang="en-US" sz="1200" b="1" dirty="0" smtClean="0">
                <a:solidFill>
                  <a:schemeClr val="accent2"/>
                </a:solidFill>
                <a:cs typeface="Times New Roman" pitchFamily="18" charset="0"/>
              </a:rPr>
              <a:t>Bounded Wait:</a:t>
            </a:r>
            <a:r>
              <a:rPr lang="en-US" altLang="en-US" sz="1200" dirty="0" smtClean="0">
                <a:cs typeface="Times New Roman" pitchFamily="18" charset="0"/>
              </a:rPr>
              <a:t> 	All requesters must eventually be let into the critical section.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36DBF35A-E3F8-4F70-9350-0D7A826A8260}" type="slidenum">
              <a:rPr lang="en-US" altLang="en-US" sz="1600"/>
              <a:pPr eaLnBrk="1" hangingPunct="1">
                <a:buFontTx/>
                <a:buNone/>
              </a:pPr>
              <a:t>13</a:t>
            </a:fld>
            <a:endParaRPr lang="en-US" altLang="en-US" sz="1600"/>
          </a:p>
        </p:txBody>
      </p:sp>
      <p:sp>
        <p:nvSpPr>
          <p:cNvPr id="14340" name="Rectangle 3"/>
          <p:cNvSpPr>
            <a:spLocks noGrp="1" noChangeArrowheads="1"/>
          </p:cNvSpPr>
          <p:nvPr>
            <p:ph type="subTitle" idx="1"/>
          </p:nvPr>
        </p:nvSpPr>
        <p:spPr>
          <a:xfrm>
            <a:off x="0" y="1447800"/>
            <a:ext cx="9144000" cy="990600"/>
          </a:xfrm>
        </p:spPr>
        <p:txBody>
          <a:bodyPr/>
          <a:lstStyle/>
          <a:p>
            <a:pPr algn="just" eaLnBrk="1" hangingPunct="1"/>
            <a:r>
              <a:rPr lang="en-US" altLang="en-US" sz="1600" b="1" smtClean="0">
                <a:solidFill>
                  <a:schemeClr val="accent2"/>
                </a:solidFill>
                <a:cs typeface="Times New Roman" panose="02020603050405020304" pitchFamily="18" charset="0"/>
              </a:rPr>
              <a:t>FLAG FOR EACH PROCESS GIVES STATE:</a:t>
            </a:r>
            <a:endParaRPr lang="en-US" altLang="en-US" sz="1600" smtClean="0">
              <a:cs typeface="Times New Roman" panose="02020603050405020304" pitchFamily="18" charset="0"/>
            </a:endParaRPr>
          </a:p>
          <a:p>
            <a:pPr algn="just" eaLnBrk="1" hangingPunct="1"/>
            <a:r>
              <a:rPr lang="en-US" altLang="en-US" sz="1600" smtClean="0">
                <a:cs typeface="Times New Roman" panose="02020603050405020304" pitchFamily="18" charset="0"/>
              </a:rPr>
              <a:t>Each process maintains a flag indicating that it wants to get into the critical section.  It checks the flag of the other process and doesn’t enter the critical section if that other process wants to get in.</a:t>
            </a:r>
          </a:p>
        </p:txBody>
      </p:sp>
      <p:sp>
        <p:nvSpPr>
          <p:cNvPr id="14341" name="Text Box 6"/>
          <p:cNvSpPr txBox="1">
            <a:spLocks noChangeArrowheads="1"/>
          </p:cNvSpPr>
          <p:nvPr/>
        </p:nvSpPr>
        <p:spPr bwMode="auto">
          <a:xfrm>
            <a:off x="6019800" y="3073400"/>
            <a:ext cx="2971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600" b="1">
                <a:solidFill>
                  <a:srgbClr val="FF0000"/>
                </a:solidFill>
                <a:cs typeface="Times New Roman" panose="02020603050405020304" pitchFamily="18" charset="0"/>
              </a:rPr>
              <a:t>Are the three Critical Section Requirements Met?</a:t>
            </a:r>
            <a:endParaRPr lang="en-US" altLang="en-US" sz="1800" b="1">
              <a:solidFill>
                <a:srgbClr val="FF0000"/>
              </a:solidFill>
            </a:endParaRPr>
          </a:p>
        </p:txBody>
      </p:sp>
      <p:sp>
        <p:nvSpPr>
          <p:cNvPr id="14342" name="Rectangle 8"/>
          <p:cNvSpPr>
            <a:spLocks noGrp="1" noChangeArrowheads="1"/>
          </p:cNvSpPr>
          <p:nvPr>
            <p:ph type="ctrTitle"/>
          </p:nvPr>
        </p:nvSpPr>
        <p:spPr>
          <a:xfrm>
            <a:off x="304800" y="304800"/>
            <a:ext cx="4648200" cy="838200"/>
          </a:xfrm>
          <a:noFill/>
        </p:spPr>
        <p:txBody>
          <a:bodyPr/>
          <a:lstStyle/>
          <a:p>
            <a:pPr eaLnBrk="1" hangingPunct="1"/>
            <a:r>
              <a:rPr lang="en-US" altLang="en-US" sz="3600" b="1" smtClean="0"/>
              <a:t>PROCESS SYNCHRONIZATION</a:t>
            </a:r>
          </a:p>
        </p:txBody>
      </p:sp>
      <p:sp>
        <p:nvSpPr>
          <p:cNvPr id="14343" name="Text Box 9"/>
          <p:cNvSpPr txBox="1">
            <a:spLocks noChangeArrowheads="1"/>
          </p:cNvSpPr>
          <p:nvPr/>
        </p:nvSpPr>
        <p:spPr bwMode="auto">
          <a:xfrm>
            <a:off x="5667375" y="457200"/>
            <a:ext cx="27765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Two Processes</a:t>
            </a:r>
          </a:p>
          <a:p>
            <a:pPr algn="ctr" eaLnBrk="1" hangingPunct="1">
              <a:buFontTx/>
              <a:buNone/>
            </a:pPr>
            <a:r>
              <a:rPr lang="en-US" altLang="en-US" sz="2800" b="1">
                <a:solidFill>
                  <a:srgbClr val="FF0000"/>
                </a:solidFill>
              </a:rPr>
              <a:t>Software </a:t>
            </a:r>
          </a:p>
        </p:txBody>
      </p:sp>
      <p:sp>
        <p:nvSpPr>
          <p:cNvPr id="14344" name="Text Box 11"/>
          <p:cNvSpPr txBox="1">
            <a:spLocks noChangeArrowheads="1"/>
          </p:cNvSpPr>
          <p:nvPr/>
        </p:nvSpPr>
        <p:spPr bwMode="auto">
          <a:xfrm>
            <a:off x="304800" y="4191000"/>
            <a:ext cx="3733800" cy="1839913"/>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do {</a:t>
            </a:r>
          </a:p>
          <a:p>
            <a:pPr>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flag[i] := true;</a:t>
            </a:r>
            <a:br>
              <a:rPr kumimoji="1" lang="en-US" altLang="en-US" sz="1600" b="1">
                <a:latin typeface="Helvetica" panose="020B0604020202020204" pitchFamily="34" charset="0"/>
              </a:rPr>
            </a:br>
            <a:r>
              <a:rPr kumimoji="1" lang="en-US" altLang="en-US" sz="1600" b="1">
                <a:latin typeface="Helvetica" panose="020B0604020202020204" pitchFamily="34" charset="0"/>
              </a:rPr>
              <a:t>	while (flag[j]) ;		      </a:t>
            </a:r>
            <a:r>
              <a:rPr kumimoji="1" lang="en-US" altLang="en-US" sz="1600">
                <a:latin typeface="Helvetica" panose="020B0604020202020204" pitchFamily="34" charset="0"/>
              </a:rPr>
              <a:t>critical section</a:t>
            </a:r>
          </a:p>
          <a:p>
            <a:pPr>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flag [i] = false;</a:t>
            </a:r>
          </a:p>
          <a:p>
            <a:pPr>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a:t>
            </a:r>
            <a:r>
              <a:rPr kumimoji="1" lang="en-US" altLang="en-US" sz="1600">
                <a:latin typeface="Helvetica" panose="020B0604020202020204" pitchFamily="34" charset="0"/>
              </a:rPr>
              <a:t>remainder section</a:t>
            </a:r>
          </a:p>
          <a:p>
            <a:pPr>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while (1);</a:t>
            </a:r>
            <a:endParaRPr lang="en-US" altLang="en-US" sz="1600" b="1">
              <a:cs typeface="Times New Roman" panose="02020603050405020304" pitchFamily="18" charset="0"/>
            </a:endParaRPr>
          </a:p>
        </p:txBody>
      </p:sp>
      <p:sp>
        <p:nvSpPr>
          <p:cNvPr id="14345" name="Oval 12"/>
          <p:cNvSpPr>
            <a:spLocks noChangeArrowheads="1"/>
          </p:cNvSpPr>
          <p:nvPr/>
        </p:nvSpPr>
        <p:spPr bwMode="auto">
          <a:xfrm>
            <a:off x="4800600" y="2362200"/>
            <a:ext cx="1752600" cy="914400"/>
          </a:xfrm>
          <a:prstGeom prst="ellipse">
            <a:avLst/>
          </a:prstGeom>
          <a:noFill/>
          <a:ln w="38100">
            <a:solidFill>
              <a:srgbClr val="FF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solidFill>
                  <a:srgbClr val="FF66FF"/>
                </a:solidFill>
              </a:rPr>
              <a:t>Algorithm 2</a:t>
            </a:r>
          </a:p>
        </p:txBody>
      </p:sp>
      <p:sp>
        <p:nvSpPr>
          <p:cNvPr id="14346" name="Text Box 13"/>
          <p:cNvSpPr txBox="1">
            <a:spLocks noChangeArrowheads="1"/>
          </p:cNvSpPr>
          <p:nvPr/>
        </p:nvSpPr>
        <p:spPr bwMode="auto">
          <a:xfrm>
            <a:off x="193675" y="2574925"/>
            <a:ext cx="48768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chemeClr val="folHlink"/>
              </a:buClr>
              <a:buSzPct val="90000"/>
              <a:buFont typeface="Monotype Sorts" pitchFamily="2" charset="2"/>
              <a:buNone/>
            </a:pPr>
            <a:r>
              <a:rPr kumimoji="1" lang="en-US" altLang="en-US" sz="1800" b="1">
                <a:latin typeface="Helvetica" panose="020B0604020202020204" pitchFamily="34" charset="0"/>
              </a:rPr>
              <a:t>Shared variables</a:t>
            </a:r>
          </a:p>
          <a:p>
            <a:pPr>
              <a:lnSpc>
                <a:spcPct val="90000"/>
              </a:lnSpc>
              <a:buClr>
                <a:schemeClr val="accent2"/>
              </a:buClr>
              <a:buSzPct val="90000"/>
              <a:buFontTx/>
              <a:buNone/>
            </a:pPr>
            <a:r>
              <a:rPr kumimoji="1" lang="en-US" altLang="en-US" sz="1600" b="1">
                <a:latin typeface="Helvetica" panose="020B0604020202020204" pitchFamily="34" charset="0"/>
              </a:rPr>
              <a:t>boolean flag[2]</a:t>
            </a:r>
            <a:r>
              <a:rPr kumimoji="1" lang="en-US" altLang="en-US" sz="1600">
                <a:latin typeface="Helvetica" panose="020B0604020202020204" pitchFamily="34" charset="0"/>
              </a:rPr>
              <a:t>;</a:t>
            </a:r>
            <a:br>
              <a:rPr kumimoji="1" lang="en-US" altLang="en-US" sz="1600">
                <a:latin typeface="Helvetica" panose="020B0604020202020204" pitchFamily="34" charset="0"/>
              </a:rPr>
            </a:br>
            <a:r>
              <a:rPr kumimoji="1" lang="en-US" altLang="en-US" sz="1600">
                <a:latin typeface="Helvetica" panose="020B0604020202020204" pitchFamily="34" charset="0"/>
              </a:rPr>
              <a:t>	initially </a:t>
            </a:r>
            <a:r>
              <a:rPr kumimoji="1" lang="en-US" altLang="en-US" sz="1600" b="1">
                <a:latin typeface="Helvetica" panose="020B0604020202020204" pitchFamily="34" charset="0"/>
              </a:rPr>
              <a:t>flag [0] = flag [1] = false.</a:t>
            </a:r>
          </a:p>
          <a:p>
            <a:pPr>
              <a:lnSpc>
                <a:spcPct val="90000"/>
              </a:lnSpc>
              <a:buClr>
                <a:schemeClr val="accent2"/>
              </a:buClr>
              <a:buSzPct val="90000"/>
              <a:buFontTx/>
              <a:buNone/>
            </a:pPr>
            <a:r>
              <a:rPr kumimoji="1" lang="en-US" altLang="en-US" sz="1600" b="1">
                <a:latin typeface="Helvetica" panose="020B0604020202020204" pitchFamily="34" charset="0"/>
              </a:rPr>
              <a:t>flag [i] = true</a:t>
            </a:r>
            <a:r>
              <a:rPr kumimoji="1" lang="en-US" altLang="en-US" sz="1600">
                <a:latin typeface="Helvetica" panose="020B0604020202020204" pitchFamily="34" charset="0"/>
              </a:rPr>
              <a:t> </a:t>
            </a:r>
            <a:r>
              <a:rPr kumimoji="1" lang="en-US" altLang="en-US" sz="1600">
                <a:latin typeface="Helvetica" panose="020B0604020202020204" pitchFamily="34" charset="0"/>
                <a:sym typeface="Symbol" panose="05050102010706020507" pitchFamily="18" charset="2"/>
              </a:rPr>
              <a:t> </a:t>
            </a:r>
            <a:r>
              <a:rPr kumimoji="1" lang="en-US" altLang="en-US" sz="1600" i="1">
                <a:latin typeface="Helvetica" panose="020B0604020202020204" pitchFamily="34" charset="0"/>
                <a:sym typeface="Symbol" panose="05050102010706020507" pitchFamily="18" charset="2"/>
              </a:rPr>
              <a:t>P</a:t>
            </a:r>
            <a:r>
              <a:rPr kumimoji="1" lang="en-US" altLang="en-US" sz="1600" i="1" baseline="-25000">
                <a:latin typeface="Helvetica" panose="020B0604020202020204" pitchFamily="34" charset="0"/>
                <a:sym typeface="Symbol" panose="05050102010706020507" pitchFamily="18" charset="2"/>
              </a:rPr>
              <a:t>i</a:t>
            </a:r>
            <a:r>
              <a:rPr kumimoji="1" lang="en-US" altLang="en-US" sz="1600">
                <a:latin typeface="Helvetica" panose="020B0604020202020204" pitchFamily="34" charset="0"/>
                <a:sym typeface="Symbol" panose="05050102010706020507" pitchFamily="18" charset="2"/>
              </a:rPr>
              <a:t> ready to enter its critical section</a:t>
            </a:r>
            <a:endParaRPr lang="en-US" altLang="en-US" sz="1600"/>
          </a:p>
        </p:txBody>
      </p:sp>
      <p:sp>
        <p:nvSpPr>
          <p:cNvPr id="11" name="Text Box 3"/>
          <p:cNvSpPr txBox="1">
            <a:spLocks noChangeArrowheads="1"/>
          </p:cNvSpPr>
          <p:nvPr/>
        </p:nvSpPr>
        <p:spPr bwMode="auto">
          <a:xfrm>
            <a:off x="4073525" y="3679825"/>
            <a:ext cx="4981575" cy="2492375"/>
          </a:xfrm>
          <a:prstGeom prst="rect">
            <a:avLst/>
          </a:prstGeom>
          <a:solidFill>
            <a:srgbClr val="CCFFFF"/>
          </a:solidFill>
          <a:ln w="9525">
            <a:solidFill>
              <a:schemeClr val="tx1"/>
            </a:solidFill>
            <a:miter lim="800000"/>
            <a:headEnd/>
            <a:tailEnd/>
          </a:ln>
        </p:spPr>
        <p:txBody>
          <a:bodyPr>
            <a:spAutoFit/>
          </a:bodyPr>
          <a:lstStyle>
            <a:lvl1pPr marL="2114550" indent="-2114550" eaLnBrk="0" hangingPunct="0">
              <a:buChar char="•"/>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buChar char="•"/>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buFontTx/>
              <a:buNone/>
              <a:defRPr/>
            </a:pPr>
            <a:r>
              <a:rPr lang="en-US" altLang="en-US" sz="1200" b="1" dirty="0" smtClean="0">
                <a:cs typeface="Times New Roman" pitchFamily="18" charset="0"/>
              </a:rPr>
              <a:t>The critical section must ENFORCE ALL THREE of the following rules:</a:t>
            </a:r>
            <a:endParaRPr lang="en-US" altLang="en-US" sz="1200" dirty="0" smtClean="0"/>
          </a:p>
          <a:p>
            <a:pPr eaLnBrk="1" hangingPunct="1">
              <a:spcBef>
                <a:spcPct val="0"/>
              </a:spcBef>
              <a:buFontTx/>
              <a:buNone/>
              <a:defRPr/>
            </a:pPr>
            <a:endParaRPr lang="en-US" altLang="en-US" sz="1200" dirty="0" smtClean="0"/>
          </a:p>
          <a:p>
            <a:pPr marL="1371600" indent="-1371600" eaLnBrk="1" hangingPunct="1">
              <a:spcBef>
                <a:spcPct val="0"/>
              </a:spcBef>
              <a:buFontTx/>
              <a:buNone/>
              <a:defRPr/>
            </a:pPr>
            <a:r>
              <a:rPr lang="en-US" altLang="en-US" sz="1200" b="1" dirty="0" smtClean="0">
                <a:solidFill>
                  <a:schemeClr val="accent2"/>
                </a:solidFill>
              </a:rPr>
              <a:t>Mutual Exclusion:</a:t>
            </a:r>
            <a:r>
              <a:rPr lang="en-US" altLang="en-US" sz="1200" dirty="0" smtClean="0"/>
              <a:t>  No more than one </a:t>
            </a:r>
            <a:r>
              <a:rPr lang="en-US" altLang="en-US" sz="1200" dirty="0" smtClean="0">
                <a:cs typeface="Times New Roman" pitchFamily="18" charset="0"/>
              </a:rPr>
              <a:t>process can execute in its critical section at one time.</a:t>
            </a:r>
          </a:p>
          <a:p>
            <a:pPr eaLnBrk="1" hangingPunct="1">
              <a:spcBef>
                <a:spcPct val="0"/>
              </a:spcBef>
              <a:defRPr/>
            </a:pPr>
            <a:endParaRPr lang="en-US" altLang="en-US" sz="1200" dirty="0" smtClean="0">
              <a:cs typeface="Times New Roman" pitchFamily="18" charset="0"/>
            </a:endParaRPr>
          </a:p>
          <a:p>
            <a:pPr marL="1371600" indent="-1371600" eaLnBrk="1" hangingPunct="1">
              <a:spcBef>
                <a:spcPct val="0"/>
              </a:spcBef>
              <a:buFontTx/>
              <a:buNone/>
              <a:defRPr/>
            </a:pPr>
            <a:r>
              <a:rPr lang="en-US" altLang="en-US" sz="1200" b="1" dirty="0" smtClean="0">
                <a:solidFill>
                  <a:schemeClr val="accent2"/>
                </a:solidFill>
                <a:cs typeface="Times New Roman" pitchFamily="18" charset="0"/>
              </a:rPr>
              <a:t>Progress:</a:t>
            </a:r>
            <a:r>
              <a:rPr lang="en-US" altLang="en-US" sz="1200" dirty="0" smtClean="0">
                <a:cs typeface="Times New Roman" pitchFamily="18" charset="0"/>
              </a:rPr>
              <a:t>  	If no one is in the critical section and someone wants in, then those processes not in their remainder section must be able to decide in a finite time who should go in.</a:t>
            </a:r>
          </a:p>
          <a:p>
            <a:pPr eaLnBrk="1" hangingPunct="1">
              <a:spcBef>
                <a:spcPct val="0"/>
              </a:spcBef>
              <a:defRPr/>
            </a:pPr>
            <a:endParaRPr lang="en-US" altLang="en-US" sz="1200" dirty="0" smtClean="0">
              <a:cs typeface="Times New Roman" pitchFamily="18" charset="0"/>
            </a:endParaRPr>
          </a:p>
          <a:p>
            <a:pPr marL="1371600" indent="-1371600" eaLnBrk="1" hangingPunct="1">
              <a:spcBef>
                <a:spcPct val="0"/>
              </a:spcBef>
              <a:buFontTx/>
              <a:buNone/>
              <a:defRPr/>
            </a:pPr>
            <a:r>
              <a:rPr lang="en-US" altLang="en-US" sz="1200" b="1" dirty="0" smtClean="0">
                <a:solidFill>
                  <a:schemeClr val="accent2"/>
                </a:solidFill>
                <a:cs typeface="Times New Roman" pitchFamily="18" charset="0"/>
              </a:rPr>
              <a:t>Bounded Wait:</a:t>
            </a:r>
            <a:r>
              <a:rPr lang="en-US" altLang="en-US" sz="1200" dirty="0" smtClean="0">
                <a:cs typeface="Times New Roman" pitchFamily="18" charset="0"/>
              </a:rPr>
              <a:t> 	All requesters must eventually be let into the critical section.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21D95F13-C8BB-435C-9B93-19ABDFC8FC41}" type="slidenum">
              <a:rPr lang="en-US" altLang="en-US" sz="1600"/>
              <a:pPr eaLnBrk="1" hangingPunct="1">
                <a:buFontTx/>
                <a:buNone/>
              </a:pPr>
              <a:t>14</a:t>
            </a:fld>
            <a:endParaRPr lang="en-US" altLang="en-US" sz="1600"/>
          </a:p>
        </p:txBody>
      </p:sp>
      <p:sp>
        <p:nvSpPr>
          <p:cNvPr id="15364" name="Rectangle 3"/>
          <p:cNvSpPr>
            <a:spLocks noGrp="1" noChangeArrowheads="1"/>
          </p:cNvSpPr>
          <p:nvPr>
            <p:ph type="subTitle" idx="1"/>
          </p:nvPr>
        </p:nvSpPr>
        <p:spPr>
          <a:xfrm>
            <a:off x="228600" y="1371600"/>
            <a:ext cx="8686800" cy="1371600"/>
          </a:xfrm>
        </p:spPr>
        <p:txBody>
          <a:bodyPr/>
          <a:lstStyle/>
          <a:p>
            <a:pPr marL="227013" indent="-227013" algn="l" eaLnBrk="1" hangingPunct="1"/>
            <a:r>
              <a:rPr lang="en-US" altLang="en-US" sz="1600" b="1" smtClean="0">
                <a:solidFill>
                  <a:schemeClr val="accent2"/>
                </a:solidFill>
                <a:cs typeface="Times New Roman" panose="02020603050405020304" pitchFamily="18" charset="0"/>
              </a:rPr>
              <a:t>FLAG TO REQUEST ENTRY:</a:t>
            </a:r>
            <a:endParaRPr lang="en-US" altLang="en-US" sz="1600" smtClean="0">
              <a:cs typeface="Times New Roman" panose="02020603050405020304" pitchFamily="18" charset="0"/>
            </a:endParaRPr>
          </a:p>
          <a:p>
            <a:pPr marL="227013" indent="-227013" algn="l" eaLnBrk="1" hangingPunct="1">
              <a:buFontTx/>
              <a:buChar char="•"/>
            </a:pPr>
            <a:r>
              <a:rPr lang="en-US" altLang="en-US" sz="1600" smtClean="0">
                <a:cs typeface="Times New Roman" panose="02020603050405020304" pitchFamily="18" charset="0"/>
              </a:rPr>
              <a:t>Each processes sets a flag to request entry.  Then each process toggles a bit to allow the other in first.</a:t>
            </a:r>
          </a:p>
          <a:p>
            <a:pPr marL="227013" indent="-227013" algn="l" eaLnBrk="1" hangingPunct="1">
              <a:buFontTx/>
              <a:buChar char="•"/>
            </a:pPr>
            <a:r>
              <a:rPr lang="en-US" altLang="en-US" sz="1600" smtClean="0">
                <a:cs typeface="Times New Roman" panose="02020603050405020304" pitchFamily="18" charset="0"/>
              </a:rPr>
              <a:t>This code is executed for each process i.</a:t>
            </a:r>
          </a:p>
        </p:txBody>
      </p:sp>
      <p:sp>
        <p:nvSpPr>
          <p:cNvPr id="15365" name="Text Box 5"/>
          <p:cNvSpPr txBox="1">
            <a:spLocks noChangeArrowheads="1"/>
          </p:cNvSpPr>
          <p:nvPr/>
        </p:nvSpPr>
        <p:spPr bwMode="auto">
          <a:xfrm>
            <a:off x="5791200" y="3409950"/>
            <a:ext cx="320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600" b="1">
                <a:solidFill>
                  <a:srgbClr val="FF0000"/>
                </a:solidFill>
                <a:cs typeface="Times New Roman" panose="02020603050405020304" pitchFamily="18" charset="0"/>
              </a:rPr>
              <a:t>Are the three Critical Section Requirements Met?</a:t>
            </a:r>
            <a:endParaRPr lang="en-US" altLang="en-US" sz="1800" b="1">
              <a:solidFill>
                <a:srgbClr val="FF0000"/>
              </a:solidFill>
            </a:endParaRPr>
          </a:p>
        </p:txBody>
      </p:sp>
      <p:sp>
        <p:nvSpPr>
          <p:cNvPr id="15366" name="Rectangle 7"/>
          <p:cNvSpPr>
            <a:spLocks noGrp="1" noChangeArrowheads="1"/>
          </p:cNvSpPr>
          <p:nvPr>
            <p:ph type="ctrTitle"/>
          </p:nvPr>
        </p:nvSpPr>
        <p:spPr>
          <a:xfrm>
            <a:off x="304800" y="304800"/>
            <a:ext cx="4648200" cy="838200"/>
          </a:xfrm>
          <a:noFill/>
        </p:spPr>
        <p:txBody>
          <a:bodyPr/>
          <a:lstStyle/>
          <a:p>
            <a:pPr eaLnBrk="1" hangingPunct="1"/>
            <a:r>
              <a:rPr lang="en-US" altLang="en-US" sz="3600" b="1" smtClean="0"/>
              <a:t>PROCESS SYNCHRONIZATION</a:t>
            </a:r>
          </a:p>
        </p:txBody>
      </p:sp>
      <p:sp>
        <p:nvSpPr>
          <p:cNvPr id="15367" name="Text Box 8"/>
          <p:cNvSpPr txBox="1">
            <a:spLocks noChangeArrowheads="1"/>
          </p:cNvSpPr>
          <p:nvPr/>
        </p:nvSpPr>
        <p:spPr bwMode="auto">
          <a:xfrm>
            <a:off x="5667375" y="457200"/>
            <a:ext cx="27765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Two Processes</a:t>
            </a:r>
          </a:p>
          <a:p>
            <a:pPr algn="ctr" eaLnBrk="1" hangingPunct="1">
              <a:buFontTx/>
              <a:buNone/>
            </a:pPr>
            <a:r>
              <a:rPr lang="en-US" altLang="en-US" sz="2800" b="1">
                <a:solidFill>
                  <a:srgbClr val="FF0000"/>
                </a:solidFill>
              </a:rPr>
              <a:t>Software </a:t>
            </a:r>
          </a:p>
        </p:txBody>
      </p:sp>
      <p:sp>
        <p:nvSpPr>
          <p:cNvPr id="15368" name="Text Box 9"/>
          <p:cNvSpPr txBox="1">
            <a:spLocks noChangeArrowheads="1"/>
          </p:cNvSpPr>
          <p:nvPr/>
        </p:nvSpPr>
        <p:spPr bwMode="auto">
          <a:xfrm>
            <a:off x="406400" y="4191000"/>
            <a:ext cx="4267200" cy="2135188"/>
          </a:xfrm>
          <a:prstGeom prst="rect">
            <a:avLst/>
          </a:prstGeom>
          <a:solidFill>
            <a:schemeClr val="bg1"/>
          </a:solidFill>
          <a:ln w="38100">
            <a:solidFill>
              <a:srgbClr val="FFCC99"/>
            </a:solidFill>
            <a:miter lim="800000"/>
            <a:headEnd/>
            <a:tailEnd/>
          </a:ln>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a:cs typeface="Times New Roman" panose="02020603050405020304" pitchFamily="18" charset="0"/>
              </a:rPr>
              <a:t> </a:t>
            </a:r>
            <a:r>
              <a:rPr kumimoji="1" lang="en-US" altLang="en-US" sz="1600" b="1">
                <a:latin typeface="Helvetica" panose="020B0604020202020204" pitchFamily="34" charset="0"/>
              </a:rPr>
              <a:t>do</a:t>
            </a:r>
            <a:r>
              <a:rPr kumimoji="1" lang="en-US" altLang="en-US" sz="1600">
                <a:latin typeface="Helvetica" panose="020B0604020202020204" pitchFamily="34" charset="0"/>
              </a:rPr>
              <a:t> {</a:t>
            </a:r>
          </a:p>
          <a:p>
            <a:pPr>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r>
              <a:rPr kumimoji="1" lang="en-US" altLang="en-US" sz="1600" b="1">
                <a:latin typeface="Helvetica" panose="020B0604020202020204" pitchFamily="34" charset="0"/>
              </a:rPr>
              <a:t>flag [i]:= true;</a:t>
            </a:r>
            <a:br>
              <a:rPr kumimoji="1" lang="en-US" altLang="en-US" sz="1600" b="1">
                <a:latin typeface="Helvetica" panose="020B0604020202020204" pitchFamily="34" charset="0"/>
              </a:rPr>
            </a:br>
            <a:r>
              <a:rPr kumimoji="1" lang="en-US" altLang="en-US" sz="1600" b="1">
                <a:latin typeface="Helvetica" panose="020B0604020202020204" pitchFamily="34" charset="0"/>
              </a:rPr>
              <a:t>	turn = j;</a:t>
            </a:r>
            <a:br>
              <a:rPr kumimoji="1" lang="en-US" altLang="en-US" sz="1600" b="1">
                <a:latin typeface="Helvetica" panose="020B0604020202020204" pitchFamily="34" charset="0"/>
              </a:rPr>
            </a:br>
            <a:r>
              <a:rPr kumimoji="1" lang="en-US" altLang="en-US" sz="1600" b="1">
                <a:latin typeface="Helvetica" panose="020B0604020202020204" pitchFamily="34" charset="0"/>
              </a:rPr>
              <a:t>	while (flag [j] and turn == j) ;</a:t>
            </a:r>
          </a:p>
          <a:p>
            <a:pPr>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critical section</a:t>
            </a:r>
          </a:p>
          <a:p>
            <a:pPr>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r>
              <a:rPr kumimoji="1" lang="en-US" altLang="en-US" sz="1600" b="1">
                <a:latin typeface="Helvetica" panose="020B0604020202020204" pitchFamily="34" charset="0"/>
              </a:rPr>
              <a:t>flag [i] = false;</a:t>
            </a:r>
          </a:p>
          <a:p>
            <a:pPr>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remainder section</a:t>
            </a:r>
          </a:p>
          <a:p>
            <a:pPr>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r>
              <a:rPr kumimoji="1" lang="en-US" altLang="en-US" sz="1600" b="1">
                <a:latin typeface="Helvetica" panose="020B0604020202020204" pitchFamily="34" charset="0"/>
              </a:rPr>
              <a:t>while (1);</a:t>
            </a:r>
          </a:p>
        </p:txBody>
      </p:sp>
      <p:sp>
        <p:nvSpPr>
          <p:cNvPr id="15369" name="Oval 10"/>
          <p:cNvSpPr>
            <a:spLocks noChangeArrowheads="1"/>
          </p:cNvSpPr>
          <p:nvPr/>
        </p:nvSpPr>
        <p:spPr bwMode="auto">
          <a:xfrm>
            <a:off x="4953000" y="2133600"/>
            <a:ext cx="1752600" cy="914400"/>
          </a:xfrm>
          <a:prstGeom prst="ellipse">
            <a:avLst/>
          </a:prstGeom>
          <a:noFill/>
          <a:ln w="38100">
            <a:solidFill>
              <a:srgbClr val="FF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solidFill>
                  <a:srgbClr val="FF66FF"/>
                </a:solidFill>
              </a:rPr>
              <a:t>Algorithm 3</a:t>
            </a:r>
          </a:p>
        </p:txBody>
      </p:sp>
      <p:sp>
        <p:nvSpPr>
          <p:cNvPr id="15370" name="Text Box 11"/>
          <p:cNvSpPr txBox="1">
            <a:spLocks noChangeArrowheads="1"/>
          </p:cNvSpPr>
          <p:nvPr/>
        </p:nvSpPr>
        <p:spPr bwMode="auto">
          <a:xfrm>
            <a:off x="381000" y="2819400"/>
            <a:ext cx="56388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chemeClr val="folHlink"/>
              </a:buClr>
              <a:buSzPct val="90000"/>
              <a:buFont typeface="Monotype Sorts" pitchFamily="2" charset="2"/>
              <a:buNone/>
            </a:pPr>
            <a:r>
              <a:rPr kumimoji="1" lang="en-US" altLang="en-US" sz="1800" b="1">
                <a:latin typeface="Helvetica" panose="020B0604020202020204" pitchFamily="34" charset="0"/>
              </a:rPr>
              <a:t>Shared variables</a:t>
            </a:r>
          </a:p>
          <a:p>
            <a:pPr>
              <a:lnSpc>
                <a:spcPct val="90000"/>
              </a:lnSpc>
              <a:buClr>
                <a:schemeClr val="accent2"/>
              </a:buClr>
              <a:buSzPct val="90000"/>
              <a:buFont typeface="Monotype Sorts" pitchFamily="2" charset="2"/>
              <a:buChar char="F"/>
            </a:pPr>
            <a:r>
              <a:rPr kumimoji="1" lang="en-US" altLang="en-US" sz="1600" b="1">
                <a:latin typeface="Helvetica" panose="020B0604020202020204" pitchFamily="34" charset="0"/>
              </a:rPr>
              <a:t>boolean flag[2]</a:t>
            </a:r>
            <a:r>
              <a:rPr kumimoji="1" lang="en-US" altLang="en-US" sz="1600">
                <a:latin typeface="Helvetica" panose="020B0604020202020204" pitchFamily="34" charset="0"/>
              </a:rPr>
              <a:t>;</a:t>
            </a:r>
            <a:br>
              <a:rPr kumimoji="1" lang="en-US" altLang="en-US" sz="1600">
                <a:latin typeface="Helvetica" panose="020B0604020202020204" pitchFamily="34" charset="0"/>
              </a:rPr>
            </a:br>
            <a:r>
              <a:rPr kumimoji="1" lang="en-US" altLang="en-US" sz="1600">
                <a:latin typeface="Helvetica" panose="020B0604020202020204" pitchFamily="34" charset="0"/>
              </a:rPr>
              <a:t>	initially </a:t>
            </a:r>
            <a:r>
              <a:rPr kumimoji="1" lang="en-US" altLang="en-US" sz="1600" b="1">
                <a:latin typeface="Helvetica" panose="020B0604020202020204" pitchFamily="34" charset="0"/>
              </a:rPr>
              <a:t>flag [0] = flag [1] = false.</a:t>
            </a:r>
          </a:p>
          <a:p>
            <a:pPr>
              <a:lnSpc>
                <a:spcPct val="90000"/>
              </a:lnSpc>
              <a:buClr>
                <a:schemeClr val="accent2"/>
              </a:buClr>
              <a:buSzPct val="90000"/>
              <a:buFont typeface="Monotype Sorts" pitchFamily="2" charset="2"/>
              <a:buChar char="F"/>
            </a:pPr>
            <a:r>
              <a:rPr kumimoji="1" lang="en-US" altLang="en-US" sz="1600" b="1">
                <a:latin typeface="Helvetica" panose="020B0604020202020204" pitchFamily="34" charset="0"/>
              </a:rPr>
              <a:t>flag [i] = true</a:t>
            </a:r>
            <a:r>
              <a:rPr kumimoji="1" lang="en-US" altLang="en-US" sz="1600">
                <a:latin typeface="Helvetica" panose="020B0604020202020204" pitchFamily="34" charset="0"/>
              </a:rPr>
              <a:t> </a:t>
            </a:r>
            <a:r>
              <a:rPr kumimoji="1" lang="en-US" altLang="en-US" sz="1600">
                <a:latin typeface="Helvetica" panose="020B0604020202020204" pitchFamily="34" charset="0"/>
                <a:sym typeface="Symbol" panose="05050102010706020507" pitchFamily="18" charset="2"/>
              </a:rPr>
              <a:t> </a:t>
            </a:r>
            <a:r>
              <a:rPr kumimoji="1" lang="en-US" altLang="en-US" sz="1600" i="1">
                <a:latin typeface="Helvetica" panose="020B0604020202020204" pitchFamily="34" charset="0"/>
                <a:sym typeface="Symbol" panose="05050102010706020507" pitchFamily="18" charset="2"/>
              </a:rPr>
              <a:t>P</a:t>
            </a:r>
            <a:r>
              <a:rPr kumimoji="1" lang="en-US" altLang="en-US" sz="1600" i="1" baseline="-25000">
                <a:latin typeface="Helvetica" panose="020B0604020202020204" pitchFamily="34" charset="0"/>
                <a:sym typeface="Symbol" panose="05050102010706020507" pitchFamily="18" charset="2"/>
              </a:rPr>
              <a:t>i</a:t>
            </a:r>
            <a:r>
              <a:rPr kumimoji="1" lang="en-US" altLang="en-US" sz="1600">
                <a:latin typeface="Helvetica" panose="020B0604020202020204" pitchFamily="34" charset="0"/>
                <a:sym typeface="Symbol" panose="05050102010706020507" pitchFamily="18" charset="2"/>
              </a:rPr>
              <a:t> ready to enter its critical section</a:t>
            </a:r>
            <a:endParaRPr lang="en-US" altLang="en-US" sz="1600"/>
          </a:p>
        </p:txBody>
      </p:sp>
      <p:sp>
        <p:nvSpPr>
          <p:cNvPr id="15371" name="Oval 12"/>
          <p:cNvSpPr>
            <a:spLocks noChangeArrowheads="1"/>
          </p:cNvSpPr>
          <p:nvPr/>
        </p:nvSpPr>
        <p:spPr bwMode="auto">
          <a:xfrm>
            <a:off x="6934200" y="1971675"/>
            <a:ext cx="2057400" cy="130968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1800" b="1">
                <a:solidFill>
                  <a:schemeClr val="accent1"/>
                </a:solidFill>
              </a:rPr>
              <a:t>This is Peterson’s</a:t>
            </a:r>
          </a:p>
          <a:p>
            <a:pPr algn="ctr" eaLnBrk="1" hangingPunct="1">
              <a:buFontTx/>
              <a:buNone/>
            </a:pPr>
            <a:r>
              <a:rPr lang="en-US" altLang="en-US" sz="1800" b="1">
                <a:solidFill>
                  <a:schemeClr val="accent1"/>
                </a:solidFill>
              </a:rPr>
              <a:t>Solution</a:t>
            </a:r>
          </a:p>
        </p:txBody>
      </p:sp>
      <p:sp>
        <p:nvSpPr>
          <p:cNvPr id="12" name="Text Box 3"/>
          <p:cNvSpPr txBox="1">
            <a:spLocks noChangeArrowheads="1"/>
          </p:cNvSpPr>
          <p:nvPr/>
        </p:nvSpPr>
        <p:spPr bwMode="auto">
          <a:xfrm>
            <a:off x="4800600" y="4191000"/>
            <a:ext cx="4254500" cy="2124075"/>
          </a:xfrm>
          <a:prstGeom prst="rect">
            <a:avLst/>
          </a:prstGeom>
          <a:solidFill>
            <a:srgbClr val="CCFFFF"/>
          </a:solidFill>
          <a:ln w="9525">
            <a:solidFill>
              <a:schemeClr val="tx1"/>
            </a:solidFill>
            <a:miter lim="800000"/>
            <a:headEnd/>
            <a:tailEnd/>
          </a:ln>
        </p:spPr>
        <p:txBody>
          <a:bodyPr>
            <a:spAutoFit/>
          </a:bodyPr>
          <a:lstStyle>
            <a:lvl1pPr marL="2114550" indent="-2114550" eaLnBrk="0" hangingPunct="0">
              <a:buChar char="•"/>
              <a:defRPr sz="3200">
                <a:solidFill>
                  <a:schemeClr val="tx1"/>
                </a:solidFill>
                <a:latin typeface="Arial" charset="0"/>
              </a:defRPr>
            </a:lvl1pPr>
            <a:lvl2pPr marL="742950" indent="-285750" eaLnBrk="0" hangingPunct="0">
              <a:buChar char="•"/>
              <a:defRPr sz="2800">
                <a:solidFill>
                  <a:schemeClr val="tx1"/>
                </a:solidFill>
                <a:latin typeface="Arial" charset="0"/>
              </a:defRPr>
            </a:lvl2pPr>
            <a:lvl3pPr marL="1143000" indent="-228600" eaLnBrk="0" hangingPunct="0">
              <a:buChar char="•"/>
              <a:defRPr sz="2400">
                <a:solidFill>
                  <a:schemeClr val="tx1"/>
                </a:solidFill>
                <a:latin typeface="Arial" charset="0"/>
              </a:defRPr>
            </a:lvl3pPr>
            <a:lvl4pPr marL="1600200" indent="-228600" eaLnBrk="0" hangingPunct="0">
              <a:buChar char="–"/>
              <a:defRPr sz="2000">
                <a:solidFill>
                  <a:schemeClr val="tx1"/>
                </a:solidFill>
                <a:latin typeface="Arial" charset="0"/>
              </a:defRPr>
            </a:lvl4pPr>
            <a:lvl5pPr marL="2057400" indent="-228600"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1371600" indent="-1371600" eaLnBrk="1" hangingPunct="1">
              <a:spcBef>
                <a:spcPct val="0"/>
              </a:spcBef>
              <a:buFontTx/>
              <a:buNone/>
              <a:defRPr/>
            </a:pPr>
            <a:r>
              <a:rPr lang="en-US" altLang="en-US" sz="1200" b="1" dirty="0" smtClean="0">
                <a:solidFill>
                  <a:schemeClr val="accent2"/>
                </a:solidFill>
              </a:rPr>
              <a:t>Mutual Exclusion:</a:t>
            </a:r>
            <a:r>
              <a:rPr lang="en-US" altLang="en-US" sz="1200" dirty="0" smtClean="0"/>
              <a:t>  No more than one </a:t>
            </a:r>
            <a:r>
              <a:rPr lang="en-US" altLang="en-US" sz="1200" dirty="0" smtClean="0">
                <a:cs typeface="Times New Roman" pitchFamily="18" charset="0"/>
              </a:rPr>
              <a:t>process can execute in its critical section at one time.</a:t>
            </a:r>
          </a:p>
          <a:p>
            <a:pPr eaLnBrk="1" hangingPunct="1">
              <a:spcBef>
                <a:spcPct val="0"/>
              </a:spcBef>
              <a:defRPr/>
            </a:pPr>
            <a:endParaRPr lang="en-US" altLang="en-US" sz="1200" dirty="0" smtClean="0">
              <a:cs typeface="Times New Roman" pitchFamily="18" charset="0"/>
            </a:endParaRPr>
          </a:p>
          <a:p>
            <a:pPr marL="1371600" indent="-1371600" eaLnBrk="1" hangingPunct="1">
              <a:spcBef>
                <a:spcPct val="0"/>
              </a:spcBef>
              <a:buFontTx/>
              <a:buNone/>
              <a:defRPr/>
            </a:pPr>
            <a:r>
              <a:rPr lang="en-US" altLang="en-US" sz="1200" b="1" dirty="0" smtClean="0">
                <a:solidFill>
                  <a:schemeClr val="accent2"/>
                </a:solidFill>
                <a:cs typeface="Times New Roman" pitchFamily="18" charset="0"/>
              </a:rPr>
              <a:t>Progress:</a:t>
            </a:r>
            <a:r>
              <a:rPr lang="en-US" altLang="en-US" sz="1200" dirty="0" smtClean="0">
                <a:cs typeface="Times New Roman" pitchFamily="18" charset="0"/>
              </a:rPr>
              <a:t>  	If no one is in the critical section and someone wants in, then those processes not in their remainder section must be able to decide in a finite time who should go in.</a:t>
            </a:r>
          </a:p>
          <a:p>
            <a:pPr eaLnBrk="1" hangingPunct="1">
              <a:spcBef>
                <a:spcPct val="0"/>
              </a:spcBef>
              <a:defRPr/>
            </a:pPr>
            <a:endParaRPr lang="en-US" altLang="en-US" sz="1200" dirty="0" smtClean="0">
              <a:cs typeface="Times New Roman" pitchFamily="18" charset="0"/>
            </a:endParaRPr>
          </a:p>
          <a:p>
            <a:pPr marL="1371600" indent="-1371600" eaLnBrk="1" hangingPunct="1">
              <a:spcBef>
                <a:spcPct val="0"/>
              </a:spcBef>
              <a:buFontTx/>
              <a:buNone/>
              <a:defRPr/>
            </a:pPr>
            <a:r>
              <a:rPr lang="en-US" altLang="en-US" sz="1200" b="1" dirty="0" smtClean="0">
                <a:solidFill>
                  <a:schemeClr val="accent2"/>
                </a:solidFill>
                <a:cs typeface="Times New Roman" pitchFamily="18" charset="0"/>
              </a:rPr>
              <a:t>Bounded Wait:</a:t>
            </a:r>
            <a:r>
              <a:rPr lang="en-US" altLang="en-US" sz="1200" dirty="0" smtClean="0">
                <a:cs typeface="Times New Roman" pitchFamily="18" charset="0"/>
              </a:rPr>
              <a:t> 	All requesters must eventually be let into the critical section.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5000625" y="277813"/>
            <a:ext cx="3738563" cy="1327150"/>
          </a:xfrm>
        </p:spPr>
        <p:txBody>
          <a:bodyPr/>
          <a:lstStyle/>
          <a:p>
            <a:r>
              <a:rPr lang="en-US" altLang="en-US" sz="3200" smtClean="0">
                <a:solidFill>
                  <a:srgbClr val="FF0000"/>
                </a:solidFill>
              </a:rPr>
              <a:t>Analysis of Peterson Solution</a:t>
            </a:r>
          </a:p>
        </p:txBody>
      </p:sp>
      <p:sp>
        <p:nvSpPr>
          <p:cNvPr id="16387" name="TextBox 3"/>
          <p:cNvSpPr txBox="1">
            <a:spLocks noChangeArrowheads="1"/>
          </p:cNvSpPr>
          <p:nvPr/>
        </p:nvSpPr>
        <p:spPr bwMode="auto">
          <a:xfrm>
            <a:off x="681038" y="1939925"/>
            <a:ext cx="32639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i</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flag [i]:= true;</a:t>
            </a:r>
            <a:br>
              <a:rPr kumimoji="1" lang="en-US" altLang="en-US" sz="1600" b="1">
                <a:latin typeface="Helvetica" panose="020B0604020202020204" pitchFamily="34" charset="0"/>
              </a:rPr>
            </a:br>
            <a:r>
              <a:rPr kumimoji="1" lang="en-US" altLang="en-US" sz="1600" b="1">
                <a:latin typeface="Helvetica" panose="020B0604020202020204" pitchFamily="34" charset="0"/>
              </a:rPr>
              <a:t>turn = j;</a:t>
            </a:r>
            <a:br>
              <a:rPr kumimoji="1" lang="en-US" altLang="en-US" sz="1600" b="1">
                <a:latin typeface="Helvetica" panose="020B0604020202020204" pitchFamily="34" charset="0"/>
              </a:rPr>
            </a:br>
            <a:r>
              <a:rPr kumimoji="1" lang="en-US" altLang="en-US" sz="1600" b="1">
                <a:latin typeface="Helvetica" panose="020B0604020202020204" pitchFamily="34" charset="0"/>
              </a:rPr>
              <a:t>while (flag [j] and turn == j) ;</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Result??</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endParaRPr lang="en-US" altLang="en-US" sz="1600"/>
          </a:p>
        </p:txBody>
      </p:sp>
      <p:sp>
        <p:nvSpPr>
          <p:cNvPr id="16388" name="TextBox 4"/>
          <p:cNvSpPr txBox="1">
            <a:spLocks noChangeArrowheads="1"/>
          </p:cNvSpPr>
          <p:nvPr/>
        </p:nvSpPr>
        <p:spPr bwMode="auto">
          <a:xfrm>
            <a:off x="909638" y="1593850"/>
            <a:ext cx="982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0000"/>
                </a:solidFill>
              </a:rPr>
              <a:t>CASE 1:</a:t>
            </a:r>
          </a:p>
        </p:txBody>
      </p:sp>
      <p:sp>
        <p:nvSpPr>
          <p:cNvPr id="16389" name="TextBox 5"/>
          <p:cNvSpPr txBox="1">
            <a:spLocks noChangeArrowheads="1"/>
          </p:cNvSpPr>
          <p:nvPr/>
        </p:nvSpPr>
        <p:spPr bwMode="auto">
          <a:xfrm>
            <a:off x="4116388" y="2092325"/>
            <a:ext cx="2749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j</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This thread doesn’t run</a:t>
            </a:r>
            <a:endParaRPr kumimoji="1" lang="en-US" altLang="en-US" sz="1600">
              <a:latin typeface="Helvetica" panose="020B0604020202020204" pitchFamily="34" charset="0"/>
            </a:endParaRP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endParaRPr lang="en-US" altLang="en-US" sz="1600"/>
          </a:p>
        </p:txBody>
      </p:sp>
      <p:sp>
        <p:nvSpPr>
          <p:cNvPr id="16390" name="TextBox 6"/>
          <p:cNvSpPr txBox="1">
            <a:spLocks noChangeArrowheads="1"/>
          </p:cNvSpPr>
          <p:nvPr/>
        </p:nvSpPr>
        <p:spPr bwMode="auto">
          <a:xfrm>
            <a:off x="681038" y="3636963"/>
            <a:ext cx="32639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i</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flag [i]:= true;</a:t>
            </a:r>
          </a:p>
          <a:p>
            <a:pPr eaLnBrk="1" hangingPunct="1">
              <a:lnSpc>
                <a:spcPct val="90000"/>
              </a:lnSpc>
              <a:buClr>
                <a:schemeClr val="folHlink"/>
              </a:buClr>
              <a:buSzPct val="90000"/>
              <a:buFont typeface="Monotype Sorts" pitchFamily="2" charset="2"/>
              <a:buNone/>
            </a:pPr>
            <a:endParaRPr kumimoji="1" lang="en-US" altLang="en-US" sz="1600" b="1">
              <a:latin typeface="Helvetica" panose="020B0604020202020204" pitchFamily="34" charset="0"/>
            </a:endParaRP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a:r>
            <a:br>
              <a:rPr kumimoji="1" lang="en-US" altLang="en-US" sz="1600" b="1">
                <a:latin typeface="Helvetica" panose="020B0604020202020204" pitchFamily="34" charset="0"/>
              </a:rPr>
            </a:br>
            <a:r>
              <a:rPr kumimoji="1" lang="en-US" altLang="en-US" sz="1600" b="1">
                <a:latin typeface="Helvetica" panose="020B0604020202020204" pitchFamily="34" charset="0"/>
              </a:rPr>
              <a:t>turn = j;</a:t>
            </a:r>
            <a:br>
              <a:rPr kumimoji="1" lang="en-US" altLang="en-US" sz="1600" b="1">
                <a:latin typeface="Helvetica" panose="020B0604020202020204" pitchFamily="34" charset="0"/>
              </a:rPr>
            </a:br>
            <a:r>
              <a:rPr kumimoji="1" lang="en-US" altLang="en-US" sz="1600" b="1">
                <a:latin typeface="Helvetica" panose="020B0604020202020204" pitchFamily="34" charset="0"/>
              </a:rPr>
              <a:t>while (flag [j] and turn == j) ;</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Result??</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endParaRPr lang="en-US" altLang="en-US" sz="1600"/>
          </a:p>
        </p:txBody>
      </p:sp>
      <p:sp>
        <p:nvSpPr>
          <p:cNvPr id="16391" name="TextBox 7"/>
          <p:cNvSpPr txBox="1">
            <a:spLocks noChangeArrowheads="1"/>
          </p:cNvSpPr>
          <p:nvPr/>
        </p:nvSpPr>
        <p:spPr bwMode="auto">
          <a:xfrm>
            <a:off x="909638" y="3314700"/>
            <a:ext cx="982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0000"/>
                </a:solidFill>
              </a:rPr>
              <a:t>CASE 2:</a:t>
            </a:r>
          </a:p>
        </p:txBody>
      </p:sp>
      <p:sp>
        <p:nvSpPr>
          <p:cNvPr id="16392" name="TextBox 8"/>
          <p:cNvSpPr txBox="1">
            <a:spLocks noChangeArrowheads="1"/>
          </p:cNvSpPr>
          <p:nvPr/>
        </p:nvSpPr>
        <p:spPr bwMode="auto">
          <a:xfrm>
            <a:off x="4097338" y="3887788"/>
            <a:ext cx="3262312"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j</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flag [j]:= true;</a:t>
            </a:r>
            <a:br>
              <a:rPr kumimoji="1" lang="en-US" altLang="en-US" sz="1600" b="1">
                <a:latin typeface="Helvetica" panose="020B0604020202020204" pitchFamily="34" charset="0"/>
              </a:rPr>
            </a:br>
            <a:r>
              <a:rPr kumimoji="1" lang="en-US" altLang="en-US" sz="1600" b="1">
                <a:latin typeface="Helvetica" panose="020B0604020202020204" pitchFamily="34" charset="0"/>
              </a:rPr>
              <a:t>turn = i;</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a:r>
            <a:br>
              <a:rPr kumimoji="1" lang="en-US" altLang="en-US" sz="1600" b="1">
                <a:latin typeface="Helvetica" panose="020B0604020202020204" pitchFamily="34" charset="0"/>
              </a:rPr>
            </a:br>
            <a:r>
              <a:rPr kumimoji="1" lang="en-US" altLang="en-US" sz="1600" b="1">
                <a:latin typeface="Helvetica" panose="020B0604020202020204" pitchFamily="34" charset="0"/>
              </a:rPr>
              <a:t>while (flag [i] and turn == i) ;</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Result??</a:t>
            </a:r>
          </a:p>
        </p:txBody>
      </p:sp>
      <p:sp>
        <p:nvSpPr>
          <p:cNvPr id="10" name="Rectangle 8"/>
          <p:cNvSpPr txBox="1">
            <a:spLocks noChangeArrowheads="1"/>
          </p:cNvSpPr>
          <p:nvPr/>
        </p:nvSpPr>
        <p:spPr bwMode="auto">
          <a:xfrm>
            <a:off x="30480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altLang="en-US" sz="3600" b="1" kern="0" smtClean="0"/>
              <a:t>PROCESS SYNCHRONIZATION</a:t>
            </a:r>
            <a:endParaRPr lang="en-US" altLang="en-US" sz="3600" b="1" kern="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9"/>
          <p:cNvSpPr txBox="1">
            <a:spLocks noChangeArrowheads="1"/>
          </p:cNvSpPr>
          <p:nvPr/>
        </p:nvSpPr>
        <p:spPr bwMode="auto">
          <a:xfrm>
            <a:off x="925513" y="1577975"/>
            <a:ext cx="3262312"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i</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flag [i]:= true;</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turn = j;</a:t>
            </a:r>
          </a:p>
          <a:p>
            <a:pPr eaLnBrk="1" hangingPunct="1">
              <a:lnSpc>
                <a:spcPct val="90000"/>
              </a:lnSpc>
              <a:buClr>
                <a:schemeClr val="folHlink"/>
              </a:buClr>
              <a:buSzPct val="90000"/>
              <a:buFont typeface="Monotype Sorts" pitchFamily="2" charset="2"/>
              <a:buNone/>
            </a:pPr>
            <a:endParaRPr kumimoji="1" lang="en-US" altLang="en-US" sz="1600" b="1">
              <a:latin typeface="Helvetica" panose="020B0604020202020204" pitchFamily="34" charset="0"/>
            </a:endParaRP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a:r>
            <a:br>
              <a:rPr kumimoji="1" lang="en-US" altLang="en-US" sz="1600" b="1">
                <a:latin typeface="Helvetica" panose="020B0604020202020204" pitchFamily="34" charset="0"/>
              </a:rPr>
            </a:br>
            <a:r>
              <a:rPr kumimoji="1" lang="en-US" altLang="en-US" sz="1600" b="1">
                <a:latin typeface="Helvetica" panose="020B0604020202020204" pitchFamily="34" charset="0"/>
              </a:rPr>
              <a:t>while (flag [j] and turn == j) ;</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Result??</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endParaRPr lang="en-US" altLang="en-US" sz="1600"/>
          </a:p>
        </p:txBody>
      </p:sp>
      <p:sp>
        <p:nvSpPr>
          <p:cNvPr id="17411" name="TextBox 10"/>
          <p:cNvSpPr txBox="1">
            <a:spLocks noChangeArrowheads="1"/>
          </p:cNvSpPr>
          <p:nvPr/>
        </p:nvSpPr>
        <p:spPr bwMode="auto">
          <a:xfrm>
            <a:off x="1035050" y="1231900"/>
            <a:ext cx="981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0000"/>
                </a:solidFill>
              </a:rPr>
              <a:t>CASE 3:</a:t>
            </a:r>
          </a:p>
        </p:txBody>
      </p:sp>
      <p:sp>
        <p:nvSpPr>
          <p:cNvPr id="17412" name="TextBox 11"/>
          <p:cNvSpPr txBox="1">
            <a:spLocks noChangeArrowheads="1"/>
          </p:cNvSpPr>
          <p:nvPr/>
        </p:nvSpPr>
        <p:spPr bwMode="auto">
          <a:xfrm>
            <a:off x="4360863" y="1631950"/>
            <a:ext cx="3262312"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j</a:t>
            </a:r>
          </a:p>
          <a:p>
            <a:pPr eaLnBrk="1" hangingPunct="1">
              <a:lnSpc>
                <a:spcPct val="90000"/>
              </a:lnSpc>
              <a:buClr>
                <a:schemeClr val="folHlink"/>
              </a:buClr>
              <a:buSzPct val="90000"/>
              <a:buFont typeface="Monotype Sorts" pitchFamily="2" charset="2"/>
              <a:buNone/>
            </a:pPr>
            <a:endParaRPr kumimoji="1" lang="en-US" altLang="en-US" sz="1600" b="1">
              <a:latin typeface="Helvetica" panose="020B0604020202020204" pitchFamily="34" charset="0"/>
            </a:endParaRPr>
          </a:p>
          <a:p>
            <a:pPr eaLnBrk="1" hangingPunct="1">
              <a:lnSpc>
                <a:spcPct val="90000"/>
              </a:lnSpc>
              <a:buClr>
                <a:schemeClr val="folHlink"/>
              </a:buClr>
              <a:buSzPct val="90000"/>
              <a:buFont typeface="Monotype Sorts" pitchFamily="2" charset="2"/>
              <a:buNone/>
            </a:pPr>
            <a:endParaRPr kumimoji="1" lang="en-US" altLang="en-US" sz="1600" b="1">
              <a:latin typeface="Helvetica" panose="020B0604020202020204" pitchFamily="34" charset="0"/>
            </a:endParaRP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flag [j]:= true;</a:t>
            </a:r>
            <a:br>
              <a:rPr kumimoji="1" lang="en-US" altLang="en-US" sz="1600" b="1">
                <a:latin typeface="Helvetica" panose="020B0604020202020204" pitchFamily="34" charset="0"/>
              </a:rPr>
            </a:br>
            <a:r>
              <a:rPr kumimoji="1" lang="en-US" altLang="en-US" sz="1600" b="1">
                <a:latin typeface="Helvetica" panose="020B0604020202020204" pitchFamily="34" charset="0"/>
              </a:rPr>
              <a:t>turn = i;</a:t>
            </a:r>
            <a:br>
              <a:rPr kumimoji="1" lang="en-US" altLang="en-US" sz="1600" b="1">
                <a:latin typeface="Helvetica" panose="020B0604020202020204" pitchFamily="34" charset="0"/>
              </a:rPr>
            </a:br>
            <a:r>
              <a:rPr kumimoji="1" lang="en-US" altLang="en-US" sz="1600" b="1">
                <a:latin typeface="Helvetica" panose="020B0604020202020204" pitchFamily="34" charset="0"/>
              </a:rPr>
              <a:t>while (flag [i] and turn == i) ;</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Result??</a:t>
            </a:r>
          </a:p>
        </p:txBody>
      </p:sp>
      <p:sp>
        <p:nvSpPr>
          <p:cNvPr id="17413" name="TextBox 12"/>
          <p:cNvSpPr txBox="1">
            <a:spLocks noChangeArrowheads="1"/>
          </p:cNvSpPr>
          <p:nvPr/>
        </p:nvSpPr>
        <p:spPr bwMode="auto">
          <a:xfrm>
            <a:off x="958850" y="4397375"/>
            <a:ext cx="3262313"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i</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flag [i]:= true;</a:t>
            </a:r>
          </a:p>
          <a:p>
            <a:pPr eaLnBrk="1" hangingPunct="1">
              <a:lnSpc>
                <a:spcPct val="90000"/>
              </a:lnSpc>
              <a:buClr>
                <a:schemeClr val="folHlink"/>
              </a:buClr>
              <a:buSzPct val="90000"/>
              <a:buFont typeface="Monotype Sorts" pitchFamily="2" charset="2"/>
              <a:buNone/>
            </a:pPr>
            <a:endParaRPr kumimoji="1" lang="en-US" altLang="en-US" sz="1600" b="1">
              <a:latin typeface="Helvetica" panose="020B0604020202020204" pitchFamily="34" charset="0"/>
            </a:endParaRP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turn = j;</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a:r>
            <a:br>
              <a:rPr kumimoji="1" lang="en-US" altLang="en-US" sz="1600" b="1">
                <a:latin typeface="Helvetica" panose="020B0604020202020204" pitchFamily="34" charset="0"/>
              </a:rPr>
            </a:br>
            <a:r>
              <a:rPr kumimoji="1" lang="en-US" altLang="en-US" sz="1600" b="1">
                <a:latin typeface="Helvetica" panose="020B0604020202020204" pitchFamily="34" charset="0"/>
              </a:rPr>
              <a:t>while (flag [j] and turn == j) ;</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Result??</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	</a:t>
            </a:r>
            <a:endParaRPr lang="en-US" altLang="en-US" sz="1600"/>
          </a:p>
        </p:txBody>
      </p:sp>
      <p:sp>
        <p:nvSpPr>
          <p:cNvPr id="17414" name="TextBox 13"/>
          <p:cNvSpPr txBox="1">
            <a:spLocks noChangeArrowheads="1"/>
          </p:cNvSpPr>
          <p:nvPr/>
        </p:nvSpPr>
        <p:spPr bwMode="auto">
          <a:xfrm>
            <a:off x="1068388" y="4051300"/>
            <a:ext cx="982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a:solidFill>
                  <a:srgbClr val="FF0000"/>
                </a:solidFill>
              </a:rPr>
              <a:t>CASE 4:</a:t>
            </a:r>
          </a:p>
        </p:txBody>
      </p:sp>
      <p:sp>
        <p:nvSpPr>
          <p:cNvPr id="17415" name="TextBox 14"/>
          <p:cNvSpPr txBox="1">
            <a:spLocks noChangeArrowheads="1"/>
          </p:cNvSpPr>
          <p:nvPr/>
        </p:nvSpPr>
        <p:spPr bwMode="auto">
          <a:xfrm>
            <a:off x="4394200" y="4397375"/>
            <a:ext cx="3262313"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j</a:t>
            </a:r>
          </a:p>
          <a:p>
            <a:pPr eaLnBrk="1" hangingPunct="1">
              <a:lnSpc>
                <a:spcPct val="90000"/>
              </a:lnSpc>
              <a:buClr>
                <a:schemeClr val="folHlink"/>
              </a:buClr>
              <a:buSzPct val="90000"/>
              <a:buFont typeface="Monotype Sorts" pitchFamily="2" charset="2"/>
              <a:buNone/>
            </a:pPr>
            <a:endParaRPr kumimoji="1" lang="en-US" altLang="en-US" sz="1600" b="1">
              <a:latin typeface="Helvetica" panose="020B0604020202020204" pitchFamily="34" charset="0"/>
            </a:endParaRP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flag [j]:= true;</a:t>
            </a:r>
          </a:p>
          <a:p>
            <a:pPr eaLnBrk="1" hangingPunct="1">
              <a:lnSpc>
                <a:spcPct val="90000"/>
              </a:lnSpc>
              <a:buClr>
                <a:schemeClr val="folHlink"/>
              </a:buClr>
              <a:buSzPct val="90000"/>
              <a:buFont typeface="Monotype Sorts" pitchFamily="2" charset="2"/>
              <a:buNone/>
            </a:pPr>
            <a:r>
              <a:rPr kumimoji="1" lang="en-US" altLang="en-US" sz="1600" b="1">
                <a:latin typeface="Helvetica" panose="020B0604020202020204" pitchFamily="34" charset="0"/>
              </a:rPr>
              <a:t/>
            </a:r>
            <a:br>
              <a:rPr kumimoji="1" lang="en-US" altLang="en-US" sz="1600" b="1">
                <a:latin typeface="Helvetica" panose="020B0604020202020204" pitchFamily="34" charset="0"/>
              </a:rPr>
            </a:br>
            <a:r>
              <a:rPr kumimoji="1" lang="en-US" altLang="en-US" sz="1600" b="1">
                <a:latin typeface="Helvetica" panose="020B0604020202020204" pitchFamily="34" charset="0"/>
              </a:rPr>
              <a:t>turn = i;</a:t>
            </a:r>
            <a:br>
              <a:rPr kumimoji="1" lang="en-US" altLang="en-US" sz="1600" b="1">
                <a:latin typeface="Helvetica" panose="020B0604020202020204" pitchFamily="34" charset="0"/>
              </a:rPr>
            </a:br>
            <a:r>
              <a:rPr kumimoji="1" lang="en-US" altLang="en-US" sz="1600" b="1">
                <a:latin typeface="Helvetica" panose="020B0604020202020204" pitchFamily="34" charset="0"/>
              </a:rPr>
              <a:t>while (flag [i] and turn == i) ;</a:t>
            </a:r>
          </a:p>
          <a:p>
            <a:pPr eaLnBrk="1" hangingPunct="1">
              <a:lnSpc>
                <a:spcPct val="90000"/>
              </a:lnSpc>
              <a:buClr>
                <a:schemeClr val="folHlink"/>
              </a:buClr>
              <a:buSzPct val="90000"/>
              <a:buFont typeface="Monotype Sorts" pitchFamily="2" charset="2"/>
              <a:buNone/>
            </a:pPr>
            <a:r>
              <a:rPr kumimoji="1" lang="en-US" altLang="en-US" sz="1600">
                <a:latin typeface="Helvetica" panose="020B0604020202020204" pitchFamily="34" charset="0"/>
              </a:rPr>
              <a:t>Result??</a:t>
            </a:r>
          </a:p>
        </p:txBody>
      </p:sp>
      <p:sp>
        <p:nvSpPr>
          <p:cNvPr id="9" name="Rectangle 8"/>
          <p:cNvSpPr txBox="1">
            <a:spLocks noChangeArrowheads="1"/>
          </p:cNvSpPr>
          <p:nvPr/>
        </p:nvSpPr>
        <p:spPr bwMode="auto">
          <a:xfrm>
            <a:off x="30480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altLang="en-US" sz="3600" b="1" kern="0" dirty="0" smtClean="0"/>
              <a:t>PROCESS SYNCHRONIZATION</a:t>
            </a:r>
          </a:p>
        </p:txBody>
      </p:sp>
      <p:sp>
        <p:nvSpPr>
          <p:cNvPr id="16" name="Title 1"/>
          <p:cNvSpPr txBox="1">
            <a:spLocks/>
          </p:cNvSpPr>
          <p:nvPr/>
        </p:nvSpPr>
        <p:spPr bwMode="auto">
          <a:xfrm>
            <a:off x="5000625" y="277813"/>
            <a:ext cx="3738563"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3200" kern="0" dirty="0" smtClean="0">
                <a:solidFill>
                  <a:srgbClr val="FF0000"/>
                </a:solidFill>
              </a:rPr>
              <a:t>Analysis of Peterson Solution</a:t>
            </a:r>
            <a:endParaRPr lang="en-US" sz="3200" kern="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1F9FE42-4243-47B4-BDD4-5662A0D90485}" type="slidenum">
              <a:rPr lang="en-US" altLang="en-US" sz="1600"/>
              <a:pPr eaLnBrk="1" hangingPunct="1">
                <a:buFontTx/>
                <a:buNone/>
              </a:pPr>
              <a:t>17</a:t>
            </a:fld>
            <a:endParaRPr lang="en-US" altLang="en-US" sz="1600"/>
          </a:p>
        </p:txBody>
      </p:sp>
      <p:sp>
        <p:nvSpPr>
          <p:cNvPr id="15364" name="Rectangle 3"/>
          <p:cNvSpPr>
            <a:spLocks noGrp="1" noChangeArrowheads="1"/>
          </p:cNvSpPr>
          <p:nvPr>
            <p:ph type="subTitle" idx="1"/>
          </p:nvPr>
        </p:nvSpPr>
        <p:spPr>
          <a:xfrm>
            <a:off x="228600" y="1143000"/>
            <a:ext cx="8686800" cy="5181600"/>
          </a:xfrm>
        </p:spPr>
        <p:txBody>
          <a:bodyPr/>
          <a:lstStyle/>
          <a:p>
            <a:pPr algn="just">
              <a:defRPr/>
            </a:pPr>
            <a:r>
              <a:rPr lang="en-US" sz="1600" dirty="0" smtClean="0"/>
              <a:t>We examined the Peterson </a:t>
            </a:r>
            <a:r>
              <a:rPr lang="en-US" sz="1600" b="1" dirty="0" smtClean="0">
                <a:solidFill>
                  <a:schemeClr val="accent2"/>
                </a:solidFill>
              </a:rPr>
              <a:t>algorithm</a:t>
            </a:r>
            <a:r>
              <a:rPr lang="en-US" sz="1600" dirty="0" smtClean="0"/>
              <a:t> – it looked good.</a:t>
            </a:r>
          </a:p>
          <a:p>
            <a:pPr algn="just">
              <a:defRPr/>
            </a:pPr>
            <a:r>
              <a:rPr lang="en-US" sz="1600" dirty="0" smtClean="0"/>
              <a:t>We ran the </a:t>
            </a:r>
            <a:r>
              <a:rPr lang="en-US" sz="1600" b="1" dirty="0" smtClean="0">
                <a:solidFill>
                  <a:schemeClr val="accent2"/>
                </a:solidFill>
              </a:rPr>
              <a:t>code</a:t>
            </a:r>
            <a:r>
              <a:rPr lang="en-US" sz="1600" dirty="0" smtClean="0"/>
              <a:t> for the Peterson Solution.   It worked for small iterations, but for a large number of iterations it failed. </a:t>
            </a:r>
          </a:p>
          <a:p>
            <a:pPr algn="just">
              <a:defRPr/>
            </a:pPr>
            <a:r>
              <a:rPr lang="en-US" sz="1600" dirty="0" smtClean="0"/>
              <a:t>The algorithm is good, the hardware is “bad”.  Or more accurately, our model of the hardware is not correct.  What’s going on?</a:t>
            </a:r>
          </a:p>
          <a:p>
            <a:pPr algn="just">
              <a:defRPr/>
            </a:pPr>
            <a:endParaRPr lang="en-US" sz="1600" dirty="0" smtClean="0"/>
          </a:p>
          <a:p>
            <a:pPr algn="just">
              <a:defRPr/>
            </a:pPr>
            <a:r>
              <a:rPr lang="en-US" sz="1600" dirty="0" smtClean="0"/>
              <a:t>We are evaluating          </a:t>
            </a:r>
            <a:r>
              <a:rPr kumimoji="1" lang="en-US" sz="1600" b="1" dirty="0" smtClean="0">
                <a:latin typeface="Helvetica" pitchFamily="34" charset="0"/>
              </a:rPr>
              <a:t>while (flag [j] and turn == j) ;</a:t>
            </a:r>
          </a:p>
          <a:p>
            <a:pPr algn="just">
              <a:defRPr/>
            </a:pPr>
            <a:endParaRPr lang="en-US" sz="1600" dirty="0" smtClean="0"/>
          </a:p>
          <a:p>
            <a:pPr algn="just">
              <a:defRPr/>
            </a:pPr>
            <a:r>
              <a:rPr lang="en-US" sz="1600" dirty="0" smtClean="0"/>
              <a:t>Here’s the code as generated on Windows with the complier command:</a:t>
            </a:r>
          </a:p>
          <a:p>
            <a:pPr algn="just">
              <a:defRPr/>
            </a:pPr>
            <a:r>
              <a:rPr lang="en-US" sz="1600" dirty="0" smtClean="0">
                <a:latin typeface="Courier New" pitchFamily="49" charset="0"/>
              </a:rPr>
              <a:t>  </a:t>
            </a:r>
            <a:r>
              <a:rPr lang="en-US" sz="1600" dirty="0" err="1" smtClean="0">
                <a:latin typeface="Courier New" pitchFamily="49" charset="0"/>
              </a:rPr>
              <a:t>gcc</a:t>
            </a:r>
            <a:r>
              <a:rPr lang="en-US" sz="1600" dirty="0" smtClean="0">
                <a:latin typeface="Courier New" pitchFamily="49" charset="0"/>
              </a:rPr>
              <a:t> </a:t>
            </a:r>
            <a:r>
              <a:rPr lang="en-US" sz="1600" dirty="0" err="1" smtClean="0">
                <a:latin typeface="Courier New" pitchFamily="49" charset="0"/>
              </a:rPr>
              <a:t>ThreadsPeterson.c</a:t>
            </a:r>
            <a:r>
              <a:rPr lang="en-US" sz="1600" dirty="0" smtClean="0">
                <a:latin typeface="Courier New" pitchFamily="49" charset="0"/>
              </a:rPr>
              <a:t>  -S –o </a:t>
            </a:r>
            <a:r>
              <a:rPr lang="en-US" sz="1600" dirty="0" err="1" smtClean="0">
                <a:latin typeface="Courier New" pitchFamily="49" charset="0"/>
              </a:rPr>
              <a:t>ThreadsPeterson.s</a:t>
            </a:r>
            <a:endParaRPr lang="en-US" sz="1600" dirty="0" smtClean="0">
              <a:latin typeface="Courier New" pitchFamily="49" charset="0"/>
            </a:endParaRPr>
          </a:p>
          <a:p>
            <a:pPr algn="l">
              <a:defRPr/>
            </a:pPr>
            <a:r>
              <a:rPr lang="en-US" sz="1400" dirty="0" smtClean="0">
                <a:latin typeface="Courier New" pitchFamily="49" charset="0"/>
                <a:cs typeface="Courier New" pitchFamily="49" charset="0"/>
              </a:rPr>
              <a:t>// L14:</a:t>
            </a:r>
          </a:p>
          <a:p>
            <a:pPr algn="l">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movl</a:t>
            </a:r>
            <a:r>
              <a:rPr lang="en-US" sz="1400" dirty="0" smtClean="0">
                <a:latin typeface="Courier New" pitchFamily="49" charset="0"/>
                <a:cs typeface="Courier New" pitchFamily="49" charset="0"/>
              </a:rPr>
              <a:t>	  -4(%</a:t>
            </a:r>
            <a:r>
              <a:rPr lang="en-US" sz="1400" dirty="0" err="1" smtClean="0">
                <a:latin typeface="Courier New" pitchFamily="49" charset="0"/>
                <a:cs typeface="Courier New" pitchFamily="49" charset="0"/>
              </a:rPr>
              <a:t>ebp</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eax</a:t>
            </a:r>
            <a:endParaRPr lang="en-US" sz="1400" dirty="0" smtClean="0">
              <a:latin typeface="Courier New" pitchFamily="49" charset="0"/>
              <a:cs typeface="Courier New" pitchFamily="49" charset="0"/>
            </a:endParaRPr>
          </a:p>
          <a:p>
            <a:pPr algn="l">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movl</a:t>
            </a:r>
            <a:r>
              <a:rPr lang="en-US" sz="1400" dirty="0" smtClean="0">
                <a:latin typeface="Courier New" pitchFamily="49" charset="0"/>
                <a:cs typeface="Courier New" pitchFamily="49" charset="0"/>
              </a:rPr>
              <a:t>	  _flag(,%eax,4), %</a:t>
            </a:r>
            <a:r>
              <a:rPr lang="en-US" sz="1400" dirty="0" err="1" smtClean="0">
                <a:latin typeface="Courier New" pitchFamily="49" charset="0"/>
                <a:cs typeface="Courier New" pitchFamily="49" charset="0"/>
              </a:rPr>
              <a:t>eax</a:t>
            </a:r>
            <a:endParaRPr lang="en-US" sz="1400" dirty="0" smtClean="0">
              <a:latin typeface="Courier New" pitchFamily="49" charset="0"/>
              <a:cs typeface="Courier New" pitchFamily="49" charset="0"/>
            </a:endParaRPr>
          </a:p>
          <a:p>
            <a:pPr algn="l">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testl</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eax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eax</a:t>
            </a:r>
            <a:endParaRPr lang="en-US" sz="1400" dirty="0" smtClean="0">
              <a:latin typeface="Courier New" pitchFamily="49" charset="0"/>
              <a:cs typeface="Courier New" pitchFamily="49" charset="0"/>
            </a:endParaRPr>
          </a:p>
          <a:p>
            <a:pPr algn="l">
              <a:defRPr/>
            </a:pPr>
            <a:r>
              <a:rPr lang="en-US" sz="1400" dirty="0" smtClean="0">
                <a:latin typeface="Courier New" pitchFamily="49" charset="0"/>
                <a:cs typeface="Courier New" pitchFamily="49" charset="0"/>
              </a:rPr>
              <a:t>// 	   je	         L12</a:t>
            </a:r>
          </a:p>
          <a:p>
            <a:pPr algn="l">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movl</a:t>
            </a:r>
            <a:r>
              <a:rPr lang="en-US" sz="1400" dirty="0" smtClean="0">
                <a:latin typeface="Courier New" pitchFamily="49" charset="0"/>
                <a:cs typeface="Courier New" pitchFamily="49" charset="0"/>
              </a:rPr>
              <a:t>	  _turn, %</a:t>
            </a:r>
            <a:r>
              <a:rPr lang="en-US" sz="1400" dirty="0" err="1" smtClean="0">
                <a:latin typeface="Courier New" pitchFamily="49" charset="0"/>
                <a:cs typeface="Courier New" pitchFamily="49" charset="0"/>
              </a:rPr>
              <a:t>eax</a:t>
            </a:r>
            <a:endParaRPr lang="en-US" sz="1400" dirty="0" smtClean="0">
              <a:latin typeface="Courier New" pitchFamily="49" charset="0"/>
              <a:cs typeface="Courier New" pitchFamily="49" charset="0"/>
            </a:endParaRPr>
          </a:p>
          <a:p>
            <a:pPr algn="l">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cmpl</a:t>
            </a:r>
            <a:r>
              <a:rPr lang="en-US" sz="1400" dirty="0" smtClean="0">
                <a:latin typeface="Courier New" pitchFamily="49" charset="0"/>
                <a:cs typeface="Courier New" pitchFamily="49" charset="0"/>
              </a:rPr>
              <a:t>	  -4(%</a:t>
            </a:r>
            <a:r>
              <a:rPr lang="en-US" sz="1400" dirty="0" err="1" smtClean="0">
                <a:latin typeface="Courier New" pitchFamily="49" charset="0"/>
                <a:cs typeface="Courier New" pitchFamily="49" charset="0"/>
              </a:rPr>
              <a:t>ebp</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eax</a:t>
            </a:r>
            <a:endParaRPr lang="en-US" sz="1400" dirty="0" smtClean="0">
              <a:latin typeface="Courier New" pitchFamily="49" charset="0"/>
              <a:cs typeface="Courier New" pitchFamily="49" charset="0"/>
            </a:endParaRPr>
          </a:p>
          <a:p>
            <a:pPr algn="l">
              <a:defRPr/>
            </a:pPr>
            <a:r>
              <a:rPr lang="en-US" sz="1400" dirty="0" smtClean="0">
                <a:latin typeface="Courier New" pitchFamily="49" charset="0"/>
                <a:cs typeface="Courier New" pitchFamily="49" charset="0"/>
              </a:rPr>
              <a:t>// 	   je	         L14</a:t>
            </a:r>
          </a:p>
          <a:p>
            <a:pPr algn="l">
              <a:defRPr/>
            </a:pPr>
            <a:r>
              <a:rPr lang="en-US" sz="1400" dirty="0" smtClean="0">
                <a:latin typeface="Courier New" pitchFamily="49" charset="0"/>
                <a:cs typeface="Courier New" pitchFamily="49" charset="0"/>
              </a:rPr>
              <a:t>//L12:</a:t>
            </a:r>
          </a:p>
          <a:p>
            <a:pPr algn="l">
              <a:defRPr/>
            </a:pPr>
            <a:r>
              <a:rPr lang="en-US" sz="1400" dirty="0" smtClean="0">
                <a:latin typeface="Courier New" pitchFamily="49" charset="0"/>
                <a:cs typeface="Courier New" pitchFamily="49" charset="0"/>
              </a:rPr>
              <a:t>	leave</a:t>
            </a:r>
          </a:p>
          <a:p>
            <a:pPr algn="l">
              <a:defRPr/>
            </a:pPr>
            <a:r>
              <a:rPr lang="en-US" sz="1400" dirty="0" smtClean="0">
                <a:latin typeface="Courier New" pitchFamily="49" charset="0"/>
                <a:cs typeface="Courier New" pitchFamily="49" charset="0"/>
              </a:rPr>
              <a:t>	ret</a:t>
            </a:r>
          </a:p>
          <a:p>
            <a:pPr algn="just">
              <a:defRPr/>
            </a:pPr>
            <a:endParaRPr lang="en-US" sz="1600" dirty="0" smtClean="0"/>
          </a:p>
          <a:p>
            <a:pPr marL="227013" indent="-227013" algn="just" eaLnBrk="1" hangingPunct="1">
              <a:defRPr/>
            </a:pPr>
            <a:endParaRPr lang="en-US" sz="1600" dirty="0" smtClean="0">
              <a:cs typeface="Times New Roman" pitchFamily="18" charset="0"/>
            </a:endParaRPr>
          </a:p>
        </p:txBody>
      </p:sp>
      <p:sp>
        <p:nvSpPr>
          <p:cNvPr id="18437" name="Rectangle 7"/>
          <p:cNvSpPr>
            <a:spLocks noGrp="1" noChangeArrowheads="1"/>
          </p:cNvSpPr>
          <p:nvPr>
            <p:ph type="ctrTitle"/>
          </p:nvPr>
        </p:nvSpPr>
        <p:spPr>
          <a:xfrm>
            <a:off x="304800" y="228600"/>
            <a:ext cx="4648200" cy="838200"/>
          </a:xfrm>
          <a:noFill/>
        </p:spPr>
        <p:txBody>
          <a:bodyPr/>
          <a:lstStyle/>
          <a:p>
            <a:pPr eaLnBrk="1" hangingPunct="1"/>
            <a:r>
              <a:rPr lang="en-US" altLang="en-US" sz="2800" b="1" smtClean="0"/>
              <a:t>PROCESS SYNCHRONIZATION</a:t>
            </a:r>
          </a:p>
        </p:txBody>
      </p:sp>
      <p:sp>
        <p:nvSpPr>
          <p:cNvPr id="18438" name="Text Box 8"/>
          <p:cNvSpPr txBox="1">
            <a:spLocks noChangeArrowheads="1"/>
          </p:cNvSpPr>
          <p:nvPr/>
        </p:nvSpPr>
        <p:spPr bwMode="auto">
          <a:xfrm>
            <a:off x="5165725" y="457200"/>
            <a:ext cx="3779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So, What Happened?</a:t>
            </a:r>
          </a:p>
        </p:txBody>
      </p:sp>
      <p:sp>
        <p:nvSpPr>
          <p:cNvPr id="18439" name="TextBox 16"/>
          <p:cNvSpPr txBox="1">
            <a:spLocks noChangeArrowheads="1"/>
          </p:cNvSpPr>
          <p:nvPr/>
        </p:nvSpPr>
        <p:spPr bwMode="auto">
          <a:xfrm>
            <a:off x="5257800" y="4038600"/>
            <a:ext cx="3581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a:t>Here we evaluate first flag, and then turn..</a:t>
            </a:r>
          </a:p>
          <a:p>
            <a:pPr eaLnBrk="1" hangingPunct="1">
              <a:buFontTx/>
              <a:buNone/>
            </a:pPr>
            <a:endParaRPr lang="en-US" altLang="en-US" sz="1600"/>
          </a:p>
          <a:p>
            <a:pPr eaLnBrk="1" hangingPunct="1">
              <a:buFontTx/>
              <a:buNone/>
            </a:pPr>
            <a:r>
              <a:rPr lang="en-US" altLang="en-US" sz="1600"/>
              <a:t>Everything is great as long as flag and turn are consistent with each other.  What if only one of the variables has been modified </a:t>
            </a:r>
          </a:p>
          <a:p>
            <a:pPr eaLnBrk="1" hangingPunct="1">
              <a:buFontTx/>
              <a:buNone/>
            </a:pPr>
            <a:r>
              <a:rPr lang="en-US" altLang="en-US" sz="1600" b="1">
                <a:solidFill>
                  <a:schemeClr val="accent2"/>
                </a:solidFill>
              </a:rPr>
              <a:t>as seen by the executing thread?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C5A6755B-9E92-44A8-B2DD-AF201CA179C0}" type="slidenum">
              <a:rPr lang="en-US" altLang="en-US" sz="1600"/>
              <a:pPr eaLnBrk="1" hangingPunct="1">
                <a:buFontTx/>
                <a:buNone/>
              </a:pPr>
              <a:t>18</a:t>
            </a:fld>
            <a:endParaRPr lang="en-US" altLang="en-US" sz="1600"/>
          </a:p>
        </p:txBody>
      </p:sp>
      <p:sp>
        <p:nvSpPr>
          <p:cNvPr id="15364" name="Rectangle 3"/>
          <p:cNvSpPr>
            <a:spLocks noGrp="1" noChangeArrowheads="1"/>
          </p:cNvSpPr>
          <p:nvPr>
            <p:ph type="subTitle" idx="1"/>
          </p:nvPr>
        </p:nvSpPr>
        <p:spPr>
          <a:xfrm>
            <a:off x="228600" y="1143000"/>
            <a:ext cx="8686800" cy="5715000"/>
          </a:xfrm>
        </p:spPr>
        <p:txBody>
          <a:bodyPr/>
          <a:lstStyle/>
          <a:p>
            <a:pPr algn="just">
              <a:defRPr/>
            </a:pPr>
            <a:r>
              <a:rPr lang="en-US" sz="1600" dirty="0" smtClean="0"/>
              <a:t>The Intel instruction MFENCE performs a serializing operation on all load and store instructions that were issued prior the MFENCE instruction. This serializing operation guarantees that every load and store instruction that precedes in program order the MFENCE instruction is globally visible before any load or store instruction that follows the MFENCE instruction is globally visible. The MFENCE instruction is ordered with respect to all load and store instructions, other MFENCE instructions, any SFENCE and LFENCE instructions, and any serializing instructions (such as the CPUID instruction).</a:t>
            </a:r>
          </a:p>
          <a:p>
            <a:pPr algn="just">
              <a:defRPr/>
            </a:pPr>
            <a:r>
              <a:rPr lang="en-US" sz="1600" dirty="0" smtClean="0"/>
              <a:t>Weakly ordered memory types can enable higher performance through such techniques as out-of-order issue, speculative reads, write-combining, and write-collapsing. The degree to which a consumer of data recognizes or knows that the data is weakly ordered varies among applications and may be unknown to the producer of this data. The MFENCE instruction provides a performance-efficient way of ensuring ordering between routines that produce weakly-ordered results and routines that consume this data.</a:t>
            </a:r>
          </a:p>
          <a:p>
            <a:pPr algn="just">
              <a:defRPr/>
            </a:pPr>
            <a:r>
              <a:rPr lang="en-US" sz="1600" dirty="0" smtClean="0"/>
              <a:t>It should be noted that processors are free to speculatively fetch and cache data from system memory regions that are assigned a memory-type that permits speculative reads (that is, the WB, WC, and WT memory types). The </a:t>
            </a:r>
            <a:r>
              <a:rPr lang="en-US" sz="1600" dirty="0" err="1" smtClean="0"/>
              <a:t>PREFETCH</a:t>
            </a:r>
            <a:r>
              <a:rPr lang="en-US" sz="1600" i="1" dirty="0" err="1" smtClean="0"/>
              <a:t>h</a:t>
            </a:r>
            <a:r>
              <a:rPr lang="en-US" sz="1600" dirty="0" smtClean="0"/>
              <a:t> instruction is considered a hint to this speculative behavior. Because this speculative fetching can occur at any time and is not tied to instruction execution, the MFENCE instruction is not ordered with respect to </a:t>
            </a:r>
            <a:r>
              <a:rPr lang="en-US" sz="1600" dirty="0" err="1" smtClean="0"/>
              <a:t>PREFETCH</a:t>
            </a:r>
            <a:r>
              <a:rPr lang="en-US" sz="1600" i="1" dirty="0" err="1" smtClean="0"/>
              <a:t>h</a:t>
            </a:r>
            <a:r>
              <a:rPr lang="en-US" sz="1600" dirty="0" smtClean="0"/>
              <a:t> or any of the speculative fetching mechanisms (that is, data could be speculative loaded into the cache just before, during, or after the execution of an MFENCE instruction).</a:t>
            </a:r>
          </a:p>
          <a:p>
            <a:pPr algn="just">
              <a:defRPr/>
            </a:pPr>
            <a:r>
              <a:rPr lang="en-US" sz="1600" b="1" dirty="0" smtClean="0"/>
              <a:t>Operation</a:t>
            </a:r>
          </a:p>
          <a:p>
            <a:pPr algn="just">
              <a:defRPr/>
            </a:pPr>
            <a:r>
              <a:rPr lang="en-US" sz="1600" dirty="0" err="1" smtClean="0"/>
              <a:t>Wait_On_Following_Loads_And_Stores_Until</a:t>
            </a:r>
            <a:r>
              <a:rPr lang="en-US" sz="1600" dirty="0" smtClean="0"/>
              <a:t>(</a:t>
            </a:r>
            <a:r>
              <a:rPr lang="en-US" sz="1600" dirty="0" err="1" smtClean="0"/>
              <a:t>preceding_loads_and_stores_globally_visible</a:t>
            </a:r>
            <a:r>
              <a:rPr lang="en-US" sz="1600" dirty="0" smtClean="0"/>
              <a:t>);</a:t>
            </a:r>
          </a:p>
          <a:p>
            <a:pPr marL="227013" indent="-227013" algn="just" eaLnBrk="1" hangingPunct="1">
              <a:defRPr/>
            </a:pPr>
            <a:endParaRPr lang="en-US" sz="1600" dirty="0" smtClean="0">
              <a:cs typeface="Times New Roman" pitchFamily="18" charset="0"/>
            </a:endParaRPr>
          </a:p>
        </p:txBody>
      </p:sp>
      <p:sp>
        <p:nvSpPr>
          <p:cNvPr id="19461" name="Rectangle 7"/>
          <p:cNvSpPr>
            <a:spLocks noGrp="1" noChangeArrowheads="1"/>
          </p:cNvSpPr>
          <p:nvPr>
            <p:ph type="ctrTitle"/>
          </p:nvPr>
        </p:nvSpPr>
        <p:spPr>
          <a:xfrm>
            <a:off x="304800" y="228600"/>
            <a:ext cx="4648200" cy="838200"/>
          </a:xfrm>
          <a:noFill/>
        </p:spPr>
        <p:txBody>
          <a:bodyPr/>
          <a:lstStyle/>
          <a:p>
            <a:pPr eaLnBrk="1" hangingPunct="1"/>
            <a:r>
              <a:rPr lang="en-US" altLang="en-US" sz="2800" b="1" smtClean="0"/>
              <a:t>PROCESS SYNCHRONIZATION</a:t>
            </a:r>
          </a:p>
        </p:txBody>
      </p:sp>
      <p:sp>
        <p:nvSpPr>
          <p:cNvPr id="19462" name="Text Box 8"/>
          <p:cNvSpPr txBox="1">
            <a:spLocks noChangeArrowheads="1"/>
          </p:cNvSpPr>
          <p:nvPr/>
        </p:nvSpPr>
        <p:spPr bwMode="auto">
          <a:xfrm>
            <a:off x="6205538" y="457200"/>
            <a:ext cx="1700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MFENCE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228600"/>
            <a:ext cx="7772400" cy="762000"/>
          </a:xfrm>
        </p:spPr>
        <p:txBody>
          <a:bodyPr/>
          <a:lstStyle/>
          <a:p>
            <a:r>
              <a:rPr lang="en-US" altLang="en-US" smtClean="0"/>
              <a:t>Code for Peterson’s Algorithm</a:t>
            </a:r>
          </a:p>
        </p:txBody>
      </p:sp>
      <p:sp>
        <p:nvSpPr>
          <p:cNvPr id="20483" name="Content Placeholder 2"/>
          <p:cNvSpPr>
            <a:spLocks noGrp="1"/>
          </p:cNvSpPr>
          <p:nvPr>
            <p:ph idx="1"/>
          </p:nvPr>
        </p:nvSpPr>
        <p:spPr>
          <a:xfrm>
            <a:off x="457200" y="914400"/>
            <a:ext cx="8458200" cy="5715000"/>
          </a:xfrm>
        </p:spPr>
        <p:txBody>
          <a:bodyPr/>
          <a:lstStyle/>
          <a:p>
            <a:pPr>
              <a:buFontTx/>
              <a:buNone/>
            </a:pPr>
            <a:r>
              <a:rPr lang="en-US" altLang="en-US" sz="1400" smtClean="0">
                <a:latin typeface="Courier New" panose="02070309020205020404" pitchFamily="49" charset="0"/>
                <a:cs typeface="Courier New" panose="02070309020205020404" pitchFamily="49" charset="0"/>
              </a:rPr>
              <a:t>//////////////////////////////////////////////////////////////////////////</a:t>
            </a:r>
          </a:p>
          <a:p>
            <a:pPr>
              <a:buFontTx/>
              <a:buNone/>
            </a:pPr>
            <a:r>
              <a:rPr lang="en-US" altLang="en-US" sz="1400" smtClean="0">
                <a:latin typeface="Courier New" panose="02070309020205020404" pitchFamily="49" charset="0"/>
                <a:cs typeface="Courier New" panose="02070309020205020404" pitchFamily="49" charset="0"/>
              </a:rPr>
              <a:t>// Here's how the compiler generates code for the while line – and how we’ve </a:t>
            </a:r>
          </a:p>
          <a:p>
            <a:pPr>
              <a:buFontTx/>
              <a:buNone/>
            </a:pPr>
            <a:r>
              <a:rPr lang="en-US" altLang="en-US" sz="1400" smtClean="0">
                <a:latin typeface="Courier New" panose="02070309020205020404" pitchFamily="49" charset="0"/>
                <a:cs typeface="Courier New" panose="02070309020205020404" pitchFamily="49" charset="0"/>
              </a:rPr>
              <a:t>//  added a synchronizing statement.</a:t>
            </a:r>
          </a:p>
          <a:p>
            <a:pPr>
              <a:buFontTx/>
              <a:buNone/>
            </a:pPr>
            <a:r>
              <a:rPr lang="en-US" altLang="en-US" sz="1400" smtClean="0">
                <a:latin typeface="Courier New" panose="02070309020205020404" pitchFamily="49" charset="0"/>
                <a:cs typeface="Courier New" panose="02070309020205020404" pitchFamily="49" charset="0"/>
              </a:rPr>
              <a:t>//</a:t>
            </a:r>
          </a:p>
          <a:p>
            <a:pPr>
              <a:buFontTx/>
              <a:buNone/>
            </a:pPr>
            <a:r>
              <a:rPr lang="en-US" altLang="en-US" sz="1400" smtClean="0">
                <a:latin typeface="Courier New" panose="02070309020205020404" pitchFamily="49" charset="0"/>
                <a:cs typeface="Courier New" panose="02070309020205020404" pitchFamily="49" charset="0"/>
              </a:rPr>
              <a:t>// L14:</a:t>
            </a:r>
          </a:p>
          <a:p>
            <a:pPr>
              <a:buFontTx/>
              <a:buNone/>
            </a:pPr>
            <a:r>
              <a:rPr lang="en-US" altLang="en-US" sz="1400" smtClean="0">
                <a:latin typeface="Courier New" panose="02070309020205020404" pitchFamily="49" charset="0"/>
                <a:cs typeface="Courier New" panose="02070309020205020404" pitchFamily="49" charset="0"/>
              </a:rPr>
              <a:t>//    mfence                       </a:t>
            </a:r>
            <a:r>
              <a:rPr lang="en-US" altLang="en-US" sz="1400" smtClean="0">
                <a:latin typeface="Courier New" panose="02070309020205020404" pitchFamily="49" charset="0"/>
                <a:cs typeface="Courier New" panose="02070309020205020404" pitchFamily="49" charset="0"/>
                <a:sym typeface="Wingdings" panose="05000000000000000000" pitchFamily="2" charset="2"/>
              </a:rPr>
              <a:t>   Line Added</a:t>
            </a:r>
            <a:endParaRPr lang="en-US" altLang="en-US" sz="1400" smtClean="0">
              <a:latin typeface="Courier New" panose="02070309020205020404" pitchFamily="49" charset="0"/>
              <a:cs typeface="Courier New" panose="02070309020205020404" pitchFamily="49" charset="0"/>
            </a:endParaRPr>
          </a:p>
          <a:p>
            <a:pPr>
              <a:buFontTx/>
              <a:buNone/>
            </a:pPr>
            <a:r>
              <a:rPr lang="en-US" altLang="en-US" sz="1400" smtClean="0">
                <a:latin typeface="Courier New" panose="02070309020205020404" pitchFamily="49" charset="0"/>
                <a:cs typeface="Courier New" panose="02070309020205020404" pitchFamily="49" charset="0"/>
              </a:rPr>
              <a:t>// 	   movl	-4(%ebp), %eax</a:t>
            </a:r>
          </a:p>
          <a:p>
            <a:pPr>
              <a:buFontTx/>
              <a:buNone/>
            </a:pPr>
            <a:r>
              <a:rPr lang="en-US" altLang="en-US" sz="1400" smtClean="0">
                <a:latin typeface="Courier New" panose="02070309020205020404" pitchFamily="49" charset="0"/>
                <a:cs typeface="Courier New" panose="02070309020205020404" pitchFamily="49" charset="0"/>
              </a:rPr>
              <a:t>// 	   movl	_flag(,%eax,4), %eax</a:t>
            </a:r>
          </a:p>
          <a:p>
            <a:pPr>
              <a:buFontTx/>
              <a:buNone/>
            </a:pPr>
            <a:r>
              <a:rPr lang="en-US" altLang="en-US" sz="1400" smtClean="0">
                <a:latin typeface="Courier New" panose="02070309020205020404" pitchFamily="49" charset="0"/>
                <a:cs typeface="Courier New" panose="02070309020205020404" pitchFamily="49" charset="0"/>
              </a:rPr>
              <a:t>// 	   testl	%eax, %eax</a:t>
            </a:r>
          </a:p>
          <a:p>
            <a:pPr>
              <a:buFontTx/>
              <a:buNone/>
            </a:pPr>
            <a:r>
              <a:rPr lang="en-US" altLang="en-US" sz="1400" smtClean="0">
                <a:latin typeface="Courier New" panose="02070309020205020404" pitchFamily="49" charset="0"/>
                <a:cs typeface="Courier New" panose="02070309020205020404" pitchFamily="49" charset="0"/>
              </a:rPr>
              <a:t>// 	   je	         L12</a:t>
            </a:r>
          </a:p>
          <a:p>
            <a:pPr>
              <a:buFontTx/>
              <a:buNone/>
            </a:pPr>
            <a:r>
              <a:rPr lang="en-US" altLang="en-US" sz="1400" smtClean="0">
                <a:latin typeface="Courier New" panose="02070309020205020404" pitchFamily="49" charset="0"/>
                <a:cs typeface="Courier New" panose="02070309020205020404" pitchFamily="49" charset="0"/>
              </a:rPr>
              <a:t>// 	   movl	_turn, %eax</a:t>
            </a:r>
          </a:p>
          <a:p>
            <a:pPr>
              <a:buFontTx/>
              <a:buNone/>
            </a:pPr>
            <a:r>
              <a:rPr lang="en-US" altLang="en-US" sz="1400" smtClean="0">
                <a:latin typeface="Courier New" panose="02070309020205020404" pitchFamily="49" charset="0"/>
                <a:cs typeface="Courier New" panose="02070309020205020404" pitchFamily="49" charset="0"/>
              </a:rPr>
              <a:t>// 	   cmpl	-4(%ebp), %eax</a:t>
            </a:r>
          </a:p>
          <a:p>
            <a:pPr>
              <a:buFontTx/>
              <a:buNone/>
            </a:pPr>
            <a:r>
              <a:rPr lang="en-US" altLang="en-US" sz="1400" smtClean="0">
                <a:latin typeface="Courier New" panose="02070309020205020404" pitchFamily="49" charset="0"/>
                <a:cs typeface="Courier New" panose="02070309020205020404" pitchFamily="49" charset="0"/>
              </a:rPr>
              <a:t>// 	   je	         L14</a:t>
            </a:r>
          </a:p>
          <a:p>
            <a:pPr>
              <a:buFontTx/>
              <a:buNone/>
            </a:pPr>
            <a:r>
              <a:rPr lang="en-US" altLang="en-US" sz="1400" smtClean="0">
                <a:latin typeface="Courier New" panose="02070309020205020404" pitchFamily="49" charset="0"/>
                <a:cs typeface="Courier New" panose="02070309020205020404" pitchFamily="49" charset="0"/>
              </a:rPr>
              <a:t>//L12:</a:t>
            </a:r>
          </a:p>
          <a:p>
            <a:pPr>
              <a:buFontTx/>
              <a:buNone/>
            </a:pPr>
            <a:r>
              <a:rPr lang="en-US" altLang="en-US" sz="1400" smtClean="0">
                <a:latin typeface="Courier New" panose="02070309020205020404" pitchFamily="49" charset="0"/>
                <a:cs typeface="Courier New" panose="02070309020205020404" pitchFamily="49" charset="0"/>
              </a:rPr>
              <a:t>	leave</a:t>
            </a:r>
          </a:p>
          <a:p>
            <a:pPr>
              <a:buFontTx/>
              <a:buNone/>
            </a:pPr>
            <a:r>
              <a:rPr lang="en-US" altLang="en-US" sz="1400" smtClean="0">
                <a:latin typeface="Courier New" panose="02070309020205020404" pitchFamily="49" charset="0"/>
                <a:cs typeface="Courier New" panose="02070309020205020404" pitchFamily="49" charset="0"/>
              </a:rPr>
              <a:t>	ret</a:t>
            </a:r>
          </a:p>
          <a:p>
            <a:pPr>
              <a:buFontTx/>
              <a:buNone/>
            </a:pPr>
            <a:r>
              <a:rPr lang="en-US" altLang="en-US" sz="1400" smtClean="0">
                <a:latin typeface="Courier New" panose="02070309020205020404" pitchFamily="49" charset="0"/>
                <a:cs typeface="Courier New" panose="02070309020205020404" pitchFamily="49" charset="0"/>
              </a:rPr>
              <a:t>// </a:t>
            </a:r>
          </a:p>
          <a:p>
            <a:pPr>
              <a:buFontTx/>
              <a:buNone/>
            </a:pPr>
            <a:r>
              <a:rPr lang="en-US" altLang="en-US" sz="1400" smtClean="0">
                <a:latin typeface="Courier New" panose="02070309020205020404" pitchFamily="49" charset="0"/>
                <a:cs typeface="Courier New" panose="02070309020205020404" pitchFamily="49" charset="0"/>
              </a:rPr>
              <a:t>//////////////////////////////////////////////////////////////////////////</a:t>
            </a:r>
          </a:p>
          <a:p>
            <a:pPr>
              <a:buFontTx/>
              <a:buNone/>
            </a:pPr>
            <a:endParaRPr lang="en-US" altLang="en-US" sz="1400" smtClean="0">
              <a:latin typeface="Courier New" panose="02070309020205020404" pitchFamily="49" charset="0"/>
              <a:cs typeface="Courier New" panose="02070309020205020404" pitchFamily="49" charset="0"/>
            </a:endParaRPr>
          </a:p>
        </p:txBody>
      </p:sp>
      <p:sp>
        <p:nvSpPr>
          <p:cNvPr id="204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04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210EB14-C277-4B81-8BBE-12A49ECF7F36}" type="slidenum">
              <a:rPr lang="en-US" altLang="en-US" sz="1600"/>
              <a:pPr eaLnBrk="1" hangingPunct="1">
                <a:buFontTx/>
                <a:buNone/>
              </a:pPr>
              <a:t>19</a:t>
            </a:fld>
            <a:endParaRPr lang="en-US"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E1C3799B-A5A5-4F76-94CC-327079569B57}" type="slidenum">
              <a:rPr lang="en-US" altLang="en-US" sz="1600"/>
              <a:pPr eaLnBrk="1" hangingPunct="1">
                <a:buFontTx/>
                <a:buNone/>
              </a:pPr>
              <a:t>2</a:t>
            </a:fld>
            <a:endParaRPr lang="en-US" altLang="en-US" sz="1600"/>
          </a:p>
        </p:txBody>
      </p:sp>
      <p:sp>
        <p:nvSpPr>
          <p:cNvPr id="3076" name="Rectangle 1026"/>
          <p:cNvSpPr>
            <a:spLocks noGrp="1" noChangeArrowheads="1"/>
          </p:cNvSpPr>
          <p:nvPr>
            <p:ph type="body" idx="1"/>
          </p:nvPr>
        </p:nvSpPr>
        <p:spPr>
          <a:xfrm>
            <a:off x="0" y="2209800"/>
            <a:ext cx="8915400" cy="3429000"/>
          </a:xfrm>
        </p:spPr>
        <p:txBody>
          <a:bodyPr/>
          <a:lstStyle/>
          <a:p>
            <a:pPr algn="ctr" eaLnBrk="1" hangingPunct="1">
              <a:lnSpc>
                <a:spcPct val="90000"/>
              </a:lnSpc>
              <a:buFontTx/>
              <a:buNone/>
            </a:pPr>
            <a:r>
              <a:rPr lang="en-US" altLang="en-US" sz="2800" b="1" smtClean="0">
                <a:solidFill>
                  <a:schemeClr val="accent2"/>
                </a:solidFill>
              </a:rPr>
              <a:t>What Is In This Chapter?</a:t>
            </a:r>
            <a:endParaRPr lang="en-US" altLang="en-US" sz="1800" b="1" smtClean="0">
              <a:solidFill>
                <a:schemeClr val="accent2"/>
              </a:solidFill>
            </a:endParaRPr>
          </a:p>
          <a:p>
            <a:pPr eaLnBrk="1" hangingPunct="1">
              <a:lnSpc>
                <a:spcPct val="90000"/>
              </a:lnSpc>
              <a:buFontTx/>
              <a:buNone/>
            </a:pPr>
            <a:endParaRPr lang="en-US" altLang="en-US" sz="1800" b="1" smtClean="0">
              <a:solidFill>
                <a:schemeClr val="accent2"/>
              </a:solidFill>
            </a:endParaRPr>
          </a:p>
          <a:p>
            <a:pPr eaLnBrk="1" hangingPunct="1">
              <a:lnSpc>
                <a:spcPct val="90000"/>
              </a:lnSpc>
            </a:pPr>
            <a:r>
              <a:rPr lang="en-US" altLang="en-US" sz="2000" b="1" smtClean="0">
                <a:latin typeface="Helvetica" panose="020B0604020202020204" pitchFamily="34" charset="0"/>
                <a:cs typeface="Times New Roman" panose="02020603050405020304" pitchFamily="18" charset="0"/>
              </a:rPr>
              <a:t>This is about getting processes to coordinate with each other.</a:t>
            </a:r>
          </a:p>
          <a:p>
            <a:pPr eaLnBrk="1" hangingPunct="1">
              <a:lnSpc>
                <a:spcPct val="90000"/>
              </a:lnSpc>
            </a:pPr>
            <a:endParaRPr lang="en-US" altLang="en-US" sz="2000" b="1" smtClean="0">
              <a:latin typeface="Helvetica" panose="020B0604020202020204" pitchFamily="34" charset="0"/>
              <a:cs typeface="Times New Roman" panose="02020603050405020304" pitchFamily="18" charset="0"/>
            </a:endParaRPr>
          </a:p>
          <a:p>
            <a:pPr eaLnBrk="1" hangingPunct="1">
              <a:lnSpc>
                <a:spcPct val="90000"/>
              </a:lnSpc>
            </a:pPr>
            <a:r>
              <a:rPr lang="en-US" altLang="en-US" sz="2000" b="1" smtClean="0">
                <a:latin typeface="Helvetica" panose="020B0604020202020204" pitchFamily="34" charset="0"/>
                <a:cs typeface="Times New Roman" panose="02020603050405020304" pitchFamily="18" charset="0"/>
              </a:rPr>
              <a:t>How  do processes work with resources that must be shared between them?</a:t>
            </a:r>
          </a:p>
          <a:p>
            <a:pPr eaLnBrk="1" hangingPunct="1">
              <a:lnSpc>
                <a:spcPct val="90000"/>
              </a:lnSpc>
            </a:pPr>
            <a:endParaRPr lang="en-US" altLang="en-US" sz="2000" b="1" smtClean="0">
              <a:latin typeface="Helvetica" panose="020B0604020202020204" pitchFamily="34" charset="0"/>
              <a:cs typeface="Times New Roman" panose="02020603050405020304" pitchFamily="18" charset="0"/>
            </a:endParaRPr>
          </a:p>
          <a:p>
            <a:pPr eaLnBrk="1" hangingPunct="1">
              <a:lnSpc>
                <a:spcPct val="90000"/>
              </a:lnSpc>
            </a:pPr>
            <a:r>
              <a:rPr lang="en-US" altLang="en-US" sz="2000" b="1" smtClean="0">
                <a:latin typeface="Helvetica" panose="020B0604020202020204" pitchFamily="34" charset="0"/>
                <a:cs typeface="Times New Roman" panose="02020603050405020304" pitchFamily="18" charset="0"/>
              </a:rPr>
              <a:t>How  do we go about acquiring locks to protect regions of memory?</a:t>
            </a:r>
          </a:p>
          <a:p>
            <a:pPr eaLnBrk="1" hangingPunct="1">
              <a:lnSpc>
                <a:spcPct val="90000"/>
              </a:lnSpc>
            </a:pPr>
            <a:endParaRPr lang="en-US" altLang="en-US" sz="2000" b="1" smtClean="0">
              <a:latin typeface="Helvetica" panose="020B0604020202020204" pitchFamily="34" charset="0"/>
              <a:cs typeface="Times New Roman" panose="02020603050405020304" pitchFamily="18" charset="0"/>
            </a:endParaRPr>
          </a:p>
          <a:p>
            <a:pPr eaLnBrk="1" hangingPunct="1">
              <a:lnSpc>
                <a:spcPct val="90000"/>
              </a:lnSpc>
            </a:pPr>
            <a:r>
              <a:rPr lang="en-US" altLang="en-US" sz="2000" b="1" smtClean="0">
                <a:latin typeface="Helvetica" panose="020B0604020202020204" pitchFamily="34" charset="0"/>
                <a:cs typeface="Times New Roman" panose="02020603050405020304" pitchFamily="18" charset="0"/>
              </a:rPr>
              <a:t>How is synchronization really used?</a:t>
            </a:r>
            <a:endParaRPr lang="en-US" altLang="en-US" sz="2000" b="1" smtClean="0"/>
          </a:p>
        </p:txBody>
      </p:sp>
      <p:sp>
        <p:nvSpPr>
          <p:cNvPr id="3077" name="Rectangle 1027"/>
          <p:cNvSpPr>
            <a:spLocks noChangeArrowheads="1"/>
          </p:cNvSpPr>
          <p:nvPr/>
        </p:nvSpPr>
        <p:spPr bwMode="auto">
          <a:xfrm>
            <a:off x="838200" y="3810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t>OPERATING SYSTEM Synchronization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228600"/>
            <a:ext cx="7772400" cy="762000"/>
          </a:xfrm>
        </p:spPr>
        <p:txBody>
          <a:bodyPr/>
          <a:lstStyle/>
          <a:p>
            <a:r>
              <a:rPr lang="en-US" altLang="en-US" smtClean="0"/>
              <a:t>Code for Peterson’s Algorithm</a:t>
            </a:r>
          </a:p>
        </p:txBody>
      </p:sp>
      <p:sp>
        <p:nvSpPr>
          <p:cNvPr id="21507" name="Content Placeholder 2"/>
          <p:cNvSpPr>
            <a:spLocks noGrp="1"/>
          </p:cNvSpPr>
          <p:nvPr>
            <p:ph idx="1"/>
          </p:nvPr>
        </p:nvSpPr>
        <p:spPr>
          <a:xfrm>
            <a:off x="457200" y="914400"/>
            <a:ext cx="8458200" cy="3810000"/>
          </a:xfrm>
        </p:spPr>
        <p:txBody>
          <a:bodyPr/>
          <a:lstStyle/>
          <a:p>
            <a:pPr>
              <a:buFontTx/>
              <a:buNone/>
            </a:pPr>
            <a:r>
              <a:rPr lang="en-US" altLang="en-US" sz="1400" smtClean="0">
                <a:latin typeface="Courier New" panose="02070309020205020404" pitchFamily="49" charset="0"/>
                <a:cs typeface="Courier New" panose="02070309020205020404" pitchFamily="49" charset="0"/>
              </a:rPr>
              <a:t>Here’s the total operation we perform here:</a:t>
            </a:r>
          </a:p>
          <a:p>
            <a:pPr>
              <a:buFontTx/>
              <a:buNone/>
            </a:pPr>
            <a:endParaRPr lang="en-US" altLang="en-US" sz="1400" smtClean="0">
              <a:latin typeface="Courier New" panose="02070309020205020404" pitchFamily="49" charset="0"/>
              <a:cs typeface="Courier New" panose="02070309020205020404" pitchFamily="49" charset="0"/>
            </a:endParaRPr>
          </a:p>
          <a:p>
            <a:pPr>
              <a:buFontTx/>
              <a:buNone/>
            </a:pPr>
            <a:r>
              <a:rPr lang="en-US" altLang="en-US" sz="1400" smtClean="0">
                <a:latin typeface="Courier New" panose="02070309020205020404" pitchFamily="49" charset="0"/>
                <a:cs typeface="Courier New" panose="02070309020205020404" pitchFamily="49" charset="0"/>
              </a:rPr>
              <a:t>gcc ThreadsPeterson.c –o ThreadsPeterson   // We find this fails</a:t>
            </a:r>
          </a:p>
          <a:p>
            <a:pPr>
              <a:buFontTx/>
              <a:buNone/>
            </a:pPr>
            <a:endParaRPr lang="en-US" altLang="en-US" sz="1400" smtClean="0">
              <a:latin typeface="Courier New" panose="02070309020205020404" pitchFamily="49" charset="0"/>
              <a:cs typeface="Courier New" panose="02070309020205020404" pitchFamily="49" charset="0"/>
            </a:endParaRPr>
          </a:p>
          <a:p>
            <a:pPr>
              <a:buFontTx/>
              <a:buNone/>
            </a:pPr>
            <a:r>
              <a:rPr lang="en-US" altLang="en-US" sz="1400" smtClean="0">
                <a:latin typeface="Courier New" panose="02070309020205020404" pitchFamily="49" charset="0"/>
                <a:cs typeface="Courier New" panose="02070309020205020404" pitchFamily="49" charset="0"/>
              </a:rPr>
              <a:t>gcc ThreadsPeterson.c –S –o ThreadsPetersonNoFence.s</a:t>
            </a:r>
          </a:p>
          <a:p>
            <a:pPr>
              <a:buFontTx/>
              <a:buNone/>
            </a:pPr>
            <a:r>
              <a:rPr lang="en-US" altLang="en-US" sz="1400" smtClean="0">
                <a:latin typeface="Courier New" panose="02070309020205020404" pitchFamily="49" charset="0"/>
                <a:cs typeface="Courier New" panose="02070309020205020404" pitchFamily="49" charset="0"/>
              </a:rPr>
              <a:t>gcc ThreadsPeterson.c –S –o ThreadsPetersonFence.s</a:t>
            </a:r>
          </a:p>
          <a:p>
            <a:pPr>
              <a:buFontTx/>
              <a:buNone/>
            </a:pPr>
            <a:endParaRPr lang="en-US" altLang="en-US" sz="1400" smtClean="0">
              <a:latin typeface="Courier New" panose="02070309020205020404" pitchFamily="49" charset="0"/>
              <a:cs typeface="Courier New" panose="02070309020205020404" pitchFamily="49" charset="0"/>
            </a:endParaRPr>
          </a:p>
          <a:p>
            <a:pPr>
              <a:buFontTx/>
              <a:buNone/>
            </a:pPr>
            <a:r>
              <a:rPr lang="en-US" altLang="en-US" sz="1400" smtClean="0">
                <a:latin typeface="Courier New" panose="02070309020205020404" pitchFamily="49" charset="0"/>
                <a:cs typeface="Courier New" panose="02070309020205020404" pitchFamily="49" charset="0"/>
              </a:rPr>
              <a:t>// We modify the Fence assembly code to add the mfence instruction</a:t>
            </a:r>
          </a:p>
          <a:p>
            <a:pPr>
              <a:buFontTx/>
              <a:buNone/>
            </a:pPr>
            <a:endParaRPr lang="en-US" altLang="en-US" sz="1400" smtClean="0">
              <a:latin typeface="Courier New" panose="02070309020205020404" pitchFamily="49" charset="0"/>
              <a:cs typeface="Courier New" panose="02070309020205020404" pitchFamily="49" charset="0"/>
            </a:endParaRPr>
          </a:p>
          <a:p>
            <a:pPr>
              <a:buFontTx/>
              <a:buNone/>
            </a:pPr>
            <a:r>
              <a:rPr lang="en-US" altLang="en-US" sz="1400" smtClean="0">
                <a:latin typeface="Courier New" panose="02070309020205020404" pitchFamily="49" charset="0"/>
                <a:cs typeface="Courier New" panose="02070309020205020404" pitchFamily="49" charset="0"/>
              </a:rPr>
              <a:t>gcc ThreadsPetersonNoFence.s –o ThreadsPetersonNoFence</a:t>
            </a:r>
          </a:p>
          <a:p>
            <a:pPr>
              <a:buFontTx/>
              <a:buNone/>
            </a:pPr>
            <a:r>
              <a:rPr lang="en-US" altLang="en-US" sz="1400" smtClean="0">
                <a:latin typeface="Courier New" panose="02070309020205020404" pitchFamily="49" charset="0"/>
                <a:cs typeface="Courier New" panose="02070309020205020404" pitchFamily="49" charset="0"/>
              </a:rPr>
              <a:t>gcc ThreadsPetersonFence.s –o ThreadsPetersonFence</a:t>
            </a:r>
          </a:p>
          <a:p>
            <a:pPr>
              <a:buFontTx/>
              <a:buNone/>
            </a:pPr>
            <a:endParaRPr lang="en-US" altLang="en-US" sz="1400" smtClean="0">
              <a:latin typeface="Courier New" panose="02070309020205020404" pitchFamily="49" charset="0"/>
              <a:cs typeface="Courier New" panose="02070309020205020404" pitchFamily="49" charset="0"/>
            </a:endParaRPr>
          </a:p>
          <a:p>
            <a:pPr>
              <a:buFontTx/>
              <a:buNone/>
            </a:pPr>
            <a:r>
              <a:rPr lang="en-US" altLang="en-US" sz="1400" smtClean="0">
                <a:latin typeface="Courier New" panose="02070309020205020404" pitchFamily="49" charset="0"/>
                <a:cs typeface="Courier New" panose="02070309020205020404" pitchFamily="49" charset="0"/>
              </a:rPr>
              <a:t>// Execute both programs</a:t>
            </a:r>
          </a:p>
          <a:p>
            <a:pPr>
              <a:buFontTx/>
              <a:buNone/>
            </a:pPr>
            <a:endParaRPr lang="en-US" altLang="en-US" sz="1400" smtClean="0">
              <a:latin typeface="Courier New" panose="02070309020205020404" pitchFamily="49" charset="0"/>
              <a:cs typeface="Courier New" panose="02070309020205020404" pitchFamily="49" charset="0"/>
            </a:endParaRPr>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D8DA58B-2031-4C4D-B761-F8E4690909B3}" type="slidenum">
              <a:rPr lang="en-US" altLang="en-US" sz="1600"/>
              <a:pPr eaLnBrk="1" hangingPunct="1">
                <a:buFontTx/>
                <a:buNone/>
              </a:pPr>
              <a:t>20</a:t>
            </a:fld>
            <a:endParaRPr lang="en-US"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CF68261A-F992-4A70-A2E3-0F93E9D26CC5}" type="slidenum">
              <a:rPr lang="en-US" altLang="en-US" sz="1600"/>
              <a:pPr eaLnBrk="1" hangingPunct="1">
                <a:buFontTx/>
                <a:buNone/>
              </a:pPr>
              <a:t>21</a:t>
            </a:fld>
            <a:endParaRPr lang="en-US" altLang="en-US" sz="1600"/>
          </a:p>
        </p:txBody>
      </p:sp>
      <p:sp>
        <p:nvSpPr>
          <p:cNvPr id="22532" name="Rectangle 3"/>
          <p:cNvSpPr>
            <a:spLocks noGrp="1" noChangeArrowheads="1"/>
          </p:cNvSpPr>
          <p:nvPr>
            <p:ph type="subTitle" idx="1"/>
          </p:nvPr>
        </p:nvSpPr>
        <p:spPr>
          <a:xfrm>
            <a:off x="381000" y="1981200"/>
            <a:ext cx="8534400" cy="3733800"/>
          </a:xfrm>
        </p:spPr>
        <p:txBody>
          <a:bodyPr/>
          <a:lstStyle/>
          <a:p>
            <a:pPr algn="l" eaLnBrk="1" hangingPunct="1"/>
            <a:r>
              <a:rPr lang="en-US" altLang="en-US" sz="2000" smtClean="0">
                <a:cs typeface="Times New Roman" panose="02020603050405020304" pitchFamily="18" charset="0"/>
              </a:rPr>
              <a:t> </a:t>
            </a:r>
            <a:r>
              <a:rPr lang="en-US" altLang="en-US" sz="2000" b="1" smtClean="0">
                <a:solidFill>
                  <a:srgbClr val="FF0000"/>
                </a:solidFill>
                <a:cs typeface="Times New Roman" panose="02020603050405020304" pitchFamily="18" charset="0"/>
              </a:rPr>
              <a:t>The hardware required to support critical sections must have (minimally):</a:t>
            </a:r>
            <a:endParaRPr lang="en-US" altLang="en-US" sz="2000" smtClean="0">
              <a:solidFill>
                <a:srgbClr val="FF0000"/>
              </a:solidFill>
              <a:cs typeface="Times New Roman" panose="02020603050405020304" pitchFamily="18" charset="0"/>
            </a:endParaRPr>
          </a:p>
          <a:p>
            <a:pPr algn="l" eaLnBrk="1" hangingPunct="1"/>
            <a:r>
              <a:rPr lang="en-US" altLang="en-US" sz="2000" smtClean="0">
                <a:cs typeface="Times New Roman" panose="02020603050405020304" pitchFamily="18" charset="0"/>
              </a:rPr>
              <a:t> </a:t>
            </a:r>
          </a:p>
          <a:p>
            <a:pPr marL="971550" lvl="1" indent="-346075" algn="l" eaLnBrk="1" hangingPunct="1">
              <a:buFont typeface="Symbol" panose="05050102010706020507" pitchFamily="18" charset="2"/>
              <a:buChar char="·"/>
            </a:pPr>
            <a:r>
              <a:rPr lang="en-US" altLang="en-US" sz="2000" smtClean="0">
                <a:cs typeface="Times New Roman" panose="02020603050405020304" pitchFamily="18" charset="0"/>
              </a:rPr>
              <a:t>Indivisible instructions (what are they?)</a:t>
            </a:r>
          </a:p>
          <a:p>
            <a:pPr marL="971550" lvl="1" indent="-346075" algn="l" eaLnBrk="1" hangingPunct="1">
              <a:buFont typeface="Symbol" panose="05050102010706020507" pitchFamily="18" charset="2"/>
              <a:buChar char="·"/>
            </a:pPr>
            <a:endParaRPr lang="en-US" altLang="en-US" sz="2000" smtClean="0">
              <a:cs typeface="Times New Roman" panose="02020603050405020304" pitchFamily="18" charset="0"/>
            </a:endParaRPr>
          </a:p>
          <a:p>
            <a:pPr marL="971550" lvl="1" indent="-346075" algn="l" eaLnBrk="1" hangingPunct="1">
              <a:buFont typeface="Symbol" panose="05050102010706020507" pitchFamily="18" charset="2"/>
              <a:buChar char="·"/>
            </a:pPr>
            <a:r>
              <a:rPr lang="en-US" altLang="en-US" sz="2000" smtClean="0">
                <a:cs typeface="Times New Roman" panose="02020603050405020304" pitchFamily="18" charset="0"/>
              </a:rPr>
              <a:t>Atomic load, store, test instruction. For instance, if a store and test occur simultaneously, the test gets EITHER the old or the new, but not some combination.</a:t>
            </a:r>
          </a:p>
          <a:p>
            <a:pPr marL="971550" lvl="1" indent="-346075" algn="l" eaLnBrk="1" hangingPunct="1">
              <a:buFont typeface="Symbol" panose="05050102010706020507" pitchFamily="18" charset="2"/>
              <a:buChar char="·"/>
            </a:pPr>
            <a:endParaRPr lang="en-US" altLang="en-US" sz="2000" smtClean="0">
              <a:cs typeface="Times New Roman" panose="02020603050405020304" pitchFamily="18" charset="0"/>
            </a:endParaRPr>
          </a:p>
          <a:p>
            <a:pPr marL="971550" lvl="1" indent="-346075" algn="l" eaLnBrk="1" hangingPunct="1">
              <a:buFont typeface="Symbol" panose="05050102010706020507" pitchFamily="18" charset="2"/>
              <a:buChar char="·"/>
            </a:pPr>
            <a:r>
              <a:rPr lang="en-US" altLang="en-US" sz="2000" smtClean="0">
                <a:cs typeface="Times New Roman" panose="02020603050405020304" pitchFamily="18" charset="0"/>
              </a:rPr>
              <a:t>Two atomic instructions, if executed simultaneously, behave as if executed sequentially.</a:t>
            </a:r>
          </a:p>
        </p:txBody>
      </p:sp>
      <p:sp>
        <p:nvSpPr>
          <p:cNvPr id="22533" name="Rectangle 6"/>
          <p:cNvSpPr>
            <a:spLocks noGrp="1" noChangeArrowheads="1"/>
          </p:cNvSpPr>
          <p:nvPr>
            <p:ph type="ctrTitle"/>
          </p:nvPr>
        </p:nvSpPr>
        <p:spPr>
          <a:xfrm>
            <a:off x="228600" y="228600"/>
            <a:ext cx="4648200" cy="1143000"/>
          </a:xfrm>
          <a:noFill/>
        </p:spPr>
        <p:txBody>
          <a:bodyPr/>
          <a:lstStyle/>
          <a:p>
            <a:pPr eaLnBrk="1" hangingPunct="1"/>
            <a:r>
              <a:rPr lang="en-US" altLang="en-US" sz="3600" b="1" smtClean="0"/>
              <a:t>PROCESS SYNCHRONIZATION</a:t>
            </a:r>
          </a:p>
        </p:txBody>
      </p:sp>
      <p:sp>
        <p:nvSpPr>
          <p:cNvPr id="22534" name="Text Box 7"/>
          <p:cNvSpPr txBox="1">
            <a:spLocks noChangeArrowheads="1"/>
          </p:cNvSpPr>
          <p:nvPr/>
        </p:nvSpPr>
        <p:spPr bwMode="auto">
          <a:xfrm>
            <a:off x="5257800" y="381000"/>
            <a:ext cx="2973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Critical Sections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6FCAB210-C819-4E61-8629-8DA9E1D01147}" type="slidenum">
              <a:rPr lang="en-US" altLang="en-US" sz="1600"/>
              <a:pPr eaLnBrk="1" hangingPunct="1">
                <a:buFontTx/>
                <a:buNone/>
              </a:pPr>
              <a:t>22</a:t>
            </a:fld>
            <a:endParaRPr lang="en-US" altLang="en-US" sz="1600"/>
          </a:p>
        </p:txBody>
      </p:sp>
      <p:sp>
        <p:nvSpPr>
          <p:cNvPr id="23556" name="Rectangle 3"/>
          <p:cNvSpPr>
            <a:spLocks noGrp="1" noChangeArrowheads="1"/>
          </p:cNvSpPr>
          <p:nvPr>
            <p:ph type="subTitle" idx="1"/>
          </p:nvPr>
        </p:nvSpPr>
        <p:spPr>
          <a:xfrm>
            <a:off x="228600" y="1371600"/>
            <a:ext cx="8763000" cy="4800600"/>
          </a:xfrm>
        </p:spPr>
        <p:txBody>
          <a:bodyPr/>
          <a:lstStyle/>
          <a:p>
            <a:pPr algn="l" eaLnBrk="1" hangingPunct="1">
              <a:lnSpc>
                <a:spcPct val="80000"/>
              </a:lnSpc>
            </a:pPr>
            <a:r>
              <a:rPr lang="en-US" altLang="en-US" sz="1800" b="1" smtClean="0">
                <a:cs typeface="Times New Roman" panose="02020603050405020304" pitchFamily="18" charset="0"/>
              </a:rPr>
              <a:t>Disabling Interrupts</a:t>
            </a:r>
            <a:r>
              <a:rPr lang="en-US" altLang="en-US" sz="1800" smtClean="0">
                <a:cs typeface="Times New Roman" panose="02020603050405020304" pitchFamily="18" charset="0"/>
              </a:rPr>
              <a:t>:	Works for the Uni Processor case only.  WHY?</a:t>
            </a:r>
          </a:p>
          <a:p>
            <a:pPr algn="l" eaLnBrk="1" hangingPunct="1">
              <a:lnSpc>
                <a:spcPct val="80000"/>
              </a:lnSpc>
            </a:pPr>
            <a:r>
              <a:rPr lang="en-US" altLang="en-US" sz="1800" smtClean="0">
                <a:cs typeface="Times New Roman" panose="02020603050405020304" pitchFamily="18" charset="0"/>
              </a:rPr>
              <a:t> </a:t>
            </a:r>
          </a:p>
          <a:p>
            <a:pPr algn="l" eaLnBrk="1" hangingPunct="1">
              <a:lnSpc>
                <a:spcPct val="80000"/>
              </a:lnSpc>
            </a:pPr>
            <a:r>
              <a:rPr lang="en-US" altLang="en-US" sz="1800" b="1" smtClean="0">
                <a:cs typeface="Times New Roman" panose="02020603050405020304" pitchFamily="18" charset="0"/>
              </a:rPr>
              <a:t>Atomic test and set</a:t>
            </a:r>
            <a:r>
              <a:rPr lang="en-US" altLang="en-US" sz="1800" smtClean="0">
                <a:cs typeface="Times New Roman" panose="02020603050405020304" pitchFamily="18" charset="0"/>
              </a:rPr>
              <a:t>: 	Returns parameter and sets parameter to true atomically.</a:t>
            </a:r>
          </a:p>
          <a:p>
            <a:pPr algn="l" eaLnBrk="1" hangingPunct="1">
              <a:lnSpc>
                <a:spcPct val="90000"/>
              </a:lnSpc>
            </a:pPr>
            <a:r>
              <a:rPr lang="en-US" altLang="en-US" sz="1800" smtClean="0">
                <a:cs typeface="Times New Roman" panose="02020603050405020304" pitchFamily="18" charset="0"/>
              </a:rPr>
              <a:t> </a:t>
            </a:r>
          </a:p>
          <a:p>
            <a:pPr algn="l" eaLnBrk="1" hangingPunct="1">
              <a:lnSpc>
                <a:spcPct val="90000"/>
              </a:lnSpc>
            </a:pPr>
            <a:r>
              <a:rPr lang="en-US" altLang="en-US" sz="1800" smtClean="0">
                <a:cs typeface="Times New Roman" panose="02020603050405020304" pitchFamily="18" charset="0"/>
              </a:rPr>
              <a:t> </a:t>
            </a:r>
            <a:r>
              <a:rPr lang="en-US" altLang="en-US" sz="1800" smtClean="0">
                <a:solidFill>
                  <a:schemeClr val="accent2"/>
                </a:solidFill>
                <a:cs typeface="Times New Roman" panose="02020603050405020304" pitchFamily="18" charset="0"/>
              </a:rPr>
              <a:t>		</a:t>
            </a:r>
            <a:r>
              <a:rPr lang="en-US" altLang="en-US" sz="1800" b="1" smtClean="0">
                <a:solidFill>
                  <a:schemeClr val="accent2"/>
                </a:solidFill>
                <a:cs typeface="Times New Roman" panose="02020603050405020304" pitchFamily="18" charset="0"/>
              </a:rPr>
              <a:t>while ( test_and_set ( lock ) );</a:t>
            </a:r>
            <a:endParaRPr lang="en-US" altLang="en-US" sz="1800" smtClean="0">
              <a:solidFill>
                <a:schemeClr val="accent2"/>
              </a:solidFill>
              <a:cs typeface="Times New Roman" panose="02020603050405020304" pitchFamily="18" charset="0"/>
            </a:endParaRPr>
          </a:p>
          <a:p>
            <a:pPr algn="l" eaLnBrk="1" hangingPunct="1">
              <a:lnSpc>
                <a:spcPct val="90000"/>
              </a:lnSpc>
            </a:pPr>
            <a:r>
              <a:rPr lang="en-US" altLang="en-US" sz="1800" b="1" smtClean="0">
                <a:solidFill>
                  <a:schemeClr val="accent2"/>
                </a:solidFill>
                <a:cs typeface="Times New Roman" panose="02020603050405020304" pitchFamily="18" charset="0"/>
              </a:rPr>
              <a:t> 		/* critical section */</a:t>
            </a:r>
            <a:endParaRPr lang="en-US" altLang="en-US" sz="1800" smtClean="0">
              <a:solidFill>
                <a:schemeClr val="accent2"/>
              </a:solidFill>
              <a:cs typeface="Times New Roman" panose="02020603050405020304" pitchFamily="18" charset="0"/>
            </a:endParaRPr>
          </a:p>
          <a:p>
            <a:pPr algn="l" eaLnBrk="1" hangingPunct="1">
              <a:lnSpc>
                <a:spcPct val="90000"/>
              </a:lnSpc>
            </a:pPr>
            <a:r>
              <a:rPr lang="en-US" altLang="en-US" sz="1800" b="1" smtClean="0">
                <a:solidFill>
                  <a:schemeClr val="accent2"/>
                </a:solidFill>
                <a:cs typeface="Times New Roman" panose="02020603050405020304" pitchFamily="18" charset="0"/>
              </a:rPr>
              <a:t> 		lock = false;</a:t>
            </a:r>
            <a:endParaRPr lang="en-US" altLang="en-US" sz="1800" smtClean="0">
              <a:solidFill>
                <a:schemeClr val="accent2"/>
              </a:solidFill>
              <a:cs typeface="Times New Roman" panose="02020603050405020304" pitchFamily="18" charset="0"/>
            </a:endParaRPr>
          </a:p>
          <a:p>
            <a:pPr algn="l" eaLnBrk="1" hangingPunct="1">
              <a:lnSpc>
                <a:spcPct val="90000"/>
              </a:lnSpc>
            </a:pPr>
            <a:r>
              <a:rPr lang="en-US" altLang="en-US" sz="1800" smtClean="0">
                <a:cs typeface="Times New Roman" panose="02020603050405020304" pitchFamily="18" charset="0"/>
              </a:rPr>
              <a:t> </a:t>
            </a:r>
          </a:p>
          <a:p>
            <a:pPr algn="l" eaLnBrk="1" hangingPunct="1">
              <a:lnSpc>
                <a:spcPct val="90000"/>
              </a:lnSpc>
            </a:pPr>
            <a:r>
              <a:rPr lang="en-US" altLang="en-US" sz="1800" smtClean="0">
                <a:cs typeface="Times New Roman" panose="02020603050405020304" pitchFamily="18" charset="0"/>
              </a:rPr>
              <a:t>Example of Assembler code:</a:t>
            </a:r>
          </a:p>
          <a:p>
            <a:pPr algn="l" eaLnBrk="1" hangingPunct="1">
              <a:lnSpc>
                <a:spcPct val="90000"/>
              </a:lnSpc>
            </a:pPr>
            <a:r>
              <a:rPr lang="en-US" altLang="en-US" sz="1800" smtClean="0">
                <a:cs typeface="Times New Roman" panose="02020603050405020304" pitchFamily="18" charset="0"/>
              </a:rPr>
              <a:t> </a:t>
            </a:r>
          </a:p>
          <a:p>
            <a:pPr algn="l" eaLnBrk="1" hangingPunct="1">
              <a:lnSpc>
                <a:spcPct val="90000"/>
              </a:lnSpc>
            </a:pPr>
            <a:r>
              <a:rPr lang="en-US" altLang="en-US" sz="1800" smtClean="0">
                <a:cs typeface="Times New Roman" panose="02020603050405020304" pitchFamily="18" charset="0"/>
              </a:rPr>
              <a:t> GET_LOCK:     IF_CLEAR_THEN_SET_BIT_AND_SKIP &lt;bit_address&gt;</a:t>
            </a:r>
          </a:p>
          <a:p>
            <a:pPr algn="l" eaLnBrk="1" hangingPunct="1">
              <a:lnSpc>
                <a:spcPct val="90000"/>
              </a:lnSpc>
            </a:pPr>
            <a:r>
              <a:rPr lang="en-US" altLang="en-US" sz="1800" smtClean="0">
                <a:cs typeface="Times New Roman" panose="02020603050405020304" pitchFamily="18" charset="0"/>
              </a:rPr>
              <a:t>  	            BRANCH    GET_LOCK 	                                /* set failed */</a:t>
            </a:r>
          </a:p>
          <a:p>
            <a:pPr algn="l" eaLnBrk="1" hangingPunct="1">
              <a:lnSpc>
                <a:spcPct val="90000"/>
              </a:lnSpc>
            </a:pPr>
            <a:r>
              <a:rPr lang="en-US" altLang="en-US" sz="1800" smtClean="0">
                <a:cs typeface="Times New Roman" panose="02020603050405020304" pitchFamily="18" charset="0"/>
              </a:rPr>
              <a:t>  			------- 		                                /* set succeeded */</a:t>
            </a:r>
          </a:p>
          <a:p>
            <a:pPr algn="l" eaLnBrk="1" hangingPunct="1">
              <a:lnSpc>
                <a:spcPct val="90000"/>
              </a:lnSpc>
            </a:pPr>
            <a:r>
              <a:rPr lang="en-US" altLang="en-US" sz="1800" smtClean="0">
                <a:cs typeface="Times New Roman" panose="02020603050405020304" pitchFamily="18" charset="0"/>
              </a:rPr>
              <a:t> </a:t>
            </a:r>
          </a:p>
          <a:p>
            <a:pPr algn="l" eaLnBrk="1" hangingPunct="1">
              <a:lnSpc>
                <a:spcPct val="90000"/>
              </a:lnSpc>
            </a:pPr>
            <a:r>
              <a:rPr lang="en-US" altLang="en-US" sz="1800" smtClean="0">
                <a:cs typeface="Times New Roman" panose="02020603050405020304" pitchFamily="18" charset="0"/>
              </a:rPr>
              <a:t>Must be careful if these approaches are to satisfy a bounded wait condition - must use round robin - requires code built around the lock instructions.</a:t>
            </a:r>
          </a:p>
        </p:txBody>
      </p:sp>
      <p:sp>
        <p:nvSpPr>
          <p:cNvPr id="23557" name="Rectangle 6"/>
          <p:cNvSpPr>
            <a:spLocks noGrp="1" noChangeArrowheads="1"/>
          </p:cNvSpPr>
          <p:nvPr>
            <p:ph type="ctrTitle"/>
          </p:nvPr>
        </p:nvSpPr>
        <p:spPr>
          <a:xfrm>
            <a:off x="304800" y="304800"/>
            <a:ext cx="4648200" cy="838200"/>
          </a:xfrm>
          <a:noFill/>
        </p:spPr>
        <p:txBody>
          <a:bodyPr/>
          <a:lstStyle/>
          <a:p>
            <a:pPr eaLnBrk="1" hangingPunct="1"/>
            <a:r>
              <a:rPr lang="en-US" altLang="en-US" sz="3600" b="1" smtClean="0"/>
              <a:t>PROCESS SYNCHRONIZATION</a:t>
            </a:r>
          </a:p>
        </p:txBody>
      </p:sp>
      <p:sp>
        <p:nvSpPr>
          <p:cNvPr id="23558" name="Text Box 7"/>
          <p:cNvSpPr txBox="1">
            <a:spLocks noChangeArrowheads="1"/>
          </p:cNvSpPr>
          <p:nvPr/>
        </p:nvSpPr>
        <p:spPr bwMode="auto">
          <a:xfrm>
            <a:off x="6096000" y="304800"/>
            <a:ext cx="19034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Hardware</a:t>
            </a:r>
          </a:p>
          <a:p>
            <a:pPr algn="ctr" eaLnBrk="1" hangingPunct="1">
              <a:buFontTx/>
              <a:buNone/>
            </a:pPr>
            <a:r>
              <a:rPr lang="en-US" altLang="en-US" sz="2800" b="1">
                <a:solidFill>
                  <a:srgbClr val="FF0000"/>
                </a:solidFill>
              </a:rPr>
              <a:t>Solutions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E47545B5-8962-46E3-8F3F-EF6569A335E6}" type="slidenum">
              <a:rPr lang="en-US" altLang="en-US" sz="1600"/>
              <a:pPr eaLnBrk="1" hangingPunct="1">
                <a:buFontTx/>
                <a:buNone/>
              </a:pPr>
              <a:t>23</a:t>
            </a:fld>
            <a:endParaRPr lang="en-US" altLang="en-US" sz="1600"/>
          </a:p>
        </p:txBody>
      </p:sp>
      <p:sp>
        <p:nvSpPr>
          <p:cNvPr id="24580" name="Rectangle 3"/>
          <p:cNvSpPr>
            <a:spLocks noGrp="1" noChangeArrowheads="1"/>
          </p:cNvSpPr>
          <p:nvPr>
            <p:ph type="subTitle" idx="1"/>
          </p:nvPr>
        </p:nvSpPr>
        <p:spPr>
          <a:xfrm>
            <a:off x="228600" y="1295400"/>
            <a:ext cx="8686800" cy="5181600"/>
          </a:xfrm>
        </p:spPr>
        <p:txBody>
          <a:bodyPr/>
          <a:lstStyle/>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Note: On entry, edx register contains address of lock variable</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Loop:</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 move 1  into eax register</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mov    eax, 1</a:t>
            </a:r>
          </a:p>
          <a:p>
            <a:pPr algn="l" eaLnBrk="1" hangingPunct="1">
              <a:lnSpc>
                <a:spcPct val="90000"/>
              </a:lnSpc>
            </a:pPr>
            <a:endParaRPr lang="en-US" altLang="en-US" sz="1400" b="1" smtClean="0">
              <a:latin typeface="Courier New" panose="02070309020205020404" pitchFamily="49" charset="0"/>
              <a:cs typeface="Courier New" panose="02070309020205020404" pitchFamily="49" charset="0"/>
            </a:endParaRP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 xchg 1 with value contained in the lock variable</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lock    xchg     DWORD PTR[edx],    eax</a:t>
            </a:r>
          </a:p>
          <a:p>
            <a:pPr algn="l" eaLnBrk="1" hangingPunct="1">
              <a:lnSpc>
                <a:spcPct val="90000"/>
              </a:lnSpc>
            </a:pPr>
            <a:endParaRPr lang="en-US" altLang="en-US" sz="1400" b="1" smtClean="0">
              <a:latin typeface="Courier New" panose="02070309020205020404" pitchFamily="49" charset="0"/>
              <a:cs typeface="Courier New" panose="02070309020205020404" pitchFamily="49" charset="0"/>
            </a:endParaRP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   After the xchg, there are two possible conditions:</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   If lock was originally =1 (locked)  , after xchg   lock = 1, eax = 1</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   If lock was originally =0 (unlocked), after xchg   lock = 1, eax = 0</a:t>
            </a:r>
          </a:p>
          <a:p>
            <a:pPr algn="l" eaLnBrk="1" hangingPunct="1">
              <a:lnSpc>
                <a:spcPct val="90000"/>
              </a:lnSpc>
            </a:pPr>
            <a:endParaRPr lang="en-US" altLang="en-US" sz="1400" b="1" smtClean="0">
              <a:latin typeface="Courier New" panose="02070309020205020404" pitchFamily="49" charset="0"/>
              <a:cs typeface="Courier New" panose="02070309020205020404" pitchFamily="49" charset="0"/>
            </a:endParaRP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 if eax is not zero, it means the lock was already held so try again</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test     eax,   eax</a:t>
            </a: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jne      Loop</a:t>
            </a:r>
          </a:p>
          <a:p>
            <a:pPr algn="l" eaLnBrk="1" hangingPunct="1">
              <a:lnSpc>
                <a:spcPct val="90000"/>
              </a:lnSpc>
            </a:pPr>
            <a:endParaRPr lang="en-US" altLang="en-US" sz="1400" b="1" smtClean="0">
              <a:latin typeface="Courier New" panose="02070309020205020404" pitchFamily="49" charset="0"/>
              <a:cs typeface="Courier New" panose="02070309020205020404" pitchFamily="49" charset="0"/>
            </a:endParaRPr>
          </a:p>
          <a:p>
            <a:pPr algn="l" eaLnBrk="1" hangingPunct="1">
              <a:lnSpc>
                <a:spcPct val="90000"/>
              </a:lnSpc>
            </a:pPr>
            <a:r>
              <a:rPr lang="en-US" altLang="en-US" sz="1400" b="1" smtClean="0">
                <a:latin typeface="Courier New" panose="02070309020205020404" pitchFamily="49" charset="0"/>
                <a:cs typeface="Courier New" panose="02070309020205020404" pitchFamily="49" charset="0"/>
              </a:rPr>
              <a:t>    //  We now hold the lock</a:t>
            </a:r>
          </a:p>
        </p:txBody>
      </p:sp>
      <p:sp>
        <p:nvSpPr>
          <p:cNvPr id="24581" name="Text Box 5"/>
          <p:cNvSpPr txBox="1">
            <a:spLocks noChangeArrowheads="1"/>
          </p:cNvSpPr>
          <p:nvPr/>
        </p:nvSpPr>
        <p:spPr bwMode="auto">
          <a:xfrm>
            <a:off x="6502400" y="4860925"/>
            <a:ext cx="180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1">
                <a:solidFill>
                  <a:srgbClr val="FF0000"/>
                </a:solidFill>
              </a:rPr>
              <a:t>Using Intel </a:t>
            </a:r>
          </a:p>
          <a:p>
            <a:pPr algn="ctr" eaLnBrk="1" hangingPunct="1">
              <a:spcBef>
                <a:spcPct val="0"/>
              </a:spcBef>
              <a:buFontTx/>
              <a:buNone/>
            </a:pPr>
            <a:r>
              <a:rPr lang="en-US" altLang="en-US" sz="1600" b="1">
                <a:solidFill>
                  <a:srgbClr val="FF0000"/>
                </a:solidFill>
              </a:rPr>
              <a:t>xchg instruction</a:t>
            </a:r>
          </a:p>
        </p:txBody>
      </p:sp>
      <p:sp>
        <p:nvSpPr>
          <p:cNvPr id="24582" name="Rectangle 7"/>
          <p:cNvSpPr>
            <a:spLocks noGrp="1" noChangeArrowheads="1"/>
          </p:cNvSpPr>
          <p:nvPr>
            <p:ph type="ctrTitle"/>
          </p:nvPr>
        </p:nvSpPr>
        <p:spPr>
          <a:xfrm>
            <a:off x="228600" y="228600"/>
            <a:ext cx="4648200" cy="838200"/>
          </a:xfrm>
          <a:noFill/>
        </p:spPr>
        <p:txBody>
          <a:bodyPr/>
          <a:lstStyle/>
          <a:p>
            <a:pPr eaLnBrk="1" hangingPunct="1"/>
            <a:r>
              <a:rPr lang="en-US" altLang="en-US" sz="3600" b="1" smtClean="0"/>
              <a:t>PROCESS SYNCHRONIZATION</a:t>
            </a:r>
          </a:p>
        </p:txBody>
      </p:sp>
      <p:sp>
        <p:nvSpPr>
          <p:cNvPr id="24583" name="Text Box 8"/>
          <p:cNvSpPr txBox="1">
            <a:spLocks noChangeArrowheads="1"/>
          </p:cNvSpPr>
          <p:nvPr/>
        </p:nvSpPr>
        <p:spPr bwMode="auto">
          <a:xfrm>
            <a:off x="6096000" y="304800"/>
            <a:ext cx="19034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Hardware</a:t>
            </a:r>
          </a:p>
          <a:p>
            <a:pPr algn="ctr" eaLnBrk="1" hangingPunct="1">
              <a:buFontTx/>
              <a:buNone/>
            </a:pPr>
            <a:r>
              <a:rPr lang="en-US" altLang="en-US" sz="2800" b="1">
                <a:solidFill>
                  <a:srgbClr val="FF0000"/>
                </a:solidFill>
              </a:rPr>
              <a:t>Solutions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7F0CC53F-FCEA-484C-99D0-05C2A7F4679B}" type="slidenum">
              <a:rPr lang="en-US" altLang="en-US" sz="1600"/>
              <a:pPr eaLnBrk="1" hangingPunct="1">
                <a:buFontTx/>
                <a:buNone/>
              </a:pPr>
              <a:t>24</a:t>
            </a:fld>
            <a:endParaRPr lang="en-US" altLang="en-US" sz="1600"/>
          </a:p>
        </p:txBody>
      </p:sp>
      <p:sp>
        <p:nvSpPr>
          <p:cNvPr id="25604" name="Rectangle 3"/>
          <p:cNvSpPr>
            <a:spLocks noGrp="1" noChangeArrowheads="1"/>
          </p:cNvSpPr>
          <p:nvPr>
            <p:ph type="subTitle" idx="1"/>
          </p:nvPr>
        </p:nvSpPr>
        <p:spPr>
          <a:xfrm>
            <a:off x="457200" y="1295400"/>
            <a:ext cx="7924800" cy="5181600"/>
          </a:xfrm>
        </p:spPr>
        <p:txBody>
          <a:bodyPr/>
          <a:lstStyle/>
          <a:p>
            <a:pPr algn="l" eaLnBrk="1" hangingPunct="1">
              <a:lnSpc>
                <a:spcPct val="90000"/>
              </a:lnSpc>
            </a:pPr>
            <a:r>
              <a:rPr lang="en-US" altLang="en-US" sz="1600" b="1" smtClean="0">
                <a:cs typeface="Times New Roman" panose="02020603050405020304" pitchFamily="18" charset="0"/>
              </a:rPr>
              <a:t>Boolean		waiting[N];</a:t>
            </a:r>
          </a:p>
          <a:p>
            <a:pPr algn="l" eaLnBrk="1" hangingPunct="1">
              <a:lnSpc>
                <a:spcPct val="90000"/>
              </a:lnSpc>
            </a:pPr>
            <a:r>
              <a:rPr lang="en-US" altLang="en-US" sz="1600" b="1" smtClean="0">
                <a:cs typeface="Times New Roman" panose="02020603050405020304" pitchFamily="18" charset="0"/>
              </a:rPr>
              <a:t>int		j;		/* Takes on values from  0   to   N - 1	*/</a:t>
            </a:r>
          </a:p>
          <a:p>
            <a:pPr algn="l" eaLnBrk="1" hangingPunct="1">
              <a:lnSpc>
                <a:spcPct val="90000"/>
              </a:lnSpc>
            </a:pPr>
            <a:r>
              <a:rPr lang="en-US" altLang="en-US" sz="1600" b="1" smtClean="0">
                <a:cs typeface="Times New Roman" panose="02020603050405020304" pitchFamily="18" charset="0"/>
              </a:rPr>
              <a:t>Boolean		key;</a:t>
            </a:r>
          </a:p>
          <a:p>
            <a:pPr algn="l" eaLnBrk="1" hangingPunct="1">
              <a:lnSpc>
                <a:spcPct val="90000"/>
              </a:lnSpc>
            </a:pPr>
            <a:r>
              <a:rPr lang="en-US" altLang="en-US" sz="1600" b="1" smtClean="0">
                <a:cs typeface="Times New Roman" panose="02020603050405020304" pitchFamily="18" charset="0"/>
              </a:rPr>
              <a:t>do   {</a:t>
            </a:r>
          </a:p>
          <a:p>
            <a:pPr algn="l" eaLnBrk="1" hangingPunct="1">
              <a:lnSpc>
                <a:spcPct val="90000"/>
              </a:lnSpc>
            </a:pPr>
            <a:r>
              <a:rPr lang="en-US" altLang="en-US" sz="1600" b="1" smtClean="0">
                <a:cs typeface="Times New Roman" panose="02020603050405020304" pitchFamily="18" charset="0"/>
              </a:rPr>
              <a:t>	waiting[i]       = TRUE;</a:t>
            </a:r>
          </a:p>
          <a:p>
            <a:pPr algn="l" eaLnBrk="1" hangingPunct="1">
              <a:lnSpc>
                <a:spcPct val="90000"/>
              </a:lnSpc>
            </a:pPr>
            <a:r>
              <a:rPr lang="en-US" altLang="en-US" sz="1600" b="1" smtClean="0">
                <a:cs typeface="Times New Roman" panose="02020603050405020304" pitchFamily="18" charset="0"/>
              </a:rPr>
              <a:t>	key	    = TRUE;</a:t>
            </a:r>
          </a:p>
          <a:p>
            <a:pPr algn="l" eaLnBrk="1" hangingPunct="1">
              <a:lnSpc>
                <a:spcPct val="90000"/>
              </a:lnSpc>
            </a:pPr>
            <a:r>
              <a:rPr lang="en-US" altLang="en-US" sz="1600" b="1" smtClean="0">
                <a:cs typeface="Times New Roman" panose="02020603050405020304" pitchFamily="18" charset="0"/>
              </a:rPr>
              <a:t>	while(  waiting[i]  &amp;&amp;  key   )</a:t>
            </a:r>
          </a:p>
          <a:p>
            <a:pPr algn="l" eaLnBrk="1" hangingPunct="1">
              <a:lnSpc>
                <a:spcPct val="90000"/>
              </a:lnSpc>
            </a:pPr>
            <a:r>
              <a:rPr lang="en-US" altLang="en-US" sz="1600" b="1" smtClean="0">
                <a:cs typeface="Times New Roman" panose="02020603050405020304" pitchFamily="18" charset="0"/>
              </a:rPr>
              <a:t>		key  =  test_and_set( lock );	  /*  Spin lock	*/</a:t>
            </a:r>
          </a:p>
          <a:p>
            <a:pPr algn="l" eaLnBrk="1" hangingPunct="1">
              <a:lnSpc>
                <a:spcPct val="90000"/>
              </a:lnSpc>
            </a:pPr>
            <a:r>
              <a:rPr lang="en-US" altLang="en-US" sz="1600" b="1" smtClean="0">
                <a:cs typeface="Times New Roman" panose="02020603050405020304" pitchFamily="18" charset="0"/>
              </a:rPr>
              <a:t>	waiting[ i ] = FALSE;</a:t>
            </a:r>
          </a:p>
          <a:p>
            <a:pPr algn="l" eaLnBrk="1" hangingPunct="1">
              <a:lnSpc>
                <a:spcPct val="90000"/>
              </a:lnSpc>
            </a:pPr>
            <a:r>
              <a:rPr lang="en-US" altLang="en-US" sz="1600" b="1" smtClean="0">
                <a:cs typeface="Times New Roman" panose="02020603050405020304" pitchFamily="18" charset="0"/>
              </a:rPr>
              <a:t>		/******   CRITICAL SECTION   ********/</a:t>
            </a:r>
          </a:p>
          <a:p>
            <a:pPr algn="l" eaLnBrk="1" hangingPunct="1">
              <a:lnSpc>
                <a:spcPct val="90000"/>
              </a:lnSpc>
            </a:pPr>
            <a:r>
              <a:rPr lang="en-US" altLang="en-US" sz="1600" b="1" smtClean="0">
                <a:cs typeface="Times New Roman" panose="02020603050405020304" pitchFamily="18" charset="0"/>
              </a:rPr>
              <a:t>	j  =  (  i + 1 ) mod  N;</a:t>
            </a:r>
          </a:p>
          <a:p>
            <a:pPr algn="l" eaLnBrk="1" hangingPunct="1">
              <a:lnSpc>
                <a:spcPct val="90000"/>
              </a:lnSpc>
            </a:pPr>
            <a:r>
              <a:rPr lang="en-US" altLang="en-US" sz="1600" b="1" smtClean="0">
                <a:cs typeface="Times New Roman" panose="02020603050405020304" pitchFamily="18" charset="0"/>
              </a:rPr>
              <a:t>	while (   (  j !=  i )  &amp;&amp;   (  ! waiting[ j ] )  )</a:t>
            </a:r>
          </a:p>
          <a:p>
            <a:pPr algn="l" eaLnBrk="1" hangingPunct="1">
              <a:lnSpc>
                <a:spcPct val="90000"/>
              </a:lnSpc>
            </a:pPr>
            <a:r>
              <a:rPr lang="en-US" altLang="en-US" sz="1600" b="1" smtClean="0">
                <a:cs typeface="Times New Roman" panose="02020603050405020304" pitchFamily="18" charset="0"/>
              </a:rPr>
              <a:t>		j  =  ( j + 1 ) % N;</a:t>
            </a:r>
          </a:p>
          <a:p>
            <a:pPr algn="l" eaLnBrk="1" hangingPunct="1">
              <a:lnSpc>
                <a:spcPct val="90000"/>
              </a:lnSpc>
            </a:pPr>
            <a:r>
              <a:rPr lang="en-US" altLang="en-US" sz="1600" b="1" smtClean="0">
                <a:cs typeface="Times New Roman" panose="02020603050405020304" pitchFamily="18" charset="0"/>
              </a:rPr>
              <a:t>	if  (  j  ==  i )</a:t>
            </a:r>
          </a:p>
          <a:p>
            <a:pPr algn="l" eaLnBrk="1" hangingPunct="1">
              <a:lnSpc>
                <a:spcPct val="90000"/>
              </a:lnSpc>
            </a:pPr>
            <a:r>
              <a:rPr lang="en-US" altLang="en-US" sz="1600" b="1" smtClean="0">
                <a:cs typeface="Times New Roman" panose="02020603050405020304" pitchFamily="18" charset="0"/>
              </a:rPr>
              <a:t>		lock = FALSE;</a:t>
            </a:r>
          </a:p>
          <a:p>
            <a:pPr algn="l" eaLnBrk="1" hangingPunct="1">
              <a:lnSpc>
                <a:spcPct val="90000"/>
              </a:lnSpc>
            </a:pPr>
            <a:r>
              <a:rPr lang="en-US" altLang="en-US" sz="1600" b="1" smtClean="0">
                <a:cs typeface="Times New Roman" panose="02020603050405020304" pitchFamily="18" charset="0"/>
              </a:rPr>
              <a:t>	else</a:t>
            </a:r>
          </a:p>
          <a:p>
            <a:pPr algn="l" eaLnBrk="1" hangingPunct="1">
              <a:lnSpc>
                <a:spcPct val="90000"/>
              </a:lnSpc>
            </a:pPr>
            <a:r>
              <a:rPr lang="en-US" altLang="en-US" sz="1600" b="1" smtClean="0">
                <a:cs typeface="Times New Roman" panose="02020603050405020304" pitchFamily="18" charset="0"/>
              </a:rPr>
              <a:t>		waiting[ j ] = FALSE;</a:t>
            </a:r>
          </a:p>
          <a:p>
            <a:pPr algn="l" eaLnBrk="1" hangingPunct="1">
              <a:lnSpc>
                <a:spcPct val="90000"/>
              </a:lnSpc>
            </a:pPr>
            <a:r>
              <a:rPr lang="en-US" altLang="en-US" sz="1600" b="1" smtClean="0">
                <a:cs typeface="Times New Roman" panose="02020603050405020304" pitchFamily="18" charset="0"/>
              </a:rPr>
              <a:t>		/******* REMAINDER SECTION *******/</a:t>
            </a:r>
          </a:p>
          <a:p>
            <a:pPr algn="l" eaLnBrk="1" hangingPunct="1">
              <a:lnSpc>
                <a:spcPct val="90000"/>
              </a:lnSpc>
            </a:pPr>
            <a:r>
              <a:rPr lang="en-US" altLang="en-US" sz="1600" b="1" smtClean="0">
                <a:cs typeface="Times New Roman" panose="02020603050405020304" pitchFamily="18" charset="0"/>
              </a:rPr>
              <a:t>} while (TRUE);</a:t>
            </a:r>
            <a:endParaRPr lang="en-US" altLang="en-US" sz="1600" b="1" smtClean="0"/>
          </a:p>
        </p:txBody>
      </p:sp>
      <p:sp>
        <p:nvSpPr>
          <p:cNvPr id="25605" name="Text Box 5"/>
          <p:cNvSpPr txBox="1">
            <a:spLocks noChangeArrowheads="1"/>
          </p:cNvSpPr>
          <p:nvPr/>
        </p:nvSpPr>
        <p:spPr bwMode="auto">
          <a:xfrm>
            <a:off x="6510338" y="4860925"/>
            <a:ext cx="1787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1">
                <a:solidFill>
                  <a:srgbClr val="FF0000"/>
                </a:solidFill>
              </a:rPr>
              <a:t>Using Hardware </a:t>
            </a:r>
          </a:p>
          <a:p>
            <a:pPr algn="ctr" eaLnBrk="1" hangingPunct="1">
              <a:spcBef>
                <a:spcPct val="0"/>
              </a:spcBef>
              <a:buFontTx/>
              <a:buNone/>
            </a:pPr>
            <a:r>
              <a:rPr lang="en-US" altLang="en-US" sz="1600" b="1">
                <a:solidFill>
                  <a:srgbClr val="FF0000"/>
                </a:solidFill>
              </a:rPr>
              <a:t>Test_and_set.</a:t>
            </a:r>
          </a:p>
        </p:txBody>
      </p:sp>
      <p:sp>
        <p:nvSpPr>
          <p:cNvPr id="25606" name="Rectangle 7"/>
          <p:cNvSpPr>
            <a:spLocks noGrp="1" noChangeArrowheads="1"/>
          </p:cNvSpPr>
          <p:nvPr>
            <p:ph type="ctrTitle"/>
          </p:nvPr>
        </p:nvSpPr>
        <p:spPr>
          <a:xfrm>
            <a:off x="228600" y="228600"/>
            <a:ext cx="4648200" cy="838200"/>
          </a:xfrm>
          <a:noFill/>
        </p:spPr>
        <p:txBody>
          <a:bodyPr/>
          <a:lstStyle/>
          <a:p>
            <a:pPr eaLnBrk="1" hangingPunct="1"/>
            <a:r>
              <a:rPr lang="en-US" altLang="en-US" sz="3600" b="1" smtClean="0"/>
              <a:t>PROCESS SYNCHRONIZATION</a:t>
            </a:r>
          </a:p>
        </p:txBody>
      </p:sp>
      <p:sp>
        <p:nvSpPr>
          <p:cNvPr id="25607" name="Text Box 8"/>
          <p:cNvSpPr txBox="1">
            <a:spLocks noChangeArrowheads="1"/>
          </p:cNvSpPr>
          <p:nvPr/>
        </p:nvSpPr>
        <p:spPr bwMode="auto">
          <a:xfrm>
            <a:off x="6096000" y="304800"/>
            <a:ext cx="19034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Hardware</a:t>
            </a:r>
          </a:p>
          <a:p>
            <a:pPr algn="ctr" eaLnBrk="1" hangingPunct="1">
              <a:buFontTx/>
              <a:buNone/>
            </a:pPr>
            <a:r>
              <a:rPr lang="en-US" altLang="en-US" sz="2800" b="1">
                <a:solidFill>
                  <a:srgbClr val="FF0000"/>
                </a:solidFill>
              </a:rPr>
              <a:t>Solutions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4EFEBEB1-F498-4D88-9C5F-6BED7493CE7E}" type="slidenum">
              <a:rPr lang="en-US" altLang="en-US" sz="1600"/>
              <a:pPr eaLnBrk="1" hangingPunct="1">
                <a:buFontTx/>
                <a:buNone/>
              </a:pPr>
              <a:t>25</a:t>
            </a:fld>
            <a:endParaRPr lang="en-US" altLang="en-US" sz="1600"/>
          </a:p>
        </p:txBody>
      </p:sp>
      <p:sp>
        <p:nvSpPr>
          <p:cNvPr id="26628" name="Rectangle 3"/>
          <p:cNvSpPr>
            <a:spLocks noGrp="1" noChangeArrowheads="1"/>
          </p:cNvSpPr>
          <p:nvPr>
            <p:ph type="subTitle" idx="1"/>
          </p:nvPr>
        </p:nvSpPr>
        <p:spPr>
          <a:xfrm>
            <a:off x="381000" y="1676400"/>
            <a:ext cx="8305800" cy="3810000"/>
          </a:xfrm>
        </p:spPr>
        <p:txBody>
          <a:bodyPr lIns="365760"/>
          <a:lstStyle/>
          <a:p>
            <a:pPr algn="just" eaLnBrk="1" hangingPunct="1"/>
            <a:r>
              <a:rPr lang="en-US" altLang="en-US" sz="1800" smtClean="0">
                <a:cs typeface="Times New Roman" panose="02020603050405020304" pitchFamily="18" charset="0"/>
              </a:rPr>
              <a:t>We first need to define, for multiprocessors: </a:t>
            </a:r>
          </a:p>
          <a:p>
            <a:pPr algn="just" eaLnBrk="1" hangingPunct="1"/>
            <a:endParaRPr lang="en-US" altLang="en-US" sz="1800" smtClean="0">
              <a:cs typeface="Times New Roman" panose="02020603050405020304" pitchFamily="18" charset="0"/>
            </a:endParaRPr>
          </a:p>
          <a:p>
            <a:pPr lvl="1" algn="just" eaLnBrk="1" hangingPunct="1"/>
            <a:r>
              <a:rPr lang="en-US" altLang="en-US" sz="1800" b="1" smtClean="0">
                <a:solidFill>
                  <a:schemeClr val="accent2"/>
                </a:solidFill>
                <a:cs typeface="Times New Roman" panose="02020603050405020304" pitchFamily="18" charset="0"/>
              </a:rPr>
              <a:t>caches, </a:t>
            </a:r>
          </a:p>
          <a:p>
            <a:pPr lvl="1" algn="just" eaLnBrk="1" hangingPunct="1"/>
            <a:r>
              <a:rPr lang="en-US" altLang="en-US" sz="1800" b="1" smtClean="0">
                <a:solidFill>
                  <a:schemeClr val="accent2"/>
                </a:solidFill>
                <a:cs typeface="Times New Roman" panose="02020603050405020304" pitchFamily="18" charset="0"/>
              </a:rPr>
              <a:t>shared memory (for storage of lock variables), </a:t>
            </a:r>
          </a:p>
          <a:p>
            <a:pPr lvl="1" algn="just" eaLnBrk="1" hangingPunct="1"/>
            <a:r>
              <a:rPr lang="en-US" altLang="en-US" sz="1800" b="1" smtClean="0">
                <a:solidFill>
                  <a:schemeClr val="accent2"/>
                </a:solidFill>
                <a:cs typeface="Times New Roman" panose="02020603050405020304" pitchFamily="18" charset="0"/>
              </a:rPr>
              <a:t>write through cache, </a:t>
            </a:r>
          </a:p>
          <a:p>
            <a:pPr lvl="1" algn="just" eaLnBrk="1" hangingPunct="1"/>
            <a:r>
              <a:rPr lang="en-US" altLang="en-US" sz="1800" b="1" smtClean="0">
                <a:solidFill>
                  <a:schemeClr val="accent2"/>
                </a:solidFill>
                <a:cs typeface="Times New Roman" panose="02020603050405020304" pitchFamily="18" charset="0"/>
              </a:rPr>
              <a:t>write pipes.</a:t>
            </a:r>
          </a:p>
          <a:p>
            <a:pPr algn="just" eaLnBrk="1" hangingPunct="1"/>
            <a:r>
              <a:rPr lang="en-US" altLang="en-US" sz="1800" smtClean="0">
                <a:cs typeface="Times New Roman" panose="02020603050405020304" pitchFamily="18" charset="0"/>
              </a:rPr>
              <a:t> </a:t>
            </a:r>
          </a:p>
          <a:p>
            <a:pPr algn="just" eaLnBrk="1" hangingPunct="1"/>
            <a:r>
              <a:rPr lang="en-US" altLang="en-US" sz="1800" smtClean="0">
                <a:cs typeface="Times New Roman" panose="02020603050405020304" pitchFamily="18" charset="0"/>
              </a:rPr>
              <a:t>The last software solution we did ( the one we thought was correct ) may not work on a cached multiprocessor.    Why? { Hint, is the write by one processor visible immediately to all other processors?}</a:t>
            </a:r>
          </a:p>
          <a:p>
            <a:pPr algn="just" eaLnBrk="1" hangingPunct="1">
              <a:lnSpc>
                <a:spcPct val="70000"/>
              </a:lnSpc>
            </a:pPr>
            <a:r>
              <a:rPr lang="en-US" altLang="en-US" sz="1800" smtClean="0">
                <a:cs typeface="Times New Roman" panose="02020603050405020304" pitchFamily="18" charset="0"/>
              </a:rPr>
              <a:t> </a:t>
            </a:r>
          </a:p>
          <a:p>
            <a:pPr algn="just" eaLnBrk="1" hangingPunct="1">
              <a:lnSpc>
                <a:spcPct val="70000"/>
              </a:lnSpc>
            </a:pPr>
            <a:r>
              <a:rPr lang="en-US" altLang="en-US" sz="1800" smtClean="0">
                <a:cs typeface="Times New Roman" panose="02020603050405020304" pitchFamily="18" charset="0"/>
              </a:rPr>
              <a:t>What changes must be made to the hardware for this program to work?</a:t>
            </a:r>
            <a:endParaRPr lang="en-US" altLang="en-US" sz="1800" smtClean="0"/>
          </a:p>
        </p:txBody>
      </p:sp>
      <p:sp>
        <p:nvSpPr>
          <p:cNvPr id="26629" name="Rectangle 6"/>
          <p:cNvSpPr>
            <a:spLocks noGrp="1" noChangeArrowheads="1"/>
          </p:cNvSpPr>
          <p:nvPr>
            <p:ph type="ctrTitle"/>
          </p:nvPr>
        </p:nvSpPr>
        <p:spPr>
          <a:xfrm>
            <a:off x="304800" y="304800"/>
            <a:ext cx="4648200" cy="838200"/>
          </a:xfrm>
          <a:noFill/>
        </p:spPr>
        <p:txBody>
          <a:bodyPr/>
          <a:lstStyle/>
          <a:p>
            <a:pPr eaLnBrk="1" hangingPunct="1"/>
            <a:r>
              <a:rPr lang="en-US" altLang="en-US" sz="3600" b="1" smtClean="0"/>
              <a:t>PROCESS SYNCHRONIZATION</a:t>
            </a:r>
          </a:p>
        </p:txBody>
      </p:sp>
      <p:sp>
        <p:nvSpPr>
          <p:cNvPr id="26630" name="Text Box 7"/>
          <p:cNvSpPr txBox="1">
            <a:spLocks noChangeArrowheads="1"/>
          </p:cNvSpPr>
          <p:nvPr/>
        </p:nvSpPr>
        <p:spPr bwMode="auto">
          <a:xfrm>
            <a:off x="5457825" y="304800"/>
            <a:ext cx="3190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Current Hardware</a:t>
            </a:r>
          </a:p>
          <a:p>
            <a:pPr algn="ctr" eaLnBrk="1" hangingPunct="1">
              <a:buFontTx/>
              <a:buNone/>
            </a:pPr>
            <a:r>
              <a:rPr lang="en-US" altLang="en-US" sz="2800" b="1">
                <a:solidFill>
                  <a:srgbClr val="FF0000"/>
                </a:solidFill>
              </a:rPr>
              <a:t>Dilemmas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80E9B80-3525-4C1E-82C2-2FF6C4AEAE7E}" type="slidenum">
              <a:rPr lang="en-US" altLang="en-US" sz="1600"/>
              <a:pPr eaLnBrk="1" hangingPunct="1">
                <a:buFontTx/>
                <a:buNone/>
              </a:pPr>
              <a:t>26</a:t>
            </a:fld>
            <a:endParaRPr lang="en-US" altLang="en-US" sz="1600"/>
          </a:p>
        </p:txBody>
      </p:sp>
      <p:sp>
        <p:nvSpPr>
          <p:cNvPr id="27652" name="Rectangle 2"/>
          <p:cNvSpPr>
            <a:spLocks noGrp="1" noChangeArrowheads="1"/>
          </p:cNvSpPr>
          <p:nvPr>
            <p:ph type="subTitle" idx="1"/>
          </p:nvPr>
        </p:nvSpPr>
        <p:spPr>
          <a:xfrm>
            <a:off x="304800" y="1371600"/>
            <a:ext cx="8305800" cy="3962400"/>
          </a:xfrm>
        </p:spPr>
        <p:txBody>
          <a:bodyPr lIns="365760"/>
          <a:lstStyle/>
          <a:p>
            <a:pPr algn="l" eaLnBrk="1" hangingPunct="1">
              <a:lnSpc>
                <a:spcPct val="70000"/>
              </a:lnSpc>
            </a:pPr>
            <a:r>
              <a:rPr lang="en-US" altLang="en-US" sz="1800" smtClean="0">
                <a:cs typeface="Times New Roman" panose="02020603050405020304" pitchFamily="18" charset="0"/>
              </a:rPr>
              <a:t>Does the sequence below work on a cached multiprocessor?</a:t>
            </a:r>
          </a:p>
          <a:p>
            <a:pPr algn="l" eaLnBrk="1" hangingPunct="1">
              <a:lnSpc>
                <a:spcPct val="70000"/>
              </a:lnSpc>
            </a:pPr>
            <a:r>
              <a:rPr lang="en-US" altLang="en-US" sz="1800" smtClean="0">
                <a:cs typeface="Times New Roman" panose="02020603050405020304" pitchFamily="18" charset="0"/>
              </a:rPr>
              <a:t> </a:t>
            </a:r>
          </a:p>
          <a:p>
            <a:pPr algn="l" eaLnBrk="1" hangingPunct="1">
              <a:lnSpc>
                <a:spcPct val="90000"/>
              </a:lnSpc>
            </a:pPr>
            <a:r>
              <a:rPr lang="en-US" altLang="en-US" sz="1800" smtClean="0">
                <a:cs typeface="Times New Roman" panose="02020603050405020304" pitchFamily="18" charset="0"/>
              </a:rPr>
              <a:t>Initially, location </a:t>
            </a:r>
            <a:r>
              <a:rPr lang="en-US" altLang="en-US" sz="1800" b="1" smtClean="0">
                <a:cs typeface="Times New Roman" panose="02020603050405020304" pitchFamily="18" charset="0"/>
              </a:rPr>
              <a:t>a</a:t>
            </a:r>
            <a:r>
              <a:rPr lang="en-US" altLang="en-US" sz="1800" smtClean="0">
                <a:cs typeface="Times New Roman" panose="02020603050405020304" pitchFamily="18" charset="0"/>
              </a:rPr>
              <a:t> contains A0 and location </a:t>
            </a:r>
            <a:r>
              <a:rPr lang="en-US" altLang="en-US" sz="1800" b="1" smtClean="0">
                <a:cs typeface="Times New Roman" panose="02020603050405020304" pitchFamily="18" charset="0"/>
              </a:rPr>
              <a:t>b</a:t>
            </a:r>
            <a:r>
              <a:rPr lang="en-US" altLang="en-US" sz="1800" smtClean="0">
                <a:cs typeface="Times New Roman" panose="02020603050405020304" pitchFamily="18" charset="0"/>
              </a:rPr>
              <a:t> contains B0.</a:t>
            </a:r>
          </a:p>
          <a:p>
            <a:pPr algn="l" eaLnBrk="1" hangingPunct="1">
              <a:lnSpc>
                <a:spcPct val="90000"/>
              </a:lnSpc>
            </a:pPr>
            <a:endParaRPr lang="en-US" altLang="en-US" sz="1800" smtClean="0">
              <a:cs typeface="Times New Roman" panose="02020603050405020304" pitchFamily="18" charset="0"/>
            </a:endParaRPr>
          </a:p>
          <a:p>
            <a:pPr lvl="1" algn="l" eaLnBrk="1" hangingPunct="1">
              <a:lnSpc>
                <a:spcPct val="90000"/>
              </a:lnSpc>
            </a:pPr>
            <a:r>
              <a:rPr lang="en-US" altLang="en-US" sz="1800" smtClean="0">
                <a:cs typeface="Times New Roman" panose="02020603050405020304" pitchFamily="18" charset="0"/>
              </a:rPr>
              <a:t>a) Processor 1 writes data A1 to location </a:t>
            </a:r>
            <a:r>
              <a:rPr lang="en-US" altLang="en-US" sz="1800" b="1" smtClean="0">
                <a:cs typeface="Times New Roman" panose="02020603050405020304" pitchFamily="18" charset="0"/>
              </a:rPr>
              <a:t>a</a:t>
            </a:r>
            <a:r>
              <a:rPr lang="en-US" altLang="en-US" sz="1800" smtClean="0">
                <a:cs typeface="Times New Roman" panose="02020603050405020304" pitchFamily="18" charset="0"/>
              </a:rPr>
              <a:t>.</a:t>
            </a:r>
          </a:p>
          <a:p>
            <a:pPr lvl="1" algn="l" eaLnBrk="1" hangingPunct="1">
              <a:lnSpc>
                <a:spcPct val="90000"/>
              </a:lnSpc>
            </a:pPr>
            <a:r>
              <a:rPr lang="en-US" altLang="en-US" sz="1800" smtClean="0">
                <a:cs typeface="Times New Roman" panose="02020603050405020304" pitchFamily="18" charset="0"/>
              </a:rPr>
              <a:t>b) Processor 1 sets </a:t>
            </a:r>
            <a:r>
              <a:rPr lang="en-US" altLang="en-US" sz="1800" b="1" smtClean="0">
                <a:cs typeface="Times New Roman" panose="02020603050405020304" pitchFamily="18" charset="0"/>
              </a:rPr>
              <a:t>b</a:t>
            </a:r>
            <a:r>
              <a:rPr lang="en-US" altLang="en-US" sz="1800" smtClean="0">
                <a:cs typeface="Times New Roman" panose="02020603050405020304" pitchFamily="18" charset="0"/>
              </a:rPr>
              <a:t> to B1 indicating data at </a:t>
            </a:r>
            <a:r>
              <a:rPr lang="en-US" altLang="en-US" sz="1800" b="1" smtClean="0">
                <a:cs typeface="Times New Roman" panose="02020603050405020304" pitchFamily="18" charset="0"/>
              </a:rPr>
              <a:t>a</a:t>
            </a:r>
            <a:r>
              <a:rPr lang="en-US" altLang="en-US" sz="1800" smtClean="0">
                <a:cs typeface="Times New Roman" panose="02020603050405020304" pitchFamily="18" charset="0"/>
              </a:rPr>
              <a:t> is valid.</a:t>
            </a:r>
          </a:p>
          <a:p>
            <a:pPr lvl="1" algn="l" eaLnBrk="1" hangingPunct="1">
              <a:lnSpc>
                <a:spcPct val="90000"/>
              </a:lnSpc>
            </a:pPr>
            <a:r>
              <a:rPr lang="en-US" altLang="en-US" sz="1800" smtClean="0">
                <a:cs typeface="Times New Roman" panose="02020603050405020304" pitchFamily="18" charset="0"/>
              </a:rPr>
              <a:t>c) Processor 2 waits for </a:t>
            </a:r>
            <a:r>
              <a:rPr lang="en-US" altLang="en-US" sz="1800" b="1" smtClean="0">
                <a:cs typeface="Times New Roman" panose="02020603050405020304" pitchFamily="18" charset="0"/>
              </a:rPr>
              <a:t>b</a:t>
            </a:r>
            <a:r>
              <a:rPr lang="en-US" altLang="en-US" sz="1800" smtClean="0">
                <a:cs typeface="Times New Roman" panose="02020603050405020304" pitchFamily="18" charset="0"/>
              </a:rPr>
              <a:t> to take on value B1 and loops until that change occurs.</a:t>
            </a:r>
          </a:p>
          <a:p>
            <a:pPr lvl="1" algn="l" eaLnBrk="1" hangingPunct="1">
              <a:lnSpc>
                <a:spcPct val="90000"/>
              </a:lnSpc>
            </a:pPr>
            <a:r>
              <a:rPr lang="en-US" altLang="en-US" sz="1800" smtClean="0">
                <a:cs typeface="Times New Roman" panose="02020603050405020304" pitchFamily="18" charset="0"/>
              </a:rPr>
              <a:t>d) Processor 2 reads the value from </a:t>
            </a:r>
            <a:r>
              <a:rPr lang="en-US" altLang="en-US" sz="1800" b="1" smtClean="0">
                <a:cs typeface="Times New Roman" panose="02020603050405020304" pitchFamily="18" charset="0"/>
              </a:rPr>
              <a:t>a</a:t>
            </a:r>
            <a:r>
              <a:rPr lang="en-US" altLang="en-US" sz="1800" smtClean="0">
                <a:cs typeface="Times New Roman" panose="02020603050405020304" pitchFamily="18" charset="0"/>
              </a:rPr>
              <a:t>.</a:t>
            </a:r>
          </a:p>
          <a:p>
            <a:pPr algn="l" eaLnBrk="1" hangingPunct="1"/>
            <a:r>
              <a:rPr lang="en-US" altLang="en-US" sz="1800" smtClean="0">
                <a:cs typeface="Times New Roman" panose="02020603050405020304" pitchFamily="18" charset="0"/>
              </a:rPr>
              <a:t> </a:t>
            </a:r>
          </a:p>
          <a:p>
            <a:pPr algn="l" eaLnBrk="1" hangingPunct="1"/>
            <a:r>
              <a:rPr lang="en-US" altLang="en-US" sz="1800" smtClean="0">
                <a:cs typeface="Times New Roman" panose="02020603050405020304" pitchFamily="18" charset="0"/>
              </a:rPr>
              <a:t>What value is seen by Processor 2 when it reads </a:t>
            </a:r>
            <a:r>
              <a:rPr lang="en-US" altLang="en-US" sz="1800" b="1" smtClean="0">
                <a:cs typeface="Times New Roman" panose="02020603050405020304" pitchFamily="18" charset="0"/>
              </a:rPr>
              <a:t>a</a:t>
            </a:r>
            <a:r>
              <a:rPr lang="en-US" altLang="en-US" sz="1800" smtClean="0">
                <a:cs typeface="Times New Roman" panose="02020603050405020304" pitchFamily="18" charset="0"/>
              </a:rPr>
              <a:t>?</a:t>
            </a:r>
          </a:p>
          <a:p>
            <a:pPr algn="l" eaLnBrk="1" hangingPunct="1"/>
            <a:r>
              <a:rPr lang="en-US" altLang="en-US" sz="1800" smtClean="0">
                <a:cs typeface="Times New Roman" panose="02020603050405020304" pitchFamily="18" charset="0"/>
              </a:rPr>
              <a:t> </a:t>
            </a:r>
          </a:p>
          <a:p>
            <a:pPr algn="l" eaLnBrk="1" hangingPunct="1"/>
            <a:r>
              <a:rPr lang="en-US" altLang="en-US" sz="1800" smtClean="0">
                <a:cs typeface="Times New Roman" panose="02020603050405020304" pitchFamily="18" charset="0"/>
              </a:rPr>
              <a:t>How  must hardware be specified to guarantee the value seen?</a:t>
            </a:r>
            <a:endParaRPr lang="en-US" altLang="en-US" sz="1800" smtClean="0"/>
          </a:p>
        </p:txBody>
      </p:sp>
      <p:sp>
        <p:nvSpPr>
          <p:cNvPr id="27653" name="Rectangle 3"/>
          <p:cNvSpPr>
            <a:spLocks noGrp="1" noChangeArrowheads="1"/>
          </p:cNvSpPr>
          <p:nvPr>
            <p:ph type="ctrTitle"/>
          </p:nvPr>
        </p:nvSpPr>
        <p:spPr>
          <a:xfrm>
            <a:off x="304800" y="304800"/>
            <a:ext cx="4648200" cy="838200"/>
          </a:xfrm>
          <a:noFill/>
        </p:spPr>
        <p:txBody>
          <a:bodyPr/>
          <a:lstStyle/>
          <a:p>
            <a:pPr eaLnBrk="1" hangingPunct="1"/>
            <a:r>
              <a:rPr lang="en-US" altLang="en-US" sz="3600" b="1" smtClean="0"/>
              <a:t>PROCESS SYNCHRONIZATION</a:t>
            </a:r>
          </a:p>
        </p:txBody>
      </p:sp>
      <p:sp>
        <p:nvSpPr>
          <p:cNvPr id="27654" name="Text Box 4"/>
          <p:cNvSpPr txBox="1">
            <a:spLocks noChangeArrowheads="1"/>
          </p:cNvSpPr>
          <p:nvPr/>
        </p:nvSpPr>
        <p:spPr bwMode="auto">
          <a:xfrm>
            <a:off x="5457825" y="304800"/>
            <a:ext cx="3190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Current Hardware</a:t>
            </a:r>
          </a:p>
          <a:p>
            <a:pPr algn="ctr" eaLnBrk="1" hangingPunct="1">
              <a:buFontTx/>
              <a:buNone/>
            </a:pPr>
            <a:r>
              <a:rPr lang="en-US" altLang="en-US" sz="2800" b="1">
                <a:solidFill>
                  <a:srgbClr val="FF0000"/>
                </a:solidFill>
              </a:rPr>
              <a:t>Dilemmas</a:t>
            </a:r>
          </a:p>
        </p:txBody>
      </p:sp>
      <p:sp>
        <p:nvSpPr>
          <p:cNvPr id="27655" name="Text Box 5"/>
          <p:cNvSpPr txBox="1">
            <a:spLocks noChangeArrowheads="1"/>
          </p:cNvSpPr>
          <p:nvPr/>
        </p:nvSpPr>
        <p:spPr bwMode="auto">
          <a:xfrm>
            <a:off x="5029200" y="5410200"/>
            <a:ext cx="91440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a:   A0</a:t>
            </a:r>
          </a:p>
        </p:txBody>
      </p:sp>
      <p:sp>
        <p:nvSpPr>
          <p:cNvPr id="27656" name="Text Box 6"/>
          <p:cNvSpPr txBox="1">
            <a:spLocks noChangeArrowheads="1"/>
          </p:cNvSpPr>
          <p:nvPr/>
        </p:nvSpPr>
        <p:spPr bwMode="auto">
          <a:xfrm>
            <a:off x="6477000" y="5410200"/>
            <a:ext cx="91440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b:   B0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1A0C1A76-1D18-4F0B-B504-884040C5823F}" type="slidenum">
              <a:rPr lang="en-US" altLang="en-US" sz="1600"/>
              <a:pPr eaLnBrk="1" hangingPunct="1">
                <a:buFontTx/>
                <a:buNone/>
              </a:pPr>
              <a:t>27</a:t>
            </a:fld>
            <a:endParaRPr lang="en-US" altLang="en-US" sz="1600"/>
          </a:p>
        </p:txBody>
      </p:sp>
      <p:sp>
        <p:nvSpPr>
          <p:cNvPr id="28676" name="Rectangle 3"/>
          <p:cNvSpPr>
            <a:spLocks noGrp="1" noChangeArrowheads="1"/>
          </p:cNvSpPr>
          <p:nvPr>
            <p:ph type="subTitle" idx="1"/>
          </p:nvPr>
        </p:nvSpPr>
        <p:spPr>
          <a:xfrm>
            <a:off x="457200" y="1752600"/>
            <a:ext cx="8305800" cy="3581400"/>
          </a:xfrm>
        </p:spPr>
        <p:txBody>
          <a:bodyPr/>
          <a:lstStyle/>
          <a:p>
            <a:pPr algn="just" eaLnBrk="1" hangingPunct="1"/>
            <a:r>
              <a:rPr lang="en-US" altLang="en-US" sz="1800" smtClean="0">
                <a:cs typeface="Times New Roman" panose="02020603050405020304" pitchFamily="18" charset="0"/>
              </a:rPr>
              <a:t>We need to discuss:</a:t>
            </a:r>
          </a:p>
          <a:p>
            <a:pPr algn="just" eaLnBrk="1" hangingPunct="1"/>
            <a:endParaRPr lang="en-US" altLang="en-US" sz="1800" smtClean="0">
              <a:cs typeface="Times New Roman" panose="02020603050405020304" pitchFamily="18" charset="0"/>
            </a:endParaRPr>
          </a:p>
          <a:p>
            <a:pPr lvl="1" algn="just" eaLnBrk="1" hangingPunct="1"/>
            <a:r>
              <a:rPr lang="en-US" altLang="en-US" sz="1800" b="1" smtClean="0">
                <a:cs typeface="Times New Roman" panose="02020603050405020304" pitchFamily="18" charset="0"/>
              </a:rPr>
              <a:t>Write Ordering</a:t>
            </a:r>
            <a:r>
              <a:rPr lang="en-US" altLang="en-US" sz="1800" smtClean="0">
                <a:cs typeface="Times New Roman" panose="02020603050405020304" pitchFamily="18" charset="0"/>
              </a:rPr>
              <a:t>: The first write by a processor will be visible before the second write is visible. This requires a write through cache.</a:t>
            </a:r>
          </a:p>
          <a:p>
            <a:pPr lvl="1" algn="just" eaLnBrk="1" hangingPunct="1"/>
            <a:endParaRPr lang="en-US" altLang="en-US" sz="1800" smtClean="0">
              <a:cs typeface="Times New Roman" panose="02020603050405020304" pitchFamily="18" charset="0"/>
            </a:endParaRPr>
          </a:p>
          <a:p>
            <a:pPr lvl="1" algn="just" eaLnBrk="1" hangingPunct="1"/>
            <a:r>
              <a:rPr lang="en-US" altLang="en-US" sz="1800" b="1" smtClean="0">
                <a:cs typeface="Times New Roman" panose="02020603050405020304" pitchFamily="18" charset="0"/>
              </a:rPr>
              <a:t>Sequential Consistency</a:t>
            </a:r>
            <a:r>
              <a:rPr lang="en-US" altLang="en-US" sz="1800" smtClean="0">
                <a:cs typeface="Times New Roman" panose="02020603050405020304" pitchFamily="18" charset="0"/>
              </a:rPr>
              <a:t>: If Processor 1 writes to Location a "before" Processor 2 writes to Location b, then a is visible to ALL processors before b is. To do this requires NOT caching shared data.</a:t>
            </a:r>
          </a:p>
          <a:p>
            <a:pPr algn="just" eaLnBrk="1" hangingPunct="1"/>
            <a:endParaRPr lang="en-US" altLang="en-US" sz="1800" smtClean="0">
              <a:cs typeface="Times New Roman" panose="02020603050405020304" pitchFamily="18" charset="0"/>
            </a:endParaRPr>
          </a:p>
          <a:p>
            <a:pPr algn="just" eaLnBrk="1" hangingPunct="1">
              <a:lnSpc>
                <a:spcPct val="90000"/>
              </a:lnSpc>
            </a:pPr>
            <a:r>
              <a:rPr lang="en-US" altLang="en-US" sz="1800" smtClean="0">
                <a:cs typeface="Times New Roman" panose="02020603050405020304" pitchFamily="18" charset="0"/>
              </a:rPr>
              <a:t>The software solutions discussed earlier should be avoided since they require write ordering and/or sequential consistency.</a:t>
            </a:r>
          </a:p>
        </p:txBody>
      </p:sp>
      <p:sp>
        <p:nvSpPr>
          <p:cNvPr id="28677" name="Rectangle 6"/>
          <p:cNvSpPr>
            <a:spLocks noGrp="1" noChangeArrowheads="1"/>
          </p:cNvSpPr>
          <p:nvPr>
            <p:ph type="ctrTitle"/>
          </p:nvPr>
        </p:nvSpPr>
        <p:spPr>
          <a:xfrm>
            <a:off x="304800" y="304800"/>
            <a:ext cx="4648200" cy="838200"/>
          </a:xfrm>
          <a:noFill/>
        </p:spPr>
        <p:txBody>
          <a:bodyPr/>
          <a:lstStyle/>
          <a:p>
            <a:pPr eaLnBrk="1" hangingPunct="1"/>
            <a:r>
              <a:rPr lang="en-US" altLang="en-US" sz="3600" b="1" smtClean="0"/>
              <a:t>PROCESS SYNCHRONIZATION</a:t>
            </a:r>
          </a:p>
        </p:txBody>
      </p:sp>
      <p:sp>
        <p:nvSpPr>
          <p:cNvPr id="28678" name="Text Box 7"/>
          <p:cNvSpPr txBox="1">
            <a:spLocks noChangeArrowheads="1"/>
          </p:cNvSpPr>
          <p:nvPr/>
        </p:nvSpPr>
        <p:spPr bwMode="auto">
          <a:xfrm>
            <a:off x="5457825" y="304800"/>
            <a:ext cx="3190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Current Hardware</a:t>
            </a:r>
          </a:p>
          <a:p>
            <a:pPr algn="ctr" eaLnBrk="1" hangingPunct="1">
              <a:buFontTx/>
              <a:buNone/>
            </a:pPr>
            <a:r>
              <a:rPr lang="en-US" altLang="en-US" sz="2800" b="1">
                <a:solidFill>
                  <a:srgbClr val="FF0000"/>
                </a:solidFill>
              </a:rPr>
              <a:t>Dilemmas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234F581A-050D-4796-9A8C-8C6CC6039E5C}" type="slidenum">
              <a:rPr lang="en-US" altLang="en-US" sz="1600"/>
              <a:pPr eaLnBrk="1" hangingPunct="1">
                <a:buFontTx/>
                <a:buNone/>
              </a:pPr>
              <a:t>28</a:t>
            </a:fld>
            <a:endParaRPr lang="en-US" altLang="en-US" sz="1600"/>
          </a:p>
        </p:txBody>
      </p:sp>
      <p:sp>
        <p:nvSpPr>
          <p:cNvPr id="29700" name="Rectangle 2"/>
          <p:cNvSpPr>
            <a:spLocks noGrp="1" noChangeArrowheads="1"/>
          </p:cNvSpPr>
          <p:nvPr>
            <p:ph type="subTitle" idx="1"/>
          </p:nvPr>
        </p:nvSpPr>
        <p:spPr>
          <a:xfrm>
            <a:off x="457200" y="2057400"/>
            <a:ext cx="8305800" cy="2971800"/>
          </a:xfrm>
        </p:spPr>
        <p:txBody>
          <a:bodyPr/>
          <a:lstStyle/>
          <a:p>
            <a:pPr algn="just" eaLnBrk="1" hangingPunct="1">
              <a:lnSpc>
                <a:spcPct val="90000"/>
              </a:lnSpc>
            </a:pPr>
            <a:r>
              <a:rPr lang="en-US" altLang="en-US" sz="1800" smtClean="0">
                <a:cs typeface="Times New Roman" panose="02020603050405020304" pitchFamily="18" charset="0"/>
              </a:rPr>
              <a:t>Hardware test and set on a multiprocessor causes </a:t>
            </a:r>
          </a:p>
          <a:p>
            <a:pPr algn="just" eaLnBrk="1" hangingPunct="1">
              <a:lnSpc>
                <a:spcPct val="90000"/>
              </a:lnSpc>
            </a:pPr>
            <a:endParaRPr lang="en-US" altLang="en-US" sz="1800" smtClean="0">
              <a:cs typeface="Times New Roman" panose="02020603050405020304" pitchFamily="18" charset="0"/>
            </a:endParaRPr>
          </a:p>
          <a:p>
            <a:pPr lvl="1" algn="just" eaLnBrk="1" hangingPunct="1">
              <a:lnSpc>
                <a:spcPct val="90000"/>
              </a:lnSpc>
              <a:buFont typeface="Symbol" panose="05050102010706020507" pitchFamily="18" charset="2"/>
              <a:buChar char="·"/>
            </a:pPr>
            <a:r>
              <a:rPr lang="en-US" altLang="en-US" sz="1800" smtClean="0">
                <a:cs typeface="Times New Roman" panose="02020603050405020304" pitchFamily="18" charset="0"/>
              </a:rPr>
              <a:t>an explicit flush of the write to main memory and </a:t>
            </a:r>
          </a:p>
          <a:p>
            <a:pPr lvl="1" algn="just" eaLnBrk="1" hangingPunct="1">
              <a:lnSpc>
                <a:spcPct val="90000"/>
              </a:lnSpc>
              <a:buFont typeface="Symbol" panose="05050102010706020507" pitchFamily="18" charset="2"/>
              <a:buChar char="·"/>
            </a:pPr>
            <a:r>
              <a:rPr lang="en-US" altLang="en-US" sz="1800" smtClean="0">
                <a:cs typeface="Times New Roman" panose="02020603050405020304" pitchFamily="18" charset="0"/>
              </a:rPr>
              <a:t>the update of all other processor's caches. </a:t>
            </a:r>
          </a:p>
          <a:p>
            <a:pPr algn="just" eaLnBrk="1" hangingPunct="1">
              <a:lnSpc>
                <a:spcPct val="90000"/>
              </a:lnSpc>
            </a:pPr>
            <a:endParaRPr lang="en-US" altLang="en-US" sz="1800" smtClean="0">
              <a:cs typeface="Times New Roman" panose="02020603050405020304" pitchFamily="18" charset="0"/>
            </a:endParaRPr>
          </a:p>
          <a:p>
            <a:pPr algn="just" eaLnBrk="1" hangingPunct="1">
              <a:lnSpc>
                <a:spcPct val="90000"/>
              </a:lnSpc>
            </a:pPr>
            <a:r>
              <a:rPr lang="en-US" altLang="en-US" sz="1800" smtClean="0">
                <a:cs typeface="Times New Roman" panose="02020603050405020304" pitchFamily="18" charset="0"/>
              </a:rPr>
              <a:t>Imagine needing to write </a:t>
            </a:r>
            <a:r>
              <a:rPr lang="en-US" altLang="en-US" sz="1800" b="1" smtClean="0">
                <a:cs typeface="Times New Roman" panose="02020603050405020304" pitchFamily="18" charset="0"/>
              </a:rPr>
              <a:t>all</a:t>
            </a:r>
            <a:r>
              <a:rPr lang="en-US" altLang="en-US" sz="1800" smtClean="0">
                <a:cs typeface="Times New Roman" panose="02020603050405020304" pitchFamily="18" charset="0"/>
              </a:rPr>
              <a:t> shared data straight through the cache.  </a:t>
            </a:r>
          </a:p>
          <a:p>
            <a:pPr algn="just" eaLnBrk="1" hangingPunct="1">
              <a:lnSpc>
                <a:spcPct val="90000"/>
              </a:lnSpc>
            </a:pPr>
            <a:endParaRPr lang="en-US" altLang="en-US" sz="1800" smtClean="0">
              <a:cs typeface="Times New Roman" panose="02020603050405020304" pitchFamily="18" charset="0"/>
            </a:endParaRPr>
          </a:p>
          <a:p>
            <a:pPr algn="just" eaLnBrk="1" hangingPunct="1">
              <a:lnSpc>
                <a:spcPct val="90000"/>
              </a:lnSpc>
            </a:pPr>
            <a:r>
              <a:rPr lang="en-US" altLang="en-US" sz="1800" smtClean="0">
                <a:cs typeface="Times New Roman" panose="02020603050405020304" pitchFamily="18" charset="0"/>
              </a:rPr>
              <a:t>With test and set, </a:t>
            </a:r>
            <a:r>
              <a:rPr lang="en-US" altLang="en-US" sz="1800" b="1" smtClean="0">
                <a:cs typeface="Times New Roman" panose="02020603050405020304" pitchFamily="18" charset="0"/>
              </a:rPr>
              <a:t>only</a:t>
            </a:r>
            <a:r>
              <a:rPr lang="en-US" altLang="en-US" sz="1800" smtClean="0">
                <a:cs typeface="Times New Roman" panose="02020603050405020304" pitchFamily="18" charset="0"/>
              </a:rPr>
              <a:t> lock locations are written out explicitly.</a:t>
            </a:r>
          </a:p>
          <a:p>
            <a:pPr algn="just" eaLnBrk="1" hangingPunct="1">
              <a:lnSpc>
                <a:spcPct val="90000"/>
              </a:lnSpc>
            </a:pPr>
            <a:endParaRPr lang="en-US" altLang="en-US" sz="1800" smtClean="0">
              <a:cs typeface="Times New Roman" panose="02020603050405020304" pitchFamily="18" charset="0"/>
            </a:endParaRPr>
          </a:p>
          <a:p>
            <a:pPr algn="just" eaLnBrk="1" hangingPunct="1">
              <a:lnSpc>
                <a:spcPct val="90000"/>
              </a:lnSpc>
            </a:pPr>
            <a:r>
              <a:rPr lang="en-US" altLang="en-US" sz="1800" smtClean="0">
                <a:cs typeface="Times New Roman" panose="02020603050405020304" pitchFamily="18" charset="0"/>
              </a:rPr>
              <a:t>In not too many years, hardware will no longer support software solutions because of the performance impact of doing so.</a:t>
            </a:r>
          </a:p>
        </p:txBody>
      </p:sp>
      <p:sp>
        <p:nvSpPr>
          <p:cNvPr id="29701" name="Rectangle 3"/>
          <p:cNvSpPr>
            <a:spLocks noGrp="1" noChangeArrowheads="1"/>
          </p:cNvSpPr>
          <p:nvPr>
            <p:ph type="ctrTitle"/>
          </p:nvPr>
        </p:nvSpPr>
        <p:spPr>
          <a:xfrm>
            <a:off x="304800" y="304800"/>
            <a:ext cx="4648200" cy="838200"/>
          </a:xfrm>
          <a:noFill/>
        </p:spPr>
        <p:txBody>
          <a:bodyPr/>
          <a:lstStyle/>
          <a:p>
            <a:pPr eaLnBrk="1" hangingPunct="1"/>
            <a:r>
              <a:rPr lang="en-US" altLang="en-US" sz="3600" b="1" smtClean="0"/>
              <a:t>PROCESS SYNCHRONIZATION</a:t>
            </a:r>
          </a:p>
        </p:txBody>
      </p:sp>
      <p:sp>
        <p:nvSpPr>
          <p:cNvPr id="29702" name="Text Box 4"/>
          <p:cNvSpPr txBox="1">
            <a:spLocks noChangeArrowheads="1"/>
          </p:cNvSpPr>
          <p:nvPr/>
        </p:nvSpPr>
        <p:spPr bwMode="auto">
          <a:xfrm>
            <a:off x="5457825" y="304800"/>
            <a:ext cx="3190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Current Hardware</a:t>
            </a:r>
          </a:p>
          <a:p>
            <a:pPr algn="ctr" eaLnBrk="1" hangingPunct="1">
              <a:buFontTx/>
              <a:buNone/>
            </a:pPr>
            <a:r>
              <a:rPr lang="en-US" altLang="en-US" sz="2800" b="1">
                <a:solidFill>
                  <a:srgbClr val="FF0000"/>
                </a:solidFill>
              </a:rPr>
              <a:t>Dilemmas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D34DAD62-0A21-4C17-B4B3-5C16CEFA1091}" type="slidenum">
              <a:rPr lang="en-US" altLang="en-US" sz="1600"/>
              <a:pPr eaLnBrk="1" hangingPunct="1">
                <a:buFontTx/>
                <a:buNone/>
              </a:pPr>
              <a:t>29</a:t>
            </a:fld>
            <a:endParaRPr lang="en-US" altLang="en-US" sz="1600"/>
          </a:p>
        </p:txBody>
      </p:sp>
      <p:sp>
        <p:nvSpPr>
          <p:cNvPr id="30724" name="Rectangle 3"/>
          <p:cNvSpPr>
            <a:spLocks noGrp="1" noChangeArrowheads="1"/>
          </p:cNvSpPr>
          <p:nvPr>
            <p:ph type="subTitle" idx="1"/>
          </p:nvPr>
        </p:nvSpPr>
        <p:spPr>
          <a:xfrm>
            <a:off x="152400" y="1219200"/>
            <a:ext cx="8763000" cy="4876800"/>
          </a:xfrm>
        </p:spPr>
        <p:txBody>
          <a:bodyPr/>
          <a:lstStyle/>
          <a:p>
            <a:pPr algn="just" eaLnBrk="1" hangingPunct="1"/>
            <a:r>
              <a:rPr lang="en-US" altLang="en-US" sz="1800" b="1" smtClean="0">
                <a:cs typeface="Times New Roman" panose="02020603050405020304" pitchFamily="18" charset="0"/>
              </a:rPr>
              <a:t>PURPOSE:</a:t>
            </a:r>
          </a:p>
          <a:p>
            <a:pPr algn="just" eaLnBrk="1" hangingPunct="1"/>
            <a:r>
              <a:rPr lang="en-US" altLang="en-US" sz="1800" smtClean="0">
                <a:cs typeface="Times New Roman" panose="02020603050405020304" pitchFamily="18" charset="0"/>
              </a:rPr>
              <a:t>We want to be able to write more complex constructs and so need a language to do so.  We thus define semaphores which we assume are atomic operations:</a:t>
            </a:r>
          </a:p>
          <a:p>
            <a:pPr algn="just" eaLnBrk="1" hangingPunct="1"/>
            <a:r>
              <a:rPr lang="en-US" altLang="en-US" sz="1800" smtClean="0">
                <a:cs typeface="Times New Roman" panose="02020603050405020304" pitchFamily="18" charset="0"/>
              </a:rPr>
              <a:t> </a:t>
            </a:r>
          </a:p>
          <a:p>
            <a:pPr algn="just" eaLnBrk="1" hangingPunct="1"/>
            <a:r>
              <a:rPr lang="en-US" altLang="en-US" sz="1800" smtClean="0">
                <a:cs typeface="Times New Roman" panose="02020603050405020304" pitchFamily="18" charset="0"/>
              </a:rPr>
              <a:t> </a:t>
            </a:r>
            <a:r>
              <a:rPr lang="en-US" altLang="en-US" sz="1600" smtClean="0">
                <a:cs typeface="Times New Roman" panose="02020603050405020304" pitchFamily="18" charset="0"/>
              </a:rPr>
              <a:t>		</a:t>
            </a:r>
          </a:p>
          <a:p>
            <a:pPr algn="just" eaLnBrk="1" hangingPunct="1"/>
            <a:endParaRPr lang="en-US" altLang="en-US" sz="1800" smtClean="0">
              <a:cs typeface="Times New Roman" panose="02020603050405020304" pitchFamily="18" charset="0"/>
            </a:endParaRPr>
          </a:p>
          <a:p>
            <a:pPr algn="just" eaLnBrk="1" hangingPunct="1"/>
            <a:endParaRPr lang="en-US" altLang="en-US" sz="1800" smtClean="0">
              <a:cs typeface="Times New Roman" panose="02020603050405020304" pitchFamily="18" charset="0"/>
            </a:endParaRPr>
          </a:p>
          <a:p>
            <a:pPr algn="just" eaLnBrk="1" hangingPunct="1"/>
            <a:r>
              <a:rPr lang="en-US" altLang="en-US" sz="1800" smtClean="0">
                <a:cs typeface="Times New Roman" panose="02020603050405020304" pitchFamily="18" charset="0"/>
              </a:rPr>
              <a:t>As given here, these are not atomic as written in "macro code". We define these operations, however, to be atomic (Protected by a hardware  lock.)</a:t>
            </a:r>
          </a:p>
          <a:p>
            <a:pPr algn="just" eaLnBrk="1" hangingPunct="1"/>
            <a:r>
              <a:rPr lang="en-US" altLang="en-US" sz="1800" smtClean="0">
                <a:cs typeface="Times New Roman" panose="02020603050405020304" pitchFamily="18" charset="0"/>
              </a:rPr>
              <a:t> </a:t>
            </a:r>
          </a:p>
          <a:p>
            <a:pPr algn="just" eaLnBrk="1" hangingPunct="1"/>
            <a:r>
              <a:rPr lang="en-US" altLang="en-US" sz="1800" b="1" smtClean="0">
                <a:cs typeface="Times New Roman" panose="02020603050405020304" pitchFamily="18" charset="0"/>
              </a:rPr>
              <a:t>FORMAT:</a:t>
            </a:r>
            <a:endParaRPr lang="en-US" altLang="en-US" sz="1800" smtClean="0">
              <a:cs typeface="Times New Roman" panose="02020603050405020304" pitchFamily="18" charset="0"/>
            </a:endParaRPr>
          </a:p>
          <a:p>
            <a:pPr algn="just" eaLnBrk="1" hangingPunct="1"/>
            <a:r>
              <a:rPr lang="en-US" altLang="en-US" sz="1800" smtClean="0">
                <a:cs typeface="Times New Roman" panose="02020603050405020304" pitchFamily="18" charset="0"/>
              </a:rPr>
              <a:t> 	</a:t>
            </a:r>
            <a:r>
              <a:rPr lang="en-US" altLang="en-US" sz="1800" b="1" smtClean="0">
                <a:cs typeface="Times New Roman" panose="02020603050405020304" pitchFamily="18" charset="0"/>
              </a:rPr>
              <a:t>wait ( mutex ); 	</a:t>
            </a:r>
            <a:r>
              <a:rPr lang="en-US" altLang="en-US" sz="1800" smtClean="0">
                <a:cs typeface="Times New Roman" panose="02020603050405020304" pitchFamily="18" charset="0"/>
              </a:rPr>
              <a:t>	&lt;-- Mutual exclusion: mutex init to 1.</a:t>
            </a:r>
          </a:p>
          <a:p>
            <a:pPr algn="just" eaLnBrk="1" hangingPunct="1"/>
            <a:r>
              <a:rPr lang="en-US" altLang="en-US" sz="1800" smtClean="0">
                <a:cs typeface="Times New Roman" panose="02020603050405020304" pitchFamily="18" charset="0"/>
              </a:rPr>
              <a:t> 	 </a:t>
            </a:r>
            <a:r>
              <a:rPr lang="en-US" altLang="en-US" sz="1800" b="1" smtClean="0">
                <a:cs typeface="Times New Roman" panose="02020603050405020304" pitchFamily="18" charset="0"/>
              </a:rPr>
              <a:t>CRITICAL SECTION</a:t>
            </a:r>
            <a:endParaRPr lang="en-US" altLang="en-US" sz="1800" smtClean="0">
              <a:cs typeface="Times New Roman" panose="02020603050405020304" pitchFamily="18" charset="0"/>
            </a:endParaRPr>
          </a:p>
          <a:p>
            <a:pPr algn="just" eaLnBrk="1" hangingPunct="1"/>
            <a:r>
              <a:rPr lang="en-US" altLang="en-US" sz="1800" b="1" smtClean="0">
                <a:cs typeface="Times New Roman" panose="02020603050405020304" pitchFamily="18" charset="0"/>
              </a:rPr>
              <a:t> 	signal( mutex ); </a:t>
            </a:r>
            <a:endParaRPr lang="en-US" altLang="en-US" sz="1800" smtClean="0">
              <a:cs typeface="Times New Roman" panose="02020603050405020304" pitchFamily="18" charset="0"/>
            </a:endParaRPr>
          </a:p>
          <a:p>
            <a:pPr algn="just" eaLnBrk="1" hangingPunct="1"/>
            <a:r>
              <a:rPr lang="en-US" altLang="en-US" sz="1800" b="1" smtClean="0">
                <a:cs typeface="Times New Roman" panose="02020603050405020304" pitchFamily="18" charset="0"/>
              </a:rPr>
              <a:t>  	REMAINDER</a:t>
            </a:r>
            <a:endParaRPr lang="en-US" altLang="en-US" sz="1800" smtClean="0">
              <a:cs typeface="Times New Roman" panose="02020603050405020304" pitchFamily="18" charset="0"/>
            </a:endParaRPr>
          </a:p>
        </p:txBody>
      </p:sp>
      <p:sp>
        <p:nvSpPr>
          <p:cNvPr id="30725" name="Text Box 5"/>
          <p:cNvSpPr txBox="1">
            <a:spLocks noChangeArrowheads="1"/>
          </p:cNvSpPr>
          <p:nvPr/>
        </p:nvSpPr>
        <p:spPr bwMode="auto">
          <a:xfrm>
            <a:off x="914400" y="2438400"/>
            <a:ext cx="2547938" cy="933450"/>
          </a:xfrm>
          <a:prstGeom prst="rect">
            <a:avLst/>
          </a:prstGeom>
          <a:noFill/>
          <a:ln w="952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cs typeface="Times New Roman" panose="02020603050405020304" pitchFamily="18" charset="0"/>
              </a:rPr>
              <a:t>WAIT ( S ): </a:t>
            </a:r>
          </a:p>
          <a:p>
            <a:pPr eaLnBrk="1" hangingPunct="1">
              <a:buFontTx/>
              <a:buNone/>
            </a:pPr>
            <a:r>
              <a:rPr lang="en-US" altLang="en-US" sz="1600" b="1">
                <a:cs typeface="Times New Roman" panose="02020603050405020304" pitchFamily="18" charset="0"/>
              </a:rPr>
              <a:t>      while    ( S  &lt;=  0 ); </a:t>
            </a:r>
          </a:p>
          <a:p>
            <a:pPr eaLnBrk="1" hangingPunct="1">
              <a:buFontTx/>
              <a:buNone/>
            </a:pPr>
            <a:r>
              <a:rPr lang="en-US" altLang="en-US" sz="1600" b="1">
                <a:cs typeface="Times New Roman" panose="02020603050405020304" pitchFamily="18" charset="0"/>
              </a:rPr>
              <a:t>      S  =  S  -  1;</a:t>
            </a:r>
            <a:endParaRPr lang="en-US" altLang="en-US" sz="1800" b="1"/>
          </a:p>
        </p:txBody>
      </p:sp>
      <p:sp>
        <p:nvSpPr>
          <p:cNvPr id="30726" name="Text Box 6"/>
          <p:cNvSpPr txBox="1">
            <a:spLocks noChangeArrowheads="1"/>
          </p:cNvSpPr>
          <p:nvPr/>
        </p:nvSpPr>
        <p:spPr bwMode="auto">
          <a:xfrm>
            <a:off x="5029200" y="2514600"/>
            <a:ext cx="2362200" cy="6397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cs typeface="Times New Roman" panose="02020603050405020304" pitchFamily="18" charset="0"/>
              </a:rPr>
              <a:t>SIGNAL ( S ): </a:t>
            </a:r>
          </a:p>
          <a:p>
            <a:pPr eaLnBrk="1" hangingPunct="1">
              <a:buFontTx/>
              <a:buNone/>
            </a:pPr>
            <a:r>
              <a:rPr lang="en-US" altLang="en-US" sz="1600" b="1">
                <a:cs typeface="Times New Roman" panose="02020603050405020304" pitchFamily="18" charset="0"/>
              </a:rPr>
              <a:t>      S  =  S  +  1;</a:t>
            </a:r>
            <a:endParaRPr lang="en-US" altLang="en-US" sz="1800" b="1"/>
          </a:p>
        </p:txBody>
      </p:sp>
      <p:sp>
        <p:nvSpPr>
          <p:cNvPr id="30727" name="Rectangle 7"/>
          <p:cNvSpPr>
            <a:spLocks noChangeArrowheads="1"/>
          </p:cNvSpPr>
          <p:nvPr/>
        </p:nvSpPr>
        <p:spPr bwMode="auto">
          <a:xfrm>
            <a:off x="30480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
        <p:nvSpPr>
          <p:cNvPr id="30728" name="Text Box 8"/>
          <p:cNvSpPr txBox="1">
            <a:spLocks noChangeArrowheads="1"/>
          </p:cNvSpPr>
          <p:nvPr/>
        </p:nvSpPr>
        <p:spPr bwMode="auto">
          <a:xfrm>
            <a:off x="5899150" y="304800"/>
            <a:ext cx="232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Semaphores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6AC9751E-C23F-44BA-B087-E242EC4D2EF8}" type="slidenum">
              <a:rPr lang="en-US" altLang="en-US" sz="1600"/>
              <a:pPr eaLnBrk="1" hangingPunct="1">
                <a:buFontTx/>
                <a:buNone/>
              </a:pPr>
              <a:t>3</a:t>
            </a:fld>
            <a:endParaRPr lang="en-US" altLang="en-US" sz="1600"/>
          </a:p>
        </p:txBody>
      </p:sp>
      <p:sp>
        <p:nvSpPr>
          <p:cNvPr id="4100" name="Rectangle 2"/>
          <p:cNvSpPr>
            <a:spLocks noGrp="1" noChangeArrowheads="1"/>
          </p:cNvSpPr>
          <p:nvPr>
            <p:ph type="body" idx="1"/>
          </p:nvPr>
        </p:nvSpPr>
        <p:spPr>
          <a:xfrm>
            <a:off x="0" y="1676400"/>
            <a:ext cx="8915400" cy="4191000"/>
          </a:xfrm>
        </p:spPr>
        <p:txBody>
          <a:bodyPr/>
          <a:lstStyle/>
          <a:p>
            <a:pPr algn="ctr" eaLnBrk="1" hangingPunct="1">
              <a:lnSpc>
                <a:spcPct val="90000"/>
              </a:lnSpc>
              <a:buFontTx/>
              <a:buNone/>
            </a:pPr>
            <a:r>
              <a:rPr lang="en-US" altLang="en-US" sz="2800" b="1" smtClean="0">
                <a:solidFill>
                  <a:schemeClr val="accent2"/>
                </a:solidFill>
              </a:rPr>
              <a:t>Topics Covered</a:t>
            </a:r>
            <a:endParaRPr lang="en-US" altLang="en-US" sz="1800" b="1" smtClean="0">
              <a:solidFill>
                <a:schemeClr val="accent2"/>
              </a:solidFill>
            </a:endParaRPr>
          </a:p>
          <a:p>
            <a:pPr eaLnBrk="1" hangingPunct="1">
              <a:lnSpc>
                <a:spcPct val="90000"/>
              </a:lnSpc>
              <a:buFontTx/>
              <a:buNone/>
            </a:pPr>
            <a:endParaRPr lang="en-US" altLang="en-US" sz="1800" b="1" smtClean="0">
              <a:solidFill>
                <a:schemeClr val="accent2"/>
              </a:solidFill>
            </a:endParaRPr>
          </a:p>
          <a:p>
            <a:pPr eaLnBrk="1" hangingPunct="1">
              <a:lnSpc>
                <a:spcPct val="80000"/>
              </a:lnSpc>
            </a:pPr>
            <a:r>
              <a:rPr lang="en-US" altLang="en-US" sz="2800" smtClean="0"/>
              <a:t>Background</a:t>
            </a:r>
          </a:p>
          <a:p>
            <a:pPr eaLnBrk="1" hangingPunct="1">
              <a:lnSpc>
                <a:spcPct val="80000"/>
              </a:lnSpc>
            </a:pPr>
            <a:r>
              <a:rPr lang="en-US" altLang="en-US" sz="2800" smtClean="0"/>
              <a:t>The Critical-Section Problem</a:t>
            </a:r>
          </a:p>
          <a:p>
            <a:pPr eaLnBrk="1" hangingPunct="1">
              <a:lnSpc>
                <a:spcPct val="80000"/>
              </a:lnSpc>
            </a:pPr>
            <a:r>
              <a:rPr lang="en-US" altLang="en-US" sz="2800" smtClean="0"/>
              <a:t>Peterson’s Solution</a:t>
            </a:r>
          </a:p>
          <a:p>
            <a:pPr eaLnBrk="1" hangingPunct="1">
              <a:lnSpc>
                <a:spcPct val="80000"/>
              </a:lnSpc>
            </a:pPr>
            <a:r>
              <a:rPr lang="en-US" altLang="en-US" sz="2800" smtClean="0"/>
              <a:t>Synchronization Hardware</a:t>
            </a:r>
          </a:p>
          <a:p>
            <a:pPr eaLnBrk="1" hangingPunct="1">
              <a:lnSpc>
                <a:spcPct val="80000"/>
              </a:lnSpc>
            </a:pPr>
            <a:r>
              <a:rPr lang="en-US" altLang="en-US" sz="2800" smtClean="0"/>
              <a:t>Semaphores</a:t>
            </a:r>
          </a:p>
          <a:p>
            <a:pPr eaLnBrk="1" hangingPunct="1">
              <a:lnSpc>
                <a:spcPct val="80000"/>
              </a:lnSpc>
            </a:pPr>
            <a:r>
              <a:rPr lang="en-US" altLang="en-US" sz="2800" smtClean="0"/>
              <a:t>Classic Problems of Synchronization</a:t>
            </a:r>
          </a:p>
          <a:p>
            <a:pPr eaLnBrk="1" hangingPunct="1">
              <a:lnSpc>
                <a:spcPct val="80000"/>
              </a:lnSpc>
            </a:pPr>
            <a:r>
              <a:rPr lang="en-US" altLang="en-US" sz="2800" smtClean="0"/>
              <a:t>Synchronization Examples </a:t>
            </a:r>
          </a:p>
          <a:p>
            <a:pPr eaLnBrk="1" hangingPunct="1">
              <a:lnSpc>
                <a:spcPct val="80000"/>
              </a:lnSpc>
            </a:pPr>
            <a:r>
              <a:rPr lang="en-US" altLang="en-US" sz="2800" smtClean="0"/>
              <a:t>Atomic Transactions</a:t>
            </a:r>
          </a:p>
        </p:txBody>
      </p:sp>
      <p:sp>
        <p:nvSpPr>
          <p:cNvPr id="4101" name="Rectangle 3"/>
          <p:cNvSpPr>
            <a:spLocks noChangeArrowheads="1"/>
          </p:cNvSpPr>
          <p:nvPr/>
        </p:nvSpPr>
        <p:spPr bwMode="auto">
          <a:xfrm>
            <a:off x="838200" y="2286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t>OPERATING SYSTEM Synchronization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B4C8C43E-B32B-4E0D-B751-B5D779ACF381}" type="slidenum">
              <a:rPr lang="en-US" altLang="en-US" sz="1600"/>
              <a:pPr eaLnBrk="1" hangingPunct="1">
                <a:buFontTx/>
                <a:buNone/>
              </a:pPr>
              <a:t>30</a:t>
            </a:fld>
            <a:endParaRPr lang="en-US" altLang="en-US" sz="1600"/>
          </a:p>
        </p:txBody>
      </p:sp>
      <p:sp>
        <p:nvSpPr>
          <p:cNvPr id="31748" name="Rectangle 3"/>
          <p:cNvSpPr>
            <a:spLocks noGrp="1" noChangeArrowheads="1"/>
          </p:cNvSpPr>
          <p:nvPr>
            <p:ph type="subTitle" idx="1"/>
          </p:nvPr>
        </p:nvSpPr>
        <p:spPr>
          <a:xfrm>
            <a:off x="609600" y="1905000"/>
            <a:ext cx="7848600" cy="2895600"/>
          </a:xfrm>
        </p:spPr>
        <p:txBody>
          <a:bodyPr/>
          <a:lstStyle/>
          <a:p>
            <a:pPr marL="57150" algn="just" eaLnBrk="1" hangingPunct="1"/>
            <a:r>
              <a:rPr lang="en-US" altLang="en-US" sz="1800" smtClean="0">
                <a:cs typeface="Times New Roman" panose="02020603050405020304" pitchFamily="18" charset="0"/>
              </a:rPr>
              <a:t>Semaphores can be used to force synchronization ( precedence ) if the </a:t>
            </a:r>
            <a:r>
              <a:rPr lang="en-US" altLang="en-US" sz="1800" b="1" smtClean="0">
                <a:cs typeface="Times New Roman" panose="02020603050405020304" pitchFamily="18" charset="0"/>
              </a:rPr>
              <a:t>preceeder</a:t>
            </a:r>
            <a:r>
              <a:rPr lang="en-US" altLang="en-US" sz="1800" smtClean="0">
                <a:cs typeface="Times New Roman" panose="02020603050405020304" pitchFamily="18" charset="0"/>
              </a:rPr>
              <a:t> does a signal at the end, and the </a:t>
            </a:r>
            <a:r>
              <a:rPr lang="en-US" altLang="en-US" sz="1800" b="1" smtClean="0">
                <a:cs typeface="Times New Roman" panose="02020603050405020304" pitchFamily="18" charset="0"/>
              </a:rPr>
              <a:t>follower</a:t>
            </a:r>
            <a:r>
              <a:rPr lang="en-US" altLang="en-US" sz="1800" smtClean="0">
                <a:cs typeface="Times New Roman" panose="02020603050405020304" pitchFamily="18" charset="0"/>
              </a:rPr>
              <a:t> does wait at beginning. For example, here we want P1 to execute before P2.</a:t>
            </a:r>
          </a:p>
          <a:p>
            <a:pPr marL="57150" algn="just" eaLnBrk="1" hangingPunct="1"/>
            <a:r>
              <a:rPr lang="en-US" altLang="en-US" sz="1800" smtClean="0">
                <a:cs typeface="Times New Roman" panose="02020603050405020304" pitchFamily="18" charset="0"/>
              </a:rPr>
              <a:t> </a:t>
            </a:r>
          </a:p>
          <a:p>
            <a:pPr marL="57150" algn="just" eaLnBrk="1" hangingPunct="1"/>
            <a:r>
              <a:rPr lang="en-US" altLang="en-US" sz="1800" smtClean="0">
                <a:cs typeface="Times New Roman" panose="02020603050405020304" pitchFamily="18" charset="0"/>
              </a:rPr>
              <a:t>  		</a:t>
            </a:r>
            <a:r>
              <a:rPr lang="en-US" altLang="en-US" sz="1800" b="1" smtClean="0">
                <a:cs typeface="Times New Roman" panose="02020603050405020304" pitchFamily="18" charset="0"/>
              </a:rPr>
              <a:t>P1</a:t>
            </a:r>
            <a:r>
              <a:rPr lang="en-US" altLang="en-US" sz="1800" smtClean="0">
                <a:cs typeface="Times New Roman" panose="02020603050405020304" pitchFamily="18" charset="0"/>
              </a:rPr>
              <a:t>: 				</a:t>
            </a:r>
            <a:r>
              <a:rPr lang="en-US" altLang="en-US" sz="1800" b="1" smtClean="0">
                <a:cs typeface="Times New Roman" panose="02020603050405020304" pitchFamily="18" charset="0"/>
              </a:rPr>
              <a:t>P2:</a:t>
            </a:r>
            <a:r>
              <a:rPr lang="en-US" altLang="en-US" sz="1800" smtClean="0">
                <a:cs typeface="Times New Roman" panose="02020603050405020304" pitchFamily="18" charset="0"/>
              </a:rPr>
              <a:t> </a:t>
            </a:r>
          </a:p>
          <a:p>
            <a:pPr marL="57150" algn="just" eaLnBrk="1" hangingPunct="1"/>
            <a:r>
              <a:rPr lang="en-US" altLang="en-US" sz="1800" smtClean="0">
                <a:cs typeface="Times New Roman" panose="02020603050405020304" pitchFamily="18" charset="0"/>
              </a:rPr>
              <a:t>  		    statement 1; 			    wait ( synch );</a:t>
            </a:r>
          </a:p>
          <a:p>
            <a:pPr marL="57150" algn="just" eaLnBrk="1" hangingPunct="1"/>
            <a:r>
              <a:rPr lang="en-US" altLang="en-US" sz="1800" smtClean="0">
                <a:cs typeface="Times New Roman" panose="02020603050405020304" pitchFamily="18" charset="0"/>
              </a:rPr>
              <a:t>  		    signal ( synch ); 		    statement 2;</a:t>
            </a:r>
          </a:p>
          <a:p>
            <a:pPr marL="57150" algn="just" eaLnBrk="1" hangingPunct="1"/>
            <a:endParaRPr lang="en-US" altLang="en-US" sz="1800" smtClean="0">
              <a:cs typeface="Times New Roman" panose="02020603050405020304" pitchFamily="18" charset="0"/>
            </a:endParaRPr>
          </a:p>
        </p:txBody>
      </p:sp>
      <p:sp>
        <p:nvSpPr>
          <p:cNvPr id="31749" name="Rectangle 6"/>
          <p:cNvSpPr>
            <a:spLocks noChangeArrowheads="1"/>
          </p:cNvSpPr>
          <p:nvPr/>
        </p:nvSpPr>
        <p:spPr bwMode="auto">
          <a:xfrm>
            <a:off x="30480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
        <p:nvSpPr>
          <p:cNvPr id="31750" name="Text Box 7"/>
          <p:cNvSpPr txBox="1">
            <a:spLocks noChangeArrowheads="1"/>
          </p:cNvSpPr>
          <p:nvPr/>
        </p:nvSpPr>
        <p:spPr bwMode="auto">
          <a:xfrm>
            <a:off x="5899150" y="304800"/>
            <a:ext cx="232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Semaphores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B9510809-8BA8-4E9B-91CC-E2F6B7052B70}" type="slidenum">
              <a:rPr lang="en-US" altLang="en-US" sz="1600"/>
              <a:pPr eaLnBrk="1" hangingPunct="1">
                <a:buFontTx/>
                <a:buNone/>
              </a:pPr>
              <a:t>31</a:t>
            </a:fld>
            <a:endParaRPr lang="en-US" altLang="en-US" sz="1600"/>
          </a:p>
        </p:txBody>
      </p:sp>
      <p:sp>
        <p:nvSpPr>
          <p:cNvPr id="32772" name="Rectangle 2"/>
          <p:cNvSpPr>
            <a:spLocks noGrp="1" noChangeArrowheads="1"/>
          </p:cNvSpPr>
          <p:nvPr>
            <p:ph type="subTitle" idx="1"/>
          </p:nvPr>
        </p:nvSpPr>
        <p:spPr>
          <a:xfrm>
            <a:off x="228600" y="1447800"/>
            <a:ext cx="8686800" cy="4800600"/>
          </a:xfrm>
        </p:spPr>
        <p:txBody>
          <a:bodyPr/>
          <a:lstStyle/>
          <a:p>
            <a:pPr marL="457200" indent="-457200" algn="just" eaLnBrk="1" hangingPunct="1"/>
            <a:r>
              <a:rPr lang="en-US" altLang="en-US" sz="1800" smtClean="0">
                <a:cs typeface="Times New Roman" panose="02020603050405020304" pitchFamily="18" charset="0"/>
              </a:rPr>
              <a:t>We don't want to loop on busy, so will suspend instead:</a:t>
            </a:r>
          </a:p>
          <a:p>
            <a:pPr marL="457200" indent="-457200" algn="just" eaLnBrk="1" hangingPunct="1"/>
            <a:endParaRPr lang="en-US" altLang="en-US" sz="1800" smtClean="0">
              <a:cs typeface="Times New Roman" panose="02020603050405020304" pitchFamily="18" charset="0"/>
            </a:endParaRPr>
          </a:p>
          <a:p>
            <a:pPr marL="457200" indent="-457200" algn="just" eaLnBrk="1" hangingPunct="1">
              <a:buFontTx/>
              <a:buChar char="•"/>
            </a:pPr>
            <a:r>
              <a:rPr lang="en-US" altLang="en-US" sz="1800" smtClean="0">
                <a:cs typeface="Times New Roman" panose="02020603050405020304" pitchFamily="18" charset="0"/>
              </a:rPr>
              <a:t>Block on semaphore == False,</a:t>
            </a:r>
          </a:p>
          <a:p>
            <a:pPr marL="457200" indent="-457200" algn="just" eaLnBrk="1" hangingPunct="1">
              <a:buFontTx/>
              <a:buChar char="•"/>
            </a:pPr>
            <a:r>
              <a:rPr lang="en-US" altLang="en-US" sz="1800" smtClean="0">
                <a:cs typeface="Times New Roman" panose="02020603050405020304" pitchFamily="18" charset="0"/>
              </a:rPr>
              <a:t>Wakeup on signal  ( semaphore becomes True),</a:t>
            </a:r>
          </a:p>
          <a:p>
            <a:pPr marL="457200" indent="-457200" algn="just" eaLnBrk="1" hangingPunct="1">
              <a:buFontTx/>
              <a:buChar char="•"/>
            </a:pPr>
            <a:r>
              <a:rPr lang="en-US" altLang="en-US" sz="1800" smtClean="0">
                <a:cs typeface="Times New Roman" panose="02020603050405020304" pitchFamily="18" charset="0"/>
              </a:rPr>
              <a:t>There may be numerous processes waiting for the semaphore, so keep a list of blocked processes,</a:t>
            </a:r>
          </a:p>
          <a:p>
            <a:pPr marL="457200" indent="-457200" algn="just" eaLnBrk="1" hangingPunct="1">
              <a:buFontTx/>
              <a:buChar char="•"/>
            </a:pPr>
            <a:r>
              <a:rPr lang="en-US" altLang="en-US" sz="1800" smtClean="0">
                <a:cs typeface="Times New Roman" panose="02020603050405020304" pitchFamily="18" charset="0"/>
              </a:rPr>
              <a:t>Wakeup one of the blocked processes upon getting a signal ( choice of who depends on strategy ).</a:t>
            </a:r>
          </a:p>
          <a:p>
            <a:pPr marL="457200" indent="-457200" algn="just" eaLnBrk="1" hangingPunct="1">
              <a:buFontTx/>
              <a:buChar char="•"/>
            </a:pPr>
            <a:endParaRPr lang="en-US" altLang="en-US" sz="1800" smtClean="0"/>
          </a:p>
          <a:p>
            <a:pPr marL="457200" indent="-457200" algn="just" eaLnBrk="1" hangingPunct="1"/>
            <a:r>
              <a:rPr lang="en-US" altLang="en-US" sz="1800" smtClean="0">
                <a:cs typeface="Times New Roman" panose="02020603050405020304" pitchFamily="18" charset="0"/>
              </a:rPr>
              <a:t>To PREVENT looping, we redefine the semaphore structure as:</a:t>
            </a:r>
          </a:p>
          <a:p>
            <a:pPr marL="457200" indent="-457200" algn="just" eaLnBrk="1" hangingPunct="1"/>
            <a:endParaRPr lang="en-US" altLang="en-US" sz="1800" smtClean="0">
              <a:cs typeface="Times New Roman" panose="02020603050405020304" pitchFamily="18" charset="0"/>
            </a:endParaRPr>
          </a:p>
          <a:p>
            <a:pPr marL="457200" indent="-457200" algn="just" eaLnBrk="1" hangingPunct="1"/>
            <a:r>
              <a:rPr lang="en-US" altLang="en-US" sz="1800" b="1" smtClean="0">
                <a:solidFill>
                  <a:schemeClr val="accent2"/>
                </a:solidFill>
                <a:cs typeface="Times New Roman" panose="02020603050405020304" pitchFamily="18" charset="0"/>
              </a:rPr>
              <a:t>typedef struct {</a:t>
            </a:r>
            <a:endParaRPr lang="en-US" altLang="en-US" sz="1800" smtClean="0">
              <a:solidFill>
                <a:schemeClr val="accent2"/>
              </a:solidFill>
              <a:cs typeface="Times New Roman" panose="02020603050405020304" pitchFamily="18" charset="0"/>
            </a:endParaRPr>
          </a:p>
          <a:p>
            <a:pPr marL="457200" indent="-457200" algn="just" eaLnBrk="1" hangingPunct="1"/>
            <a:r>
              <a:rPr lang="en-US" altLang="en-US" sz="1800" smtClean="0">
                <a:solidFill>
                  <a:schemeClr val="accent2"/>
                </a:solidFill>
                <a:cs typeface="Times New Roman" panose="02020603050405020304" pitchFamily="18" charset="0"/>
              </a:rPr>
              <a:t>    </a:t>
            </a:r>
            <a:r>
              <a:rPr lang="en-US" altLang="en-US" sz="1800" b="1" smtClean="0">
                <a:solidFill>
                  <a:schemeClr val="accent2"/>
                </a:solidFill>
                <a:cs typeface="Times New Roman" panose="02020603050405020304" pitchFamily="18" charset="0"/>
              </a:rPr>
              <a:t>int		              value;</a:t>
            </a:r>
            <a:endParaRPr lang="en-US" altLang="en-US" sz="1800" smtClean="0">
              <a:solidFill>
                <a:schemeClr val="accent2"/>
              </a:solidFill>
              <a:cs typeface="Times New Roman" panose="02020603050405020304" pitchFamily="18" charset="0"/>
            </a:endParaRPr>
          </a:p>
          <a:p>
            <a:pPr marL="457200" indent="-457200" algn="just" eaLnBrk="1" hangingPunct="1"/>
            <a:r>
              <a:rPr lang="en-US" altLang="en-US" sz="1800" smtClean="0">
                <a:solidFill>
                  <a:schemeClr val="accent2"/>
                </a:solidFill>
                <a:cs typeface="Times New Roman" panose="02020603050405020304" pitchFamily="18" charset="0"/>
              </a:rPr>
              <a:t>    </a:t>
            </a:r>
            <a:r>
              <a:rPr lang="en-US" altLang="en-US" sz="1800" b="1" smtClean="0">
                <a:solidFill>
                  <a:schemeClr val="accent2"/>
                </a:solidFill>
                <a:cs typeface="Times New Roman" panose="02020603050405020304" pitchFamily="18" charset="0"/>
              </a:rPr>
              <a:t>struct process	*list;       /*  linked list of PTBL waiting on  S  */</a:t>
            </a:r>
            <a:endParaRPr lang="en-US" altLang="en-US" sz="1800" smtClean="0">
              <a:solidFill>
                <a:schemeClr val="accent2"/>
              </a:solidFill>
              <a:cs typeface="Times New Roman" panose="02020603050405020304" pitchFamily="18" charset="0"/>
            </a:endParaRPr>
          </a:p>
          <a:p>
            <a:pPr marL="457200" indent="-457200" algn="just" eaLnBrk="1" hangingPunct="1"/>
            <a:r>
              <a:rPr lang="en-US" altLang="en-US" sz="1800" b="1" smtClean="0">
                <a:solidFill>
                  <a:schemeClr val="accent2"/>
                </a:solidFill>
                <a:cs typeface="Times New Roman" panose="02020603050405020304" pitchFamily="18" charset="0"/>
              </a:rPr>
              <a:t>} SEMAPHORE;</a:t>
            </a:r>
          </a:p>
          <a:p>
            <a:pPr marL="457200" indent="-457200" algn="just" eaLnBrk="1" hangingPunct="1">
              <a:buFontTx/>
              <a:buChar char="•"/>
            </a:pPr>
            <a:endParaRPr lang="en-US" altLang="en-US" sz="1800" smtClean="0"/>
          </a:p>
        </p:txBody>
      </p:sp>
      <p:sp>
        <p:nvSpPr>
          <p:cNvPr id="32773" name="Rectangle 3"/>
          <p:cNvSpPr>
            <a:spLocks noChangeArrowheads="1"/>
          </p:cNvSpPr>
          <p:nvPr/>
        </p:nvSpPr>
        <p:spPr bwMode="auto">
          <a:xfrm>
            <a:off x="30480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
        <p:nvSpPr>
          <p:cNvPr id="32774" name="Text Box 4"/>
          <p:cNvSpPr txBox="1">
            <a:spLocks noChangeArrowheads="1"/>
          </p:cNvSpPr>
          <p:nvPr/>
        </p:nvSpPr>
        <p:spPr bwMode="auto">
          <a:xfrm>
            <a:off x="5899150" y="304800"/>
            <a:ext cx="232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Semaphores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C0BADDE-2E74-4200-8A3F-33DDE150C70F}" type="slidenum">
              <a:rPr lang="en-US" altLang="en-US" sz="1600"/>
              <a:pPr eaLnBrk="1" hangingPunct="1">
                <a:buFontTx/>
                <a:buNone/>
              </a:pPr>
              <a:t>32</a:t>
            </a:fld>
            <a:endParaRPr lang="en-US" altLang="en-US" sz="1600"/>
          </a:p>
        </p:txBody>
      </p:sp>
      <p:sp>
        <p:nvSpPr>
          <p:cNvPr id="33796" name="Rectangle 3"/>
          <p:cNvSpPr>
            <a:spLocks noGrp="1" noChangeArrowheads="1"/>
          </p:cNvSpPr>
          <p:nvPr>
            <p:ph type="subTitle" idx="1"/>
          </p:nvPr>
        </p:nvSpPr>
        <p:spPr>
          <a:xfrm>
            <a:off x="304800" y="1219200"/>
            <a:ext cx="8382000" cy="4800600"/>
          </a:xfrm>
        </p:spPr>
        <p:txBody>
          <a:bodyPr/>
          <a:lstStyle/>
          <a:p>
            <a:pPr marL="227013" indent="-227013" algn="just" eaLnBrk="1" hangingPunct="1"/>
            <a:r>
              <a:rPr lang="en-US" altLang="en-US" sz="1600" b="1" smtClean="0">
                <a:solidFill>
                  <a:schemeClr val="accent2"/>
                </a:solidFill>
                <a:cs typeface="Times New Roman" panose="02020603050405020304" pitchFamily="18" charset="0"/>
              </a:rPr>
              <a:t>typedef struct {</a:t>
            </a:r>
            <a:endParaRPr lang="en-US" altLang="en-US" sz="1600" smtClean="0">
              <a:solidFill>
                <a:schemeClr val="accent2"/>
              </a:solidFill>
              <a:cs typeface="Times New Roman" panose="02020603050405020304" pitchFamily="18" charset="0"/>
            </a:endParaRPr>
          </a:p>
          <a:p>
            <a:pPr marL="227013" indent="-227013" algn="just" eaLnBrk="1" hangingPunct="1"/>
            <a:r>
              <a:rPr lang="en-US" altLang="en-US" sz="1600" smtClean="0">
                <a:solidFill>
                  <a:schemeClr val="accent2"/>
                </a:solidFill>
                <a:cs typeface="Times New Roman" panose="02020603050405020304" pitchFamily="18" charset="0"/>
              </a:rPr>
              <a:t>    </a:t>
            </a:r>
            <a:r>
              <a:rPr lang="en-US" altLang="en-US" sz="1600" b="1" smtClean="0">
                <a:solidFill>
                  <a:schemeClr val="accent2"/>
                </a:solidFill>
                <a:cs typeface="Times New Roman" panose="02020603050405020304" pitchFamily="18" charset="0"/>
              </a:rPr>
              <a:t>int		value;</a:t>
            </a:r>
            <a:endParaRPr lang="en-US" altLang="en-US" sz="1600" smtClean="0">
              <a:solidFill>
                <a:schemeClr val="accent2"/>
              </a:solidFill>
              <a:cs typeface="Times New Roman" panose="02020603050405020304" pitchFamily="18" charset="0"/>
            </a:endParaRPr>
          </a:p>
          <a:p>
            <a:pPr marL="227013" indent="-227013" algn="just" eaLnBrk="1" hangingPunct="1"/>
            <a:r>
              <a:rPr lang="en-US" altLang="en-US" sz="1600" smtClean="0">
                <a:solidFill>
                  <a:schemeClr val="accent2"/>
                </a:solidFill>
                <a:cs typeface="Times New Roman" panose="02020603050405020304" pitchFamily="18" charset="0"/>
              </a:rPr>
              <a:t>    </a:t>
            </a:r>
            <a:r>
              <a:rPr lang="en-US" altLang="en-US" sz="1600" b="1" smtClean="0">
                <a:solidFill>
                  <a:schemeClr val="accent2"/>
                </a:solidFill>
                <a:cs typeface="Times New Roman" panose="02020603050405020304" pitchFamily="18" charset="0"/>
              </a:rPr>
              <a:t>struct process	*list;       /*  linked list of PTBL waiting on  S  */</a:t>
            </a:r>
            <a:endParaRPr lang="en-US" altLang="en-US" sz="1600" smtClean="0">
              <a:solidFill>
                <a:schemeClr val="accent2"/>
              </a:solidFill>
              <a:cs typeface="Times New Roman" panose="02020603050405020304" pitchFamily="18" charset="0"/>
            </a:endParaRPr>
          </a:p>
          <a:p>
            <a:pPr marL="227013" indent="-227013" algn="just" eaLnBrk="1" hangingPunct="1"/>
            <a:r>
              <a:rPr lang="en-US" altLang="en-US" sz="1600" b="1" smtClean="0">
                <a:solidFill>
                  <a:schemeClr val="accent2"/>
                </a:solidFill>
                <a:cs typeface="Times New Roman" panose="02020603050405020304" pitchFamily="18" charset="0"/>
              </a:rPr>
              <a:t>} SEMAPHORE;</a:t>
            </a:r>
          </a:p>
          <a:p>
            <a:pPr marL="227013" indent="-227013" algn="just" eaLnBrk="1" hangingPunct="1"/>
            <a:r>
              <a:rPr lang="en-US" altLang="en-US" sz="1600" b="1" smtClean="0">
                <a:cs typeface="Times New Roman" panose="02020603050405020304" pitchFamily="18" charset="0"/>
              </a:rPr>
              <a:t> </a:t>
            </a: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endParaRPr lang="en-US" altLang="en-US" sz="1600" b="1" smtClean="0">
              <a:cs typeface="Times New Roman" panose="02020603050405020304" pitchFamily="18" charset="0"/>
            </a:endParaRPr>
          </a:p>
          <a:p>
            <a:pPr marL="227013" indent="-227013" algn="just" eaLnBrk="1" hangingPunct="1">
              <a:buFontTx/>
              <a:buChar char="•"/>
            </a:pPr>
            <a:r>
              <a:rPr lang="en-US" altLang="en-US" sz="1600" smtClean="0">
                <a:cs typeface="Times New Roman" panose="02020603050405020304" pitchFamily="18" charset="0"/>
              </a:rPr>
              <a:t> </a:t>
            </a:r>
            <a:r>
              <a:rPr lang="en-US" altLang="en-US" sz="1800" smtClean="0">
                <a:cs typeface="Times New Roman" panose="02020603050405020304" pitchFamily="18" charset="0"/>
              </a:rPr>
              <a:t>It's critical that these be atomic - in uniprocessors we can disable interrupts, but in multiprocessors other mechanisms for atomicity are needed.</a:t>
            </a:r>
          </a:p>
          <a:p>
            <a:pPr marL="227013" indent="-227013" algn="just" eaLnBrk="1" hangingPunct="1">
              <a:buFontTx/>
              <a:buChar char="•"/>
            </a:pPr>
            <a:r>
              <a:rPr lang="en-US" altLang="en-US" sz="1800" smtClean="0">
                <a:cs typeface="Times New Roman" panose="02020603050405020304" pitchFamily="18" charset="0"/>
              </a:rPr>
              <a:t>  Popular incarnations of semaphores are as "event counts" and "lock managers". (We'll talk about these in the next chapter.)</a:t>
            </a:r>
          </a:p>
        </p:txBody>
      </p:sp>
      <p:sp>
        <p:nvSpPr>
          <p:cNvPr id="33797" name="Text Box 5"/>
          <p:cNvSpPr txBox="1">
            <a:spLocks noChangeArrowheads="1"/>
          </p:cNvSpPr>
          <p:nvPr/>
        </p:nvSpPr>
        <p:spPr bwMode="auto">
          <a:xfrm>
            <a:off x="533400" y="2590800"/>
            <a:ext cx="3448050" cy="2401888"/>
          </a:xfrm>
          <a:prstGeom prst="rect">
            <a:avLst/>
          </a:prstGeom>
          <a:solidFill>
            <a:srgbClr val="FFFF99">
              <a:alpha val="50195"/>
            </a:srgbClr>
          </a:solidFill>
          <a:ln w="9525">
            <a:solidFill>
              <a:schemeClr val="accent1"/>
            </a:solidFill>
            <a:miter lim="800000"/>
            <a:headEnd/>
            <a:tailEnd/>
          </a:ln>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cs typeface="Times New Roman" panose="02020603050405020304" pitchFamily="18" charset="0"/>
              </a:rPr>
              <a:t>SEMAPHORE s;</a:t>
            </a:r>
          </a:p>
          <a:p>
            <a:pPr eaLnBrk="1" hangingPunct="1">
              <a:buFontTx/>
              <a:buNone/>
            </a:pPr>
            <a:r>
              <a:rPr lang="en-US" altLang="en-US" sz="1600" b="1">
                <a:cs typeface="Times New Roman" panose="02020603050405020304" pitchFamily="18" charset="0"/>
              </a:rPr>
              <a:t>wait(s) {</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      s.value  =  s.value  -  1;</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      if (  s.value  &lt;  0 ) {</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      	add this process to s.L; </a:t>
            </a:r>
          </a:p>
          <a:p>
            <a:pPr eaLnBrk="1" hangingPunct="1">
              <a:buFontTx/>
              <a:buNone/>
            </a:pPr>
            <a:r>
              <a:rPr lang="en-US" altLang="en-US" sz="1600" b="1">
                <a:cs typeface="Times New Roman" panose="02020603050405020304" pitchFamily="18" charset="0"/>
              </a:rPr>
              <a:t>	block;</a:t>
            </a:r>
          </a:p>
          <a:p>
            <a:pPr eaLnBrk="1" hangingPunct="1">
              <a:buFontTx/>
              <a:buNone/>
            </a:pPr>
            <a:r>
              <a:rPr lang="en-US" altLang="en-US" sz="1600" b="1">
                <a:cs typeface="Times New Roman" panose="02020603050405020304" pitchFamily="18" charset="0"/>
              </a:rPr>
              <a:t>      }</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a:t>
            </a:r>
            <a:endParaRPr lang="en-US" altLang="en-US" sz="1600"/>
          </a:p>
        </p:txBody>
      </p:sp>
      <p:sp>
        <p:nvSpPr>
          <p:cNvPr id="33798" name="Text Box 6"/>
          <p:cNvSpPr txBox="1">
            <a:spLocks noChangeArrowheads="1"/>
          </p:cNvSpPr>
          <p:nvPr/>
        </p:nvSpPr>
        <p:spPr bwMode="auto">
          <a:xfrm>
            <a:off x="4343400" y="2590800"/>
            <a:ext cx="4114800" cy="2401888"/>
          </a:xfrm>
          <a:prstGeom prst="rect">
            <a:avLst/>
          </a:prstGeom>
          <a:solidFill>
            <a:srgbClr val="FFFF99">
              <a:alpha val="50195"/>
            </a:srgbClr>
          </a:solidFill>
          <a:ln w="9525">
            <a:solidFill>
              <a:schemeClr val="accent1"/>
            </a:solidFill>
            <a:miter lim="800000"/>
            <a:headEnd/>
            <a:tailEnd/>
          </a:ln>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cs typeface="Times New Roman" panose="02020603050405020304" pitchFamily="18" charset="0"/>
              </a:rPr>
              <a:t>SEMAPHORE s;</a:t>
            </a:r>
          </a:p>
          <a:p>
            <a:pPr eaLnBrk="1" hangingPunct="1">
              <a:buFontTx/>
              <a:buNone/>
            </a:pPr>
            <a:r>
              <a:rPr lang="en-US" altLang="en-US" sz="1600" b="1">
                <a:cs typeface="Times New Roman" panose="02020603050405020304" pitchFamily="18" charset="0"/>
              </a:rPr>
              <a:t>signal(s)  {</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      s.value  =  s.value  +  1;</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      if (  s.value  &lt;=  0 )  {</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	remove a process P from s.L;</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  	wakeup(P); </a:t>
            </a:r>
          </a:p>
          <a:p>
            <a:pPr eaLnBrk="1" hangingPunct="1">
              <a:buFontTx/>
              <a:buNone/>
            </a:pPr>
            <a:r>
              <a:rPr lang="en-US" altLang="en-US" sz="1600" b="1">
                <a:cs typeface="Times New Roman" panose="02020603050405020304" pitchFamily="18" charset="0"/>
              </a:rPr>
              <a:t>      }		</a:t>
            </a:r>
          </a:p>
          <a:p>
            <a:pPr eaLnBrk="1" hangingPunct="1">
              <a:buFontTx/>
              <a:buNone/>
            </a:pPr>
            <a:r>
              <a:rPr lang="en-US" altLang="en-US" sz="1600" b="1">
                <a:cs typeface="Times New Roman" panose="02020603050405020304" pitchFamily="18" charset="0"/>
              </a:rPr>
              <a:t>}</a:t>
            </a:r>
            <a:endParaRPr lang="en-US" altLang="en-US" sz="1600"/>
          </a:p>
        </p:txBody>
      </p:sp>
      <p:sp>
        <p:nvSpPr>
          <p:cNvPr id="33799" name="Rectangle 8"/>
          <p:cNvSpPr>
            <a:spLocks noChangeArrowheads="1"/>
          </p:cNvSpPr>
          <p:nvPr/>
        </p:nvSpPr>
        <p:spPr bwMode="auto">
          <a:xfrm>
            <a:off x="30480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
        <p:nvSpPr>
          <p:cNvPr id="33800" name="Text Box 9"/>
          <p:cNvSpPr txBox="1">
            <a:spLocks noChangeArrowheads="1"/>
          </p:cNvSpPr>
          <p:nvPr/>
        </p:nvSpPr>
        <p:spPr bwMode="auto">
          <a:xfrm>
            <a:off x="5899150" y="304800"/>
            <a:ext cx="232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Semaphores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8661FA50-B3AD-4456-AC1F-61676E7D4554}" type="slidenum">
              <a:rPr lang="en-US" altLang="en-US" sz="1600"/>
              <a:pPr eaLnBrk="1" hangingPunct="1">
                <a:buFontTx/>
                <a:buNone/>
              </a:pPr>
              <a:t>33</a:t>
            </a:fld>
            <a:endParaRPr lang="en-US" altLang="en-US" sz="1600"/>
          </a:p>
        </p:txBody>
      </p:sp>
      <p:sp>
        <p:nvSpPr>
          <p:cNvPr id="34820" name="Rectangle 3"/>
          <p:cNvSpPr>
            <a:spLocks noGrp="1" noChangeArrowheads="1"/>
          </p:cNvSpPr>
          <p:nvPr>
            <p:ph type="subTitle" idx="1"/>
          </p:nvPr>
        </p:nvSpPr>
        <p:spPr>
          <a:xfrm>
            <a:off x="304800" y="1447800"/>
            <a:ext cx="8382000" cy="4343400"/>
          </a:xfrm>
        </p:spPr>
        <p:txBody>
          <a:bodyPr/>
          <a:lstStyle/>
          <a:p>
            <a:pPr marL="460375" indent="-460375" algn="just" eaLnBrk="1" hangingPunct="1"/>
            <a:r>
              <a:rPr lang="en-US" altLang="en-US" sz="1800" b="1" smtClean="0">
                <a:cs typeface="Times New Roman" panose="02020603050405020304" pitchFamily="18" charset="0"/>
              </a:rPr>
              <a:t>     </a:t>
            </a:r>
            <a:r>
              <a:rPr lang="en-US" altLang="en-US" sz="2000" b="1" smtClean="0">
                <a:cs typeface="Times New Roman" panose="02020603050405020304" pitchFamily="18" charset="0"/>
              </a:rPr>
              <a:t>DEADLOCKS:</a:t>
            </a:r>
            <a:endParaRPr lang="en-US" altLang="en-US" sz="2000" smtClean="0">
              <a:cs typeface="Times New Roman" panose="02020603050405020304" pitchFamily="18" charset="0"/>
            </a:endParaRPr>
          </a:p>
          <a:p>
            <a:pPr marL="460375" indent="-460375" algn="just" eaLnBrk="1" hangingPunct="1"/>
            <a:endParaRPr lang="en-US" altLang="en-US" sz="2000" smtClean="0">
              <a:cs typeface="Times New Roman" panose="02020603050405020304" pitchFamily="18" charset="0"/>
            </a:endParaRPr>
          </a:p>
          <a:p>
            <a:pPr marL="460375" indent="-460375" algn="just" eaLnBrk="1" hangingPunct="1"/>
            <a:r>
              <a:rPr lang="en-US" altLang="en-US" sz="1800" smtClean="0">
                <a:cs typeface="Times New Roman" panose="02020603050405020304" pitchFamily="18" charset="0"/>
              </a:rPr>
              <a:t>·   May occur when two or more processes try to get the same multiple resources at the same time.</a:t>
            </a:r>
          </a:p>
          <a:p>
            <a:pPr marL="460375" indent="-460375" algn="just" eaLnBrk="1" hangingPunct="1"/>
            <a:r>
              <a:rPr lang="en-US" altLang="en-US" sz="1800" smtClean="0">
                <a:cs typeface="Times New Roman" panose="02020603050405020304" pitchFamily="18" charset="0"/>
              </a:rPr>
              <a:t> </a:t>
            </a:r>
          </a:p>
          <a:p>
            <a:pPr marL="460375" indent="-460375" algn="just" eaLnBrk="1" hangingPunct="1"/>
            <a:r>
              <a:rPr lang="en-US" altLang="en-US" sz="1800" smtClean="0">
                <a:cs typeface="Times New Roman" panose="02020603050405020304" pitchFamily="18" charset="0"/>
              </a:rPr>
              <a:t> </a:t>
            </a:r>
            <a:r>
              <a:rPr lang="en-US" altLang="en-US" sz="1800" b="1" smtClean="0">
                <a:cs typeface="Times New Roman" panose="02020603050405020304" pitchFamily="18" charset="0"/>
              </a:rPr>
              <a:t>P1: 				P2:</a:t>
            </a:r>
            <a:endParaRPr lang="en-US" altLang="en-US" sz="1800" smtClean="0">
              <a:cs typeface="Times New Roman" panose="02020603050405020304" pitchFamily="18" charset="0"/>
            </a:endParaRPr>
          </a:p>
          <a:p>
            <a:pPr marL="460375" indent="-460375" algn="just" eaLnBrk="1" hangingPunct="1"/>
            <a:r>
              <a:rPr lang="en-US" altLang="en-US" sz="1800" smtClean="0">
                <a:cs typeface="Times New Roman" panose="02020603050405020304" pitchFamily="18" charset="0"/>
              </a:rPr>
              <a:t>      </a:t>
            </a:r>
            <a:r>
              <a:rPr lang="en-US" altLang="en-US" sz="1800" b="1" smtClean="0">
                <a:cs typeface="Times New Roman" panose="02020603050405020304" pitchFamily="18" charset="0"/>
              </a:rPr>
              <a:t>wait(S); 			    wait(Q);</a:t>
            </a:r>
            <a:endParaRPr lang="en-US" altLang="en-US" sz="1800" smtClean="0">
              <a:cs typeface="Times New Roman" panose="02020603050405020304" pitchFamily="18" charset="0"/>
            </a:endParaRPr>
          </a:p>
          <a:p>
            <a:pPr marL="460375" indent="-460375" algn="just" eaLnBrk="1" hangingPunct="1"/>
            <a:r>
              <a:rPr lang="en-US" altLang="en-US" sz="1800" b="1" smtClean="0">
                <a:cs typeface="Times New Roman" panose="02020603050405020304" pitchFamily="18" charset="0"/>
              </a:rPr>
              <a:t>      wait(Q); 			    wait(S);</a:t>
            </a:r>
            <a:endParaRPr lang="en-US" altLang="en-US" sz="1800" smtClean="0">
              <a:cs typeface="Times New Roman" panose="02020603050405020304" pitchFamily="18" charset="0"/>
            </a:endParaRPr>
          </a:p>
          <a:p>
            <a:pPr marL="460375" indent="-460375" algn="just" eaLnBrk="1" hangingPunct="1"/>
            <a:r>
              <a:rPr lang="en-US" altLang="en-US" sz="1800" b="1" smtClean="0">
                <a:cs typeface="Times New Roman" panose="02020603050405020304" pitchFamily="18" charset="0"/>
              </a:rPr>
              <a:t>      ..... 			                   .....</a:t>
            </a:r>
            <a:endParaRPr lang="en-US" altLang="en-US" sz="1800" smtClean="0">
              <a:cs typeface="Times New Roman" panose="02020603050405020304" pitchFamily="18" charset="0"/>
            </a:endParaRPr>
          </a:p>
          <a:p>
            <a:pPr marL="460375" indent="-460375" algn="just" eaLnBrk="1" hangingPunct="1"/>
            <a:r>
              <a:rPr lang="en-US" altLang="en-US" sz="1800" b="1" smtClean="0">
                <a:cs typeface="Times New Roman" panose="02020603050405020304" pitchFamily="18" charset="0"/>
              </a:rPr>
              <a:t>      signal(S); 			    signal(Q);</a:t>
            </a:r>
            <a:endParaRPr lang="en-US" altLang="en-US" sz="1800" smtClean="0">
              <a:cs typeface="Times New Roman" panose="02020603050405020304" pitchFamily="18" charset="0"/>
            </a:endParaRPr>
          </a:p>
          <a:p>
            <a:pPr marL="460375" indent="-460375" algn="just" eaLnBrk="1" hangingPunct="1"/>
            <a:r>
              <a:rPr lang="en-US" altLang="en-US" sz="1800" b="1" smtClean="0">
                <a:cs typeface="Times New Roman" panose="02020603050405020304" pitchFamily="18" charset="0"/>
              </a:rPr>
              <a:t>      signal(Q); 			    signal(S);</a:t>
            </a:r>
            <a:endParaRPr lang="en-US" altLang="en-US" sz="1800" smtClean="0">
              <a:cs typeface="Times New Roman" panose="02020603050405020304" pitchFamily="18" charset="0"/>
            </a:endParaRPr>
          </a:p>
          <a:p>
            <a:pPr marL="460375" indent="-460375" algn="just" eaLnBrk="1" hangingPunct="1"/>
            <a:r>
              <a:rPr lang="en-US" altLang="en-US" sz="1800" smtClean="0">
                <a:cs typeface="Times New Roman" panose="02020603050405020304" pitchFamily="18" charset="0"/>
              </a:rPr>
              <a:t> </a:t>
            </a:r>
          </a:p>
          <a:p>
            <a:pPr marL="460375" indent="-460375" algn="just" eaLnBrk="1" hangingPunct="1"/>
            <a:r>
              <a:rPr lang="en-US" altLang="en-US" sz="1800" smtClean="0">
                <a:cs typeface="Times New Roman" panose="02020603050405020304" pitchFamily="18" charset="0"/>
              </a:rPr>
              <a:t> </a:t>
            </a:r>
          </a:p>
          <a:p>
            <a:pPr marL="460375" indent="-460375" algn="just" eaLnBrk="1" hangingPunct="1"/>
            <a:r>
              <a:rPr lang="en-US" altLang="en-US" sz="1800" smtClean="0">
                <a:cs typeface="Times New Roman" panose="02020603050405020304" pitchFamily="18" charset="0"/>
              </a:rPr>
              <a:t>·         How can this be fixed?</a:t>
            </a:r>
          </a:p>
        </p:txBody>
      </p:sp>
      <p:sp>
        <p:nvSpPr>
          <p:cNvPr id="34821" name="Rectangle 5"/>
          <p:cNvSpPr>
            <a:spLocks noChangeArrowheads="1"/>
          </p:cNvSpPr>
          <p:nvPr/>
        </p:nvSpPr>
        <p:spPr bwMode="auto">
          <a:xfrm>
            <a:off x="30480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
        <p:nvSpPr>
          <p:cNvPr id="34822" name="Text Box 6"/>
          <p:cNvSpPr txBox="1">
            <a:spLocks noChangeArrowheads="1"/>
          </p:cNvSpPr>
          <p:nvPr/>
        </p:nvSpPr>
        <p:spPr bwMode="auto">
          <a:xfrm>
            <a:off x="5899150" y="304800"/>
            <a:ext cx="232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Semaphores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58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B6CB6B8B-7D87-4C9E-85E3-DCC359C1A34E}" type="slidenum">
              <a:rPr lang="en-US" altLang="en-US" sz="1600"/>
              <a:pPr eaLnBrk="1" hangingPunct="1">
                <a:buFontTx/>
                <a:buNone/>
              </a:pPr>
              <a:t>34</a:t>
            </a:fld>
            <a:endParaRPr lang="en-US" altLang="en-US" sz="1600"/>
          </a:p>
        </p:txBody>
      </p:sp>
      <p:sp>
        <p:nvSpPr>
          <p:cNvPr id="35844" name="Rectangle 2"/>
          <p:cNvSpPr>
            <a:spLocks noGrp="1" noChangeArrowheads="1"/>
          </p:cNvSpPr>
          <p:nvPr>
            <p:ph type="title"/>
          </p:nvPr>
        </p:nvSpPr>
        <p:spPr>
          <a:xfrm>
            <a:off x="4724400" y="228600"/>
            <a:ext cx="4114800" cy="1143000"/>
          </a:xfrm>
        </p:spPr>
        <p:txBody>
          <a:bodyPr/>
          <a:lstStyle/>
          <a:p>
            <a:pPr eaLnBrk="1" hangingPunct="1"/>
            <a:r>
              <a:rPr lang="en-US" altLang="en-US" sz="2800" b="1" smtClean="0">
                <a:solidFill>
                  <a:srgbClr val="FF0000"/>
                </a:solidFill>
              </a:rPr>
              <a:t>Railways in the Andes;</a:t>
            </a:r>
            <a:br>
              <a:rPr lang="en-US" altLang="en-US" sz="2800" b="1" smtClean="0">
                <a:solidFill>
                  <a:srgbClr val="FF0000"/>
                </a:solidFill>
              </a:rPr>
            </a:br>
            <a:r>
              <a:rPr lang="en-US" altLang="en-US" sz="2800" b="1" smtClean="0">
                <a:solidFill>
                  <a:srgbClr val="FF0000"/>
                </a:solidFill>
              </a:rPr>
              <a:t>A Practical Problem</a:t>
            </a:r>
          </a:p>
        </p:txBody>
      </p:sp>
      <p:sp>
        <p:nvSpPr>
          <p:cNvPr id="35845" name="Rectangle 3"/>
          <p:cNvSpPr>
            <a:spLocks noGrp="1" noChangeArrowheads="1"/>
          </p:cNvSpPr>
          <p:nvPr>
            <p:ph type="body" sz="half" idx="1"/>
          </p:nvPr>
        </p:nvSpPr>
        <p:spPr>
          <a:xfrm>
            <a:off x="152400" y="1447800"/>
            <a:ext cx="8763000" cy="892175"/>
          </a:xfrm>
        </p:spPr>
        <p:txBody>
          <a:bodyPr/>
          <a:lstStyle/>
          <a:p>
            <a:pPr eaLnBrk="1" hangingPunct="1">
              <a:lnSpc>
                <a:spcPct val="90000"/>
              </a:lnSpc>
              <a:buFontTx/>
              <a:buNone/>
            </a:pPr>
            <a:r>
              <a:rPr lang="en-US" altLang="en-US" sz="1800" smtClean="0"/>
              <a:t>High in the Andes mountains, there are two circular railway lines.  One line is in Peru, the other in Bolivia.  They share a common section of track where the lines cross a mountain pass that lies on the international border (near Lake Titicaca?).</a:t>
            </a:r>
          </a:p>
        </p:txBody>
      </p:sp>
      <p:sp>
        <p:nvSpPr>
          <p:cNvPr id="35846" name="Rectangle 4"/>
          <p:cNvSpPr>
            <a:spLocks noGrp="1" noChangeArrowheads="1"/>
          </p:cNvSpPr>
          <p:nvPr>
            <p:ph type="body" sz="half" idx="2"/>
          </p:nvPr>
        </p:nvSpPr>
        <p:spPr>
          <a:xfrm>
            <a:off x="0" y="5410200"/>
            <a:ext cx="9144000" cy="847725"/>
          </a:xfrm>
        </p:spPr>
        <p:txBody>
          <a:bodyPr/>
          <a:lstStyle/>
          <a:p>
            <a:pPr eaLnBrk="1" hangingPunct="1">
              <a:lnSpc>
                <a:spcPct val="90000"/>
              </a:lnSpc>
              <a:buFontTx/>
              <a:buNone/>
            </a:pPr>
            <a:r>
              <a:rPr lang="en-US" altLang="en-US" sz="1800" smtClean="0"/>
              <a:t>Unfortunately, the Peruvian and Bolivian trains occasionally collide when simultaneously entering the common section of track (the mountain pass).  The trouble is, alas, that the drivers of the two trains are both </a:t>
            </a:r>
            <a:r>
              <a:rPr lang="en-US" altLang="en-US" sz="1800" b="1" smtClean="0"/>
              <a:t>blind</a:t>
            </a:r>
            <a:r>
              <a:rPr lang="en-US" altLang="en-US" sz="1800" smtClean="0"/>
              <a:t> and </a:t>
            </a:r>
            <a:r>
              <a:rPr lang="en-US" altLang="en-US" sz="1800" b="1" smtClean="0"/>
              <a:t>deaf</a:t>
            </a:r>
            <a:r>
              <a:rPr lang="en-US" altLang="en-US" sz="1800" smtClean="0"/>
              <a:t>, so they can neither see nor hear each other.</a:t>
            </a:r>
          </a:p>
        </p:txBody>
      </p:sp>
      <p:pic>
        <p:nvPicPr>
          <p:cNvPr id="35847" name="Picture 5" descr="trai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209800"/>
            <a:ext cx="4854575"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6"/>
          <p:cNvSpPr>
            <a:spLocks noChangeArrowheads="1"/>
          </p:cNvSpPr>
          <p:nvPr/>
        </p:nvSpPr>
        <p:spPr bwMode="auto">
          <a:xfrm>
            <a:off x="0" y="304800"/>
            <a:ext cx="464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AD5DEC02-29AE-402C-8277-AC339E36BC4E}" type="slidenum">
              <a:rPr lang="en-US" altLang="en-US" sz="1600"/>
              <a:pPr eaLnBrk="1" hangingPunct="1">
                <a:buFontTx/>
                <a:buNone/>
              </a:pPr>
              <a:t>35</a:t>
            </a:fld>
            <a:endParaRPr lang="en-US" altLang="en-US" sz="1600"/>
          </a:p>
        </p:txBody>
      </p:sp>
      <p:sp>
        <p:nvSpPr>
          <p:cNvPr id="36868" name="Rectangle 2"/>
          <p:cNvSpPr>
            <a:spLocks noGrp="1" noChangeArrowheads="1"/>
          </p:cNvSpPr>
          <p:nvPr>
            <p:ph type="body" idx="1"/>
          </p:nvPr>
        </p:nvSpPr>
        <p:spPr>
          <a:xfrm>
            <a:off x="304800" y="457200"/>
            <a:ext cx="8377238" cy="6096000"/>
          </a:xfrm>
        </p:spPr>
        <p:txBody>
          <a:bodyPr/>
          <a:lstStyle/>
          <a:p>
            <a:pPr marL="0" indent="0" defTabSz="1103313" eaLnBrk="1" hangingPunct="1">
              <a:lnSpc>
                <a:spcPct val="90000"/>
              </a:lnSpc>
              <a:buFontTx/>
              <a:buNone/>
            </a:pPr>
            <a:r>
              <a:rPr lang="en-US" altLang="en-US" sz="1800" smtClean="0"/>
              <a:t>The two drivers agreed on the following method of preventing collisions.  They set up a large bowl at the entrance to the pass.  Before entering the pass, a driver must stop his train, walk over to the bowl, and reach into it to see it it contains a rock.  If the bowl is empty, the driver finds a rock and drops it in the bowl, indicating that his train is entering the pass; once his train has cleared the pass, he must walk back to the bowl and remove his rock, indicating that the pass in no longer being used.  Finally, he walks back to the train and continues down the line.</a:t>
            </a:r>
          </a:p>
          <a:p>
            <a:pPr marL="0" indent="0" defTabSz="1103313" eaLnBrk="1" hangingPunct="1">
              <a:lnSpc>
                <a:spcPct val="90000"/>
              </a:lnSpc>
              <a:buFontTx/>
              <a:buNone/>
            </a:pPr>
            <a:r>
              <a:rPr lang="en-US" altLang="en-US" sz="1800" smtClean="0"/>
              <a:t>If a driver arriving at the pass finds a rock in the bowl, he leaves the rock there; he repeatedly takes a siesta and rechecks the bowl until he finds it empty.  Then he drops a rock in the bowl and drives his train into the pass.  A smart graduate from the University of La Paz (Bolivia) claimed that subversive train schedules made up by Peruvian officials could block the train forever.</a:t>
            </a:r>
          </a:p>
          <a:p>
            <a:pPr marL="0" indent="0" algn="ctr" defTabSz="1103313" eaLnBrk="1" hangingPunct="1">
              <a:lnSpc>
                <a:spcPct val="90000"/>
              </a:lnSpc>
              <a:buFontTx/>
              <a:buNone/>
            </a:pPr>
            <a:r>
              <a:rPr lang="en-US" altLang="en-US" sz="1800" b="1" smtClean="0">
                <a:solidFill>
                  <a:srgbClr val="FF0000"/>
                </a:solidFill>
              </a:rPr>
              <a:t>Explain</a:t>
            </a:r>
          </a:p>
          <a:p>
            <a:pPr marL="0" indent="0" defTabSz="1103313" eaLnBrk="1" hangingPunct="1">
              <a:lnSpc>
                <a:spcPct val="90000"/>
              </a:lnSpc>
              <a:buFontTx/>
              <a:buNone/>
            </a:pPr>
            <a:r>
              <a:rPr lang="en-US" altLang="en-US" sz="1800" smtClean="0"/>
              <a:t>The Bolivian driver just laughed and said that could not be true because it never happened.</a:t>
            </a:r>
          </a:p>
          <a:p>
            <a:pPr marL="0" indent="0" algn="ctr" defTabSz="1103313" eaLnBrk="1" hangingPunct="1">
              <a:lnSpc>
                <a:spcPct val="90000"/>
              </a:lnSpc>
              <a:buFontTx/>
              <a:buNone/>
            </a:pPr>
            <a:r>
              <a:rPr lang="en-US" altLang="en-US" sz="1800" b="1" smtClean="0">
                <a:solidFill>
                  <a:srgbClr val="FF0000"/>
                </a:solidFill>
              </a:rPr>
              <a:t>Explain</a:t>
            </a:r>
          </a:p>
          <a:p>
            <a:pPr marL="0" indent="0" defTabSz="1103313" eaLnBrk="1" hangingPunct="1">
              <a:lnSpc>
                <a:spcPct val="90000"/>
              </a:lnSpc>
              <a:spcBef>
                <a:spcPct val="150000"/>
              </a:spcBef>
              <a:buFontTx/>
              <a:buNone/>
            </a:pPr>
            <a:r>
              <a:rPr lang="en-US" altLang="en-US" sz="1800" smtClean="0"/>
              <a:t>Unfortunately, one day the two trains crashed.</a:t>
            </a:r>
          </a:p>
          <a:p>
            <a:pPr marL="0" indent="0" algn="ctr" defTabSz="1103313" eaLnBrk="1" hangingPunct="1">
              <a:lnSpc>
                <a:spcPct val="40000"/>
              </a:lnSpc>
              <a:spcBef>
                <a:spcPct val="150000"/>
              </a:spcBef>
              <a:buFontTx/>
              <a:buNone/>
            </a:pPr>
            <a:r>
              <a:rPr lang="en-US" altLang="en-US" sz="1800" b="1" smtClean="0">
                <a:solidFill>
                  <a:srgbClr val="FF0000"/>
                </a:solidFill>
              </a:rPr>
              <a:t>Explain</a:t>
            </a:r>
            <a:endParaRPr lang="en-US" altLang="en-US" sz="1800" smtClean="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56EC043B-DC70-4E69-9A77-FFC207FB3A32}" type="slidenum">
              <a:rPr lang="en-US" altLang="en-US" sz="1600"/>
              <a:pPr eaLnBrk="1" hangingPunct="1">
                <a:buFontTx/>
                <a:buNone/>
              </a:pPr>
              <a:t>36</a:t>
            </a:fld>
            <a:endParaRPr lang="en-US" altLang="en-US" sz="1600"/>
          </a:p>
        </p:txBody>
      </p:sp>
      <p:sp>
        <p:nvSpPr>
          <p:cNvPr id="37892" name="Rectangle 2"/>
          <p:cNvSpPr>
            <a:spLocks noGrp="1" noChangeArrowheads="1"/>
          </p:cNvSpPr>
          <p:nvPr>
            <p:ph type="body" idx="1"/>
          </p:nvPr>
        </p:nvSpPr>
        <p:spPr>
          <a:xfrm>
            <a:off x="304800" y="304800"/>
            <a:ext cx="8458200" cy="6030913"/>
          </a:xfrm>
        </p:spPr>
        <p:txBody>
          <a:bodyPr/>
          <a:lstStyle/>
          <a:p>
            <a:pPr marL="0" indent="0" defTabSz="1103313" eaLnBrk="1" hangingPunct="1">
              <a:lnSpc>
                <a:spcPct val="90000"/>
              </a:lnSpc>
              <a:buFontTx/>
              <a:buNone/>
            </a:pPr>
            <a:r>
              <a:rPr lang="en-US" altLang="en-US" sz="1800" smtClean="0"/>
              <a:t>Following the crash, the graduate was called in as a consultant to ensure that no more crashes would occur.  He explained that the bowl was being used in the wrong way.  The Bolivian driver must wait at the entry to the pass until the bowl is empty, drive through the pass and walk back to put a rock in the bowl.  The Peruvian driver must wait at the entry until the bowl contains a rock, drive through the pass and walk back to remove the rock from the bowl.  Sure enough, his method prevented crashes.</a:t>
            </a:r>
          </a:p>
          <a:p>
            <a:pPr marL="0" indent="0" defTabSz="1103313" eaLnBrk="1" hangingPunct="1">
              <a:lnSpc>
                <a:spcPct val="90000"/>
              </a:lnSpc>
              <a:buFontTx/>
              <a:buNone/>
            </a:pPr>
            <a:r>
              <a:rPr lang="en-US" altLang="en-US" sz="1800" smtClean="0"/>
              <a:t>Prior to this arrangement, the Peruvian train ran twice a day and the Bolivian train ran once a day.  The Peruvians were very unhappy with the new arrangement.</a:t>
            </a:r>
          </a:p>
          <a:p>
            <a:pPr marL="0" indent="0" algn="ctr" defTabSz="1103313" eaLnBrk="1" hangingPunct="1">
              <a:lnSpc>
                <a:spcPct val="90000"/>
              </a:lnSpc>
              <a:buFontTx/>
              <a:buNone/>
            </a:pPr>
            <a:r>
              <a:rPr lang="en-US" altLang="en-US" sz="1800" b="1" smtClean="0">
                <a:solidFill>
                  <a:srgbClr val="FF0000"/>
                </a:solidFill>
              </a:rPr>
              <a:t>Explain</a:t>
            </a:r>
            <a:endParaRPr lang="en-US" altLang="en-US" sz="1800" smtClean="0">
              <a:solidFill>
                <a:srgbClr val="FF0000"/>
              </a:solidFill>
            </a:endParaRPr>
          </a:p>
          <a:p>
            <a:pPr marL="0" indent="0" defTabSz="1103313" eaLnBrk="1" hangingPunct="1">
              <a:lnSpc>
                <a:spcPct val="90000"/>
              </a:lnSpc>
              <a:spcBef>
                <a:spcPct val="150000"/>
              </a:spcBef>
              <a:buFontTx/>
              <a:buNone/>
            </a:pPr>
            <a:r>
              <a:rPr lang="en-US" altLang="en-US" sz="1800" smtClean="0"/>
              <a:t>The graduate was called in again and was told to prevent crashes while avoiding the problem of his previous method.  He suggested that two bowls be used, one for each driver.  When a driver reaches the entry, he first drops a rock in his bowl, then checks the other bowl to see if it is empty.  If so, he drives his train through the pass. Stops and walks back to remove his rock.  But if he finds a rock in the other bowl, he goes back to his bowl and removes his rock.  Then he takes a siesta, again drops a rock in his bowl and re-checks the other bowl, and so on, until he finds the other bowl empty.  This method worked fine until late in May, when the two trains were simultaneously blocked at the entry for many siestas.</a:t>
            </a:r>
          </a:p>
          <a:p>
            <a:pPr marL="0" indent="0" algn="ctr" defTabSz="1103313" eaLnBrk="1" hangingPunct="1">
              <a:lnSpc>
                <a:spcPct val="90000"/>
              </a:lnSpc>
              <a:spcBef>
                <a:spcPct val="150000"/>
              </a:spcBef>
              <a:buFontTx/>
              <a:buNone/>
            </a:pPr>
            <a:r>
              <a:rPr lang="en-US" altLang="en-US" sz="1800" b="1" smtClean="0">
                <a:solidFill>
                  <a:srgbClr val="FF0000"/>
                </a:solidFill>
              </a:rPr>
              <a:t>Explain</a:t>
            </a:r>
            <a:endParaRPr lang="en-US" altLang="en-US" sz="1800" smtClean="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A24AAC5D-3100-4088-B555-C74A99FDF8FE}" type="slidenum">
              <a:rPr lang="en-US" altLang="en-US" sz="1600"/>
              <a:pPr eaLnBrk="1" hangingPunct="1">
                <a:buFontTx/>
                <a:buNone/>
              </a:pPr>
              <a:t>37</a:t>
            </a:fld>
            <a:endParaRPr lang="en-US" altLang="en-US" sz="1600"/>
          </a:p>
        </p:txBody>
      </p:sp>
      <p:sp>
        <p:nvSpPr>
          <p:cNvPr id="38916" name="Rectangle 3"/>
          <p:cNvSpPr>
            <a:spLocks noGrp="1" noChangeArrowheads="1"/>
          </p:cNvSpPr>
          <p:nvPr>
            <p:ph type="body" idx="1"/>
          </p:nvPr>
        </p:nvSpPr>
        <p:spPr>
          <a:xfrm>
            <a:off x="228600" y="1524000"/>
            <a:ext cx="8915400" cy="1905000"/>
          </a:xfrm>
        </p:spPr>
        <p:txBody>
          <a:bodyPr/>
          <a:lstStyle/>
          <a:p>
            <a:pPr marL="0" indent="0" algn="just" eaLnBrk="1" hangingPunct="1">
              <a:lnSpc>
                <a:spcPct val="90000"/>
              </a:lnSpc>
              <a:buFontTx/>
              <a:buNone/>
            </a:pPr>
            <a:r>
              <a:rPr lang="en-US" altLang="en-US" sz="1600" smtClean="0">
                <a:cs typeface="Times New Roman" panose="02020603050405020304" pitchFamily="18" charset="0"/>
              </a:rPr>
              <a:t> </a:t>
            </a:r>
            <a:r>
              <a:rPr lang="en-US" altLang="en-US" sz="1600" b="1" smtClean="0">
                <a:solidFill>
                  <a:schemeClr val="accent2"/>
                </a:solidFill>
                <a:cs typeface="Times New Roman" panose="02020603050405020304" pitchFamily="18" charset="0"/>
              </a:rPr>
              <a:t>THE BOUNDED BUFFER ( PRODUCER / CONSUMER ) PROBLEM:</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This is the same producer / consumer problem as before. But now we'll do it with signals and waits.  Remember: a  </a:t>
            </a:r>
            <a:r>
              <a:rPr lang="en-US" altLang="en-US" sz="1600" b="1" smtClean="0">
                <a:cs typeface="Times New Roman" panose="02020603050405020304" pitchFamily="18" charset="0"/>
              </a:rPr>
              <a:t>wait decreases</a:t>
            </a:r>
            <a:r>
              <a:rPr lang="en-US" altLang="en-US" sz="1600" smtClean="0">
                <a:cs typeface="Times New Roman" panose="02020603050405020304" pitchFamily="18" charset="0"/>
              </a:rPr>
              <a:t>  its argument and a  </a:t>
            </a:r>
            <a:r>
              <a:rPr lang="en-US" altLang="en-US" sz="1600" b="1" smtClean="0">
                <a:cs typeface="Times New Roman" panose="02020603050405020304" pitchFamily="18" charset="0"/>
              </a:rPr>
              <a:t>signal  increases</a:t>
            </a:r>
            <a:r>
              <a:rPr lang="en-US" altLang="en-US" sz="1600" smtClean="0">
                <a:cs typeface="Times New Roman" panose="02020603050405020304" pitchFamily="18" charset="0"/>
              </a:rPr>
              <a:t> its argument.</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b="1" smtClean="0">
                <a:cs typeface="Times New Roman" panose="02020603050405020304" pitchFamily="18" charset="0"/>
              </a:rPr>
              <a:t>BINARY_SEMAPHORE  	mutex = 1;   		// Can only be 0 or 1</a:t>
            </a:r>
          </a:p>
          <a:p>
            <a:pPr marL="0" indent="0" algn="just" eaLnBrk="1" hangingPunct="1">
              <a:lnSpc>
                <a:spcPct val="90000"/>
              </a:lnSpc>
              <a:buFontTx/>
              <a:buNone/>
            </a:pPr>
            <a:r>
              <a:rPr lang="en-US" altLang="en-US" sz="1600" b="1" smtClean="0">
                <a:cs typeface="Times New Roman" panose="02020603050405020304" pitchFamily="18" charset="0"/>
              </a:rPr>
              <a:t>COUNTING_SEMAPHORE	empty = n;   full = 0;	// Can take on any integer value</a:t>
            </a:r>
            <a:endParaRPr lang="en-US" altLang="en-US" sz="1600" smtClean="0">
              <a:cs typeface="Times New Roman" panose="02020603050405020304" pitchFamily="18" charset="0"/>
            </a:endParaRPr>
          </a:p>
        </p:txBody>
      </p:sp>
      <p:sp>
        <p:nvSpPr>
          <p:cNvPr id="38917" name="Text Box 5"/>
          <p:cNvSpPr txBox="1">
            <a:spLocks noChangeArrowheads="1"/>
          </p:cNvSpPr>
          <p:nvPr/>
        </p:nvSpPr>
        <p:spPr bwMode="auto">
          <a:xfrm>
            <a:off x="304800" y="3810000"/>
            <a:ext cx="4095750" cy="24717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cs typeface="Times New Roman" panose="02020603050405020304" pitchFamily="18" charset="0"/>
              </a:rPr>
              <a:t>producer:</a:t>
            </a:r>
          </a:p>
          <a:p>
            <a:pPr eaLnBrk="1" hangingPunct="1">
              <a:lnSpc>
                <a:spcPct val="90000"/>
              </a:lnSpc>
              <a:buFontTx/>
              <a:buNone/>
            </a:pPr>
            <a:r>
              <a:rPr lang="en-US" altLang="en-US" sz="1600" b="1">
                <a:cs typeface="Times New Roman" panose="02020603050405020304" pitchFamily="18" charset="0"/>
              </a:rPr>
              <a:t>do {</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 produce an item in nextp */</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wait (empty);   	    /* Do action     */</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wait (mutex);   	    /* Buffer guard*/</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 add nextp to buffer  */</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signal (mutex);</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signal (full);</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 while(TRUE);</a:t>
            </a:r>
            <a:endParaRPr lang="en-US" altLang="en-US" sz="1600"/>
          </a:p>
        </p:txBody>
      </p:sp>
      <p:sp>
        <p:nvSpPr>
          <p:cNvPr id="38918" name="Text Box 6"/>
          <p:cNvSpPr txBox="1">
            <a:spLocks noChangeArrowheads="1"/>
          </p:cNvSpPr>
          <p:nvPr/>
        </p:nvSpPr>
        <p:spPr bwMode="auto">
          <a:xfrm>
            <a:off x="4757738" y="3810000"/>
            <a:ext cx="4386262" cy="24717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cs typeface="Times New Roman" panose="02020603050405020304" pitchFamily="18" charset="0"/>
              </a:rPr>
              <a:t>consumer:</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do {</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wait (full);</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wait (mutex);</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 remove an item from buffer to nextc */</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signal (mutex);</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signal (empty);</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 consume an item in nextc */</a:t>
            </a:r>
            <a:endParaRPr lang="en-US" altLang="en-US" sz="1600">
              <a:cs typeface="Times New Roman" panose="02020603050405020304" pitchFamily="18" charset="0"/>
            </a:endParaRPr>
          </a:p>
          <a:p>
            <a:pPr eaLnBrk="1" hangingPunct="1">
              <a:lnSpc>
                <a:spcPct val="90000"/>
              </a:lnSpc>
              <a:buFontTx/>
              <a:buNone/>
            </a:pPr>
            <a:r>
              <a:rPr lang="en-US" altLang="en-US" sz="1600" b="1">
                <a:cs typeface="Times New Roman" panose="02020603050405020304" pitchFamily="18" charset="0"/>
              </a:rPr>
              <a:t>   } while(TRUE);</a:t>
            </a:r>
          </a:p>
        </p:txBody>
      </p:sp>
      <p:sp>
        <p:nvSpPr>
          <p:cNvPr id="38919" name="Rectangle 7"/>
          <p:cNvSpPr>
            <a:spLocks noGrp="1" noChangeArrowheads="1"/>
          </p:cNvSpPr>
          <p:nvPr>
            <p:ph type="title"/>
          </p:nvPr>
        </p:nvSpPr>
        <p:spPr>
          <a:xfrm>
            <a:off x="0" y="228600"/>
            <a:ext cx="4648200" cy="1143000"/>
          </a:xfrm>
          <a:noFill/>
        </p:spPr>
        <p:txBody>
          <a:bodyPr/>
          <a:lstStyle/>
          <a:p>
            <a:pPr eaLnBrk="1" hangingPunct="1"/>
            <a:r>
              <a:rPr lang="en-US" altLang="en-US" sz="3600" b="1" smtClean="0"/>
              <a:t>PROCESS SYNCHRONIZATION</a:t>
            </a:r>
          </a:p>
        </p:txBody>
      </p:sp>
      <p:sp>
        <p:nvSpPr>
          <p:cNvPr id="38920" name="Text Box 8"/>
          <p:cNvSpPr txBox="1">
            <a:spLocks noChangeArrowheads="1"/>
          </p:cNvSpPr>
          <p:nvPr/>
        </p:nvSpPr>
        <p:spPr bwMode="auto">
          <a:xfrm>
            <a:off x="5257800" y="381000"/>
            <a:ext cx="3071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Some Interesting</a:t>
            </a:r>
          </a:p>
          <a:p>
            <a:pPr algn="ctr" eaLnBrk="1" hangingPunct="1">
              <a:spcBef>
                <a:spcPct val="0"/>
              </a:spcBef>
              <a:buFontTx/>
              <a:buNone/>
            </a:pPr>
            <a:r>
              <a:rPr lang="en-US" altLang="en-US" sz="2800" b="1">
                <a:solidFill>
                  <a:srgbClr val="FF0000"/>
                </a:solidFill>
              </a:rPr>
              <a:t>Problems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CE3A70E-AFCC-48FD-9527-EA972B155BF6}" type="slidenum">
              <a:rPr lang="en-US" altLang="en-US" sz="1600"/>
              <a:pPr eaLnBrk="1" hangingPunct="1">
                <a:buFontTx/>
                <a:buNone/>
              </a:pPr>
              <a:t>38</a:t>
            </a:fld>
            <a:endParaRPr lang="en-US" altLang="en-US" sz="1600"/>
          </a:p>
        </p:txBody>
      </p:sp>
      <p:sp>
        <p:nvSpPr>
          <p:cNvPr id="39940" name="Rectangle 2"/>
          <p:cNvSpPr>
            <a:spLocks noGrp="1" noChangeArrowheads="1"/>
          </p:cNvSpPr>
          <p:nvPr>
            <p:ph type="title"/>
          </p:nvPr>
        </p:nvSpPr>
        <p:spPr>
          <a:xfrm>
            <a:off x="304800" y="228600"/>
            <a:ext cx="4800600" cy="1143000"/>
          </a:xfrm>
        </p:spPr>
        <p:txBody>
          <a:bodyPr/>
          <a:lstStyle/>
          <a:p>
            <a:pPr eaLnBrk="1" hangingPunct="1"/>
            <a:r>
              <a:rPr lang="en-US" altLang="en-US" sz="3600" b="1" smtClean="0"/>
              <a:t>PROCESS SYNCHRONIZATION</a:t>
            </a:r>
          </a:p>
        </p:txBody>
      </p:sp>
      <p:sp>
        <p:nvSpPr>
          <p:cNvPr id="39941" name="Rectangle 3"/>
          <p:cNvSpPr>
            <a:spLocks noGrp="1" noChangeArrowheads="1"/>
          </p:cNvSpPr>
          <p:nvPr>
            <p:ph type="body" idx="1"/>
          </p:nvPr>
        </p:nvSpPr>
        <p:spPr>
          <a:xfrm>
            <a:off x="457200" y="1752600"/>
            <a:ext cx="8382000" cy="4191000"/>
          </a:xfrm>
        </p:spPr>
        <p:txBody>
          <a:bodyPr/>
          <a:lstStyle/>
          <a:p>
            <a:pPr algn="just" eaLnBrk="1" hangingPunct="1">
              <a:lnSpc>
                <a:spcPct val="90000"/>
              </a:lnSpc>
              <a:buFontTx/>
              <a:buNone/>
            </a:pPr>
            <a:r>
              <a:rPr lang="en-US" altLang="en-US" sz="1600" b="1" smtClean="0">
                <a:solidFill>
                  <a:schemeClr val="accent2"/>
                </a:solidFill>
                <a:cs typeface="Times New Roman" panose="02020603050405020304" pitchFamily="18" charset="0"/>
              </a:rPr>
              <a:t>THE READERS/WRITERS PROBLEM:</a:t>
            </a:r>
            <a:endParaRPr lang="en-US" altLang="en-US" sz="1600" smtClean="0">
              <a:cs typeface="Times New Roman" panose="02020603050405020304" pitchFamily="18" charset="0"/>
            </a:endParaRP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smtClean="0">
                <a:cs typeface="Times New Roman" panose="02020603050405020304" pitchFamily="18" charset="0"/>
              </a:rPr>
              <a:t>This is the same as the Producer / Consumer problem except - we now can have many concurrent readers and one exclusive writer.</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b="1" smtClean="0">
                <a:cs typeface="Times New Roman" panose="02020603050405020304" pitchFamily="18" charset="0"/>
              </a:rPr>
              <a:t>Locks</a:t>
            </a:r>
            <a:r>
              <a:rPr lang="en-US" altLang="en-US" sz="1600" smtClean="0">
                <a:cs typeface="Times New Roman" panose="02020603050405020304" pitchFamily="18" charset="0"/>
              </a:rPr>
              <a:t>:   are </a:t>
            </a:r>
            <a:r>
              <a:rPr lang="en-US" altLang="en-US" sz="1600" b="1" smtClean="0">
                <a:cs typeface="Times New Roman" panose="02020603050405020304" pitchFamily="18" charset="0"/>
              </a:rPr>
              <a:t>shared</a:t>
            </a:r>
            <a:r>
              <a:rPr lang="en-US" altLang="en-US" sz="1600" smtClean="0">
                <a:cs typeface="Times New Roman" panose="02020603050405020304" pitchFamily="18" charset="0"/>
              </a:rPr>
              <a:t> (for the readers) and   </a:t>
            </a:r>
            <a:r>
              <a:rPr lang="en-US" altLang="en-US" sz="1600" b="1" smtClean="0">
                <a:cs typeface="Times New Roman" panose="02020603050405020304" pitchFamily="18" charset="0"/>
              </a:rPr>
              <a:t>exclusive</a:t>
            </a:r>
            <a:r>
              <a:rPr lang="en-US" altLang="en-US" sz="1600" smtClean="0">
                <a:cs typeface="Times New Roman" panose="02020603050405020304" pitchFamily="18" charset="0"/>
              </a:rPr>
              <a:t> (for the writer).</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smtClean="0">
                <a:cs typeface="Times New Roman" panose="02020603050405020304" pitchFamily="18" charset="0"/>
              </a:rPr>
              <a:t>Two possible ( contradictory ) guidelines can be used:</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pPr>
            <a:r>
              <a:rPr lang="en-US" altLang="en-US" sz="1600" smtClean="0">
                <a:cs typeface="Times New Roman" panose="02020603050405020304" pitchFamily="18" charset="0"/>
              </a:rPr>
              <a:t>No reader is kept waiting unless a writer holds the lock (the readers have precedence).</a:t>
            </a:r>
          </a:p>
          <a:p>
            <a:pPr algn="just" eaLnBrk="1" hangingPunct="1">
              <a:lnSpc>
                <a:spcPct val="90000"/>
              </a:lnSpc>
            </a:pPr>
            <a:endParaRPr lang="en-US" altLang="en-US" sz="1600" smtClean="0">
              <a:cs typeface="Times New Roman" panose="02020603050405020304" pitchFamily="18" charset="0"/>
            </a:endParaRPr>
          </a:p>
          <a:p>
            <a:pPr algn="just" eaLnBrk="1" hangingPunct="1">
              <a:lnSpc>
                <a:spcPct val="90000"/>
              </a:lnSpc>
            </a:pPr>
            <a:r>
              <a:rPr lang="en-US" altLang="en-US" sz="1600" smtClean="0">
                <a:cs typeface="Times New Roman" panose="02020603050405020304" pitchFamily="18" charset="0"/>
              </a:rPr>
              <a:t>If a writer is waiting for access, no new reader gains access (writer has precedence).</a:t>
            </a:r>
          </a:p>
          <a:p>
            <a:pPr algn="just" eaLnBrk="1" hangingPunct="1">
              <a:lnSpc>
                <a:spcPct val="90000"/>
              </a:lnSpc>
              <a:buFontTx/>
              <a:buNone/>
            </a:pPr>
            <a:r>
              <a:rPr lang="en-US" altLang="en-US" sz="1600" smtClean="0">
                <a:cs typeface="Times New Roman" panose="02020603050405020304" pitchFamily="18" charset="0"/>
              </a:rPr>
              <a:t> </a:t>
            </a:r>
          </a:p>
          <a:p>
            <a:pPr algn="just" eaLnBrk="1" hangingPunct="1">
              <a:lnSpc>
                <a:spcPct val="90000"/>
              </a:lnSpc>
              <a:buFontTx/>
              <a:buNone/>
            </a:pPr>
            <a:r>
              <a:rPr lang="en-US" altLang="en-US" sz="1600" smtClean="0">
                <a:cs typeface="Times New Roman" panose="02020603050405020304" pitchFamily="18" charset="0"/>
              </a:rPr>
              <a:t>( NOTE: starvation can occur on either of these rules if they are followed rigorously.)</a:t>
            </a:r>
          </a:p>
          <a:p>
            <a:pPr algn="just" eaLnBrk="1" hangingPunct="1">
              <a:lnSpc>
                <a:spcPct val="90000"/>
              </a:lnSpc>
              <a:buFontTx/>
              <a:buNone/>
            </a:pPr>
            <a:r>
              <a:rPr lang="en-US" altLang="en-US" sz="1600" b="1" smtClean="0">
                <a:cs typeface="Times New Roman" panose="02020603050405020304" pitchFamily="18" charset="0"/>
              </a:rPr>
              <a:t> </a:t>
            </a:r>
            <a:endParaRPr lang="en-US" altLang="en-US" sz="1600" smtClean="0"/>
          </a:p>
        </p:txBody>
      </p:sp>
      <p:sp>
        <p:nvSpPr>
          <p:cNvPr id="39942" name="Text Box 4"/>
          <p:cNvSpPr txBox="1">
            <a:spLocks noChangeArrowheads="1"/>
          </p:cNvSpPr>
          <p:nvPr/>
        </p:nvSpPr>
        <p:spPr bwMode="auto">
          <a:xfrm>
            <a:off x="5257800" y="381000"/>
            <a:ext cx="3071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Some Interesting</a:t>
            </a:r>
          </a:p>
          <a:p>
            <a:pPr algn="ctr" eaLnBrk="1" hangingPunct="1">
              <a:spcBef>
                <a:spcPct val="0"/>
              </a:spcBef>
              <a:buFontTx/>
              <a:buNone/>
            </a:pPr>
            <a:r>
              <a:rPr lang="en-US" altLang="en-US" sz="2800" b="1">
                <a:solidFill>
                  <a:srgbClr val="FF0000"/>
                </a:solidFill>
              </a:rPr>
              <a:t>Problems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34FEAD91-B352-4B7F-95AA-CF574642A3A0}" type="slidenum">
              <a:rPr lang="en-US" altLang="en-US" sz="1600"/>
              <a:pPr eaLnBrk="1" hangingPunct="1">
                <a:buFontTx/>
                <a:buNone/>
              </a:pPr>
              <a:t>39</a:t>
            </a:fld>
            <a:endParaRPr lang="en-US" altLang="en-US" sz="1600"/>
          </a:p>
        </p:txBody>
      </p:sp>
      <p:sp>
        <p:nvSpPr>
          <p:cNvPr id="40964" name="Rectangle 2"/>
          <p:cNvSpPr>
            <a:spLocks noGrp="1" noChangeArrowheads="1"/>
          </p:cNvSpPr>
          <p:nvPr>
            <p:ph type="body" idx="1"/>
          </p:nvPr>
        </p:nvSpPr>
        <p:spPr>
          <a:xfrm>
            <a:off x="457200" y="1447800"/>
            <a:ext cx="3962400" cy="1295400"/>
          </a:xfrm>
        </p:spPr>
        <p:txBody>
          <a:bodyPr/>
          <a:lstStyle/>
          <a:p>
            <a:pPr algn="ctr" eaLnBrk="1" hangingPunct="1">
              <a:lnSpc>
                <a:spcPct val="80000"/>
              </a:lnSpc>
              <a:buFontTx/>
              <a:buNone/>
            </a:pPr>
            <a:r>
              <a:rPr lang="en-US" altLang="en-US" sz="1600" b="1" smtClean="0">
                <a:solidFill>
                  <a:schemeClr val="accent2"/>
                </a:solidFill>
                <a:cs typeface="Times New Roman" panose="02020603050405020304" pitchFamily="18" charset="0"/>
              </a:rPr>
              <a:t>THE READERS/WRITERS PROBLEM</a:t>
            </a:r>
            <a:r>
              <a:rPr lang="en-US" altLang="en-US" sz="1600" b="1" smtClean="0">
                <a:cs typeface="Times New Roman" panose="02020603050405020304" pitchFamily="18" charset="0"/>
              </a:rPr>
              <a:t>:</a:t>
            </a:r>
            <a:endParaRPr lang="en-US" altLang="en-US" sz="1600" smtClean="0">
              <a:cs typeface="Times New Roman" panose="02020603050405020304" pitchFamily="18" charset="0"/>
            </a:endParaRPr>
          </a:p>
          <a:p>
            <a:pPr algn="just" eaLnBrk="1" hangingPunct="1">
              <a:lnSpc>
                <a:spcPct val="80000"/>
              </a:lnSpc>
              <a:buFontTx/>
              <a:buNone/>
            </a:pPr>
            <a:endParaRPr lang="en-US" altLang="en-US" sz="1600" smtClean="0">
              <a:cs typeface="Times New Roman" panose="02020603050405020304" pitchFamily="18" charset="0"/>
            </a:endParaRPr>
          </a:p>
          <a:p>
            <a:pPr algn="just" eaLnBrk="1" hangingPunct="1">
              <a:lnSpc>
                <a:spcPct val="80000"/>
              </a:lnSpc>
              <a:buFontTx/>
              <a:buNone/>
            </a:pPr>
            <a:r>
              <a:rPr lang="en-US" altLang="en-US" sz="1400" b="1" smtClean="0">
                <a:cs typeface="Times New Roman" panose="02020603050405020304" pitchFamily="18" charset="0"/>
              </a:rPr>
              <a:t>BINARY_SEMAPHORE    wrt             = 1;</a:t>
            </a:r>
          </a:p>
          <a:p>
            <a:pPr algn="just" eaLnBrk="1" hangingPunct="1">
              <a:lnSpc>
                <a:spcPct val="80000"/>
              </a:lnSpc>
              <a:buFontTx/>
              <a:buNone/>
            </a:pPr>
            <a:r>
              <a:rPr lang="en-US" altLang="en-US" sz="1400" b="1" smtClean="0">
                <a:cs typeface="Times New Roman" panose="02020603050405020304" pitchFamily="18" charset="0"/>
              </a:rPr>
              <a:t>BINARY_SEMAPHORE    mutex        = 1;</a:t>
            </a:r>
          </a:p>
          <a:p>
            <a:pPr algn="just" eaLnBrk="1" hangingPunct="1">
              <a:lnSpc>
                <a:spcPct val="80000"/>
              </a:lnSpc>
              <a:buFontTx/>
              <a:buNone/>
            </a:pPr>
            <a:r>
              <a:rPr lang="en-US" altLang="en-US" sz="1400" b="1" smtClean="0">
                <a:cs typeface="Times New Roman" panose="02020603050405020304" pitchFamily="18" charset="0"/>
              </a:rPr>
              <a:t>int			      readcount = 0;</a:t>
            </a:r>
          </a:p>
        </p:txBody>
      </p:sp>
      <p:sp>
        <p:nvSpPr>
          <p:cNvPr id="40965" name="Rectangle 3"/>
          <p:cNvSpPr>
            <a:spLocks noChangeArrowheads="1"/>
          </p:cNvSpPr>
          <p:nvPr/>
        </p:nvSpPr>
        <p:spPr bwMode="auto">
          <a:xfrm>
            <a:off x="152400" y="3124200"/>
            <a:ext cx="7010400" cy="3505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80000"/>
              </a:lnSpc>
              <a:buFontTx/>
              <a:buNone/>
            </a:pPr>
            <a:r>
              <a:rPr lang="en-US" altLang="en-US" sz="1600" b="1">
                <a:cs typeface="Times New Roman" panose="02020603050405020304" pitchFamily="18" charset="0"/>
              </a:rPr>
              <a:t>Reader:</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do {</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wait( mutex );		       /* Allow 1 reader in entry*/</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readcount = readcount + 1;</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if readcount == 1  then  wait(wrt );    /* 1st reader locks writer */</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signal( mutex );</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a:t>
            </a:r>
            <a:r>
              <a:rPr lang="en-US" altLang="en-US" sz="1600">
                <a:cs typeface="Times New Roman" panose="02020603050405020304" pitchFamily="18" charset="0"/>
              </a:rPr>
              <a:t>                  </a:t>
            </a:r>
            <a:r>
              <a:rPr lang="en-US" altLang="en-US" sz="1600" b="1">
                <a:cs typeface="Times New Roman" panose="02020603050405020304" pitchFamily="18" charset="0"/>
              </a:rPr>
              <a:t>/*   reading is performed  */</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a:t>
            </a:r>
            <a:r>
              <a:rPr lang="en-US" altLang="en-US" sz="1600">
                <a:cs typeface="Times New Roman" panose="02020603050405020304" pitchFamily="18" charset="0"/>
              </a:rPr>
              <a:t>          </a:t>
            </a:r>
            <a:r>
              <a:rPr lang="en-US" altLang="en-US" sz="1600" b="1">
                <a:cs typeface="Times New Roman" panose="02020603050405020304" pitchFamily="18" charset="0"/>
              </a:rPr>
              <a:t>wait( mutex );</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readcount = readcount - 1;</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if readcount == 0  then  signal(wrt );   /*last reader frees writer */</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signal( mutex );</a:t>
            </a:r>
            <a:endParaRPr lang="en-US" altLang="en-US" sz="1600">
              <a:cs typeface="Times New Roman" panose="02020603050405020304" pitchFamily="18" charset="0"/>
            </a:endParaRPr>
          </a:p>
          <a:p>
            <a:pPr algn="just" eaLnBrk="1" hangingPunct="1">
              <a:lnSpc>
                <a:spcPct val="80000"/>
              </a:lnSpc>
              <a:buFontTx/>
              <a:buNone/>
            </a:pPr>
            <a:r>
              <a:rPr lang="en-US" altLang="en-US" sz="1600" b="1">
                <a:cs typeface="Times New Roman" panose="02020603050405020304" pitchFamily="18" charset="0"/>
              </a:rPr>
              <a:t>} while(TRUE);</a:t>
            </a:r>
            <a:endParaRPr lang="en-US" altLang="en-US" sz="1600"/>
          </a:p>
        </p:txBody>
      </p:sp>
      <p:sp>
        <p:nvSpPr>
          <p:cNvPr id="40966" name="Rectangle 4"/>
          <p:cNvSpPr>
            <a:spLocks noChangeArrowheads="1"/>
          </p:cNvSpPr>
          <p:nvPr/>
        </p:nvSpPr>
        <p:spPr bwMode="auto">
          <a:xfrm>
            <a:off x="5029200" y="1295400"/>
            <a:ext cx="3581400" cy="1752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pPr>
            <a:r>
              <a:rPr lang="en-US" altLang="en-US" sz="1600" b="1">
                <a:cs typeface="Times New Roman" panose="02020603050405020304" pitchFamily="18" charset="0"/>
              </a:rPr>
              <a:t>Writer:</a:t>
            </a:r>
            <a:endParaRPr lang="en-US" altLang="en-US" sz="1600">
              <a:cs typeface="Times New Roman" panose="02020603050405020304" pitchFamily="18" charset="0"/>
            </a:endParaRPr>
          </a:p>
          <a:p>
            <a:pPr algn="just" eaLnBrk="1" hangingPunct="1">
              <a:buFontTx/>
              <a:buNone/>
            </a:pPr>
            <a:r>
              <a:rPr lang="en-US" altLang="en-US" sz="1600" b="1">
                <a:cs typeface="Times New Roman" panose="02020603050405020304" pitchFamily="18" charset="0"/>
              </a:rPr>
              <a:t>do {</a:t>
            </a:r>
            <a:endParaRPr lang="en-US" altLang="en-US" sz="1600">
              <a:cs typeface="Times New Roman" panose="02020603050405020304" pitchFamily="18" charset="0"/>
            </a:endParaRPr>
          </a:p>
          <a:p>
            <a:pPr algn="just" eaLnBrk="1" hangingPunct="1">
              <a:buFontTx/>
              <a:buNone/>
            </a:pPr>
            <a:r>
              <a:rPr lang="en-US" altLang="en-US" sz="1600" b="1">
                <a:cs typeface="Times New Roman" panose="02020603050405020304" pitchFamily="18" charset="0"/>
              </a:rPr>
              <a:t>        wait( wrt );</a:t>
            </a:r>
            <a:endParaRPr lang="en-US" altLang="en-US" sz="1600">
              <a:cs typeface="Times New Roman" panose="02020603050405020304" pitchFamily="18" charset="0"/>
            </a:endParaRPr>
          </a:p>
          <a:p>
            <a:pPr algn="just" eaLnBrk="1" hangingPunct="1">
              <a:buFontTx/>
              <a:buNone/>
            </a:pPr>
            <a:r>
              <a:rPr lang="en-US" altLang="en-US" sz="1600" b="1">
                <a:cs typeface="Times New Roman" panose="02020603050405020304" pitchFamily="18" charset="0"/>
              </a:rPr>
              <a:t>	  /*   writing is performed    */</a:t>
            </a:r>
            <a:endParaRPr lang="en-US" altLang="en-US" sz="1600">
              <a:cs typeface="Times New Roman" panose="02020603050405020304" pitchFamily="18" charset="0"/>
            </a:endParaRPr>
          </a:p>
          <a:p>
            <a:pPr algn="just" eaLnBrk="1" hangingPunct="1">
              <a:buFontTx/>
              <a:buNone/>
            </a:pPr>
            <a:r>
              <a:rPr lang="en-US" altLang="en-US" sz="1600" b="1">
                <a:cs typeface="Times New Roman" panose="02020603050405020304" pitchFamily="18" charset="0"/>
              </a:rPr>
              <a:t>	  signal(  wrt  );</a:t>
            </a:r>
            <a:endParaRPr lang="en-US" altLang="en-US" sz="1600">
              <a:cs typeface="Times New Roman" panose="02020603050405020304" pitchFamily="18" charset="0"/>
            </a:endParaRPr>
          </a:p>
          <a:p>
            <a:pPr algn="just" eaLnBrk="1" hangingPunct="1">
              <a:buFontTx/>
              <a:buNone/>
            </a:pPr>
            <a:r>
              <a:rPr lang="en-US" altLang="en-US" sz="1600" b="1">
                <a:cs typeface="Times New Roman" panose="02020603050405020304" pitchFamily="18" charset="0"/>
              </a:rPr>
              <a:t>} while(TRUE);</a:t>
            </a:r>
            <a:endParaRPr lang="en-US" altLang="en-US" sz="1600">
              <a:cs typeface="Times New Roman" panose="02020603050405020304" pitchFamily="18" charset="0"/>
            </a:endParaRPr>
          </a:p>
        </p:txBody>
      </p:sp>
      <p:sp>
        <p:nvSpPr>
          <p:cNvPr id="40967" name="Rectangle 5"/>
          <p:cNvSpPr>
            <a:spLocks noGrp="1" noChangeArrowheads="1"/>
          </p:cNvSpPr>
          <p:nvPr>
            <p:ph type="title"/>
          </p:nvPr>
        </p:nvSpPr>
        <p:spPr>
          <a:xfrm>
            <a:off x="304800" y="228600"/>
            <a:ext cx="4800600" cy="1143000"/>
          </a:xfrm>
          <a:noFill/>
        </p:spPr>
        <p:txBody>
          <a:bodyPr/>
          <a:lstStyle/>
          <a:p>
            <a:pPr eaLnBrk="1" hangingPunct="1"/>
            <a:r>
              <a:rPr lang="en-US" altLang="en-US" sz="3600" b="1" smtClean="0"/>
              <a:t>PROCESS SYNCHRONIZATION</a:t>
            </a:r>
          </a:p>
        </p:txBody>
      </p:sp>
      <p:sp>
        <p:nvSpPr>
          <p:cNvPr id="40968" name="Text Box 6"/>
          <p:cNvSpPr txBox="1">
            <a:spLocks noChangeArrowheads="1"/>
          </p:cNvSpPr>
          <p:nvPr/>
        </p:nvSpPr>
        <p:spPr bwMode="auto">
          <a:xfrm>
            <a:off x="5257800" y="228600"/>
            <a:ext cx="3071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Some Interesting</a:t>
            </a:r>
          </a:p>
          <a:p>
            <a:pPr algn="ctr" eaLnBrk="1" hangingPunct="1">
              <a:spcBef>
                <a:spcPct val="0"/>
              </a:spcBef>
              <a:buFontTx/>
              <a:buNone/>
            </a:pPr>
            <a:r>
              <a:rPr lang="en-US" altLang="en-US" sz="2800" b="1">
                <a:solidFill>
                  <a:srgbClr val="FF0000"/>
                </a:solidFill>
              </a:rPr>
              <a:t>Problems</a:t>
            </a:r>
          </a:p>
        </p:txBody>
      </p:sp>
      <p:sp>
        <p:nvSpPr>
          <p:cNvPr id="40969" name="Text Box 7"/>
          <p:cNvSpPr txBox="1">
            <a:spLocks noChangeArrowheads="1"/>
          </p:cNvSpPr>
          <p:nvPr/>
        </p:nvSpPr>
        <p:spPr bwMode="auto">
          <a:xfrm>
            <a:off x="7086600" y="3505200"/>
            <a:ext cx="2057400" cy="1336675"/>
          </a:xfrm>
          <a:prstGeom prst="rect">
            <a:avLst/>
          </a:prstGeom>
          <a:solidFill>
            <a:srgbClr val="EAEAEA"/>
          </a:solidFill>
          <a:ln w="9525">
            <a:solidFill>
              <a:srgbClr val="3366FF"/>
            </a:solidFill>
            <a:miter lim="800000"/>
            <a:headEnd/>
            <a:tailEnd/>
          </a:ln>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b="1">
                <a:cs typeface="Times New Roman" panose="02020603050405020304" pitchFamily="18" charset="0"/>
              </a:rPr>
              <a:t>WAIT</a:t>
            </a:r>
            <a:r>
              <a:rPr lang="en-US" altLang="en-US" sz="1400">
                <a:cs typeface="Times New Roman" panose="02020603050405020304" pitchFamily="18" charset="0"/>
              </a:rPr>
              <a:t> ( S ): </a:t>
            </a:r>
          </a:p>
          <a:p>
            <a:pPr eaLnBrk="1" hangingPunct="1">
              <a:buFontTx/>
              <a:buNone/>
            </a:pPr>
            <a:r>
              <a:rPr lang="en-US" altLang="en-US" sz="1400">
                <a:cs typeface="Times New Roman" panose="02020603050405020304" pitchFamily="18" charset="0"/>
              </a:rPr>
              <a:t>      while    ( S  &lt;=  0 ); </a:t>
            </a:r>
          </a:p>
          <a:p>
            <a:pPr eaLnBrk="1" hangingPunct="1">
              <a:buFontTx/>
              <a:buNone/>
            </a:pPr>
            <a:r>
              <a:rPr lang="en-US" altLang="en-US" sz="1400">
                <a:cs typeface="Times New Roman" panose="02020603050405020304" pitchFamily="18" charset="0"/>
              </a:rPr>
              <a:t>      S  =  S  -  1;</a:t>
            </a:r>
          </a:p>
          <a:p>
            <a:pPr eaLnBrk="1" hangingPunct="1">
              <a:buFontTx/>
              <a:buNone/>
            </a:pPr>
            <a:r>
              <a:rPr lang="en-US" altLang="en-US" sz="1400" b="1">
                <a:cs typeface="Times New Roman" panose="02020603050405020304" pitchFamily="18" charset="0"/>
              </a:rPr>
              <a:t>SIGNAL</a:t>
            </a:r>
            <a:r>
              <a:rPr lang="en-US" altLang="en-US" sz="1400">
                <a:cs typeface="Times New Roman" panose="02020603050405020304" pitchFamily="18" charset="0"/>
              </a:rPr>
              <a:t> ( S ): </a:t>
            </a:r>
          </a:p>
          <a:p>
            <a:pPr eaLnBrk="1" hangingPunct="1">
              <a:buFontTx/>
              <a:buNone/>
            </a:pPr>
            <a:r>
              <a:rPr lang="en-US" altLang="en-US" sz="1400">
                <a:cs typeface="Times New Roman" panose="02020603050405020304" pitchFamily="18" charset="0"/>
              </a:rPr>
              <a:t>      S  =  S  +  1;</a:t>
            </a:r>
            <a:endParaRPr lang="en-US"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7186F2E-967F-4646-9319-5DCF4FE7448D}" type="slidenum">
              <a:rPr lang="en-US" altLang="en-US" sz="1600"/>
              <a:pPr eaLnBrk="1" hangingPunct="1">
                <a:buFontTx/>
                <a:buNone/>
              </a:pPr>
              <a:t>4</a:t>
            </a:fld>
            <a:endParaRPr lang="en-US" altLang="en-US" sz="1600"/>
          </a:p>
        </p:txBody>
      </p:sp>
      <p:sp>
        <p:nvSpPr>
          <p:cNvPr id="5124" name="Rectangle 2"/>
          <p:cNvSpPr>
            <a:spLocks noGrp="1" noChangeArrowheads="1"/>
          </p:cNvSpPr>
          <p:nvPr>
            <p:ph type="ctrTitle"/>
          </p:nvPr>
        </p:nvSpPr>
        <p:spPr>
          <a:xfrm>
            <a:off x="0" y="228600"/>
            <a:ext cx="4648200" cy="838200"/>
          </a:xfrm>
        </p:spPr>
        <p:txBody>
          <a:bodyPr/>
          <a:lstStyle/>
          <a:p>
            <a:pPr eaLnBrk="1" hangingPunct="1"/>
            <a:r>
              <a:rPr lang="en-US" altLang="en-US" sz="3600" b="1" smtClean="0"/>
              <a:t>PROCESS SYNCHRONIZATION</a:t>
            </a:r>
          </a:p>
        </p:txBody>
      </p:sp>
      <p:sp>
        <p:nvSpPr>
          <p:cNvPr id="5125" name="Rectangle 3"/>
          <p:cNvSpPr>
            <a:spLocks noGrp="1" noChangeArrowheads="1"/>
          </p:cNvSpPr>
          <p:nvPr>
            <p:ph type="subTitle" idx="1"/>
          </p:nvPr>
        </p:nvSpPr>
        <p:spPr>
          <a:xfrm>
            <a:off x="381000" y="1295400"/>
            <a:ext cx="8534400" cy="685800"/>
          </a:xfrm>
        </p:spPr>
        <p:txBody>
          <a:bodyPr/>
          <a:lstStyle/>
          <a:p>
            <a:pPr algn="l" eaLnBrk="1" hangingPunct="1"/>
            <a:r>
              <a:rPr lang="en-US" altLang="en-US" sz="1600" smtClean="0">
                <a:cs typeface="Times New Roman" panose="02020603050405020304" pitchFamily="18" charset="0"/>
              </a:rPr>
              <a:t>A </a:t>
            </a:r>
            <a:r>
              <a:rPr lang="en-US" altLang="en-US" sz="1600" b="1" smtClean="0">
                <a:cs typeface="Times New Roman" panose="02020603050405020304" pitchFamily="18" charset="0"/>
              </a:rPr>
              <a:t>producer</a:t>
            </a:r>
            <a:r>
              <a:rPr lang="en-US" altLang="en-US" sz="1600" smtClean="0">
                <a:cs typeface="Times New Roman" panose="02020603050405020304" pitchFamily="18" charset="0"/>
              </a:rPr>
              <a:t> process "produces" information "consumed" by a </a:t>
            </a:r>
            <a:r>
              <a:rPr lang="en-US" altLang="en-US" sz="1600" b="1" smtClean="0">
                <a:cs typeface="Times New Roman" panose="02020603050405020304" pitchFamily="18" charset="0"/>
              </a:rPr>
              <a:t>consumer</a:t>
            </a:r>
            <a:r>
              <a:rPr lang="en-US" altLang="en-US" sz="1600" smtClean="0">
                <a:cs typeface="Times New Roman" panose="02020603050405020304" pitchFamily="18" charset="0"/>
              </a:rPr>
              <a:t> process.</a:t>
            </a:r>
          </a:p>
          <a:p>
            <a:pPr algn="l" eaLnBrk="1" hangingPunct="1"/>
            <a:r>
              <a:rPr lang="en-US" altLang="en-US" sz="1600" smtClean="0">
                <a:cs typeface="Times New Roman" panose="02020603050405020304" pitchFamily="18" charset="0"/>
              </a:rPr>
              <a:t>Here are the variables needed to define the problem:</a:t>
            </a:r>
          </a:p>
          <a:p>
            <a:pPr algn="just" eaLnBrk="1" hangingPunct="1">
              <a:lnSpc>
                <a:spcPct val="60000"/>
              </a:lnSpc>
            </a:pPr>
            <a:r>
              <a:rPr lang="en-US" altLang="en-US" sz="1600" smtClean="0">
                <a:cs typeface="Times New Roman" panose="02020603050405020304" pitchFamily="18" charset="0"/>
              </a:rPr>
              <a:t> </a:t>
            </a:r>
          </a:p>
        </p:txBody>
      </p:sp>
      <p:sp>
        <p:nvSpPr>
          <p:cNvPr id="5126" name="Text Box 4"/>
          <p:cNvSpPr txBox="1">
            <a:spLocks noChangeArrowheads="1"/>
          </p:cNvSpPr>
          <p:nvPr/>
        </p:nvSpPr>
        <p:spPr bwMode="auto">
          <a:xfrm>
            <a:off x="5029200" y="0"/>
            <a:ext cx="34655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The Producer</a:t>
            </a:r>
          </a:p>
          <a:p>
            <a:pPr algn="ctr" eaLnBrk="1" hangingPunct="1">
              <a:buFontTx/>
              <a:buNone/>
            </a:pPr>
            <a:r>
              <a:rPr lang="en-US" altLang="en-US" sz="2800" b="1">
                <a:solidFill>
                  <a:srgbClr val="FF0000"/>
                </a:solidFill>
              </a:rPr>
              <a:t>Consumer Problem</a:t>
            </a:r>
          </a:p>
        </p:txBody>
      </p:sp>
      <p:sp>
        <p:nvSpPr>
          <p:cNvPr id="5127" name="Text Box 5"/>
          <p:cNvSpPr txBox="1">
            <a:spLocks noChangeArrowheads="1"/>
          </p:cNvSpPr>
          <p:nvPr/>
        </p:nvSpPr>
        <p:spPr bwMode="auto">
          <a:xfrm>
            <a:off x="228600" y="2209800"/>
            <a:ext cx="8686800" cy="2651125"/>
          </a:xfrm>
          <a:prstGeom prst="rect">
            <a:avLst/>
          </a:prstGeom>
          <a:solidFill>
            <a:srgbClr val="FFFF99"/>
          </a:solidFill>
          <a:ln w="9525">
            <a:solidFill>
              <a:schemeClr val="tx1"/>
            </a:solidFill>
            <a:miter lim="800000"/>
            <a:headEnd/>
            <a:tailEnd/>
          </a:ln>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hlink"/>
              </a:buClr>
              <a:buFontTx/>
              <a:buNone/>
            </a:pPr>
            <a:r>
              <a:rPr kumimoji="1" lang="en-US" altLang="en-US" sz="1800">
                <a:latin typeface="Courier New" panose="02070309020205020404" pitchFamily="49" charset="0"/>
              </a:rPr>
              <a:t>#define BUFFER_SIZE 10</a:t>
            </a:r>
          </a:p>
          <a:p>
            <a:pPr>
              <a:buClr>
                <a:schemeClr val="hlink"/>
              </a:buClr>
              <a:buFontTx/>
              <a:buNone/>
            </a:pPr>
            <a:r>
              <a:rPr kumimoji="1" lang="en-US" altLang="en-US" sz="1800">
                <a:latin typeface="Courier New" panose="02070309020205020404" pitchFamily="49" charset="0"/>
              </a:rPr>
              <a:t>typedef struct {</a:t>
            </a:r>
          </a:p>
          <a:p>
            <a:pPr>
              <a:buClr>
                <a:schemeClr val="hlink"/>
              </a:buClr>
              <a:buFontTx/>
              <a:buNone/>
            </a:pPr>
            <a:r>
              <a:rPr kumimoji="1" lang="en-US" altLang="en-US" sz="1800">
                <a:latin typeface="Courier New" panose="02070309020205020404" pitchFamily="49" charset="0"/>
              </a:rPr>
              <a:t>    DATA		data;</a:t>
            </a:r>
          </a:p>
          <a:p>
            <a:pPr>
              <a:buClr>
                <a:schemeClr val="hlink"/>
              </a:buClr>
              <a:buFontTx/>
              <a:buNone/>
            </a:pPr>
            <a:r>
              <a:rPr kumimoji="1" lang="en-US" altLang="en-US" sz="1800">
                <a:latin typeface="Courier New" panose="02070309020205020404" pitchFamily="49" charset="0"/>
              </a:rPr>
              <a:t>} item;</a:t>
            </a:r>
          </a:p>
          <a:p>
            <a:pPr>
              <a:buClr>
                <a:schemeClr val="hlink"/>
              </a:buClr>
              <a:buFontTx/>
              <a:buNone/>
            </a:pPr>
            <a:r>
              <a:rPr kumimoji="1" lang="en-US" altLang="en-US" sz="1800">
                <a:latin typeface="Courier New" panose="02070309020205020404" pitchFamily="49" charset="0"/>
              </a:rPr>
              <a:t>item 	buffer[BUFFER_SIZE];</a:t>
            </a:r>
          </a:p>
          <a:p>
            <a:pPr>
              <a:buClr>
                <a:schemeClr val="hlink"/>
              </a:buClr>
              <a:buFontTx/>
              <a:buNone/>
            </a:pPr>
            <a:r>
              <a:rPr kumimoji="1" lang="en-US" altLang="en-US" sz="1800">
                <a:latin typeface="Courier New" panose="02070309020205020404" pitchFamily="49" charset="0"/>
              </a:rPr>
              <a:t>int 	in = 0;		</a:t>
            </a:r>
            <a:r>
              <a:rPr kumimoji="1" lang="en-US" altLang="en-US" sz="1600">
                <a:latin typeface="Courier New" panose="02070309020205020404" pitchFamily="49" charset="0"/>
              </a:rPr>
              <a:t>// Location of next input to buffer</a:t>
            </a:r>
          </a:p>
          <a:p>
            <a:pPr>
              <a:buClr>
                <a:schemeClr val="hlink"/>
              </a:buClr>
              <a:buFontTx/>
              <a:buNone/>
            </a:pPr>
            <a:r>
              <a:rPr kumimoji="1" lang="en-US" altLang="en-US" sz="1800">
                <a:latin typeface="Courier New" panose="02070309020205020404" pitchFamily="49" charset="0"/>
              </a:rPr>
              <a:t>int 	out = 0;		</a:t>
            </a:r>
            <a:r>
              <a:rPr kumimoji="1" lang="en-US" altLang="en-US" sz="1600">
                <a:latin typeface="Courier New" panose="02070309020205020404" pitchFamily="49" charset="0"/>
              </a:rPr>
              <a:t>// Location of next removal from buffer</a:t>
            </a:r>
          </a:p>
          <a:p>
            <a:pPr>
              <a:buClr>
                <a:schemeClr val="hlink"/>
              </a:buClr>
              <a:buFontTx/>
              <a:buNone/>
            </a:pPr>
            <a:r>
              <a:rPr kumimoji="1" lang="en-US" altLang="en-US" sz="1600">
                <a:latin typeface="Courier New" panose="02070309020205020404" pitchFamily="49" charset="0"/>
              </a:rPr>
              <a:t>int    counter = 0;           // Number of buffers currently full</a:t>
            </a:r>
            <a:endParaRPr kumimoji="1" lang="en-US" altLang="en-US" sz="1800">
              <a:latin typeface="Courier New" panose="02070309020205020404" pitchFamily="49" charset="0"/>
            </a:endParaRPr>
          </a:p>
        </p:txBody>
      </p:sp>
      <p:sp>
        <p:nvSpPr>
          <p:cNvPr id="5128" name="Text Box 7"/>
          <p:cNvSpPr txBox="1">
            <a:spLocks noChangeArrowheads="1"/>
          </p:cNvSpPr>
          <p:nvPr/>
        </p:nvSpPr>
        <p:spPr bwMode="auto">
          <a:xfrm>
            <a:off x="228600" y="5141913"/>
            <a:ext cx="4398963"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en-US" altLang="en-US" sz="1600">
                <a:cs typeface="Times New Roman" panose="02020603050405020304" pitchFamily="18" charset="0"/>
              </a:rPr>
              <a:t>Consider the code segments on the next page:</a:t>
            </a:r>
          </a:p>
          <a:p>
            <a:pPr eaLnBrk="1" hangingPunct="1">
              <a:lnSpc>
                <a:spcPct val="80000"/>
              </a:lnSpc>
              <a:buFontTx/>
              <a:buNone/>
            </a:pPr>
            <a:endParaRPr lang="en-US" altLang="en-US" sz="1600" b="1">
              <a:cs typeface="Times New Roman" panose="02020603050405020304" pitchFamily="18" charset="0"/>
            </a:endParaRPr>
          </a:p>
          <a:p>
            <a:pPr lvl="1" eaLnBrk="1" hangingPunct="1">
              <a:lnSpc>
                <a:spcPct val="80000"/>
              </a:lnSpc>
            </a:pPr>
            <a:r>
              <a:rPr lang="en-US" altLang="en-US" sz="1600">
                <a:cs typeface="Times New Roman" panose="02020603050405020304" pitchFamily="18" charset="0"/>
              </a:rPr>
              <a:t> Does it work?</a:t>
            </a:r>
          </a:p>
          <a:p>
            <a:pPr lvl="1" eaLnBrk="1" hangingPunct="1">
              <a:lnSpc>
                <a:spcPct val="80000"/>
              </a:lnSpc>
            </a:pPr>
            <a:r>
              <a:rPr lang="en-US" altLang="en-US" sz="1600">
                <a:cs typeface="Times New Roman" panose="02020603050405020304" pitchFamily="18" charset="0"/>
              </a:rPr>
              <a:t> Are all buffers utilized?</a:t>
            </a:r>
            <a:endParaRPr lang="en-US" altLang="en-US" sz="1600" b="1">
              <a:cs typeface="Times New Roman" panose="02020603050405020304" pitchFamily="18" charset="0"/>
            </a:endParaRPr>
          </a:p>
          <a:p>
            <a:pPr eaLnBrk="1" hangingPunct="1">
              <a:lnSpc>
                <a:spcPct val="80000"/>
              </a:lnSpc>
              <a:buFontTx/>
              <a:buNone/>
            </a:pPr>
            <a:endParaRPr lang="en-US" altLang="en-US"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34BE668C-B8B4-4949-A210-3900B0285457}" type="slidenum">
              <a:rPr lang="en-US" altLang="en-US" sz="1600"/>
              <a:pPr eaLnBrk="1" hangingPunct="1">
                <a:buFontTx/>
                <a:buNone/>
              </a:pPr>
              <a:t>40</a:t>
            </a:fld>
            <a:endParaRPr lang="en-US" altLang="en-US" sz="1600"/>
          </a:p>
        </p:txBody>
      </p:sp>
      <p:sp>
        <p:nvSpPr>
          <p:cNvPr id="41988" name="Rectangle 2"/>
          <p:cNvSpPr>
            <a:spLocks noGrp="1" noChangeArrowheads="1"/>
          </p:cNvSpPr>
          <p:nvPr>
            <p:ph type="body" idx="1"/>
          </p:nvPr>
        </p:nvSpPr>
        <p:spPr>
          <a:xfrm>
            <a:off x="381000" y="1524000"/>
            <a:ext cx="8382000" cy="1752600"/>
          </a:xfrm>
        </p:spPr>
        <p:txBody>
          <a:bodyPr/>
          <a:lstStyle/>
          <a:p>
            <a:pPr marL="0" indent="0" algn="just" eaLnBrk="1" hangingPunct="1">
              <a:lnSpc>
                <a:spcPct val="90000"/>
              </a:lnSpc>
              <a:buFontTx/>
              <a:buNone/>
            </a:pPr>
            <a:r>
              <a:rPr lang="en-US" altLang="en-US" sz="1600" smtClean="0">
                <a:cs typeface="Times New Roman" panose="02020603050405020304" pitchFamily="18" charset="0"/>
              </a:rPr>
              <a:t> </a:t>
            </a:r>
            <a:r>
              <a:rPr lang="en-US" altLang="en-US" sz="1600" b="1" smtClean="0">
                <a:solidFill>
                  <a:schemeClr val="accent2"/>
                </a:solidFill>
                <a:cs typeface="Times New Roman" panose="02020603050405020304" pitchFamily="18" charset="0"/>
              </a:rPr>
              <a:t>THE DINING PHILOSOPHERS PROBLEM:</a:t>
            </a:r>
            <a:endParaRPr lang="en-US" altLang="en-US" sz="1600" smtClean="0">
              <a:cs typeface="Times New Roman" panose="02020603050405020304" pitchFamily="18" charset="0"/>
            </a:endParaRP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5 philosophers with 5 chopsticks sit around a circular table.  They each want to eat at random times and must pick up the chopsticks on their right and on their left.</a:t>
            </a:r>
          </a:p>
          <a:p>
            <a:pPr marL="0" indent="0" algn="just" eaLnBrk="1" hangingPunct="1">
              <a:lnSpc>
                <a:spcPct val="90000"/>
              </a:lnSpc>
              <a:buFontTx/>
              <a:buNone/>
            </a:pPr>
            <a:r>
              <a:rPr lang="en-US" altLang="en-US" sz="1600" smtClean="0">
                <a:cs typeface="Times New Roman" panose="02020603050405020304" pitchFamily="18" charset="0"/>
              </a:rPr>
              <a:t> </a:t>
            </a:r>
          </a:p>
          <a:p>
            <a:pPr marL="0" indent="0" algn="just" eaLnBrk="1" hangingPunct="1">
              <a:lnSpc>
                <a:spcPct val="90000"/>
              </a:lnSpc>
              <a:buFontTx/>
              <a:buNone/>
            </a:pPr>
            <a:r>
              <a:rPr lang="en-US" altLang="en-US" sz="1600" smtClean="0">
                <a:cs typeface="Times New Roman" panose="02020603050405020304" pitchFamily="18" charset="0"/>
              </a:rPr>
              <a:t>Clearly deadlock is rampant ( and starvation possible.)</a:t>
            </a:r>
          </a:p>
        </p:txBody>
      </p:sp>
      <p:sp>
        <p:nvSpPr>
          <p:cNvPr id="41989" name="Rectangle 3"/>
          <p:cNvSpPr>
            <a:spLocks noGrp="1" noChangeArrowheads="1"/>
          </p:cNvSpPr>
          <p:nvPr>
            <p:ph type="title"/>
          </p:nvPr>
        </p:nvSpPr>
        <p:spPr>
          <a:xfrm>
            <a:off x="304800" y="228600"/>
            <a:ext cx="4800600" cy="1143000"/>
          </a:xfrm>
          <a:noFill/>
        </p:spPr>
        <p:txBody>
          <a:bodyPr/>
          <a:lstStyle/>
          <a:p>
            <a:pPr eaLnBrk="1" hangingPunct="1"/>
            <a:r>
              <a:rPr lang="en-US" altLang="en-US" sz="3600" b="1" smtClean="0"/>
              <a:t>PROCESS SYNCHRONIZATION</a:t>
            </a:r>
          </a:p>
        </p:txBody>
      </p:sp>
      <p:sp>
        <p:nvSpPr>
          <p:cNvPr id="41990" name="Text Box 4"/>
          <p:cNvSpPr txBox="1">
            <a:spLocks noChangeArrowheads="1"/>
          </p:cNvSpPr>
          <p:nvPr/>
        </p:nvSpPr>
        <p:spPr bwMode="auto">
          <a:xfrm>
            <a:off x="5257800" y="381000"/>
            <a:ext cx="3071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Some Interesting</a:t>
            </a:r>
          </a:p>
          <a:p>
            <a:pPr algn="ctr" eaLnBrk="1" hangingPunct="1">
              <a:spcBef>
                <a:spcPct val="0"/>
              </a:spcBef>
              <a:buFontTx/>
              <a:buNone/>
            </a:pPr>
            <a:r>
              <a:rPr lang="en-US" altLang="en-US" sz="2800" b="1">
                <a:solidFill>
                  <a:srgbClr val="FF0000"/>
                </a:solidFill>
              </a:rPr>
              <a:t>Problems</a:t>
            </a:r>
          </a:p>
        </p:txBody>
      </p:sp>
      <p:pic>
        <p:nvPicPr>
          <p:cNvPr id="4199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184" t="1529" r="9151" b="710"/>
          <a:stretch>
            <a:fillRect/>
          </a:stretch>
        </p:blipFill>
        <p:spPr bwMode="auto">
          <a:xfrm>
            <a:off x="5486400" y="2971800"/>
            <a:ext cx="3336925"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Rectangle 6"/>
          <p:cNvSpPr>
            <a:spLocks noChangeArrowheads="1"/>
          </p:cNvSpPr>
          <p:nvPr/>
        </p:nvSpPr>
        <p:spPr bwMode="auto">
          <a:xfrm>
            <a:off x="381000" y="3276600"/>
            <a:ext cx="4953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0000"/>
              </a:lnSpc>
              <a:buFontTx/>
              <a:buNone/>
            </a:pPr>
            <a:r>
              <a:rPr lang="en-US" altLang="en-US" sz="1600">
                <a:cs typeface="Times New Roman" panose="02020603050405020304" pitchFamily="18" charset="0"/>
              </a:rPr>
              <a:t> Several solutions are possible:</a:t>
            </a:r>
          </a:p>
          <a:p>
            <a:pPr algn="just" eaLnBrk="1" hangingPunct="1">
              <a:lnSpc>
                <a:spcPct val="90000"/>
              </a:lnSpc>
              <a:buFontTx/>
              <a:buNone/>
            </a:pPr>
            <a:r>
              <a:rPr lang="en-US" altLang="en-US" sz="1600">
                <a:cs typeface="Times New Roman" panose="02020603050405020304" pitchFamily="18" charset="0"/>
              </a:rPr>
              <a:t> </a:t>
            </a:r>
          </a:p>
          <a:p>
            <a:pPr algn="just" eaLnBrk="1" hangingPunct="1">
              <a:lnSpc>
                <a:spcPct val="90000"/>
              </a:lnSpc>
            </a:pPr>
            <a:r>
              <a:rPr lang="en-US" altLang="en-US" sz="1600">
                <a:cs typeface="Times New Roman" panose="02020603050405020304" pitchFamily="18" charset="0"/>
              </a:rPr>
              <a:t>Allow only 4 philosophers to be hungry at a time.</a:t>
            </a:r>
          </a:p>
          <a:p>
            <a:pPr algn="just" eaLnBrk="1" hangingPunct="1">
              <a:lnSpc>
                <a:spcPct val="90000"/>
              </a:lnSpc>
            </a:pPr>
            <a:endParaRPr lang="en-US" altLang="en-US" sz="1600">
              <a:cs typeface="Times New Roman" panose="02020603050405020304" pitchFamily="18" charset="0"/>
            </a:endParaRPr>
          </a:p>
          <a:p>
            <a:pPr algn="just" eaLnBrk="1" hangingPunct="1">
              <a:lnSpc>
                <a:spcPct val="90000"/>
              </a:lnSpc>
            </a:pPr>
            <a:r>
              <a:rPr lang="en-US" altLang="en-US" sz="1600">
                <a:cs typeface="Times New Roman" panose="02020603050405020304" pitchFamily="18" charset="0"/>
              </a:rPr>
              <a:t>Allow pickup only if both chopsticks are available. ( Done in critical section )</a:t>
            </a:r>
          </a:p>
          <a:p>
            <a:pPr algn="just" eaLnBrk="1" hangingPunct="1">
              <a:lnSpc>
                <a:spcPct val="90000"/>
              </a:lnSpc>
            </a:pPr>
            <a:endParaRPr lang="en-US" altLang="en-US" sz="1600">
              <a:cs typeface="Times New Roman" panose="02020603050405020304" pitchFamily="18" charset="0"/>
            </a:endParaRPr>
          </a:p>
          <a:p>
            <a:pPr algn="just" eaLnBrk="1" hangingPunct="1">
              <a:lnSpc>
                <a:spcPct val="90000"/>
              </a:lnSpc>
            </a:pPr>
            <a:r>
              <a:rPr lang="en-US" altLang="en-US" sz="1600">
                <a:cs typeface="Times New Roman" panose="02020603050405020304" pitchFamily="18" charset="0"/>
              </a:rPr>
              <a:t>Odd # philosopher always picks up left chopstick 1st, even # philosopher always picks up right chopstick 1</a:t>
            </a:r>
            <a:r>
              <a:rPr lang="en-US" altLang="en-US" sz="1600" baseline="30000">
                <a:cs typeface="Times New Roman" panose="02020603050405020304" pitchFamily="18" charset="0"/>
              </a:rPr>
              <a:t>st</a:t>
            </a:r>
            <a:r>
              <a:rPr lang="en-US" altLang="en-US" sz="1600">
                <a:cs typeface="Times New Roman" panose="02020603050405020304" pitchFamily="18" charset="0"/>
              </a:rPr>
              <a:t>.</a:t>
            </a:r>
            <a:endParaRPr lang="en-US" alt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1B345C47-EA4E-402B-9285-6594C17AEFF1}" type="slidenum">
              <a:rPr lang="en-US" altLang="en-US" sz="1600"/>
              <a:pPr eaLnBrk="1" hangingPunct="1">
                <a:buFontTx/>
                <a:buNone/>
              </a:pPr>
              <a:t>41</a:t>
            </a:fld>
            <a:endParaRPr lang="en-US" altLang="en-US" sz="1600"/>
          </a:p>
        </p:txBody>
      </p:sp>
      <p:sp>
        <p:nvSpPr>
          <p:cNvPr id="43012" name="Rectangle 2"/>
          <p:cNvSpPr>
            <a:spLocks noGrp="1" noChangeArrowheads="1"/>
          </p:cNvSpPr>
          <p:nvPr>
            <p:ph type="body" idx="1"/>
          </p:nvPr>
        </p:nvSpPr>
        <p:spPr>
          <a:xfrm>
            <a:off x="304800" y="1295400"/>
            <a:ext cx="5029200" cy="5029200"/>
          </a:xfrm>
        </p:spPr>
        <p:txBody>
          <a:bodyPr/>
          <a:lstStyle/>
          <a:p>
            <a:pPr marL="0" indent="0" algn="just" eaLnBrk="1" hangingPunct="1">
              <a:lnSpc>
                <a:spcPct val="70000"/>
              </a:lnSpc>
              <a:buFontTx/>
              <a:buNone/>
            </a:pPr>
            <a:r>
              <a:rPr lang="en-US" altLang="en-US" sz="1600" smtClean="0">
                <a:cs typeface="Times New Roman" panose="02020603050405020304" pitchFamily="18" charset="0"/>
              </a:rPr>
              <a:t>High Level synchronization construct implemented in a programming language.</a:t>
            </a:r>
          </a:p>
          <a:p>
            <a:pPr marL="0" indent="0" algn="just" eaLnBrk="1" hangingPunct="1">
              <a:lnSpc>
                <a:spcPct val="70000"/>
              </a:lnSpc>
              <a:buFontTx/>
              <a:buNone/>
            </a:pPr>
            <a:r>
              <a:rPr lang="en-US" altLang="en-US" sz="1600" smtClean="0">
                <a:cs typeface="Times New Roman" panose="02020603050405020304" pitchFamily="18" charset="0"/>
              </a:rPr>
              <a:t> </a:t>
            </a:r>
          </a:p>
          <a:p>
            <a:pPr marL="0" indent="0" algn="just" eaLnBrk="1" hangingPunct="1">
              <a:lnSpc>
                <a:spcPct val="70000"/>
              </a:lnSpc>
              <a:buFontTx/>
              <a:buNone/>
            </a:pPr>
            <a:r>
              <a:rPr lang="en-US" altLang="en-US" sz="1600" smtClean="0">
                <a:cs typeface="Times New Roman" panose="02020603050405020304" pitchFamily="18" charset="0"/>
              </a:rPr>
              <a:t>A shared variable  v  of type T, is declared as:</a:t>
            </a:r>
          </a:p>
          <a:p>
            <a:pPr marL="0" indent="0" algn="just" eaLnBrk="1" hangingPunct="1">
              <a:lnSpc>
                <a:spcPct val="70000"/>
              </a:lnSpc>
              <a:buFontTx/>
              <a:buNone/>
            </a:pPr>
            <a:r>
              <a:rPr lang="en-US" altLang="en-US" sz="1600" smtClean="0">
                <a:cs typeface="Times New Roman" panose="02020603050405020304" pitchFamily="18" charset="0"/>
              </a:rPr>
              <a:t>	</a:t>
            </a:r>
            <a:r>
              <a:rPr lang="en-US" altLang="en-US" sz="1600" b="1" smtClean="0">
                <a:cs typeface="Times New Roman" panose="02020603050405020304" pitchFamily="18" charset="0"/>
              </a:rPr>
              <a:t>var</a:t>
            </a:r>
            <a:r>
              <a:rPr lang="en-US" altLang="en-US" sz="1600" smtClean="0">
                <a:cs typeface="Times New Roman" panose="02020603050405020304" pitchFamily="18" charset="0"/>
              </a:rPr>
              <a:t>  v;  </a:t>
            </a:r>
            <a:r>
              <a:rPr lang="en-US" altLang="en-US" sz="1600" b="1" smtClean="0">
                <a:cs typeface="Times New Roman" panose="02020603050405020304" pitchFamily="18" charset="0"/>
              </a:rPr>
              <a:t>shared</a:t>
            </a:r>
            <a:r>
              <a:rPr lang="en-US" altLang="en-US" sz="1600" smtClean="0">
                <a:cs typeface="Times New Roman" panose="02020603050405020304" pitchFamily="18" charset="0"/>
              </a:rPr>
              <a:t> T</a:t>
            </a:r>
          </a:p>
          <a:p>
            <a:pPr marL="0" indent="0" algn="just" eaLnBrk="1" hangingPunct="1">
              <a:lnSpc>
                <a:spcPct val="70000"/>
              </a:lnSpc>
              <a:buFontTx/>
              <a:buNone/>
            </a:pPr>
            <a:r>
              <a:rPr lang="en-US" altLang="en-US" sz="1600" smtClean="0">
                <a:cs typeface="Times New Roman" panose="02020603050405020304" pitchFamily="18" charset="0"/>
              </a:rPr>
              <a:t> </a:t>
            </a:r>
          </a:p>
          <a:p>
            <a:pPr marL="0" indent="0" algn="just" eaLnBrk="1" hangingPunct="1">
              <a:lnSpc>
                <a:spcPct val="70000"/>
              </a:lnSpc>
              <a:buFontTx/>
              <a:buNone/>
            </a:pPr>
            <a:r>
              <a:rPr lang="en-US" altLang="en-US" sz="1600" smtClean="0">
                <a:cs typeface="Times New Roman" panose="02020603050405020304" pitchFamily="18" charset="0"/>
              </a:rPr>
              <a:t>Variable  v  is accessed only inside a statement:</a:t>
            </a:r>
          </a:p>
          <a:p>
            <a:pPr marL="0" indent="0" algn="just" eaLnBrk="1" hangingPunct="1">
              <a:lnSpc>
                <a:spcPct val="70000"/>
              </a:lnSpc>
              <a:buFontTx/>
              <a:buNone/>
            </a:pPr>
            <a:r>
              <a:rPr lang="en-US" altLang="en-US" sz="1600" smtClean="0">
                <a:cs typeface="Times New Roman" panose="02020603050405020304" pitchFamily="18" charset="0"/>
              </a:rPr>
              <a:t>	</a:t>
            </a:r>
            <a:r>
              <a:rPr lang="en-US" altLang="en-US" sz="1600" b="1" smtClean="0">
                <a:cs typeface="Times New Roman" panose="02020603050405020304" pitchFamily="18" charset="0"/>
              </a:rPr>
              <a:t>region</a:t>
            </a:r>
            <a:r>
              <a:rPr lang="en-US" altLang="en-US" sz="1600" smtClean="0">
                <a:cs typeface="Times New Roman" panose="02020603050405020304" pitchFamily="18" charset="0"/>
              </a:rPr>
              <a:t>  v  </a:t>
            </a:r>
            <a:r>
              <a:rPr lang="en-US" altLang="en-US" sz="1600" b="1" smtClean="0">
                <a:cs typeface="Times New Roman" panose="02020603050405020304" pitchFamily="18" charset="0"/>
              </a:rPr>
              <a:t>when</a:t>
            </a:r>
            <a:r>
              <a:rPr lang="en-US" altLang="en-US" sz="1600" smtClean="0">
                <a:cs typeface="Times New Roman" panose="02020603050405020304" pitchFamily="18" charset="0"/>
              </a:rPr>
              <a:t>  B  </a:t>
            </a:r>
            <a:r>
              <a:rPr lang="en-US" altLang="en-US" sz="1600" b="1" smtClean="0">
                <a:cs typeface="Times New Roman" panose="02020603050405020304" pitchFamily="18" charset="0"/>
              </a:rPr>
              <a:t>do</a:t>
            </a:r>
            <a:r>
              <a:rPr lang="en-US" altLang="en-US" sz="1600" smtClean="0">
                <a:cs typeface="Times New Roman" panose="02020603050405020304" pitchFamily="18" charset="0"/>
              </a:rPr>
              <a:t>  S</a:t>
            </a:r>
          </a:p>
          <a:p>
            <a:pPr marL="0" indent="0" algn="just" eaLnBrk="1" hangingPunct="1">
              <a:lnSpc>
                <a:spcPct val="70000"/>
              </a:lnSpc>
              <a:buFontTx/>
              <a:buNone/>
            </a:pPr>
            <a:r>
              <a:rPr lang="en-US" altLang="en-US" sz="1600" smtClean="0">
                <a:cs typeface="Times New Roman" panose="02020603050405020304" pitchFamily="18" charset="0"/>
              </a:rPr>
              <a:t> </a:t>
            </a:r>
          </a:p>
          <a:p>
            <a:pPr marL="0" indent="0" algn="just" eaLnBrk="1" hangingPunct="1">
              <a:lnSpc>
                <a:spcPct val="70000"/>
              </a:lnSpc>
              <a:buFontTx/>
              <a:buNone/>
            </a:pPr>
            <a:r>
              <a:rPr lang="en-US" altLang="en-US" sz="1600" smtClean="0">
                <a:cs typeface="Times New Roman" panose="02020603050405020304" pitchFamily="18" charset="0"/>
              </a:rPr>
              <a:t>	where B is a Boolean expression.</a:t>
            </a:r>
          </a:p>
          <a:p>
            <a:pPr marL="0" indent="0" algn="just" eaLnBrk="1" hangingPunct="1">
              <a:lnSpc>
                <a:spcPct val="70000"/>
              </a:lnSpc>
              <a:buFontTx/>
              <a:buNone/>
            </a:pPr>
            <a:endParaRPr lang="en-US" altLang="en-US" sz="1600" smtClean="0">
              <a:cs typeface="Times New Roman" panose="02020603050405020304" pitchFamily="18" charset="0"/>
            </a:endParaRPr>
          </a:p>
          <a:p>
            <a:pPr marL="0" indent="0" algn="just" eaLnBrk="1" hangingPunct="1">
              <a:lnSpc>
                <a:spcPct val="70000"/>
              </a:lnSpc>
              <a:buFontTx/>
              <a:buNone/>
            </a:pPr>
            <a:r>
              <a:rPr lang="en-US" altLang="en-US" sz="1600" smtClean="0">
                <a:cs typeface="Times New Roman" panose="02020603050405020304" pitchFamily="18" charset="0"/>
              </a:rPr>
              <a:t>While statement S is being executed, no other process can access variable v.</a:t>
            </a:r>
          </a:p>
          <a:p>
            <a:pPr marL="0" indent="0" algn="just" eaLnBrk="1" hangingPunct="1">
              <a:lnSpc>
                <a:spcPct val="70000"/>
              </a:lnSpc>
              <a:buFontTx/>
              <a:buNone/>
            </a:pPr>
            <a:r>
              <a:rPr lang="en-US" altLang="en-US" sz="1600" smtClean="0">
                <a:cs typeface="Times New Roman" panose="02020603050405020304" pitchFamily="18" charset="0"/>
              </a:rPr>
              <a:t> </a:t>
            </a:r>
          </a:p>
          <a:p>
            <a:pPr marL="0" indent="0" algn="just" eaLnBrk="1" hangingPunct="1">
              <a:lnSpc>
                <a:spcPct val="70000"/>
              </a:lnSpc>
              <a:buFontTx/>
              <a:buNone/>
            </a:pPr>
            <a:r>
              <a:rPr lang="en-US" altLang="en-US" sz="1600" smtClean="0">
                <a:cs typeface="Times New Roman" panose="02020603050405020304" pitchFamily="18" charset="0"/>
              </a:rPr>
              <a:t>Regions referring to the same shared variable exclude each other in time.</a:t>
            </a:r>
          </a:p>
          <a:p>
            <a:pPr marL="0" indent="0" algn="just" eaLnBrk="1" hangingPunct="1">
              <a:lnSpc>
                <a:spcPct val="70000"/>
              </a:lnSpc>
              <a:buFontTx/>
              <a:buNone/>
            </a:pPr>
            <a:endParaRPr lang="en-US" altLang="en-US" sz="1600" smtClean="0">
              <a:cs typeface="Times New Roman" panose="02020603050405020304" pitchFamily="18" charset="0"/>
            </a:endParaRPr>
          </a:p>
          <a:p>
            <a:pPr marL="0" indent="0" algn="just" eaLnBrk="1" hangingPunct="1">
              <a:lnSpc>
                <a:spcPct val="70000"/>
              </a:lnSpc>
              <a:buFontTx/>
              <a:buNone/>
            </a:pPr>
            <a:r>
              <a:rPr lang="en-US" altLang="en-US" sz="1600" smtClean="0">
                <a:cs typeface="Times New Roman" panose="02020603050405020304" pitchFamily="18" charset="0"/>
              </a:rPr>
              <a:t>When a process tries to execute the region statement, the Boolean expression B is evaluated.  </a:t>
            </a:r>
          </a:p>
          <a:p>
            <a:pPr marL="0" indent="0" algn="just" eaLnBrk="1" hangingPunct="1">
              <a:lnSpc>
                <a:spcPct val="70000"/>
              </a:lnSpc>
              <a:buFontTx/>
              <a:buNone/>
            </a:pPr>
            <a:r>
              <a:rPr lang="en-US" altLang="en-US" sz="1600" smtClean="0">
                <a:cs typeface="Times New Roman" panose="02020603050405020304" pitchFamily="18" charset="0"/>
              </a:rPr>
              <a:t> </a:t>
            </a:r>
          </a:p>
          <a:p>
            <a:pPr marL="0" indent="0" algn="just" eaLnBrk="1" hangingPunct="1">
              <a:lnSpc>
                <a:spcPct val="70000"/>
              </a:lnSpc>
              <a:buFontTx/>
              <a:buNone/>
            </a:pPr>
            <a:r>
              <a:rPr lang="en-US" altLang="en-US" sz="1600" smtClean="0">
                <a:cs typeface="Times New Roman" panose="02020603050405020304" pitchFamily="18" charset="0"/>
              </a:rPr>
              <a:t>If  B  is true, statement  S  is executed.  </a:t>
            </a:r>
          </a:p>
          <a:p>
            <a:pPr marL="0" indent="0" algn="just" eaLnBrk="1" hangingPunct="1">
              <a:lnSpc>
                <a:spcPct val="70000"/>
              </a:lnSpc>
              <a:buFontTx/>
              <a:buNone/>
            </a:pPr>
            <a:r>
              <a:rPr lang="en-US" altLang="en-US" sz="1600" smtClean="0">
                <a:cs typeface="Times New Roman" panose="02020603050405020304" pitchFamily="18" charset="0"/>
              </a:rPr>
              <a:t> </a:t>
            </a:r>
          </a:p>
          <a:p>
            <a:pPr marL="0" indent="0" algn="just" eaLnBrk="1" hangingPunct="1">
              <a:lnSpc>
                <a:spcPct val="70000"/>
              </a:lnSpc>
              <a:buFontTx/>
              <a:buNone/>
            </a:pPr>
            <a:r>
              <a:rPr lang="en-US" altLang="en-US" sz="1600" smtClean="0">
                <a:cs typeface="Times New Roman" panose="02020603050405020304" pitchFamily="18" charset="0"/>
              </a:rPr>
              <a:t>If it is false, the process is delayed until  B  is true and no other process is in the region associated with v.</a:t>
            </a:r>
          </a:p>
        </p:txBody>
      </p:sp>
      <p:sp>
        <p:nvSpPr>
          <p:cNvPr id="43013" name="Rectangle 3"/>
          <p:cNvSpPr>
            <a:spLocks noGrp="1" noChangeArrowheads="1"/>
          </p:cNvSpPr>
          <p:nvPr>
            <p:ph type="title"/>
          </p:nvPr>
        </p:nvSpPr>
        <p:spPr>
          <a:xfrm>
            <a:off x="304800" y="0"/>
            <a:ext cx="4724400" cy="1143000"/>
          </a:xfrm>
          <a:noFill/>
        </p:spPr>
        <p:txBody>
          <a:bodyPr/>
          <a:lstStyle/>
          <a:p>
            <a:pPr eaLnBrk="1" hangingPunct="1"/>
            <a:r>
              <a:rPr lang="en-US" altLang="en-US" sz="3600" b="1" smtClean="0"/>
              <a:t>PROCESS SYNCHRONIZATION</a:t>
            </a:r>
          </a:p>
        </p:txBody>
      </p:sp>
      <p:sp>
        <p:nvSpPr>
          <p:cNvPr id="43014" name="Text Box 4"/>
          <p:cNvSpPr txBox="1">
            <a:spLocks noChangeArrowheads="1"/>
          </p:cNvSpPr>
          <p:nvPr/>
        </p:nvSpPr>
        <p:spPr bwMode="auto">
          <a:xfrm>
            <a:off x="5353050" y="381000"/>
            <a:ext cx="2894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Critical Regions</a:t>
            </a:r>
          </a:p>
        </p:txBody>
      </p:sp>
      <p:sp>
        <p:nvSpPr>
          <p:cNvPr id="43015" name="Rectangle 5"/>
          <p:cNvSpPr>
            <a:spLocks noChangeArrowheads="1"/>
          </p:cNvSpPr>
          <p:nvPr/>
        </p:nvSpPr>
        <p:spPr bwMode="auto">
          <a:xfrm>
            <a:off x="6172200" y="1828800"/>
            <a:ext cx="2667000" cy="3733800"/>
          </a:xfrm>
          <a:prstGeom prst="rect">
            <a:avLst/>
          </a:prstGeom>
          <a:solidFill>
            <a:srgbClr val="FFCCFF"/>
          </a:solidFill>
          <a:ln w="9525">
            <a:solidFill>
              <a:schemeClr val="tx1"/>
            </a:solidFill>
            <a:miter lim="800000"/>
            <a:headEnd/>
            <a:tailEnd/>
          </a:ln>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600"/>
          </a:p>
        </p:txBody>
      </p:sp>
      <p:sp>
        <p:nvSpPr>
          <p:cNvPr id="43016" name="Text Box 6"/>
          <p:cNvSpPr txBox="1">
            <a:spLocks noChangeArrowheads="1"/>
          </p:cNvSpPr>
          <p:nvPr/>
        </p:nvSpPr>
        <p:spPr bwMode="auto">
          <a:xfrm>
            <a:off x="6781800" y="5638800"/>
            <a:ext cx="1619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Critical Region</a:t>
            </a:r>
          </a:p>
        </p:txBody>
      </p:sp>
      <p:sp>
        <p:nvSpPr>
          <p:cNvPr id="43017" name="Text Box 7"/>
          <p:cNvSpPr txBox="1">
            <a:spLocks noChangeArrowheads="1"/>
          </p:cNvSpPr>
          <p:nvPr/>
        </p:nvSpPr>
        <p:spPr bwMode="auto">
          <a:xfrm>
            <a:off x="6781800" y="1981200"/>
            <a:ext cx="1493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Entry Section</a:t>
            </a:r>
          </a:p>
        </p:txBody>
      </p:sp>
      <p:sp>
        <p:nvSpPr>
          <p:cNvPr id="43018" name="Text Box 8"/>
          <p:cNvSpPr txBox="1">
            <a:spLocks noChangeArrowheads="1"/>
          </p:cNvSpPr>
          <p:nvPr/>
        </p:nvSpPr>
        <p:spPr bwMode="auto">
          <a:xfrm>
            <a:off x="6858000" y="3352800"/>
            <a:ext cx="136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Shared Data</a:t>
            </a:r>
          </a:p>
        </p:txBody>
      </p:sp>
      <p:sp>
        <p:nvSpPr>
          <p:cNvPr id="43019" name="Text Box 9"/>
          <p:cNvSpPr txBox="1">
            <a:spLocks noChangeArrowheads="1"/>
          </p:cNvSpPr>
          <p:nvPr/>
        </p:nvSpPr>
        <p:spPr bwMode="auto">
          <a:xfrm>
            <a:off x="6858000" y="4419600"/>
            <a:ext cx="134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Exit Section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91BBF8F6-695F-4684-A55D-353CF0C31591}" type="slidenum">
              <a:rPr lang="en-US" altLang="en-US" sz="1600"/>
              <a:pPr eaLnBrk="1" hangingPunct="1">
                <a:buFontTx/>
                <a:buNone/>
              </a:pPr>
              <a:t>42</a:t>
            </a:fld>
            <a:endParaRPr lang="en-US" altLang="en-US" sz="1600"/>
          </a:p>
        </p:txBody>
      </p:sp>
      <p:sp>
        <p:nvSpPr>
          <p:cNvPr id="44036" name="Rectangle 2"/>
          <p:cNvSpPr>
            <a:spLocks noGrp="1" noChangeArrowheads="1"/>
          </p:cNvSpPr>
          <p:nvPr>
            <p:ph type="body" idx="1"/>
          </p:nvPr>
        </p:nvSpPr>
        <p:spPr>
          <a:xfrm>
            <a:off x="381000" y="1600200"/>
            <a:ext cx="8382000" cy="2133600"/>
          </a:xfrm>
        </p:spPr>
        <p:txBody>
          <a:bodyPr/>
          <a:lstStyle/>
          <a:p>
            <a:pPr algn="just" eaLnBrk="1" hangingPunct="1">
              <a:lnSpc>
                <a:spcPct val="90000"/>
              </a:lnSpc>
              <a:buFontTx/>
              <a:buNone/>
            </a:pPr>
            <a:r>
              <a:rPr lang="en-US" altLang="en-US" sz="1600" b="1" smtClean="0">
                <a:cs typeface="Times New Roman" panose="02020603050405020304" pitchFamily="18" charset="0"/>
              </a:rPr>
              <a:t>EXAMPLE:  Bounded Buffer:</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 </a:t>
            </a:r>
            <a:endParaRPr lang="en-US" altLang="en-US" sz="1600" smtClean="0">
              <a:cs typeface="Times New Roman" panose="02020603050405020304" pitchFamily="18" charset="0"/>
            </a:endParaRPr>
          </a:p>
          <a:p>
            <a:pPr algn="just" eaLnBrk="1" hangingPunct="1">
              <a:lnSpc>
                <a:spcPct val="90000"/>
              </a:lnSpc>
              <a:buFontTx/>
              <a:buNone/>
            </a:pPr>
            <a:r>
              <a:rPr lang="en-US" altLang="en-US" sz="1600" b="1" smtClean="0">
                <a:cs typeface="Times New Roman" panose="02020603050405020304" pitchFamily="18" charset="0"/>
              </a:rPr>
              <a:t>Shared variables declared as:</a:t>
            </a:r>
          </a:p>
          <a:p>
            <a:pPr algn="just" eaLnBrk="1" hangingPunct="1">
              <a:lnSpc>
                <a:spcPct val="90000"/>
              </a:lnSpc>
              <a:buFontTx/>
              <a:buNone/>
            </a:pPr>
            <a:r>
              <a:rPr lang="en-US" altLang="en-US" sz="1600" b="1" smtClean="0">
                <a:solidFill>
                  <a:srgbClr val="FF0000"/>
                </a:solidFill>
              </a:rPr>
              <a:t>struct buffer {</a:t>
            </a:r>
          </a:p>
          <a:p>
            <a:pPr eaLnBrk="1" hangingPunct="1">
              <a:lnSpc>
                <a:spcPct val="90000"/>
              </a:lnSpc>
              <a:buFontTx/>
              <a:buNone/>
            </a:pPr>
            <a:r>
              <a:rPr lang="en-US" altLang="en-US" sz="1600" b="1" smtClean="0">
                <a:solidFill>
                  <a:srgbClr val="FF0000"/>
                </a:solidFill>
              </a:rPr>
              <a:t>	int 	pool[n];</a:t>
            </a:r>
          </a:p>
          <a:p>
            <a:pPr eaLnBrk="1" hangingPunct="1">
              <a:lnSpc>
                <a:spcPct val="90000"/>
              </a:lnSpc>
              <a:buFontTx/>
              <a:buNone/>
            </a:pPr>
            <a:r>
              <a:rPr lang="en-US" altLang="en-US" sz="1600" b="1" smtClean="0">
                <a:solidFill>
                  <a:srgbClr val="FF0000"/>
                </a:solidFill>
              </a:rPr>
              <a:t>	int 	count, in, out;</a:t>
            </a:r>
          </a:p>
          <a:p>
            <a:pPr eaLnBrk="1" hangingPunct="1">
              <a:lnSpc>
                <a:spcPct val="90000"/>
              </a:lnSpc>
              <a:buFontTx/>
              <a:buNone/>
            </a:pPr>
            <a:r>
              <a:rPr lang="en-US" altLang="en-US" sz="1600" b="1" smtClean="0">
                <a:solidFill>
                  <a:srgbClr val="FF0000"/>
                </a:solidFill>
              </a:rPr>
              <a:t>}</a:t>
            </a:r>
            <a:br>
              <a:rPr lang="en-US" altLang="en-US" sz="1600" b="1" smtClean="0">
                <a:solidFill>
                  <a:srgbClr val="FF0000"/>
                </a:solidFill>
              </a:rPr>
            </a:br>
            <a:endParaRPr lang="en-US" altLang="en-US" sz="1600" b="1" smtClean="0">
              <a:solidFill>
                <a:srgbClr val="FF0000"/>
              </a:solidFill>
            </a:endParaRPr>
          </a:p>
        </p:txBody>
      </p:sp>
      <p:sp>
        <p:nvSpPr>
          <p:cNvPr id="44037" name="Text Box 3"/>
          <p:cNvSpPr txBox="1">
            <a:spLocks noChangeArrowheads="1"/>
          </p:cNvSpPr>
          <p:nvPr/>
        </p:nvSpPr>
        <p:spPr bwMode="auto">
          <a:xfrm>
            <a:off x="152400" y="3810000"/>
            <a:ext cx="3657600" cy="23193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cs typeface="Times New Roman" panose="02020603050405020304" pitchFamily="18" charset="0"/>
              </a:rPr>
              <a:t>Producer</a:t>
            </a:r>
            <a:r>
              <a:rPr lang="en-US" altLang="en-US" sz="1600">
                <a:cs typeface="Times New Roman" panose="02020603050405020304" pitchFamily="18" charset="0"/>
              </a:rPr>
              <a:t> process inserts </a:t>
            </a:r>
            <a:r>
              <a:rPr lang="en-US" altLang="en-US" sz="1600" b="1">
                <a:cs typeface="Times New Roman" panose="02020603050405020304" pitchFamily="18" charset="0"/>
              </a:rPr>
              <a:t>nextp</a:t>
            </a:r>
            <a:r>
              <a:rPr lang="en-US" altLang="en-US" sz="1600">
                <a:cs typeface="Times New Roman" panose="02020603050405020304" pitchFamily="18" charset="0"/>
              </a:rPr>
              <a:t> into the shared buffer:</a:t>
            </a:r>
          </a:p>
          <a:p>
            <a:pPr eaLnBrk="1" hangingPunct="1">
              <a:lnSpc>
                <a:spcPct val="90000"/>
              </a:lnSpc>
              <a:buFontTx/>
              <a:buNone/>
            </a:pPr>
            <a:r>
              <a:rPr lang="en-US" altLang="en-US" sz="1600">
                <a:cs typeface="Times New Roman" panose="02020603050405020304" pitchFamily="18" charset="0"/>
              </a:rPr>
              <a:t> </a:t>
            </a:r>
          </a:p>
          <a:p>
            <a:pPr>
              <a:buClr>
                <a:schemeClr val="folHlink"/>
              </a:buClr>
              <a:buSzPct val="90000"/>
              <a:buFont typeface="Monotype Sorts" pitchFamily="2" charset="2"/>
              <a:buNone/>
            </a:pPr>
            <a:r>
              <a:rPr kumimoji="1" lang="en-US" altLang="en-US" sz="1600">
                <a:latin typeface="Helvetica" panose="020B0604020202020204" pitchFamily="34" charset="0"/>
              </a:rPr>
              <a:t>region   buffer  when( count &lt; n) {</a:t>
            </a:r>
            <a:br>
              <a:rPr kumimoji="1" lang="en-US" altLang="en-US" sz="1600">
                <a:latin typeface="Helvetica" panose="020B0604020202020204" pitchFamily="34" charset="0"/>
              </a:rPr>
            </a:br>
            <a:r>
              <a:rPr kumimoji="1" lang="en-US" altLang="en-US" sz="1600">
                <a:latin typeface="Helvetica" panose="020B0604020202020204" pitchFamily="34" charset="0"/>
              </a:rPr>
              <a:t>	pool[in] = nextp;</a:t>
            </a:r>
            <a:br>
              <a:rPr kumimoji="1" lang="en-US" altLang="en-US" sz="1600">
                <a:latin typeface="Helvetica" panose="020B0604020202020204" pitchFamily="34" charset="0"/>
              </a:rPr>
            </a:br>
            <a:r>
              <a:rPr kumimoji="1" lang="en-US" altLang="en-US" sz="1600">
                <a:latin typeface="Helvetica" panose="020B0604020202020204" pitchFamily="34" charset="0"/>
              </a:rPr>
              <a:t>	in:= (in+1) % n;</a:t>
            </a:r>
            <a:br>
              <a:rPr kumimoji="1" lang="en-US" altLang="en-US" sz="1600">
                <a:latin typeface="Helvetica" panose="020B0604020202020204" pitchFamily="34" charset="0"/>
              </a:rPr>
            </a:br>
            <a:r>
              <a:rPr kumimoji="1" lang="en-US" altLang="en-US" sz="1600">
                <a:latin typeface="Helvetica" panose="020B0604020202020204" pitchFamily="34" charset="0"/>
              </a:rPr>
              <a:t>	count++;</a:t>
            </a:r>
            <a:br>
              <a:rPr kumimoji="1" lang="en-US" altLang="en-US" sz="1600">
                <a:latin typeface="Helvetica" panose="020B0604020202020204" pitchFamily="34" charset="0"/>
              </a:rPr>
            </a:br>
            <a:r>
              <a:rPr kumimoji="1" lang="en-US" altLang="en-US" sz="1600">
                <a:latin typeface="Helvetica" panose="020B0604020202020204" pitchFamily="34" charset="0"/>
              </a:rPr>
              <a:t>}</a:t>
            </a:r>
          </a:p>
          <a:p>
            <a:pPr eaLnBrk="1" hangingPunct="1">
              <a:spcBef>
                <a:spcPct val="0"/>
              </a:spcBef>
              <a:buFontTx/>
              <a:buNone/>
            </a:pPr>
            <a:endParaRPr lang="en-US" altLang="en-US" sz="1600"/>
          </a:p>
        </p:txBody>
      </p:sp>
      <p:sp>
        <p:nvSpPr>
          <p:cNvPr id="44038" name="Text Box 4"/>
          <p:cNvSpPr txBox="1">
            <a:spLocks noChangeArrowheads="1"/>
          </p:cNvSpPr>
          <p:nvPr/>
        </p:nvSpPr>
        <p:spPr bwMode="auto">
          <a:xfrm>
            <a:off x="4495800" y="3810000"/>
            <a:ext cx="4343400" cy="23685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cs typeface="Times New Roman" panose="02020603050405020304" pitchFamily="18" charset="0"/>
              </a:rPr>
              <a:t>Consumer</a:t>
            </a:r>
            <a:r>
              <a:rPr lang="en-US" altLang="en-US" sz="1600">
                <a:cs typeface="Times New Roman" panose="02020603050405020304" pitchFamily="18" charset="0"/>
              </a:rPr>
              <a:t> process removes an item from the shared buffer and puts it in   nextc.</a:t>
            </a:r>
          </a:p>
          <a:p>
            <a:pPr eaLnBrk="1" hangingPunct="1">
              <a:lnSpc>
                <a:spcPct val="90000"/>
              </a:lnSpc>
              <a:buFontTx/>
              <a:buNone/>
            </a:pPr>
            <a:r>
              <a:rPr lang="en-US" altLang="en-US" sz="1600">
                <a:cs typeface="Times New Roman" panose="02020603050405020304" pitchFamily="18" charset="0"/>
              </a:rPr>
              <a:t> </a:t>
            </a:r>
          </a:p>
          <a:p>
            <a:pPr>
              <a:buClr>
                <a:schemeClr val="folHlink"/>
              </a:buClr>
              <a:buSzPct val="90000"/>
              <a:buFont typeface="Monotype Sorts" pitchFamily="2" charset="2"/>
              <a:buNone/>
            </a:pPr>
            <a:r>
              <a:rPr kumimoji="1" lang="en-US" altLang="en-US" sz="1600">
                <a:latin typeface="Helvetica" panose="020B0604020202020204" pitchFamily="34" charset="0"/>
              </a:rPr>
              <a:t>region  buffer  when (count &gt; 0) {		nextc = pool[out];</a:t>
            </a:r>
            <a:br>
              <a:rPr kumimoji="1" lang="en-US" altLang="en-US" sz="1600">
                <a:latin typeface="Helvetica" panose="020B0604020202020204" pitchFamily="34" charset="0"/>
              </a:rPr>
            </a:br>
            <a:r>
              <a:rPr kumimoji="1" lang="en-US" altLang="en-US" sz="1600">
                <a:latin typeface="Helvetica" panose="020B0604020202020204" pitchFamily="34" charset="0"/>
              </a:rPr>
              <a:t>	out = (out+1) % n;</a:t>
            </a:r>
            <a:br>
              <a:rPr kumimoji="1" lang="en-US" altLang="en-US" sz="1600">
                <a:latin typeface="Helvetica" panose="020B0604020202020204" pitchFamily="34" charset="0"/>
              </a:rPr>
            </a:br>
            <a:r>
              <a:rPr kumimoji="1" lang="en-US" altLang="en-US" sz="1600">
                <a:latin typeface="Helvetica" panose="020B0604020202020204" pitchFamily="34" charset="0"/>
              </a:rPr>
              <a:t>	count--;</a:t>
            </a:r>
            <a:br>
              <a:rPr kumimoji="1" lang="en-US" altLang="en-US" sz="1600">
                <a:latin typeface="Helvetica" panose="020B0604020202020204" pitchFamily="34" charset="0"/>
              </a:rPr>
            </a:br>
            <a:r>
              <a:rPr kumimoji="1" lang="en-US" altLang="en-US" sz="1600">
                <a:latin typeface="Helvetica" panose="020B0604020202020204" pitchFamily="34" charset="0"/>
              </a:rPr>
              <a:t>}</a:t>
            </a:r>
          </a:p>
          <a:p>
            <a:pPr>
              <a:buClr>
                <a:schemeClr val="folHlink"/>
              </a:buClr>
              <a:buSzPct val="90000"/>
              <a:buFont typeface="Monotype Sorts" pitchFamily="2" charset="2"/>
              <a:buNone/>
            </a:pPr>
            <a:endParaRPr kumimoji="1" lang="en-US" altLang="en-US" sz="1600">
              <a:latin typeface="Helvetica" panose="020B0604020202020204" pitchFamily="34" charset="0"/>
            </a:endParaRPr>
          </a:p>
        </p:txBody>
      </p:sp>
      <p:sp>
        <p:nvSpPr>
          <p:cNvPr id="44039" name="Rectangle 5"/>
          <p:cNvSpPr>
            <a:spLocks noGrp="1" noChangeArrowheads="1"/>
          </p:cNvSpPr>
          <p:nvPr>
            <p:ph type="title"/>
          </p:nvPr>
        </p:nvSpPr>
        <p:spPr>
          <a:xfrm>
            <a:off x="304800" y="228600"/>
            <a:ext cx="4800600" cy="1143000"/>
          </a:xfrm>
          <a:noFill/>
        </p:spPr>
        <p:txBody>
          <a:bodyPr/>
          <a:lstStyle/>
          <a:p>
            <a:pPr eaLnBrk="1" hangingPunct="1"/>
            <a:r>
              <a:rPr lang="en-US" altLang="en-US" sz="3600" b="1" smtClean="0"/>
              <a:t>PROCESS SYNCHRONIZATION</a:t>
            </a:r>
          </a:p>
        </p:txBody>
      </p:sp>
      <p:sp>
        <p:nvSpPr>
          <p:cNvPr id="44040" name="Text Box 6"/>
          <p:cNvSpPr txBox="1">
            <a:spLocks noChangeArrowheads="1"/>
          </p:cNvSpPr>
          <p:nvPr/>
        </p:nvSpPr>
        <p:spPr bwMode="auto">
          <a:xfrm>
            <a:off x="5353050" y="381000"/>
            <a:ext cx="2894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0000"/>
                </a:solidFill>
              </a:rPr>
              <a:t>Critical Regions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CC93B056-5837-4F77-9670-CE0A23665630}" type="slidenum">
              <a:rPr lang="en-US" altLang="en-US" sz="1600"/>
              <a:pPr eaLnBrk="1" hangingPunct="1">
                <a:buFontTx/>
                <a:buNone/>
              </a:pPr>
              <a:t>43</a:t>
            </a:fld>
            <a:endParaRPr lang="en-US" altLang="en-US" sz="1600"/>
          </a:p>
        </p:txBody>
      </p:sp>
      <p:sp>
        <p:nvSpPr>
          <p:cNvPr id="45060" name="Rectangle 3"/>
          <p:cNvSpPr>
            <a:spLocks noGrp="1" noChangeArrowheads="1"/>
          </p:cNvSpPr>
          <p:nvPr>
            <p:ph type="body" idx="1"/>
          </p:nvPr>
        </p:nvSpPr>
        <p:spPr>
          <a:xfrm>
            <a:off x="152400" y="2209800"/>
            <a:ext cx="2743200" cy="4267200"/>
          </a:xfrm>
        </p:spPr>
        <p:txBody>
          <a:bodyPr/>
          <a:lstStyle/>
          <a:p>
            <a:pPr marL="0" indent="0" eaLnBrk="1" hangingPunct="1">
              <a:lnSpc>
                <a:spcPct val="90000"/>
              </a:lnSpc>
              <a:buFontTx/>
              <a:buNone/>
              <a:tabLst>
                <a:tab pos="1023938" algn="l"/>
                <a:tab pos="1601788" algn="l"/>
                <a:tab pos="2120900" algn="l"/>
                <a:tab pos="2395538" algn="l"/>
              </a:tabLst>
            </a:pPr>
            <a:r>
              <a:rPr lang="en-US" altLang="en-US" sz="1800" smtClean="0"/>
              <a:t>These methods are declared public and final, so they are inherited by all classes. They can only be invoked from within a synchronized method or statement. In other words, the lock associated with an object must already be acquired before any of these methods are invoked. </a:t>
            </a:r>
          </a:p>
        </p:txBody>
      </p:sp>
      <p:sp>
        <p:nvSpPr>
          <p:cNvPr id="45061" name="Rectangle 4"/>
          <p:cNvSpPr>
            <a:spLocks noChangeArrowheads="1"/>
          </p:cNvSpPr>
          <p:nvPr/>
        </p:nvSpPr>
        <p:spPr bwMode="auto">
          <a:xfrm>
            <a:off x="304800" y="228600"/>
            <a:ext cx="480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
        <p:nvSpPr>
          <p:cNvPr id="45062" name="Rectangle 5"/>
          <p:cNvSpPr>
            <a:spLocks noGrp="1" noChangeArrowheads="1"/>
          </p:cNvSpPr>
          <p:nvPr>
            <p:ph type="title"/>
          </p:nvPr>
        </p:nvSpPr>
        <p:spPr>
          <a:xfrm>
            <a:off x="5257800" y="228600"/>
            <a:ext cx="3581400" cy="533400"/>
          </a:xfrm>
        </p:spPr>
        <p:txBody>
          <a:bodyPr/>
          <a:lstStyle/>
          <a:p>
            <a:pPr eaLnBrk="1" hangingPunct="1"/>
            <a:r>
              <a:rPr lang="en-US" altLang="en-US" sz="2800" b="1" smtClean="0">
                <a:solidFill>
                  <a:srgbClr val="FF0000"/>
                </a:solidFill>
              </a:rPr>
              <a:t>Java Usage</a:t>
            </a:r>
            <a:r>
              <a:rPr lang="en-US" altLang="en-US" sz="2800" smtClean="0"/>
              <a:t> </a:t>
            </a:r>
          </a:p>
        </p:txBody>
      </p:sp>
      <p:pic>
        <p:nvPicPr>
          <p:cNvPr id="45063" name="Picture 6" descr="xx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100263"/>
            <a:ext cx="5962650"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Rectangle 7"/>
          <p:cNvSpPr>
            <a:spLocks noChangeArrowheads="1"/>
          </p:cNvSpPr>
          <p:nvPr/>
        </p:nvSpPr>
        <p:spPr bwMode="auto">
          <a:xfrm>
            <a:off x="228600" y="12954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buChar char="•"/>
              <a:tabLst>
                <a:tab pos="1023938" algn="l"/>
                <a:tab pos="1601788" algn="l"/>
                <a:tab pos="2120900" algn="l"/>
                <a:tab pos="2395538" algn="l"/>
              </a:tabLst>
              <a:defRPr sz="3200">
                <a:solidFill>
                  <a:schemeClr val="tx1"/>
                </a:solidFill>
                <a:latin typeface="Arial" panose="020B0604020202020204" pitchFamily="34" charset="0"/>
              </a:defRPr>
            </a:lvl1pPr>
            <a:lvl2pPr marL="742950" indent="-285750" eaLnBrk="0" hangingPunct="0">
              <a:buChar char="•"/>
              <a:tabLst>
                <a:tab pos="1023938" algn="l"/>
                <a:tab pos="1601788" algn="l"/>
                <a:tab pos="2120900" algn="l"/>
                <a:tab pos="2395538" algn="l"/>
              </a:tabLst>
              <a:defRPr sz="2800">
                <a:solidFill>
                  <a:schemeClr val="tx1"/>
                </a:solidFill>
                <a:latin typeface="Arial" panose="020B0604020202020204" pitchFamily="34" charset="0"/>
              </a:defRPr>
            </a:lvl2pPr>
            <a:lvl3pPr marL="1143000" indent="-228600" eaLnBrk="0" hangingPunct="0">
              <a:buChar char="•"/>
              <a:tabLst>
                <a:tab pos="1023938" algn="l"/>
                <a:tab pos="1601788" algn="l"/>
                <a:tab pos="2120900" algn="l"/>
                <a:tab pos="2395538" algn="l"/>
              </a:tabLst>
              <a:defRPr sz="2400">
                <a:solidFill>
                  <a:schemeClr val="tx1"/>
                </a:solidFill>
                <a:latin typeface="Arial" panose="020B0604020202020204" pitchFamily="34" charset="0"/>
              </a:defRPr>
            </a:lvl3pPr>
            <a:lvl4pPr marL="1600200" indent="-228600" eaLnBrk="0" hangingPunct="0">
              <a:buChar char="–"/>
              <a:tabLst>
                <a:tab pos="1023938" algn="l"/>
                <a:tab pos="1601788" algn="l"/>
                <a:tab pos="2120900" algn="l"/>
                <a:tab pos="2395538" algn="l"/>
              </a:tabLst>
              <a:defRPr sz="2000">
                <a:solidFill>
                  <a:schemeClr val="tx1"/>
                </a:solidFill>
                <a:latin typeface="Arial" panose="020B0604020202020204" pitchFamily="34" charset="0"/>
              </a:defRPr>
            </a:lvl4pPr>
            <a:lvl5pPr marL="2057400" indent="-228600" eaLnBrk="0" hangingPunct="0">
              <a:buChar char="»"/>
              <a:tabLst>
                <a:tab pos="1023938" algn="l"/>
                <a:tab pos="1601788" algn="l"/>
                <a:tab pos="2120900" algn="l"/>
                <a:tab pos="239553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023938" algn="l"/>
                <a:tab pos="1601788" algn="l"/>
                <a:tab pos="2120900" algn="l"/>
                <a:tab pos="239553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023938" algn="l"/>
                <a:tab pos="1601788" algn="l"/>
                <a:tab pos="2120900" algn="l"/>
                <a:tab pos="239553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023938" algn="l"/>
                <a:tab pos="1601788" algn="l"/>
                <a:tab pos="2120900" algn="l"/>
                <a:tab pos="239553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023938" algn="l"/>
                <a:tab pos="1601788" algn="l"/>
                <a:tab pos="2120900" algn="l"/>
                <a:tab pos="2395538" algn="l"/>
              </a:tabLst>
              <a:defRPr sz="2000">
                <a:solidFill>
                  <a:schemeClr val="tx1"/>
                </a:solidFill>
                <a:latin typeface="Arial" panose="020B0604020202020204" pitchFamily="34" charset="0"/>
              </a:defRPr>
            </a:lvl9pPr>
          </a:lstStyle>
          <a:p>
            <a:pPr eaLnBrk="1" hangingPunct="1">
              <a:lnSpc>
                <a:spcPct val="90000"/>
              </a:lnSpc>
              <a:buFontTx/>
              <a:buNone/>
            </a:pPr>
            <a:r>
              <a:rPr lang="en-US" altLang="en-US" sz="1800"/>
              <a:t>Class Object declares five methods that enable programmers to access the Java virtual machine's support for the coordination aspect of synchronization.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C20DD3E3-9919-44D5-9824-3146592EC6F3}" type="slidenum">
              <a:rPr lang="en-US" altLang="en-US" sz="1600"/>
              <a:pPr eaLnBrk="1" hangingPunct="1">
                <a:buFontTx/>
                <a:buNone/>
              </a:pPr>
              <a:t>44</a:t>
            </a:fld>
            <a:endParaRPr lang="en-US" altLang="en-US" sz="1600"/>
          </a:p>
        </p:txBody>
      </p:sp>
      <p:sp>
        <p:nvSpPr>
          <p:cNvPr id="46084" name="Rectangle 3"/>
          <p:cNvSpPr>
            <a:spLocks noGrp="1" noChangeArrowheads="1"/>
          </p:cNvSpPr>
          <p:nvPr>
            <p:ph type="body" idx="1"/>
          </p:nvPr>
        </p:nvSpPr>
        <p:spPr>
          <a:xfrm>
            <a:off x="0" y="1295400"/>
            <a:ext cx="8458200" cy="457200"/>
          </a:xfrm>
        </p:spPr>
        <p:txBody>
          <a:bodyPr/>
          <a:lstStyle/>
          <a:p>
            <a:pPr marL="0" indent="0" eaLnBrk="1" hangingPunct="1">
              <a:lnSpc>
                <a:spcPct val="90000"/>
              </a:lnSpc>
              <a:buFontTx/>
              <a:buNone/>
              <a:tabLst>
                <a:tab pos="1023938" algn="l"/>
                <a:tab pos="1601788" algn="l"/>
                <a:tab pos="2120900" algn="l"/>
                <a:tab pos="2395538" algn="l"/>
              </a:tabLst>
            </a:pPr>
            <a:r>
              <a:rPr lang="en-US" altLang="en-US" sz="1800" smtClean="0"/>
              <a:t>This is a very easy way to get synchronization in java.</a:t>
            </a:r>
          </a:p>
        </p:txBody>
      </p:sp>
      <p:sp>
        <p:nvSpPr>
          <p:cNvPr id="46085" name="Rectangle 4"/>
          <p:cNvSpPr>
            <a:spLocks noChangeArrowheads="1"/>
          </p:cNvSpPr>
          <p:nvPr/>
        </p:nvSpPr>
        <p:spPr bwMode="auto">
          <a:xfrm>
            <a:off x="304800" y="228600"/>
            <a:ext cx="480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
        <p:nvSpPr>
          <p:cNvPr id="46086" name="Rectangle 5"/>
          <p:cNvSpPr>
            <a:spLocks noGrp="1" noChangeArrowheads="1"/>
          </p:cNvSpPr>
          <p:nvPr>
            <p:ph type="title"/>
          </p:nvPr>
        </p:nvSpPr>
        <p:spPr>
          <a:xfrm>
            <a:off x="5257800" y="228600"/>
            <a:ext cx="3581400" cy="533400"/>
          </a:xfrm>
        </p:spPr>
        <p:txBody>
          <a:bodyPr/>
          <a:lstStyle/>
          <a:p>
            <a:pPr eaLnBrk="1" hangingPunct="1"/>
            <a:r>
              <a:rPr lang="en-US" altLang="en-US" sz="2800" b="1" smtClean="0">
                <a:solidFill>
                  <a:srgbClr val="FF0000"/>
                </a:solidFill>
              </a:rPr>
              <a:t>Java Usage</a:t>
            </a:r>
            <a:r>
              <a:rPr lang="en-US" altLang="en-US" sz="2800" smtClean="0"/>
              <a:t> </a:t>
            </a:r>
          </a:p>
        </p:txBody>
      </p:sp>
      <p:sp>
        <p:nvSpPr>
          <p:cNvPr id="46087" name="TextBox 9"/>
          <p:cNvSpPr txBox="1">
            <a:spLocks noChangeArrowheads="1"/>
          </p:cNvSpPr>
          <p:nvPr/>
        </p:nvSpPr>
        <p:spPr bwMode="auto">
          <a:xfrm>
            <a:off x="3962400" y="2286000"/>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46088" name="Rectangle 1"/>
          <p:cNvSpPr>
            <a:spLocks noChangeArrowheads="1"/>
          </p:cNvSpPr>
          <p:nvPr/>
        </p:nvSpPr>
        <p:spPr bwMode="auto">
          <a:xfrm>
            <a:off x="304800" y="1981200"/>
            <a:ext cx="8229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Courier New" panose="02070309020205020404" pitchFamily="49" charset="0"/>
                <a:cs typeface="Courier New" panose="02070309020205020404" pitchFamily="49" charset="0"/>
              </a:rPr>
              <a:t>// To make a method synchronized, simply add the synchronized </a:t>
            </a:r>
          </a:p>
          <a:p>
            <a:pPr eaLnBrk="1" hangingPunct="1">
              <a:spcBef>
                <a:spcPct val="0"/>
              </a:spcBef>
              <a:buFontTx/>
              <a:buNone/>
            </a:pPr>
            <a:r>
              <a:rPr lang="en-US" altLang="en-US" sz="1600">
                <a:latin typeface="Courier New" panose="02070309020205020404" pitchFamily="49" charset="0"/>
                <a:cs typeface="Courier New" panose="02070309020205020404" pitchFamily="49" charset="0"/>
              </a:rPr>
              <a:t>// keyword to its declaration: </a:t>
            </a:r>
          </a:p>
          <a:p>
            <a:pPr>
              <a:spcBef>
                <a:spcPct val="0"/>
              </a:spcBef>
              <a:buFontTx/>
              <a:buNone/>
            </a:pPr>
            <a:r>
              <a:rPr lang="en-US" altLang="en-US" sz="1600">
                <a:latin typeface="Courier New" panose="02070309020205020404" pitchFamily="49" charset="0"/>
                <a:cs typeface="Courier New" panose="02070309020205020404" pitchFamily="49" charset="0"/>
              </a:rPr>
              <a:t>public class SynchronizedCounter {</a:t>
            </a:r>
          </a:p>
          <a:p>
            <a:pPr>
              <a:spcBef>
                <a:spcPct val="0"/>
              </a:spcBef>
              <a:buFontTx/>
              <a:buNone/>
            </a:pPr>
            <a:r>
              <a:rPr lang="en-US" altLang="en-US" sz="1600">
                <a:latin typeface="Courier New" panose="02070309020205020404" pitchFamily="49" charset="0"/>
                <a:cs typeface="Courier New" panose="02070309020205020404" pitchFamily="49" charset="0"/>
              </a:rPr>
              <a:t>   private int c = 0; </a:t>
            </a:r>
          </a:p>
          <a:p>
            <a:pPr>
              <a:spcBef>
                <a:spcPct val="0"/>
              </a:spcBef>
              <a:buFontTx/>
              <a:buNone/>
            </a:pPr>
            <a:r>
              <a:rPr lang="en-US" altLang="en-US" sz="1600">
                <a:latin typeface="Courier New" panose="02070309020205020404" pitchFamily="49" charset="0"/>
                <a:cs typeface="Courier New" panose="02070309020205020404" pitchFamily="49" charset="0"/>
              </a:rPr>
              <a:t>   public synchronized void increment() { </a:t>
            </a:r>
          </a:p>
          <a:p>
            <a:pPr>
              <a:spcBef>
                <a:spcPct val="0"/>
              </a:spcBef>
              <a:buFontTx/>
              <a:buNone/>
            </a:pPr>
            <a:r>
              <a:rPr lang="en-US" altLang="en-US" sz="1600">
                <a:latin typeface="Courier New" panose="02070309020205020404" pitchFamily="49" charset="0"/>
                <a:cs typeface="Courier New" panose="02070309020205020404" pitchFamily="49" charset="0"/>
              </a:rPr>
              <a:t>      c++; </a:t>
            </a:r>
          </a:p>
          <a:p>
            <a:pPr>
              <a:spcBef>
                <a:spcPct val="0"/>
              </a:spcBef>
              <a:buFontTx/>
              <a:buNone/>
            </a:pPr>
            <a:r>
              <a:rPr lang="en-US" altLang="en-US" sz="1600">
                <a:latin typeface="Courier New" panose="02070309020205020404" pitchFamily="49" charset="0"/>
                <a:cs typeface="Courier New" panose="02070309020205020404" pitchFamily="49" charset="0"/>
              </a:rPr>
              <a:t>   } </a:t>
            </a:r>
          </a:p>
          <a:p>
            <a:pPr>
              <a:spcBef>
                <a:spcPct val="0"/>
              </a:spcBef>
              <a:buFontTx/>
              <a:buNone/>
            </a:pPr>
            <a:r>
              <a:rPr lang="en-US" altLang="en-US" sz="1600">
                <a:latin typeface="Courier New" panose="02070309020205020404" pitchFamily="49" charset="0"/>
                <a:cs typeface="Courier New" panose="02070309020205020404" pitchFamily="49" charset="0"/>
              </a:rPr>
              <a:t>   public synchronized void decrement() { </a:t>
            </a:r>
          </a:p>
          <a:p>
            <a:pPr>
              <a:spcBef>
                <a:spcPct val="0"/>
              </a:spcBef>
              <a:buFontTx/>
              <a:buNone/>
            </a:pPr>
            <a:r>
              <a:rPr lang="en-US" altLang="en-US" sz="1600">
                <a:latin typeface="Courier New" panose="02070309020205020404" pitchFamily="49" charset="0"/>
                <a:cs typeface="Courier New" panose="02070309020205020404" pitchFamily="49" charset="0"/>
              </a:rPr>
              <a:t>      c--; </a:t>
            </a:r>
          </a:p>
          <a:p>
            <a:pPr>
              <a:spcBef>
                <a:spcPct val="0"/>
              </a:spcBef>
              <a:buFontTx/>
              <a:buNone/>
            </a:pPr>
            <a:r>
              <a:rPr lang="en-US" altLang="en-US" sz="1600">
                <a:latin typeface="Courier New" panose="02070309020205020404" pitchFamily="49" charset="0"/>
                <a:cs typeface="Courier New" panose="02070309020205020404" pitchFamily="49" charset="0"/>
              </a:rPr>
              <a:t>   } </a:t>
            </a:r>
          </a:p>
          <a:p>
            <a:pPr>
              <a:spcBef>
                <a:spcPct val="0"/>
              </a:spcBef>
              <a:buFontTx/>
              <a:buNone/>
            </a:pPr>
            <a:r>
              <a:rPr lang="en-US" altLang="en-US" sz="1600">
                <a:latin typeface="Courier New" panose="02070309020205020404" pitchFamily="49" charset="0"/>
                <a:cs typeface="Courier New" panose="02070309020205020404" pitchFamily="49" charset="0"/>
              </a:rPr>
              <a:t>   public synchronized int value() { </a:t>
            </a:r>
          </a:p>
          <a:p>
            <a:pPr>
              <a:spcBef>
                <a:spcPct val="0"/>
              </a:spcBef>
              <a:buFontTx/>
              <a:buNone/>
            </a:pPr>
            <a:r>
              <a:rPr lang="en-US" altLang="en-US" sz="1600">
                <a:latin typeface="Courier New" panose="02070309020205020404" pitchFamily="49" charset="0"/>
                <a:cs typeface="Courier New" panose="02070309020205020404" pitchFamily="49" charset="0"/>
              </a:rPr>
              <a:t>      return c; </a:t>
            </a:r>
          </a:p>
          <a:p>
            <a:pPr>
              <a:spcBef>
                <a:spcPct val="0"/>
              </a:spcBef>
              <a:buFontTx/>
              <a:buNone/>
            </a:pPr>
            <a:r>
              <a:rPr lang="en-US" altLang="en-US" sz="1600">
                <a:latin typeface="Courier New" panose="02070309020205020404" pitchFamily="49" charset="0"/>
                <a:cs typeface="Courier New" panose="02070309020205020404" pitchFamily="49" charset="0"/>
              </a:rPr>
              <a:t>   } </a:t>
            </a:r>
          </a:p>
          <a:p>
            <a:pPr>
              <a:spcBef>
                <a:spcPct val="0"/>
              </a:spcBef>
              <a:buFontTx/>
              <a:buNone/>
            </a:pPr>
            <a:r>
              <a:rPr lang="en-US" altLang="en-US" sz="1600">
                <a:latin typeface="Courier New" panose="02070309020205020404" pitchFamily="49" charset="0"/>
                <a:cs typeface="Courier New" panose="02070309020205020404" pitchFamily="49"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112F2E36-DC2F-49E5-8BC6-BD70C9FAABC2}" type="slidenum">
              <a:rPr lang="en-US" altLang="en-US" sz="1600"/>
              <a:pPr eaLnBrk="1" hangingPunct="1">
                <a:buFontTx/>
                <a:buNone/>
              </a:pPr>
              <a:t>45</a:t>
            </a:fld>
            <a:endParaRPr lang="en-US" altLang="en-US" sz="1600"/>
          </a:p>
        </p:txBody>
      </p:sp>
      <p:sp>
        <p:nvSpPr>
          <p:cNvPr id="47108" name="Rectangle 2"/>
          <p:cNvSpPr>
            <a:spLocks noGrp="1" noChangeArrowheads="1"/>
          </p:cNvSpPr>
          <p:nvPr>
            <p:ph type="ctrTitle"/>
          </p:nvPr>
        </p:nvSpPr>
        <p:spPr>
          <a:xfrm>
            <a:off x="685800" y="1143000"/>
            <a:ext cx="7772400" cy="609600"/>
          </a:xfrm>
        </p:spPr>
        <p:txBody>
          <a:bodyPr/>
          <a:lstStyle/>
          <a:p>
            <a:pPr eaLnBrk="1" hangingPunct="1"/>
            <a:r>
              <a:rPr lang="en-US" altLang="en-US" sz="2800" b="1" smtClean="0">
                <a:solidFill>
                  <a:srgbClr val="FF0000"/>
                </a:solidFill>
                <a:cs typeface="Times New Roman" panose="02020603050405020304" pitchFamily="18" charset="0"/>
              </a:rPr>
              <a:t>Wrap up</a:t>
            </a:r>
            <a:endParaRPr lang="en-US" altLang="en-US" sz="2800" smtClean="0">
              <a:solidFill>
                <a:srgbClr val="FF0000"/>
              </a:solidFill>
              <a:cs typeface="Times New Roman" panose="02020603050405020304" pitchFamily="18" charset="0"/>
            </a:endParaRPr>
          </a:p>
        </p:txBody>
      </p:sp>
      <p:sp>
        <p:nvSpPr>
          <p:cNvPr id="47109" name="Rectangle 3"/>
          <p:cNvSpPr>
            <a:spLocks noGrp="1" noChangeArrowheads="1"/>
          </p:cNvSpPr>
          <p:nvPr>
            <p:ph type="subTitle" idx="1"/>
          </p:nvPr>
        </p:nvSpPr>
        <p:spPr>
          <a:xfrm>
            <a:off x="381000" y="2057400"/>
            <a:ext cx="8382000" cy="2895600"/>
          </a:xfrm>
          <a:solidFill>
            <a:srgbClr val="CCFFFF"/>
          </a:solidFill>
        </p:spPr>
        <p:txBody>
          <a:bodyPr/>
          <a:lstStyle/>
          <a:p>
            <a:pPr algn="just" eaLnBrk="1" hangingPunct="1"/>
            <a:r>
              <a:rPr lang="en-US" altLang="en-US" sz="1600" b="1" smtClean="0">
                <a:cs typeface="Times New Roman" panose="02020603050405020304" pitchFamily="18" charset="0"/>
              </a:rPr>
              <a:t>     </a:t>
            </a:r>
            <a:r>
              <a:rPr lang="en-US" altLang="en-US" sz="1800" b="1" smtClean="0">
                <a:cs typeface="Times New Roman" panose="02020603050405020304" pitchFamily="18" charset="0"/>
              </a:rPr>
              <a:t>In this chapter we have:</a:t>
            </a:r>
          </a:p>
          <a:p>
            <a:pPr algn="just" eaLnBrk="1" hangingPunct="1"/>
            <a:endParaRPr lang="en-US" altLang="en-US" sz="1800" b="1" smtClean="0">
              <a:cs typeface="Times New Roman" panose="02020603050405020304" pitchFamily="18" charset="0"/>
            </a:endParaRPr>
          </a:p>
          <a:p>
            <a:pPr algn="just" eaLnBrk="1" hangingPunct="1"/>
            <a:r>
              <a:rPr lang="en-US" altLang="en-US" sz="1800" b="1" smtClean="0">
                <a:cs typeface="Times New Roman" panose="02020603050405020304" pitchFamily="18" charset="0"/>
              </a:rPr>
              <a:t>Looked at many incarnations of the producer consumer problem.</a:t>
            </a:r>
          </a:p>
          <a:p>
            <a:pPr algn="just" eaLnBrk="1" hangingPunct="1"/>
            <a:endParaRPr lang="en-US" altLang="en-US" sz="1800" b="1" smtClean="0">
              <a:cs typeface="Times New Roman" panose="02020603050405020304" pitchFamily="18" charset="0"/>
            </a:endParaRPr>
          </a:p>
          <a:p>
            <a:pPr algn="just" eaLnBrk="1" hangingPunct="1"/>
            <a:r>
              <a:rPr lang="en-US" altLang="en-US" sz="1800" b="1" smtClean="0">
                <a:cs typeface="Times New Roman" panose="02020603050405020304" pitchFamily="18" charset="0"/>
              </a:rPr>
              <a:t>Understood how to use critical sections and their use in semaphores.</a:t>
            </a:r>
          </a:p>
          <a:p>
            <a:pPr algn="just" eaLnBrk="1" hangingPunct="1"/>
            <a:endParaRPr lang="en-US" altLang="en-US" sz="1600" b="1" smtClean="0">
              <a:cs typeface="Times New Roman" panose="02020603050405020304" pitchFamily="18" charset="0"/>
            </a:endParaRPr>
          </a:p>
          <a:p>
            <a:pPr algn="just" eaLnBrk="1" hangingPunct="1"/>
            <a:r>
              <a:rPr lang="en-US" altLang="en-US" sz="1600" b="1" smtClean="0">
                <a:cs typeface="Times New Roman" panose="02020603050405020304" pitchFamily="18" charset="0"/>
              </a:rPr>
              <a:t>Synchronization IS used in real life.  Generally programmers don’t use the really primitive hardware locks, but use higher level mechanisms as we’ve demonstrated.</a:t>
            </a:r>
          </a:p>
          <a:p>
            <a:pPr algn="just" eaLnBrk="1" hangingPunct="1"/>
            <a:endParaRPr lang="en-US" altLang="en-US" sz="1600" smtClean="0">
              <a:cs typeface="Times New Roman" panose="02020603050405020304" pitchFamily="18" charset="0"/>
            </a:endParaRPr>
          </a:p>
        </p:txBody>
      </p:sp>
      <p:sp>
        <p:nvSpPr>
          <p:cNvPr id="47110" name="Rectangle 4"/>
          <p:cNvSpPr>
            <a:spLocks noChangeArrowheads="1"/>
          </p:cNvSpPr>
          <p:nvPr/>
        </p:nvSpPr>
        <p:spPr bwMode="auto">
          <a:xfrm>
            <a:off x="838200" y="304800"/>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PROCESS SYNCHRONIZATION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BF48BCC6-C81C-4097-8923-ADDB31BDEA27}" type="slidenum">
              <a:rPr lang="en-US" altLang="en-US" sz="1600"/>
              <a:pPr eaLnBrk="1" hangingPunct="1">
                <a:buFontTx/>
                <a:buNone/>
              </a:pPr>
              <a:t>5</a:t>
            </a:fld>
            <a:endParaRPr lang="en-US" altLang="en-US" sz="1600"/>
          </a:p>
        </p:txBody>
      </p:sp>
      <p:sp>
        <p:nvSpPr>
          <p:cNvPr id="6148" name="Rectangle 2"/>
          <p:cNvSpPr>
            <a:spLocks noGrp="1" noChangeArrowheads="1"/>
          </p:cNvSpPr>
          <p:nvPr>
            <p:ph type="ctrTitle"/>
          </p:nvPr>
        </p:nvSpPr>
        <p:spPr>
          <a:xfrm>
            <a:off x="0" y="228600"/>
            <a:ext cx="4648200" cy="838200"/>
          </a:xfrm>
        </p:spPr>
        <p:txBody>
          <a:bodyPr/>
          <a:lstStyle/>
          <a:p>
            <a:pPr eaLnBrk="1" hangingPunct="1"/>
            <a:r>
              <a:rPr lang="en-US" altLang="en-US" sz="3600" b="1" smtClean="0"/>
              <a:t>PROCESS SYNCHRONIZATION</a:t>
            </a:r>
          </a:p>
        </p:txBody>
      </p:sp>
      <p:sp>
        <p:nvSpPr>
          <p:cNvPr id="6149" name="Rectangle 3"/>
          <p:cNvSpPr>
            <a:spLocks noGrp="1" noChangeArrowheads="1"/>
          </p:cNvSpPr>
          <p:nvPr>
            <p:ph type="subTitle" idx="1"/>
          </p:nvPr>
        </p:nvSpPr>
        <p:spPr>
          <a:xfrm>
            <a:off x="381000" y="1295400"/>
            <a:ext cx="4419600" cy="609600"/>
          </a:xfrm>
        </p:spPr>
        <p:txBody>
          <a:bodyPr/>
          <a:lstStyle/>
          <a:p>
            <a:pPr algn="l" eaLnBrk="1" hangingPunct="1"/>
            <a:r>
              <a:rPr lang="en-US" altLang="en-US" sz="1600" smtClean="0">
                <a:cs typeface="Times New Roman" panose="02020603050405020304" pitchFamily="18" charset="0"/>
              </a:rPr>
              <a:t>A </a:t>
            </a:r>
            <a:r>
              <a:rPr lang="en-US" altLang="en-US" sz="1600" b="1" smtClean="0">
                <a:cs typeface="Times New Roman" panose="02020603050405020304" pitchFamily="18" charset="0"/>
              </a:rPr>
              <a:t>producer</a:t>
            </a:r>
            <a:r>
              <a:rPr lang="en-US" altLang="en-US" sz="1600" smtClean="0">
                <a:cs typeface="Times New Roman" panose="02020603050405020304" pitchFamily="18" charset="0"/>
              </a:rPr>
              <a:t> process "produces" information "consumed" by a </a:t>
            </a:r>
            <a:r>
              <a:rPr lang="en-US" altLang="en-US" sz="1600" b="1" smtClean="0">
                <a:cs typeface="Times New Roman" panose="02020603050405020304" pitchFamily="18" charset="0"/>
              </a:rPr>
              <a:t>consumer</a:t>
            </a:r>
            <a:r>
              <a:rPr lang="en-US" altLang="en-US" sz="1600" smtClean="0">
                <a:cs typeface="Times New Roman" panose="02020603050405020304" pitchFamily="18" charset="0"/>
              </a:rPr>
              <a:t> process.</a:t>
            </a:r>
          </a:p>
          <a:p>
            <a:pPr algn="just" eaLnBrk="1" hangingPunct="1">
              <a:lnSpc>
                <a:spcPct val="60000"/>
              </a:lnSpc>
            </a:pPr>
            <a:r>
              <a:rPr lang="en-US" altLang="en-US" sz="1600" smtClean="0">
                <a:cs typeface="Times New Roman" panose="02020603050405020304" pitchFamily="18" charset="0"/>
              </a:rPr>
              <a:t> </a:t>
            </a:r>
          </a:p>
        </p:txBody>
      </p:sp>
      <p:sp>
        <p:nvSpPr>
          <p:cNvPr id="6150" name="Text Box 4"/>
          <p:cNvSpPr txBox="1">
            <a:spLocks noChangeArrowheads="1"/>
          </p:cNvSpPr>
          <p:nvPr/>
        </p:nvSpPr>
        <p:spPr bwMode="auto">
          <a:xfrm>
            <a:off x="5029200" y="0"/>
            <a:ext cx="34655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The Producer</a:t>
            </a:r>
          </a:p>
          <a:p>
            <a:pPr algn="ctr" eaLnBrk="1" hangingPunct="1">
              <a:buFontTx/>
              <a:buNone/>
            </a:pPr>
            <a:r>
              <a:rPr lang="en-US" altLang="en-US" sz="2800" b="1">
                <a:solidFill>
                  <a:srgbClr val="FF0000"/>
                </a:solidFill>
              </a:rPr>
              <a:t>Consumer Problem</a:t>
            </a:r>
          </a:p>
        </p:txBody>
      </p:sp>
      <p:sp>
        <p:nvSpPr>
          <p:cNvPr id="6151" name="Text Box 5"/>
          <p:cNvSpPr txBox="1">
            <a:spLocks noChangeArrowheads="1"/>
          </p:cNvSpPr>
          <p:nvPr/>
        </p:nvSpPr>
        <p:spPr bwMode="auto">
          <a:xfrm>
            <a:off x="228600" y="1981200"/>
            <a:ext cx="4572000" cy="2352675"/>
          </a:xfrm>
          <a:prstGeom prst="rect">
            <a:avLst/>
          </a:prstGeom>
          <a:solidFill>
            <a:srgbClr val="FFFF99"/>
          </a:solidFill>
          <a:ln w="9525">
            <a:solidFill>
              <a:schemeClr val="tx1"/>
            </a:solidFill>
            <a:miter lim="800000"/>
            <a:headEnd/>
            <a:tailEnd/>
          </a:ln>
        </p:spPr>
        <p:txBody>
          <a:bodyPr>
            <a:spAutoFit/>
          </a:bodyPr>
          <a:lstStyle>
            <a:lvl1pPr eaLnBrk="0" hangingPunct="0">
              <a:buChar char="•"/>
              <a:defRPr sz="3200">
                <a:solidFill>
                  <a:schemeClr val="tx1"/>
                </a:solidFill>
                <a:latin typeface="Arial" panose="020B0604020202020204" pitchFamily="34" charset="0"/>
              </a:defRPr>
            </a:lvl1pPr>
            <a:lvl2pPr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folHlink"/>
              </a:buClr>
              <a:buSzPct val="90000"/>
              <a:buFont typeface="Monotype Sorts" pitchFamily="2" charset="2"/>
              <a:buNone/>
            </a:pPr>
            <a:r>
              <a:rPr kumimoji="1" lang="en-US" altLang="en-US" sz="1600">
                <a:latin typeface="Courier New" panose="02070309020205020404" pitchFamily="49" charset="0"/>
              </a:rPr>
              <a:t>item   nextProduced;</a:t>
            </a:r>
            <a:br>
              <a:rPr kumimoji="1" lang="en-US" altLang="en-US" sz="1600">
                <a:latin typeface="Courier New" panose="02070309020205020404" pitchFamily="49" charset="0"/>
              </a:rPr>
            </a:br>
            <a:endParaRPr kumimoji="1" lang="en-US" altLang="en-US" sz="1600">
              <a:latin typeface="Courier New" panose="02070309020205020404" pitchFamily="49" charset="0"/>
            </a:endParaRPr>
          </a:p>
          <a:p>
            <a:pPr>
              <a:buClr>
                <a:schemeClr val="folHlink"/>
              </a:buClr>
              <a:buSzPct val="90000"/>
              <a:buFont typeface="Monotype Sorts" pitchFamily="2" charset="2"/>
              <a:buNone/>
            </a:pPr>
            <a:r>
              <a:rPr kumimoji="1" lang="en-US" altLang="en-US" sz="1600">
                <a:latin typeface="Courier New" panose="02070309020205020404" pitchFamily="49" charset="0"/>
              </a:rPr>
              <a:t>while (TRUE) {</a:t>
            </a:r>
          </a:p>
          <a:p>
            <a:pPr lvl="1">
              <a:buClr>
                <a:schemeClr val="folHlink"/>
              </a:buClr>
              <a:buSzPct val="90000"/>
              <a:buFont typeface="Monotype Sorts" pitchFamily="2" charset="2"/>
              <a:buNone/>
            </a:pPr>
            <a:r>
              <a:rPr kumimoji="1" lang="en-US" altLang="en-US" sz="1600">
                <a:latin typeface="Courier New" panose="02070309020205020404" pitchFamily="49" charset="0"/>
              </a:rPr>
              <a:t>while (counter == BUFFER_SIZE);</a:t>
            </a:r>
          </a:p>
          <a:p>
            <a:pPr lvl="1">
              <a:buClr>
                <a:schemeClr val="folHlink"/>
              </a:buClr>
              <a:buSzPct val="90000"/>
              <a:buFont typeface="Monotype Sorts" pitchFamily="2" charset="2"/>
              <a:buNone/>
            </a:pPr>
            <a:r>
              <a:rPr kumimoji="1" lang="en-US" altLang="en-US" sz="1600">
                <a:latin typeface="Courier New" panose="02070309020205020404" pitchFamily="49" charset="0"/>
              </a:rPr>
              <a:t>buffer[in] = nextProduced;</a:t>
            </a:r>
          </a:p>
          <a:p>
            <a:pPr lvl="1">
              <a:buClr>
                <a:schemeClr val="folHlink"/>
              </a:buClr>
              <a:buSzPct val="90000"/>
              <a:buFont typeface="Monotype Sorts" pitchFamily="2" charset="2"/>
              <a:buNone/>
            </a:pPr>
            <a:r>
              <a:rPr kumimoji="1" lang="en-US" altLang="en-US" sz="1600">
                <a:latin typeface="Courier New" panose="02070309020205020404" pitchFamily="49" charset="0"/>
              </a:rPr>
              <a:t>in = (in + 1) % BUFFER_SIZE;</a:t>
            </a:r>
          </a:p>
          <a:p>
            <a:pPr lvl="1">
              <a:buClr>
                <a:schemeClr val="folHlink"/>
              </a:buClr>
              <a:buSzPct val="90000"/>
              <a:buFont typeface="Monotype Sorts" pitchFamily="2" charset="2"/>
              <a:buNone/>
            </a:pPr>
            <a:r>
              <a:rPr kumimoji="1" lang="en-US" altLang="en-US" sz="1600">
                <a:latin typeface="Courier New" panose="02070309020205020404" pitchFamily="49" charset="0"/>
              </a:rPr>
              <a:t>counter++;</a:t>
            </a:r>
          </a:p>
          <a:p>
            <a:pPr>
              <a:buClr>
                <a:schemeClr val="folHlink"/>
              </a:buClr>
              <a:buSzPct val="90000"/>
              <a:buFont typeface="Monotype Sorts" pitchFamily="2" charset="2"/>
              <a:buNone/>
            </a:pPr>
            <a:r>
              <a:rPr kumimoji="1" lang="en-US" altLang="en-US" sz="1600">
                <a:latin typeface="Courier New" panose="02070309020205020404" pitchFamily="49" charset="0"/>
              </a:rPr>
              <a:t>}</a:t>
            </a:r>
          </a:p>
        </p:txBody>
      </p:sp>
      <p:sp>
        <p:nvSpPr>
          <p:cNvPr id="6152" name="Text Box 6"/>
          <p:cNvSpPr txBox="1">
            <a:spLocks noChangeArrowheads="1"/>
          </p:cNvSpPr>
          <p:nvPr/>
        </p:nvSpPr>
        <p:spPr bwMode="auto">
          <a:xfrm>
            <a:off x="4953000" y="3575050"/>
            <a:ext cx="4038600" cy="2382838"/>
          </a:xfrm>
          <a:prstGeom prst="rect">
            <a:avLst/>
          </a:prstGeom>
          <a:solidFill>
            <a:srgbClr val="FFFF99"/>
          </a:solidFill>
          <a:ln w="9525">
            <a:solidFill>
              <a:schemeClr val="tx1"/>
            </a:solidFill>
            <a:miter lim="800000"/>
            <a:headEnd/>
            <a:tailEnd/>
          </a:ln>
        </p:spPr>
        <p:txBody>
          <a:bodyPr>
            <a:spAutoFit/>
          </a:bodyPr>
          <a:lstStyle>
            <a:lvl1pPr eaLnBrk="0" hangingPunct="0">
              <a:buChar char="•"/>
              <a:defRPr sz="3200">
                <a:solidFill>
                  <a:schemeClr val="tx1"/>
                </a:solidFill>
                <a:latin typeface="Arial" panose="020B0604020202020204" pitchFamily="34" charset="0"/>
              </a:defRPr>
            </a:lvl1pPr>
            <a:lvl2pPr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chemeClr val="folHlink"/>
              </a:buClr>
              <a:buSzPct val="90000"/>
              <a:buFont typeface="Monotype Sorts" pitchFamily="2" charset="2"/>
              <a:buNone/>
            </a:pPr>
            <a:r>
              <a:rPr kumimoji="1" lang="en-US" altLang="en-US" sz="1600">
                <a:latin typeface="Courier New" panose="02070309020205020404" pitchFamily="49" charset="0"/>
              </a:rPr>
              <a:t>item  nextConsumed;</a:t>
            </a:r>
            <a:br>
              <a:rPr kumimoji="1" lang="en-US" altLang="en-US" sz="1600">
                <a:latin typeface="Courier New" panose="02070309020205020404" pitchFamily="49" charset="0"/>
              </a:rPr>
            </a:br>
            <a:endParaRPr kumimoji="1" lang="en-US" altLang="en-US" sz="1600">
              <a:latin typeface="Courier New" panose="02070309020205020404" pitchFamily="49" charset="0"/>
            </a:endParaRPr>
          </a:p>
          <a:p>
            <a:pPr>
              <a:lnSpc>
                <a:spcPct val="90000"/>
              </a:lnSpc>
              <a:buClr>
                <a:schemeClr val="folHlink"/>
              </a:buClr>
              <a:buSzPct val="90000"/>
              <a:buFont typeface="Monotype Sorts" pitchFamily="2" charset="2"/>
              <a:buNone/>
            </a:pPr>
            <a:r>
              <a:rPr kumimoji="1" lang="en-US" altLang="en-US" sz="1600">
                <a:latin typeface="Courier New" panose="02070309020205020404" pitchFamily="49" charset="0"/>
              </a:rPr>
              <a:t>while (TRUE) {</a:t>
            </a:r>
          </a:p>
          <a:p>
            <a:pPr lvl="1">
              <a:lnSpc>
                <a:spcPct val="90000"/>
              </a:lnSpc>
              <a:buClr>
                <a:schemeClr val="folHlink"/>
              </a:buClr>
              <a:buSzPct val="90000"/>
              <a:buFont typeface="Monotype Sorts" pitchFamily="2" charset="2"/>
              <a:buNone/>
            </a:pPr>
            <a:r>
              <a:rPr kumimoji="1" lang="en-US" altLang="en-US" sz="1600">
                <a:latin typeface="Courier New" panose="02070309020205020404" pitchFamily="49" charset="0"/>
              </a:rPr>
              <a:t>while (counter == 0);</a:t>
            </a:r>
          </a:p>
          <a:p>
            <a:pPr lvl="1">
              <a:lnSpc>
                <a:spcPct val="90000"/>
              </a:lnSpc>
              <a:buClr>
                <a:schemeClr val="folHlink"/>
              </a:buClr>
              <a:buSzPct val="90000"/>
              <a:buFont typeface="Monotype Sorts" pitchFamily="2" charset="2"/>
              <a:buNone/>
            </a:pPr>
            <a:r>
              <a:rPr kumimoji="1" lang="en-US" altLang="en-US" sz="1600">
                <a:latin typeface="Courier New" panose="02070309020205020404" pitchFamily="49" charset="0"/>
              </a:rPr>
              <a:t>nextConsumed = buffer[out];</a:t>
            </a:r>
          </a:p>
          <a:p>
            <a:pPr lvl="1">
              <a:lnSpc>
                <a:spcPct val="90000"/>
              </a:lnSpc>
              <a:buClr>
                <a:schemeClr val="folHlink"/>
              </a:buClr>
              <a:buSzPct val="90000"/>
              <a:buFont typeface="Monotype Sorts" pitchFamily="2" charset="2"/>
              <a:buNone/>
            </a:pPr>
            <a:r>
              <a:rPr kumimoji="1" lang="en-US" altLang="en-US" sz="1600">
                <a:latin typeface="Courier New" panose="02070309020205020404" pitchFamily="49" charset="0"/>
              </a:rPr>
              <a:t>out = (out + 1) % BUFFER_SIZE;</a:t>
            </a:r>
          </a:p>
          <a:p>
            <a:pPr lvl="1">
              <a:lnSpc>
                <a:spcPct val="90000"/>
              </a:lnSpc>
              <a:buClr>
                <a:schemeClr val="folHlink"/>
              </a:buClr>
              <a:buSzPct val="90000"/>
              <a:buFont typeface="Monotype Sorts" pitchFamily="2" charset="2"/>
              <a:buNone/>
            </a:pPr>
            <a:r>
              <a:rPr kumimoji="1" lang="en-US" altLang="en-US" sz="1600">
                <a:latin typeface="Courier New" panose="02070309020205020404" pitchFamily="49" charset="0"/>
              </a:rPr>
              <a:t>counter--;</a:t>
            </a:r>
          </a:p>
          <a:p>
            <a:pPr>
              <a:lnSpc>
                <a:spcPct val="90000"/>
              </a:lnSpc>
              <a:buClr>
                <a:schemeClr val="folHlink"/>
              </a:buClr>
              <a:buSzPct val="90000"/>
              <a:buFont typeface="Monotype Sorts" pitchFamily="2" charset="2"/>
              <a:buNone/>
            </a:pPr>
            <a:r>
              <a:rPr kumimoji="1" lang="en-US" altLang="en-US" sz="1600">
                <a:latin typeface="Courier New" panose="02070309020205020404" pitchFamily="49" charset="0"/>
              </a:rPr>
              <a:t>}</a:t>
            </a:r>
          </a:p>
        </p:txBody>
      </p:sp>
      <p:sp>
        <p:nvSpPr>
          <p:cNvPr id="6153" name="Text Box 7"/>
          <p:cNvSpPr txBox="1">
            <a:spLocks noChangeArrowheads="1"/>
          </p:cNvSpPr>
          <p:nvPr/>
        </p:nvSpPr>
        <p:spPr bwMode="auto">
          <a:xfrm>
            <a:off x="5105400" y="1066800"/>
            <a:ext cx="4038600" cy="2008188"/>
          </a:xfrm>
          <a:prstGeom prst="rect">
            <a:avLst/>
          </a:prstGeom>
          <a:solidFill>
            <a:srgbClr val="FFFF99"/>
          </a:solidFill>
          <a:ln w="9525">
            <a:solidFill>
              <a:schemeClr val="tx1"/>
            </a:solidFill>
            <a:miter lim="800000"/>
            <a:headEnd/>
            <a:tailEnd/>
          </a:ln>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Clr>
                <a:schemeClr val="hlink"/>
              </a:buClr>
              <a:buFontTx/>
              <a:buNone/>
            </a:pPr>
            <a:r>
              <a:rPr kumimoji="1" lang="en-US" altLang="en-US" sz="1600">
                <a:latin typeface="Courier New" panose="02070309020205020404" pitchFamily="49" charset="0"/>
              </a:rPr>
              <a:t>#define BUFFER_SIZE 10</a:t>
            </a:r>
          </a:p>
          <a:p>
            <a:pPr>
              <a:lnSpc>
                <a:spcPct val="80000"/>
              </a:lnSpc>
              <a:buClr>
                <a:schemeClr val="hlink"/>
              </a:buClr>
              <a:buFontTx/>
              <a:buNone/>
            </a:pPr>
            <a:r>
              <a:rPr kumimoji="1" lang="en-US" altLang="en-US" sz="1600">
                <a:latin typeface="Courier New" panose="02070309020205020404" pitchFamily="49" charset="0"/>
              </a:rPr>
              <a:t>typedef struct {</a:t>
            </a:r>
          </a:p>
          <a:p>
            <a:pPr>
              <a:lnSpc>
                <a:spcPct val="80000"/>
              </a:lnSpc>
              <a:buClr>
                <a:schemeClr val="hlink"/>
              </a:buClr>
              <a:buFontTx/>
              <a:buNone/>
            </a:pPr>
            <a:r>
              <a:rPr kumimoji="1" lang="en-US" altLang="en-US" sz="1600">
                <a:latin typeface="Courier New" panose="02070309020205020404" pitchFamily="49" charset="0"/>
              </a:rPr>
              <a:t>    DATA	data;</a:t>
            </a:r>
          </a:p>
          <a:p>
            <a:pPr>
              <a:lnSpc>
                <a:spcPct val="80000"/>
              </a:lnSpc>
              <a:buClr>
                <a:schemeClr val="hlink"/>
              </a:buClr>
              <a:buFontTx/>
              <a:buNone/>
            </a:pPr>
            <a:r>
              <a:rPr kumimoji="1" lang="en-US" altLang="en-US" sz="1600">
                <a:latin typeface="Courier New" panose="02070309020205020404" pitchFamily="49" charset="0"/>
              </a:rPr>
              <a:t>} item;</a:t>
            </a:r>
          </a:p>
          <a:p>
            <a:pPr>
              <a:lnSpc>
                <a:spcPct val="80000"/>
              </a:lnSpc>
              <a:buClr>
                <a:schemeClr val="hlink"/>
              </a:buClr>
              <a:buFontTx/>
              <a:buNone/>
            </a:pPr>
            <a:r>
              <a:rPr kumimoji="1" lang="en-US" altLang="en-US" sz="1600">
                <a:latin typeface="Courier New" panose="02070309020205020404" pitchFamily="49" charset="0"/>
              </a:rPr>
              <a:t>item 	buffer[BUFFER_SIZE];</a:t>
            </a:r>
          </a:p>
          <a:p>
            <a:pPr>
              <a:lnSpc>
                <a:spcPct val="80000"/>
              </a:lnSpc>
              <a:buClr>
                <a:schemeClr val="hlink"/>
              </a:buClr>
              <a:buFontTx/>
              <a:buNone/>
            </a:pPr>
            <a:r>
              <a:rPr kumimoji="1" lang="en-US" altLang="en-US" sz="1600">
                <a:latin typeface="Courier New" panose="02070309020205020404" pitchFamily="49" charset="0"/>
              </a:rPr>
              <a:t>int 	in = 0;		</a:t>
            </a:r>
          </a:p>
          <a:p>
            <a:pPr>
              <a:lnSpc>
                <a:spcPct val="80000"/>
              </a:lnSpc>
              <a:buClr>
                <a:schemeClr val="hlink"/>
              </a:buClr>
              <a:buFontTx/>
              <a:buNone/>
            </a:pPr>
            <a:r>
              <a:rPr kumimoji="1" lang="en-US" altLang="en-US" sz="1600">
                <a:latin typeface="Courier New" panose="02070309020205020404" pitchFamily="49" charset="0"/>
              </a:rPr>
              <a:t>int 	out = 0;</a:t>
            </a:r>
          </a:p>
          <a:p>
            <a:pPr>
              <a:lnSpc>
                <a:spcPct val="80000"/>
              </a:lnSpc>
              <a:buClr>
                <a:schemeClr val="hlink"/>
              </a:buClr>
              <a:buFontTx/>
              <a:buNone/>
            </a:pPr>
            <a:r>
              <a:rPr kumimoji="1" lang="en-US" altLang="en-US" sz="1600">
                <a:latin typeface="Courier New" panose="02070309020205020404" pitchFamily="49" charset="0"/>
              </a:rPr>
              <a:t>int     counter = 0;</a:t>
            </a:r>
          </a:p>
        </p:txBody>
      </p:sp>
      <p:sp>
        <p:nvSpPr>
          <p:cNvPr id="6154" name="Text Box 8"/>
          <p:cNvSpPr txBox="1">
            <a:spLocks noChangeArrowheads="1"/>
          </p:cNvSpPr>
          <p:nvPr/>
        </p:nvSpPr>
        <p:spPr bwMode="auto">
          <a:xfrm>
            <a:off x="3200400" y="2057400"/>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t>PRODUCER</a:t>
            </a:r>
          </a:p>
        </p:txBody>
      </p:sp>
      <p:sp>
        <p:nvSpPr>
          <p:cNvPr id="6155" name="Text Box 9"/>
          <p:cNvSpPr txBox="1">
            <a:spLocks noChangeArrowheads="1"/>
          </p:cNvSpPr>
          <p:nvPr/>
        </p:nvSpPr>
        <p:spPr bwMode="auto">
          <a:xfrm>
            <a:off x="7391400" y="3733800"/>
            <a:ext cx="1366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t>CONSUMER</a:t>
            </a:r>
          </a:p>
        </p:txBody>
      </p:sp>
      <p:sp>
        <p:nvSpPr>
          <p:cNvPr id="6156" name="Rectangle 11"/>
          <p:cNvSpPr>
            <a:spLocks noChangeArrowheads="1"/>
          </p:cNvSpPr>
          <p:nvPr/>
        </p:nvSpPr>
        <p:spPr bwMode="auto">
          <a:xfrm>
            <a:off x="304800" y="4495800"/>
            <a:ext cx="955675" cy="1604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57" name="Rectangle 12"/>
          <p:cNvSpPr>
            <a:spLocks noChangeArrowheads="1"/>
          </p:cNvSpPr>
          <p:nvPr/>
        </p:nvSpPr>
        <p:spPr bwMode="auto">
          <a:xfrm>
            <a:off x="3517900" y="4495800"/>
            <a:ext cx="1054100" cy="1604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58" name="Rectangle 13"/>
          <p:cNvSpPr>
            <a:spLocks noChangeArrowheads="1"/>
          </p:cNvSpPr>
          <p:nvPr/>
        </p:nvSpPr>
        <p:spPr bwMode="auto">
          <a:xfrm>
            <a:off x="1790700" y="5092700"/>
            <a:ext cx="1282700"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59" name="Rectangle 14"/>
          <p:cNvSpPr>
            <a:spLocks noChangeArrowheads="1"/>
          </p:cNvSpPr>
          <p:nvPr/>
        </p:nvSpPr>
        <p:spPr bwMode="auto">
          <a:xfrm>
            <a:off x="1868488" y="5092700"/>
            <a:ext cx="85725"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60" name="Rectangle 15"/>
          <p:cNvSpPr>
            <a:spLocks noChangeArrowheads="1"/>
          </p:cNvSpPr>
          <p:nvPr/>
        </p:nvSpPr>
        <p:spPr bwMode="auto">
          <a:xfrm>
            <a:off x="2506663" y="5092700"/>
            <a:ext cx="85725"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61" name="Rectangle 16"/>
          <p:cNvSpPr>
            <a:spLocks noChangeArrowheads="1"/>
          </p:cNvSpPr>
          <p:nvPr/>
        </p:nvSpPr>
        <p:spPr bwMode="auto">
          <a:xfrm>
            <a:off x="2182813" y="5092700"/>
            <a:ext cx="85725"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62" name="Rectangle 17"/>
          <p:cNvSpPr>
            <a:spLocks noChangeArrowheads="1"/>
          </p:cNvSpPr>
          <p:nvPr/>
        </p:nvSpPr>
        <p:spPr bwMode="auto">
          <a:xfrm>
            <a:off x="2339975" y="5092700"/>
            <a:ext cx="85725"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63" name="Rectangle 18"/>
          <p:cNvSpPr>
            <a:spLocks noChangeArrowheads="1"/>
          </p:cNvSpPr>
          <p:nvPr/>
        </p:nvSpPr>
        <p:spPr bwMode="auto">
          <a:xfrm>
            <a:off x="2025650" y="5092700"/>
            <a:ext cx="85725"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64" name="Rectangle 19"/>
          <p:cNvSpPr>
            <a:spLocks noChangeArrowheads="1"/>
          </p:cNvSpPr>
          <p:nvPr/>
        </p:nvSpPr>
        <p:spPr bwMode="auto">
          <a:xfrm>
            <a:off x="2654300" y="5092700"/>
            <a:ext cx="85725"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65" name="Rectangle 20"/>
          <p:cNvSpPr>
            <a:spLocks noChangeArrowheads="1"/>
          </p:cNvSpPr>
          <p:nvPr/>
        </p:nvSpPr>
        <p:spPr bwMode="auto">
          <a:xfrm>
            <a:off x="2811463" y="5092700"/>
            <a:ext cx="85725" cy="458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6166" name="Line 21"/>
          <p:cNvSpPr>
            <a:spLocks noChangeShapeType="1"/>
          </p:cNvSpPr>
          <p:nvPr/>
        </p:nvSpPr>
        <p:spPr bwMode="auto">
          <a:xfrm>
            <a:off x="1201738" y="4679950"/>
            <a:ext cx="12922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7" name="Line 22"/>
          <p:cNvSpPr>
            <a:spLocks noChangeShapeType="1"/>
          </p:cNvSpPr>
          <p:nvPr/>
        </p:nvSpPr>
        <p:spPr bwMode="auto">
          <a:xfrm flipH="1">
            <a:off x="2389188" y="5964238"/>
            <a:ext cx="12287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23"/>
          <p:cNvSpPr>
            <a:spLocks noChangeShapeType="1"/>
          </p:cNvSpPr>
          <p:nvPr/>
        </p:nvSpPr>
        <p:spPr bwMode="auto">
          <a:xfrm>
            <a:off x="2389188" y="4679950"/>
            <a:ext cx="374650" cy="412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9" name="Line 24"/>
          <p:cNvSpPr>
            <a:spLocks noChangeShapeType="1"/>
          </p:cNvSpPr>
          <p:nvPr/>
        </p:nvSpPr>
        <p:spPr bwMode="auto">
          <a:xfrm flipH="1" flipV="1">
            <a:off x="1947863" y="5551488"/>
            <a:ext cx="481012" cy="412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0" name="Text Box 25"/>
          <p:cNvSpPr txBox="1">
            <a:spLocks noChangeArrowheads="1"/>
          </p:cNvSpPr>
          <p:nvPr/>
        </p:nvSpPr>
        <p:spPr bwMode="auto">
          <a:xfrm>
            <a:off x="304800" y="5715000"/>
            <a:ext cx="1217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latin typeface="Helvetica" panose="020B0604020202020204" pitchFamily="34" charset="0"/>
              </a:rPr>
              <a:t>producer</a:t>
            </a:r>
            <a:endParaRPr lang="en-US" altLang="en-US" sz="1400">
              <a:latin typeface="Times New Roman" panose="02020603050405020304" pitchFamily="18" charset="0"/>
            </a:endParaRPr>
          </a:p>
        </p:txBody>
      </p:sp>
      <p:sp>
        <p:nvSpPr>
          <p:cNvPr id="6171" name="Text Box 26"/>
          <p:cNvSpPr txBox="1">
            <a:spLocks noChangeArrowheads="1"/>
          </p:cNvSpPr>
          <p:nvPr/>
        </p:nvSpPr>
        <p:spPr bwMode="auto">
          <a:xfrm>
            <a:off x="3505200" y="5715000"/>
            <a:ext cx="1243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latin typeface="Helvetica" panose="020B0604020202020204" pitchFamily="34" charset="0"/>
              </a:rPr>
              <a:t>consumer</a:t>
            </a:r>
            <a:endParaRPr lang="en-US" altLang="en-US"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078E7B8A-28F1-4AEC-BEF8-1CD13D99D05D}" type="slidenum">
              <a:rPr lang="en-US" altLang="en-US" sz="1600"/>
              <a:pPr eaLnBrk="1" hangingPunct="1">
                <a:buFontTx/>
                <a:buNone/>
              </a:pPr>
              <a:t>6</a:t>
            </a:fld>
            <a:endParaRPr lang="en-US" altLang="en-US" sz="1600"/>
          </a:p>
        </p:txBody>
      </p:sp>
      <p:sp>
        <p:nvSpPr>
          <p:cNvPr id="7172" name="Rectangle 3"/>
          <p:cNvSpPr>
            <a:spLocks noGrp="1" noChangeArrowheads="1"/>
          </p:cNvSpPr>
          <p:nvPr>
            <p:ph type="subTitle" idx="1"/>
          </p:nvPr>
        </p:nvSpPr>
        <p:spPr>
          <a:xfrm>
            <a:off x="228600" y="1447800"/>
            <a:ext cx="8915400" cy="2057400"/>
          </a:xfrm>
        </p:spPr>
        <p:txBody>
          <a:bodyPr/>
          <a:lstStyle/>
          <a:p>
            <a:pPr algn="l" eaLnBrk="1" hangingPunct="1"/>
            <a:r>
              <a:rPr lang="en-US" altLang="en-US" sz="1600" smtClean="0">
                <a:cs typeface="Times New Roman" panose="02020603050405020304" pitchFamily="18" charset="0"/>
              </a:rPr>
              <a:t> Note that 	</a:t>
            </a:r>
            <a:r>
              <a:rPr lang="en-US" altLang="en-US" sz="1600" b="1" smtClean="0">
                <a:cs typeface="Times New Roman" panose="02020603050405020304" pitchFamily="18" charset="0"/>
              </a:rPr>
              <a:t>counter++;     </a:t>
            </a:r>
            <a:r>
              <a:rPr lang="en-US" altLang="en-US" sz="1600" b="1" smtClean="0">
                <a:cs typeface="Times New Roman" panose="02020603050405020304" pitchFamily="18" charset="0"/>
                <a:sym typeface="Wingdings" panose="05000000000000000000" pitchFamily="2" charset="2"/>
              </a:rPr>
              <a:t></a:t>
            </a:r>
            <a:r>
              <a:rPr lang="en-US" altLang="en-US" sz="1600" b="1" smtClean="0">
                <a:cs typeface="Times New Roman" panose="02020603050405020304" pitchFamily="18" charset="0"/>
              </a:rPr>
              <a:t> this line is NOT what it seems!!</a:t>
            </a:r>
            <a:endParaRPr lang="en-US" altLang="en-US" sz="1600" smtClean="0">
              <a:cs typeface="Times New Roman" panose="02020603050405020304" pitchFamily="18" charset="0"/>
            </a:endParaRPr>
          </a:p>
          <a:p>
            <a:pPr algn="l" eaLnBrk="1" hangingPunct="1">
              <a:lnSpc>
                <a:spcPct val="90000"/>
              </a:lnSpc>
            </a:pPr>
            <a:r>
              <a:rPr lang="en-US" altLang="en-US" sz="1600" smtClean="0">
                <a:cs typeface="Times New Roman" panose="02020603050405020304" pitchFamily="18" charset="0"/>
              </a:rPr>
              <a:t> </a:t>
            </a:r>
          </a:p>
          <a:p>
            <a:pPr algn="l" eaLnBrk="1" hangingPunct="1">
              <a:lnSpc>
                <a:spcPct val="90000"/>
              </a:lnSpc>
            </a:pPr>
            <a:r>
              <a:rPr lang="en-US" altLang="en-US" sz="1600" smtClean="0">
                <a:cs typeface="Times New Roman" panose="02020603050405020304" pitchFamily="18" charset="0"/>
              </a:rPr>
              <a:t> is really --&gt; 	register = counter</a:t>
            </a:r>
          </a:p>
          <a:p>
            <a:pPr algn="l" eaLnBrk="1" hangingPunct="1">
              <a:lnSpc>
                <a:spcPct val="90000"/>
              </a:lnSpc>
            </a:pPr>
            <a:r>
              <a:rPr lang="en-US" altLang="en-US" sz="1600" smtClean="0">
                <a:cs typeface="Times New Roman" panose="02020603050405020304" pitchFamily="18" charset="0"/>
              </a:rPr>
              <a:t>    		register = register + 1</a:t>
            </a:r>
          </a:p>
          <a:p>
            <a:pPr algn="l" eaLnBrk="1" hangingPunct="1">
              <a:lnSpc>
                <a:spcPct val="90000"/>
              </a:lnSpc>
            </a:pPr>
            <a:r>
              <a:rPr lang="en-US" altLang="en-US" sz="1600" smtClean="0">
                <a:cs typeface="Times New Roman" panose="02020603050405020304" pitchFamily="18" charset="0"/>
              </a:rPr>
              <a:t>  		counter = register</a:t>
            </a:r>
          </a:p>
          <a:p>
            <a:pPr algn="l" eaLnBrk="1" hangingPunct="1">
              <a:lnSpc>
                <a:spcPct val="90000"/>
              </a:lnSpc>
            </a:pPr>
            <a:r>
              <a:rPr lang="en-US" altLang="en-US" sz="1600" smtClean="0">
                <a:cs typeface="Times New Roman" panose="02020603050405020304" pitchFamily="18" charset="0"/>
              </a:rPr>
              <a:t> </a:t>
            </a:r>
          </a:p>
          <a:p>
            <a:pPr algn="l" eaLnBrk="1" hangingPunct="1"/>
            <a:r>
              <a:rPr lang="en-US" altLang="en-US" sz="1600" smtClean="0">
                <a:cs typeface="Times New Roman" panose="02020603050405020304" pitchFamily="18" charset="0"/>
              </a:rPr>
              <a:t>At a micro level, the following scenario could occur using this code:</a:t>
            </a:r>
            <a:endParaRPr lang="en-US" altLang="en-US" sz="1600" smtClean="0"/>
          </a:p>
        </p:txBody>
      </p:sp>
      <p:sp>
        <p:nvSpPr>
          <p:cNvPr id="7173" name="Rectangle 6"/>
          <p:cNvSpPr>
            <a:spLocks noGrp="1" noChangeArrowheads="1"/>
          </p:cNvSpPr>
          <p:nvPr>
            <p:ph type="ctrTitle"/>
          </p:nvPr>
        </p:nvSpPr>
        <p:spPr>
          <a:xfrm>
            <a:off x="0" y="228600"/>
            <a:ext cx="4648200" cy="838200"/>
          </a:xfrm>
          <a:noFill/>
        </p:spPr>
        <p:txBody>
          <a:bodyPr/>
          <a:lstStyle/>
          <a:p>
            <a:pPr eaLnBrk="1" hangingPunct="1"/>
            <a:r>
              <a:rPr lang="en-US" altLang="en-US" sz="3600" b="1" smtClean="0"/>
              <a:t>PROCESS SYNCHRONIZATION</a:t>
            </a:r>
          </a:p>
        </p:txBody>
      </p:sp>
      <p:sp>
        <p:nvSpPr>
          <p:cNvPr id="7174" name="Text Box 7"/>
          <p:cNvSpPr txBox="1">
            <a:spLocks noChangeArrowheads="1"/>
          </p:cNvSpPr>
          <p:nvPr/>
        </p:nvSpPr>
        <p:spPr bwMode="auto">
          <a:xfrm>
            <a:off x="5029200" y="0"/>
            <a:ext cx="34655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The Producer</a:t>
            </a:r>
          </a:p>
          <a:p>
            <a:pPr algn="ctr" eaLnBrk="1" hangingPunct="1">
              <a:buFontTx/>
              <a:buNone/>
            </a:pPr>
            <a:r>
              <a:rPr lang="en-US" altLang="en-US" sz="2800" b="1">
                <a:solidFill>
                  <a:srgbClr val="FF0000"/>
                </a:solidFill>
              </a:rPr>
              <a:t>Consumer Problem</a:t>
            </a:r>
          </a:p>
        </p:txBody>
      </p:sp>
      <p:sp>
        <p:nvSpPr>
          <p:cNvPr id="7175" name="Rectangle 8"/>
          <p:cNvSpPr>
            <a:spLocks noChangeArrowheads="1"/>
          </p:cNvSpPr>
          <p:nvPr/>
        </p:nvSpPr>
        <p:spPr bwMode="auto">
          <a:xfrm>
            <a:off x="228600" y="3733800"/>
            <a:ext cx="8686800" cy="1905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cs typeface="Times New Roman" panose="02020603050405020304" pitchFamily="18" charset="0"/>
              </a:rPr>
              <a:t>TO;	Producer 	Execute	register1 = counter     	      register1 = 5</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T1;	Producer 	Execute	register1 = register1 + 1    	      register1 = 6</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T2;	Consumer 	Execute	register2 = counter     	      register2 = 5</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T3;	Consumer 	Execute	register2 = register2 - 1   	      register2 = 4</a:t>
            </a:r>
            <a:endParaRPr lang="en-US" altLang="en-US" sz="1600">
              <a:cs typeface="Times New Roman" panose="02020603050405020304" pitchFamily="18" charset="0"/>
            </a:endParaRPr>
          </a:p>
          <a:p>
            <a:pPr eaLnBrk="1" hangingPunct="1">
              <a:buFontTx/>
              <a:buNone/>
            </a:pPr>
            <a:r>
              <a:rPr lang="en-US" altLang="en-US" sz="1600" b="1">
                <a:cs typeface="Times New Roman" panose="02020603050405020304" pitchFamily="18" charset="0"/>
              </a:rPr>
              <a:t>T4;	Producer 	Execute	counter   = register1  	      counter   = 6</a:t>
            </a:r>
            <a:endParaRPr lang="en-US" altLang="en-US" sz="1600">
              <a:cs typeface="Times New Roman" panose="02020603050405020304" pitchFamily="18" charset="0"/>
            </a:endParaRPr>
          </a:p>
          <a:p>
            <a:pPr eaLnBrk="1" hangingPunct="1">
              <a:buFontTx/>
              <a:buNone/>
            </a:pPr>
            <a:r>
              <a:rPr lang="en-US" altLang="en-US" sz="1600" b="1"/>
              <a:t>T5;	Consumer 	Execute	counter   = register2         	      counter   = 4</a:t>
            </a:r>
            <a:endParaRPr lang="en-US"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A631DC0F-4FB5-45AF-9B53-A3674C6AA63A}" type="slidenum">
              <a:rPr lang="en-US" altLang="en-US" sz="1600"/>
              <a:pPr eaLnBrk="1" hangingPunct="1">
                <a:buFontTx/>
                <a:buNone/>
              </a:pPr>
              <a:t>7</a:t>
            </a:fld>
            <a:endParaRPr lang="en-US" altLang="en-US" sz="1600"/>
          </a:p>
        </p:txBody>
      </p:sp>
      <p:sp>
        <p:nvSpPr>
          <p:cNvPr id="8196" name="Text Box 2"/>
          <p:cNvSpPr txBox="1">
            <a:spLocks noChangeArrowheads="1"/>
          </p:cNvSpPr>
          <p:nvPr/>
        </p:nvSpPr>
        <p:spPr bwMode="auto">
          <a:xfrm>
            <a:off x="4495800" y="1066800"/>
            <a:ext cx="4419600" cy="39354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Courier New" panose="02070309020205020404" pitchFamily="49" charset="0"/>
              </a:rPr>
              <a:t>.globl Adder</a:t>
            </a:r>
          </a:p>
          <a:p>
            <a:pPr eaLnBrk="1" hangingPunct="1">
              <a:spcBef>
                <a:spcPct val="0"/>
              </a:spcBef>
              <a:buFontTx/>
              <a:buNone/>
            </a:pPr>
            <a:r>
              <a:rPr lang="en-US" altLang="en-US" sz="1200">
                <a:latin typeface="Courier New" panose="02070309020205020404" pitchFamily="49" charset="0"/>
              </a:rPr>
              <a:t>        .type   Adder, @function</a:t>
            </a:r>
          </a:p>
          <a:p>
            <a:pPr eaLnBrk="1" hangingPunct="1">
              <a:spcBef>
                <a:spcPct val="0"/>
              </a:spcBef>
              <a:buFontTx/>
              <a:buNone/>
            </a:pPr>
            <a:r>
              <a:rPr lang="en-US" altLang="en-US" sz="1200">
                <a:latin typeface="Courier New" panose="02070309020205020404" pitchFamily="49" charset="0"/>
              </a:rPr>
              <a:t>Adder:</a:t>
            </a:r>
          </a:p>
          <a:p>
            <a:pPr eaLnBrk="1" hangingPunct="1">
              <a:spcBef>
                <a:spcPct val="0"/>
              </a:spcBef>
              <a:buFontTx/>
              <a:buNone/>
            </a:pPr>
            <a:r>
              <a:rPr lang="en-US" altLang="en-US" sz="1200">
                <a:latin typeface="Courier New" panose="02070309020205020404" pitchFamily="49" charset="0"/>
              </a:rPr>
              <a:t>        pushq   %rbp</a:t>
            </a:r>
          </a:p>
          <a:p>
            <a:pPr eaLnBrk="1" hangingPunct="1">
              <a:spcBef>
                <a:spcPct val="0"/>
              </a:spcBef>
              <a:buFontTx/>
              <a:buNone/>
            </a:pPr>
            <a:r>
              <a:rPr lang="en-US" altLang="en-US" sz="1200">
                <a:latin typeface="Courier New" panose="02070309020205020404" pitchFamily="49" charset="0"/>
              </a:rPr>
              <a:t>        movq    %rsp, %rbp</a:t>
            </a:r>
          </a:p>
          <a:p>
            <a:pPr eaLnBrk="1" hangingPunct="1">
              <a:spcBef>
                <a:spcPct val="0"/>
              </a:spcBef>
              <a:buFontTx/>
              <a:buNone/>
            </a:pPr>
            <a:r>
              <a:rPr lang="en-US" altLang="en-US" sz="1200">
                <a:latin typeface="Courier New" panose="02070309020205020404" pitchFamily="49" charset="0"/>
              </a:rPr>
              <a:t>        movq    %rdi, -8(%rbp)</a:t>
            </a:r>
          </a:p>
          <a:p>
            <a:pPr eaLnBrk="1" hangingPunct="1">
              <a:spcBef>
                <a:spcPct val="0"/>
              </a:spcBef>
              <a:buFontTx/>
              <a:buNone/>
            </a:pPr>
            <a:r>
              <a:rPr lang="en-US" altLang="en-US" sz="1200">
                <a:latin typeface="Courier New" panose="02070309020205020404" pitchFamily="49" charset="0"/>
              </a:rPr>
              <a:t>        movl    $0, -12(%rbp)</a:t>
            </a:r>
          </a:p>
          <a:p>
            <a:pPr eaLnBrk="1" hangingPunct="1">
              <a:spcBef>
                <a:spcPct val="0"/>
              </a:spcBef>
              <a:buFontTx/>
              <a:buNone/>
            </a:pPr>
            <a:r>
              <a:rPr lang="en-US" altLang="en-US" sz="1200">
                <a:latin typeface="Courier New" panose="02070309020205020404" pitchFamily="49" charset="0"/>
              </a:rPr>
              <a:t>.L10:</a:t>
            </a:r>
          </a:p>
          <a:p>
            <a:pPr eaLnBrk="1" hangingPunct="1">
              <a:spcBef>
                <a:spcPct val="0"/>
              </a:spcBef>
              <a:buFontTx/>
              <a:buNone/>
            </a:pPr>
            <a:r>
              <a:rPr lang="en-US" altLang="en-US" sz="1200">
                <a:latin typeface="Courier New" panose="02070309020205020404" pitchFamily="49" charset="0"/>
              </a:rPr>
              <a:t>        movl    -12(%rbp), %eax</a:t>
            </a:r>
          </a:p>
          <a:p>
            <a:pPr eaLnBrk="1" hangingPunct="1">
              <a:spcBef>
                <a:spcPct val="0"/>
              </a:spcBef>
              <a:buFontTx/>
              <a:buNone/>
            </a:pPr>
            <a:r>
              <a:rPr lang="en-US" altLang="en-US" sz="1200">
                <a:latin typeface="Courier New" panose="02070309020205020404" pitchFamily="49" charset="0"/>
              </a:rPr>
              <a:t>        cmpl    LoopCount(%rip), %eax</a:t>
            </a:r>
          </a:p>
          <a:p>
            <a:pPr eaLnBrk="1" hangingPunct="1">
              <a:spcBef>
                <a:spcPct val="0"/>
              </a:spcBef>
              <a:buFontTx/>
              <a:buNone/>
            </a:pPr>
            <a:r>
              <a:rPr lang="en-US" altLang="en-US" sz="1200">
                <a:latin typeface="Courier New" panose="02070309020205020404" pitchFamily="49" charset="0"/>
              </a:rPr>
              <a:t>        jl      .L13</a:t>
            </a:r>
          </a:p>
          <a:p>
            <a:pPr eaLnBrk="1" hangingPunct="1">
              <a:spcBef>
                <a:spcPct val="0"/>
              </a:spcBef>
              <a:buFontTx/>
              <a:buNone/>
            </a:pPr>
            <a:r>
              <a:rPr lang="en-US" altLang="en-US" sz="1200">
                <a:latin typeface="Courier New" panose="02070309020205020404" pitchFamily="49" charset="0"/>
              </a:rPr>
              <a:t>        jmp     .L11</a:t>
            </a:r>
          </a:p>
          <a:p>
            <a:pPr eaLnBrk="1" hangingPunct="1">
              <a:spcBef>
                <a:spcPct val="0"/>
              </a:spcBef>
              <a:buFontTx/>
              <a:buNone/>
            </a:pPr>
            <a:r>
              <a:rPr lang="en-US" altLang="en-US" sz="1200">
                <a:latin typeface="Courier New" panose="02070309020205020404" pitchFamily="49" charset="0"/>
              </a:rPr>
              <a:t>.L13:</a:t>
            </a:r>
          </a:p>
          <a:p>
            <a:pPr eaLnBrk="1" hangingPunct="1">
              <a:spcBef>
                <a:spcPct val="0"/>
              </a:spcBef>
              <a:buFontTx/>
              <a:buNone/>
            </a:pPr>
            <a:r>
              <a:rPr lang="en-US" altLang="en-US" sz="1200">
                <a:latin typeface="Courier New" panose="02070309020205020404" pitchFamily="49" charset="0"/>
              </a:rPr>
              <a:t>        incl    GlobalVariable(%rip)</a:t>
            </a:r>
          </a:p>
          <a:p>
            <a:pPr eaLnBrk="1" hangingPunct="1">
              <a:spcBef>
                <a:spcPct val="0"/>
              </a:spcBef>
              <a:buFontTx/>
              <a:buNone/>
            </a:pPr>
            <a:r>
              <a:rPr lang="en-US" altLang="en-US" sz="1200">
                <a:latin typeface="Courier New" panose="02070309020205020404" pitchFamily="49" charset="0"/>
              </a:rPr>
              <a:t>        leaq    -12(%rbp), %rax</a:t>
            </a:r>
          </a:p>
          <a:p>
            <a:pPr eaLnBrk="1" hangingPunct="1">
              <a:spcBef>
                <a:spcPct val="0"/>
              </a:spcBef>
              <a:buFontTx/>
              <a:buNone/>
            </a:pPr>
            <a:r>
              <a:rPr lang="en-US" altLang="en-US" sz="1200">
                <a:latin typeface="Courier New" panose="02070309020205020404" pitchFamily="49" charset="0"/>
              </a:rPr>
              <a:t>        incl    (%rax)</a:t>
            </a:r>
          </a:p>
          <a:p>
            <a:pPr eaLnBrk="1" hangingPunct="1">
              <a:spcBef>
                <a:spcPct val="0"/>
              </a:spcBef>
              <a:buFontTx/>
              <a:buNone/>
            </a:pPr>
            <a:r>
              <a:rPr lang="en-US" altLang="en-US" sz="1200">
                <a:latin typeface="Courier New" panose="02070309020205020404" pitchFamily="49" charset="0"/>
              </a:rPr>
              <a:t>        jmp     .L10</a:t>
            </a:r>
          </a:p>
          <a:p>
            <a:pPr eaLnBrk="1" hangingPunct="1">
              <a:spcBef>
                <a:spcPct val="0"/>
              </a:spcBef>
              <a:buFontTx/>
              <a:buNone/>
            </a:pPr>
            <a:r>
              <a:rPr lang="en-US" altLang="en-US" sz="1200">
                <a:latin typeface="Courier New" panose="02070309020205020404" pitchFamily="49" charset="0"/>
              </a:rPr>
              <a:t>.L11:</a:t>
            </a:r>
          </a:p>
          <a:p>
            <a:pPr eaLnBrk="1" hangingPunct="1">
              <a:spcBef>
                <a:spcPct val="0"/>
              </a:spcBef>
              <a:buFontTx/>
              <a:buNone/>
            </a:pPr>
            <a:r>
              <a:rPr lang="en-US" altLang="en-US" sz="1200">
                <a:latin typeface="Courier New" panose="02070309020205020404" pitchFamily="49" charset="0"/>
              </a:rPr>
              <a:t>        leave</a:t>
            </a:r>
          </a:p>
          <a:p>
            <a:pPr eaLnBrk="1" hangingPunct="1">
              <a:spcBef>
                <a:spcPct val="0"/>
              </a:spcBef>
              <a:buFontTx/>
              <a:buNone/>
            </a:pPr>
            <a:r>
              <a:rPr lang="en-US" altLang="en-US" sz="1200">
                <a:latin typeface="Courier New" panose="02070309020205020404" pitchFamily="49" charset="0"/>
              </a:rPr>
              <a:t>        ret</a:t>
            </a:r>
          </a:p>
          <a:p>
            <a:pPr eaLnBrk="1" hangingPunct="1">
              <a:spcBef>
                <a:spcPct val="0"/>
              </a:spcBef>
              <a:buFontTx/>
              <a:buNone/>
            </a:pPr>
            <a:endParaRPr lang="en-US" altLang="en-US" sz="1200">
              <a:latin typeface="Courier New" panose="02070309020205020404" pitchFamily="49" charset="0"/>
            </a:endParaRPr>
          </a:p>
        </p:txBody>
      </p:sp>
      <p:sp>
        <p:nvSpPr>
          <p:cNvPr id="8197" name="Text Box 3"/>
          <p:cNvSpPr txBox="1">
            <a:spLocks noChangeArrowheads="1"/>
          </p:cNvSpPr>
          <p:nvPr/>
        </p:nvSpPr>
        <p:spPr bwMode="auto">
          <a:xfrm>
            <a:off x="228600" y="228600"/>
            <a:ext cx="69977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latin typeface="Courier New" panose="02070309020205020404" pitchFamily="49" charset="0"/>
              </a:rPr>
              <a:t>//////////////////////////////////////////////////////////////////////////</a:t>
            </a:r>
          </a:p>
          <a:p>
            <a:pPr eaLnBrk="1" hangingPunct="1">
              <a:spcBef>
                <a:spcPct val="0"/>
              </a:spcBef>
              <a:buFontTx/>
              <a:buNone/>
            </a:pPr>
            <a:r>
              <a:rPr lang="en-US" altLang="en-US" sz="1200" b="1">
                <a:latin typeface="Courier New" panose="02070309020205020404" pitchFamily="49" charset="0"/>
              </a:rPr>
              <a:t>//  Adder - code executed by one of the threads</a:t>
            </a:r>
          </a:p>
          <a:p>
            <a:pPr eaLnBrk="1" hangingPunct="1">
              <a:spcBef>
                <a:spcPct val="0"/>
              </a:spcBef>
              <a:buFontTx/>
              <a:buNone/>
            </a:pPr>
            <a:r>
              <a:rPr lang="en-US" altLang="en-US" sz="1200" b="1">
                <a:latin typeface="Courier New" panose="02070309020205020404" pitchFamily="49" charset="0"/>
              </a:rPr>
              <a:t>//////////////////////////////////////////////////////////////////////////</a:t>
            </a:r>
          </a:p>
          <a:p>
            <a:pPr eaLnBrk="1" hangingPunct="1">
              <a:spcBef>
                <a:spcPct val="0"/>
              </a:spcBef>
              <a:buFontTx/>
              <a:buNone/>
            </a:pPr>
            <a:r>
              <a:rPr lang="en-US" altLang="en-US" sz="1200" b="1">
                <a:latin typeface="Courier New" panose="02070309020205020404" pitchFamily="49" charset="0"/>
              </a:rPr>
              <a:t>void *Adder(void *arg)   {</a:t>
            </a:r>
          </a:p>
          <a:p>
            <a:pPr eaLnBrk="1" hangingPunct="1">
              <a:spcBef>
                <a:spcPct val="0"/>
              </a:spcBef>
              <a:buFontTx/>
              <a:buNone/>
            </a:pPr>
            <a:r>
              <a:rPr lang="en-US" altLang="en-US" sz="1200" b="1">
                <a:latin typeface="Courier New" panose="02070309020205020404" pitchFamily="49" charset="0"/>
              </a:rPr>
              <a:t>    int     i;</a:t>
            </a:r>
          </a:p>
          <a:p>
            <a:pPr eaLnBrk="1" hangingPunct="1">
              <a:spcBef>
                <a:spcPct val="0"/>
              </a:spcBef>
              <a:buFontTx/>
              <a:buNone/>
            </a:pPr>
            <a:r>
              <a:rPr lang="en-US" altLang="en-US" sz="1200" b="1">
                <a:latin typeface="Courier New" panose="02070309020205020404" pitchFamily="49" charset="0"/>
              </a:rPr>
              <a:t>    for (i = 0; i &lt; LoopCount; i++)   {</a:t>
            </a:r>
          </a:p>
          <a:p>
            <a:pPr eaLnBrk="1" hangingPunct="1">
              <a:spcBef>
                <a:spcPct val="0"/>
              </a:spcBef>
              <a:buFontTx/>
              <a:buNone/>
            </a:pPr>
            <a:r>
              <a:rPr lang="en-US" altLang="en-US" sz="1200" b="1">
                <a:latin typeface="Courier New" panose="02070309020205020404" pitchFamily="49" charset="0"/>
              </a:rPr>
              <a:t>        GlobalVariable++;</a:t>
            </a:r>
          </a:p>
          <a:p>
            <a:pPr eaLnBrk="1" hangingPunct="1">
              <a:spcBef>
                <a:spcPct val="0"/>
              </a:spcBef>
              <a:buFontTx/>
              <a:buNone/>
            </a:pPr>
            <a:r>
              <a:rPr lang="en-US" altLang="en-US" sz="1200" b="1">
                <a:latin typeface="Courier New" panose="02070309020205020404" pitchFamily="49" charset="0"/>
              </a:rPr>
              <a:t>    }            // End of for</a:t>
            </a:r>
          </a:p>
          <a:p>
            <a:pPr eaLnBrk="1" hangingPunct="1">
              <a:spcBef>
                <a:spcPct val="0"/>
              </a:spcBef>
              <a:buFontTx/>
              <a:buNone/>
            </a:pPr>
            <a:r>
              <a:rPr lang="en-US" altLang="en-US" sz="1200" b="1">
                <a:latin typeface="Courier New" panose="02070309020205020404" pitchFamily="49" charset="0"/>
              </a:rPr>
              <a:t>}                // End of Adder</a:t>
            </a:r>
          </a:p>
          <a:p>
            <a:pPr eaLnBrk="1" hangingPunct="1">
              <a:spcBef>
                <a:spcPct val="0"/>
              </a:spcBef>
              <a:buFontTx/>
              <a:buNone/>
            </a:pPr>
            <a:endParaRPr lang="en-US" altLang="en-US" sz="1200" b="1">
              <a:latin typeface="Courier New" panose="02070309020205020404" pitchFamily="49" charset="0"/>
            </a:endParaRPr>
          </a:p>
        </p:txBody>
      </p:sp>
      <p:sp>
        <p:nvSpPr>
          <p:cNvPr id="8198" name="Line 4"/>
          <p:cNvSpPr>
            <a:spLocks noChangeShapeType="1"/>
          </p:cNvSpPr>
          <p:nvPr/>
        </p:nvSpPr>
        <p:spPr bwMode="auto">
          <a:xfrm>
            <a:off x="1219200" y="3581400"/>
            <a:ext cx="4038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 name="Text Box 5"/>
          <p:cNvSpPr txBox="1">
            <a:spLocks noChangeArrowheads="1"/>
          </p:cNvSpPr>
          <p:nvPr/>
        </p:nvSpPr>
        <p:spPr bwMode="auto">
          <a:xfrm>
            <a:off x="381000" y="4267200"/>
            <a:ext cx="3825875" cy="1562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66FF"/>
                </a:solidFill>
              </a:rPr>
              <a:t>So why does ThreadsRunAmock.c give such strange behavior on a multiprocessor??</a:t>
            </a:r>
          </a:p>
        </p:txBody>
      </p:sp>
      <p:sp>
        <p:nvSpPr>
          <p:cNvPr id="8200" name="Line 6"/>
          <p:cNvSpPr>
            <a:spLocks noChangeShapeType="1"/>
          </p:cNvSpPr>
          <p:nvPr/>
        </p:nvSpPr>
        <p:spPr bwMode="auto">
          <a:xfrm>
            <a:off x="1219200" y="1600200"/>
            <a:ext cx="0" cy="1981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Text Box 7"/>
          <p:cNvSpPr txBox="1">
            <a:spLocks noChangeArrowheads="1"/>
          </p:cNvSpPr>
          <p:nvPr/>
        </p:nvSpPr>
        <p:spPr bwMode="auto">
          <a:xfrm>
            <a:off x="1371600" y="3114675"/>
            <a:ext cx="284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latin typeface="Courier New" panose="02070309020205020404" pitchFamily="49" charset="0"/>
              </a:rPr>
              <a:t>.gcc ThreadsRunAmock.c -S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7BAFDE41-2387-4A54-A485-2A69B9DD79D6}" type="slidenum">
              <a:rPr lang="en-US" altLang="en-US" sz="1600"/>
              <a:pPr eaLnBrk="1" hangingPunct="1">
                <a:buFontTx/>
                <a:buNone/>
              </a:pPr>
              <a:t>8</a:t>
            </a:fld>
            <a:endParaRPr lang="en-US" altLang="en-US" sz="1600"/>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7467600" cy="64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Oval 3"/>
          <p:cNvSpPr>
            <a:spLocks noChangeArrowheads="1"/>
          </p:cNvSpPr>
          <p:nvPr/>
        </p:nvSpPr>
        <p:spPr bwMode="auto">
          <a:xfrm>
            <a:off x="228600" y="4419600"/>
            <a:ext cx="6781800" cy="838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600"/>
          </a:p>
        </p:txBody>
      </p:sp>
      <p:sp>
        <p:nvSpPr>
          <p:cNvPr id="9222" name="Text Box 4"/>
          <p:cNvSpPr txBox="1">
            <a:spLocks noChangeArrowheads="1"/>
          </p:cNvSpPr>
          <p:nvPr/>
        </p:nvSpPr>
        <p:spPr bwMode="auto">
          <a:xfrm>
            <a:off x="6858000" y="3657600"/>
            <a:ext cx="2133600" cy="650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This instruction is NOT atomic!!</a:t>
            </a:r>
          </a:p>
        </p:txBody>
      </p:sp>
      <p:sp>
        <p:nvSpPr>
          <p:cNvPr id="9223" name="Text Box 5"/>
          <p:cNvSpPr txBox="1">
            <a:spLocks noChangeArrowheads="1"/>
          </p:cNvSpPr>
          <p:nvPr/>
        </p:nvSpPr>
        <p:spPr bwMode="auto">
          <a:xfrm>
            <a:off x="3962400" y="152400"/>
            <a:ext cx="444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1">
                <a:solidFill>
                  <a:srgbClr val="FF0000"/>
                </a:solidFill>
              </a:rPr>
              <a:t>Intel Architecture Software Developer's Manual, Volume 2: </a:t>
            </a:r>
          </a:p>
          <a:p>
            <a:pPr eaLnBrk="1" hangingPunct="1">
              <a:spcBef>
                <a:spcPct val="0"/>
              </a:spcBef>
              <a:buFontTx/>
              <a:buNone/>
            </a:pPr>
            <a:r>
              <a:rPr lang="en-US" altLang="en-US" sz="1200" b="1">
                <a:solidFill>
                  <a:srgbClr val="FF0000"/>
                </a:solidFill>
              </a:rPr>
              <a:t>Instruction Set Reference Manual</a:t>
            </a:r>
            <a:endParaRPr lang="en-US" altLang="en-US" sz="12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smtClean="0"/>
              <a:t>6: Process Synchronization</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fld id="{BCBE19C6-44D0-4C2E-879F-F8885E4505D5}" type="slidenum">
              <a:rPr lang="en-US" altLang="en-US" sz="1600"/>
              <a:pPr eaLnBrk="1" hangingPunct="1">
                <a:buFontTx/>
                <a:buNone/>
              </a:pPr>
              <a:t>9</a:t>
            </a:fld>
            <a:endParaRPr lang="en-US" altLang="en-US" sz="1600"/>
          </a:p>
        </p:txBody>
      </p:sp>
      <p:sp>
        <p:nvSpPr>
          <p:cNvPr id="10244" name="Rectangle 3"/>
          <p:cNvSpPr>
            <a:spLocks noGrp="1" noChangeArrowheads="1"/>
          </p:cNvSpPr>
          <p:nvPr>
            <p:ph type="subTitle" idx="1"/>
          </p:nvPr>
        </p:nvSpPr>
        <p:spPr>
          <a:xfrm>
            <a:off x="381000" y="1752600"/>
            <a:ext cx="8534400" cy="3733800"/>
          </a:xfrm>
        </p:spPr>
        <p:txBody>
          <a:bodyPr/>
          <a:lstStyle/>
          <a:p>
            <a:pPr marL="2747963" indent="-2747963" algn="l" eaLnBrk="1" hangingPunct="1"/>
            <a:r>
              <a:rPr lang="en-US" altLang="en-US" sz="1800" b="1" smtClean="0">
                <a:solidFill>
                  <a:srgbClr val="FF0000"/>
                </a:solidFill>
                <a:cs typeface="Times New Roman" panose="02020603050405020304" pitchFamily="18" charset="0"/>
              </a:rPr>
              <a:t>A section of code, common to n cooperating processes, in which the processes may be accessing common variables.</a:t>
            </a:r>
          </a:p>
          <a:p>
            <a:pPr marL="2747963" indent="-2747963" algn="l" eaLnBrk="1" hangingPunct="1"/>
            <a:r>
              <a:rPr lang="en-US" altLang="en-US" sz="1600" smtClean="0">
                <a:cs typeface="Times New Roman" panose="02020603050405020304" pitchFamily="18" charset="0"/>
              </a:rPr>
              <a:t> </a:t>
            </a:r>
          </a:p>
          <a:p>
            <a:pPr marL="2747963" indent="-2747963" algn="l" eaLnBrk="1" hangingPunct="1"/>
            <a:r>
              <a:rPr lang="en-US" altLang="en-US" sz="1600" smtClean="0">
                <a:cs typeface="Times New Roman" panose="02020603050405020304" pitchFamily="18" charset="0"/>
              </a:rPr>
              <a:t>A Critical Section Environment contains:</a:t>
            </a:r>
          </a:p>
          <a:p>
            <a:pPr marL="2747963" indent="-2747963" algn="l" eaLnBrk="1" hangingPunct="1"/>
            <a:endParaRPr lang="en-US" altLang="en-US" sz="1600" smtClean="0">
              <a:cs typeface="Times New Roman" panose="02020603050405020304" pitchFamily="18" charset="0"/>
            </a:endParaRPr>
          </a:p>
          <a:p>
            <a:pPr marL="2747963" indent="-2747963" algn="l" eaLnBrk="1" hangingPunct="1"/>
            <a:r>
              <a:rPr lang="en-US" altLang="en-US" sz="1600" b="1" smtClean="0">
                <a:cs typeface="Times New Roman" panose="02020603050405020304" pitchFamily="18" charset="0"/>
              </a:rPr>
              <a:t>Entry Section</a:t>
            </a:r>
            <a:r>
              <a:rPr lang="en-US" altLang="en-US" sz="1600" smtClean="0">
                <a:cs typeface="Times New Roman" panose="02020603050405020304" pitchFamily="18" charset="0"/>
              </a:rPr>
              <a:t>	Code requesting entry into the critical section.</a:t>
            </a:r>
          </a:p>
          <a:p>
            <a:pPr marL="2747963" indent="-2747963" algn="l" eaLnBrk="1" hangingPunct="1"/>
            <a:endParaRPr lang="en-US" altLang="en-US" sz="1600" smtClean="0">
              <a:cs typeface="Times New Roman" panose="02020603050405020304" pitchFamily="18" charset="0"/>
            </a:endParaRPr>
          </a:p>
          <a:p>
            <a:pPr marL="2747963" indent="-2747963" algn="l" eaLnBrk="1" hangingPunct="1"/>
            <a:r>
              <a:rPr lang="en-US" altLang="en-US" sz="1600" b="1" smtClean="0">
                <a:cs typeface="Times New Roman" panose="02020603050405020304" pitchFamily="18" charset="0"/>
              </a:rPr>
              <a:t>Critical Section</a:t>
            </a:r>
            <a:r>
              <a:rPr lang="en-US" altLang="en-US" sz="1600" smtClean="0">
                <a:cs typeface="Times New Roman" panose="02020603050405020304" pitchFamily="18" charset="0"/>
              </a:rPr>
              <a:t>	Code in which only one process can execute at any one time.</a:t>
            </a:r>
          </a:p>
          <a:p>
            <a:pPr marL="2747963" indent="-2747963" algn="l" eaLnBrk="1" hangingPunct="1"/>
            <a:endParaRPr lang="en-US" altLang="en-US" sz="1600" smtClean="0">
              <a:cs typeface="Times New Roman" panose="02020603050405020304" pitchFamily="18" charset="0"/>
            </a:endParaRPr>
          </a:p>
          <a:p>
            <a:pPr marL="2747963" indent="-2747963" algn="l" eaLnBrk="1" hangingPunct="1"/>
            <a:r>
              <a:rPr lang="en-US" altLang="en-US" sz="1600" b="1" smtClean="0">
                <a:cs typeface="Times New Roman" panose="02020603050405020304" pitchFamily="18" charset="0"/>
              </a:rPr>
              <a:t>Exit Section</a:t>
            </a:r>
            <a:r>
              <a:rPr lang="en-US" altLang="en-US" sz="1600" smtClean="0">
                <a:cs typeface="Times New Roman" panose="02020603050405020304" pitchFamily="18" charset="0"/>
              </a:rPr>
              <a:t>	The end of the critical section, releasing or allowing others in.</a:t>
            </a:r>
          </a:p>
          <a:p>
            <a:pPr marL="2747963" indent="-2747963" algn="l" eaLnBrk="1" hangingPunct="1"/>
            <a:endParaRPr lang="en-US" altLang="en-US" sz="1600" smtClean="0">
              <a:cs typeface="Times New Roman" panose="02020603050405020304" pitchFamily="18" charset="0"/>
            </a:endParaRPr>
          </a:p>
          <a:p>
            <a:pPr marL="2747963" indent="-2747963" algn="l" eaLnBrk="1" hangingPunct="1"/>
            <a:r>
              <a:rPr lang="en-US" altLang="en-US" sz="1600" b="1" smtClean="0">
                <a:cs typeface="Times New Roman" panose="02020603050405020304" pitchFamily="18" charset="0"/>
              </a:rPr>
              <a:t>Remainder Section</a:t>
            </a:r>
            <a:r>
              <a:rPr lang="en-US" altLang="en-US" sz="1600" smtClean="0">
                <a:cs typeface="Times New Roman" panose="02020603050405020304" pitchFamily="18" charset="0"/>
              </a:rPr>
              <a:t>	Rest of the code AFTER the critical section.</a:t>
            </a:r>
          </a:p>
          <a:p>
            <a:pPr marL="2747963" indent="-2747963" algn="l" eaLnBrk="1" hangingPunct="1"/>
            <a:endParaRPr lang="en-US" altLang="en-US" sz="1600" smtClean="0">
              <a:cs typeface="Times New Roman" panose="02020603050405020304" pitchFamily="18" charset="0"/>
            </a:endParaRPr>
          </a:p>
        </p:txBody>
      </p:sp>
      <p:sp>
        <p:nvSpPr>
          <p:cNvPr id="10245" name="Rectangle 7"/>
          <p:cNvSpPr>
            <a:spLocks noGrp="1" noChangeArrowheads="1"/>
          </p:cNvSpPr>
          <p:nvPr>
            <p:ph type="ctrTitle"/>
          </p:nvPr>
        </p:nvSpPr>
        <p:spPr>
          <a:xfrm>
            <a:off x="0" y="228600"/>
            <a:ext cx="4648200" cy="838200"/>
          </a:xfrm>
          <a:noFill/>
        </p:spPr>
        <p:txBody>
          <a:bodyPr/>
          <a:lstStyle/>
          <a:p>
            <a:pPr eaLnBrk="1" hangingPunct="1"/>
            <a:r>
              <a:rPr lang="en-US" altLang="en-US" sz="3600" b="1" smtClean="0"/>
              <a:t>PROCESS SYNCHRONIZATION</a:t>
            </a:r>
          </a:p>
        </p:txBody>
      </p:sp>
      <p:sp>
        <p:nvSpPr>
          <p:cNvPr id="10246" name="Text Box 8"/>
          <p:cNvSpPr txBox="1">
            <a:spLocks noChangeArrowheads="1"/>
          </p:cNvSpPr>
          <p:nvPr/>
        </p:nvSpPr>
        <p:spPr bwMode="auto">
          <a:xfrm>
            <a:off x="5257800" y="381000"/>
            <a:ext cx="2973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har char="•"/>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sz="2800" b="1">
                <a:solidFill>
                  <a:srgbClr val="FF0000"/>
                </a:solidFill>
              </a:rPr>
              <a:t>Critical Sections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3332</Words>
  <Application>Microsoft Office PowerPoint</Application>
  <PresentationFormat>On-screen Show (4:3)</PresentationFormat>
  <Paragraphs>867</Paragraphs>
  <Slides>45</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Times New Roman</vt:lpstr>
      <vt:lpstr>Helvetica</vt:lpstr>
      <vt:lpstr>Courier New</vt:lpstr>
      <vt:lpstr>Monotype Sorts</vt:lpstr>
      <vt:lpstr>Wingdings</vt:lpstr>
      <vt:lpstr>Symbol</vt:lpstr>
      <vt:lpstr>Default Design</vt:lpstr>
      <vt:lpstr>PowerPoint Presentation</vt:lpstr>
      <vt:lpstr>PowerPoint Presentation</vt:lpstr>
      <vt:lpstr>PowerPoint Presentation</vt:lpstr>
      <vt:lpstr>PROCESS SYNCHRONIZATION</vt:lpstr>
      <vt:lpstr>PROCESS SYNCHRONIZATION</vt:lpstr>
      <vt:lpstr>PROCESS SYNCHRONIZATION</vt:lpstr>
      <vt:lpstr>PowerPoint Presentation</vt:lpstr>
      <vt:lpstr>PowerPoint Presentation</vt:lpstr>
      <vt:lpstr>PROCESS SYNCHRONIZATION</vt:lpstr>
      <vt:lpstr>PROCESS SYNCHRONIZATION</vt:lpstr>
      <vt:lpstr>PROCESS SYNCHRONIZATION</vt:lpstr>
      <vt:lpstr>PROCESS SYNCHRONIZATION</vt:lpstr>
      <vt:lpstr>PROCESS SYNCHRONIZATION</vt:lpstr>
      <vt:lpstr>PROCESS SYNCHRONIZATION</vt:lpstr>
      <vt:lpstr>Analysis of Peterson Solution</vt:lpstr>
      <vt:lpstr>PowerPoint Presentation</vt:lpstr>
      <vt:lpstr>PROCESS SYNCHRONIZATION</vt:lpstr>
      <vt:lpstr>PROCESS SYNCHRONIZATION</vt:lpstr>
      <vt:lpstr>Code for Peterson’s Algorithm</vt:lpstr>
      <vt:lpstr>Code for Peterson’s Algorithm</vt:lpstr>
      <vt:lpstr>PROCESS SYNCHRONIZATION</vt:lpstr>
      <vt:lpstr>PROCESS SYNCHRONIZATION</vt:lpstr>
      <vt:lpstr>PROCESS SYNCHRONIZATION</vt:lpstr>
      <vt:lpstr>PROCESS SYNCHRONIZATION</vt:lpstr>
      <vt:lpstr>PROCESS SYNCHRONIZATION</vt:lpstr>
      <vt:lpstr>PROCESS SYNCHRONIZATION</vt:lpstr>
      <vt:lpstr>PROCESS SYNCHRONIZATION</vt:lpstr>
      <vt:lpstr>PROCESS SYNCHRONIZATION</vt:lpstr>
      <vt:lpstr>PowerPoint Presentation</vt:lpstr>
      <vt:lpstr>PowerPoint Presentation</vt:lpstr>
      <vt:lpstr>PowerPoint Presentation</vt:lpstr>
      <vt:lpstr>PowerPoint Presentation</vt:lpstr>
      <vt:lpstr>PowerPoint Presentation</vt:lpstr>
      <vt:lpstr>Railways in the Andes; A Practical Problem</vt:lpstr>
      <vt:lpstr>PowerPoint Presentation</vt:lpstr>
      <vt:lpstr>PowerPoint Presentation</vt:lpstr>
      <vt:lpstr>PROCESS SYNCHRONIZATION</vt:lpstr>
      <vt:lpstr>PROCESS SYNCHRONIZATION</vt:lpstr>
      <vt:lpstr>PROCESS SYNCHRONIZATION</vt:lpstr>
      <vt:lpstr>PROCESS SYNCHRONIZATION</vt:lpstr>
      <vt:lpstr>PROCESS SYNCHRONIZATION</vt:lpstr>
      <vt:lpstr>PROCESS SYNCHRONIZATION</vt:lpstr>
      <vt:lpstr>Java Usage </vt:lpstr>
      <vt:lpstr>Java Usage </vt:lpstr>
      <vt:lpstr>Wrap up</vt:lpstr>
    </vt:vector>
  </TitlesOfParts>
  <Company>Stratus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Operator</dc:creator>
  <cp:lastModifiedBy>jerry breecher</cp:lastModifiedBy>
  <cp:revision>76</cp:revision>
  <dcterms:created xsi:type="dcterms:W3CDTF">2000-12-14T19:09:34Z</dcterms:created>
  <dcterms:modified xsi:type="dcterms:W3CDTF">2016-09-29T15:28:39Z</dcterms:modified>
</cp:coreProperties>
</file>