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0" r:id="rId2"/>
    <p:sldId id="281" r:id="rId3"/>
    <p:sldId id="256" r:id="rId4"/>
    <p:sldId id="282" r:id="rId5"/>
    <p:sldId id="258" r:id="rId6"/>
    <p:sldId id="271" r:id="rId7"/>
    <p:sldId id="274" r:id="rId8"/>
    <p:sldId id="279" r:id="rId9"/>
    <p:sldId id="275" r:id="rId10"/>
    <p:sldId id="272" r:id="rId11"/>
    <p:sldId id="276" r:id="rId12"/>
    <p:sldId id="273" r:id="rId13"/>
    <p:sldId id="277" r:id="rId14"/>
    <p:sldId id="278" r:id="rId15"/>
    <p:sldId id="259" r:id="rId16"/>
    <p:sldId id="261" r:id="rId17"/>
    <p:sldId id="260" r:id="rId18"/>
    <p:sldId id="263" r:id="rId19"/>
    <p:sldId id="262" r:id="rId20"/>
    <p:sldId id="265" r:id="rId21"/>
    <p:sldId id="266" r:id="rId22"/>
    <p:sldId id="267" r:id="rId23"/>
    <p:sldId id="268" r:id="rId24"/>
    <p:sldId id="264" r:id="rId25"/>
    <p:sldId id="269" r:id="rId26"/>
    <p:sldId id="270" r:id="rId27"/>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0000"/>
    <a:srgbClr val="FF0066"/>
    <a:srgbClr val="FF5050"/>
    <a:srgbClr val="FF99FF"/>
    <a:srgbClr val="FFFFCC"/>
    <a:srgbClr val="66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6" d="100"/>
          <a:sy n="66" d="100"/>
        </p:scale>
        <p:origin x="1092"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867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867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86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54DFD684-1DBF-49F9-B63B-F5E8B6F1AA1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433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8676"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1434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21D2B2BA-0841-4B09-A1EA-2F7A3A5E4DF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661B5ED-A76F-4768-BD2B-F98FA86AFAA1}" type="slidenum">
              <a:rPr lang="en-US" altLang="en-US">
                <a:latin typeface="Arial" panose="020B0604020202020204" pitchFamily="34" charset="0"/>
              </a:rPr>
              <a:pPr eaLnBrk="1" hangingPunct="1">
                <a:spcBef>
                  <a:spcPct val="0"/>
                </a:spcBef>
              </a:pPr>
              <a:t>1</a:t>
            </a:fld>
            <a:endParaRPr lang="en-US" altLang="en-US">
              <a:latin typeface="Arial" panose="020B0604020202020204" pitchFamily="34" charset="0"/>
            </a:endParaRPr>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5E58A8-6984-495E-B76A-39B453DB5429}" type="slidenum">
              <a:rPr lang="en-US" altLang="en-US">
                <a:latin typeface="Arial" panose="020B0604020202020204" pitchFamily="34" charset="0"/>
              </a:rPr>
              <a:pPr eaLnBrk="1" hangingPunct="1">
                <a:spcBef>
                  <a:spcPct val="0"/>
                </a:spcBef>
              </a:pPr>
              <a:t>10</a:t>
            </a:fld>
            <a:endParaRPr lang="en-US" altLang="en-US">
              <a:latin typeface="Arial" panose="020B0604020202020204" pitchFamily="34" charset="0"/>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D0616A1-A6C8-447C-BD10-D7E6C5D8117E}" type="slidenum">
              <a:rPr lang="en-US" altLang="en-US">
                <a:latin typeface="Arial" panose="020B0604020202020204" pitchFamily="34" charset="0"/>
              </a:rPr>
              <a:pPr eaLnBrk="1" hangingPunct="1">
                <a:spcBef>
                  <a:spcPct val="0"/>
                </a:spcBef>
              </a:pPr>
              <a:t>11</a:t>
            </a:fld>
            <a:endParaRPr lang="en-US" altLang="en-US">
              <a:latin typeface="Arial" panose="020B0604020202020204" pitchFamily="34" charset="0"/>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B38BBC7-6F0A-4CC6-A7B0-242476E51F89}"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3E8329E-CE98-45B0-B0E9-71D2DA059221}" type="slidenum">
              <a:rPr lang="en-US" altLang="en-US">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1D0A067-AD5A-49EE-B916-39F739AE31CF}" type="slidenum">
              <a:rPr lang="en-US" altLang="en-US">
                <a:latin typeface="Arial" panose="020B0604020202020204" pitchFamily="34" charset="0"/>
              </a:rPr>
              <a:pPr eaLnBrk="1" hangingPunct="1">
                <a:spcBef>
                  <a:spcPct val="0"/>
                </a:spcBef>
              </a:pPr>
              <a:t>14</a:t>
            </a:fld>
            <a:endParaRPr lang="en-US" altLang="en-US">
              <a:latin typeface="Arial" panose="020B0604020202020204" pitchFamily="34" charset="0"/>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C613B7F-1062-4A5C-89F2-6BBCF61B23DA}" type="slidenum">
              <a:rPr lang="en-US" altLang="en-US">
                <a:latin typeface="Arial" panose="020B0604020202020204" pitchFamily="34" charset="0"/>
              </a:rPr>
              <a:pPr eaLnBrk="1" hangingPunct="1">
                <a:spcBef>
                  <a:spcPct val="0"/>
                </a:spcBef>
              </a:pPr>
              <a:t>15</a:t>
            </a:fld>
            <a:endParaRPr lang="en-US" altLang="en-US">
              <a:latin typeface="Arial" panose="020B0604020202020204" pitchFamily="34" charset="0"/>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7F92B12-BFCF-4D95-A615-9943AC7C6C23}" type="slidenum">
              <a:rPr lang="en-US" altLang="en-US">
                <a:latin typeface="Arial" panose="020B0604020202020204" pitchFamily="34" charset="0"/>
              </a:rPr>
              <a:pPr eaLnBrk="1" hangingPunct="1">
                <a:spcBef>
                  <a:spcPct val="0"/>
                </a:spcBef>
              </a:pPr>
              <a:t>16</a:t>
            </a:fld>
            <a:endParaRPr lang="en-US" altLang="en-US">
              <a:latin typeface="Arial" panose="020B0604020202020204" pitchFamily="34"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F499470-5462-4008-9F6B-99ECDD404BA7}" type="slidenum">
              <a:rPr lang="en-US" altLang="en-US">
                <a:latin typeface="Arial" panose="020B0604020202020204" pitchFamily="34" charset="0"/>
              </a:rPr>
              <a:pPr eaLnBrk="1" hangingPunct="1">
                <a:spcBef>
                  <a:spcPct val="0"/>
                </a:spcBef>
              </a:pPr>
              <a:t>17</a:t>
            </a:fld>
            <a:endParaRPr lang="en-US" altLang="en-US">
              <a:latin typeface="Arial" panose="020B0604020202020204" pitchFamily="34" charset="0"/>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C846FC-00F4-4EA2-B0D6-88CE6145FE21}" type="slidenum">
              <a:rPr lang="en-US" altLang="en-US">
                <a:latin typeface="Arial" panose="020B0604020202020204" pitchFamily="34" charset="0"/>
              </a:rPr>
              <a:pPr eaLnBrk="1" hangingPunct="1">
                <a:spcBef>
                  <a:spcPct val="0"/>
                </a:spcBef>
              </a:pPr>
              <a:t>18</a:t>
            </a:fld>
            <a:endParaRPr lang="en-US" altLang="en-US">
              <a:latin typeface="Arial" panose="020B0604020202020204" pitchFamily="34"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00670D-D21A-475E-83ED-21EBA8D2D0DA}" type="slidenum">
              <a:rPr lang="en-US" altLang="en-US">
                <a:latin typeface="Arial" panose="020B0604020202020204" pitchFamily="34" charset="0"/>
              </a:rPr>
              <a:pPr eaLnBrk="1" hangingPunct="1">
                <a:spcBef>
                  <a:spcPct val="0"/>
                </a:spcBef>
              </a:pPr>
              <a:t>19</a:t>
            </a:fld>
            <a:endParaRPr lang="en-US" altLang="en-US">
              <a:latin typeface="Arial" panose="020B0604020202020204" pitchFamily="34" charset="0"/>
            </a:endParaRPr>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D2AB88C-DDE2-4BFB-B7C9-A35C881CE670}" type="slidenum">
              <a:rPr lang="en-US" altLang="en-US">
                <a:latin typeface="Arial" panose="020B0604020202020204" pitchFamily="34" charset="0"/>
              </a:rPr>
              <a:pPr eaLnBrk="1" hangingPunct="1">
                <a:spcBef>
                  <a:spcPct val="0"/>
                </a:spcBef>
              </a:pPr>
              <a:t>2</a:t>
            </a:fld>
            <a:endParaRPr lang="en-US" altLang="en-US">
              <a:latin typeface="Arial" panose="020B0604020202020204" pitchFamily="34"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73B5ED7-838D-47F8-8641-51E3202B29F3}" type="slidenum">
              <a:rPr lang="en-US" altLang="en-US">
                <a:latin typeface="Arial" panose="020B0604020202020204" pitchFamily="34" charset="0"/>
              </a:rPr>
              <a:pPr eaLnBrk="1" hangingPunct="1">
                <a:spcBef>
                  <a:spcPct val="0"/>
                </a:spcBef>
              </a:pPr>
              <a:t>20</a:t>
            </a:fld>
            <a:endParaRPr lang="en-US" altLang="en-US">
              <a:latin typeface="Arial" panose="020B0604020202020204" pitchFamily="34"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9FF4A41-D87F-4E2A-A3C9-980BB8514209}" type="slidenum">
              <a:rPr lang="en-US" altLang="en-US">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2438970-B587-47FB-B325-DD3A409655D0}" type="slidenum">
              <a:rPr lang="en-US" altLang="en-US">
                <a:latin typeface="Arial" panose="020B0604020202020204" pitchFamily="34" charset="0"/>
              </a:rPr>
              <a:pPr eaLnBrk="1" hangingPunct="1">
                <a:spcBef>
                  <a:spcPct val="0"/>
                </a:spcBef>
              </a:pPr>
              <a:t>22</a:t>
            </a:fld>
            <a:endParaRPr lang="en-US" altLang="en-US">
              <a:latin typeface="Arial" panose="020B0604020202020204" pitchFamily="34" charset="0"/>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F0460E0-AA11-4DCF-9D5B-7B3404BC1E46}" type="slidenum">
              <a:rPr lang="en-US" altLang="en-US">
                <a:latin typeface="Arial" panose="020B0604020202020204" pitchFamily="34" charset="0"/>
              </a:rPr>
              <a:pPr eaLnBrk="1" hangingPunct="1">
                <a:spcBef>
                  <a:spcPct val="0"/>
                </a:spcBef>
              </a:pPr>
              <a:t>23</a:t>
            </a:fld>
            <a:endParaRPr lang="en-US" altLang="en-US">
              <a:latin typeface="Arial" panose="020B0604020202020204" pitchFamily="34" charset="0"/>
            </a:endParaRPr>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9C1E5C5-8036-4E72-810A-1DE61D072CA4}" type="slidenum">
              <a:rPr lang="en-US" altLang="en-US">
                <a:latin typeface="Arial" panose="020B0604020202020204" pitchFamily="34" charset="0"/>
              </a:rPr>
              <a:pPr eaLnBrk="1" hangingPunct="1">
                <a:spcBef>
                  <a:spcPct val="0"/>
                </a:spcBef>
              </a:pPr>
              <a:t>24</a:t>
            </a:fld>
            <a:endParaRPr lang="en-US" altLang="en-US">
              <a:latin typeface="Arial" panose="020B0604020202020204" pitchFamily="34"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7EA1A81-3BEA-49D2-B7A8-C27CF1FADBAC}" type="slidenum">
              <a:rPr lang="en-US" altLang="en-US">
                <a:latin typeface="Arial" panose="020B0604020202020204" pitchFamily="34" charset="0"/>
              </a:rPr>
              <a:pPr eaLnBrk="1" hangingPunct="1">
                <a:spcBef>
                  <a:spcPct val="0"/>
                </a:spcBef>
              </a:pPr>
              <a:t>25</a:t>
            </a:fld>
            <a:endParaRPr lang="en-US" altLang="en-US">
              <a:latin typeface="Arial" panose="020B0604020202020204" pitchFamily="34" charset="0"/>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0CDB8C7-1268-4645-8057-9CB973E1A191}" type="slidenum">
              <a:rPr lang="en-US" altLang="en-US">
                <a:latin typeface="Arial" panose="020B0604020202020204" pitchFamily="34" charset="0"/>
              </a:rPr>
              <a:pPr eaLnBrk="1" hangingPunct="1">
                <a:spcBef>
                  <a:spcPct val="0"/>
                </a:spcBef>
              </a:pPr>
              <a:t>26</a:t>
            </a:fld>
            <a:endParaRPr lang="en-US" altLang="en-US">
              <a:latin typeface="Arial" panose="020B0604020202020204" pitchFamily="34"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6B82C0D-5D59-4D9B-993B-55C4B3F77530}"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35A86A6-2945-4A7D-91E2-2F1EE73FDC2C}" type="slidenum">
              <a:rPr lang="en-US" altLang="en-US">
                <a:latin typeface="Arial" panose="020B0604020202020204" pitchFamily="34" charset="0"/>
              </a:rPr>
              <a:pPr eaLnBrk="1" hangingPunct="1">
                <a:spcBef>
                  <a:spcPct val="0"/>
                </a:spcBef>
              </a:pPr>
              <a:t>4</a:t>
            </a:fld>
            <a:endParaRPr lang="en-US" altLang="en-US">
              <a:latin typeface="Arial" panose="020B0604020202020204" pitchFamily="34"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D8DDE2F-6A3D-4446-8DFB-8B90F89FDAE3}"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C7D9E44-81E3-41FE-96FA-C19FD3B4C30E}"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5B65082-1642-41B0-B058-CF360D84323D}" type="slidenum">
              <a:rPr lang="en-US" altLang="en-US">
                <a:latin typeface="Arial" panose="020B0604020202020204" pitchFamily="34" charset="0"/>
              </a:rPr>
              <a:pPr eaLnBrk="1" hangingPunct="1">
                <a:spcBef>
                  <a:spcPct val="0"/>
                </a:spcBef>
              </a:pPr>
              <a:t>7</a:t>
            </a:fld>
            <a:endParaRPr lang="en-US" altLang="en-US">
              <a:latin typeface="Arial" panose="020B0604020202020204" pitchFamily="34" charset="0"/>
            </a:endParaRPr>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B52ACC2-685C-47E0-BEEC-97CCEAB6C9CD}" type="slidenum">
              <a:rPr lang="en-US" altLang="en-US">
                <a:latin typeface="Arial" panose="020B0604020202020204" pitchFamily="34" charset="0"/>
              </a:rPr>
              <a:pPr eaLnBrk="1" hangingPunct="1">
                <a:spcBef>
                  <a:spcPct val="0"/>
                </a:spcBef>
              </a:pPr>
              <a:t>8</a:t>
            </a:fld>
            <a:endParaRPr lang="en-US" altLang="en-US">
              <a:latin typeface="Arial" panose="020B0604020202020204" pitchFamily="34"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1F4BDB7-D3FB-48A3-B9DB-9DD897712FAE}" type="slidenum">
              <a:rPr lang="en-US" altLang="en-US">
                <a:latin typeface="Arial" panose="020B0604020202020204" pitchFamily="34" charset="0"/>
              </a:rPr>
              <a:pPr eaLnBrk="1" hangingPunct="1">
                <a:spcBef>
                  <a:spcPct val="0"/>
                </a:spcBef>
              </a:pPr>
              <a:t>9</a:t>
            </a:fld>
            <a:endParaRPr lang="en-US" altLang="en-US">
              <a:latin typeface="Arial" panose="020B0604020202020204" pitchFamily="34" charset="0"/>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6" name="Rectangle 6"/>
          <p:cNvSpPr>
            <a:spLocks noGrp="1" noChangeArrowheads="1"/>
          </p:cNvSpPr>
          <p:nvPr>
            <p:ph type="sldNum" sz="quarter" idx="12"/>
          </p:nvPr>
        </p:nvSpPr>
        <p:spPr>
          <a:ln/>
        </p:spPr>
        <p:txBody>
          <a:bodyPr/>
          <a:lstStyle>
            <a:lvl1pPr>
              <a:defRPr/>
            </a:lvl1pPr>
          </a:lstStyle>
          <a:p>
            <a:fld id="{0B3E8B9D-8FD1-4A4D-86DC-5FBE45305B2A}" type="slidenum">
              <a:rPr lang="en-US" altLang="en-US"/>
              <a:pPr/>
              <a:t>‹#›</a:t>
            </a:fld>
            <a:endParaRPr lang="en-US" altLang="en-US"/>
          </a:p>
        </p:txBody>
      </p:sp>
    </p:spTree>
    <p:extLst>
      <p:ext uri="{BB962C8B-B14F-4D97-AF65-F5344CB8AC3E}">
        <p14:creationId xmlns:p14="http://schemas.microsoft.com/office/powerpoint/2010/main" val="5924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6" name="Rectangle 6"/>
          <p:cNvSpPr>
            <a:spLocks noGrp="1" noChangeArrowheads="1"/>
          </p:cNvSpPr>
          <p:nvPr>
            <p:ph type="sldNum" sz="quarter" idx="12"/>
          </p:nvPr>
        </p:nvSpPr>
        <p:spPr>
          <a:ln/>
        </p:spPr>
        <p:txBody>
          <a:bodyPr/>
          <a:lstStyle>
            <a:lvl1pPr>
              <a:defRPr/>
            </a:lvl1pPr>
          </a:lstStyle>
          <a:p>
            <a:fld id="{54DF7943-1CD8-4D69-8BF5-05C9C1559203}" type="slidenum">
              <a:rPr lang="en-US" altLang="en-US"/>
              <a:pPr/>
              <a:t>‹#›</a:t>
            </a:fld>
            <a:endParaRPr lang="en-US" altLang="en-US"/>
          </a:p>
        </p:txBody>
      </p:sp>
    </p:spTree>
    <p:extLst>
      <p:ext uri="{BB962C8B-B14F-4D97-AF65-F5344CB8AC3E}">
        <p14:creationId xmlns:p14="http://schemas.microsoft.com/office/powerpoint/2010/main" val="128851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6" name="Rectangle 6"/>
          <p:cNvSpPr>
            <a:spLocks noGrp="1" noChangeArrowheads="1"/>
          </p:cNvSpPr>
          <p:nvPr>
            <p:ph type="sldNum" sz="quarter" idx="12"/>
          </p:nvPr>
        </p:nvSpPr>
        <p:spPr>
          <a:ln/>
        </p:spPr>
        <p:txBody>
          <a:bodyPr/>
          <a:lstStyle>
            <a:lvl1pPr>
              <a:defRPr/>
            </a:lvl1pPr>
          </a:lstStyle>
          <a:p>
            <a:fld id="{291F36FD-7151-454B-B960-C66E0AF4C41D}" type="slidenum">
              <a:rPr lang="en-US" altLang="en-US"/>
              <a:pPr/>
              <a:t>‹#›</a:t>
            </a:fld>
            <a:endParaRPr lang="en-US" altLang="en-US"/>
          </a:p>
        </p:txBody>
      </p:sp>
    </p:spTree>
    <p:extLst>
      <p:ext uri="{BB962C8B-B14F-4D97-AF65-F5344CB8AC3E}">
        <p14:creationId xmlns:p14="http://schemas.microsoft.com/office/powerpoint/2010/main" val="87081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6" name="Rectangle 6"/>
          <p:cNvSpPr>
            <a:spLocks noGrp="1" noChangeArrowheads="1"/>
          </p:cNvSpPr>
          <p:nvPr>
            <p:ph type="sldNum" sz="quarter" idx="12"/>
          </p:nvPr>
        </p:nvSpPr>
        <p:spPr>
          <a:ln/>
        </p:spPr>
        <p:txBody>
          <a:bodyPr/>
          <a:lstStyle>
            <a:lvl1pPr>
              <a:defRPr/>
            </a:lvl1pPr>
          </a:lstStyle>
          <a:p>
            <a:fld id="{BE31F267-C31F-4654-94A6-0330B4E1576B}" type="slidenum">
              <a:rPr lang="en-US" altLang="en-US"/>
              <a:pPr/>
              <a:t>‹#›</a:t>
            </a:fld>
            <a:endParaRPr lang="en-US" altLang="en-US"/>
          </a:p>
        </p:txBody>
      </p:sp>
    </p:spTree>
    <p:extLst>
      <p:ext uri="{BB962C8B-B14F-4D97-AF65-F5344CB8AC3E}">
        <p14:creationId xmlns:p14="http://schemas.microsoft.com/office/powerpoint/2010/main" val="145978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6" name="Rectangle 6"/>
          <p:cNvSpPr>
            <a:spLocks noGrp="1" noChangeArrowheads="1"/>
          </p:cNvSpPr>
          <p:nvPr>
            <p:ph type="sldNum" sz="quarter" idx="12"/>
          </p:nvPr>
        </p:nvSpPr>
        <p:spPr>
          <a:ln/>
        </p:spPr>
        <p:txBody>
          <a:bodyPr/>
          <a:lstStyle>
            <a:lvl1pPr>
              <a:defRPr/>
            </a:lvl1pPr>
          </a:lstStyle>
          <a:p>
            <a:fld id="{E1B87F53-E5AD-4A76-9B04-5FE636BA65CE}" type="slidenum">
              <a:rPr lang="en-US" altLang="en-US"/>
              <a:pPr/>
              <a:t>‹#›</a:t>
            </a:fld>
            <a:endParaRPr lang="en-US" altLang="en-US"/>
          </a:p>
        </p:txBody>
      </p:sp>
    </p:spTree>
    <p:extLst>
      <p:ext uri="{BB962C8B-B14F-4D97-AF65-F5344CB8AC3E}">
        <p14:creationId xmlns:p14="http://schemas.microsoft.com/office/powerpoint/2010/main" val="45132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7" name="Rectangle 6"/>
          <p:cNvSpPr>
            <a:spLocks noGrp="1" noChangeArrowheads="1"/>
          </p:cNvSpPr>
          <p:nvPr>
            <p:ph type="sldNum" sz="quarter" idx="12"/>
          </p:nvPr>
        </p:nvSpPr>
        <p:spPr>
          <a:ln/>
        </p:spPr>
        <p:txBody>
          <a:bodyPr/>
          <a:lstStyle>
            <a:lvl1pPr>
              <a:defRPr/>
            </a:lvl1pPr>
          </a:lstStyle>
          <a:p>
            <a:fld id="{8CBDA475-B95D-4416-A417-4E5472E79BDF}" type="slidenum">
              <a:rPr lang="en-US" altLang="en-US"/>
              <a:pPr/>
              <a:t>‹#›</a:t>
            </a:fld>
            <a:endParaRPr lang="en-US" altLang="en-US"/>
          </a:p>
        </p:txBody>
      </p:sp>
    </p:spTree>
    <p:extLst>
      <p:ext uri="{BB962C8B-B14F-4D97-AF65-F5344CB8AC3E}">
        <p14:creationId xmlns:p14="http://schemas.microsoft.com/office/powerpoint/2010/main" val="7332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9" name="Rectangle 6"/>
          <p:cNvSpPr>
            <a:spLocks noGrp="1" noChangeArrowheads="1"/>
          </p:cNvSpPr>
          <p:nvPr>
            <p:ph type="sldNum" sz="quarter" idx="12"/>
          </p:nvPr>
        </p:nvSpPr>
        <p:spPr>
          <a:ln/>
        </p:spPr>
        <p:txBody>
          <a:bodyPr/>
          <a:lstStyle>
            <a:lvl1pPr>
              <a:defRPr/>
            </a:lvl1pPr>
          </a:lstStyle>
          <a:p>
            <a:fld id="{9669B3EE-F216-4F02-B087-98850AC1C146}" type="slidenum">
              <a:rPr lang="en-US" altLang="en-US"/>
              <a:pPr/>
              <a:t>‹#›</a:t>
            </a:fld>
            <a:endParaRPr lang="en-US" altLang="en-US"/>
          </a:p>
        </p:txBody>
      </p:sp>
    </p:spTree>
    <p:extLst>
      <p:ext uri="{BB962C8B-B14F-4D97-AF65-F5344CB8AC3E}">
        <p14:creationId xmlns:p14="http://schemas.microsoft.com/office/powerpoint/2010/main" val="258196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5" name="Rectangle 6"/>
          <p:cNvSpPr>
            <a:spLocks noGrp="1" noChangeArrowheads="1"/>
          </p:cNvSpPr>
          <p:nvPr>
            <p:ph type="sldNum" sz="quarter" idx="12"/>
          </p:nvPr>
        </p:nvSpPr>
        <p:spPr>
          <a:ln/>
        </p:spPr>
        <p:txBody>
          <a:bodyPr/>
          <a:lstStyle>
            <a:lvl1pPr>
              <a:defRPr/>
            </a:lvl1pPr>
          </a:lstStyle>
          <a:p>
            <a:fld id="{FDA933BA-5A9A-44AB-B89C-91F4E810EE7E}" type="slidenum">
              <a:rPr lang="en-US" altLang="en-US"/>
              <a:pPr/>
              <a:t>‹#›</a:t>
            </a:fld>
            <a:endParaRPr lang="en-US" altLang="en-US"/>
          </a:p>
        </p:txBody>
      </p:sp>
    </p:spTree>
    <p:extLst>
      <p:ext uri="{BB962C8B-B14F-4D97-AF65-F5344CB8AC3E}">
        <p14:creationId xmlns:p14="http://schemas.microsoft.com/office/powerpoint/2010/main" val="8775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4" name="Rectangle 6"/>
          <p:cNvSpPr>
            <a:spLocks noGrp="1" noChangeArrowheads="1"/>
          </p:cNvSpPr>
          <p:nvPr>
            <p:ph type="sldNum" sz="quarter" idx="12"/>
          </p:nvPr>
        </p:nvSpPr>
        <p:spPr>
          <a:ln/>
        </p:spPr>
        <p:txBody>
          <a:bodyPr/>
          <a:lstStyle>
            <a:lvl1pPr>
              <a:defRPr/>
            </a:lvl1pPr>
          </a:lstStyle>
          <a:p>
            <a:fld id="{9D717AF1-9725-4CC1-9B6B-D3FC17C44F34}" type="slidenum">
              <a:rPr lang="en-US" altLang="en-US"/>
              <a:pPr/>
              <a:t>‹#›</a:t>
            </a:fld>
            <a:endParaRPr lang="en-US" altLang="en-US"/>
          </a:p>
        </p:txBody>
      </p:sp>
    </p:spTree>
    <p:extLst>
      <p:ext uri="{BB962C8B-B14F-4D97-AF65-F5344CB8AC3E}">
        <p14:creationId xmlns:p14="http://schemas.microsoft.com/office/powerpoint/2010/main" val="275495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7" name="Rectangle 6"/>
          <p:cNvSpPr>
            <a:spLocks noGrp="1" noChangeArrowheads="1"/>
          </p:cNvSpPr>
          <p:nvPr>
            <p:ph type="sldNum" sz="quarter" idx="12"/>
          </p:nvPr>
        </p:nvSpPr>
        <p:spPr>
          <a:ln/>
        </p:spPr>
        <p:txBody>
          <a:bodyPr/>
          <a:lstStyle>
            <a:lvl1pPr>
              <a:defRPr/>
            </a:lvl1pPr>
          </a:lstStyle>
          <a:p>
            <a:fld id="{D5CFDC90-D5B6-469A-9CAF-73DF8015BA91}" type="slidenum">
              <a:rPr lang="en-US" altLang="en-US"/>
              <a:pPr/>
              <a:t>‹#›</a:t>
            </a:fld>
            <a:endParaRPr lang="en-US" altLang="en-US"/>
          </a:p>
        </p:txBody>
      </p:sp>
    </p:spTree>
    <p:extLst>
      <p:ext uri="{BB962C8B-B14F-4D97-AF65-F5344CB8AC3E}">
        <p14:creationId xmlns:p14="http://schemas.microsoft.com/office/powerpoint/2010/main" val="280079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7: Deadlocks</a:t>
            </a:r>
          </a:p>
        </p:txBody>
      </p:sp>
      <p:sp>
        <p:nvSpPr>
          <p:cNvPr id="7" name="Rectangle 6"/>
          <p:cNvSpPr>
            <a:spLocks noGrp="1" noChangeArrowheads="1"/>
          </p:cNvSpPr>
          <p:nvPr>
            <p:ph type="sldNum" sz="quarter" idx="12"/>
          </p:nvPr>
        </p:nvSpPr>
        <p:spPr>
          <a:ln/>
        </p:spPr>
        <p:txBody>
          <a:bodyPr/>
          <a:lstStyle>
            <a:lvl1pPr>
              <a:defRPr/>
            </a:lvl1pPr>
          </a:lstStyle>
          <a:p>
            <a:fld id="{1F5855A6-7057-4D7D-849D-27CC56A42C69}" type="slidenum">
              <a:rPr lang="en-US" altLang="en-US"/>
              <a:pPr/>
              <a:t>‹#›</a:t>
            </a:fld>
            <a:endParaRPr lang="en-US" altLang="en-US"/>
          </a:p>
        </p:txBody>
      </p:sp>
    </p:spTree>
    <p:extLst>
      <p:ext uri="{BB962C8B-B14F-4D97-AF65-F5344CB8AC3E}">
        <p14:creationId xmlns:p14="http://schemas.microsoft.com/office/powerpoint/2010/main" val="390782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1"/>
            </a:lvl1pPr>
          </a:lstStyle>
          <a:p>
            <a:pPr>
              <a:defRPr/>
            </a:pPr>
            <a:r>
              <a:rPr lang="en-US"/>
              <a:t>7: Deadlocks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lvl1pPr>
          </a:lstStyle>
          <a:p>
            <a:fld id="{565569E2-7FE3-49B6-99BB-03D45B1EA10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35370A1-AA2B-4268-887A-B19AA3864504}" type="slidenum">
              <a:rPr lang="en-US" altLang="en-US" sz="1600"/>
              <a:pPr eaLnBrk="1" hangingPunct="1">
                <a:spcBef>
                  <a:spcPct val="0"/>
                </a:spcBef>
                <a:buFontTx/>
                <a:buNone/>
              </a:pPr>
              <a:t>1</a:t>
            </a:fld>
            <a:endParaRPr lang="en-US" altLang="en-US" sz="1600"/>
          </a:p>
        </p:txBody>
      </p:sp>
      <p:sp>
        <p:nvSpPr>
          <p:cNvPr id="2052" name="Rectangle 1026"/>
          <p:cNvSpPr>
            <a:spLocks noGrp="1" noChangeArrowheads="1"/>
          </p:cNvSpPr>
          <p:nvPr>
            <p:ph type="body" idx="1"/>
          </p:nvPr>
        </p:nvSpPr>
        <p:spPr>
          <a:xfrm>
            <a:off x="304800" y="4648200"/>
            <a:ext cx="8458200" cy="762000"/>
          </a:xfrm>
        </p:spPr>
        <p:txBody>
          <a:bodyPr/>
          <a:lstStyle/>
          <a:p>
            <a:pPr algn="ctr" eaLnBrk="1" hangingPunct="1">
              <a:buFontTx/>
              <a:buNone/>
            </a:pPr>
            <a:r>
              <a:rPr lang="en-US" altLang="en-US" b="1" smtClean="0">
                <a:solidFill>
                  <a:schemeClr val="accent2"/>
                </a:solidFill>
              </a:rPr>
              <a:t>Jerry Breecher</a:t>
            </a:r>
          </a:p>
        </p:txBody>
      </p:sp>
      <p:sp>
        <p:nvSpPr>
          <p:cNvPr id="2053" name="Rectangle 1027"/>
          <p:cNvSpPr>
            <a:spLocks noChangeArrowheads="1"/>
          </p:cNvSpPr>
          <p:nvPr/>
        </p:nvSpPr>
        <p:spPr bwMode="auto">
          <a:xfrm>
            <a:off x="152400" y="15240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DEADLOCKS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694D3D2-A4B8-4920-816E-60CC4F3ABECF}" type="slidenum">
              <a:rPr lang="en-US" altLang="en-US" sz="1600"/>
              <a:pPr eaLnBrk="1" hangingPunct="1">
                <a:spcBef>
                  <a:spcPct val="0"/>
                </a:spcBef>
                <a:buFontTx/>
                <a:buNone/>
              </a:pPr>
              <a:t>10</a:t>
            </a:fld>
            <a:endParaRPr lang="en-US" altLang="en-US" sz="1600"/>
          </a:p>
        </p:txBody>
      </p:sp>
      <p:sp>
        <p:nvSpPr>
          <p:cNvPr id="11268" name="Rectangle 3"/>
          <p:cNvSpPr>
            <a:spLocks noGrp="1" noChangeArrowheads="1"/>
          </p:cNvSpPr>
          <p:nvPr>
            <p:ph type="body" idx="1"/>
          </p:nvPr>
        </p:nvSpPr>
        <p:spPr>
          <a:xfrm>
            <a:off x="228600" y="1828800"/>
            <a:ext cx="8610600" cy="4114800"/>
          </a:xfrm>
        </p:spPr>
        <p:txBody>
          <a:bodyPr/>
          <a:lstStyle/>
          <a:p>
            <a:pPr marL="0" indent="0" algn="just" eaLnBrk="1" hangingPunct="1">
              <a:lnSpc>
                <a:spcPct val="90000"/>
              </a:lnSpc>
              <a:buFontTx/>
              <a:buNone/>
            </a:pPr>
            <a:r>
              <a:rPr lang="en-US" altLang="en-US" sz="1800" smtClean="0">
                <a:solidFill>
                  <a:schemeClr val="accent2"/>
                </a:solidFill>
                <a:cs typeface="Times New Roman" panose="02020603050405020304" pitchFamily="18" charset="0"/>
              </a:rPr>
              <a:t> Do not allow one of the four conditions to occur</a:t>
            </a:r>
            <a:r>
              <a:rPr lang="en-US" altLang="en-US" sz="1800" smtClean="0">
                <a:cs typeface="Times New Roman" panose="02020603050405020304" pitchFamily="18" charset="0"/>
              </a:rPr>
              <a:t>.</a:t>
            </a:r>
          </a:p>
          <a:p>
            <a:pPr marL="0" indent="0" algn="just" eaLnBrk="1" hangingPunct="1">
              <a:lnSpc>
                <a:spcPct val="90000"/>
              </a:lnSpc>
              <a:buFont typeface="Wingdings" panose="05000000000000000000" pitchFamily="2" charset="2"/>
              <a:buChar char="§"/>
            </a:pP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b="1" smtClean="0">
                <a:cs typeface="Times New Roman" panose="02020603050405020304" pitchFamily="18" charset="0"/>
              </a:rPr>
              <a:t>Mutual exclusion:</a:t>
            </a:r>
            <a:endParaRPr lang="en-US" altLang="en-US" sz="1800" smtClean="0">
              <a:cs typeface="Times New Roman" panose="02020603050405020304" pitchFamily="18" charset="0"/>
            </a:endParaRPr>
          </a:p>
          <a:p>
            <a:pPr marL="857250" lvl="1" indent="-400050" algn="just" eaLnBrk="1" hangingPunct="1">
              <a:lnSpc>
                <a:spcPct val="90000"/>
              </a:lnSpc>
              <a:buFont typeface="Wingdings" panose="05000000000000000000" pitchFamily="2" charset="2"/>
              <a:buNone/>
            </a:pPr>
            <a:r>
              <a:rPr lang="en-US" altLang="en-US" sz="1800" smtClean="0">
                <a:cs typeface="Times New Roman" panose="02020603050405020304" pitchFamily="18" charset="0"/>
              </a:rPr>
              <a:t>a)   Automatically holds for printers and other non-sharables.</a:t>
            </a:r>
          </a:p>
          <a:p>
            <a:pPr marL="857250" lvl="1" indent="-400050" algn="just" eaLnBrk="1" hangingPunct="1">
              <a:lnSpc>
                <a:spcPct val="90000"/>
              </a:lnSpc>
              <a:buFont typeface="Wingdings" panose="05000000000000000000" pitchFamily="2" charset="2"/>
              <a:buNone/>
            </a:pPr>
            <a:r>
              <a:rPr lang="en-US" altLang="en-US" sz="1800" smtClean="0">
                <a:cs typeface="Times New Roman" panose="02020603050405020304" pitchFamily="18" charset="0"/>
              </a:rPr>
              <a:t>b)   Shared entities (read only files) don't need mutual exclusion (and aren’t susceptible to deadlock.)</a:t>
            </a:r>
          </a:p>
          <a:p>
            <a:pPr marL="857250" lvl="1" indent="-400050" algn="just" eaLnBrk="1" hangingPunct="1">
              <a:lnSpc>
                <a:spcPct val="90000"/>
              </a:lnSpc>
              <a:buFont typeface="Wingdings" panose="05000000000000000000" pitchFamily="2" charset="2"/>
              <a:buNone/>
            </a:pPr>
            <a:r>
              <a:rPr lang="en-US" altLang="en-US" sz="1800" smtClean="0">
                <a:cs typeface="Times New Roman" panose="02020603050405020304" pitchFamily="18" charset="0"/>
              </a:rPr>
              <a:t>c)   Prevention not possible, since some devices are intrinsically non-sharable.</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b="1" smtClean="0">
                <a:cs typeface="Times New Roman" panose="02020603050405020304" pitchFamily="18" charset="0"/>
              </a:rPr>
              <a:t>Hold and wait:</a:t>
            </a:r>
            <a:endParaRPr lang="en-US" altLang="en-US" sz="1800" smtClean="0">
              <a:cs typeface="Times New Roman" panose="02020603050405020304" pitchFamily="18" charset="0"/>
            </a:endParaRPr>
          </a:p>
          <a:p>
            <a:pPr marL="857250" lvl="1" indent="-400050" algn="just" eaLnBrk="1" hangingPunct="1">
              <a:lnSpc>
                <a:spcPct val="90000"/>
              </a:lnSpc>
              <a:buFont typeface="Wingdings" panose="05000000000000000000" pitchFamily="2" charset="2"/>
              <a:buNone/>
            </a:pPr>
            <a:r>
              <a:rPr lang="en-US" altLang="en-US" sz="1800" smtClean="0">
                <a:cs typeface="Times New Roman" panose="02020603050405020304" pitchFamily="18" charset="0"/>
              </a:rPr>
              <a:t>a)   Collect all resources before execution.</a:t>
            </a:r>
          </a:p>
          <a:p>
            <a:pPr marL="857250" lvl="1" indent="-400050" algn="just" eaLnBrk="1" hangingPunct="1">
              <a:lnSpc>
                <a:spcPct val="90000"/>
              </a:lnSpc>
              <a:buFont typeface="Wingdings" panose="05000000000000000000" pitchFamily="2" charset="2"/>
              <a:buNone/>
            </a:pPr>
            <a:r>
              <a:rPr lang="en-US" altLang="en-US" sz="1800" smtClean="0">
                <a:cs typeface="Times New Roman" panose="02020603050405020304" pitchFamily="18" charset="0"/>
              </a:rPr>
              <a:t>b)   A particular resource can only be requested when no others are being held.  A sequence of resources is always collected beginning with the same one.</a:t>
            </a:r>
          </a:p>
          <a:p>
            <a:pPr marL="857250" lvl="1" indent="-400050" algn="just" eaLnBrk="1" hangingPunct="1">
              <a:lnSpc>
                <a:spcPct val="90000"/>
              </a:lnSpc>
              <a:buFont typeface="Wingdings" panose="05000000000000000000" pitchFamily="2" charset="2"/>
              <a:buNone/>
            </a:pPr>
            <a:r>
              <a:rPr lang="en-US" altLang="en-US" sz="1800" smtClean="0">
                <a:cs typeface="Times New Roman" panose="02020603050405020304" pitchFamily="18" charset="0"/>
              </a:rPr>
              <a:t>c)   Utilization is low, starvation possible.</a:t>
            </a:r>
          </a:p>
          <a:p>
            <a:pPr marL="0" indent="0" algn="just" eaLnBrk="1" hangingPunct="1">
              <a:lnSpc>
                <a:spcPct val="90000"/>
              </a:lnSpc>
              <a:buFontTx/>
              <a:buNone/>
            </a:pPr>
            <a:r>
              <a:rPr lang="en-US" altLang="en-US" sz="1800" smtClean="0">
                <a:cs typeface="Times New Roman" panose="02020603050405020304" pitchFamily="18" charset="0"/>
              </a:rPr>
              <a:t> </a:t>
            </a:r>
            <a:endParaRPr lang="en-US" altLang="en-US" sz="1800" smtClean="0"/>
          </a:p>
        </p:txBody>
      </p:sp>
      <p:sp>
        <p:nvSpPr>
          <p:cNvPr id="11269" name="Rectangle 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1270" name="Text Box 7"/>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a:t>
            </a:r>
          </a:p>
          <a:p>
            <a:pPr algn="ctr" eaLnBrk="1" hangingPunct="1">
              <a:spcBef>
                <a:spcPct val="0"/>
              </a:spcBef>
              <a:buFontTx/>
              <a:buNone/>
            </a:pPr>
            <a:r>
              <a:rPr lang="en-US" altLang="en-US" sz="2800" b="1">
                <a:solidFill>
                  <a:srgbClr val="FF0000"/>
                </a:solidFill>
              </a:rPr>
              <a:t>Prevention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C7C37B9-EA52-40E8-91E4-F0390740BE7D}" type="slidenum">
              <a:rPr lang="en-US" altLang="en-US" sz="1600"/>
              <a:pPr eaLnBrk="1" hangingPunct="1">
                <a:spcBef>
                  <a:spcPct val="0"/>
                </a:spcBef>
                <a:buFontTx/>
                <a:buNone/>
              </a:pPr>
              <a:t>11</a:t>
            </a:fld>
            <a:endParaRPr lang="en-US" altLang="en-US" sz="1600"/>
          </a:p>
        </p:txBody>
      </p:sp>
      <p:sp>
        <p:nvSpPr>
          <p:cNvPr id="23555" name="Rectangle 3"/>
          <p:cNvSpPr>
            <a:spLocks noGrp="1" noChangeArrowheads="1"/>
          </p:cNvSpPr>
          <p:nvPr>
            <p:ph type="body" idx="1"/>
          </p:nvPr>
        </p:nvSpPr>
        <p:spPr>
          <a:xfrm>
            <a:off x="304800" y="1066800"/>
            <a:ext cx="8610600" cy="5486400"/>
          </a:xfrm>
        </p:spPr>
        <p:txBody>
          <a:bodyPr/>
          <a:lstStyle/>
          <a:p>
            <a:pPr marL="0" indent="0" algn="just" eaLnBrk="1" hangingPunct="1">
              <a:lnSpc>
                <a:spcPct val="90000"/>
              </a:lnSpc>
              <a:buFontTx/>
              <a:buNone/>
              <a:defRPr/>
            </a:pPr>
            <a:r>
              <a:rPr lang="en-US" sz="1800" dirty="0" smtClean="0">
                <a:solidFill>
                  <a:schemeClr val="accent2"/>
                </a:solidFill>
                <a:cs typeface="Times New Roman" pitchFamily="18" charset="0"/>
              </a:rPr>
              <a:t> Do not allow one of the four conditions to occur.</a:t>
            </a:r>
            <a:endParaRPr lang="en-US" sz="1800" dirty="0" smtClean="0">
              <a:cs typeface="Times New Roman" pitchFamily="18" charset="0"/>
            </a:endParaRPr>
          </a:p>
          <a:p>
            <a:pPr marL="0" indent="0" algn="just" eaLnBrk="1" hangingPunct="1">
              <a:lnSpc>
                <a:spcPct val="90000"/>
              </a:lnSpc>
              <a:buFont typeface="Wingdings" pitchFamily="2" charset="2"/>
              <a:buNone/>
              <a:defRPr/>
            </a:pPr>
            <a:r>
              <a:rPr lang="en-US" sz="1800" dirty="0" smtClean="0">
                <a:cs typeface="Times New Roman" pitchFamily="18" charset="0"/>
              </a:rPr>
              <a:t> </a:t>
            </a:r>
          </a:p>
          <a:p>
            <a:pPr marL="0" indent="0" algn="just" eaLnBrk="1" hangingPunct="1">
              <a:lnSpc>
                <a:spcPct val="90000"/>
              </a:lnSpc>
              <a:buFontTx/>
              <a:buNone/>
              <a:defRPr/>
            </a:pPr>
            <a:r>
              <a:rPr lang="en-US" sz="1800" b="1" dirty="0" smtClean="0">
                <a:cs typeface="Times New Roman" pitchFamily="18" charset="0"/>
              </a:rPr>
              <a:t>No preemption:</a:t>
            </a:r>
            <a:endParaRPr lang="en-US" sz="1800" dirty="0" smtClean="0">
              <a:cs typeface="Times New Roman" pitchFamily="18" charset="0"/>
            </a:endParaRPr>
          </a:p>
          <a:p>
            <a:pPr marL="0" indent="0" algn="just" eaLnBrk="1" hangingPunct="1">
              <a:lnSpc>
                <a:spcPct val="90000"/>
              </a:lnSpc>
              <a:buFontTx/>
              <a:buNone/>
              <a:defRPr/>
            </a:pPr>
            <a:r>
              <a:rPr lang="en-US" sz="1800" dirty="0" smtClean="0">
                <a:cs typeface="Times New Roman" pitchFamily="18" charset="0"/>
              </a:rPr>
              <a:t> </a:t>
            </a:r>
          </a:p>
          <a:p>
            <a:pPr marL="857250" lvl="1" indent="-400050" algn="just" eaLnBrk="1" hangingPunct="1">
              <a:lnSpc>
                <a:spcPct val="90000"/>
              </a:lnSpc>
              <a:buFont typeface="Wingdings" pitchFamily="2" charset="2"/>
              <a:buNone/>
              <a:defRPr/>
            </a:pPr>
            <a:r>
              <a:rPr lang="en-US" sz="1800" dirty="0" smtClean="0">
                <a:cs typeface="Times New Roman" pitchFamily="18" charset="0"/>
              </a:rPr>
              <a:t>a)  Release any resource already being held if the process can't get an additional resource.</a:t>
            </a:r>
          </a:p>
          <a:p>
            <a:pPr marL="857250" lvl="1" indent="-400050" algn="just" eaLnBrk="1" hangingPunct="1">
              <a:lnSpc>
                <a:spcPct val="90000"/>
              </a:lnSpc>
              <a:buFont typeface="Wingdings" pitchFamily="2" charset="2"/>
              <a:buNone/>
              <a:defRPr/>
            </a:pPr>
            <a:r>
              <a:rPr lang="en-US" sz="1800" dirty="0" smtClean="0">
                <a:cs typeface="Times New Roman" pitchFamily="18" charset="0"/>
              </a:rPr>
              <a:t>b)  Allow preemption - if a needed resource is held by another process, which is also waiting on some resource, steal it. Otherwise wait.</a:t>
            </a:r>
          </a:p>
          <a:p>
            <a:pPr marL="0" indent="0" algn="just" eaLnBrk="1" hangingPunct="1">
              <a:lnSpc>
                <a:spcPct val="90000"/>
              </a:lnSpc>
              <a:buFontTx/>
              <a:buNone/>
              <a:defRPr/>
            </a:pPr>
            <a:r>
              <a:rPr lang="en-US" sz="1800" dirty="0" smtClean="0">
                <a:cs typeface="Times New Roman" pitchFamily="18" charset="0"/>
              </a:rPr>
              <a:t> </a:t>
            </a:r>
          </a:p>
          <a:p>
            <a:pPr marL="0" indent="0" algn="just" eaLnBrk="1" hangingPunct="1">
              <a:lnSpc>
                <a:spcPct val="90000"/>
              </a:lnSpc>
              <a:buFontTx/>
              <a:buNone/>
              <a:defRPr/>
            </a:pPr>
            <a:r>
              <a:rPr lang="en-US" sz="1800" b="1" dirty="0" smtClean="0">
                <a:cs typeface="Times New Roman" pitchFamily="18" charset="0"/>
              </a:rPr>
              <a:t>Circular wait:</a:t>
            </a:r>
            <a:endParaRPr lang="en-US" sz="1800" dirty="0" smtClean="0">
              <a:cs typeface="Times New Roman" pitchFamily="18" charset="0"/>
            </a:endParaRPr>
          </a:p>
          <a:p>
            <a:pPr marL="0" indent="0" algn="just" eaLnBrk="1" hangingPunct="1">
              <a:lnSpc>
                <a:spcPct val="90000"/>
              </a:lnSpc>
              <a:buFontTx/>
              <a:buNone/>
              <a:defRPr/>
            </a:pPr>
            <a:r>
              <a:rPr lang="en-US" sz="1800" dirty="0" smtClean="0">
                <a:cs typeface="Times New Roman" pitchFamily="18" charset="0"/>
              </a:rPr>
              <a:t> </a:t>
            </a:r>
          </a:p>
          <a:p>
            <a:pPr marL="857250" lvl="1" indent="-400050" algn="just" eaLnBrk="1" hangingPunct="1">
              <a:lnSpc>
                <a:spcPct val="90000"/>
              </a:lnSpc>
              <a:buFont typeface="Wingdings" pitchFamily="2" charset="2"/>
              <a:buAutoNum type="alphaLcParenR"/>
              <a:defRPr/>
            </a:pPr>
            <a:r>
              <a:rPr lang="en-US" sz="1800" dirty="0" smtClean="0">
                <a:cs typeface="Times New Roman" pitchFamily="18" charset="0"/>
              </a:rPr>
              <a:t>Number resources and only request in ascending order.</a:t>
            </a:r>
          </a:p>
          <a:p>
            <a:pPr marL="857250" lvl="1" indent="-400050" algn="just" eaLnBrk="1" hangingPunct="1">
              <a:lnSpc>
                <a:spcPct val="90000"/>
              </a:lnSpc>
              <a:buFont typeface="Wingdings" pitchFamily="2" charset="2"/>
              <a:buAutoNum type="alphaLcParenR"/>
              <a:defRPr/>
            </a:pPr>
            <a:endParaRPr lang="en-US" sz="1800" dirty="0" smtClean="0">
              <a:cs typeface="Times New Roman" pitchFamily="18" charset="0"/>
            </a:endParaRPr>
          </a:p>
          <a:p>
            <a:pPr marL="457200" indent="-400050" algn="just" eaLnBrk="1" hangingPunct="1">
              <a:lnSpc>
                <a:spcPct val="90000"/>
              </a:lnSpc>
              <a:buFontTx/>
              <a:buNone/>
              <a:defRPr/>
            </a:pPr>
            <a:r>
              <a:rPr lang="en-US" sz="2200" dirty="0" smtClean="0">
                <a:cs typeface="Times New Roman" pitchFamily="18" charset="0"/>
              </a:rPr>
              <a:t>EACH of these prevention techniques may cause a decrease in utilization and/or resources. For this reason, prevention isn't necessarily the best technique.</a:t>
            </a:r>
          </a:p>
          <a:p>
            <a:pPr marL="457200" indent="-400050" algn="just" eaLnBrk="1" hangingPunct="1">
              <a:lnSpc>
                <a:spcPct val="90000"/>
              </a:lnSpc>
              <a:buFontTx/>
              <a:buNone/>
              <a:defRPr/>
            </a:pPr>
            <a:r>
              <a:rPr lang="en-US" sz="2200" dirty="0" smtClean="0">
                <a:cs typeface="Times New Roman" pitchFamily="18" charset="0"/>
              </a:rPr>
              <a:t>Prevention is generally the easiest to implement.</a:t>
            </a:r>
          </a:p>
          <a:p>
            <a:pPr marL="0" indent="0" algn="just" eaLnBrk="1" hangingPunct="1">
              <a:lnSpc>
                <a:spcPct val="90000"/>
              </a:lnSpc>
              <a:buFontTx/>
              <a:buNone/>
              <a:defRPr/>
            </a:pPr>
            <a:r>
              <a:rPr lang="en-US" sz="1800" dirty="0" smtClean="0">
                <a:cs typeface="Times New Roman" pitchFamily="18" charset="0"/>
              </a:rPr>
              <a:t/>
            </a:r>
            <a:br>
              <a:rPr lang="en-US" sz="1800" dirty="0" smtClean="0">
                <a:cs typeface="Times New Roman" pitchFamily="18" charset="0"/>
              </a:rPr>
            </a:br>
            <a:endParaRPr lang="en-US" sz="1800" dirty="0" smtClean="0"/>
          </a:p>
        </p:txBody>
      </p:sp>
      <p:sp>
        <p:nvSpPr>
          <p:cNvPr id="12293" name="Rectangle 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2294" name="Text Box 7"/>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a:t>
            </a:r>
          </a:p>
          <a:p>
            <a:pPr algn="ctr" eaLnBrk="1" hangingPunct="1">
              <a:spcBef>
                <a:spcPct val="0"/>
              </a:spcBef>
              <a:buFontTx/>
              <a:buNone/>
            </a:pPr>
            <a:r>
              <a:rPr lang="en-US" altLang="en-US" sz="2800" b="1">
                <a:solidFill>
                  <a:srgbClr val="FF0000"/>
                </a:solidFill>
              </a:rPr>
              <a:t>Prevention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4D6DF05-AE7A-4D47-8C0E-B23E7F6D69C9}" type="slidenum">
              <a:rPr lang="en-US" altLang="en-US" sz="1600"/>
              <a:pPr eaLnBrk="1" hangingPunct="1">
                <a:spcBef>
                  <a:spcPct val="0"/>
                </a:spcBef>
                <a:buFontTx/>
                <a:buNone/>
              </a:pPr>
              <a:t>12</a:t>
            </a:fld>
            <a:endParaRPr lang="en-US" altLang="en-US" sz="1600"/>
          </a:p>
        </p:txBody>
      </p:sp>
      <p:sp>
        <p:nvSpPr>
          <p:cNvPr id="13316" name="Rectangle 3"/>
          <p:cNvSpPr>
            <a:spLocks noGrp="1" noChangeArrowheads="1"/>
          </p:cNvSpPr>
          <p:nvPr>
            <p:ph type="body" idx="1"/>
          </p:nvPr>
        </p:nvSpPr>
        <p:spPr>
          <a:xfrm>
            <a:off x="0" y="1219200"/>
            <a:ext cx="8915400" cy="4495800"/>
          </a:xfrm>
        </p:spPr>
        <p:txBody>
          <a:bodyPr/>
          <a:lstStyle/>
          <a:p>
            <a:pPr marL="0" indent="0" algn="just" eaLnBrk="1" hangingPunct="1">
              <a:lnSpc>
                <a:spcPct val="90000"/>
              </a:lnSpc>
              <a:buFontTx/>
              <a:buNone/>
            </a:pPr>
            <a:r>
              <a:rPr lang="en-US" altLang="en-US" sz="1800" smtClean="0">
                <a:cs typeface="Times New Roman" panose="02020603050405020304" pitchFamily="18" charset="0"/>
              </a:rPr>
              <a:t>If we have prior knowledge of how resources will be requested, it's possible to determine if we are entering an "unsafe" state.</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Possible states are:</a:t>
            </a:r>
          </a:p>
          <a:p>
            <a:pPr marL="0" indent="0" algn="just" eaLnBrk="1" hangingPunct="1">
              <a:lnSpc>
                <a:spcPct val="90000"/>
              </a:lnSpc>
              <a:buFontTx/>
              <a:buNone/>
            </a:pPr>
            <a:r>
              <a:rPr lang="en-US" altLang="en-US" sz="1800" smtClean="0">
                <a:cs typeface="Times New Roman" panose="02020603050405020304" pitchFamily="18" charset="0"/>
              </a:rPr>
              <a:t> </a:t>
            </a:r>
          </a:p>
          <a:p>
            <a:pPr marL="2057400" lvl="1" indent="-1600200" algn="just" eaLnBrk="1" hangingPunct="1">
              <a:lnSpc>
                <a:spcPct val="90000"/>
              </a:lnSpc>
              <a:buFontTx/>
              <a:buNone/>
            </a:pPr>
            <a:r>
              <a:rPr lang="en-US" altLang="en-US" sz="1800" b="1" smtClean="0">
                <a:cs typeface="Times New Roman" panose="02020603050405020304" pitchFamily="18" charset="0"/>
              </a:rPr>
              <a:t>Deadlock</a:t>
            </a:r>
            <a:r>
              <a:rPr lang="en-US" altLang="en-US" sz="1800" smtClean="0">
                <a:cs typeface="Times New Roman" panose="02020603050405020304" pitchFamily="18" charset="0"/>
              </a:rPr>
              <a:t> 	No forward progress can be made.</a:t>
            </a:r>
          </a:p>
          <a:p>
            <a:pPr marL="2057400" lvl="1" indent="-1600200" algn="just" eaLnBrk="1" hangingPunct="1">
              <a:lnSpc>
                <a:spcPct val="90000"/>
              </a:lnSpc>
              <a:buFontTx/>
              <a:buNone/>
            </a:pPr>
            <a:r>
              <a:rPr lang="en-US" altLang="en-US" sz="1800" smtClean="0">
                <a:cs typeface="Times New Roman" panose="02020603050405020304" pitchFamily="18" charset="0"/>
              </a:rPr>
              <a:t> </a:t>
            </a:r>
          </a:p>
          <a:p>
            <a:pPr marL="2057400" lvl="1" indent="-1600200" algn="just" eaLnBrk="1" hangingPunct="1">
              <a:lnSpc>
                <a:spcPct val="90000"/>
              </a:lnSpc>
              <a:buFontTx/>
              <a:buNone/>
            </a:pPr>
            <a:r>
              <a:rPr lang="en-US" altLang="en-US" sz="1800" b="1" smtClean="0">
                <a:cs typeface="Times New Roman" panose="02020603050405020304" pitchFamily="18" charset="0"/>
              </a:rPr>
              <a:t>Unsafe state </a:t>
            </a:r>
            <a:r>
              <a:rPr lang="en-US" altLang="en-US" sz="1800" smtClean="0">
                <a:cs typeface="Times New Roman" panose="02020603050405020304" pitchFamily="18" charset="0"/>
              </a:rPr>
              <a:t>	A state that </a:t>
            </a:r>
            <a:r>
              <a:rPr lang="en-US" altLang="en-US" sz="1800" b="1" smtClean="0">
                <a:cs typeface="Times New Roman" panose="02020603050405020304" pitchFamily="18" charset="0"/>
              </a:rPr>
              <a:t>may</a:t>
            </a:r>
            <a:r>
              <a:rPr lang="en-US" altLang="en-US" sz="1800" smtClean="0">
                <a:cs typeface="Times New Roman" panose="02020603050405020304" pitchFamily="18" charset="0"/>
              </a:rPr>
              <a:t> allow deadlock.</a:t>
            </a:r>
          </a:p>
          <a:p>
            <a:pPr marL="2057400" lvl="1" indent="-1600200" algn="just" eaLnBrk="1" hangingPunct="1">
              <a:lnSpc>
                <a:spcPct val="90000"/>
              </a:lnSpc>
              <a:buFontTx/>
              <a:buNone/>
            </a:pPr>
            <a:r>
              <a:rPr lang="en-US" altLang="en-US" sz="1800" smtClean="0">
                <a:cs typeface="Times New Roman" panose="02020603050405020304" pitchFamily="18" charset="0"/>
              </a:rPr>
              <a:t> </a:t>
            </a:r>
          </a:p>
          <a:p>
            <a:pPr marL="2057400" lvl="1" indent="-1600200" algn="just" eaLnBrk="1" hangingPunct="1">
              <a:lnSpc>
                <a:spcPct val="90000"/>
              </a:lnSpc>
              <a:buFontTx/>
              <a:buNone/>
            </a:pPr>
            <a:r>
              <a:rPr lang="en-US" altLang="en-US" sz="1800" b="1" smtClean="0">
                <a:cs typeface="Times New Roman" panose="02020603050405020304" pitchFamily="18" charset="0"/>
              </a:rPr>
              <a:t>Safe  state 	</a:t>
            </a:r>
            <a:r>
              <a:rPr lang="en-US" altLang="en-US" sz="1800" smtClean="0">
                <a:cs typeface="Times New Roman" panose="02020603050405020304" pitchFamily="18" charset="0"/>
              </a:rPr>
              <a:t>A state is safe if a sequence of processes exist such that there are enough resources for the first to finish, and as each finishes and releases its resources there are enough for the next to finish.</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The rule is simple: If a request allocation would cause an unsafe state, do not honor that request.</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b="1" smtClean="0">
                <a:solidFill>
                  <a:schemeClr val="accent2"/>
                </a:solidFill>
                <a:cs typeface="Times New Roman" panose="02020603050405020304" pitchFamily="18" charset="0"/>
              </a:rPr>
              <a:t>NOTE: All deadlocks are unsafe, but all unsafes are NOT deadlocks.</a:t>
            </a:r>
            <a:endParaRPr lang="en-US" altLang="en-US" sz="1800" smtClean="0">
              <a:solidFill>
                <a:schemeClr val="accent2"/>
              </a:solidFill>
            </a:endParaRPr>
          </a:p>
        </p:txBody>
      </p:sp>
      <p:sp>
        <p:nvSpPr>
          <p:cNvPr id="13317" name="Rectangle 7"/>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3318" name="Text Box 8"/>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a:t>
            </a:r>
          </a:p>
          <a:p>
            <a:pPr algn="ctr" eaLnBrk="1" hangingPunct="1">
              <a:spcBef>
                <a:spcPct val="0"/>
              </a:spcBef>
              <a:buFontTx/>
              <a:buNone/>
            </a:pPr>
            <a:r>
              <a:rPr lang="en-US" altLang="en-US" sz="2800" b="1">
                <a:solidFill>
                  <a:srgbClr val="FF0000"/>
                </a:solidFill>
              </a:rPr>
              <a:t>Avoidance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7669A7D-568D-485B-9894-D3211F3C4D03}" type="slidenum">
              <a:rPr lang="en-US" altLang="en-US" sz="1600"/>
              <a:pPr eaLnBrk="1" hangingPunct="1">
                <a:spcBef>
                  <a:spcPct val="0"/>
                </a:spcBef>
                <a:buFontTx/>
                <a:buNone/>
              </a:pPr>
              <a:t>13</a:t>
            </a:fld>
            <a:endParaRPr lang="en-US" altLang="en-US" sz="1600"/>
          </a:p>
        </p:txBody>
      </p:sp>
      <p:sp>
        <p:nvSpPr>
          <p:cNvPr id="14340" name="Rectangle 3"/>
          <p:cNvSpPr>
            <a:spLocks noGrp="1" noChangeArrowheads="1"/>
          </p:cNvSpPr>
          <p:nvPr>
            <p:ph type="body" idx="1"/>
          </p:nvPr>
        </p:nvSpPr>
        <p:spPr>
          <a:xfrm>
            <a:off x="228600" y="1752600"/>
            <a:ext cx="8610600" cy="457200"/>
          </a:xfrm>
        </p:spPr>
        <p:txBody>
          <a:bodyPr/>
          <a:lstStyle/>
          <a:p>
            <a:pPr marL="0" indent="0" algn="just" eaLnBrk="1" hangingPunct="1">
              <a:buFontTx/>
              <a:buNone/>
            </a:pPr>
            <a:r>
              <a:rPr lang="en-US" altLang="en-US" sz="1800" b="1" smtClean="0">
                <a:solidFill>
                  <a:schemeClr val="accent2"/>
                </a:solidFill>
                <a:latin typeface="Helvetica" panose="020B0604020202020204" pitchFamily="34" charset="0"/>
                <a:cs typeface="Times New Roman" panose="02020603050405020304" pitchFamily="18" charset="0"/>
              </a:rPr>
              <a:t>NOTE: All deadlocks are unsafe, but all unsafes are NOT deadlocks.</a:t>
            </a:r>
            <a:endParaRPr lang="en-US" altLang="en-US" sz="1800" smtClean="0">
              <a:latin typeface="New York" charset="0"/>
              <a:cs typeface="Times New Roman" panose="02020603050405020304" pitchFamily="18" charset="0"/>
            </a:endParaRPr>
          </a:p>
        </p:txBody>
      </p:sp>
      <p:sp>
        <p:nvSpPr>
          <p:cNvPr id="14341" name="Rectangle 5"/>
          <p:cNvSpPr>
            <a:spLocks noChangeArrowheads="1"/>
          </p:cNvSpPr>
          <p:nvPr/>
        </p:nvSpPr>
        <p:spPr bwMode="auto">
          <a:xfrm>
            <a:off x="4724400" y="3276600"/>
            <a:ext cx="2819400" cy="1828800"/>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SAFE</a:t>
            </a:r>
          </a:p>
        </p:txBody>
      </p:sp>
      <p:sp>
        <p:nvSpPr>
          <p:cNvPr id="14342" name="Rectangle 6"/>
          <p:cNvSpPr>
            <a:spLocks noChangeArrowheads="1"/>
          </p:cNvSpPr>
          <p:nvPr/>
        </p:nvSpPr>
        <p:spPr bwMode="auto">
          <a:xfrm>
            <a:off x="1905000" y="3276600"/>
            <a:ext cx="2819400" cy="1828800"/>
          </a:xfrm>
          <a:prstGeom prst="rect">
            <a:avLst/>
          </a:prstGeom>
          <a:solidFill>
            <a:srgbClr val="FF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600"/>
          </a:p>
        </p:txBody>
      </p:sp>
      <p:sp>
        <p:nvSpPr>
          <p:cNvPr id="14343" name="Rectangle 7"/>
          <p:cNvSpPr>
            <a:spLocks noChangeArrowheads="1"/>
          </p:cNvSpPr>
          <p:nvPr/>
        </p:nvSpPr>
        <p:spPr bwMode="auto">
          <a:xfrm>
            <a:off x="2209800" y="4114800"/>
            <a:ext cx="1600200" cy="762000"/>
          </a:xfrm>
          <a:prstGeom prst="rect">
            <a:avLst/>
          </a:prstGeom>
          <a:solidFill>
            <a:srgbClr val="FF99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DEADLOCK</a:t>
            </a:r>
          </a:p>
        </p:txBody>
      </p:sp>
      <p:sp>
        <p:nvSpPr>
          <p:cNvPr id="14344" name="Text Box 10"/>
          <p:cNvSpPr txBox="1">
            <a:spLocks noChangeArrowheads="1"/>
          </p:cNvSpPr>
          <p:nvPr/>
        </p:nvSpPr>
        <p:spPr bwMode="auto">
          <a:xfrm>
            <a:off x="2895600" y="3505200"/>
            <a:ext cx="1231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t>UNSAFE</a:t>
            </a:r>
          </a:p>
        </p:txBody>
      </p:sp>
      <p:sp>
        <p:nvSpPr>
          <p:cNvPr id="14345" name="Text Box 11"/>
          <p:cNvSpPr txBox="1">
            <a:spLocks noChangeArrowheads="1"/>
          </p:cNvSpPr>
          <p:nvPr/>
        </p:nvSpPr>
        <p:spPr bwMode="auto">
          <a:xfrm>
            <a:off x="1905000" y="5181600"/>
            <a:ext cx="2743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buFontTx/>
              <a:buNone/>
            </a:pPr>
            <a:r>
              <a:rPr lang="en-US" altLang="en-US" sz="1800" b="1">
                <a:latin typeface="Helvetica" panose="020B0604020202020204" pitchFamily="34" charset="0"/>
                <a:cs typeface="Times New Roman" panose="02020603050405020304" pitchFamily="18" charset="0"/>
              </a:rPr>
              <a:t>Only with luck will processes avoid deadlock. </a:t>
            </a:r>
            <a:endParaRPr lang="en-US" altLang="en-US" sz="1800" b="1"/>
          </a:p>
        </p:txBody>
      </p:sp>
      <p:sp>
        <p:nvSpPr>
          <p:cNvPr id="14346" name="Text Box 12"/>
          <p:cNvSpPr txBox="1">
            <a:spLocks noChangeArrowheads="1"/>
          </p:cNvSpPr>
          <p:nvPr/>
        </p:nvSpPr>
        <p:spPr bwMode="auto">
          <a:xfrm>
            <a:off x="5399088" y="5159375"/>
            <a:ext cx="18192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buFontTx/>
              <a:buNone/>
            </a:pPr>
            <a:r>
              <a:rPr lang="en-US" altLang="en-US" sz="1800" b="1">
                <a:latin typeface="Helvetica" panose="020B0604020202020204" pitchFamily="34" charset="0"/>
                <a:cs typeface="Times New Roman" panose="02020603050405020304" pitchFamily="18" charset="0"/>
              </a:rPr>
              <a:t>O.S. can avoid </a:t>
            </a:r>
            <a:endParaRPr lang="en-US" altLang="en-US" sz="1800" b="1">
              <a:latin typeface="New York" charset="0"/>
              <a:cs typeface="Times New Roman" panose="02020603050405020304" pitchFamily="18" charset="0"/>
            </a:endParaRPr>
          </a:p>
          <a:p>
            <a:pPr algn="ctr" eaLnBrk="1" hangingPunct="1">
              <a:lnSpc>
                <a:spcPct val="90000"/>
              </a:lnSpc>
              <a:buFontTx/>
              <a:buNone/>
            </a:pPr>
            <a:r>
              <a:rPr lang="en-US" altLang="en-US" sz="1800" b="1">
                <a:latin typeface="Helvetica" panose="020B0604020202020204" pitchFamily="34" charset="0"/>
                <a:cs typeface="Times New Roman" panose="02020603050405020304" pitchFamily="18" charset="0"/>
              </a:rPr>
              <a:t>deadlock.</a:t>
            </a:r>
            <a:endParaRPr lang="en-US" altLang="en-US" sz="1800" b="1"/>
          </a:p>
        </p:txBody>
      </p:sp>
      <p:sp>
        <p:nvSpPr>
          <p:cNvPr id="14347" name="Rectangle 14"/>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4348" name="Text Box 15"/>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a:t>
            </a:r>
          </a:p>
          <a:p>
            <a:pPr algn="ctr" eaLnBrk="1" hangingPunct="1">
              <a:spcBef>
                <a:spcPct val="0"/>
              </a:spcBef>
              <a:buFontTx/>
              <a:buNone/>
            </a:pPr>
            <a:r>
              <a:rPr lang="en-US" altLang="en-US" sz="2800" b="1">
                <a:solidFill>
                  <a:srgbClr val="FF0000"/>
                </a:solidFill>
              </a:rPr>
              <a:t>Avoidance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01A91A4-F93D-43C8-ABFC-0E1E58D009A9}" type="slidenum">
              <a:rPr lang="en-US" altLang="en-US" sz="1600"/>
              <a:pPr eaLnBrk="1" hangingPunct="1">
                <a:spcBef>
                  <a:spcPct val="0"/>
                </a:spcBef>
                <a:buFontTx/>
                <a:buNone/>
              </a:pPr>
              <a:t>14</a:t>
            </a:fld>
            <a:endParaRPr lang="en-US" altLang="en-US" sz="1600"/>
          </a:p>
        </p:txBody>
      </p:sp>
      <p:sp>
        <p:nvSpPr>
          <p:cNvPr id="15364" name="Rectangle 3"/>
          <p:cNvSpPr>
            <a:spLocks noGrp="1" noChangeArrowheads="1"/>
          </p:cNvSpPr>
          <p:nvPr>
            <p:ph type="body" idx="1"/>
          </p:nvPr>
        </p:nvSpPr>
        <p:spPr>
          <a:xfrm>
            <a:off x="152400" y="914400"/>
            <a:ext cx="8610600" cy="2057400"/>
          </a:xfrm>
        </p:spPr>
        <p:txBody>
          <a:bodyPr/>
          <a:lstStyle/>
          <a:p>
            <a:pPr marL="0" indent="0" algn="just" eaLnBrk="1" hangingPunct="1">
              <a:lnSpc>
                <a:spcPct val="90000"/>
              </a:lnSpc>
              <a:buFontTx/>
              <a:buNone/>
            </a:pPr>
            <a:r>
              <a:rPr lang="en-US" altLang="en-US" sz="2000" smtClean="0">
                <a:cs typeface="Times New Roman" panose="02020603050405020304" pitchFamily="18" charset="0"/>
              </a:rPr>
              <a:t>Let's assume a very simple model: each process declares its maximum needs. In this case, algorithms exist that will ensure that no unsafe state is reached.  </a:t>
            </a:r>
            <a:r>
              <a:rPr lang="en-US" altLang="en-US" sz="2000" i="1" smtClean="0">
                <a:cs typeface="Times New Roman" panose="02020603050405020304" pitchFamily="18" charset="0"/>
              </a:rPr>
              <a:t>Maximum needs </a:t>
            </a:r>
            <a:r>
              <a:rPr lang="en-US" altLang="en-US" sz="2000" smtClean="0">
                <a:cs typeface="Times New Roman" panose="02020603050405020304" pitchFamily="18" charset="0"/>
              </a:rPr>
              <a:t>does NOT mean it </a:t>
            </a:r>
            <a:r>
              <a:rPr lang="en-US" altLang="en-US" sz="2000" i="1" smtClean="0">
                <a:cs typeface="Times New Roman" panose="02020603050405020304" pitchFamily="18" charset="0"/>
              </a:rPr>
              <a:t>must</a:t>
            </a:r>
            <a:r>
              <a:rPr lang="en-US" altLang="en-US" sz="2000" smtClean="0">
                <a:cs typeface="Times New Roman" panose="02020603050405020304" pitchFamily="18" charset="0"/>
              </a:rPr>
              <a:t> use that many resources – simply that it </a:t>
            </a:r>
            <a:r>
              <a:rPr lang="en-US" altLang="en-US" sz="2000" i="1" smtClean="0">
                <a:cs typeface="Times New Roman" panose="02020603050405020304" pitchFamily="18" charset="0"/>
              </a:rPr>
              <a:t>might</a:t>
            </a:r>
            <a:r>
              <a:rPr lang="en-US" altLang="en-US" sz="2000" smtClean="0">
                <a:cs typeface="Times New Roman" panose="02020603050405020304" pitchFamily="18" charset="0"/>
              </a:rPr>
              <a:t> do so under some circumstances.</a:t>
            </a:r>
          </a:p>
          <a:p>
            <a:pPr marL="0" indent="0" algn="just" eaLnBrk="1" hangingPunct="1">
              <a:lnSpc>
                <a:spcPct val="90000"/>
              </a:lnSpc>
              <a:buFontTx/>
              <a:buNone/>
            </a:pPr>
            <a:r>
              <a:rPr lang="en-US" altLang="en-US" sz="2000" smtClean="0">
                <a:cs typeface="Times New Roman" panose="02020603050405020304" pitchFamily="18" charset="0"/>
              </a:rPr>
              <a:t> </a:t>
            </a:r>
          </a:p>
          <a:p>
            <a:pPr marL="0" indent="0" algn="just" eaLnBrk="1" hangingPunct="1">
              <a:lnSpc>
                <a:spcPct val="90000"/>
              </a:lnSpc>
              <a:buFontTx/>
              <a:buNone/>
            </a:pPr>
            <a:r>
              <a:rPr lang="en-US" altLang="en-US" sz="2000" b="1" smtClean="0">
                <a:cs typeface="Times New Roman" panose="02020603050405020304" pitchFamily="18" charset="0"/>
              </a:rPr>
              <a:t>EXAMPLE:</a:t>
            </a:r>
            <a:endParaRPr lang="en-US" altLang="en-US" sz="2000" smtClean="0">
              <a:cs typeface="Times New Roman" panose="02020603050405020304" pitchFamily="18" charset="0"/>
            </a:endParaRPr>
          </a:p>
          <a:p>
            <a:pPr marL="0" indent="0" algn="just" eaLnBrk="1" hangingPunct="1">
              <a:lnSpc>
                <a:spcPct val="90000"/>
              </a:lnSpc>
              <a:buFontTx/>
              <a:buNone/>
            </a:pPr>
            <a:r>
              <a:rPr lang="en-US" altLang="en-US" sz="2000" smtClean="0">
                <a:cs typeface="Times New Roman" panose="02020603050405020304" pitchFamily="18" charset="0"/>
              </a:rPr>
              <a:t>There exists a total of 12 resources. Each resource is used exclusively by a process.  The current state looks like this:</a:t>
            </a:r>
            <a:endParaRPr lang="en-US" altLang="en-US" sz="2000" smtClean="0"/>
          </a:p>
        </p:txBody>
      </p:sp>
      <p:sp>
        <p:nvSpPr>
          <p:cNvPr id="15365" name="Text Box 5"/>
          <p:cNvSpPr txBox="1">
            <a:spLocks noChangeArrowheads="1"/>
          </p:cNvSpPr>
          <p:nvPr/>
        </p:nvSpPr>
        <p:spPr bwMode="auto">
          <a:xfrm>
            <a:off x="228600" y="4191000"/>
            <a:ext cx="32766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r>
              <a:rPr lang="en-US" altLang="en-US" sz="1800">
                <a:cs typeface="Times New Roman" panose="02020603050405020304" pitchFamily="18" charset="0"/>
              </a:rPr>
              <a:t>In this example, &lt; p1, p2, p0 &gt; is a workable sequence. </a:t>
            </a:r>
          </a:p>
          <a:p>
            <a:pPr algn="just" eaLnBrk="1" hangingPunct="1">
              <a:buFontTx/>
              <a:buNone/>
            </a:pPr>
            <a:endParaRPr lang="en-US" altLang="en-US" sz="1800">
              <a:cs typeface="Times New Roman" panose="02020603050405020304" pitchFamily="18" charset="0"/>
            </a:endParaRPr>
          </a:p>
          <a:p>
            <a:pPr algn="just" eaLnBrk="1" hangingPunct="1">
              <a:buFontTx/>
              <a:buNone/>
            </a:pPr>
            <a:r>
              <a:rPr lang="en-US" altLang="en-US" sz="1800">
                <a:cs typeface="Times New Roman" panose="02020603050405020304" pitchFamily="18" charset="0"/>
              </a:rPr>
              <a:t>Suppose p2 requests and is given one more resource. What happens then?</a:t>
            </a:r>
            <a:endParaRPr lang="en-US" altLang="en-US" sz="1800"/>
          </a:p>
        </p:txBody>
      </p:sp>
      <p:graphicFrame>
        <p:nvGraphicFramePr>
          <p:cNvPr id="25643" name="Group 43"/>
          <p:cNvGraphicFramePr>
            <a:graphicFrameLocks noGrp="1"/>
          </p:cNvGraphicFramePr>
          <p:nvPr/>
        </p:nvGraphicFramePr>
        <p:xfrm>
          <a:off x="4038600" y="3581400"/>
          <a:ext cx="4495800" cy="2641600"/>
        </p:xfrm>
        <a:graphic>
          <a:graphicData uri="http://schemas.openxmlformats.org/drawingml/2006/table">
            <a:tbl>
              <a:tblPr/>
              <a:tblGrid>
                <a:gridCol w="9906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Max Needs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Allocated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Current Needs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sp>
        <p:nvSpPr>
          <p:cNvPr id="15393" name="Rectangle 45"/>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5394" name="Text Box 46"/>
          <p:cNvSpPr txBox="1">
            <a:spLocks noChangeArrowheads="1"/>
          </p:cNvSpPr>
          <p:nvPr/>
        </p:nvSpPr>
        <p:spPr bwMode="auto">
          <a:xfrm>
            <a:off x="4114800" y="2286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Avoidance</a:t>
            </a:r>
          </a:p>
        </p:txBody>
      </p:sp>
      <p:sp>
        <p:nvSpPr>
          <p:cNvPr id="15395" name="Text Box 47"/>
          <p:cNvSpPr txBox="1">
            <a:spLocks noChangeArrowheads="1"/>
          </p:cNvSpPr>
          <p:nvPr/>
        </p:nvSpPr>
        <p:spPr bwMode="auto">
          <a:xfrm>
            <a:off x="5486400" y="2133600"/>
            <a:ext cx="3429000" cy="59055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rgbClr val="FF0000"/>
                </a:solidFill>
              </a:rPr>
              <a:t>There are multiple instances of the resource in these examples.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D48B62F-280A-4E32-AD46-552B10CF0AB7}" type="slidenum">
              <a:rPr lang="en-US" altLang="en-US" sz="1600"/>
              <a:pPr eaLnBrk="1" hangingPunct="1">
                <a:spcBef>
                  <a:spcPct val="0"/>
                </a:spcBef>
                <a:buFontTx/>
                <a:buNone/>
              </a:pPr>
              <a:t>15</a:t>
            </a:fld>
            <a:endParaRPr lang="en-US" altLang="en-US" sz="1600"/>
          </a:p>
        </p:txBody>
      </p:sp>
      <p:sp>
        <p:nvSpPr>
          <p:cNvPr id="16388" name="Rectangle 2"/>
          <p:cNvSpPr>
            <a:spLocks noGrp="1" noChangeArrowheads="1"/>
          </p:cNvSpPr>
          <p:nvPr>
            <p:ph type="body" idx="1"/>
          </p:nvPr>
        </p:nvSpPr>
        <p:spPr>
          <a:xfrm>
            <a:off x="304800" y="1905000"/>
            <a:ext cx="8610600" cy="3810000"/>
          </a:xfrm>
        </p:spPr>
        <p:txBody>
          <a:bodyPr/>
          <a:lstStyle/>
          <a:p>
            <a:pPr marL="0" indent="0" algn="just" eaLnBrk="1" hangingPunct="1">
              <a:lnSpc>
                <a:spcPct val="90000"/>
              </a:lnSpc>
              <a:buFontTx/>
              <a:buNone/>
            </a:pPr>
            <a:r>
              <a:rPr lang="en-US" altLang="en-US" sz="1800" smtClean="0">
                <a:cs typeface="Times New Roman" panose="02020603050405020304" pitchFamily="18" charset="0"/>
              </a:rPr>
              <a:t>A method used to determine if a particular state is safe.   It's safe if there exists a sequence of processes such that for all the processes, there’s a way to avoid deadlock: </a:t>
            </a:r>
          </a:p>
          <a:p>
            <a:pPr marL="0" indent="0" algn="just" eaLnBrk="1" hangingPunct="1">
              <a:lnSpc>
                <a:spcPct val="90000"/>
              </a:lnSpc>
              <a:buFontTx/>
              <a:buNone/>
            </a:pP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The algorithm uses these variables:</a:t>
            </a:r>
          </a:p>
          <a:p>
            <a:pPr marL="0" indent="0" algn="just" eaLnBrk="1" hangingPunct="1">
              <a:lnSpc>
                <a:spcPct val="90000"/>
              </a:lnSpc>
              <a:buFontTx/>
              <a:buNone/>
            </a:pPr>
            <a:r>
              <a:rPr lang="en-US" altLang="en-US" sz="1800" smtClean="0">
                <a:cs typeface="Times New Roman" panose="02020603050405020304" pitchFamily="18" charset="0"/>
              </a:rPr>
              <a:t> </a:t>
            </a:r>
          </a:p>
          <a:p>
            <a:pPr lvl="1" algn="just" eaLnBrk="1" hangingPunct="1">
              <a:lnSpc>
                <a:spcPct val="90000"/>
              </a:lnSpc>
              <a:buFontTx/>
              <a:buNone/>
            </a:pPr>
            <a:r>
              <a:rPr lang="en-US" altLang="en-US" sz="1800" b="1" smtClean="0">
                <a:cs typeface="Times New Roman" panose="02020603050405020304" pitchFamily="18" charset="0"/>
              </a:rPr>
              <a:t>Need[I</a:t>
            </a:r>
            <a:r>
              <a:rPr lang="en-US" altLang="en-US" sz="1800" smtClean="0">
                <a:cs typeface="Times New Roman" panose="02020603050405020304" pitchFamily="18" charset="0"/>
              </a:rPr>
              <a:t>] – the remaining resource needs of each process.</a:t>
            </a:r>
          </a:p>
          <a:p>
            <a:pPr lvl="1" algn="just" eaLnBrk="1" hangingPunct="1">
              <a:lnSpc>
                <a:spcPct val="90000"/>
              </a:lnSpc>
              <a:buFontTx/>
              <a:buNone/>
            </a:pPr>
            <a:r>
              <a:rPr lang="en-US" altLang="en-US" sz="1800" b="1" smtClean="0">
                <a:cs typeface="Times New Roman" panose="02020603050405020304" pitchFamily="18" charset="0"/>
              </a:rPr>
              <a:t>Work</a:t>
            </a:r>
            <a:r>
              <a:rPr lang="en-US" altLang="en-US" sz="1800" smtClean="0">
                <a:cs typeface="Times New Roman" panose="02020603050405020304" pitchFamily="18" charset="0"/>
              </a:rPr>
              <a:t>    - Temporary variable – how many of the resource are currently available.</a:t>
            </a:r>
          </a:p>
          <a:p>
            <a:pPr lvl="1" algn="just" eaLnBrk="1" hangingPunct="1">
              <a:lnSpc>
                <a:spcPct val="90000"/>
              </a:lnSpc>
              <a:buFontTx/>
              <a:buNone/>
            </a:pPr>
            <a:r>
              <a:rPr lang="en-US" altLang="en-US" sz="1800" b="1" smtClean="0">
                <a:cs typeface="Times New Roman" panose="02020603050405020304" pitchFamily="18" charset="0"/>
              </a:rPr>
              <a:t>Finish[I]</a:t>
            </a:r>
            <a:r>
              <a:rPr lang="en-US" altLang="en-US" sz="1800" smtClean="0">
                <a:cs typeface="Times New Roman" panose="02020603050405020304" pitchFamily="18" charset="0"/>
              </a:rPr>
              <a:t> – flag for each process showing we’ve analyzed that process or not.</a:t>
            </a:r>
          </a:p>
          <a:p>
            <a:pPr marL="0" indent="0" algn="just" eaLnBrk="1" hangingPunct="1">
              <a:lnSpc>
                <a:spcPct val="90000"/>
              </a:lnSpc>
              <a:buFontTx/>
              <a:buNone/>
            </a:pPr>
            <a:endParaRPr lang="en-US" altLang="en-US" sz="1800" smtClean="0">
              <a:cs typeface="Times New Roman" panose="02020603050405020304" pitchFamily="18" charset="0"/>
            </a:endParaRPr>
          </a:p>
          <a:p>
            <a:pPr lvl="1" algn="just" eaLnBrk="1" hangingPunct="1">
              <a:lnSpc>
                <a:spcPct val="90000"/>
              </a:lnSpc>
              <a:buFontTx/>
              <a:buNone/>
            </a:pPr>
            <a:r>
              <a:rPr lang="en-US" altLang="en-US" sz="1800" smtClean="0">
                <a:cs typeface="Times New Roman" panose="02020603050405020304" pitchFamily="18" charset="0"/>
              </a:rPr>
              <a:t>need &lt;=  available + allocated[0] + .. + allocated[I-1]  </a:t>
            </a:r>
            <a:r>
              <a:rPr lang="en-US" altLang="en-US" sz="1800" b="1" smtClean="0">
                <a:solidFill>
                  <a:srgbClr val="FF0000"/>
                </a:solidFill>
                <a:cs typeface="Times New Roman" panose="02020603050405020304" pitchFamily="18" charset="0"/>
                <a:sym typeface="Wingdings" panose="05000000000000000000" pitchFamily="2" charset="2"/>
              </a:rPr>
              <a:t></a:t>
            </a:r>
            <a:r>
              <a:rPr lang="en-US" altLang="en-US" sz="1800" b="1" smtClean="0">
                <a:solidFill>
                  <a:srgbClr val="FF0000"/>
                </a:solidFill>
                <a:cs typeface="Times New Roman" panose="02020603050405020304" pitchFamily="18" charset="0"/>
              </a:rPr>
              <a:t> Sign of success</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Let   </a:t>
            </a:r>
            <a:r>
              <a:rPr lang="en-US" altLang="en-US" sz="1800" b="1" smtClean="0">
                <a:cs typeface="Times New Roman" panose="02020603050405020304" pitchFamily="18" charset="0"/>
              </a:rPr>
              <a:t>work  </a:t>
            </a:r>
            <a:r>
              <a:rPr lang="en-US" altLang="en-US" sz="1800" smtClean="0">
                <a:cs typeface="Times New Roman" panose="02020603050405020304" pitchFamily="18" charset="0"/>
              </a:rPr>
              <a:t> and   </a:t>
            </a:r>
            <a:r>
              <a:rPr lang="en-US" altLang="en-US" sz="1800" b="1" smtClean="0">
                <a:cs typeface="Times New Roman" panose="02020603050405020304" pitchFamily="18" charset="0"/>
              </a:rPr>
              <a:t>finish</a:t>
            </a:r>
            <a:r>
              <a:rPr lang="en-US" altLang="en-US" sz="1800" smtClean="0">
                <a:cs typeface="Times New Roman" panose="02020603050405020304" pitchFamily="18" charset="0"/>
              </a:rPr>
              <a:t>  be vectors of length </a:t>
            </a:r>
            <a:r>
              <a:rPr lang="en-US" altLang="en-US" sz="1800" b="1" smtClean="0">
                <a:cs typeface="Times New Roman" panose="02020603050405020304" pitchFamily="18" charset="0"/>
              </a:rPr>
              <a:t>m</a:t>
            </a:r>
            <a:r>
              <a:rPr lang="en-US" altLang="en-US" sz="1800" smtClean="0">
                <a:cs typeface="Times New Roman" panose="02020603050405020304" pitchFamily="18" charset="0"/>
              </a:rPr>
              <a:t> and </a:t>
            </a:r>
            <a:r>
              <a:rPr lang="en-US" altLang="en-US" sz="1800" b="1" smtClean="0">
                <a:cs typeface="Times New Roman" panose="02020603050405020304" pitchFamily="18" charset="0"/>
              </a:rPr>
              <a:t>n</a:t>
            </a:r>
            <a:r>
              <a:rPr lang="en-US" altLang="en-US" sz="1800" smtClean="0">
                <a:cs typeface="Times New Roman" panose="02020603050405020304" pitchFamily="18" charset="0"/>
              </a:rPr>
              <a:t> respectively.</a:t>
            </a:r>
          </a:p>
          <a:p>
            <a:pPr marL="0" indent="0" algn="just" eaLnBrk="1" hangingPunct="1">
              <a:lnSpc>
                <a:spcPct val="90000"/>
              </a:lnSpc>
              <a:buFontTx/>
              <a:buNone/>
            </a:pPr>
            <a:r>
              <a:rPr lang="en-US" altLang="en-US" sz="1800" smtClean="0">
                <a:cs typeface="Times New Roman" panose="02020603050405020304" pitchFamily="18" charset="0"/>
              </a:rPr>
              <a:t> </a:t>
            </a:r>
          </a:p>
        </p:txBody>
      </p:sp>
      <p:sp>
        <p:nvSpPr>
          <p:cNvPr id="16389" name="Rectangle 27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6390" name="Text Box 277"/>
          <p:cNvSpPr txBox="1">
            <a:spLocks noChangeArrowheads="1"/>
          </p:cNvSpPr>
          <p:nvPr/>
        </p:nvSpPr>
        <p:spPr bwMode="auto">
          <a:xfrm>
            <a:off x="2286000" y="1295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solidFill>
                  <a:schemeClr val="accent2"/>
                </a:solidFill>
              </a:rPr>
              <a:t>Safety Algorithm</a:t>
            </a:r>
          </a:p>
        </p:txBody>
      </p:sp>
      <p:sp>
        <p:nvSpPr>
          <p:cNvPr id="16391" name="Text Box 278"/>
          <p:cNvSpPr txBox="1">
            <a:spLocks noChangeArrowheads="1"/>
          </p:cNvSpPr>
          <p:nvPr/>
        </p:nvSpPr>
        <p:spPr bwMode="auto">
          <a:xfrm>
            <a:off x="4800600" y="1524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a:t>
            </a:r>
          </a:p>
          <a:p>
            <a:pPr algn="ctr" eaLnBrk="1" hangingPunct="1">
              <a:spcBef>
                <a:spcPct val="0"/>
              </a:spcBef>
              <a:buFontTx/>
              <a:buNone/>
            </a:pPr>
            <a:r>
              <a:rPr lang="en-US" altLang="en-US" sz="2800" b="1">
                <a:solidFill>
                  <a:srgbClr val="FF0000"/>
                </a:solidFill>
              </a:rPr>
              <a:t>Avoidance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62CA3B90-70BD-46C6-95BE-8ED72821B47E}" type="slidenum">
              <a:rPr lang="en-US" altLang="en-US" sz="1600"/>
              <a:pPr eaLnBrk="1" hangingPunct="1">
                <a:spcBef>
                  <a:spcPct val="0"/>
                </a:spcBef>
                <a:buFontTx/>
                <a:buNone/>
              </a:pPr>
              <a:t>16</a:t>
            </a:fld>
            <a:endParaRPr lang="en-US" altLang="en-US" sz="1600"/>
          </a:p>
        </p:txBody>
      </p:sp>
      <p:sp>
        <p:nvSpPr>
          <p:cNvPr id="17412" name="Rectangle 2"/>
          <p:cNvSpPr>
            <a:spLocks noGrp="1" noChangeArrowheads="1"/>
          </p:cNvSpPr>
          <p:nvPr>
            <p:ph type="body" idx="1"/>
          </p:nvPr>
        </p:nvSpPr>
        <p:spPr>
          <a:xfrm>
            <a:off x="304800" y="1905000"/>
            <a:ext cx="8610600" cy="4114800"/>
          </a:xfrm>
        </p:spPr>
        <p:txBody>
          <a:bodyPr/>
          <a:lstStyle/>
          <a:p>
            <a:pPr marL="0" indent="0" algn="just" eaLnBrk="1" hangingPunct="1">
              <a:lnSpc>
                <a:spcPct val="90000"/>
              </a:lnSpc>
              <a:buFontTx/>
              <a:buNone/>
            </a:pPr>
            <a:r>
              <a:rPr lang="en-US" altLang="en-US" sz="1800" b="1" smtClean="0">
                <a:cs typeface="Times New Roman" panose="02020603050405020304" pitchFamily="18" charset="0"/>
              </a:rPr>
              <a:t>1.</a:t>
            </a:r>
            <a:r>
              <a:rPr lang="en-US" altLang="en-US" sz="1800" smtClean="0">
                <a:cs typeface="Times New Roman" panose="02020603050405020304" pitchFamily="18" charset="0"/>
              </a:rPr>
              <a:t> 	</a:t>
            </a:r>
            <a:r>
              <a:rPr lang="en-US" altLang="en-US" sz="1800" b="1" smtClean="0">
                <a:cs typeface="Times New Roman" panose="02020603050405020304" pitchFamily="18" charset="0"/>
              </a:rPr>
              <a:t>Initialize  work 		= available</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b="1" smtClean="0">
                <a:cs typeface="Times New Roman" panose="02020603050405020304" pitchFamily="18" charset="0"/>
              </a:rPr>
              <a:t>	Initialize  finish[i] 	= false,    for i = 1,2,3,..n</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b="1" smtClean="0">
                <a:cs typeface="Times New Roman" panose="02020603050405020304" pitchFamily="18" charset="0"/>
              </a:rPr>
              <a:t>2. 	Find an i such that:</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b="1" smtClean="0">
                <a:cs typeface="Times New Roman" panose="02020603050405020304" pitchFamily="18" charset="0"/>
              </a:rPr>
              <a:t>	finish[i] == false   and   need[i] &lt;= work</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b="1" smtClean="0">
                <a:cs typeface="Times New Roman" panose="02020603050405020304" pitchFamily="18" charset="0"/>
              </a:rPr>
              <a:t>	If no such i exists, go to step 4.</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b="1" smtClean="0">
                <a:cs typeface="Times New Roman" panose="02020603050405020304" pitchFamily="18" charset="0"/>
              </a:rPr>
              <a:t>3. 	work 		= work   +   allocation[i]</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b="1" smtClean="0">
                <a:cs typeface="Times New Roman" panose="02020603050405020304" pitchFamily="18" charset="0"/>
              </a:rPr>
              <a:t>	finish[i] 		= true</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b="1" smtClean="0">
                <a:cs typeface="Times New Roman" panose="02020603050405020304" pitchFamily="18" charset="0"/>
              </a:rPr>
              <a:t>	goto step 2</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b="1" smtClean="0">
                <a:cs typeface="Times New Roman" panose="02020603050405020304" pitchFamily="18" charset="0"/>
              </a:rPr>
              <a:t>4.</a:t>
            </a:r>
            <a:r>
              <a:rPr lang="en-US" altLang="en-US" sz="1800" smtClean="0">
                <a:cs typeface="Times New Roman" panose="02020603050405020304" pitchFamily="18" charset="0"/>
              </a:rPr>
              <a:t> 	</a:t>
            </a:r>
            <a:r>
              <a:rPr lang="en-US" altLang="en-US" sz="1800" b="1" smtClean="0">
                <a:cs typeface="Times New Roman" panose="02020603050405020304" pitchFamily="18" charset="0"/>
              </a:rPr>
              <a:t>if finish[i]   ==  true for all i,    then the system is in a safe state.</a:t>
            </a:r>
            <a:endParaRPr lang="en-US" altLang="en-US" sz="1800" smtClean="0">
              <a:cs typeface="Times New Roman" panose="02020603050405020304" pitchFamily="18" charset="0"/>
            </a:endParaRPr>
          </a:p>
        </p:txBody>
      </p:sp>
      <p:sp>
        <p:nvSpPr>
          <p:cNvPr id="17413" name="Rectangle 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7414" name="Text Box 8"/>
          <p:cNvSpPr txBox="1">
            <a:spLocks noChangeArrowheads="1"/>
          </p:cNvSpPr>
          <p:nvPr/>
        </p:nvSpPr>
        <p:spPr bwMode="auto">
          <a:xfrm>
            <a:off x="4800600" y="3048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a:t>
            </a:r>
          </a:p>
          <a:p>
            <a:pPr algn="ctr" eaLnBrk="1" hangingPunct="1">
              <a:spcBef>
                <a:spcPct val="0"/>
              </a:spcBef>
              <a:buFontTx/>
              <a:buNone/>
            </a:pPr>
            <a:r>
              <a:rPr lang="en-US" altLang="en-US" sz="2800" b="1">
                <a:solidFill>
                  <a:srgbClr val="FF0000"/>
                </a:solidFill>
              </a:rPr>
              <a:t>Avoidance</a:t>
            </a:r>
          </a:p>
        </p:txBody>
      </p:sp>
      <p:sp>
        <p:nvSpPr>
          <p:cNvPr id="17415" name="Text Box 9"/>
          <p:cNvSpPr txBox="1">
            <a:spLocks noChangeArrowheads="1"/>
          </p:cNvSpPr>
          <p:nvPr/>
        </p:nvSpPr>
        <p:spPr bwMode="auto">
          <a:xfrm>
            <a:off x="2286000" y="1295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solidFill>
                  <a:schemeClr val="accent2"/>
                </a:solidFill>
              </a:rPr>
              <a:t>Safety Algorithm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9B2F0E4-DA4E-4D97-8EA5-7FDAA4109E5D}" type="slidenum">
              <a:rPr lang="en-US" altLang="en-US" sz="1600"/>
              <a:pPr eaLnBrk="1" hangingPunct="1">
                <a:spcBef>
                  <a:spcPct val="0"/>
                </a:spcBef>
                <a:buFontTx/>
                <a:buNone/>
              </a:pPr>
              <a:t>17</a:t>
            </a:fld>
            <a:endParaRPr lang="en-US" altLang="en-US" sz="1600"/>
          </a:p>
        </p:txBody>
      </p:sp>
      <p:sp>
        <p:nvSpPr>
          <p:cNvPr id="18436" name="Rectangle 2"/>
          <p:cNvSpPr>
            <a:spLocks noGrp="1" noChangeArrowheads="1"/>
          </p:cNvSpPr>
          <p:nvPr>
            <p:ph type="body" idx="1"/>
          </p:nvPr>
        </p:nvSpPr>
        <p:spPr>
          <a:xfrm>
            <a:off x="152400" y="1447800"/>
            <a:ext cx="8534400" cy="1371600"/>
          </a:xfrm>
        </p:spPr>
        <p:txBody>
          <a:bodyPr/>
          <a:lstStyle/>
          <a:p>
            <a:pPr marL="0" indent="0" algn="just" eaLnBrk="1" hangingPunct="1">
              <a:lnSpc>
                <a:spcPct val="90000"/>
              </a:lnSpc>
              <a:buFontTx/>
              <a:buNone/>
            </a:pPr>
            <a:r>
              <a:rPr lang="en-US" altLang="en-US" sz="1800" b="1" smtClean="0">
                <a:cs typeface="Times New Roman" panose="02020603050405020304" pitchFamily="18" charset="0"/>
              </a:rPr>
              <a:t>Do these examples:</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Consider a system with:  five processes, P0 </a:t>
            </a:r>
            <a:r>
              <a:rPr lang="en-US" altLang="en-US" sz="1800" smtClean="0">
                <a:cs typeface="Times New Roman" panose="02020603050405020304" pitchFamily="18" charset="0"/>
                <a:sym typeface="Wingdings" panose="05000000000000000000" pitchFamily="2" charset="2"/>
              </a:rPr>
              <a:t></a:t>
            </a:r>
            <a:r>
              <a:rPr lang="en-US" altLang="en-US" sz="1800" smtClean="0">
                <a:cs typeface="Times New Roman" panose="02020603050405020304" pitchFamily="18" charset="0"/>
              </a:rPr>
              <a:t> P4, three resource types, A, B, C.</a:t>
            </a:r>
          </a:p>
          <a:p>
            <a:pPr marL="0" indent="0" algn="just" eaLnBrk="1" hangingPunct="1">
              <a:lnSpc>
                <a:spcPct val="90000"/>
              </a:lnSpc>
              <a:buFontTx/>
              <a:buNone/>
            </a:pPr>
            <a:r>
              <a:rPr lang="en-US" altLang="en-US" sz="1800" smtClean="0">
                <a:cs typeface="Times New Roman" panose="02020603050405020304" pitchFamily="18" charset="0"/>
              </a:rPr>
              <a:t>Type A has 10 instances, B has 5 instances, C has 7 instances.  </a:t>
            </a:r>
          </a:p>
          <a:p>
            <a:pPr marL="0" indent="0" algn="just" eaLnBrk="1" hangingPunct="1">
              <a:lnSpc>
                <a:spcPct val="90000"/>
              </a:lnSpc>
              <a:buFontTx/>
              <a:buNone/>
            </a:pPr>
            <a:r>
              <a:rPr lang="en-US" altLang="en-US" sz="1800" smtClean="0">
                <a:cs typeface="Times New Roman" panose="02020603050405020304" pitchFamily="18" charset="0"/>
              </a:rPr>
              <a:t>At time T0 the following snapshot of the system is taken.</a:t>
            </a:r>
          </a:p>
          <a:p>
            <a:pPr marL="0" indent="0" algn="just" eaLnBrk="1" hangingPunct="1">
              <a:lnSpc>
                <a:spcPct val="90000"/>
              </a:lnSpc>
              <a:buFontTx/>
              <a:buNone/>
            </a:pPr>
            <a:r>
              <a:rPr lang="en-US" altLang="en-US" sz="1800" smtClean="0">
                <a:cs typeface="Times New Roman" panose="02020603050405020304" pitchFamily="18" charset="0"/>
              </a:rPr>
              <a:t> </a:t>
            </a:r>
          </a:p>
        </p:txBody>
      </p:sp>
      <p:sp>
        <p:nvSpPr>
          <p:cNvPr id="18437" name="Text Box 161"/>
          <p:cNvSpPr txBox="1">
            <a:spLocks noChangeArrowheads="1"/>
          </p:cNvSpPr>
          <p:nvPr/>
        </p:nvSpPr>
        <p:spPr bwMode="auto">
          <a:xfrm>
            <a:off x="457200" y="3660775"/>
            <a:ext cx="183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cs typeface="Times New Roman" panose="02020603050405020304" pitchFamily="18" charset="0"/>
              </a:rPr>
              <a:t>Is the system </a:t>
            </a:r>
          </a:p>
          <a:p>
            <a:pPr eaLnBrk="1" hangingPunct="1">
              <a:spcBef>
                <a:spcPct val="0"/>
              </a:spcBef>
              <a:buFontTx/>
              <a:buNone/>
            </a:pPr>
            <a:r>
              <a:rPr lang="en-US" altLang="en-US" sz="1800" b="1">
                <a:cs typeface="Times New Roman" panose="02020603050405020304" pitchFamily="18" charset="0"/>
              </a:rPr>
              <a:t>in a safe state?</a:t>
            </a:r>
            <a:endParaRPr lang="en-US" altLang="en-US" sz="1800" b="1"/>
          </a:p>
        </p:txBody>
      </p:sp>
      <p:sp>
        <p:nvSpPr>
          <p:cNvPr id="18438" name="Rectangle 163"/>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8439" name="Text Box 165"/>
          <p:cNvSpPr txBox="1">
            <a:spLocks noChangeArrowheads="1"/>
          </p:cNvSpPr>
          <p:nvPr/>
        </p:nvSpPr>
        <p:spPr bwMode="auto">
          <a:xfrm>
            <a:off x="4800600" y="3048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a:t>
            </a:r>
          </a:p>
          <a:p>
            <a:pPr algn="ctr" eaLnBrk="1" hangingPunct="1">
              <a:spcBef>
                <a:spcPct val="0"/>
              </a:spcBef>
              <a:buFontTx/>
              <a:buNone/>
            </a:pPr>
            <a:r>
              <a:rPr lang="en-US" altLang="en-US" sz="2800" b="1">
                <a:solidFill>
                  <a:srgbClr val="FF0000"/>
                </a:solidFill>
              </a:rPr>
              <a:t>Avoidance</a:t>
            </a:r>
          </a:p>
        </p:txBody>
      </p:sp>
      <p:sp>
        <p:nvSpPr>
          <p:cNvPr id="18440" name="Text Box 166"/>
          <p:cNvSpPr txBox="1">
            <a:spLocks noChangeArrowheads="1"/>
          </p:cNvSpPr>
          <p:nvPr/>
        </p:nvSpPr>
        <p:spPr bwMode="auto">
          <a:xfrm>
            <a:off x="1600200" y="914400"/>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chemeClr val="accent2"/>
                </a:solidFill>
              </a:rPr>
              <a:t>Safety Algorithm</a:t>
            </a:r>
          </a:p>
        </p:txBody>
      </p:sp>
      <p:sp>
        <p:nvSpPr>
          <p:cNvPr id="18441" name="Rectangle 170"/>
          <p:cNvSpPr>
            <a:spLocks noChangeArrowheads="1"/>
          </p:cNvSpPr>
          <p:nvPr/>
        </p:nvSpPr>
        <p:spPr bwMode="auto">
          <a:xfrm>
            <a:off x="8382000" y="5791200"/>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2" name="Rectangle 171"/>
          <p:cNvSpPr>
            <a:spLocks noChangeArrowheads="1"/>
          </p:cNvSpPr>
          <p:nvPr/>
        </p:nvSpPr>
        <p:spPr bwMode="auto">
          <a:xfrm>
            <a:off x="7620000" y="579120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3" name="Rectangle 172"/>
          <p:cNvSpPr>
            <a:spLocks noChangeArrowheads="1"/>
          </p:cNvSpPr>
          <p:nvPr/>
        </p:nvSpPr>
        <p:spPr bwMode="auto">
          <a:xfrm>
            <a:off x="7145338" y="5791200"/>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4" name="Rectangle 173"/>
          <p:cNvSpPr>
            <a:spLocks noChangeArrowheads="1"/>
          </p:cNvSpPr>
          <p:nvPr/>
        </p:nvSpPr>
        <p:spPr bwMode="auto">
          <a:xfrm>
            <a:off x="6962775" y="579120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5" name="Rectangle 174"/>
          <p:cNvSpPr>
            <a:spLocks noChangeArrowheads="1"/>
          </p:cNvSpPr>
          <p:nvPr/>
        </p:nvSpPr>
        <p:spPr bwMode="auto">
          <a:xfrm>
            <a:off x="6400800" y="5791200"/>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6" name="Rectangle 175"/>
          <p:cNvSpPr>
            <a:spLocks noChangeArrowheads="1"/>
          </p:cNvSpPr>
          <p:nvPr/>
        </p:nvSpPr>
        <p:spPr bwMode="auto">
          <a:xfrm>
            <a:off x="5791200" y="5791200"/>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7" name="Rectangle 176"/>
          <p:cNvSpPr>
            <a:spLocks noChangeArrowheads="1"/>
          </p:cNvSpPr>
          <p:nvPr/>
        </p:nvSpPr>
        <p:spPr bwMode="auto">
          <a:xfrm>
            <a:off x="5270500" y="5791200"/>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8" name="Rectangle 177"/>
          <p:cNvSpPr>
            <a:spLocks noChangeArrowheads="1"/>
          </p:cNvSpPr>
          <p:nvPr/>
        </p:nvSpPr>
        <p:spPr bwMode="auto">
          <a:xfrm>
            <a:off x="5087938" y="5791200"/>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49" name="Rectangle 178"/>
          <p:cNvSpPr>
            <a:spLocks noChangeArrowheads="1"/>
          </p:cNvSpPr>
          <p:nvPr/>
        </p:nvSpPr>
        <p:spPr bwMode="auto">
          <a:xfrm>
            <a:off x="4648200" y="5791200"/>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50" name="Rectangle 179"/>
          <p:cNvSpPr>
            <a:spLocks noChangeArrowheads="1"/>
          </p:cNvSpPr>
          <p:nvPr/>
        </p:nvSpPr>
        <p:spPr bwMode="auto">
          <a:xfrm>
            <a:off x="3886200" y="579120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51" name="Rectangle 180"/>
          <p:cNvSpPr>
            <a:spLocks noChangeArrowheads="1"/>
          </p:cNvSpPr>
          <p:nvPr/>
        </p:nvSpPr>
        <p:spPr bwMode="auto">
          <a:xfrm>
            <a:off x="3395663" y="5791200"/>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52" name="Rectangle 181"/>
          <p:cNvSpPr>
            <a:spLocks noChangeArrowheads="1"/>
          </p:cNvSpPr>
          <p:nvPr/>
        </p:nvSpPr>
        <p:spPr bwMode="auto">
          <a:xfrm>
            <a:off x="3213100" y="579120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53" name="Rectangle 182"/>
          <p:cNvSpPr>
            <a:spLocks noChangeArrowheads="1"/>
          </p:cNvSpPr>
          <p:nvPr/>
        </p:nvSpPr>
        <p:spPr bwMode="auto">
          <a:xfrm>
            <a:off x="2743200" y="5791200"/>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54" name="Rectangle 183"/>
          <p:cNvSpPr>
            <a:spLocks noChangeArrowheads="1"/>
          </p:cNvSpPr>
          <p:nvPr/>
        </p:nvSpPr>
        <p:spPr bwMode="auto">
          <a:xfrm>
            <a:off x="8382000" y="5426075"/>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55" name="Rectangle 184"/>
          <p:cNvSpPr>
            <a:spLocks noChangeArrowheads="1"/>
          </p:cNvSpPr>
          <p:nvPr/>
        </p:nvSpPr>
        <p:spPr bwMode="auto">
          <a:xfrm>
            <a:off x="7620000" y="542607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56" name="Rectangle 185"/>
          <p:cNvSpPr>
            <a:spLocks noChangeArrowheads="1"/>
          </p:cNvSpPr>
          <p:nvPr/>
        </p:nvSpPr>
        <p:spPr bwMode="auto">
          <a:xfrm>
            <a:off x="7145338" y="5426075"/>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57" name="Rectangle 186"/>
          <p:cNvSpPr>
            <a:spLocks noChangeArrowheads="1"/>
          </p:cNvSpPr>
          <p:nvPr/>
        </p:nvSpPr>
        <p:spPr bwMode="auto">
          <a:xfrm>
            <a:off x="6962775" y="542607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58" name="Rectangle 187"/>
          <p:cNvSpPr>
            <a:spLocks noChangeArrowheads="1"/>
          </p:cNvSpPr>
          <p:nvPr/>
        </p:nvSpPr>
        <p:spPr bwMode="auto">
          <a:xfrm>
            <a:off x="6400800" y="5426075"/>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18459" name="Rectangle 188"/>
          <p:cNvSpPr>
            <a:spLocks noChangeArrowheads="1"/>
          </p:cNvSpPr>
          <p:nvPr/>
        </p:nvSpPr>
        <p:spPr bwMode="auto">
          <a:xfrm>
            <a:off x="5791200" y="5426075"/>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18460" name="Rectangle 189"/>
          <p:cNvSpPr>
            <a:spLocks noChangeArrowheads="1"/>
          </p:cNvSpPr>
          <p:nvPr/>
        </p:nvSpPr>
        <p:spPr bwMode="auto">
          <a:xfrm>
            <a:off x="5270500" y="5426075"/>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4</a:t>
            </a:r>
          </a:p>
        </p:txBody>
      </p:sp>
      <p:sp>
        <p:nvSpPr>
          <p:cNvPr id="18461" name="Rectangle 190"/>
          <p:cNvSpPr>
            <a:spLocks noChangeArrowheads="1"/>
          </p:cNvSpPr>
          <p:nvPr/>
        </p:nvSpPr>
        <p:spPr bwMode="auto">
          <a:xfrm>
            <a:off x="5087938" y="5426075"/>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62" name="Rectangle 191"/>
          <p:cNvSpPr>
            <a:spLocks noChangeArrowheads="1"/>
          </p:cNvSpPr>
          <p:nvPr/>
        </p:nvSpPr>
        <p:spPr bwMode="auto">
          <a:xfrm>
            <a:off x="4648200" y="5426075"/>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18463" name="Rectangle 192"/>
          <p:cNvSpPr>
            <a:spLocks noChangeArrowheads="1"/>
          </p:cNvSpPr>
          <p:nvPr/>
        </p:nvSpPr>
        <p:spPr bwMode="auto">
          <a:xfrm>
            <a:off x="3886200" y="542607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64" name="Rectangle 193"/>
          <p:cNvSpPr>
            <a:spLocks noChangeArrowheads="1"/>
          </p:cNvSpPr>
          <p:nvPr/>
        </p:nvSpPr>
        <p:spPr bwMode="auto">
          <a:xfrm>
            <a:off x="3395663" y="5426075"/>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65" name="Rectangle 194"/>
          <p:cNvSpPr>
            <a:spLocks noChangeArrowheads="1"/>
          </p:cNvSpPr>
          <p:nvPr/>
        </p:nvSpPr>
        <p:spPr bwMode="auto">
          <a:xfrm>
            <a:off x="3213100" y="542607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66" name="Rectangle 195"/>
          <p:cNvSpPr>
            <a:spLocks noChangeArrowheads="1"/>
          </p:cNvSpPr>
          <p:nvPr/>
        </p:nvSpPr>
        <p:spPr bwMode="auto">
          <a:xfrm>
            <a:off x="2743200" y="5426075"/>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P4</a:t>
            </a:r>
          </a:p>
        </p:txBody>
      </p:sp>
      <p:sp>
        <p:nvSpPr>
          <p:cNvPr id="18467" name="Rectangle 196"/>
          <p:cNvSpPr>
            <a:spLocks noChangeArrowheads="1"/>
          </p:cNvSpPr>
          <p:nvPr/>
        </p:nvSpPr>
        <p:spPr bwMode="auto">
          <a:xfrm>
            <a:off x="8382000" y="5060950"/>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68" name="Rectangle 197"/>
          <p:cNvSpPr>
            <a:spLocks noChangeArrowheads="1"/>
          </p:cNvSpPr>
          <p:nvPr/>
        </p:nvSpPr>
        <p:spPr bwMode="auto">
          <a:xfrm>
            <a:off x="7620000" y="506095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69" name="Rectangle 198"/>
          <p:cNvSpPr>
            <a:spLocks noChangeArrowheads="1"/>
          </p:cNvSpPr>
          <p:nvPr/>
        </p:nvSpPr>
        <p:spPr bwMode="auto">
          <a:xfrm>
            <a:off x="7145338" y="5060950"/>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70" name="Rectangle 199"/>
          <p:cNvSpPr>
            <a:spLocks noChangeArrowheads="1"/>
          </p:cNvSpPr>
          <p:nvPr/>
        </p:nvSpPr>
        <p:spPr bwMode="auto">
          <a:xfrm>
            <a:off x="6962775" y="506095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71" name="Rectangle 200"/>
          <p:cNvSpPr>
            <a:spLocks noChangeArrowheads="1"/>
          </p:cNvSpPr>
          <p:nvPr/>
        </p:nvSpPr>
        <p:spPr bwMode="auto">
          <a:xfrm>
            <a:off x="6400800" y="5060950"/>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18472" name="Rectangle 201"/>
          <p:cNvSpPr>
            <a:spLocks noChangeArrowheads="1"/>
          </p:cNvSpPr>
          <p:nvPr/>
        </p:nvSpPr>
        <p:spPr bwMode="auto">
          <a:xfrm>
            <a:off x="5791200" y="5060950"/>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18473" name="Rectangle 202"/>
          <p:cNvSpPr>
            <a:spLocks noChangeArrowheads="1"/>
          </p:cNvSpPr>
          <p:nvPr/>
        </p:nvSpPr>
        <p:spPr bwMode="auto">
          <a:xfrm>
            <a:off x="5270500" y="5060950"/>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74" name="Rectangle 203"/>
          <p:cNvSpPr>
            <a:spLocks noChangeArrowheads="1"/>
          </p:cNvSpPr>
          <p:nvPr/>
        </p:nvSpPr>
        <p:spPr bwMode="auto">
          <a:xfrm>
            <a:off x="5087938" y="5060950"/>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75" name="Rectangle 204"/>
          <p:cNvSpPr>
            <a:spLocks noChangeArrowheads="1"/>
          </p:cNvSpPr>
          <p:nvPr/>
        </p:nvSpPr>
        <p:spPr bwMode="auto">
          <a:xfrm>
            <a:off x="4648200" y="5060950"/>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18476" name="Rectangle 205"/>
          <p:cNvSpPr>
            <a:spLocks noChangeArrowheads="1"/>
          </p:cNvSpPr>
          <p:nvPr/>
        </p:nvSpPr>
        <p:spPr bwMode="auto">
          <a:xfrm>
            <a:off x="3886200" y="506095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18477" name="Rectangle 206"/>
          <p:cNvSpPr>
            <a:spLocks noChangeArrowheads="1"/>
          </p:cNvSpPr>
          <p:nvPr/>
        </p:nvSpPr>
        <p:spPr bwMode="auto">
          <a:xfrm>
            <a:off x="3395663" y="5060950"/>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18478" name="Rectangle 207"/>
          <p:cNvSpPr>
            <a:spLocks noChangeArrowheads="1"/>
          </p:cNvSpPr>
          <p:nvPr/>
        </p:nvSpPr>
        <p:spPr bwMode="auto">
          <a:xfrm>
            <a:off x="3213100" y="506095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79" name="Rectangle 208"/>
          <p:cNvSpPr>
            <a:spLocks noChangeArrowheads="1"/>
          </p:cNvSpPr>
          <p:nvPr/>
        </p:nvSpPr>
        <p:spPr bwMode="auto">
          <a:xfrm>
            <a:off x="2743200" y="5060950"/>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P3</a:t>
            </a:r>
          </a:p>
        </p:txBody>
      </p:sp>
      <p:sp>
        <p:nvSpPr>
          <p:cNvPr id="18480" name="Rectangle 209"/>
          <p:cNvSpPr>
            <a:spLocks noChangeArrowheads="1"/>
          </p:cNvSpPr>
          <p:nvPr/>
        </p:nvSpPr>
        <p:spPr bwMode="auto">
          <a:xfrm>
            <a:off x="8382000" y="4695825"/>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81" name="Rectangle 210"/>
          <p:cNvSpPr>
            <a:spLocks noChangeArrowheads="1"/>
          </p:cNvSpPr>
          <p:nvPr/>
        </p:nvSpPr>
        <p:spPr bwMode="auto">
          <a:xfrm>
            <a:off x="7620000" y="469582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82" name="Rectangle 211"/>
          <p:cNvSpPr>
            <a:spLocks noChangeArrowheads="1"/>
          </p:cNvSpPr>
          <p:nvPr/>
        </p:nvSpPr>
        <p:spPr bwMode="auto">
          <a:xfrm>
            <a:off x="7145338" y="4695825"/>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83" name="Rectangle 212"/>
          <p:cNvSpPr>
            <a:spLocks noChangeArrowheads="1"/>
          </p:cNvSpPr>
          <p:nvPr/>
        </p:nvSpPr>
        <p:spPr bwMode="auto">
          <a:xfrm>
            <a:off x="6962775" y="469582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84" name="Rectangle 213"/>
          <p:cNvSpPr>
            <a:spLocks noChangeArrowheads="1"/>
          </p:cNvSpPr>
          <p:nvPr/>
        </p:nvSpPr>
        <p:spPr bwMode="auto">
          <a:xfrm>
            <a:off x="6400800" y="4695825"/>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85" name="Rectangle 214"/>
          <p:cNvSpPr>
            <a:spLocks noChangeArrowheads="1"/>
          </p:cNvSpPr>
          <p:nvPr/>
        </p:nvSpPr>
        <p:spPr bwMode="auto">
          <a:xfrm>
            <a:off x="5791200" y="4695825"/>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86" name="Rectangle 215"/>
          <p:cNvSpPr>
            <a:spLocks noChangeArrowheads="1"/>
          </p:cNvSpPr>
          <p:nvPr/>
        </p:nvSpPr>
        <p:spPr bwMode="auto">
          <a:xfrm>
            <a:off x="5270500" y="4695825"/>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6</a:t>
            </a:r>
          </a:p>
        </p:txBody>
      </p:sp>
      <p:sp>
        <p:nvSpPr>
          <p:cNvPr id="18487" name="Rectangle 216"/>
          <p:cNvSpPr>
            <a:spLocks noChangeArrowheads="1"/>
          </p:cNvSpPr>
          <p:nvPr/>
        </p:nvSpPr>
        <p:spPr bwMode="auto">
          <a:xfrm>
            <a:off x="5087938" y="4695825"/>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88" name="Rectangle 217"/>
          <p:cNvSpPr>
            <a:spLocks noChangeArrowheads="1"/>
          </p:cNvSpPr>
          <p:nvPr/>
        </p:nvSpPr>
        <p:spPr bwMode="auto">
          <a:xfrm>
            <a:off x="4648200" y="4695825"/>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18489" name="Rectangle 218"/>
          <p:cNvSpPr>
            <a:spLocks noChangeArrowheads="1"/>
          </p:cNvSpPr>
          <p:nvPr/>
        </p:nvSpPr>
        <p:spPr bwMode="auto">
          <a:xfrm>
            <a:off x="3886200" y="469582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90" name="Rectangle 219"/>
          <p:cNvSpPr>
            <a:spLocks noChangeArrowheads="1"/>
          </p:cNvSpPr>
          <p:nvPr/>
        </p:nvSpPr>
        <p:spPr bwMode="auto">
          <a:xfrm>
            <a:off x="3395663" y="4695825"/>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18491" name="Rectangle 220"/>
          <p:cNvSpPr>
            <a:spLocks noChangeArrowheads="1"/>
          </p:cNvSpPr>
          <p:nvPr/>
        </p:nvSpPr>
        <p:spPr bwMode="auto">
          <a:xfrm>
            <a:off x="3213100" y="469582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492" name="Rectangle 221"/>
          <p:cNvSpPr>
            <a:spLocks noChangeArrowheads="1"/>
          </p:cNvSpPr>
          <p:nvPr/>
        </p:nvSpPr>
        <p:spPr bwMode="auto">
          <a:xfrm>
            <a:off x="2743200" y="4695825"/>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P2</a:t>
            </a:r>
          </a:p>
        </p:txBody>
      </p:sp>
      <p:sp>
        <p:nvSpPr>
          <p:cNvPr id="18493" name="Rectangle 222"/>
          <p:cNvSpPr>
            <a:spLocks noChangeArrowheads="1"/>
          </p:cNvSpPr>
          <p:nvPr/>
        </p:nvSpPr>
        <p:spPr bwMode="auto">
          <a:xfrm>
            <a:off x="8382000" y="4330700"/>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94" name="Rectangle 223"/>
          <p:cNvSpPr>
            <a:spLocks noChangeArrowheads="1"/>
          </p:cNvSpPr>
          <p:nvPr/>
        </p:nvSpPr>
        <p:spPr bwMode="auto">
          <a:xfrm>
            <a:off x="7620000" y="433070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95" name="Rectangle 224"/>
          <p:cNvSpPr>
            <a:spLocks noChangeArrowheads="1"/>
          </p:cNvSpPr>
          <p:nvPr/>
        </p:nvSpPr>
        <p:spPr bwMode="auto">
          <a:xfrm>
            <a:off x="7145338" y="4330700"/>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96" name="Rectangle 225"/>
          <p:cNvSpPr>
            <a:spLocks noChangeArrowheads="1"/>
          </p:cNvSpPr>
          <p:nvPr/>
        </p:nvSpPr>
        <p:spPr bwMode="auto">
          <a:xfrm>
            <a:off x="6962775" y="433070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497" name="Rectangle 226"/>
          <p:cNvSpPr>
            <a:spLocks noChangeArrowheads="1"/>
          </p:cNvSpPr>
          <p:nvPr/>
        </p:nvSpPr>
        <p:spPr bwMode="auto">
          <a:xfrm>
            <a:off x="6400800" y="4330700"/>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498" name="Rectangle 227"/>
          <p:cNvSpPr>
            <a:spLocks noChangeArrowheads="1"/>
          </p:cNvSpPr>
          <p:nvPr/>
        </p:nvSpPr>
        <p:spPr bwMode="auto">
          <a:xfrm>
            <a:off x="5791200" y="4330700"/>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18499" name="Rectangle 228"/>
          <p:cNvSpPr>
            <a:spLocks noChangeArrowheads="1"/>
          </p:cNvSpPr>
          <p:nvPr/>
        </p:nvSpPr>
        <p:spPr bwMode="auto">
          <a:xfrm>
            <a:off x="5270500" y="4330700"/>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500" name="Rectangle 229"/>
          <p:cNvSpPr>
            <a:spLocks noChangeArrowheads="1"/>
          </p:cNvSpPr>
          <p:nvPr/>
        </p:nvSpPr>
        <p:spPr bwMode="auto">
          <a:xfrm>
            <a:off x="5087938" y="4330700"/>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501" name="Rectangle 230"/>
          <p:cNvSpPr>
            <a:spLocks noChangeArrowheads="1"/>
          </p:cNvSpPr>
          <p:nvPr/>
        </p:nvSpPr>
        <p:spPr bwMode="auto">
          <a:xfrm>
            <a:off x="4648200" y="4330700"/>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18502" name="Rectangle 231"/>
          <p:cNvSpPr>
            <a:spLocks noChangeArrowheads="1"/>
          </p:cNvSpPr>
          <p:nvPr/>
        </p:nvSpPr>
        <p:spPr bwMode="auto">
          <a:xfrm>
            <a:off x="3886200" y="433070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503" name="Rectangle 232"/>
          <p:cNvSpPr>
            <a:spLocks noChangeArrowheads="1"/>
          </p:cNvSpPr>
          <p:nvPr/>
        </p:nvSpPr>
        <p:spPr bwMode="auto">
          <a:xfrm>
            <a:off x="3395663" y="4330700"/>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18504" name="Rectangle 233"/>
          <p:cNvSpPr>
            <a:spLocks noChangeArrowheads="1"/>
          </p:cNvSpPr>
          <p:nvPr/>
        </p:nvSpPr>
        <p:spPr bwMode="auto">
          <a:xfrm>
            <a:off x="3213100" y="433070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05" name="Rectangle 234"/>
          <p:cNvSpPr>
            <a:spLocks noChangeArrowheads="1"/>
          </p:cNvSpPr>
          <p:nvPr/>
        </p:nvSpPr>
        <p:spPr bwMode="auto">
          <a:xfrm>
            <a:off x="2743200" y="4330700"/>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P1</a:t>
            </a:r>
          </a:p>
        </p:txBody>
      </p:sp>
      <p:sp>
        <p:nvSpPr>
          <p:cNvPr id="18506" name="Rectangle 235"/>
          <p:cNvSpPr>
            <a:spLocks noChangeArrowheads="1"/>
          </p:cNvSpPr>
          <p:nvPr/>
        </p:nvSpPr>
        <p:spPr bwMode="auto">
          <a:xfrm>
            <a:off x="8382000" y="3965575"/>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507" name="Rectangle 236"/>
          <p:cNvSpPr>
            <a:spLocks noChangeArrowheads="1"/>
          </p:cNvSpPr>
          <p:nvPr/>
        </p:nvSpPr>
        <p:spPr bwMode="auto">
          <a:xfrm>
            <a:off x="7620000" y="396557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18508" name="Rectangle 237"/>
          <p:cNvSpPr>
            <a:spLocks noChangeArrowheads="1"/>
          </p:cNvSpPr>
          <p:nvPr/>
        </p:nvSpPr>
        <p:spPr bwMode="auto">
          <a:xfrm>
            <a:off x="7145338" y="3965575"/>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18509" name="Rectangle 238"/>
          <p:cNvSpPr>
            <a:spLocks noChangeArrowheads="1"/>
          </p:cNvSpPr>
          <p:nvPr/>
        </p:nvSpPr>
        <p:spPr bwMode="auto">
          <a:xfrm>
            <a:off x="6962775" y="396557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510" name="Rectangle 239"/>
          <p:cNvSpPr>
            <a:spLocks noChangeArrowheads="1"/>
          </p:cNvSpPr>
          <p:nvPr/>
        </p:nvSpPr>
        <p:spPr bwMode="auto">
          <a:xfrm>
            <a:off x="6400800" y="3965575"/>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18511" name="Rectangle 240"/>
          <p:cNvSpPr>
            <a:spLocks noChangeArrowheads="1"/>
          </p:cNvSpPr>
          <p:nvPr/>
        </p:nvSpPr>
        <p:spPr bwMode="auto">
          <a:xfrm>
            <a:off x="5791200" y="3965575"/>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4</a:t>
            </a:r>
          </a:p>
        </p:txBody>
      </p:sp>
      <p:sp>
        <p:nvSpPr>
          <p:cNvPr id="18512" name="Rectangle 241"/>
          <p:cNvSpPr>
            <a:spLocks noChangeArrowheads="1"/>
          </p:cNvSpPr>
          <p:nvPr/>
        </p:nvSpPr>
        <p:spPr bwMode="auto">
          <a:xfrm>
            <a:off x="5270500" y="3965575"/>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7</a:t>
            </a:r>
          </a:p>
        </p:txBody>
      </p:sp>
      <p:sp>
        <p:nvSpPr>
          <p:cNvPr id="18513" name="Rectangle 242"/>
          <p:cNvSpPr>
            <a:spLocks noChangeArrowheads="1"/>
          </p:cNvSpPr>
          <p:nvPr/>
        </p:nvSpPr>
        <p:spPr bwMode="auto">
          <a:xfrm>
            <a:off x="5087938" y="3965575"/>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514" name="Rectangle 243"/>
          <p:cNvSpPr>
            <a:spLocks noChangeArrowheads="1"/>
          </p:cNvSpPr>
          <p:nvPr/>
        </p:nvSpPr>
        <p:spPr bwMode="auto">
          <a:xfrm>
            <a:off x="4648200" y="3965575"/>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515" name="Rectangle 244"/>
          <p:cNvSpPr>
            <a:spLocks noChangeArrowheads="1"/>
          </p:cNvSpPr>
          <p:nvPr/>
        </p:nvSpPr>
        <p:spPr bwMode="auto">
          <a:xfrm>
            <a:off x="3886200" y="396557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18516" name="Rectangle 245"/>
          <p:cNvSpPr>
            <a:spLocks noChangeArrowheads="1"/>
          </p:cNvSpPr>
          <p:nvPr/>
        </p:nvSpPr>
        <p:spPr bwMode="auto">
          <a:xfrm>
            <a:off x="3395663" y="3965575"/>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18517" name="Rectangle 246"/>
          <p:cNvSpPr>
            <a:spLocks noChangeArrowheads="1"/>
          </p:cNvSpPr>
          <p:nvPr/>
        </p:nvSpPr>
        <p:spPr bwMode="auto">
          <a:xfrm>
            <a:off x="3213100" y="396557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18" name="Rectangle 247"/>
          <p:cNvSpPr>
            <a:spLocks noChangeArrowheads="1"/>
          </p:cNvSpPr>
          <p:nvPr/>
        </p:nvSpPr>
        <p:spPr bwMode="auto">
          <a:xfrm>
            <a:off x="2743200" y="3965575"/>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P0</a:t>
            </a:r>
          </a:p>
        </p:txBody>
      </p:sp>
      <p:sp>
        <p:nvSpPr>
          <p:cNvPr id="18519" name="Rectangle 248"/>
          <p:cNvSpPr>
            <a:spLocks noChangeArrowheads="1"/>
          </p:cNvSpPr>
          <p:nvPr/>
        </p:nvSpPr>
        <p:spPr bwMode="auto">
          <a:xfrm>
            <a:off x="8382000" y="3600450"/>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18520" name="Rectangle 249"/>
          <p:cNvSpPr>
            <a:spLocks noChangeArrowheads="1"/>
          </p:cNvSpPr>
          <p:nvPr/>
        </p:nvSpPr>
        <p:spPr bwMode="auto">
          <a:xfrm>
            <a:off x="7620000" y="360045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18521" name="Rectangle 250"/>
          <p:cNvSpPr>
            <a:spLocks noChangeArrowheads="1"/>
          </p:cNvSpPr>
          <p:nvPr/>
        </p:nvSpPr>
        <p:spPr bwMode="auto">
          <a:xfrm>
            <a:off x="7145338" y="3600450"/>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18522" name="Rectangle 251"/>
          <p:cNvSpPr>
            <a:spLocks noChangeArrowheads="1"/>
          </p:cNvSpPr>
          <p:nvPr/>
        </p:nvSpPr>
        <p:spPr bwMode="auto">
          <a:xfrm>
            <a:off x="6962775" y="360045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523" name="Rectangle 252"/>
          <p:cNvSpPr>
            <a:spLocks noChangeArrowheads="1"/>
          </p:cNvSpPr>
          <p:nvPr/>
        </p:nvSpPr>
        <p:spPr bwMode="auto">
          <a:xfrm>
            <a:off x="6400800" y="3600450"/>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18524" name="Rectangle 253"/>
          <p:cNvSpPr>
            <a:spLocks noChangeArrowheads="1"/>
          </p:cNvSpPr>
          <p:nvPr/>
        </p:nvSpPr>
        <p:spPr bwMode="auto">
          <a:xfrm>
            <a:off x="5791200" y="3600450"/>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18525" name="Rectangle 254"/>
          <p:cNvSpPr>
            <a:spLocks noChangeArrowheads="1"/>
          </p:cNvSpPr>
          <p:nvPr/>
        </p:nvSpPr>
        <p:spPr bwMode="auto">
          <a:xfrm>
            <a:off x="5270500" y="3600450"/>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18526" name="Rectangle 255"/>
          <p:cNvSpPr>
            <a:spLocks noChangeArrowheads="1"/>
          </p:cNvSpPr>
          <p:nvPr/>
        </p:nvSpPr>
        <p:spPr bwMode="auto">
          <a:xfrm>
            <a:off x="5087938" y="3600450"/>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18527" name="Rectangle 256"/>
          <p:cNvSpPr>
            <a:spLocks noChangeArrowheads="1"/>
          </p:cNvSpPr>
          <p:nvPr/>
        </p:nvSpPr>
        <p:spPr bwMode="auto">
          <a:xfrm>
            <a:off x="4648200" y="3600450"/>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18528" name="Rectangle 257"/>
          <p:cNvSpPr>
            <a:spLocks noChangeArrowheads="1"/>
          </p:cNvSpPr>
          <p:nvPr/>
        </p:nvSpPr>
        <p:spPr bwMode="auto">
          <a:xfrm>
            <a:off x="3886200" y="3600450"/>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18529" name="Rectangle 258"/>
          <p:cNvSpPr>
            <a:spLocks noChangeArrowheads="1"/>
          </p:cNvSpPr>
          <p:nvPr/>
        </p:nvSpPr>
        <p:spPr bwMode="auto">
          <a:xfrm>
            <a:off x="3395663" y="3600450"/>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18530" name="Rectangle 259"/>
          <p:cNvSpPr>
            <a:spLocks noChangeArrowheads="1"/>
          </p:cNvSpPr>
          <p:nvPr/>
        </p:nvSpPr>
        <p:spPr bwMode="auto">
          <a:xfrm>
            <a:off x="3213100" y="3600450"/>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31" name="Rectangle 260"/>
          <p:cNvSpPr>
            <a:spLocks noChangeArrowheads="1"/>
          </p:cNvSpPr>
          <p:nvPr/>
        </p:nvSpPr>
        <p:spPr bwMode="auto">
          <a:xfrm>
            <a:off x="2743200" y="3600450"/>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 </a:t>
            </a:r>
          </a:p>
        </p:txBody>
      </p:sp>
      <p:sp>
        <p:nvSpPr>
          <p:cNvPr id="18532" name="Rectangle 261"/>
          <p:cNvSpPr>
            <a:spLocks noChangeArrowheads="1"/>
          </p:cNvSpPr>
          <p:nvPr/>
        </p:nvSpPr>
        <p:spPr bwMode="auto">
          <a:xfrm>
            <a:off x="8382000" y="3235325"/>
            <a:ext cx="4572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18533" name="Rectangle 262"/>
          <p:cNvSpPr>
            <a:spLocks noChangeArrowheads="1"/>
          </p:cNvSpPr>
          <p:nvPr/>
        </p:nvSpPr>
        <p:spPr bwMode="auto">
          <a:xfrm>
            <a:off x="7620000" y="323532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Avail</a:t>
            </a:r>
          </a:p>
        </p:txBody>
      </p:sp>
      <p:sp>
        <p:nvSpPr>
          <p:cNvPr id="18534" name="Rectangle 263"/>
          <p:cNvSpPr>
            <a:spLocks noChangeArrowheads="1"/>
          </p:cNvSpPr>
          <p:nvPr/>
        </p:nvSpPr>
        <p:spPr bwMode="auto">
          <a:xfrm>
            <a:off x="7145338" y="3235325"/>
            <a:ext cx="4746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18535" name="Rectangle 264"/>
          <p:cNvSpPr>
            <a:spLocks noChangeArrowheads="1"/>
          </p:cNvSpPr>
          <p:nvPr/>
        </p:nvSpPr>
        <p:spPr bwMode="auto">
          <a:xfrm>
            <a:off x="6962775" y="323532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36" name="Rectangle 265"/>
          <p:cNvSpPr>
            <a:spLocks noChangeArrowheads="1"/>
          </p:cNvSpPr>
          <p:nvPr/>
        </p:nvSpPr>
        <p:spPr bwMode="auto">
          <a:xfrm>
            <a:off x="6400800" y="3235325"/>
            <a:ext cx="561975"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18537" name="Rectangle 266"/>
          <p:cNvSpPr>
            <a:spLocks noChangeArrowheads="1"/>
          </p:cNvSpPr>
          <p:nvPr/>
        </p:nvSpPr>
        <p:spPr bwMode="auto">
          <a:xfrm>
            <a:off x="5791200" y="3235325"/>
            <a:ext cx="6096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t>Req</a:t>
            </a:r>
          </a:p>
        </p:txBody>
      </p:sp>
      <p:sp>
        <p:nvSpPr>
          <p:cNvPr id="18538" name="Rectangle 267"/>
          <p:cNvSpPr>
            <a:spLocks noChangeArrowheads="1"/>
          </p:cNvSpPr>
          <p:nvPr/>
        </p:nvSpPr>
        <p:spPr bwMode="auto">
          <a:xfrm>
            <a:off x="5270500" y="3235325"/>
            <a:ext cx="5207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18539" name="Rectangle 268"/>
          <p:cNvSpPr>
            <a:spLocks noChangeArrowheads="1"/>
          </p:cNvSpPr>
          <p:nvPr/>
        </p:nvSpPr>
        <p:spPr bwMode="auto">
          <a:xfrm>
            <a:off x="5087938" y="3235325"/>
            <a:ext cx="182562"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40" name="Rectangle 269"/>
          <p:cNvSpPr>
            <a:spLocks noChangeArrowheads="1"/>
          </p:cNvSpPr>
          <p:nvPr/>
        </p:nvSpPr>
        <p:spPr bwMode="auto">
          <a:xfrm>
            <a:off x="4648200" y="3235325"/>
            <a:ext cx="439738"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18541" name="Rectangle 270"/>
          <p:cNvSpPr>
            <a:spLocks noChangeArrowheads="1"/>
          </p:cNvSpPr>
          <p:nvPr/>
        </p:nvSpPr>
        <p:spPr bwMode="auto">
          <a:xfrm>
            <a:off x="3886200" y="3235325"/>
            <a:ext cx="7620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Alloc</a:t>
            </a:r>
          </a:p>
        </p:txBody>
      </p:sp>
      <p:sp>
        <p:nvSpPr>
          <p:cNvPr id="18542" name="Rectangle 271"/>
          <p:cNvSpPr>
            <a:spLocks noChangeArrowheads="1"/>
          </p:cNvSpPr>
          <p:nvPr/>
        </p:nvSpPr>
        <p:spPr bwMode="auto">
          <a:xfrm>
            <a:off x="3395663" y="3235325"/>
            <a:ext cx="490537"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18543" name="Rectangle 272"/>
          <p:cNvSpPr>
            <a:spLocks noChangeArrowheads="1"/>
          </p:cNvSpPr>
          <p:nvPr/>
        </p:nvSpPr>
        <p:spPr bwMode="auto">
          <a:xfrm>
            <a:off x="3213100" y="3235325"/>
            <a:ext cx="182563"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44" name="Rectangle 273"/>
          <p:cNvSpPr>
            <a:spLocks noChangeArrowheads="1"/>
          </p:cNvSpPr>
          <p:nvPr/>
        </p:nvSpPr>
        <p:spPr bwMode="auto">
          <a:xfrm>
            <a:off x="2743200" y="3235325"/>
            <a:ext cx="469900" cy="365125"/>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18545" name="Line 274"/>
          <p:cNvSpPr>
            <a:spLocks noChangeShapeType="1"/>
          </p:cNvSpPr>
          <p:nvPr/>
        </p:nvSpPr>
        <p:spPr bwMode="auto">
          <a:xfrm>
            <a:off x="2743200" y="3235325"/>
            <a:ext cx="6096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 name="Line 275"/>
          <p:cNvSpPr>
            <a:spLocks noChangeShapeType="1"/>
          </p:cNvSpPr>
          <p:nvPr/>
        </p:nvSpPr>
        <p:spPr bwMode="auto">
          <a:xfrm>
            <a:off x="2743200" y="3600450"/>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7" name="Line 276"/>
          <p:cNvSpPr>
            <a:spLocks noChangeShapeType="1"/>
          </p:cNvSpPr>
          <p:nvPr/>
        </p:nvSpPr>
        <p:spPr bwMode="auto">
          <a:xfrm>
            <a:off x="2743200" y="3965575"/>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8" name="Line 277"/>
          <p:cNvSpPr>
            <a:spLocks noChangeShapeType="1"/>
          </p:cNvSpPr>
          <p:nvPr/>
        </p:nvSpPr>
        <p:spPr bwMode="auto">
          <a:xfrm>
            <a:off x="2743200" y="4330700"/>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9" name="Line 278"/>
          <p:cNvSpPr>
            <a:spLocks noChangeShapeType="1"/>
          </p:cNvSpPr>
          <p:nvPr/>
        </p:nvSpPr>
        <p:spPr bwMode="auto">
          <a:xfrm>
            <a:off x="2743200" y="4695825"/>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0" name="Line 279"/>
          <p:cNvSpPr>
            <a:spLocks noChangeShapeType="1"/>
          </p:cNvSpPr>
          <p:nvPr/>
        </p:nvSpPr>
        <p:spPr bwMode="auto">
          <a:xfrm>
            <a:off x="2743200" y="5060950"/>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1" name="Line 280"/>
          <p:cNvSpPr>
            <a:spLocks noChangeShapeType="1"/>
          </p:cNvSpPr>
          <p:nvPr/>
        </p:nvSpPr>
        <p:spPr bwMode="auto">
          <a:xfrm>
            <a:off x="2743200" y="5426075"/>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2" name="Line 281"/>
          <p:cNvSpPr>
            <a:spLocks noChangeShapeType="1"/>
          </p:cNvSpPr>
          <p:nvPr/>
        </p:nvSpPr>
        <p:spPr bwMode="auto">
          <a:xfrm>
            <a:off x="2743200" y="5791200"/>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3" name="Line 282"/>
          <p:cNvSpPr>
            <a:spLocks noChangeShapeType="1"/>
          </p:cNvSpPr>
          <p:nvPr/>
        </p:nvSpPr>
        <p:spPr bwMode="auto">
          <a:xfrm>
            <a:off x="2743200" y="6156325"/>
            <a:ext cx="6096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4" name="Line 283"/>
          <p:cNvSpPr>
            <a:spLocks noChangeShapeType="1"/>
          </p:cNvSpPr>
          <p:nvPr/>
        </p:nvSpPr>
        <p:spPr bwMode="auto">
          <a:xfrm>
            <a:off x="2743200" y="3235325"/>
            <a:ext cx="0" cy="2921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5" name="Line 284"/>
          <p:cNvSpPr>
            <a:spLocks noChangeShapeType="1"/>
          </p:cNvSpPr>
          <p:nvPr/>
        </p:nvSpPr>
        <p:spPr bwMode="auto">
          <a:xfrm>
            <a:off x="32131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6" name="Line 285"/>
          <p:cNvSpPr>
            <a:spLocks noChangeShapeType="1"/>
          </p:cNvSpPr>
          <p:nvPr/>
        </p:nvSpPr>
        <p:spPr bwMode="auto">
          <a:xfrm>
            <a:off x="3395663"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7" name="Line 286"/>
          <p:cNvSpPr>
            <a:spLocks noChangeShapeType="1"/>
          </p:cNvSpPr>
          <p:nvPr/>
        </p:nvSpPr>
        <p:spPr bwMode="auto">
          <a:xfrm>
            <a:off x="38862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8" name="Line 287"/>
          <p:cNvSpPr>
            <a:spLocks noChangeShapeType="1"/>
          </p:cNvSpPr>
          <p:nvPr/>
        </p:nvSpPr>
        <p:spPr bwMode="auto">
          <a:xfrm>
            <a:off x="46482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9" name="Line 288"/>
          <p:cNvSpPr>
            <a:spLocks noChangeShapeType="1"/>
          </p:cNvSpPr>
          <p:nvPr/>
        </p:nvSpPr>
        <p:spPr bwMode="auto">
          <a:xfrm>
            <a:off x="5087938"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0" name="Line 289"/>
          <p:cNvSpPr>
            <a:spLocks noChangeShapeType="1"/>
          </p:cNvSpPr>
          <p:nvPr/>
        </p:nvSpPr>
        <p:spPr bwMode="auto">
          <a:xfrm>
            <a:off x="52705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1" name="Line 290"/>
          <p:cNvSpPr>
            <a:spLocks noChangeShapeType="1"/>
          </p:cNvSpPr>
          <p:nvPr/>
        </p:nvSpPr>
        <p:spPr bwMode="auto">
          <a:xfrm>
            <a:off x="57912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2" name="Line 291"/>
          <p:cNvSpPr>
            <a:spLocks noChangeShapeType="1"/>
          </p:cNvSpPr>
          <p:nvPr/>
        </p:nvSpPr>
        <p:spPr bwMode="auto">
          <a:xfrm>
            <a:off x="64008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3" name="Line 292"/>
          <p:cNvSpPr>
            <a:spLocks noChangeShapeType="1"/>
          </p:cNvSpPr>
          <p:nvPr/>
        </p:nvSpPr>
        <p:spPr bwMode="auto">
          <a:xfrm>
            <a:off x="6962775"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4" name="Line 293"/>
          <p:cNvSpPr>
            <a:spLocks noChangeShapeType="1"/>
          </p:cNvSpPr>
          <p:nvPr/>
        </p:nvSpPr>
        <p:spPr bwMode="auto">
          <a:xfrm>
            <a:off x="7145338"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5" name="Line 294"/>
          <p:cNvSpPr>
            <a:spLocks noChangeShapeType="1"/>
          </p:cNvSpPr>
          <p:nvPr/>
        </p:nvSpPr>
        <p:spPr bwMode="auto">
          <a:xfrm>
            <a:off x="76200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6" name="Line 295"/>
          <p:cNvSpPr>
            <a:spLocks noChangeShapeType="1"/>
          </p:cNvSpPr>
          <p:nvPr/>
        </p:nvSpPr>
        <p:spPr bwMode="auto">
          <a:xfrm>
            <a:off x="8382000" y="3235325"/>
            <a:ext cx="0" cy="292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7" name="Line 296"/>
          <p:cNvSpPr>
            <a:spLocks noChangeShapeType="1"/>
          </p:cNvSpPr>
          <p:nvPr/>
        </p:nvSpPr>
        <p:spPr bwMode="auto">
          <a:xfrm>
            <a:off x="8839200" y="3235325"/>
            <a:ext cx="0" cy="2921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8" name="Text Box 297"/>
          <p:cNvSpPr txBox="1">
            <a:spLocks noChangeArrowheads="1"/>
          </p:cNvSpPr>
          <p:nvPr/>
        </p:nvSpPr>
        <p:spPr bwMode="auto">
          <a:xfrm>
            <a:off x="4038600" y="2590800"/>
            <a:ext cx="479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Max Needs = allocated + can-be-requested</a:t>
            </a:r>
          </a:p>
        </p:txBody>
      </p:sp>
      <p:sp>
        <p:nvSpPr>
          <p:cNvPr id="18569" name="Line 298"/>
          <p:cNvSpPr>
            <a:spLocks noChangeShapeType="1"/>
          </p:cNvSpPr>
          <p:nvPr/>
        </p:nvSpPr>
        <p:spPr bwMode="auto">
          <a:xfrm flipH="1">
            <a:off x="6324600" y="2971800"/>
            <a:ext cx="457200" cy="304800"/>
          </a:xfrm>
          <a:prstGeom prst="line">
            <a:avLst/>
          </a:prstGeom>
          <a:noFill/>
          <a:ln w="5715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70" name="Line 299"/>
          <p:cNvSpPr>
            <a:spLocks noChangeShapeType="1"/>
          </p:cNvSpPr>
          <p:nvPr/>
        </p:nvSpPr>
        <p:spPr bwMode="auto">
          <a:xfrm flipH="1">
            <a:off x="4495800" y="2895600"/>
            <a:ext cx="1143000" cy="304800"/>
          </a:xfrm>
          <a:prstGeom prst="line">
            <a:avLst/>
          </a:prstGeom>
          <a:noFill/>
          <a:ln w="5715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DC2FC63-4817-462C-9214-FE31828B3001}" type="slidenum">
              <a:rPr lang="en-US" altLang="en-US" sz="1600"/>
              <a:pPr eaLnBrk="1" hangingPunct="1">
                <a:spcBef>
                  <a:spcPct val="0"/>
                </a:spcBef>
                <a:buFontTx/>
                <a:buNone/>
              </a:pPr>
              <a:t>18</a:t>
            </a:fld>
            <a:endParaRPr lang="en-US" altLang="en-US" sz="1600"/>
          </a:p>
        </p:txBody>
      </p:sp>
      <p:sp>
        <p:nvSpPr>
          <p:cNvPr id="19460" name="Rectangle 2"/>
          <p:cNvSpPr>
            <a:spLocks noGrp="1" noChangeArrowheads="1"/>
          </p:cNvSpPr>
          <p:nvPr>
            <p:ph type="body" idx="1"/>
          </p:nvPr>
        </p:nvSpPr>
        <p:spPr>
          <a:xfrm>
            <a:off x="228600" y="1371600"/>
            <a:ext cx="8686800" cy="1447800"/>
          </a:xfrm>
        </p:spPr>
        <p:txBody>
          <a:bodyPr/>
          <a:lstStyle/>
          <a:p>
            <a:pPr algn="just" eaLnBrk="1" hangingPunct="1">
              <a:lnSpc>
                <a:spcPct val="90000"/>
              </a:lnSpc>
              <a:buFontTx/>
              <a:buNone/>
            </a:pPr>
            <a:r>
              <a:rPr lang="en-US" altLang="en-US" sz="1800" b="1" smtClean="0">
                <a:cs typeface="Times New Roman" panose="02020603050405020304" pitchFamily="18" charset="0"/>
              </a:rPr>
              <a:t>Do these examples</a:t>
            </a:r>
            <a:r>
              <a:rPr lang="en-US" altLang="en-US" sz="1800" smtClean="0">
                <a:cs typeface="Times New Roman" panose="02020603050405020304" pitchFamily="18" charset="0"/>
              </a:rPr>
              <a:t>:</a:t>
            </a:r>
          </a:p>
          <a:p>
            <a:pPr algn="just" eaLnBrk="1" hangingPunct="1">
              <a:lnSpc>
                <a:spcPct val="90000"/>
              </a:lnSpc>
              <a:buFontTx/>
              <a:buNone/>
            </a:pPr>
            <a:r>
              <a:rPr lang="en-US" altLang="en-US" sz="1800" smtClean="0">
                <a:cs typeface="Times New Roman" panose="02020603050405020304" pitchFamily="18" charset="0"/>
              </a:rPr>
              <a:t>Now try it again with only a slight change in the state ofP0.  </a:t>
            </a:r>
          </a:p>
          <a:p>
            <a:pPr algn="just" eaLnBrk="1" hangingPunct="1">
              <a:lnSpc>
                <a:spcPct val="90000"/>
              </a:lnSpc>
              <a:buFontTx/>
              <a:buNone/>
            </a:pPr>
            <a:r>
              <a:rPr lang="en-US" altLang="en-US" sz="1800" smtClean="0">
                <a:cs typeface="Times New Roman" panose="02020603050405020304" pitchFamily="18" charset="0"/>
              </a:rPr>
              <a:t>P0 requests two more of type B.   </a:t>
            </a:r>
          </a:p>
          <a:p>
            <a:pPr algn="just" eaLnBrk="1" hangingPunct="1">
              <a:lnSpc>
                <a:spcPct val="90000"/>
              </a:lnSpc>
              <a:buFontTx/>
              <a:buNone/>
            </a:pPr>
            <a:r>
              <a:rPr lang="en-US" altLang="en-US" sz="1800" smtClean="0">
                <a:cs typeface="Times New Roman" panose="02020603050405020304" pitchFamily="18" charset="0"/>
              </a:rPr>
              <a:t>Request by P0 = (0,2,0).</a:t>
            </a:r>
          </a:p>
          <a:p>
            <a:pPr algn="just" eaLnBrk="1" hangingPunct="1">
              <a:lnSpc>
                <a:spcPct val="90000"/>
              </a:lnSpc>
              <a:buFontTx/>
              <a:buNone/>
            </a:pPr>
            <a:r>
              <a:rPr lang="en-US" altLang="en-US" sz="1800" smtClean="0">
                <a:cs typeface="Times New Roman" panose="02020603050405020304" pitchFamily="18" charset="0"/>
              </a:rPr>
              <a:t> </a:t>
            </a:r>
          </a:p>
        </p:txBody>
      </p:sp>
      <p:graphicFrame>
        <p:nvGraphicFramePr>
          <p:cNvPr id="9478" name="Group 262"/>
          <p:cNvGraphicFramePr>
            <a:graphicFrameLocks noGrp="1"/>
          </p:cNvGraphicFramePr>
          <p:nvPr/>
        </p:nvGraphicFramePr>
        <p:xfrm>
          <a:off x="2667000" y="2971800"/>
          <a:ext cx="6173788" cy="2925763"/>
        </p:xfrm>
        <a:graphic>
          <a:graphicData uri="http://schemas.openxmlformats.org/drawingml/2006/table">
            <a:tbl>
              <a:tblPr/>
              <a:tblGrid>
                <a:gridCol w="469948">
                  <a:extLst>
                    <a:ext uri="{9D8B030D-6E8A-4147-A177-3AD203B41FA5}">
                      <a16:colId xmlns:a16="http://schemas.microsoft.com/office/drawing/2014/main" val="20000"/>
                    </a:ext>
                  </a:extLst>
                </a:gridCol>
                <a:gridCol w="208301">
                  <a:extLst>
                    <a:ext uri="{9D8B030D-6E8A-4147-A177-3AD203B41FA5}">
                      <a16:colId xmlns:a16="http://schemas.microsoft.com/office/drawing/2014/main" val="20001"/>
                    </a:ext>
                  </a:extLst>
                </a:gridCol>
                <a:gridCol w="490588">
                  <a:extLst>
                    <a:ext uri="{9D8B030D-6E8A-4147-A177-3AD203B41FA5}">
                      <a16:colId xmlns:a16="http://schemas.microsoft.com/office/drawing/2014/main" val="20002"/>
                    </a:ext>
                  </a:extLst>
                </a:gridCol>
                <a:gridCol w="762079">
                  <a:extLst>
                    <a:ext uri="{9D8B030D-6E8A-4147-A177-3AD203B41FA5}">
                      <a16:colId xmlns:a16="http://schemas.microsoft.com/office/drawing/2014/main" val="20003"/>
                    </a:ext>
                  </a:extLst>
                </a:gridCol>
                <a:gridCol w="439783">
                  <a:extLst>
                    <a:ext uri="{9D8B030D-6E8A-4147-A177-3AD203B41FA5}">
                      <a16:colId xmlns:a16="http://schemas.microsoft.com/office/drawing/2014/main" val="20004"/>
                    </a:ext>
                  </a:extLst>
                </a:gridCol>
                <a:gridCol w="208301">
                  <a:extLst>
                    <a:ext uri="{9D8B030D-6E8A-4147-A177-3AD203B41FA5}">
                      <a16:colId xmlns:a16="http://schemas.microsoft.com/office/drawing/2014/main" val="20005"/>
                    </a:ext>
                  </a:extLst>
                </a:gridCol>
                <a:gridCol w="520754">
                  <a:extLst>
                    <a:ext uri="{9D8B030D-6E8A-4147-A177-3AD203B41FA5}">
                      <a16:colId xmlns:a16="http://schemas.microsoft.com/office/drawing/2014/main" val="20006"/>
                    </a:ext>
                  </a:extLst>
                </a:gridCol>
                <a:gridCol w="609663">
                  <a:extLst>
                    <a:ext uri="{9D8B030D-6E8A-4147-A177-3AD203B41FA5}">
                      <a16:colId xmlns:a16="http://schemas.microsoft.com/office/drawing/2014/main" val="20007"/>
                    </a:ext>
                  </a:extLst>
                </a:gridCol>
                <a:gridCol w="562033">
                  <a:extLst>
                    <a:ext uri="{9D8B030D-6E8A-4147-A177-3AD203B41FA5}">
                      <a16:colId xmlns:a16="http://schemas.microsoft.com/office/drawing/2014/main" val="20008"/>
                    </a:ext>
                  </a:extLst>
                </a:gridCol>
                <a:gridCol w="208301">
                  <a:extLst>
                    <a:ext uri="{9D8B030D-6E8A-4147-A177-3AD203B41FA5}">
                      <a16:colId xmlns:a16="http://schemas.microsoft.com/office/drawing/2014/main" val="20009"/>
                    </a:ext>
                  </a:extLst>
                </a:gridCol>
                <a:gridCol w="474711">
                  <a:extLst>
                    <a:ext uri="{9D8B030D-6E8A-4147-A177-3AD203B41FA5}">
                      <a16:colId xmlns:a16="http://schemas.microsoft.com/office/drawing/2014/main" val="20010"/>
                    </a:ext>
                  </a:extLst>
                </a:gridCol>
                <a:gridCol w="762079">
                  <a:extLst>
                    <a:ext uri="{9D8B030D-6E8A-4147-A177-3AD203B41FA5}">
                      <a16:colId xmlns:a16="http://schemas.microsoft.com/office/drawing/2014/main" val="20011"/>
                    </a:ext>
                  </a:extLst>
                </a:gridCol>
                <a:gridCol w="457247">
                  <a:extLst>
                    <a:ext uri="{9D8B030D-6E8A-4147-A177-3AD203B41FA5}">
                      <a16:colId xmlns:a16="http://schemas.microsoft.com/office/drawing/2014/main" val="20012"/>
                    </a:ext>
                  </a:extLst>
                </a:gridCol>
              </a:tblGrid>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endParaRP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sym typeface="Wingdings" pitchFamily="2" charset="2"/>
                        </a:rPr>
                        <a:t></a:t>
                      </a: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Alloc</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sym typeface="Wingdings" pitchFamily="2" charset="2"/>
                        </a:rPr>
                        <a:t></a:t>
                      </a: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sym typeface="Wingdings" pitchFamily="2" charset="2"/>
                        </a:rPr>
                        <a:t></a:t>
                      </a: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Req</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sym typeface="Wingdings" pitchFamily="2" charset="2"/>
                        </a:rPr>
                        <a:t></a:t>
                      </a: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sym typeface="Wingdings" pitchFamily="2" charset="2"/>
                        </a:rPr>
                        <a:t></a:t>
                      </a: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Avail</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sym typeface="Wingdings" pitchFamily="2" charset="2"/>
                        </a:rPr>
                        <a:t></a:t>
                      </a: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0"/>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 </a:t>
                      </a: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A</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B</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C</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A</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B</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C</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A</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B</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C</a:t>
                      </a: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1"/>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P0</a:t>
                      </a: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3#</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7</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4</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3</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2</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1#</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2"/>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P1</a:t>
                      </a: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3</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2</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2</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3"/>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P2</a:t>
                      </a: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3</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2</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6</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4"/>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P3</a:t>
                      </a: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2</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1</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1</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1</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1</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5"/>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P4</a:t>
                      </a: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0</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2</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4</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3</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1</a:t>
                      </a: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6"/>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a:txBody>
                  <a:tcPr marL="91449" marR="91449"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0007"/>
                  </a:ext>
                </a:extLst>
              </a:tr>
            </a:tbl>
          </a:graphicData>
        </a:graphic>
      </p:graphicFrame>
      <p:sp>
        <p:nvSpPr>
          <p:cNvPr id="19589" name="Text Box 263"/>
          <p:cNvSpPr txBox="1">
            <a:spLocks noChangeArrowheads="1"/>
          </p:cNvSpPr>
          <p:nvPr/>
        </p:nvSpPr>
        <p:spPr bwMode="auto">
          <a:xfrm>
            <a:off x="304800" y="3200400"/>
            <a:ext cx="2133600" cy="1646238"/>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FontTx/>
              <a:buNone/>
            </a:pPr>
            <a:r>
              <a:rPr lang="en-US" altLang="en-US" sz="1600" b="1">
                <a:cs typeface="Times New Roman" panose="02020603050405020304" pitchFamily="18" charset="0"/>
              </a:rPr>
              <a:t>Produce the state chart  as if the request is  Granted and see if it’s safe.</a:t>
            </a:r>
          </a:p>
          <a:p>
            <a:pPr algn="ctr" eaLnBrk="1" hangingPunct="1">
              <a:lnSpc>
                <a:spcPct val="90000"/>
              </a:lnSpc>
              <a:spcBef>
                <a:spcPct val="0"/>
              </a:spcBef>
              <a:buFontTx/>
              <a:buNone/>
            </a:pPr>
            <a:r>
              <a:rPr lang="en-US" altLang="en-US" sz="1600" b="1">
                <a:cs typeface="Times New Roman" panose="02020603050405020304" pitchFamily="18" charset="0"/>
              </a:rPr>
              <a:t>(We’ve drawn the chart as if it’s granted.</a:t>
            </a:r>
            <a:endParaRPr lang="en-US" altLang="en-US" sz="1600" b="1"/>
          </a:p>
        </p:txBody>
      </p:sp>
      <p:sp>
        <p:nvSpPr>
          <p:cNvPr id="19590" name="Rectangle 265"/>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9591" name="Text Box 267"/>
          <p:cNvSpPr txBox="1">
            <a:spLocks noChangeArrowheads="1"/>
          </p:cNvSpPr>
          <p:nvPr/>
        </p:nvSpPr>
        <p:spPr bwMode="auto">
          <a:xfrm>
            <a:off x="4800600" y="3048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a:t>
            </a:r>
          </a:p>
          <a:p>
            <a:pPr algn="ctr" eaLnBrk="1" hangingPunct="1">
              <a:spcBef>
                <a:spcPct val="0"/>
              </a:spcBef>
              <a:buFontTx/>
              <a:buNone/>
            </a:pPr>
            <a:r>
              <a:rPr lang="en-US" altLang="en-US" sz="2800" b="1">
                <a:solidFill>
                  <a:srgbClr val="FF0000"/>
                </a:solidFill>
              </a:rPr>
              <a:t>Avoidance</a:t>
            </a:r>
          </a:p>
        </p:txBody>
      </p:sp>
      <p:sp>
        <p:nvSpPr>
          <p:cNvPr id="19592" name="Text Box 268"/>
          <p:cNvSpPr txBox="1">
            <a:spLocks noChangeArrowheads="1"/>
          </p:cNvSpPr>
          <p:nvPr/>
        </p:nvSpPr>
        <p:spPr bwMode="auto">
          <a:xfrm>
            <a:off x="1524000" y="990600"/>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chemeClr val="accent2"/>
                </a:solidFill>
              </a:rPr>
              <a:t>Safety Algorithm</a:t>
            </a:r>
          </a:p>
        </p:txBody>
      </p:sp>
      <p:sp>
        <p:nvSpPr>
          <p:cNvPr id="19593" name="Text Box 269"/>
          <p:cNvSpPr txBox="1">
            <a:spLocks noChangeArrowheads="1"/>
          </p:cNvSpPr>
          <p:nvPr/>
        </p:nvSpPr>
        <p:spPr bwMode="auto">
          <a:xfrm>
            <a:off x="304800" y="5105400"/>
            <a:ext cx="2057400" cy="650875"/>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solidFill>
                  <a:srgbClr val="FF0000"/>
                </a:solidFill>
                <a:cs typeface="Times New Roman" panose="02020603050405020304" pitchFamily="18" charset="0"/>
              </a:rPr>
              <a:t>Can the request be granted?</a:t>
            </a:r>
            <a:endParaRPr lang="en-US" altLang="en-US" sz="1800" b="1">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693AFE7-90AB-4B86-981B-D37B71E17E93}" type="slidenum">
              <a:rPr lang="en-US" altLang="en-US" sz="1600"/>
              <a:pPr eaLnBrk="1" hangingPunct="1">
                <a:spcBef>
                  <a:spcPct val="0"/>
                </a:spcBef>
                <a:buFontTx/>
                <a:buNone/>
              </a:pPr>
              <a:t>19</a:t>
            </a:fld>
            <a:endParaRPr lang="en-US" altLang="en-US" sz="1600"/>
          </a:p>
        </p:txBody>
      </p:sp>
      <p:sp>
        <p:nvSpPr>
          <p:cNvPr id="20484" name="Rectangle 2"/>
          <p:cNvSpPr>
            <a:spLocks noGrp="1" noChangeArrowheads="1"/>
          </p:cNvSpPr>
          <p:nvPr>
            <p:ph type="body" idx="1"/>
          </p:nvPr>
        </p:nvSpPr>
        <p:spPr>
          <a:xfrm>
            <a:off x="0" y="914400"/>
            <a:ext cx="3733800" cy="1524000"/>
          </a:xfrm>
        </p:spPr>
        <p:txBody>
          <a:bodyPr/>
          <a:lstStyle/>
          <a:p>
            <a:pPr algn="just" eaLnBrk="1" hangingPunct="1">
              <a:lnSpc>
                <a:spcPct val="90000"/>
              </a:lnSpc>
              <a:buFontTx/>
              <a:buNone/>
            </a:pPr>
            <a:r>
              <a:rPr lang="en-US" altLang="en-US" sz="1800" smtClean="0">
                <a:cs typeface="Times New Roman" panose="02020603050405020304" pitchFamily="18" charset="0"/>
              </a:rPr>
              <a:t>Need an algorithm that determines if deadlock occurred.</a:t>
            </a:r>
          </a:p>
          <a:p>
            <a:pPr algn="just" eaLnBrk="1" hangingPunct="1">
              <a:lnSpc>
                <a:spcPct val="90000"/>
              </a:lnSpc>
              <a:buFontTx/>
              <a:buNone/>
            </a:pPr>
            <a:r>
              <a:rPr lang="en-US" altLang="en-US" sz="1800" smtClean="0">
                <a:cs typeface="Times New Roman" panose="02020603050405020304" pitchFamily="18" charset="0"/>
              </a:rPr>
              <a:t> </a:t>
            </a:r>
          </a:p>
          <a:p>
            <a:pPr algn="just" eaLnBrk="1" hangingPunct="1">
              <a:lnSpc>
                <a:spcPct val="90000"/>
              </a:lnSpc>
              <a:buFontTx/>
              <a:buNone/>
            </a:pPr>
            <a:r>
              <a:rPr lang="en-US" altLang="en-US" sz="1800" smtClean="0">
                <a:cs typeface="Times New Roman" panose="02020603050405020304" pitchFamily="18" charset="0"/>
              </a:rPr>
              <a:t>Also need a means of recovering from that deadlock.</a:t>
            </a:r>
          </a:p>
        </p:txBody>
      </p:sp>
      <p:sp>
        <p:nvSpPr>
          <p:cNvPr id="20485" name="Rectangle 134"/>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0486" name="Text Box 135"/>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Detection</a:t>
            </a:r>
          </a:p>
        </p:txBody>
      </p:sp>
      <p:pic>
        <p:nvPicPr>
          <p:cNvPr id="20487" name="Picture 136"/>
          <p:cNvPicPr>
            <a:picLocks noChangeAspect="1" noChangeArrowheads="1"/>
          </p:cNvPicPr>
          <p:nvPr/>
        </p:nvPicPr>
        <p:blipFill>
          <a:blip r:embed="rId3">
            <a:extLst>
              <a:ext uri="{28A0092B-C50C-407E-A947-70E740481C1C}">
                <a14:useLocalDpi xmlns:a14="http://schemas.microsoft.com/office/drawing/2010/main" val="0"/>
              </a:ext>
            </a:extLst>
          </a:blip>
          <a:srcRect l="592" t="9808" r="458" b="9842"/>
          <a:stretch>
            <a:fillRect/>
          </a:stretch>
        </p:blipFill>
        <p:spPr bwMode="auto">
          <a:xfrm>
            <a:off x="1600200" y="2667000"/>
            <a:ext cx="66294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137"/>
          <p:cNvSpPr>
            <a:spLocks noChangeArrowheads="1"/>
          </p:cNvSpPr>
          <p:nvPr/>
        </p:nvSpPr>
        <p:spPr bwMode="auto">
          <a:xfrm>
            <a:off x="3962400" y="914400"/>
            <a:ext cx="502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buFontTx/>
              <a:buNone/>
            </a:pPr>
            <a:r>
              <a:rPr lang="en-US" altLang="en-US" sz="1800" b="1">
                <a:cs typeface="Times New Roman" panose="02020603050405020304" pitchFamily="18" charset="0"/>
              </a:rPr>
              <a:t>SINGLE INSTANCE OF A RESOURCE TYPE</a:t>
            </a:r>
          </a:p>
          <a:p>
            <a:pPr algn="just" eaLnBrk="1" hangingPunct="1">
              <a:lnSpc>
                <a:spcPct val="90000"/>
              </a:lnSpc>
              <a:buFontTx/>
              <a:buNone/>
            </a:pPr>
            <a:r>
              <a:rPr lang="en-US" altLang="en-US" sz="1800">
                <a:cs typeface="Times New Roman" panose="02020603050405020304" pitchFamily="18" charset="0"/>
              </a:rPr>
              <a:t> </a:t>
            </a:r>
          </a:p>
          <a:p>
            <a:pPr algn="just" eaLnBrk="1" hangingPunct="1">
              <a:lnSpc>
                <a:spcPct val="90000"/>
              </a:lnSpc>
            </a:pPr>
            <a:r>
              <a:rPr lang="en-US" altLang="en-US" sz="1800">
                <a:cs typeface="Times New Roman" panose="02020603050405020304" pitchFamily="18" charset="0"/>
              </a:rPr>
              <a:t>Wait-for graph == remove the resources from the usual graph and collapse edges.</a:t>
            </a:r>
          </a:p>
          <a:p>
            <a:pPr algn="just" eaLnBrk="1" hangingPunct="1">
              <a:lnSpc>
                <a:spcPct val="90000"/>
              </a:lnSpc>
            </a:pPr>
            <a:r>
              <a:rPr lang="en-US" altLang="en-US" sz="1800">
                <a:cs typeface="Times New Roman" panose="02020603050405020304" pitchFamily="18" charset="0"/>
              </a:rPr>
              <a:t>An edge from p(j) to p(i) implies that p(j) is waiting for p(i) to release.</a:t>
            </a:r>
          </a:p>
          <a:p>
            <a:pPr algn="just" eaLnBrk="1" hangingPunct="1">
              <a:lnSpc>
                <a:spcPct val="90000"/>
              </a:lnSpc>
              <a:buFontTx/>
              <a:buNone/>
            </a:pPr>
            <a:r>
              <a:rPr lang="en-US" altLang="en-US" sz="180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3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7753464-9D67-4D49-B0CE-7EE891320C13}" type="slidenum">
              <a:rPr lang="en-US" altLang="en-US" sz="1600"/>
              <a:pPr eaLnBrk="1" hangingPunct="1">
                <a:spcBef>
                  <a:spcPct val="0"/>
                </a:spcBef>
                <a:buFontTx/>
                <a:buNone/>
              </a:pPr>
              <a:t>2</a:t>
            </a:fld>
            <a:endParaRPr lang="en-US" altLang="en-US" sz="1600"/>
          </a:p>
        </p:txBody>
      </p:sp>
      <p:sp>
        <p:nvSpPr>
          <p:cNvPr id="3076" name="Rectangle 1026"/>
          <p:cNvSpPr>
            <a:spLocks noGrp="1" noChangeArrowheads="1"/>
          </p:cNvSpPr>
          <p:nvPr>
            <p:ph type="body" idx="1"/>
          </p:nvPr>
        </p:nvSpPr>
        <p:spPr>
          <a:xfrm>
            <a:off x="0" y="2209800"/>
            <a:ext cx="8915400" cy="3429000"/>
          </a:xfrm>
        </p:spPr>
        <p:txBody>
          <a:bodyPr/>
          <a:lstStyle/>
          <a:p>
            <a:pPr algn="ctr" eaLnBrk="1" hangingPunct="1">
              <a:lnSpc>
                <a:spcPct val="90000"/>
              </a:lnSpc>
              <a:buFontTx/>
              <a:buNone/>
            </a:pPr>
            <a:r>
              <a:rPr lang="en-US" altLang="en-US" b="1" smtClean="0">
                <a:solidFill>
                  <a:schemeClr val="accent2"/>
                </a:solidFill>
              </a:rPr>
              <a:t>What Is In This Chapter?</a:t>
            </a:r>
            <a:endParaRPr lang="en-US" altLang="en-US" sz="2000" b="1" smtClean="0">
              <a:solidFill>
                <a:schemeClr val="accent2"/>
              </a:solidFill>
            </a:endParaRPr>
          </a:p>
          <a:p>
            <a:pPr eaLnBrk="1" hangingPunct="1">
              <a:lnSpc>
                <a:spcPct val="90000"/>
              </a:lnSpc>
              <a:buFontTx/>
              <a:buNone/>
            </a:pPr>
            <a:endParaRPr lang="en-US" altLang="en-US" sz="2000" b="1" smtClean="0">
              <a:solidFill>
                <a:schemeClr val="accent2"/>
              </a:solidFill>
            </a:endParaRPr>
          </a:p>
          <a:p>
            <a:pPr eaLnBrk="1" hangingPunct="1">
              <a:lnSpc>
                <a:spcPct val="90000"/>
              </a:lnSpc>
            </a:pPr>
            <a:r>
              <a:rPr lang="en-US" altLang="en-US" sz="2400" b="1" smtClean="0">
                <a:latin typeface="Helvetica" panose="020B0604020202020204" pitchFamily="34" charset="0"/>
                <a:cs typeface="Times New Roman" panose="02020603050405020304" pitchFamily="18" charset="0"/>
              </a:rPr>
              <a:t>What is a deadlock?</a:t>
            </a:r>
          </a:p>
          <a:p>
            <a:pPr eaLnBrk="1" hangingPunct="1">
              <a:lnSpc>
                <a:spcPct val="90000"/>
              </a:lnSpc>
            </a:pPr>
            <a:endParaRPr lang="en-US" altLang="en-US" sz="2400" b="1" smtClean="0">
              <a:latin typeface="Helvetica" panose="020B0604020202020204" pitchFamily="34" charset="0"/>
              <a:cs typeface="Times New Roman" panose="02020603050405020304" pitchFamily="18" charset="0"/>
            </a:endParaRPr>
          </a:p>
          <a:p>
            <a:pPr eaLnBrk="1" hangingPunct="1">
              <a:lnSpc>
                <a:spcPct val="90000"/>
              </a:lnSpc>
            </a:pPr>
            <a:r>
              <a:rPr lang="en-US" altLang="en-US" sz="2400" b="1" smtClean="0">
                <a:latin typeface="Helvetica" panose="020B0604020202020204" pitchFamily="34" charset="0"/>
                <a:cs typeface="Times New Roman" panose="02020603050405020304" pitchFamily="18" charset="0"/>
              </a:rPr>
              <a:t>Staying Safe:  Preventing and Avoiding Deadlocks</a:t>
            </a:r>
          </a:p>
          <a:p>
            <a:pPr eaLnBrk="1" hangingPunct="1">
              <a:lnSpc>
                <a:spcPct val="90000"/>
              </a:lnSpc>
            </a:pPr>
            <a:endParaRPr lang="en-US" altLang="en-US" sz="2400" b="1" smtClean="0">
              <a:latin typeface="Helvetica" panose="020B0604020202020204" pitchFamily="34" charset="0"/>
              <a:cs typeface="Times New Roman" panose="02020603050405020304" pitchFamily="18" charset="0"/>
            </a:endParaRPr>
          </a:p>
          <a:p>
            <a:pPr eaLnBrk="1" hangingPunct="1">
              <a:lnSpc>
                <a:spcPct val="90000"/>
              </a:lnSpc>
            </a:pPr>
            <a:r>
              <a:rPr lang="en-US" altLang="en-US" sz="2400" b="1" smtClean="0">
                <a:latin typeface="Helvetica" panose="020B0604020202020204" pitchFamily="34" charset="0"/>
                <a:cs typeface="Times New Roman" panose="02020603050405020304" pitchFamily="18" charset="0"/>
              </a:rPr>
              <a:t>Living Dangerously:  Let the deadlock happen, then detect it and recover from it.</a:t>
            </a:r>
            <a:endParaRPr lang="en-US" altLang="en-US" sz="2400" b="1" smtClean="0"/>
          </a:p>
        </p:txBody>
      </p:sp>
      <p:sp>
        <p:nvSpPr>
          <p:cNvPr id="3077" name="Rectangle 1027"/>
          <p:cNvSpPr>
            <a:spLocks noChangeArrowheads="1"/>
          </p:cNvSpPr>
          <p:nvPr/>
        </p:nvSpPr>
        <p:spPr bwMode="auto">
          <a:xfrm>
            <a:off x="838200" y="3810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t>OPERATING SYSTEM Deadlocks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0719962-92A0-47AA-8655-4797B3D4837D}" type="slidenum">
              <a:rPr lang="en-US" altLang="en-US" sz="1600"/>
              <a:pPr eaLnBrk="1" hangingPunct="1">
                <a:spcBef>
                  <a:spcPct val="0"/>
                </a:spcBef>
                <a:buFontTx/>
                <a:buNone/>
              </a:pPr>
              <a:t>20</a:t>
            </a:fld>
            <a:endParaRPr lang="en-US" altLang="en-US" sz="1600"/>
          </a:p>
        </p:txBody>
      </p:sp>
      <p:sp>
        <p:nvSpPr>
          <p:cNvPr id="21508" name="Rectangle 2"/>
          <p:cNvSpPr>
            <a:spLocks noGrp="1" noChangeArrowheads="1"/>
          </p:cNvSpPr>
          <p:nvPr>
            <p:ph type="body" idx="1"/>
          </p:nvPr>
        </p:nvSpPr>
        <p:spPr>
          <a:xfrm>
            <a:off x="228600" y="1752600"/>
            <a:ext cx="8686800" cy="4114800"/>
          </a:xfrm>
        </p:spPr>
        <p:txBody>
          <a:bodyPr/>
          <a:lstStyle/>
          <a:p>
            <a:pPr algn="just" eaLnBrk="1" hangingPunct="1">
              <a:lnSpc>
                <a:spcPct val="90000"/>
              </a:lnSpc>
              <a:buFontTx/>
              <a:buNone/>
            </a:pPr>
            <a:r>
              <a:rPr lang="en-US" altLang="en-US" sz="1600" b="1" smtClean="0">
                <a:cs typeface="Times New Roman" panose="02020603050405020304" pitchFamily="18" charset="0"/>
              </a:rPr>
              <a:t>SEVERAL INSTANCES OF A RESOURCE TYPE</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Complexity is of order m * n * n.</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We need to keep track of:</a:t>
            </a:r>
          </a:p>
          <a:p>
            <a:pPr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Tx/>
              <a:buNone/>
            </a:pPr>
            <a:r>
              <a:rPr lang="en-US" altLang="en-US" sz="1600" b="1" smtClean="0">
                <a:cs typeface="Times New Roman" panose="02020603050405020304" pitchFamily="18" charset="0"/>
              </a:rPr>
              <a:t>available</a:t>
            </a:r>
            <a:r>
              <a:rPr lang="en-US" altLang="en-US" sz="1600" smtClean="0">
                <a:cs typeface="Times New Roman" panose="02020603050405020304" pitchFamily="18" charset="0"/>
              </a:rPr>
              <a:t> 	- records how many resources of each type are available.</a:t>
            </a:r>
          </a:p>
          <a:p>
            <a:pPr lvl="1" algn="just" eaLnBrk="1" hangingPunct="1">
              <a:lnSpc>
                <a:spcPct val="90000"/>
              </a:lnSpc>
              <a:buFontTx/>
              <a:buNone/>
            </a:pPr>
            <a:r>
              <a:rPr lang="en-US" altLang="en-US" sz="1600" b="1" smtClean="0">
                <a:cs typeface="Times New Roman" panose="02020603050405020304" pitchFamily="18" charset="0"/>
              </a:rPr>
              <a:t>allocation</a:t>
            </a:r>
            <a:r>
              <a:rPr lang="en-US" altLang="en-US" sz="1600" smtClean="0">
                <a:cs typeface="Times New Roman" panose="02020603050405020304" pitchFamily="18" charset="0"/>
              </a:rPr>
              <a:t> 	- number of resources of type m allocated to process n.</a:t>
            </a:r>
          </a:p>
          <a:p>
            <a:pPr lvl="1" algn="just" eaLnBrk="1" hangingPunct="1">
              <a:lnSpc>
                <a:spcPct val="90000"/>
              </a:lnSpc>
              <a:buFontTx/>
              <a:buNone/>
            </a:pPr>
            <a:r>
              <a:rPr lang="en-US" altLang="en-US" sz="1600" b="1" smtClean="0">
                <a:cs typeface="Times New Roman" panose="02020603050405020304" pitchFamily="18" charset="0"/>
              </a:rPr>
              <a:t>request</a:t>
            </a:r>
            <a:r>
              <a:rPr lang="en-US" altLang="en-US" sz="1600" smtClean="0">
                <a:cs typeface="Times New Roman" panose="02020603050405020304" pitchFamily="18" charset="0"/>
              </a:rPr>
              <a:t> 	- number of resources of type m requested by process n.</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Let   </a:t>
            </a:r>
            <a:r>
              <a:rPr lang="en-US" altLang="en-US" sz="1600" b="1" smtClean="0">
                <a:cs typeface="Times New Roman" panose="02020603050405020304" pitchFamily="18" charset="0"/>
              </a:rPr>
              <a:t>work</a:t>
            </a:r>
            <a:r>
              <a:rPr lang="en-US" altLang="en-US" sz="1600" smtClean="0">
                <a:cs typeface="Times New Roman" panose="02020603050405020304" pitchFamily="18" charset="0"/>
              </a:rPr>
              <a:t>   and   </a:t>
            </a:r>
            <a:r>
              <a:rPr lang="en-US" altLang="en-US" sz="1600" b="1" smtClean="0">
                <a:cs typeface="Times New Roman" panose="02020603050405020304" pitchFamily="18" charset="0"/>
              </a:rPr>
              <a:t>finish</a:t>
            </a:r>
            <a:r>
              <a:rPr lang="en-US" altLang="en-US" sz="1600" smtClean="0">
                <a:cs typeface="Times New Roman" panose="02020603050405020304" pitchFamily="18" charset="0"/>
              </a:rPr>
              <a:t>  be vectors of length </a:t>
            </a:r>
            <a:r>
              <a:rPr lang="en-US" altLang="en-US" sz="1600" b="1" smtClean="0">
                <a:cs typeface="Times New Roman" panose="02020603050405020304" pitchFamily="18" charset="0"/>
              </a:rPr>
              <a:t>m</a:t>
            </a:r>
            <a:r>
              <a:rPr lang="en-US" altLang="en-US" sz="1600" smtClean="0">
                <a:cs typeface="Times New Roman" panose="02020603050405020304" pitchFamily="18" charset="0"/>
              </a:rPr>
              <a:t> and </a:t>
            </a:r>
            <a:r>
              <a:rPr lang="en-US" altLang="en-US" sz="1600" b="1" smtClean="0">
                <a:cs typeface="Times New Roman" panose="02020603050405020304" pitchFamily="18" charset="0"/>
              </a:rPr>
              <a:t>n</a:t>
            </a:r>
            <a:r>
              <a:rPr lang="en-US" altLang="en-US" sz="1600" smtClean="0">
                <a:cs typeface="Times New Roman" panose="02020603050405020304" pitchFamily="18" charset="0"/>
              </a:rPr>
              <a:t> respectively.</a:t>
            </a:r>
          </a:p>
          <a:p>
            <a:pPr algn="just" eaLnBrk="1" hangingPunct="1">
              <a:lnSpc>
                <a:spcPct val="90000"/>
              </a:lnSpc>
              <a:buFontTx/>
              <a:buNone/>
            </a:pPr>
            <a:r>
              <a:rPr lang="en-US" altLang="en-US" sz="1600" smtClean="0">
                <a:cs typeface="Times New Roman" panose="02020603050405020304" pitchFamily="18" charset="0"/>
              </a:rPr>
              <a:t> </a:t>
            </a:r>
          </a:p>
        </p:txBody>
      </p:sp>
      <p:sp>
        <p:nvSpPr>
          <p:cNvPr id="21509" name="Rectangle 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1510" name="Text Box 7"/>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Detection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8627AE9-7500-40EA-B0A1-9E09EBD35958}" type="slidenum">
              <a:rPr lang="en-US" altLang="en-US" sz="1600"/>
              <a:pPr eaLnBrk="1" hangingPunct="1">
                <a:spcBef>
                  <a:spcPct val="0"/>
                </a:spcBef>
                <a:buFontTx/>
                <a:buNone/>
              </a:pPr>
              <a:t>21</a:t>
            </a:fld>
            <a:endParaRPr lang="en-US" altLang="en-US" sz="1600"/>
          </a:p>
        </p:txBody>
      </p:sp>
      <p:sp>
        <p:nvSpPr>
          <p:cNvPr id="22532" name="Rectangle 2"/>
          <p:cNvSpPr>
            <a:spLocks noGrp="1" noChangeArrowheads="1"/>
          </p:cNvSpPr>
          <p:nvPr>
            <p:ph type="body" idx="1"/>
          </p:nvPr>
        </p:nvSpPr>
        <p:spPr>
          <a:xfrm>
            <a:off x="228600" y="1752600"/>
            <a:ext cx="8686800" cy="4114800"/>
          </a:xfrm>
        </p:spPr>
        <p:txBody>
          <a:bodyPr/>
          <a:lstStyle/>
          <a:p>
            <a:pPr algn="just" eaLnBrk="1" hangingPunct="1">
              <a:lnSpc>
                <a:spcPct val="90000"/>
              </a:lnSpc>
              <a:buFontTx/>
              <a:buNone/>
            </a:pPr>
            <a:r>
              <a:rPr lang="en-US" altLang="en-US" sz="1600" b="1" smtClean="0">
                <a:cs typeface="Times New Roman" panose="02020603050405020304" pitchFamily="18" charset="0"/>
              </a:rPr>
              <a:t>1.</a:t>
            </a:r>
            <a:r>
              <a:rPr lang="en-US" altLang="en-US" sz="1600" smtClean="0">
                <a:cs typeface="Times New Roman" panose="02020603050405020304" pitchFamily="18" charset="0"/>
              </a:rPr>
              <a:t> 	</a:t>
            </a:r>
            <a:r>
              <a:rPr lang="en-US" altLang="en-US" sz="1600" b="1" smtClean="0">
                <a:cs typeface="Times New Roman" panose="02020603050405020304" pitchFamily="18" charset="0"/>
              </a:rPr>
              <a:t>Initialize      	work[ ] = available[ ]</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For    i = 1,2,...n,   if   allocation[i] != 0   then     // For all n processes</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finish[i]   =   false;   otherwise,   finish[i]  =  true;</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2.  Find an i process such that:</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finish[i]  ==  false and request[i]  &lt;=  work</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If no such i exists, go to step 4.</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b="1" smtClean="0">
                <a:cs typeface="Times New Roman" panose="02020603050405020304" pitchFamily="18" charset="0"/>
              </a:rPr>
              <a:t>3.</a:t>
            </a:r>
            <a:r>
              <a:rPr lang="en-US" altLang="en-US" sz="1600" smtClean="0">
                <a:cs typeface="Times New Roman" panose="02020603050405020304" pitchFamily="18" charset="0"/>
              </a:rPr>
              <a:t> 	 </a:t>
            </a:r>
            <a:r>
              <a:rPr lang="en-US" altLang="en-US" sz="1600" b="1" smtClean="0">
                <a:cs typeface="Times New Roman" panose="02020603050405020304" pitchFamily="18" charset="0"/>
              </a:rPr>
              <a:t>work   =   work  +  allocation[i]</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finish[i]  =  true</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goto step 2</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b="1" smtClean="0">
                <a:cs typeface="Times New Roman" panose="02020603050405020304" pitchFamily="18" charset="0"/>
              </a:rPr>
              <a:t>4.   if  finish[i]  ==  false for some i, then the system is in deadlock state. </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IF finish[i]  == false, then    process p[i] is deadlocked.</a:t>
            </a:r>
            <a:endParaRPr lang="en-US" altLang="en-US" sz="1600" smtClean="0"/>
          </a:p>
        </p:txBody>
      </p:sp>
      <p:sp>
        <p:nvSpPr>
          <p:cNvPr id="22533" name="Rectangle 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2534" name="Text Box 7"/>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Detection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D3E8933-1A47-47DC-AEAC-4AD6FA7597E6}" type="slidenum">
              <a:rPr lang="en-US" altLang="en-US" sz="1600"/>
              <a:pPr eaLnBrk="1" hangingPunct="1">
                <a:spcBef>
                  <a:spcPct val="0"/>
                </a:spcBef>
                <a:buFontTx/>
                <a:buNone/>
              </a:pPr>
              <a:t>22</a:t>
            </a:fld>
            <a:endParaRPr lang="en-US" altLang="en-US" sz="1600"/>
          </a:p>
        </p:txBody>
      </p:sp>
      <p:sp>
        <p:nvSpPr>
          <p:cNvPr id="23556" name="Rectangle 2"/>
          <p:cNvSpPr>
            <a:spLocks noGrp="1" noChangeArrowheads="1"/>
          </p:cNvSpPr>
          <p:nvPr>
            <p:ph type="body" idx="1"/>
          </p:nvPr>
        </p:nvSpPr>
        <p:spPr>
          <a:xfrm>
            <a:off x="228600" y="1447800"/>
            <a:ext cx="8686800" cy="914400"/>
          </a:xfrm>
        </p:spPr>
        <p:txBody>
          <a:bodyPr/>
          <a:lstStyle/>
          <a:p>
            <a:pPr marL="0" indent="0" algn="just" eaLnBrk="1" hangingPunct="1">
              <a:lnSpc>
                <a:spcPct val="90000"/>
              </a:lnSpc>
              <a:buFontTx/>
              <a:buNone/>
            </a:pPr>
            <a:r>
              <a:rPr lang="en-US" altLang="en-US" sz="1600" b="1" smtClean="0">
                <a:cs typeface="Times New Roman" panose="02020603050405020304" pitchFamily="18" charset="0"/>
              </a:rPr>
              <a:t>EXAMPLE</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We have three resources, A, B, and C.   A has 7 instances, B has 2 instances, and C has 6 instances. At this time, the allocation, etc. looks like this: </a:t>
            </a:r>
            <a:endParaRPr lang="en-US" altLang="en-US" sz="1600" smtClean="0"/>
          </a:p>
        </p:txBody>
      </p:sp>
      <p:sp>
        <p:nvSpPr>
          <p:cNvPr id="23557" name="Text Box 5"/>
          <p:cNvSpPr txBox="1">
            <a:spLocks noChangeArrowheads="1"/>
          </p:cNvSpPr>
          <p:nvPr/>
        </p:nvSpPr>
        <p:spPr bwMode="auto">
          <a:xfrm>
            <a:off x="228600" y="3079750"/>
            <a:ext cx="20574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US" altLang="en-US" sz="1600" b="1">
                <a:cs typeface="Times New Roman" panose="02020603050405020304" pitchFamily="18" charset="0"/>
              </a:rPr>
              <a:t>Is there a sequence that will allow deadlock to be avoided?</a:t>
            </a:r>
          </a:p>
          <a:p>
            <a:pPr eaLnBrk="1" hangingPunct="1">
              <a:lnSpc>
                <a:spcPct val="90000"/>
              </a:lnSpc>
              <a:spcBef>
                <a:spcPct val="0"/>
              </a:spcBef>
              <a:buFontTx/>
              <a:buNone/>
            </a:pPr>
            <a:endParaRPr lang="en-US" altLang="en-US" sz="1600" b="1">
              <a:cs typeface="Times New Roman" panose="02020603050405020304" pitchFamily="18" charset="0"/>
            </a:endParaRPr>
          </a:p>
          <a:p>
            <a:pPr eaLnBrk="1" hangingPunct="1">
              <a:lnSpc>
                <a:spcPct val="90000"/>
              </a:lnSpc>
              <a:spcBef>
                <a:spcPct val="0"/>
              </a:spcBef>
              <a:buFontTx/>
              <a:buNone/>
            </a:pPr>
            <a:r>
              <a:rPr lang="en-US" altLang="en-US" sz="1600" b="1">
                <a:cs typeface="Times New Roman" panose="02020603050405020304" pitchFamily="18" charset="0"/>
              </a:rPr>
              <a:t> Is there more than one sequence that will work?</a:t>
            </a:r>
            <a:endParaRPr lang="en-US" altLang="en-US" sz="1600" b="1"/>
          </a:p>
        </p:txBody>
      </p:sp>
      <p:grpSp>
        <p:nvGrpSpPr>
          <p:cNvPr id="23558" name="Group 6"/>
          <p:cNvGrpSpPr>
            <a:grpSpLocks/>
          </p:cNvGrpSpPr>
          <p:nvPr/>
        </p:nvGrpSpPr>
        <p:grpSpPr bwMode="auto">
          <a:xfrm>
            <a:off x="2514600" y="2971800"/>
            <a:ext cx="6096000" cy="2921000"/>
            <a:chOff x="1680" y="1872"/>
            <a:chExt cx="3840" cy="1840"/>
          </a:xfrm>
        </p:grpSpPr>
        <p:sp>
          <p:nvSpPr>
            <p:cNvPr id="23561" name="Rectangle 7"/>
            <p:cNvSpPr>
              <a:spLocks noChangeArrowheads="1"/>
            </p:cNvSpPr>
            <p:nvPr/>
          </p:nvSpPr>
          <p:spPr bwMode="auto">
            <a:xfrm>
              <a:off x="5232" y="348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2" name="Rectangle 8"/>
            <p:cNvSpPr>
              <a:spLocks noChangeArrowheads="1"/>
            </p:cNvSpPr>
            <p:nvPr/>
          </p:nvSpPr>
          <p:spPr bwMode="auto">
            <a:xfrm>
              <a:off x="4752" y="348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3" name="Rectangle 9"/>
            <p:cNvSpPr>
              <a:spLocks noChangeArrowheads="1"/>
            </p:cNvSpPr>
            <p:nvPr/>
          </p:nvSpPr>
          <p:spPr bwMode="auto">
            <a:xfrm>
              <a:off x="4453" y="348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4" name="Rectangle 10"/>
            <p:cNvSpPr>
              <a:spLocks noChangeArrowheads="1"/>
            </p:cNvSpPr>
            <p:nvPr/>
          </p:nvSpPr>
          <p:spPr bwMode="auto">
            <a:xfrm>
              <a:off x="4338" y="348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5" name="Rectangle 11"/>
            <p:cNvSpPr>
              <a:spLocks noChangeArrowheads="1"/>
            </p:cNvSpPr>
            <p:nvPr/>
          </p:nvSpPr>
          <p:spPr bwMode="auto">
            <a:xfrm>
              <a:off x="3984" y="348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6" name="Rectangle 12"/>
            <p:cNvSpPr>
              <a:spLocks noChangeArrowheads="1"/>
            </p:cNvSpPr>
            <p:nvPr/>
          </p:nvSpPr>
          <p:spPr bwMode="auto">
            <a:xfrm>
              <a:off x="3600" y="348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7" name="Rectangle 13"/>
            <p:cNvSpPr>
              <a:spLocks noChangeArrowheads="1"/>
            </p:cNvSpPr>
            <p:nvPr/>
          </p:nvSpPr>
          <p:spPr bwMode="auto">
            <a:xfrm>
              <a:off x="3272" y="348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8" name="Rectangle 14"/>
            <p:cNvSpPr>
              <a:spLocks noChangeArrowheads="1"/>
            </p:cNvSpPr>
            <p:nvPr/>
          </p:nvSpPr>
          <p:spPr bwMode="auto">
            <a:xfrm>
              <a:off x="3157" y="348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69" name="Rectangle 15"/>
            <p:cNvSpPr>
              <a:spLocks noChangeArrowheads="1"/>
            </p:cNvSpPr>
            <p:nvPr/>
          </p:nvSpPr>
          <p:spPr bwMode="auto">
            <a:xfrm>
              <a:off x="2880" y="348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70" name="Rectangle 16"/>
            <p:cNvSpPr>
              <a:spLocks noChangeArrowheads="1"/>
            </p:cNvSpPr>
            <p:nvPr/>
          </p:nvSpPr>
          <p:spPr bwMode="auto">
            <a:xfrm>
              <a:off x="2400" y="348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71" name="Rectangle 17"/>
            <p:cNvSpPr>
              <a:spLocks noChangeArrowheads="1"/>
            </p:cNvSpPr>
            <p:nvPr/>
          </p:nvSpPr>
          <p:spPr bwMode="auto">
            <a:xfrm>
              <a:off x="2091" y="348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72" name="Rectangle 18"/>
            <p:cNvSpPr>
              <a:spLocks noChangeArrowheads="1"/>
            </p:cNvSpPr>
            <p:nvPr/>
          </p:nvSpPr>
          <p:spPr bwMode="auto">
            <a:xfrm>
              <a:off x="1976" y="348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73" name="Rectangle 19"/>
            <p:cNvSpPr>
              <a:spLocks noChangeArrowheads="1"/>
            </p:cNvSpPr>
            <p:nvPr/>
          </p:nvSpPr>
          <p:spPr bwMode="auto">
            <a:xfrm>
              <a:off x="1680" y="348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74" name="Rectangle 20"/>
            <p:cNvSpPr>
              <a:spLocks noChangeArrowheads="1"/>
            </p:cNvSpPr>
            <p:nvPr/>
          </p:nvSpPr>
          <p:spPr bwMode="auto">
            <a:xfrm>
              <a:off x="5232" y="325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75" name="Rectangle 21"/>
            <p:cNvSpPr>
              <a:spLocks noChangeArrowheads="1"/>
            </p:cNvSpPr>
            <p:nvPr/>
          </p:nvSpPr>
          <p:spPr bwMode="auto">
            <a:xfrm>
              <a:off x="4752" y="325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76" name="Rectangle 22"/>
            <p:cNvSpPr>
              <a:spLocks noChangeArrowheads="1"/>
            </p:cNvSpPr>
            <p:nvPr/>
          </p:nvSpPr>
          <p:spPr bwMode="auto">
            <a:xfrm>
              <a:off x="4453" y="325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77" name="Rectangle 23"/>
            <p:cNvSpPr>
              <a:spLocks noChangeArrowheads="1"/>
            </p:cNvSpPr>
            <p:nvPr/>
          </p:nvSpPr>
          <p:spPr bwMode="auto">
            <a:xfrm>
              <a:off x="4338" y="325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78" name="Rectangle 24"/>
            <p:cNvSpPr>
              <a:spLocks noChangeArrowheads="1"/>
            </p:cNvSpPr>
            <p:nvPr/>
          </p:nvSpPr>
          <p:spPr bwMode="auto">
            <a:xfrm>
              <a:off x="3984" y="325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3579" name="Rectangle 25"/>
            <p:cNvSpPr>
              <a:spLocks noChangeArrowheads="1"/>
            </p:cNvSpPr>
            <p:nvPr/>
          </p:nvSpPr>
          <p:spPr bwMode="auto">
            <a:xfrm>
              <a:off x="3600" y="325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580" name="Rectangle 26"/>
            <p:cNvSpPr>
              <a:spLocks noChangeArrowheads="1"/>
            </p:cNvSpPr>
            <p:nvPr/>
          </p:nvSpPr>
          <p:spPr bwMode="auto">
            <a:xfrm>
              <a:off x="3272" y="325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581" name="Rectangle 27"/>
            <p:cNvSpPr>
              <a:spLocks noChangeArrowheads="1"/>
            </p:cNvSpPr>
            <p:nvPr/>
          </p:nvSpPr>
          <p:spPr bwMode="auto">
            <a:xfrm>
              <a:off x="3157" y="325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82" name="Rectangle 28"/>
            <p:cNvSpPr>
              <a:spLocks noChangeArrowheads="1"/>
            </p:cNvSpPr>
            <p:nvPr/>
          </p:nvSpPr>
          <p:spPr bwMode="auto">
            <a:xfrm>
              <a:off x="2880" y="325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3583" name="Rectangle 29"/>
            <p:cNvSpPr>
              <a:spLocks noChangeArrowheads="1"/>
            </p:cNvSpPr>
            <p:nvPr/>
          </p:nvSpPr>
          <p:spPr bwMode="auto">
            <a:xfrm>
              <a:off x="2400" y="325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584" name="Rectangle 30"/>
            <p:cNvSpPr>
              <a:spLocks noChangeArrowheads="1"/>
            </p:cNvSpPr>
            <p:nvPr/>
          </p:nvSpPr>
          <p:spPr bwMode="auto">
            <a:xfrm>
              <a:off x="2091" y="325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585" name="Rectangle 31"/>
            <p:cNvSpPr>
              <a:spLocks noChangeArrowheads="1"/>
            </p:cNvSpPr>
            <p:nvPr/>
          </p:nvSpPr>
          <p:spPr bwMode="auto">
            <a:xfrm>
              <a:off x="1976" y="325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86" name="Rectangle 32"/>
            <p:cNvSpPr>
              <a:spLocks noChangeArrowheads="1"/>
            </p:cNvSpPr>
            <p:nvPr/>
          </p:nvSpPr>
          <p:spPr bwMode="auto">
            <a:xfrm>
              <a:off x="1680" y="325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P4</a:t>
              </a:r>
            </a:p>
          </p:txBody>
        </p:sp>
        <p:sp>
          <p:nvSpPr>
            <p:cNvPr id="23587" name="Rectangle 33"/>
            <p:cNvSpPr>
              <a:spLocks noChangeArrowheads="1"/>
            </p:cNvSpPr>
            <p:nvPr/>
          </p:nvSpPr>
          <p:spPr bwMode="auto">
            <a:xfrm>
              <a:off x="5232" y="302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88" name="Rectangle 34"/>
            <p:cNvSpPr>
              <a:spLocks noChangeArrowheads="1"/>
            </p:cNvSpPr>
            <p:nvPr/>
          </p:nvSpPr>
          <p:spPr bwMode="auto">
            <a:xfrm>
              <a:off x="4752" y="302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89" name="Rectangle 35"/>
            <p:cNvSpPr>
              <a:spLocks noChangeArrowheads="1"/>
            </p:cNvSpPr>
            <p:nvPr/>
          </p:nvSpPr>
          <p:spPr bwMode="auto">
            <a:xfrm>
              <a:off x="4453" y="302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90" name="Rectangle 36"/>
            <p:cNvSpPr>
              <a:spLocks noChangeArrowheads="1"/>
            </p:cNvSpPr>
            <p:nvPr/>
          </p:nvSpPr>
          <p:spPr bwMode="auto">
            <a:xfrm>
              <a:off x="4338" y="302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91" name="Rectangle 37"/>
            <p:cNvSpPr>
              <a:spLocks noChangeArrowheads="1"/>
            </p:cNvSpPr>
            <p:nvPr/>
          </p:nvSpPr>
          <p:spPr bwMode="auto">
            <a:xfrm>
              <a:off x="3984" y="302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592" name="Rectangle 38"/>
            <p:cNvSpPr>
              <a:spLocks noChangeArrowheads="1"/>
            </p:cNvSpPr>
            <p:nvPr/>
          </p:nvSpPr>
          <p:spPr bwMode="auto">
            <a:xfrm>
              <a:off x="3600" y="302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593" name="Rectangle 39"/>
            <p:cNvSpPr>
              <a:spLocks noChangeArrowheads="1"/>
            </p:cNvSpPr>
            <p:nvPr/>
          </p:nvSpPr>
          <p:spPr bwMode="auto">
            <a:xfrm>
              <a:off x="3272" y="302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3594" name="Rectangle 40"/>
            <p:cNvSpPr>
              <a:spLocks noChangeArrowheads="1"/>
            </p:cNvSpPr>
            <p:nvPr/>
          </p:nvSpPr>
          <p:spPr bwMode="auto">
            <a:xfrm>
              <a:off x="3157" y="302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595" name="Rectangle 41"/>
            <p:cNvSpPr>
              <a:spLocks noChangeArrowheads="1"/>
            </p:cNvSpPr>
            <p:nvPr/>
          </p:nvSpPr>
          <p:spPr bwMode="auto">
            <a:xfrm>
              <a:off x="2880" y="302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3596" name="Rectangle 42"/>
            <p:cNvSpPr>
              <a:spLocks noChangeArrowheads="1"/>
            </p:cNvSpPr>
            <p:nvPr/>
          </p:nvSpPr>
          <p:spPr bwMode="auto">
            <a:xfrm>
              <a:off x="2400" y="302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3597" name="Rectangle 43"/>
            <p:cNvSpPr>
              <a:spLocks noChangeArrowheads="1"/>
            </p:cNvSpPr>
            <p:nvPr/>
          </p:nvSpPr>
          <p:spPr bwMode="auto">
            <a:xfrm>
              <a:off x="2091" y="302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3598" name="Rectangle 44"/>
            <p:cNvSpPr>
              <a:spLocks noChangeArrowheads="1"/>
            </p:cNvSpPr>
            <p:nvPr/>
          </p:nvSpPr>
          <p:spPr bwMode="auto">
            <a:xfrm>
              <a:off x="1976" y="302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599" name="Rectangle 45"/>
            <p:cNvSpPr>
              <a:spLocks noChangeArrowheads="1"/>
            </p:cNvSpPr>
            <p:nvPr/>
          </p:nvSpPr>
          <p:spPr bwMode="auto">
            <a:xfrm>
              <a:off x="1680" y="302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P3</a:t>
              </a:r>
            </a:p>
          </p:txBody>
        </p:sp>
        <p:sp>
          <p:nvSpPr>
            <p:cNvPr id="23600" name="Rectangle 46"/>
            <p:cNvSpPr>
              <a:spLocks noChangeArrowheads="1"/>
            </p:cNvSpPr>
            <p:nvPr/>
          </p:nvSpPr>
          <p:spPr bwMode="auto">
            <a:xfrm>
              <a:off x="5232" y="279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01" name="Rectangle 47"/>
            <p:cNvSpPr>
              <a:spLocks noChangeArrowheads="1"/>
            </p:cNvSpPr>
            <p:nvPr/>
          </p:nvSpPr>
          <p:spPr bwMode="auto">
            <a:xfrm>
              <a:off x="4752" y="279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02" name="Rectangle 48"/>
            <p:cNvSpPr>
              <a:spLocks noChangeArrowheads="1"/>
            </p:cNvSpPr>
            <p:nvPr/>
          </p:nvSpPr>
          <p:spPr bwMode="auto">
            <a:xfrm>
              <a:off x="4453" y="279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03" name="Rectangle 49"/>
            <p:cNvSpPr>
              <a:spLocks noChangeArrowheads="1"/>
            </p:cNvSpPr>
            <p:nvPr/>
          </p:nvSpPr>
          <p:spPr bwMode="auto">
            <a:xfrm>
              <a:off x="4338" y="279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04" name="Rectangle 50"/>
            <p:cNvSpPr>
              <a:spLocks noChangeArrowheads="1"/>
            </p:cNvSpPr>
            <p:nvPr/>
          </p:nvSpPr>
          <p:spPr bwMode="auto">
            <a:xfrm>
              <a:off x="3984" y="279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05" name="Rectangle 51"/>
            <p:cNvSpPr>
              <a:spLocks noChangeArrowheads="1"/>
            </p:cNvSpPr>
            <p:nvPr/>
          </p:nvSpPr>
          <p:spPr bwMode="auto">
            <a:xfrm>
              <a:off x="3600" y="279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06" name="Rectangle 52"/>
            <p:cNvSpPr>
              <a:spLocks noChangeArrowheads="1"/>
            </p:cNvSpPr>
            <p:nvPr/>
          </p:nvSpPr>
          <p:spPr bwMode="auto">
            <a:xfrm>
              <a:off x="3272" y="279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07" name="Rectangle 53"/>
            <p:cNvSpPr>
              <a:spLocks noChangeArrowheads="1"/>
            </p:cNvSpPr>
            <p:nvPr/>
          </p:nvSpPr>
          <p:spPr bwMode="auto">
            <a:xfrm>
              <a:off x="3157" y="279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08" name="Rectangle 54"/>
            <p:cNvSpPr>
              <a:spLocks noChangeArrowheads="1"/>
            </p:cNvSpPr>
            <p:nvPr/>
          </p:nvSpPr>
          <p:spPr bwMode="auto">
            <a:xfrm>
              <a:off x="2880" y="279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23609" name="Rectangle 55"/>
            <p:cNvSpPr>
              <a:spLocks noChangeArrowheads="1"/>
            </p:cNvSpPr>
            <p:nvPr/>
          </p:nvSpPr>
          <p:spPr bwMode="auto">
            <a:xfrm>
              <a:off x="2400" y="279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10" name="Rectangle 56"/>
            <p:cNvSpPr>
              <a:spLocks noChangeArrowheads="1"/>
            </p:cNvSpPr>
            <p:nvPr/>
          </p:nvSpPr>
          <p:spPr bwMode="auto">
            <a:xfrm>
              <a:off x="2091" y="279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23611" name="Rectangle 57"/>
            <p:cNvSpPr>
              <a:spLocks noChangeArrowheads="1"/>
            </p:cNvSpPr>
            <p:nvPr/>
          </p:nvSpPr>
          <p:spPr bwMode="auto">
            <a:xfrm>
              <a:off x="1976" y="279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12" name="Rectangle 58"/>
            <p:cNvSpPr>
              <a:spLocks noChangeArrowheads="1"/>
            </p:cNvSpPr>
            <p:nvPr/>
          </p:nvSpPr>
          <p:spPr bwMode="auto">
            <a:xfrm>
              <a:off x="1680" y="279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P2</a:t>
              </a:r>
            </a:p>
          </p:txBody>
        </p:sp>
        <p:sp>
          <p:nvSpPr>
            <p:cNvPr id="23613" name="Rectangle 59"/>
            <p:cNvSpPr>
              <a:spLocks noChangeArrowheads="1"/>
            </p:cNvSpPr>
            <p:nvPr/>
          </p:nvSpPr>
          <p:spPr bwMode="auto">
            <a:xfrm>
              <a:off x="5232" y="256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14" name="Rectangle 60"/>
            <p:cNvSpPr>
              <a:spLocks noChangeArrowheads="1"/>
            </p:cNvSpPr>
            <p:nvPr/>
          </p:nvSpPr>
          <p:spPr bwMode="auto">
            <a:xfrm>
              <a:off x="4752" y="256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15" name="Rectangle 61"/>
            <p:cNvSpPr>
              <a:spLocks noChangeArrowheads="1"/>
            </p:cNvSpPr>
            <p:nvPr/>
          </p:nvSpPr>
          <p:spPr bwMode="auto">
            <a:xfrm>
              <a:off x="4453" y="256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16" name="Rectangle 62"/>
            <p:cNvSpPr>
              <a:spLocks noChangeArrowheads="1"/>
            </p:cNvSpPr>
            <p:nvPr/>
          </p:nvSpPr>
          <p:spPr bwMode="auto">
            <a:xfrm>
              <a:off x="4338" y="256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17" name="Rectangle 63"/>
            <p:cNvSpPr>
              <a:spLocks noChangeArrowheads="1"/>
            </p:cNvSpPr>
            <p:nvPr/>
          </p:nvSpPr>
          <p:spPr bwMode="auto">
            <a:xfrm>
              <a:off x="3984" y="256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3618" name="Rectangle 64"/>
            <p:cNvSpPr>
              <a:spLocks noChangeArrowheads="1"/>
            </p:cNvSpPr>
            <p:nvPr/>
          </p:nvSpPr>
          <p:spPr bwMode="auto">
            <a:xfrm>
              <a:off x="3600" y="256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19" name="Rectangle 65"/>
            <p:cNvSpPr>
              <a:spLocks noChangeArrowheads="1"/>
            </p:cNvSpPr>
            <p:nvPr/>
          </p:nvSpPr>
          <p:spPr bwMode="auto">
            <a:xfrm>
              <a:off x="3272" y="256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3620" name="Rectangle 66"/>
            <p:cNvSpPr>
              <a:spLocks noChangeArrowheads="1"/>
            </p:cNvSpPr>
            <p:nvPr/>
          </p:nvSpPr>
          <p:spPr bwMode="auto">
            <a:xfrm>
              <a:off x="3157" y="256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21" name="Rectangle 67"/>
            <p:cNvSpPr>
              <a:spLocks noChangeArrowheads="1"/>
            </p:cNvSpPr>
            <p:nvPr/>
          </p:nvSpPr>
          <p:spPr bwMode="auto">
            <a:xfrm>
              <a:off x="2880" y="256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22" name="Rectangle 68"/>
            <p:cNvSpPr>
              <a:spLocks noChangeArrowheads="1"/>
            </p:cNvSpPr>
            <p:nvPr/>
          </p:nvSpPr>
          <p:spPr bwMode="auto">
            <a:xfrm>
              <a:off x="2400" y="256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23" name="Rectangle 69"/>
            <p:cNvSpPr>
              <a:spLocks noChangeArrowheads="1"/>
            </p:cNvSpPr>
            <p:nvPr/>
          </p:nvSpPr>
          <p:spPr bwMode="auto">
            <a:xfrm>
              <a:off x="2091" y="256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3624" name="Rectangle 70"/>
            <p:cNvSpPr>
              <a:spLocks noChangeArrowheads="1"/>
            </p:cNvSpPr>
            <p:nvPr/>
          </p:nvSpPr>
          <p:spPr bwMode="auto">
            <a:xfrm>
              <a:off x="1976" y="256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25" name="Rectangle 71"/>
            <p:cNvSpPr>
              <a:spLocks noChangeArrowheads="1"/>
            </p:cNvSpPr>
            <p:nvPr/>
          </p:nvSpPr>
          <p:spPr bwMode="auto">
            <a:xfrm>
              <a:off x="1680" y="256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P1</a:t>
              </a:r>
            </a:p>
          </p:txBody>
        </p:sp>
        <p:sp>
          <p:nvSpPr>
            <p:cNvPr id="23626" name="Rectangle 72"/>
            <p:cNvSpPr>
              <a:spLocks noChangeArrowheads="1"/>
            </p:cNvSpPr>
            <p:nvPr/>
          </p:nvSpPr>
          <p:spPr bwMode="auto">
            <a:xfrm>
              <a:off x="5232" y="233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27" name="Rectangle 73"/>
            <p:cNvSpPr>
              <a:spLocks noChangeArrowheads="1"/>
            </p:cNvSpPr>
            <p:nvPr/>
          </p:nvSpPr>
          <p:spPr bwMode="auto">
            <a:xfrm>
              <a:off x="4752" y="233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28" name="Rectangle 74"/>
            <p:cNvSpPr>
              <a:spLocks noChangeArrowheads="1"/>
            </p:cNvSpPr>
            <p:nvPr/>
          </p:nvSpPr>
          <p:spPr bwMode="auto">
            <a:xfrm>
              <a:off x="4453" y="233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29" name="Rectangle 75"/>
            <p:cNvSpPr>
              <a:spLocks noChangeArrowheads="1"/>
            </p:cNvSpPr>
            <p:nvPr/>
          </p:nvSpPr>
          <p:spPr bwMode="auto">
            <a:xfrm>
              <a:off x="4338" y="233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30" name="Rectangle 76"/>
            <p:cNvSpPr>
              <a:spLocks noChangeArrowheads="1"/>
            </p:cNvSpPr>
            <p:nvPr/>
          </p:nvSpPr>
          <p:spPr bwMode="auto">
            <a:xfrm>
              <a:off x="3984" y="233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31" name="Rectangle 77"/>
            <p:cNvSpPr>
              <a:spLocks noChangeArrowheads="1"/>
            </p:cNvSpPr>
            <p:nvPr/>
          </p:nvSpPr>
          <p:spPr bwMode="auto">
            <a:xfrm>
              <a:off x="3600" y="233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32" name="Rectangle 78"/>
            <p:cNvSpPr>
              <a:spLocks noChangeArrowheads="1"/>
            </p:cNvSpPr>
            <p:nvPr/>
          </p:nvSpPr>
          <p:spPr bwMode="auto">
            <a:xfrm>
              <a:off x="3272" y="233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33" name="Rectangle 79"/>
            <p:cNvSpPr>
              <a:spLocks noChangeArrowheads="1"/>
            </p:cNvSpPr>
            <p:nvPr/>
          </p:nvSpPr>
          <p:spPr bwMode="auto">
            <a:xfrm>
              <a:off x="3157" y="233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34" name="Rectangle 80"/>
            <p:cNvSpPr>
              <a:spLocks noChangeArrowheads="1"/>
            </p:cNvSpPr>
            <p:nvPr/>
          </p:nvSpPr>
          <p:spPr bwMode="auto">
            <a:xfrm>
              <a:off x="2880" y="233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35" name="Rectangle 81"/>
            <p:cNvSpPr>
              <a:spLocks noChangeArrowheads="1"/>
            </p:cNvSpPr>
            <p:nvPr/>
          </p:nvSpPr>
          <p:spPr bwMode="auto">
            <a:xfrm>
              <a:off x="2400" y="233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3636" name="Rectangle 82"/>
            <p:cNvSpPr>
              <a:spLocks noChangeArrowheads="1"/>
            </p:cNvSpPr>
            <p:nvPr/>
          </p:nvSpPr>
          <p:spPr bwMode="auto">
            <a:xfrm>
              <a:off x="2091" y="233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3637" name="Rectangle 83"/>
            <p:cNvSpPr>
              <a:spLocks noChangeArrowheads="1"/>
            </p:cNvSpPr>
            <p:nvPr/>
          </p:nvSpPr>
          <p:spPr bwMode="auto">
            <a:xfrm>
              <a:off x="1976" y="233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38" name="Rectangle 84"/>
            <p:cNvSpPr>
              <a:spLocks noChangeArrowheads="1"/>
            </p:cNvSpPr>
            <p:nvPr/>
          </p:nvSpPr>
          <p:spPr bwMode="auto">
            <a:xfrm>
              <a:off x="1680" y="233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P0</a:t>
              </a:r>
            </a:p>
          </p:txBody>
        </p:sp>
        <p:sp>
          <p:nvSpPr>
            <p:cNvPr id="23639" name="Rectangle 85"/>
            <p:cNvSpPr>
              <a:spLocks noChangeArrowheads="1"/>
            </p:cNvSpPr>
            <p:nvPr/>
          </p:nvSpPr>
          <p:spPr bwMode="auto">
            <a:xfrm>
              <a:off x="5232" y="210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23640" name="Rectangle 86"/>
            <p:cNvSpPr>
              <a:spLocks noChangeArrowheads="1"/>
            </p:cNvSpPr>
            <p:nvPr/>
          </p:nvSpPr>
          <p:spPr bwMode="auto">
            <a:xfrm>
              <a:off x="4752" y="210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23641" name="Rectangle 87"/>
            <p:cNvSpPr>
              <a:spLocks noChangeArrowheads="1"/>
            </p:cNvSpPr>
            <p:nvPr/>
          </p:nvSpPr>
          <p:spPr bwMode="auto">
            <a:xfrm>
              <a:off x="4453" y="210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23642" name="Rectangle 88"/>
            <p:cNvSpPr>
              <a:spLocks noChangeArrowheads="1"/>
            </p:cNvSpPr>
            <p:nvPr/>
          </p:nvSpPr>
          <p:spPr bwMode="auto">
            <a:xfrm>
              <a:off x="4338" y="210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43" name="Rectangle 89"/>
            <p:cNvSpPr>
              <a:spLocks noChangeArrowheads="1"/>
            </p:cNvSpPr>
            <p:nvPr/>
          </p:nvSpPr>
          <p:spPr bwMode="auto">
            <a:xfrm>
              <a:off x="3984" y="210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23644" name="Rectangle 90"/>
            <p:cNvSpPr>
              <a:spLocks noChangeArrowheads="1"/>
            </p:cNvSpPr>
            <p:nvPr/>
          </p:nvSpPr>
          <p:spPr bwMode="auto">
            <a:xfrm>
              <a:off x="3600" y="210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23645" name="Rectangle 91"/>
            <p:cNvSpPr>
              <a:spLocks noChangeArrowheads="1"/>
            </p:cNvSpPr>
            <p:nvPr/>
          </p:nvSpPr>
          <p:spPr bwMode="auto">
            <a:xfrm>
              <a:off x="3272" y="210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23646" name="Rectangle 92"/>
            <p:cNvSpPr>
              <a:spLocks noChangeArrowheads="1"/>
            </p:cNvSpPr>
            <p:nvPr/>
          </p:nvSpPr>
          <p:spPr bwMode="auto">
            <a:xfrm>
              <a:off x="3157" y="210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3647" name="Rectangle 93"/>
            <p:cNvSpPr>
              <a:spLocks noChangeArrowheads="1"/>
            </p:cNvSpPr>
            <p:nvPr/>
          </p:nvSpPr>
          <p:spPr bwMode="auto">
            <a:xfrm>
              <a:off x="2880" y="210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23648" name="Rectangle 94"/>
            <p:cNvSpPr>
              <a:spLocks noChangeArrowheads="1"/>
            </p:cNvSpPr>
            <p:nvPr/>
          </p:nvSpPr>
          <p:spPr bwMode="auto">
            <a:xfrm>
              <a:off x="2400" y="210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23649" name="Rectangle 95"/>
            <p:cNvSpPr>
              <a:spLocks noChangeArrowheads="1"/>
            </p:cNvSpPr>
            <p:nvPr/>
          </p:nvSpPr>
          <p:spPr bwMode="auto">
            <a:xfrm>
              <a:off x="2091" y="210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23650" name="Rectangle 96"/>
            <p:cNvSpPr>
              <a:spLocks noChangeArrowheads="1"/>
            </p:cNvSpPr>
            <p:nvPr/>
          </p:nvSpPr>
          <p:spPr bwMode="auto">
            <a:xfrm>
              <a:off x="1976" y="210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51" name="Rectangle 97"/>
            <p:cNvSpPr>
              <a:spLocks noChangeArrowheads="1"/>
            </p:cNvSpPr>
            <p:nvPr/>
          </p:nvSpPr>
          <p:spPr bwMode="auto">
            <a:xfrm>
              <a:off x="1680" y="210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 </a:t>
              </a:r>
            </a:p>
          </p:txBody>
        </p:sp>
        <p:sp>
          <p:nvSpPr>
            <p:cNvPr id="23652" name="Rectangle 98"/>
            <p:cNvSpPr>
              <a:spLocks noChangeArrowheads="1"/>
            </p:cNvSpPr>
            <p:nvPr/>
          </p:nvSpPr>
          <p:spPr bwMode="auto">
            <a:xfrm>
              <a:off x="5232" y="187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3653" name="Rectangle 99"/>
            <p:cNvSpPr>
              <a:spLocks noChangeArrowheads="1"/>
            </p:cNvSpPr>
            <p:nvPr/>
          </p:nvSpPr>
          <p:spPr bwMode="auto">
            <a:xfrm>
              <a:off x="4752" y="187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Avail</a:t>
              </a:r>
            </a:p>
          </p:txBody>
        </p:sp>
        <p:sp>
          <p:nvSpPr>
            <p:cNvPr id="23654" name="Rectangle 100"/>
            <p:cNvSpPr>
              <a:spLocks noChangeArrowheads="1"/>
            </p:cNvSpPr>
            <p:nvPr/>
          </p:nvSpPr>
          <p:spPr bwMode="auto">
            <a:xfrm>
              <a:off x="4453" y="187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3655" name="Rectangle 101"/>
            <p:cNvSpPr>
              <a:spLocks noChangeArrowheads="1"/>
            </p:cNvSpPr>
            <p:nvPr/>
          </p:nvSpPr>
          <p:spPr bwMode="auto">
            <a:xfrm>
              <a:off x="4338" y="187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56" name="Rectangle 102"/>
            <p:cNvSpPr>
              <a:spLocks noChangeArrowheads="1"/>
            </p:cNvSpPr>
            <p:nvPr/>
          </p:nvSpPr>
          <p:spPr bwMode="auto">
            <a:xfrm>
              <a:off x="3984" y="187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3657" name="Rectangle 103"/>
            <p:cNvSpPr>
              <a:spLocks noChangeArrowheads="1"/>
            </p:cNvSpPr>
            <p:nvPr/>
          </p:nvSpPr>
          <p:spPr bwMode="auto">
            <a:xfrm>
              <a:off x="3600" y="187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t>Req</a:t>
              </a:r>
            </a:p>
          </p:txBody>
        </p:sp>
        <p:sp>
          <p:nvSpPr>
            <p:cNvPr id="23658" name="Rectangle 104"/>
            <p:cNvSpPr>
              <a:spLocks noChangeArrowheads="1"/>
            </p:cNvSpPr>
            <p:nvPr/>
          </p:nvSpPr>
          <p:spPr bwMode="auto">
            <a:xfrm>
              <a:off x="3272" y="187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3659" name="Rectangle 105"/>
            <p:cNvSpPr>
              <a:spLocks noChangeArrowheads="1"/>
            </p:cNvSpPr>
            <p:nvPr/>
          </p:nvSpPr>
          <p:spPr bwMode="auto">
            <a:xfrm>
              <a:off x="3157" y="187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60" name="Rectangle 106"/>
            <p:cNvSpPr>
              <a:spLocks noChangeArrowheads="1"/>
            </p:cNvSpPr>
            <p:nvPr/>
          </p:nvSpPr>
          <p:spPr bwMode="auto">
            <a:xfrm>
              <a:off x="2880" y="187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3661" name="Rectangle 107"/>
            <p:cNvSpPr>
              <a:spLocks noChangeArrowheads="1"/>
            </p:cNvSpPr>
            <p:nvPr/>
          </p:nvSpPr>
          <p:spPr bwMode="auto">
            <a:xfrm>
              <a:off x="2400" y="187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Alloc</a:t>
              </a:r>
            </a:p>
          </p:txBody>
        </p:sp>
        <p:sp>
          <p:nvSpPr>
            <p:cNvPr id="23662" name="Rectangle 108"/>
            <p:cNvSpPr>
              <a:spLocks noChangeArrowheads="1"/>
            </p:cNvSpPr>
            <p:nvPr/>
          </p:nvSpPr>
          <p:spPr bwMode="auto">
            <a:xfrm>
              <a:off x="2091" y="187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3663" name="Rectangle 109"/>
            <p:cNvSpPr>
              <a:spLocks noChangeArrowheads="1"/>
            </p:cNvSpPr>
            <p:nvPr/>
          </p:nvSpPr>
          <p:spPr bwMode="auto">
            <a:xfrm>
              <a:off x="1976" y="187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64" name="Rectangle 110"/>
            <p:cNvSpPr>
              <a:spLocks noChangeArrowheads="1"/>
            </p:cNvSpPr>
            <p:nvPr/>
          </p:nvSpPr>
          <p:spPr bwMode="auto">
            <a:xfrm>
              <a:off x="1680" y="187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3665" name="Line 111"/>
            <p:cNvSpPr>
              <a:spLocks noChangeShapeType="1"/>
            </p:cNvSpPr>
            <p:nvPr/>
          </p:nvSpPr>
          <p:spPr bwMode="auto">
            <a:xfrm>
              <a:off x="1680" y="1872"/>
              <a:ext cx="38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112"/>
            <p:cNvSpPr>
              <a:spLocks noChangeShapeType="1"/>
            </p:cNvSpPr>
            <p:nvPr/>
          </p:nvSpPr>
          <p:spPr bwMode="auto">
            <a:xfrm>
              <a:off x="1680" y="210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113"/>
            <p:cNvSpPr>
              <a:spLocks noChangeShapeType="1"/>
            </p:cNvSpPr>
            <p:nvPr/>
          </p:nvSpPr>
          <p:spPr bwMode="auto">
            <a:xfrm>
              <a:off x="1680" y="233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114"/>
            <p:cNvSpPr>
              <a:spLocks noChangeShapeType="1"/>
            </p:cNvSpPr>
            <p:nvPr/>
          </p:nvSpPr>
          <p:spPr bwMode="auto">
            <a:xfrm>
              <a:off x="1680" y="256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9" name="Line 115"/>
            <p:cNvSpPr>
              <a:spLocks noChangeShapeType="1"/>
            </p:cNvSpPr>
            <p:nvPr/>
          </p:nvSpPr>
          <p:spPr bwMode="auto">
            <a:xfrm>
              <a:off x="1680" y="279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116"/>
            <p:cNvSpPr>
              <a:spLocks noChangeShapeType="1"/>
            </p:cNvSpPr>
            <p:nvPr/>
          </p:nvSpPr>
          <p:spPr bwMode="auto">
            <a:xfrm>
              <a:off x="1680" y="302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117"/>
            <p:cNvSpPr>
              <a:spLocks noChangeShapeType="1"/>
            </p:cNvSpPr>
            <p:nvPr/>
          </p:nvSpPr>
          <p:spPr bwMode="auto">
            <a:xfrm>
              <a:off x="1680" y="325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2" name="Line 118"/>
            <p:cNvSpPr>
              <a:spLocks noChangeShapeType="1"/>
            </p:cNvSpPr>
            <p:nvPr/>
          </p:nvSpPr>
          <p:spPr bwMode="auto">
            <a:xfrm>
              <a:off x="1680" y="348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3" name="Line 119"/>
            <p:cNvSpPr>
              <a:spLocks noChangeShapeType="1"/>
            </p:cNvSpPr>
            <p:nvPr/>
          </p:nvSpPr>
          <p:spPr bwMode="auto">
            <a:xfrm>
              <a:off x="1680" y="3712"/>
              <a:ext cx="38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4" name="Line 120"/>
            <p:cNvSpPr>
              <a:spLocks noChangeShapeType="1"/>
            </p:cNvSpPr>
            <p:nvPr/>
          </p:nvSpPr>
          <p:spPr bwMode="auto">
            <a:xfrm>
              <a:off x="1680" y="1872"/>
              <a:ext cx="0" cy="18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5" name="Line 121"/>
            <p:cNvSpPr>
              <a:spLocks noChangeShapeType="1"/>
            </p:cNvSpPr>
            <p:nvPr/>
          </p:nvSpPr>
          <p:spPr bwMode="auto">
            <a:xfrm>
              <a:off x="1976"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6" name="Line 122"/>
            <p:cNvSpPr>
              <a:spLocks noChangeShapeType="1"/>
            </p:cNvSpPr>
            <p:nvPr/>
          </p:nvSpPr>
          <p:spPr bwMode="auto">
            <a:xfrm>
              <a:off x="2091"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7" name="Line 123"/>
            <p:cNvSpPr>
              <a:spLocks noChangeShapeType="1"/>
            </p:cNvSpPr>
            <p:nvPr/>
          </p:nvSpPr>
          <p:spPr bwMode="auto">
            <a:xfrm>
              <a:off x="2400"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8" name="Line 124"/>
            <p:cNvSpPr>
              <a:spLocks noChangeShapeType="1"/>
            </p:cNvSpPr>
            <p:nvPr/>
          </p:nvSpPr>
          <p:spPr bwMode="auto">
            <a:xfrm>
              <a:off x="2880"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9" name="Line 125"/>
            <p:cNvSpPr>
              <a:spLocks noChangeShapeType="1"/>
            </p:cNvSpPr>
            <p:nvPr/>
          </p:nvSpPr>
          <p:spPr bwMode="auto">
            <a:xfrm>
              <a:off x="3157"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0" name="Line 126"/>
            <p:cNvSpPr>
              <a:spLocks noChangeShapeType="1"/>
            </p:cNvSpPr>
            <p:nvPr/>
          </p:nvSpPr>
          <p:spPr bwMode="auto">
            <a:xfrm>
              <a:off x="3272"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1" name="Line 127"/>
            <p:cNvSpPr>
              <a:spLocks noChangeShapeType="1"/>
            </p:cNvSpPr>
            <p:nvPr/>
          </p:nvSpPr>
          <p:spPr bwMode="auto">
            <a:xfrm>
              <a:off x="3600"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2" name="Line 128"/>
            <p:cNvSpPr>
              <a:spLocks noChangeShapeType="1"/>
            </p:cNvSpPr>
            <p:nvPr/>
          </p:nvSpPr>
          <p:spPr bwMode="auto">
            <a:xfrm>
              <a:off x="3984"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3" name="Line 129"/>
            <p:cNvSpPr>
              <a:spLocks noChangeShapeType="1"/>
            </p:cNvSpPr>
            <p:nvPr/>
          </p:nvSpPr>
          <p:spPr bwMode="auto">
            <a:xfrm>
              <a:off x="4338"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4" name="Line 130"/>
            <p:cNvSpPr>
              <a:spLocks noChangeShapeType="1"/>
            </p:cNvSpPr>
            <p:nvPr/>
          </p:nvSpPr>
          <p:spPr bwMode="auto">
            <a:xfrm>
              <a:off x="4453"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5" name="Line 131"/>
            <p:cNvSpPr>
              <a:spLocks noChangeShapeType="1"/>
            </p:cNvSpPr>
            <p:nvPr/>
          </p:nvSpPr>
          <p:spPr bwMode="auto">
            <a:xfrm>
              <a:off x="4752"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6" name="Line 132"/>
            <p:cNvSpPr>
              <a:spLocks noChangeShapeType="1"/>
            </p:cNvSpPr>
            <p:nvPr/>
          </p:nvSpPr>
          <p:spPr bwMode="auto">
            <a:xfrm>
              <a:off x="5232"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7" name="Line 133"/>
            <p:cNvSpPr>
              <a:spLocks noChangeShapeType="1"/>
            </p:cNvSpPr>
            <p:nvPr/>
          </p:nvSpPr>
          <p:spPr bwMode="auto">
            <a:xfrm>
              <a:off x="5520" y="1872"/>
              <a:ext cx="0" cy="18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59" name="Rectangle 135"/>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3560" name="Text Box 136"/>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Detection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3BAB1CF-7397-4EE0-B3C8-0307E08596E2}" type="slidenum">
              <a:rPr lang="en-US" altLang="en-US" sz="1600"/>
              <a:pPr eaLnBrk="1" hangingPunct="1">
                <a:spcBef>
                  <a:spcPct val="0"/>
                </a:spcBef>
                <a:buFontTx/>
                <a:buNone/>
              </a:pPr>
              <a:t>23</a:t>
            </a:fld>
            <a:endParaRPr lang="en-US" altLang="en-US" sz="1600"/>
          </a:p>
        </p:txBody>
      </p:sp>
      <p:sp>
        <p:nvSpPr>
          <p:cNvPr id="24580" name="Rectangle 2"/>
          <p:cNvSpPr>
            <a:spLocks noGrp="1" noChangeArrowheads="1"/>
          </p:cNvSpPr>
          <p:nvPr>
            <p:ph type="body" idx="1"/>
          </p:nvPr>
        </p:nvSpPr>
        <p:spPr>
          <a:xfrm>
            <a:off x="228600" y="1752600"/>
            <a:ext cx="8686800" cy="914400"/>
          </a:xfrm>
        </p:spPr>
        <p:txBody>
          <a:bodyPr/>
          <a:lstStyle/>
          <a:p>
            <a:pPr marL="0" indent="0" algn="just" eaLnBrk="1" hangingPunct="1">
              <a:lnSpc>
                <a:spcPct val="90000"/>
              </a:lnSpc>
              <a:buFontTx/>
              <a:buNone/>
            </a:pPr>
            <a:r>
              <a:rPr lang="en-US" altLang="en-US" sz="1600" b="1" smtClean="0">
                <a:cs typeface="Times New Roman" panose="02020603050405020304" pitchFamily="18" charset="0"/>
              </a:rPr>
              <a:t>EXAMPLE</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Suppose the Request matrix is changed like this. In other words, the maximum amounts to be allocated are initially declared so that this request matrix results.</a:t>
            </a:r>
          </a:p>
          <a:p>
            <a:pPr marL="0" indent="0" algn="just" eaLnBrk="1" hangingPunct="1">
              <a:lnSpc>
                <a:spcPct val="90000"/>
              </a:lnSpc>
              <a:buFontTx/>
              <a:buNone/>
            </a:pPr>
            <a:r>
              <a:rPr lang="en-US" altLang="en-US" sz="1600" smtClean="0">
                <a:cs typeface="Times New Roman" panose="02020603050405020304" pitchFamily="18" charset="0"/>
              </a:rPr>
              <a:t> </a:t>
            </a:r>
            <a:endParaRPr lang="en-US" altLang="en-US" sz="1600" smtClean="0"/>
          </a:p>
        </p:txBody>
      </p:sp>
      <p:sp>
        <p:nvSpPr>
          <p:cNvPr id="24581" name="Text Box 5"/>
          <p:cNvSpPr txBox="1">
            <a:spLocks noChangeArrowheads="1"/>
          </p:cNvSpPr>
          <p:nvPr/>
        </p:nvSpPr>
        <p:spPr bwMode="auto">
          <a:xfrm>
            <a:off x="0" y="4191000"/>
            <a:ext cx="2667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FontTx/>
              <a:buNone/>
            </a:pPr>
            <a:r>
              <a:rPr lang="en-US" altLang="en-US" sz="1600" b="1">
                <a:cs typeface="Times New Roman" panose="02020603050405020304" pitchFamily="18" charset="0"/>
              </a:rPr>
              <a:t>USAGE OF THIS DETECTION ALGORITHM</a:t>
            </a:r>
            <a:endParaRPr lang="en-US" altLang="en-US" sz="1600">
              <a:cs typeface="Times New Roman" panose="02020603050405020304" pitchFamily="18" charset="0"/>
            </a:endParaRPr>
          </a:p>
          <a:p>
            <a:pPr eaLnBrk="1" hangingPunct="1">
              <a:lnSpc>
                <a:spcPct val="90000"/>
              </a:lnSpc>
              <a:spcBef>
                <a:spcPct val="0"/>
              </a:spcBef>
              <a:buFontTx/>
              <a:buNone/>
            </a:pPr>
            <a:r>
              <a:rPr lang="en-US" altLang="en-US" sz="1600">
                <a:cs typeface="Times New Roman" panose="02020603050405020304" pitchFamily="18" charset="0"/>
              </a:rPr>
              <a:t> </a:t>
            </a:r>
          </a:p>
          <a:p>
            <a:pPr eaLnBrk="1" hangingPunct="1">
              <a:lnSpc>
                <a:spcPct val="90000"/>
              </a:lnSpc>
              <a:spcBef>
                <a:spcPct val="0"/>
              </a:spcBef>
              <a:buFontTx/>
              <a:buNone/>
            </a:pPr>
            <a:r>
              <a:rPr lang="en-US" altLang="en-US" sz="1600">
                <a:cs typeface="Times New Roman" panose="02020603050405020304" pitchFamily="18" charset="0"/>
              </a:rPr>
              <a:t>Frequency of check depends on how often a deadlock occurs and how many processes will be affected.</a:t>
            </a:r>
            <a:endParaRPr lang="en-US" altLang="en-US" sz="1600"/>
          </a:p>
        </p:txBody>
      </p:sp>
      <p:sp>
        <p:nvSpPr>
          <p:cNvPr id="24582" name="Text Box 6"/>
          <p:cNvSpPr txBox="1">
            <a:spLocks noChangeArrowheads="1"/>
          </p:cNvSpPr>
          <p:nvPr/>
        </p:nvSpPr>
        <p:spPr bwMode="auto">
          <a:xfrm>
            <a:off x="381000" y="2819400"/>
            <a:ext cx="245427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US" altLang="en-US" sz="1600" b="1">
                <a:cs typeface="Times New Roman" panose="02020603050405020304" pitchFamily="18" charset="0"/>
              </a:rPr>
              <a:t>Is there now  a sequence that will allow deadlock to be avoided?</a:t>
            </a:r>
            <a:endParaRPr lang="en-US" altLang="en-US" sz="1600" b="1"/>
          </a:p>
        </p:txBody>
      </p:sp>
      <p:grpSp>
        <p:nvGrpSpPr>
          <p:cNvPr id="24583" name="Group 7"/>
          <p:cNvGrpSpPr>
            <a:grpSpLocks/>
          </p:cNvGrpSpPr>
          <p:nvPr/>
        </p:nvGrpSpPr>
        <p:grpSpPr bwMode="auto">
          <a:xfrm>
            <a:off x="2743200" y="2971800"/>
            <a:ext cx="6096000" cy="2921000"/>
            <a:chOff x="1680" y="1872"/>
            <a:chExt cx="3840" cy="1840"/>
          </a:xfrm>
        </p:grpSpPr>
        <p:sp>
          <p:nvSpPr>
            <p:cNvPr id="24586" name="Rectangle 8"/>
            <p:cNvSpPr>
              <a:spLocks noChangeArrowheads="1"/>
            </p:cNvSpPr>
            <p:nvPr/>
          </p:nvSpPr>
          <p:spPr bwMode="auto">
            <a:xfrm>
              <a:off x="5232" y="348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87" name="Rectangle 9"/>
            <p:cNvSpPr>
              <a:spLocks noChangeArrowheads="1"/>
            </p:cNvSpPr>
            <p:nvPr/>
          </p:nvSpPr>
          <p:spPr bwMode="auto">
            <a:xfrm>
              <a:off x="4752" y="348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88" name="Rectangle 10"/>
            <p:cNvSpPr>
              <a:spLocks noChangeArrowheads="1"/>
            </p:cNvSpPr>
            <p:nvPr/>
          </p:nvSpPr>
          <p:spPr bwMode="auto">
            <a:xfrm>
              <a:off x="4453" y="348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89" name="Rectangle 11"/>
            <p:cNvSpPr>
              <a:spLocks noChangeArrowheads="1"/>
            </p:cNvSpPr>
            <p:nvPr/>
          </p:nvSpPr>
          <p:spPr bwMode="auto">
            <a:xfrm>
              <a:off x="4338" y="348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0" name="Rectangle 12"/>
            <p:cNvSpPr>
              <a:spLocks noChangeArrowheads="1"/>
            </p:cNvSpPr>
            <p:nvPr/>
          </p:nvSpPr>
          <p:spPr bwMode="auto">
            <a:xfrm>
              <a:off x="3984" y="348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1" name="Rectangle 13"/>
            <p:cNvSpPr>
              <a:spLocks noChangeArrowheads="1"/>
            </p:cNvSpPr>
            <p:nvPr/>
          </p:nvSpPr>
          <p:spPr bwMode="auto">
            <a:xfrm>
              <a:off x="3600" y="348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2" name="Rectangle 14"/>
            <p:cNvSpPr>
              <a:spLocks noChangeArrowheads="1"/>
            </p:cNvSpPr>
            <p:nvPr/>
          </p:nvSpPr>
          <p:spPr bwMode="auto">
            <a:xfrm>
              <a:off x="3272" y="348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3" name="Rectangle 15"/>
            <p:cNvSpPr>
              <a:spLocks noChangeArrowheads="1"/>
            </p:cNvSpPr>
            <p:nvPr/>
          </p:nvSpPr>
          <p:spPr bwMode="auto">
            <a:xfrm>
              <a:off x="3157" y="348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4" name="Rectangle 16"/>
            <p:cNvSpPr>
              <a:spLocks noChangeArrowheads="1"/>
            </p:cNvSpPr>
            <p:nvPr/>
          </p:nvSpPr>
          <p:spPr bwMode="auto">
            <a:xfrm>
              <a:off x="2880" y="348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5" name="Rectangle 17"/>
            <p:cNvSpPr>
              <a:spLocks noChangeArrowheads="1"/>
            </p:cNvSpPr>
            <p:nvPr/>
          </p:nvSpPr>
          <p:spPr bwMode="auto">
            <a:xfrm>
              <a:off x="2400" y="348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6" name="Rectangle 18"/>
            <p:cNvSpPr>
              <a:spLocks noChangeArrowheads="1"/>
            </p:cNvSpPr>
            <p:nvPr/>
          </p:nvSpPr>
          <p:spPr bwMode="auto">
            <a:xfrm>
              <a:off x="2091" y="348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7" name="Rectangle 19"/>
            <p:cNvSpPr>
              <a:spLocks noChangeArrowheads="1"/>
            </p:cNvSpPr>
            <p:nvPr/>
          </p:nvSpPr>
          <p:spPr bwMode="auto">
            <a:xfrm>
              <a:off x="1976" y="348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8" name="Rectangle 20"/>
            <p:cNvSpPr>
              <a:spLocks noChangeArrowheads="1"/>
            </p:cNvSpPr>
            <p:nvPr/>
          </p:nvSpPr>
          <p:spPr bwMode="auto">
            <a:xfrm>
              <a:off x="1680" y="348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599" name="Rectangle 21"/>
            <p:cNvSpPr>
              <a:spLocks noChangeArrowheads="1"/>
            </p:cNvSpPr>
            <p:nvPr/>
          </p:nvSpPr>
          <p:spPr bwMode="auto">
            <a:xfrm>
              <a:off x="5232" y="325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00" name="Rectangle 22"/>
            <p:cNvSpPr>
              <a:spLocks noChangeArrowheads="1"/>
            </p:cNvSpPr>
            <p:nvPr/>
          </p:nvSpPr>
          <p:spPr bwMode="auto">
            <a:xfrm>
              <a:off x="4752" y="325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01" name="Rectangle 23"/>
            <p:cNvSpPr>
              <a:spLocks noChangeArrowheads="1"/>
            </p:cNvSpPr>
            <p:nvPr/>
          </p:nvSpPr>
          <p:spPr bwMode="auto">
            <a:xfrm>
              <a:off x="4453" y="325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02" name="Rectangle 24"/>
            <p:cNvSpPr>
              <a:spLocks noChangeArrowheads="1"/>
            </p:cNvSpPr>
            <p:nvPr/>
          </p:nvSpPr>
          <p:spPr bwMode="auto">
            <a:xfrm>
              <a:off x="4338" y="325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03" name="Rectangle 25"/>
            <p:cNvSpPr>
              <a:spLocks noChangeArrowheads="1"/>
            </p:cNvSpPr>
            <p:nvPr/>
          </p:nvSpPr>
          <p:spPr bwMode="auto">
            <a:xfrm>
              <a:off x="3984" y="325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4604" name="Rectangle 26"/>
            <p:cNvSpPr>
              <a:spLocks noChangeArrowheads="1"/>
            </p:cNvSpPr>
            <p:nvPr/>
          </p:nvSpPr>
          <p:spPr bwMode="auto">
            <a:xfrm>
              <a:off x="3600" y="325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05" name="Rectangle 27"/>
            <p:cNvSpPr>
              <a:spLocks noChangeArrowheads="1"/>
            </p:cNvSpPr>
            <p:nvPr/>
          </p:nvSpPr>
          <p:spPr bwMode="auto">
            <a:xfrm>
              <a:off x="3272" y="325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06" name="Rectangle 28"/>
            <p:cNvSpPr>
              <a:spLocks noChangeArrowheads="1"/>
            </p:cNvSpPr>
            <p:nvPr/>
          </p:nvSpPr>
          <p:spPr bwMode="auto">
            <a:xfrm>
              <a:off x="3157" y="325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07" name="Rectangle 29"/>
            <p:cNvSpPr>
              <a:spLocks noChangeArrowheads="1"/>
            </p:cNvSpPr>
            <p:nvPr/>
          </p:nvSpPr>
          <p:spPr bwMode="auto">
            <a:xfrm>
              <a:off x="2880" y="325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4608" name="Rectangle 30"/>
            <p:cNvSpPr>
              <a:spLocks noChangeArrowheads="1"/>
            </p:cNvSpPr>
            <p:nvPr/>
          </p:nvSpPr>
          <p:spPr bwMode="auto">
            <a:xfrm>
              <a:off x="2400" y="325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09" name="Rectangle 31"/>
            <p:cNvSpPr>
              <a:spLocks noChangeArrowheads="1"/>
            </p:cNvSpPr>
            <p:nvPr/>
          </p:nvSpPr>
          <p:spPr bwMode="auto">
            <a:xfrm>
              <a:off x="2091" y="325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10" name="Rectangle 32"/>
            <p:cNvSpPr>
              <a:spLocks noChangeArrowheads="1"/>
            </p:cNvSpPr>
            <p:nvPr/>
          </p:nvSpPr>
          <p:spPr bwMode="auto">
            <a:xfrm>
              <a:off x="1976" y="325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11" name="Rectangle 33"/>
            <p:cNvSpPr>
              <a:spLocks noChangeArrowheads="1"/>
            </p:cNvSpPr>
            <p:nvPr/>
          </p:nvSpPr>
          <p:spPr bwMode="auto">
            <a:xfrm>
              <a:off x="1680" y="325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P4</a:t>
              </a:r>
            </a:p>
          </p:txBody>
        </p:sp>
        <p:sp>
          <p:nvSpPr>
            <p:cNvPr id="24612" name="Rectangle 34"/>
            <p:cNvSpPr>
              <a:spLocks noChangeArrowheads="1"/>
            </p:cNvSpPr>
            <p:nvPr/>
          </p:nvSpPr>
          <p:spPr bwMode="auto">
            <a:xfrm>
              <a:off x="5232" y="302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13" name="Rectangle 35"/>
            <p:cNvSpPr>
              <a:spLocks noChangeArrowheads="1"/>
            </p:cNvSpPr>
            <p:nvPr/>
          </p:nvSpPr>
          <p:spPr bwMode="auto">
            <a:xfrm>
              <a:off x="4752" y="302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14" name="Rectangle 36"/>
            <p:cNvSpPr>
              <a:spLocks noChangeArrowheads="1"/>
            </p:cNvSpPr>
            <p:nvPr/>
          </p:nvSpPr>
          <p:spPr bwMode="auto">
            <a:xfrm>
              <a:off x="4453" y="302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15" name="Rectangle 37"/>
            <p:cNvSpPr>
              <a:spLocks noChangeArrowheads="1"/>
            </p:cNvSpPr>
            <p:nvPr/>
          </p:nvSpPr>
          <p:spPr bwMode="auto">
            <a:xfrm>
              <a:off x="4338" y="302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16" name="Rectangle 38"/>
            <p:cNvSpPr>
              <a:spLocks noChangeArrowheads="1"/>
            </p:cNvSpPr>
            <p:nvPr/>
          </p:nvSpPr>
          <p:spPr bwMode="auto">
            <a:xfrm>
              <a:off x="3984" y="302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17" name="Rectangle 39"/>
            <p:cNvSpPr>
              <a:spLocks noChangeArrowheads="1"/>
            </p:cNvSpPr>
            <p:nvPr/>
          </p:nvSpPr>
          <p:spPr bwMode="auto">
            <a:xfrm>
              <a:off x="3600" y="302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18" name="Rectangle 40"/>
            <p:cNvSpPr>
              <a:spLocks noChangeArrowheads="1"/>
            </p:cNvSpPr>
            <p:nvPr/>
          </p:nvSpPr>
          <p:spPr bwMode="auto">
            <a:xfrm>
              <a:off x="3272" y="302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4619" name="Rectangle 41"/>
            <p:cNvSpPr>
              <a:spLocks noChangeArrowheads="1"/>
            </p:cNvSpPr>
            <p:nvPr/>
          </p:nvSpPr>
          <p:spPr bwMode="auto">
            <a:xfrm>
              <a:off x="3157" y="302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20" name="Rectangle 42"/>
            <p:cNvSpPr>
              <a:spLocks noChangeArrowheads="1"/>
            </p:cNvSpPr>
            <p:nvPr/>
          </p:nvSpPr>
          <p:spPr bwMode="auto">
            <a:xfrm>
              <a:off x="2880" y="302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4621" name="Rectangle 43"/>
            <p:cNvSpPr>
              <a:spLocks noChangeArrowheads="1"/>
            </p:cNvSpPr>
            <p:nvPr/>
          </p:nvSpPr>
          <p:spPr bwMode="auto">
            <a:xfrm>
              <a:off x="2400" y="302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4622" name="Rectangle 44"/>
            <p:cNvSpPr>
              <a:spLocks noChangeArrowheads="1"/>
            </p:cNvSpPr>
            <p:nvPr/>
          </p:nvSpPr>
          <p:spPr bwMode="auto">
            <a:xfrm>
              <a:off x="2091" y="302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4623" name="Rectangle 45"/>
            <p:cNvSpPr>
              <a:spLocks noChangeArrowheads="1"/>
            </p:cNvSpPr>
            <p:nvPr/>
          </p:nvSpPr>
          <p:spPr bwMode="auto">
            <a:xfrm>
              <a:off x="1976" y="302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24" name="Rectangle 46"/>
            <p:cNvSpPr>
              <a:spLocks noChangeArrowheads="1"/>
            </p:cNvSpPr>
            <p:nvPr/>
          </p:nvSpPr>
          <p:spPr bwMode="auto">
            <a:xfrm>
              <a:off x="1680" y="302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P3</a:t>
              </a:r>
            </a:p>
          </p:txBody>
        </p:sp>
        <p:sp>
          <p:nvSpPr>
            <p:cNvPr id="24625" name="Rectangle 47"/>
            <p:cNvSpPr>
              <a:spLocks noChangeArrowheads="1"/>
            </p:cNvSpPr>
            <p:nvPr/>
          </p:nvSpPr>
          <p:spPr bwMode="auto">
            <a:xfrm>
              <a:off x="5232" y="279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26" name="Rectangle 48"/>
            <p:cNvSpPr>
              <a:spLocks noChangeArrowheads="1"/>
            </p:cNvSpPr>
            <p:nvPr/>
          </p:nvSpPr>
          <p:spPr bwMode="auto">
            <a:xfrm>
              <a:off x="4752" y="279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27" name="Rectangle 49"/>
            <p:cNvSpPr>
              <a:spLocks noChangeArrowheads="1"/>
            </p:cNvSpPr>
            <p:nvPr/>
          </p:nvSpPr>
          <p:spPr bwMode="auto">
            <a:xfrm>
              <a:off x="4453" y="279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28" name="Rectangle 50"/>
            <p:cNvSpPr>
              <a:spLocks noChangeArrowheads="1"/>
            </p:cNvSpPr>
            <p:nvPr/>
          </p:nvSpPr>
          <p:spPr bwMode="auto">
            <a:xfrm>
              <a:off x="4338" y="279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29" name="Rectangle 51"/>
            <p:cNvSpPr>
              <a:spLocks noChangeArrowheads="1"/>
            </p:cNvSpPr>
            <p:nvPr/>
          </p:nvSpPr>
          <p:spPr bwMode="auto">
            <a:xfrm>
              <a:off x="3984" y="279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4630" name="Rectangle 52"/>
            <p:cNvSpPr>
              <a:spLocks noChangeArrowheads="1"/>
            </p:cNvSpPr>
            <p:nvPr/>
          </p:nvSpPr>
          <p:spPr bwMode="auto">
            <a:xfrm>
              <a:off x="3600" y="279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31" name="Rectangle 53"/>
            <p:cNvSpPr>
              <a:spLocks noChangeArrowheads="1"/>
            </p:cNvSpPr>
            <p:nvPr/>
          </p:nvSpPr>
          <p:spPr bwMode="auto">
            <a:xfrm>
              <a:off x="3272" y="279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32" name="Rectangle 54"/>
            <p:cNvSpPr>
              <a:spLocks noChangeArrowheads="1"/>
            </p:cNvSpPr>
            <p:nvPr/>
          </p:nvSpPr>
          <p:spPr bwMode="auto">
            <a:xfrm>
              <a:off x="3157" y="279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33" name="Rectangle 55"/>
            <p:cNvSpPr>
              <a:spLocks noChangeArrowheads="1"/>
            </p:cNvSpPr>
            <p:nvPr/>
          </p:nvSpPr>
          <p:spPr bwMode="auto">
            <a:xfrm>
              <a:off x="2880" y="279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24634" name="Rectangle 56"/>
            <p:cNvSpPr>
              <a:spLocks noChangeArrowheads="1"/>
            </p:cNvSpPr>
            <p:nvPr/>
          </p:nvSpPr>
          <p:spPr bwMode="auto">
            <a:xfrm>
              <a:off x="2400" y="279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35" name="Rectangle 57"/>
            <p:cNvSpPr>
              <a:spLocks noChangeArrowheads="1"/>
            </p:cNvSpPr>
            <p:nvPr/>
          </p:nvSpPr>
          <p:spPr bwMode="auto">
            <a:xfrm>
              <a:off x="2091" y="279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3</a:t>
              </a:r>
            </a:p>
          </p:txBody>
        </p:sp>
        <p:sp>
          <p:nvSpPr>
            <p:cNvPr id="24636" name="Rectangle 58"/>
            <p:cNvSpPr>
              <a:spLocks noChangeArrowheads="1"/>
            </p:cNvSpPr>
            <p:nvPr/>
          </p:nvSpPr>
          <p:spPr bwMode="auto">
            <a:xfrm>
              <a:off x="1976" y="279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37" name="Rectangle 59"/>
            <p:cNvSpPr>
              <a:spLocks noChangeArrowheads="1"/>
            </p:cNvSpPr>
            <p:nvPr/>
          </p:nvSpPr>
          <p:spPr bwMode="auto">
            <a:xfrm>
              <a:off x="1680" y="279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P2</a:t>
              </a:r>
            </a:p>
          </p:txBody>
        </p:sp>
        <p:sp>
          <p:nvSpPr>
            <p:cNvPr id="24638" name="Rectangle 60"/>
            <p:cNvSpPr>
              <a:spLocks noChangeArrowheads="1"/>
            </p:cNvSpPr>
            <p:nvPr/>
          </p:nvSpPr>
          <p:spPr bwMode="auto">
            <a:xfrm>
              <a:off x="5232" y="256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39" name="Rectangle 61"/>
            <p:cNvSpPr>
              <a:spLocks noChangeArrowheads="1"/>
            </p:cNvSpPr>
            <p:nvPr/>
          </p:nvSpPr>
          <p:spPr bwMode="auto">
            <a:xfrm>
              <a:off x="4752" y="256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40" name="Rectangle 62"/>
            <p:cNvSpPr>
              <a:spLocks noChangeArrowheads="1"/>
            </p:cNvSpPr>
            <p:nvPr/>
          </p:nvSpPr>
          <p:spPr bwMode="auto">
            <a:xfrm>
              <a:off x="4453" y="256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41" name="Rectangle 63"/>
            <p:cNvSpPr>
              <a:spLocks noChangeArrowheads="1"/>
            </p:cNvSpPr>
            <p:nvPr/>
          </p:nvSpPr>
          <p:spPr bwMode="auto">
            <a:xfrm>
              <a:off x="4338" y="256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42" name="Rectangle 64"/>
            <p:cNvSpPr>
              <a:spLocks noChangeArrowheads="1"/>
            </p:cNvSpPr>
            <p:nvPr/>
          </p:nvSpPr>
          <p:spPr bwMode="auto">
            <a:xfrm>
              <a:off x="3984" y="256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4643" name="Rectangle 65"/>
            <p:cNvSpPr>
              <a:spLocks noChangeArrowheads="1"/>
            </p:cNvSpPr>
            <p:nvPr/>
          </p:nvSpPr>
          <p:spPr bwMode="auto">
            <a:xfrm>
              <a:off x="3600" y="256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44" name="Rectangle 66"/>
            <p:cNvSpPr>
              <a:spLocks noChangeArrowheads="1"/>
            </p:cNvSpPr>
            <p:nvPr/>
          </p:nvSpPr>
          <p:spPr bwMode="auto">
            <a:xfrm>
              <a:off x="3272" y="256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4645" name="Rectangle 67"/>
            <p:cNvSpPr>
              <a:spLocks noChangeArrowheads="1"/>
            </p:cNvSpPr>
            <p:nvPr/>
          </p:nvSpPr>
          <p:spPr bwMode="auto">
            <a:xfrm>
              <a:off x="3157" y="256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46" name="Rectangle 68"/>
            <p:cNvSpPr>
              <a:spLocks noChangeArrowheads="1"/>
            </p:cNvSpPr>
            <p:nvPr/>
          </p:nvSpPr>
          <p:spPr bwMode="auto">
            <a:xfrm>
              <a:off x="2880" y="256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47" name="Rectangle 69"/>
            <p:cNvSpPr>
              <a:spLocks noChangeArrowheads="1"/>
            </p:cNvSpPr>
            <p:nvPr/>
          </p:nvSpPr>
          <p:spPr bwMode="auto">
            <a:xfrm>
              <a:off x="2400" y="256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48" name="Rectangle 70"/>
            <p:cNvSpPr>
              <a:spLocks noChangeArrowheads="1"/>
            </p:cNvSpPr>
            <p:nvPr/>
          </p:nvSpPr>
          <p:spPr bwMode="auto">
            <a:xfrm>
              <a:off x="2091" y="256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2</a:t>
              </a:r>
            </a:p>
          </p:txBody>
        </p:sp>
        <p:sp>
          <p:nvSpPr>
            <p:cNvPr id="24649" name="Rectangle 71"/>
            <p:cNvSpPr>
              <a:spLocks noChangeArrowheads="1"/>
            </p:cNvSpPr>
            <p:nvPr/>
          </p:nvSpPr>
          <p:spPr bwMode="auto">
            <a:xfrm>
              <a:off x="1976" y="256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50" name="Rectangle 72"/>
            <p:cNvSpPr>
              <a:spLocks noChangeArrowheads="1"/>
            </p:cNvSpPr>
            <p:nvPr/>
          </p:nvSpPr>
          <p:spPr bwMode="auto">
            <a:xfrm>
              <a:off x="1680" y="256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P1</a:t>
              </a:r>
            </a:p>
          </p:txBody>
        </p:sp>
        <p:sp>
          <p:nvSpPr>
            <p:cNvPr id="24651" name="Rectangle 73"/>
            <p:cNvSpPr>
              <a:spLocks noChangeArrowheads="1"/>
            </p:cNvSpPr>
            <p:nvPr/>
          </p:nvSpPr>
          <p:spPr bwMode="auto">
            <a:xfrm>
              <a:off x="5232" y="233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52" name="Rectangle 74"/>
            <p:cNvSpPr>
              <a:spLocks noChangeArrowheads="1"/>
            </p:cNvSpPr>
            <p:nvPr/>
          </p:nvSpPr>
          <p:spPr bwMode="auto">
            <a:xfrm>
              <a:off x="4752" y="233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53" name="Rectangle 75"/>
            <p:cNvSpPr>
              <a:spLocks noChangeArrowheads="1"/>
            </p:cNvSpPr>
            <p:nvPr/>
          </p:nvSpPr>
          <p:spPr bwMode="auto">
            <a:xfrm>
              <a:off x="4453" y="233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54" name="Rectangle 76"/>
            <p:cNvSpPr>
              <a:spLocks noChangeArrowheads="1"/>
            </p:cNvSpPr>
            <p:nvPr/>
          </p:nvSpPr>
          <p:spPr bwMode="auto">
            <a:xfrm>
              <a:off x="4338" y="233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55" name="Rectangle 77"/>
            <p:cNvSpPr>
              <a:spLocks noChangeArrowheads="1"/>
            </p:cNvSpPr>
            <p:nvPr/>
          </p:nvSpPr>
          <p:spPr bwMode="auto">
            <a:xfrm>
              <a:off x="3984" y="233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56" name="Rectangle 78"/>
            <p:cNvSpPr>
              <a:spLocks noChangeArrowheads="1"/>
            </p:cNvSpPr>
            <p:nvPr/>
          </p:nvSpPr>
          <p:spPr bwMode="auto">
            <a:xfrm>
              <a:off x="3600" y="233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57" name="Rectangle 79"/>
            <p:cNvSpPr>
              <a:spLocks noChangeArrowheads="1"/>
            </p:cNvSpPr>
            <p:nvPr/>
          </p:nvSpPr>
          <p:spPr bwMode="auto">
            <a:xfrm>
              <a:off x="3272" y="233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58" name="Rectangle 80"/>
            <p:cNvSpPr>
              <a:spLocks noChangeArrowheads="1"/>
            </p:cNvSpPr>
            <p:nvPr/>
          </p:nvSpPr>
          <p:spPr bwMode="auto">
            <a:xfrm>
              <a:off x="3157" y="233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59" name="Rectangle 81"/>
            <p:cNvSpPr>
              <a:spLocks noChangeArrowheads="1"/>
            </p:cNvSpPr>
            <p:nvPr/>
          </p:nvSpPr>
          <p:spPr bwMode="auto">
            <a:xfrm>
              <a:off x="2880" y="233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60" name="Rectangle 82"/>
            <p:cNvSpPr>
              <a:spLocks noChangeArrowheads="1"/>
            </p:cNvSpPr>
            <p:nvPr/>
          </p:nvSpPr>
          <p:spPr bwMode="auto">
            <a:xfrm>
              <a:off x="2400" y="233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1</a:t>
              </a:r>
            </a:p>
          </p:txBody>
        </p:sp>
        <p:sp>
          <p:nvSpPr>
            <p:cNvPr id="24661" name="Rectangle 83"/>
            <p:cNvSpPr>
              <a:spLocks noChangeArrowheads="1"/>
            </p:cNvSpPr>
            <p:nvPr/>
          </p:nvSpPr>
          <p:spPr bwMode="auto">
            <a:xfrm>
              <a:off x="2091" y="233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0</a:t>
              </a:r>
            </a:p>
          </p:txBody>
        </p:sp>
        <p:sp>
          <p:nvSpPr>
            <p:cNvPr id="24662" name="Rectangle 84"/>
            <p:cNvSpPr>
              <a:spLocks noChangeArrowheads="1"/>
            </p:cNvSpPr>
            <p:nvPr/>
          </p:nvSpPr>
          <p:spPr bwMode="auto">
            <a:xfrm>
              <a:off x="1976" y="233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63" name="Rectangle 85"/>
            <p:cNvSpPr>
              <a:spLocks noChangeArrowheads="1"/>
            </p:cNvSpPr>
            <p:nvPr/>
          </p:nvSpPr>
          <p:spPr bwMode="auto">
            <a:xfrm>
              <a:off x="1680" y="233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P0</a:t>
              </a:r>
            </a:p>
          </p:txBody>
        </p:sp>
        <p:sp>
          <p:nvSpPr>
            <p:cNvPr id="24664" name="Rectangle 86"/>
            <p:cNvSpPr>
              <a:spLocks noChangeArrowheads="1"/>
            </p:cNvSpPr>
            <p:nvPr/>
          </p:nvSpPr>
          <p:spPr bwMode="auto">
            <a:xfrm>
              <a:off x="5232" y="210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24665" name="Rectangle 87"/>
            <p:cNvSpPr>
              <a:spLocks noChangeArrowheads="1"/>
            </p:cNvSpPr>
            <p:nvPr/>
          </p:nvSpPr>
          <p:spPr bwMode="auto">
            <a:xfrm>
              <a:off x="4752" y="210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24666" name="Rectangle 88"/>
            <p:cNvSpPr>
              <a:spLocks noChangeArrowheads="1"/>
            </p:cNvSpPr>
            <p:nvPr/>
          </p:nvSpPr>
          <p:spPr bwMode="auto">
            <a:xfrm>
              <a:off x="4453" y="210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24667" name="Rectangle 89"/>
            <p:cNvSpPr>
              <a:spLocks noChangeArrowheads="1"/>
            </p:cNvSpPr>
            <p:nvPr/>
          </p:nvSpPr>
          <p:spPr bwMode="auto">
            <a:xfrm>
              <a:off x="4338" y="210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68" name="Rectangle 90"/>
            <p:cNvSpPr>
              <a:spLocks noChangeArrowheads="1"/>
            </p:cNvSpPr>
            <p:nvPr/>
          </p:nvSpPr>
          <p:spPr bwMode="auto">
            <a:xfrm>
              <a:off x="3984" y="210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24669" name="Rectangle 91"/>
            <p:cNvSpPr>
              <a:spLocks noChangeArrowheads="1"/>
            </p:cNvSpPr>
            <p:nvPr/>
          </p:nvSpPr>
          <p:spPr bwMode="auto">
            <a:xfrm>
              <a:off x="3600" y="210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24670" name="Rectangle 92"/>
            <p:cNvSpPr>
              <a:spLocks noChangeArrowheads="1"/>
            </p:cNvSpPr>
            <p:nvPr/>
          </p:nvSpPr>
          <p:spPr bwMode="auto">
            <a:xfrm>
              <a:off x="3272" y="210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24671" name="Rectangle 93"/>
            <p:cNvSpPr>
              <a:spLocks noChangeArrowheads="1"/>
            </p:cNvSpPr>
            <p:nvPr/>
          </p:nvSpPr>
          <p:spPr bwMode="auto">
            <a:xfrm>
              <a:off x="3157" y="210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en-US" sz="1800" b="1"/>
            </a:p>
          </p:txBody>
        </p:sp>
        <p:sp>
          <p:nvSpPr>
            <p:cNvPr id="24672" name="Rectangle 94"/>
            <p:cNvSpPr>
              <a:spLocks noChangeArrowheads="1"/>
            </p:cNvSpPr>
            <p:nvPr/>
          </p:nvSpPr>
          <p:spPr bwMode="auto">
            <a:xfrm>
              <a:off x="2880" y="210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C</a:t>
              </a:r>
            </a:p>
          </p:txBody>
        </p:sp>
        <p:sp>
          <p:nvSpPr>
            <p:cNvPr id="24673" name="Rectangle 95"/>
            <p:cNvSpPr>
              <a:spLocks noChangeArrowheads="1"/>
            </p:cNvSpPr>
            <p:nvPr/>
          </p:nvSpPr>
          <p:spPr bwMode="auto">
            <a:xfrm>
              <a:off x="2400" y="210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B</a:t>
              </a:r>
            </a:p>
          </p:txBody>
        </p:sp>
        <p:sp>
          <p:nvSpPr>
            <p:cNvPr id="24674" name="Rectangle 96"/>
            <p:cNvSpPr>
              <a:spLocks noChangeArrowheads="1"/>
            </p:cNvSpPr>
            <p:nvPr/>
          </p:nvSpPr>
          <p:spPr bwMode="auto">
            <a:xfrm>
              <a:off x="2091" y="210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t>A</a:t>
              </a:r>
            </a:p>
          </p:txBody>
        </p:sp>
        <p:sp>
          <p:nvSpPr>
            <p:cNvPr id="24675" name="Rectangle 97"/>
            <p:cNvSpPr>
              <a:spLocks noChangeArrowheads="1"/>
            </p:cNvSpPr>
            <p:nvPr/>
          </p:nvSpPr>
          <p:spPr bwMode="auto">
            <a:xfrm>
              <a:off x="1976" y="210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76" name="Rectangle 98"/>
            <p:cNvSpPr>
              <a:spLocks noChangeArrowheads="1"/>
            </p:cNvSpPr>
            <p:nvPr/>
          </p:nvSpPr>
          <p:spPr bwMode="auto">
            <a:xfrm>
              <a:off x="1680" y="210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 </a:t>
              </a:r>
            </a:p>
          </p:txBody>
        </p:sp>
        <p:sp>
          <p:nvSpPr>
            <p:cNvPr id="24677" name="Rectangle 99"/>
            <p:cNvSpPr>
              <a:spLocks noChangeArrowheads="1"/>
            </p:cNvSpPr>
            <p:nvPr/>
          </p:nvSpPr>
          <p:spPr bwMode="auto">
            <a:xfrm>
              <a:off x="5232" y="1872"/>
              <a:ext cx="28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4678" name="Rectangle 100"/>
            <p:cNvSpPr>
              <a:spLocks noChangeArrowheads="1"/>
            </p:cNvSpPr>
            <p:nvPr/>
          </p:nvSpPr>
          <p:spPr bwMode="auto">
            <a:xfrm>
              <a:off x="4752" y="187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Avail</a:t>
              </a:r>
            </a:p>
          </p:txBody>
        </p:sp>
        <p:sp>
          <p:nvSpPr>
            <p:cNvPr id="24679" name="Rectangle 101"/>
            <p:cNvSpPr>
              <a:spLocks noChangeArrowheads="1"/>
            </p:cNvSpPr>
            <p:nvPr/>
          </p:nvSpPr>
          <p:spPr bwMode="auto">
            <a:xfrm>
              <a:off x="4453" y="1872"/>
              <a:ext cx="29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4680" name="Rectangle 102"/>
            <p:cNvSpPr>
              <a:spLocks noChangeArrowheads="1"/>
            </p:cNvSpPr>
            <p:nvPr/>
          </p:nvSpPr>
          <p:spPr bwMode="auto">
            <a:xfrm>
              <a:off x="4338" y="187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81" name="Rectangle 103"/>
            <p:cNvSpPr>
              <a:spLocks noChangeArrowheads="1"/>
            </p:cNvSpPr>
            <p:nvPr/>
          </p:nvSpPr>
          <p:spPr bwMode="auto">
            <a:xfrm>
              <a:off x="3984" y="1872"/>
              <a:ext cx="35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4682" name="Rectangle 104"/>
            <p:cNvSpPr>
              <a:spLocks noChangeArrowheads="1"/>
            </p:cNvSpPr>
            <p:nvPr/>
          </p:nvSpPr>
          <p:spPr bwMode="auto">
            <a:xfrm>
              <a:off x="3600" y="1872"/>
              <a:ext cx="384"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t>Req</a:t>
              </a:r>
            </a:p>
          </p:txBody>
        </p:sp>
        <p:sp>
          <p:nvSpPr>
            <p:cNvPr id="24683" name="Rectangle 105"/>
            <p:cNvSpPr>
              <a:spLocks noChangeArrowheads="1"/>
            </p:cNvSpPr>
            <p:nvPr/>
          </p:nvSpPr>
          <p:spPr bwMode="auto">
            <a:xfrm>
              <a:off x="3272" y="1872"/>
              <a:ext cx="328"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4684" name="Rectangle 106"/>
            <p:cNvSpPr>
              <a:spLocks noChangeArrowheads="1"/>
            </p:cNvSpPr>
            <p:nvPr/>
          </p:nvSpPr>
          <p:spPr bwMode="auto">
            <a:xfrm>
              <a:off x="3157" y="187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85" name="Rectangle 107"/>
            <p:cNvSpPr>
              <a:spLocks noChangeArrowheads="1"/>
            </p:cNvSpPr>
            <p:nvPr/>
          </p:nvSpPr>
          <p:spPr bwMode="auto">
            <a:xfrm>
              <a:off x="2880" y="1872"/>
              <a:ext cx="277"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4686" name="Rectangle 108"/>
            <p:cNvSpPr>
              <a:spLocks noChangeArrowheads="1"/>
            </p:cNvSpPr>
            <p:nvPr/>
          </p:nvSpPr>
          <p:spPr bwMode="auto">
            <a:xfrm>
              <a:off x="2400" y="1872"/>
              <a:ext cx="480"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t>Alloc</a:t>
              </a:r>
            </a:p>
          </p:txBody>
        </p:sp>
        <p:sp>
          <p:nvSpPr>
            <p:cNvPr id="24687" name="Rectangle 109"/>
            <p:cNvSpPr>
              <a:spLocks noChangeArrowheads="1"/>
            </p:cNvSpPr>
            <p:nvPr/>
          </p:nvSpPr>
          <p:spPr bwMode="auto">
            <a:xfrm>
              <a:off x="2091" y="1872"/>
              <a:ext cx="309"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ym typeface="Wingdings" panose="05000000000000000000" pitchFamily="2" charset="2"/>
                </a:rPr>
                <a:t></a:t>
              </a:r>
              <a:endParaRPr lang="en-US" altLang="en-US" sz="1800" b="1"/>
            </a:p>
          </p:txBody>
        </p:sp>
        <p:sp>
          <p:nvSpPr>
            <p:cNvPr id="24688" name="Rectangle 110"/>
            <p:cNvSpPr>
              <a:spLocks noChangeArrowheads="1"/>
            </p:cNvSpPr>
            <p:nvPr/>
          </p:nvSpPr>
          <p:spPr bwMode="auto">
            <a:xfrm>
              <a:off x="1976" y="1872"/>
              <a:ext cx="115"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89" name="Rectangle 111"/>
            <p:cNvSpPr>
              <a:spLocks noChangeArrowheads="1"/>
            </p:cNvSpPr>
            <p:nvPr/>
          </p:nvSpPr>
          <p:spPr bwMode="auto">
            <a:xfrm>
              <a:off x="1680" y="1872"/>
              <a:ext cx="296" cy="23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b="1"/>
            </a:p>
          </p:txBody>
        </p:sp>
        <p:sp>
          <p:nvSpPr>
            <p:cNvPr id="24690" name="Line 112"/>
            <p:cNvSpPr>
              <a:spLocks noChangeShapeType="1"/>
            </p:cNvSpPr>
            <p:nvPr/>
          </p:nvSpPr>
          <p:spPr bwMode="auto">
            <a:xfrm>
              <a:off x="1680" y="1872"/>
              <a:ext cx="38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1" name="Line 113"/>
            <p:cNvSpPr>
              <a:spLocks noChangeShapeType="1"/>
            </p:cNvSpPr>
            <p:nvPr/>
          </p:nvSpPr>
          <p:spPr bwMode="auto">
            <a:xfrm>
              <a:off x="1680" y="210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2" name="Line 114"/>
            <p:cNvSpPr>
              <a:spLocks noChangeShapeType="1"/>
            </p:cNvSpPr>
            <p:nvPr/>
          </p:nvSpPr>
          <p:spPr bwMode="auto">
            <a:xfrm>
              <a:off x="1680" y="233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3" name="Line 115"/>
            <p:cNvSpPr>
              <a:spLocks noChangeShapeType="1"/>
            </p:cNvSpPr>
            <p:nvPr/>
          </p:nvSpPr>
          <p:spPr bwMode="auto">
            <a:xfrm>
              <a:off x="1680" y="256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4" name="Line 116"/>
            <p:cNvSpPr>
              <a:spLocks noChangeShapeType="1"/>
            </p:cNvSpPr>
            <p:nvPr/>
          </p:nvSpPr>
          <p:spPr bwMode="auto">
            <a:xfrm>
              <a:off x="1680" y="279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5" name="Line 117"/>
            <p:cNvSpPr>
              <a:spLocks noChangeShapeType="1"/>
            </p:cNvSpPr>
            <p:nvPr/>
          </p:nvSpPr>
          <p:spPr bwMode="auto">
            <a:xfrm>
              <a:off x="1680" y="302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6" name="Line 118"/>
            <p:cNvSpPr>
              <a:spLocks noChangeShapeType="1"/>
            </p:cNvSpPr>
            <p:nvPr/>
          </p:nvSpPr>
          <p:spPr bwMode="auto">
            <a:xfrm>
              <a:off x="1680" y="325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7" name="Line 119"/>
            <p:cNvSpPr>
              <a:spLocks noChangeShapeType="1"/>
            </p:cNvSpPr>
            <p:nvPr/>
          </p:nvSpPr>
          <p:spPr bwMode="auto">
            <a:xfrm>
              <a:off x="1680" y="348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8" name="Line 120"/>
            <p:cNvSpPr>
              <a:spLocks noChangeShapeType="1"/>
            </p:cNvSpPr>
            <p:nvPr/>
          </p:nvSpPr>
          <p:spPr bwMode="auto">
            <a:xfrm>
              <a:off x="1680" y="3712"/>
              <a:ext cx="38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9" name="Line 121"/>
            <p:cNvSpPr>
              <a:spLocks noChangeShapeType="1"/>
            </p:cNvSpPr>
            <p:nvPr/>
          </p:nvSpPr>
          <p:spPr bwMode="auto">
            <a:xfrm>
              <a:off x="1680" y="1872"/>
              <a:ext cx="0" cy="18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0" name="Line 122"/>
            <p:cNvSpPr>
              <a:spLocks noChangeShapeType="1"/>
            </p:cNvSpPr>
            <p:nvPr/>
          </p:nvSpPr>
          <p:spPr bwMode="auto">
            <a:xfrm>
              <a:off x="1976"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1" name="Line 123"/>
            <p:cNvSpPr>
              <a:spLocks noChangeShapeType="1"/>
            </p:cNvSpPr>
            <p:nvPr/>
          </p:nvSpPr>
          <p:spPr bwMode="auto">
            <a:xfrm>
              <a:off x="2091"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2" name="Line 124"/>
            <p:cNvSpPr>
              <a:spLocks noChangeShapeType="1"/>
            </p:cNvSpPr>
            <p:nvPr/>
          </p:nvSpPr>
          <p:spPr bwMode="auto">
            <a:xfrm>
              <a:off x="2400"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3" name="Line 125"/>
            <p:cNvSpPr>
              <a:spLocks noChangeShapeType="1"/>
            </p:cNvSpPr>
            <p:nvPr/>
          </p:nvSpPr>
          <p:spPr bwMode="auto">
            <a:xfrm>
              <a:off x="2880"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4" name="Line 126"/>
            <p:cNvSpPr>
              <a:spLocks noChangeShapeType="1"/>
            </p:cNvSpPr>
            <p:nvPr/>
          </p:nvSpPr>
          <p:spPr bwMode="auto">
            <a:xfrm>
              <a:off x="3157"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5" name="Line 127"/>
            <p:cNvSpPr>
              <a:spLocks noChangeShapeType="1"/>
            </p:cNvSpPr>
            <p:nvPr/>
          </p:nvSpPr>
          <p:spPr bwMode="auto">
            <a:xfrm>
              <a:off x="3272"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6" name="Line 128"/>
            <p:cNvSpPr>
              <a:spLocks noChangeShapeType="1"/>
            </p:cNvSpPr>
            <p:nvPr/>
          </p:nvSpPr>
          <p:spPr bwMode="auto">
            <a:xfrm>
              <a:off x="3600"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7" name="Line 129"/>
            <p:cNvSpPr>
              <a:spLocks noChangeShapeType="1"/>
            </p:cNvSpPr>
            <p:nvPr/>
          </p:nvSpPr>
          <p:spPr bwMode="auto">
            <a:xfrm>
              <a:off x="3984"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8" name="Line 130"/>
            <p:cNvSpPr>
              <a:spLocks noChangeShapeType="1"/>
            </p:cNvSpPr>
            <p:nvPr/>
          </p:nvSpPr>
          <p:spPr bwMode="auto">
            <a:xfrm>
              <a:off x="4338"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9" name="Line 131"/>
            <p:cNvSpPr>
              <a:spLocks noChangeShapeType="1"/>
            </p:cNvSpPr>
            <p:nvPr/>
          </p:nvSpPr>
          <p:spPr bwMode="auto">
            <a:xfrm>
              <a:off x="4453"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0" name="Line 132"/>
            <p:cNvSpPr>
              <a:spLocks noChangeShapeType="1"/>
            </p:cNvSpPr>
            <p:nvPr/>
          </p:nvSpPr>
          <p:spPr bwMode="auto">
            <a:xfrm>
              <a:off x="4752"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1" name="Line 133"/>
            <p:cNvSpPr>
              <a:spLocks noChangeShapeType="1"/>
            </p:cNvSpPr>
            <p:nvPr/>
          </p:nvSpPr>
          <p:spPr bwMode="auto">
            <a:xfrm>
              <a:off x="5232" y="1872"/>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2" name="Line 134"/>
            <p:cNvSpPr>
              <a:spLocks noChangeShapeType="1"/>
            </p:cNvSpPr>
            <p:nvPr/>
          </p:nvSpPr>
          <p:spPr bwMode="auto">
            <a:xfrm>
              <a:off x="5520" y="1872"/>
              <a:ext cx="0" cy="18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4" name="Rectangle 13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4585" name="Text Box 137"/>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Detection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A5B52C8-18CB-49F8-B52E-B0B8CC0F5E65}" type="slidenum">
              <a:rPr lang="en-US" altLang="en-US" sz="1600"/>
              <a:pPr eaLnBrk="1" hangingPunct="1">
                <a:spcBef>
                  <a:spcPct val="0"/>
                </a:spcBef>
                <a:buFontTx/>
                <a:buNone/>
              </a:pPr>
              <a:t>24</a:t>
            </a:fld>
            <a:endParaRPr lang="en-US" altLang="en-US" sz="1600"/>
          </a:p>
        </p:txBody>
      </p:sp>
      <p:sp>
        <p:nvSpPr>
          <p:cNvPr id="25604" name="Rectangle 2"/>
          <p:cNvSpPr>
            <a:spLocks noGrp="1" noChangeArrowheads="1"/>
          </p:cNvSpPr>
          <p:nvPr>
            <p:ph type="body" idx="1"/>
          </p:nvPr>
        </p:nvSpPr>
        <p:spPr>
          <a:xfrm>
            <a:off x="228600" y="1600200"/>
            <a:ext cx="8686800" cy="4267200"/>
          </a:xfrm>
        </p:spPr>
        <p:txBody>
          <a:bodyPr/>
          <a:lstStyle/>
          <a:p>
            <a:pPr algn="just" eaLnBrk="1" hangingPunct="1">
              <a:lnSpc>
                <a:spcPct val="90000"/>
              </a:lnSpc>
              <a:buFontTx/>
              <a:buNone/>
            </a:pPr>
            <a:r>
              <a:rPr lang="en-US" altLang="en-US" sz="1600" smtClean="0">
                <a:cs typeface="Times New Roman" panose="02020603050405020304" pitchFamily="18" charset="0"/>
              </a:rPr>
              <a:t>So, the deadlock has occurred. Now, how do we get the resources back and gain forward progress?</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b="1" smtClean="0">
                <a:cs typeface="Times New Roman" panose="02020603050405020304" pitchFamily="18" charset="0"/>
              </a:rPr>
              <a:t>PROCESS TERMINATION:</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Could delete all the processes in the deadlock -- this is expensive.</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Delete one at a time until deadlock is broken ( time consuming ).</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Select who to terminate based on priority, time executed, time to completion, needs for completion, or depth of rollback</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In general, it's easier to preempt the resource, than to terminate the process.</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b="1" smtClean="0">
                <a:cs typeface="Times New Roman" panose="02020603050405020304" pitchFamily="18" charset="0"/>
              </a:rPr>
              <a:t>RESOURCE PREEMPTION:</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Select a victim - which process and which resource to preempt.</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Rollback to previously defined "safe" state.</a:t>
            </a:r>
          </a:p>
          <a:p>
            <a:pPr lvl="1" algn="just" eaLnBrk="1" hangingPunct="1">
              <a:lnSpc>
                <a:spcPct val="90000"/>
              </a:lnSpc>
              <a:buFont typeface="Symbol" panose="05050102010706020507" pitchFamily="18" charset="2"/>
              <a:buChar char="·"/>
            </a:pPr>
            <a:r>
              <a:rPr lang="en-US" altLang="en-US" sz="1600" smtClean="0">
                <a:cs typeface="Times New Roman" panose="02020603050405020304" pitchFamily="18" charset="0"/>
              </a:rPr>
              <a:t>Prevent one process from always being the one preempted ( starvation ).</a:t>
            </a:r>
            <a:endParaRPr lang="en-US" altLang="en-US" sz="1400" smtClean="0">
              <a:cs typeface="Times New Roman" panose="02020603050405020304" pitchFamily="18" charset="0"/>
            </a:endParaRPr>
          </a:p>
        </p:txBody>
      </p:sp>
      <p:sp>
        <p:nvSpPr>
          <p:cNvPr id="25605" name="Rectangle 134"/>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5606" name="Text Box 135"/>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Recovery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AC00353-D461-4AA0-A2E9-1C2458FA7940}" type="slidenum">
              <a:rPr lang="en-US" altLang="en-US" sz="1600"/>
              <a:pPr eaLnBrk="1" hangingPunct="1">
                <a:spcBef>
                  <a:spcPct val="0"/>
                </a:spcBef>
                <a:buFontTx/>
                <a:buNone/>
              </a:pPr>
              <a:t>25</a:t>
            </a:fld>
            <a:endParaRPr lang="en-US" altLang="en-US" sz="1600"/>
          </a:p>
        </p:txBody>
      </p:sp>
      <p:sp>
        <p:nvSpPr>
          <p:cNvPr id="26628" name="Rectangle 2"/>
          <p:cNvSpPr>
            <a:spLocks noGrp="1" noChangeArrowheads="1"/>
          </p:cNvSpPr>
          <p:nvPr>
            <p:ph type="body" idx="1"/>
          </p:nvPr>
        </p:nvSpPr>
        <p:spPr>
          <a:xfrm>
            <a:off x="228600" y="1600200"/>
            <a:ext cx="8686800" cy="3962400"/>
          </a:xfrm>
        </p:spPr>
        <p:txBody>
          <a:bodyPr/>
          <a:lstStyle/>
          <a:p>
            <a:pPr algn="just" eaLnBrk="1" hangingPunct="1">
              <a:lnSpc>
                <a:spcPct val="90000"/>
              </a:lnSpc>
              <a:buFontTx/>
              <a:buNone/>
            </a:pPr>
            <a:r>
              <a:rPr lang="en-US" altLang="en-US" sz="1600" b="1" smtClean="0">
                <a:cs typeface="Times New Roman" panose="02020603050405020304" pitchFamily="18" charset="0"/>
              </a:rPr>
              <a:t>COMBINED APPROACH TO DEADLOCK HANDLING:</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pPr>
            <a:r>
              <a:rPr lang="en-US" altLang="en-US" sz="1600" smtClean="0">
                <a:cs typeface="Times New Roman" panose="02020603050405020304" pitchFamily="18" charset="0"/>
              </a:rPr>
              <a:t>Type of resource may dictate best deadlock handling. Look at ease of implementation, and effect on performance.</a:t>
            </a:r>
          </a:p>
          <a:p>
            <a:pPr algn="just" eaLnBrk="1" hangingPunct="1">
              <a:lnSpc>
                <a:spcPct val="90000"/>
              </a:lnSpc>
            </a:pPr>
            <a:endParaRPr lang="en-US" altLang="en-US" sz="1600" smtClean="0">
              <a:cs typeface="Times New Roman" panose="02020603050405020304" pitchFamily="18" charset="0"/>
            </a:endParaRPr>
          </a:p>
          <a:p>
            <a:pPr algn="just" eaLnBrk="1" hangingPunct="1">
              <a:lnSpc>
                <a:spcPct val="90000"/>
              </a:lnSpc>
            </a:pPr>
            <a:r>
              <a:rPr lang="en-US" altLang="en-US" sz="1600" smtClean="0">
                <a:cs typeface="Times New Roman" panose="02020603050405020304" pitchFamily="18" charset="0"/>
              </a:rPr>
              <a:t>In other words, there is no one best technique.</a:t>
            </a:r>
          </a:p>
          <a:p>
            <a:pPr algn="just" eaLnBrk="1" hangingPunct="1">
              <a:lnSpc>
                <a:spcPct val="90000"/>
              </a:lnSpc>
            </a:pPr>
            <a:endParaRPr lang="en-US" altLang="en-US" sz="1600" smtClean="0">
              <a:cs typeface="Times New Roman" panose="02020603050405020304" pitchFamily="18" charset="0"/>
            </a:endParaRPr>
          </a:p>
          <a:p>
            <a:pPr algn="just" eaLnBrk="1" hangingPunct="1">
              <a:lnSpc>
                <a:spcPct val="90000"/>
              </a:lnSpc>
            </a:pPr>
            <a:r>
              <a:rPr lang="en-US" altLang="en-US" sz="1600" smtClean="0">
                <a:cs typeface="Times New Roman" panose="02020603050405020304" pitchFamily="18" charset="0"/>
              </a:rPr>
              <a:t>Cases include:</a:t>
            </a:r>
          </a:p>
          <a:p>
            <a:pPr algn="just" eaLnBrk="1" hangingPunct="1">
              <a:lnSpc>
                <a:spcPct val="90000"/>
              </a:lnSpc>
              <a:buFontTx/>
              <a:buNone/>
            </a:pPr>
            <a:r>
              <a:rPr lang="en-US" altLang="en-US" sz="1600" smtClean="0">
                <a:cs typeface="Times New Roman" panose="02020603050405020304" pitchFamily="18" charset="0"/>
              </a:rPr>
              <a:t> </a:t>
            </a:r>
          </a:p>
          <a:p>
            <a:pPr lvl="2" algn="just" eaLnBrk="1" hangingPunct="1">
              <a:lnSpc>
                <a:spcPct val="90000"/>
              </a:lnSpc>
              <a:buFontTx/>
              <a:buNone/>
            </a:pPr>
            <a:r>
              <a:rPr lang="en-US" altLang="en-US" sz="1600" smtClean="0">
                <a:cs typeface="Times New Roman" panose="02020603050405020304" pitchFamily="18" charset="0"/>
              </a:rPr>
              <a:t>Preemption for memory,</a:t>
            </a:r>
          </a:p>
          <a:p>
            <a:pPr lvl="2" algn="just" eaLnBrk="1" hangingPunct="1">
              <a:lnSpc>
                <a:spcPct val="90000"/>
              </a:lnSpc>
              <a:buFontTx/>
              <a:buNone/>
            </a:pPr>
            <a:r>
              <a:rPr lang="en-US" altLang="en-US" sz="1600" smtClean="0">
                <a:cs typeface="Times New Roman" panose="02020603050405020304" pitchFamily="18" charset="0"/>
              </a:rPr>
              <a:t> </a:t>
            </a:r>
          </a:p>
          <a:p>
            <a:pPr lvl="2" algn="just" eaLnBrk="1" hangingPunct="1">
              <a:lnSpc>
                <a:spcPct val="90000"/>
              </a:lnSpc>
              <a:buFontTx/>
              <a:buNone/>
            </a:pPr>
            <a:r>
              <a:rPr lang="en-US" altLang="en-US" sz="1600" smtClean="0">
                <a:cs typeface="Times New Roman" panose="02020603050405020304" pitchFamily="18" charset="0"/>
              </a:rPr>
              <a:t>Preallocation for swap space,</a:t>
            </a:r>
          </a:p>
          <a:p>
            <a:pPr lvl="2" algn="just" eaLnBrk="1" hangingPunct="1">
              <a:lnSpc>
                <a:spcPct val="90000"/>
              </a:lnSpc>
              <a:buFontTx/>
              <a:buNone/>
            </a:pPr>
            <a:r>
              <a:rPr lang="en-US" altLang="en-US" sz="1600" smtClean="0">
                <a:cs typeface="Times New Roman" panose="02020603050405020304" pitchFamily="18" charset="0"/>
              </a:rPr>
              <a:t> </a:t>
            </a:r>
          </a:p>
          <a:p>
            <a:pPr lvl="2" algn="just" eaLnBrk="1" hangingPunct="1">
              <a:lnSpc>
                <a:spcPct val="90000"/>
              </a:lnSpc>
              <a:buFontTx/>
              <a:buNone/>
            </a:pPr>
            <a:r>
              <a:rPr lang="en-US" altLang="en-US" sz="1600" smtClean="0">
                <a:cs typeface="Times New Roman" panose="02020603050405020304" pitchFamily="18" charset="0"/>
              </a:rPr>
              <a:t>Avoidance for devices ( can extract Needs from process. )</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endParaRPr lang="en-US" altLang="en-US" sz="1600" smtClean="0"/>
          </a:p>
        </p:txBody>
      </p:sp>
      <p:sp>
        <p:nvSpPr>
          <p:cNvPr id="26629" name="Rectangle 6"/>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26630" name="Text Box 7"/>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Recovery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37D7B91-0B22-4AA7-9E33-90AFB64E04E3}" type="slidenum">
              <a:rPr lang="en-US" altLang="en-US" sz="1600"/>
              <a:pPr eaLnBrk="1" hangingPunct="1">
                <a:spcBef>
                  <a:spcPct val="0"/>
                </a:spcBef>
                <a:buFontTx/>
                <a:buNone/>
              </a:pPr>
              <a:t>26</a:t>
            </a:fld>
            <a:endParaRPr lang="en-US" altLang="en-US" sz="1600"/>
          </a:p>
        </p:txBody>
      </p:sp>
      <p:sp>
        <p:nvSpPr>
          <p:cNvPr id="27652" name="Rectangle 2"/>
          <p:cNvSpPr>
            <a:spLocks noGrp="1" noChangeArrowheads="1"/>
          </p:cNvSpPr>
          <p:nvPr>
            <p:ph type="body" idx="1"/>
          </p:nvPr>
        </p:nvSpPr>
        <p:spPr>
          <a:xfrm>
            <a:off x="533400" y="1905000"/>
            <a:ext cx="8229600" cy="2362200"/>
          </a:xfrm>
          <a:solidFill>
            <a:srgbClr val="CCFFFF"/>
          </a:solidFill>
        </p:spPr>
        <p:txBody>
          <a:bodyPr/>
          <a:lstStyle/>
          <a:p>
            <a:pPr algn="just" eaLnBrk="1" hangingPunct="1">
              <a:buFontTx/>
              <a:buNone/>
            </a:pPr>
            <a:r>
              <a:rPr lang="en-US" altLang="en-US" sz="1800" b="1" smtClean="0">
                <a:cs typeface="Times New Roman" panose="02020603050405020304" pitchFamily="18" charset="0"/>
              </a:rPr>
              <a:t>In this section we have:</a:t>
            </a:r>
          </a:p>
          <a:p>
            <a:pPr algn="just" eaLnBrk="1" hangingPunct="1">
              <a:buFontTx/>
              <a:buNone/>
            </a:pPr>
            <a:endParaRPr lang="en-US" altLang="en-US" sz="1800" b="1" smtClean="0">
              <a:cs typeface="Times New Roman" panose="02020603050405020304" pitchFamily="18" charset="0"/>
            </a:endParaRPr>
          </a:p>
          <a:p>
            <a:pPr algn="just" eaLnBrk="1" hangingPunct="1">
              <a:buFontTx/>
              <a:buNone/>
            </a:pPr>
            <a:r>
              <a:rPr lang="en-US" altLang="en-US" sz="1800" b="1" smtClean="0">
                <a:cs typeface="Times New Roman" panose="02020603050405020304" pitchFamily="18" charset="0"/>
              </a:rPr>
              <a:t>Looked at necessary conditions for a deadlock to occur.</a:t>
            </a:r>
          </a:p>
          <a:p>
            <a:pPr algn="just" eaLnBrk="1" hangingPunct="1">
              <a:buFontTx/>
              <a:buNone/>
            </a:pPr>
            <a:endParaRPr lang="en-US" altLang="en-US" sz="1800" b="1" smtClean="0">
              <a:cs typeface="Times New Roman" panose="02020603050405020304" pitchFamily="18" charset="0"/>
            </a:endParaRPr>
          </a:p>
          <a:p>
            <a:pPr algn="just" eaLnBrk="1" hangingPunct="1">
              <a:buFontTx/>
              <a:buNone/>
            </a:pPr>
            <a:r>
              <a:rPr lang="en-US" altLang="en-US" sz="1800" b="1" smtClean="0">
                <a:cs typeface="Times New Roman" panose="02020603050405020304" pitchFamily="18" charset="0"/>
              </a:rPr>
              <a:t>Determined how to prevent, avoid, detect and recover from deadlocks.</a:t>
            </a:r>
            <a:endParaRPr lang="en-US" altLang="en-US" sz="1800" smtClean="0">
              <a:cs typeface="Times New Roman" panose="02020603050405020304" pitchFamily="18" charset="0"/>
            </a:endParaRPr>
          </a:p>
          <a:p>
            <a:pPr algn="just" eaLnBrk="1" hangingPunct="1">
              <a:buFontTx/>
              <a:buNone/>
            </a:pPr>
            <a:endParaRPr lang="en-US" altLang="en-US" sz="1800" smtClean="0"/>
          </a:p>
        </p:txBody>
      </p:sp>
      <p:sp>
        <p:nvSpPr>
          <p:cNvPr id="27653" name="Rectangle 3"/>
          <p:cNvSpPr>
            <a:spLocks noGrp="1" noChangeArrowheads="1"/>
          </p:cNvSpPr>
          <p:nvPr>
            <p:ph type="title"/>
          </p:nvPr>
        </p:nvSpPr>
        <p:spPr>
          <a:xfrm>
            <a:off x="685800" y="304800"/>
            <a:ext cx="7772400" cy="685800"/>
          </a:xfrm>
          <a:noFill/>
        </p:spPr>
        <p:txBody>
          <a:bodyPr/>
          <a:lstStyle/>
          <a:p>
            <a:pPr eaLnBrk="1" hangingPunct="1"/>
            <a:r>
              <a:rPr lang="en-US" altLang="en-US" sz="3600" b="1" smtClean="0"/>
              <a:t>DEADLOCKS</a:t>
            </a:r>
          </a:p>
        </p:txBody>
      </p:sp>
      <p:sp>
        <p:nvSpPr>
          <p:cNvPr id="27654" name="Text Box 4"/>
          <p:cNvSpPr txBox="1">
            <a:spLocks noChangeArrowheads="1"/>
          </p:cNvSpPr>
          <p:nvPr/>
        </p:nvSpPr>
        <p:spPr bwMode="auto">
          <a:xfrm>
            <a:off x="3708400" y="914400"/>
            <a:ext cx="1763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latin typeface="Helvetica" panose="020B0604020202020204" pitchFamily="34" charset="0"/>
                <a:cs typeface="Times New Roman" panose="02020603050405020304" pitchFamily="18" charset="0"/>
              </a:rPr>
              <a:t>WRAPUP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734B1A8-5FC9-47B7-AC79-A7FFED8A6482}" type="slidenum">
              <a:rPr lang="en-US" altLang="en-US" sz="1600"/>
              <a:pPr eaLnBrk="1" hangingPunct="1">
                <a:spcBef>
                  <a:spcPct val="0"/>
                </a:spcBef>
                <a:buFontTx/>
                <a:buNone/>
              </a:pPr>
              <a:t>3</a:t>
            </a:fld>
            <a:endParaRPr lang="en-US" altLang="en-US" sz="1600"/>
          </a:p>
        </p:txBody>
      </p:sp>
      <p:sp>
        <p:nvSpPr>
          <p:cNvPr id="4100" name="Rectangle 2"/>
          <p:cNvSpPr>
            <a:spLocks noGrp="1" noChangeArrowheads="1"/>
          </p:cNvSpPr>
          <p:nvPr>
            <p:ph type="title"/>
          </p:nvPr>
        </p:nvSpPr>
        <p:spPr>
          <a:xfrm>
            <a:off x="685800" y="304800"/>
            <a:ext cx="7772400" cy="838200"/>
          </a:xfrm>
        </p:spPr>
        <p:txBody>
          <a:bodyPr/>
          <a:lstStyle/>
          <a:p>
            <a:pPr eaLnBrk="1" hangingPunct="1"/>
            <a:r>
              <a:rPr lang="en-US" altLang="en-US" b="1" smtClean="0"/>
              <a:t>DEADLOCKS</a:t>
            </a:r>
          </a:p>
        </p:txBody>
      </p:sp>
      <p:sp>
        <p:nvSpPr>
          <p:cNvPr id="4101" name="Rectangle 3"/>
          <p:cNvSpPr>
            <a:spLocks noGrp="1" noChangeArrowheads="1"/>
          </p:cNvSpPr>
          <p:nvPr>
            <p:ph type="body" idx="1"/>
          </p:nvPr>
        </p:nvSpPr>
        <p:spPr>
          <a:xfrm>
            <a:off x="304800" y="1295400"/>
            <a:ext cx="8534400" cy="4343400"/>
          </a:xfrm>
        </p:spPr>
        <p:txBody>
          <a:bodyPr/>
          <a:lstStyle/>
          <a:p>
            <a:pPr marL="533400" indent="-533400" algn="just" eaLnBrk="1" hangingPunct="1">
              <a:lnSpc>
                <a:spcPct val="90000"/>
              </a:lnSpc>
              <a:buFontTx/>
              <a:buNone/>
            </a:pPr>
            <a:r>
              <a:rPr lang="en-US" altLang="en-US" sz="2000" b="1" smtClean="0">
                <a:solidFill>
                  <a:srgbClr val="66FF99"/>
                </a:solidFill>
                <a:cs typeface="Times New Roman" panose="02020603050405020304" pitchFamily="18" charset="0"/>
              </a:rPr>
              <a:t> </a:t>
            </a:r>
            <a:r>
              <a:rPr lang="en-US" altLang="en-US" sz="2000" b="1" smtClean="0">
                <a:solidFill>
                  <a:srgbClr val="FF0000"/>
                </a:solidFill>
                <a:cs typeface="Times New Roman" panose="02020603050405020304" pitchFamily="18" charset="0"/>
              </a:rPr>
              <a:t>EXAMPLES:</a:t>
            </a:r>
          </a:p>
          <a:p>
            <a:pPr marL="533400" indent="-533400" algn="just" eaLnBrk="1" hangingPunct="1">
              <a:lnSpc>
                <a:spcPct val="90000"/>
              </a:lnSpc>
              <a:buFontTx/>
              <a:buNone/>
            </a:pPr>
            <a:r>
              <a:rPr lang="en-US" altLang="en-US" sz="1600" smtClean="0">
                <a:cs typeface="Times New Roman" panose="02020603050405020304" pitchFamily="18" charset="0"/>
              </a:rPr>
              <a:t> </a:t>
            </a:r>
          </a:p>
          <a:p>
            <a:pPr marL="533400" indent="-533400" algn="just" eaLnBrk="1" hangingPunct="1">
              <a:lnSpc>
                <a:spcPct val="90000"/>
              </a:lnSpc>
            </a:pPr>
            <a:r>
              <a:rPr lang="en-US" altLang="en-US" sz="1800" smtClean="0">
                <a:cs typeface="Times New Roman" panose="02020603050405020304" pitchFamily="18" charset="0"/>
              </a:rPr>
              <a:t>"It takes money to make money".</a:t>
            </a:r>
          </a:p>
          <a:p>
            <a:pPr marL="533400" indent="-533400" algn="just" eaLnBrk="1" hangingPunct="1">
              <a:lnSpc>
                <a:spcPct val="90000"/>
              </a:lnSpc>
              <a:buFontTx/>
              <a:buNone/>
            </a:pPr>
            <a:endParaRPr lang="en-US" altLang="en-US" sz="1800" smtClean="0">
              <a:cs typeface="Times New Roman" panose="02020603050405020304" pitchFamily="18" charset="0"/>
            </a:endParaRPr>
          </a:p>
          <a:p>
            <a:pPr marL="533400" indent="-533400" algn="just" eaLnBrk="1" hangingPunct="1">
              <a:lnSpc>
                <a:spcPct val="90000"/>
              </a:lnSpc>
            </a:pPr>
            <a:r>
              <a:rPr lang="en-US" altLang="en-US" sz="1800" smtClean="0">
                <a:cs typeface="Times New Roman" panose="02020603050405020304" pitchFamily="18" charset="0"/>
              </a:rPr>
              <a:t>You can't get a job without experience; you can't get experience without a job.</a:t>
            </a:r>
          </a:p>
          <a:p>
            <a:pPr marL="533400" indent="-533400" algn="just" eaLnBrk="1" hangingPunct="1">
              <a:lnSpc>
                <a:spcPct val="90000"/>
              </a:lnSpc>
              <a:buFontTx/>
              <a:buNone/>
            </a:pPr>
            <a:r>
              <a:rPr lang="en-US" altLang="en-US" sz="1600" smtClean="0">
                <a:cs typeface="Times New Roman" panose="02020603050405020304" pitchFamily="18" charset="0"/>
              </a:rPr>
              <a:t> </a:t>
            </a:r>
          </a:p>
          <a:p>
            <a:pPr marL="533400" indent="-533400" algn="just" eaLnBrk="1" hangingPunct="1">
              <a:lnSpc>
                <a:spcPct val="90000"/>
              </a:lnSpc>
              <a:buFontTx/>
              <a:buNone/>
            </a:pPr>
            <a:r>
              <a:rPr lang="en-US" altLang="en-US" sz="2000" b="1" smtClean="0">
                <a:solidFill>
                  <a:srgbClr val="FF0000"/>
                </a:solidFill>
                <a:cs typeface="Times New Roman" panose="02020603050405020304" pitchFamily="18" charset="0"/>
              </a:rPr>
              <a:t>BACKGROUND:</a:t>
            </a:r>
          </a:p>
          <a:p>
            <a:pPr marL="533400" indent="-533400" algn="just" eaLnBrk="1" hangingPunct="1">
              <a:lnSpc>
                <a:spcPct val="90000"/>
              </a:lnSpc>
              <a:buFontTx/>
              <a:buNone/>
            </a:pPr>
            <a:endParaRPr lang="en-US" altLang="en-US" sz="2000" b="1" smtClean="0">
              <a:cs typeface="Times New Roman" panose="02020603050405020304" pitchFamily="18" charset="0"/>
            </a:endParaRPr>
          </a:p>
          <a:p>
            <a:pPr marL="533400" indent="-533400" algn="just" eaLnBrk="1" hangingPunct="1">
              <a:lnSpc>
                <a:spcPct val="90000"/>
              </a:lnSpc>
              <a:buFontTx/>
              <a:buNone/>
            </a:pPr>
            <a:r>
              <a:rPr lang="en-US" altLang="en-US" sz="1800" smtClean="0">
                <a:cs typeface="Times New Roman" panose="02020603050405020304" pitchFamily="18" charset="0"/>
              </a:rPr>
              <a:t>The cause of deadlocks: Each process needing what another process has.  This results from sharing resources such as memory, devices, links.</a:t>
            </a:r>
          </a:p>
          <a:p>
            <a:pPr marL="533400" indent="-533400" algn="just" eaLnBrk="1" hangingPunct="1">
              <a:lnSpc>
                <a:spcPct val="90000"/>
              </a:lnSpc>
              <a:buFontTx/>
              <a:buNone/>
            </a:pPr>
            <a:endParaRPr lang="en-US" altLang="en-US" sz="1800" smtClean="0">
              <a:cs typeface="Times New Roman" panose="02020603050405020304" pitchFamily="18" charset="0"/>
            </a:endParaRPr>
          </a:p>
          <a:p>
            <a:pPr marL="533400" indent="-533400" algn="just" eaLnBrk="1" hangingPunct="1">
              <a:lnSpc>
                <a:spcPct val="90000"/>
              </a:lnSpc>
              <a:buFontTx/>
              <a:buNone/>
            </a:pPr>
            <a:r>
              <a:rPr lang="en-US" altLang="en-US" sz="1800" smtClean="0">
                <a:cs typeface="Times New Roman" panose="02020603050405020304" pitchFamily="18" charset="0"/>
              </a:rPr>
              <a:t>Under normal operation, a resource allocations proceed like this::</a:t>
            </a:r>
          </a:p>
          <a:p>
            <a:pPr marL="533400" indent="-533400" algn="just" eaLnBrk="1" hangingPunct="1">
              <a:lnSpc>
                <a:spcPct val="90000"/>
              </a:lnSpc>
              <a:buFontTx/>
              <a:buNone/>
            </a:pPr>
            <a:r>
              <a:rPr lang="en-US" altLang="en-US" sz="1800" smtClean="0">
                <a:cs typeface="Times New Roman" panose="02020603050405020304" pitchFamily="18" charset="0"/>
              </a:rPr>
              <a:t> </a:t>
            </a:r>
          </a:p>
          <a:p>
            <a:pPr marL="914400" lvl="1" indent="-457200" algn="just" eaLnBrk="1" hangingPunct="1">
              <a:lnSpc>
                <a:spcPct val="90000"/>
              </a:lnSpc>
              <a:buFontTx/>
              <a:buAutoNum type="arabicPeriod"/>
            </a:pPr>
            <a:r>
              <a:rPr lang="en-US" altLang="en-US" sz="1800" smtClean="0">
                <a:cs typeface="Times New Roman" panose="02020603050405020304" pitchFamily="18" charset="0"/>
              </a:rPr>
              <a:t>Request a resource (suspend until available if necessary ).</a:t>
            </a:r>
          </a:p>
          <a:p>
            <a:pPr marL="914400" lvl="1" indent="-457200" algn="just" eaLnBrk="1" hangingPunct="1">
              <a:lnSpc>
                <a:spcPct val="90000"/>
              </a:lnSpc>
              <a:buFontTx/>
              <a:buAutoNum type="arabicPeriod"/>
            </a:pPr>
            <a:r>
              <a:rPr lang="en-US" altLang="en-US" sz="1800" smtClean="0">
                <a:cs typeface="Times New Roman" panose="02020603050405020304" pitchFamily="18" charset="0"/>
              </a:rPr>
              <a:t>Use the resource.</a:t>
            </a:r>
          </a:p>
          <a:p>
            <a:pPr marL="914400" lvl="1" indent="-457200" algn="just" eaLnBrk="1" hangingPunct="1">
              <a:lnSpc>
                <a:spcPct val="90000"/>
              </a:lnSpc>
              <a:buFontTx/>
              <a:buAutoNum type="arabicPeriod"/>
            </a:pPr>
            <a:r>
              <a:rPr lang="en-US" altLang="en-US" sz="1800" smtClean="0">
                <a:cs typeface="Times New Roman" panose="02020603050405020304" pitchFamily="18" charset="0"/>
              </a:rPr>
              <a:t>Release the resource.</a:t>
            </a:r>
            <a:endParaRPr lang="en-US" altLang="en-US"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5CF2645-CF91-4EAD-91B7-FCC8E3C0425D}" type="slidenum">
              <a:rPr lang="en-US" altLang="en-US" sz="1600"/>
              <a:pPr eaLnBrk="1" hangingPunct="1">
                <a:spcBef>
                  <a:spcPct val="0"/>
                </a:spcBef>
                <a:buFontTx/>
                <a:buNone/>
              </a:pPr>
              <a:t>4</a:t>
            </a:fld>
            <a:endParaRPr lang="en-US" altLang="en-US" sz="1600"/>
          </a:p>
        </p:txBody>
      </p:sp>
      <p:sp>
        <p:nvSpPr>
          <p:cNvPr id="5124" name="Rectangle 3"/>
          <p:cNvSpPr>
            <a:spLocks noGrp="1" noChangeArrowheads="1"/>
          </p:cNvSpPr>
          <p:nvPr>
            <p:ph type="body" idx="1"/>
          </p:nvPr>
        </p:nvSpPr>
        <p:spPr>
          <a:xfrm>
            <a:off x="381000" y="3276600"/>
            <a:ext cx="8382000" cy="2819400"/>
          </a:xfrm>
        </p:spPr>
        <p:txBody>
          <a:bodyPr/>
          <a:lstStyle/>
          <a:p>
            <a:pPr eaLnBrk="1" hangingPunct="1"/>
            <a:r>
              <a:rPr lang="en-US" altLang="en-US" sz="2000" smtClean="0"/>
              <a:t>Traffic only in one direction.</a:t>
            </a:r>
          </a:p>
          <a:p>
            <a:pPr eaLnBrk="1" hangingPunct="1"/>
            <a:r>
              <a:rPr lang="en-US" altLang="en-US" sz="2000" smtClean="0"/>
              <a:t>Each section of a bridge can be viewed as a resource.</a:t>
            </a:r>
          </a:p>
          <a:p>
            <a:pPr eaLnBrk="1" hangingPunct="1"/>
            <a:r>
              <a:rPr lang="en-US" altLang="en-US" sz="2000" smtClean="0"/>
              <a:t>If a deadlock occurs, it can be resolved if one car backs up (preempt resources and rollback).</a:t>
            </a:r>
          </a:p>
          <a:p>
            <a:pPr eaLnBrk="1" hangingPunct="1"/>
            <a:r>
              <a:rPr lang="en-US" altLang="en-US" sz="2000" smtClean="0"/>
              <a:t>Several cars may have to be backed up if a deadlock occurs.</a:t>
            </a:r>
          </a:p>
          <a:p>
            <a:pPr eaLnBrk="1" hangingPunct="1"/>
            <a:r>
              <a:rPr lang="en-US" altLang="en-US" sz="2000" smtClean="0"/>
              <a:t>Starvation is possible.</a:t>
            </a:r>
          </a:p>
        </p:txBody>
      </p:sp>
      <p:grpSp>
        <p:nvGrpSpPr>
          <p:cNvPr id="5125" name="Group 4"/>
          <p:cNvGrpSpPr>
            <a:grpSpLocks/>
          </p:cNvGrpSpPr>
          <p:nvPr/>
        </p:nvGrpSpPr>
        <p:grpSpPr bwMode="auto">
          <a:xfrm>
            <a:off x="1266825" y="1600200"/>
            <a:ext cx="6276975" cy="1371600"/>
            <a:chOff x="798" y="1008"/>
            <a:chExt cx="3954" cy="864"/>
          </a:xfrm>
        </p:grpSpPr>
        <p:grpSp>
          <p:nvGrpSpPr>
            <p:cNvPr id="5128" name="Group 5"/>
            <p:cNvGrpSpPr>
              <a:grpSpLocks/>
            </p:cNvGrpSpPr>
            <p:nvPr/>
          </p:nvGrpSpPr>
          <p:grpSpPr bwMode="auto">
            <a:xfrm>
              <a:off x="816" y="1008"/>
              <a:ext cx="3936" cy="240"/>
              <a:chOff x="672" y="1008"/>
              <a:chExt cx="3936" cy="240"/>
            </a:xfrm>
          </p:grpSpPr>
          <p:sp>
            <p:nvSpPr>
              <p:cNvPr id="5152" name="Line 6"/>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3" name="Line 7"/>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4" name="Line 8"/>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5" name="Line 9"/>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6" name="Line 10"/>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9" name="Group 11"/>
            <p:cNvGrpSpPr>
              <a:grpSpLocks/>
            </p:cNvGrpSpPr>
            <p:nvPr/>
          </p:nvGrpSpPr>
          <p:grpSpPr bwMode="auto">
            <a:xfrm flipV="1">
              <a:off x="816" y="1632"/>
              <a:ext cx="3936" cy="240"/>
              <a:chOff x="672" y="1008"/>
              <a:chExt cx="3936" cy="240"/>
            </a:xfrm>
          </p:grpSpPr>
          <p:sp>
            <p:nvSpPr>
              <p:cNvPr id="5147" name="Line 12"/>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8" name="Line 13"/>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9" name="Line 14"/>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0" name="Line 15"/>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1" name="Line 16"/>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30" name="Group 17"/>
            <p:cNvGrpSpPr>
              <a:grpSpLocks/>
            </p:cNvGrpSpPr>
            <p:nvPr/>
          </p:nvGrpSpPr>
          <p:grpSpPr bwMode="auto">
            <a:xfrm>
              <a:off x="1512" y="1614"/>
              <a:ext cx="288" cy="162"/>
              <a:chOff x="1056" y="1614"/>
              <a:chExt cx="288" cy="162"/>
            </a:xfrm>
          </p:grpSpPr>
          <p:sp>
            <p:nvSpPr>
              <p:cNvPr id="5145"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5146"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sp>
          <p:nvSpPr>
            <p:cNvPr id="5131" name="Line 20"/>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21"/>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133" name="Group 22"/>
            <p:cNvGrpSpPr>
              <a:grpSpLocks/>
            </p:cNvGrpSpPr>
            <p:nvPr/>
          </p:nvGrpSpPr>
          <p:grpSpPr bwMode="auto">
            <a:xfrm>
              <a:off x="2382" y="1344"/>
              <a:ext cx="288" cy="162"/>
              <a:chOff x="1056" y="1614"/>
              <a:chExt cx="288" cy="162"/>
            </a:xfrm>
          </p:grpSpPr>
          <p:sp>
            <p:nvSpPr>
              <p:cNvPr id="5143" name="Rectangle 2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5144" name="Rectangle 2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grpSp>
          <p:nvGrpSpPr>
            <p:cNvPr id="5134" name="Group 25"/>
            <p:cNvGrpSpPr>
              <a:grpSpLocks/>
            </p:cNvGrpSpPr>
            <p:nvPr/>
          </p:nvGrpSpPr>
          <p:grpSpPr bwMode="auto">
            <a:xfrm flipH="1">
              <a:off x="2838" y="1344"/>
              <a:ext cx="288" cy="162"/>
              <a:chOff x="1056" y="1614"/>
              <a:chExt cx="288" cy="162"/>
            </a:xfrm>
          </p:grpSpPr>
          <p:sp>
            <p:nvSpPr>
              <p:cNvPr id="5141"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5142"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grpSp>
          <p:nvGrpSpPr>
            <p:cNvPr id="5135" name="Group 28"/>
            <p:cNvGrpSpPr>
              <a:grpSpLocks/>
            </p:cNvGrpSpPr>
            <p:nvPr/>
          </p:nvGrpSpPr>
          <p:grpSpPr bwMode="auto">
            <a:xfrm flipH="1">
              <a:off x="3822" y="1140"/>
              <a:ext cx="288" cy="162"/>
              <a:chOff x="1056" y="1614"/>
              <a:chExt cx="288" cy="162"/>
            </a:xfrm>
          </p:grpSpPr>
          <p:sp>
            <p:nvSpPr>
              <p:cNvPr id="5139" name="Rectangle 29"/>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5140" name="Rectangle 30"/>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grpSp>
          <p:nvGrpSpPr>
            <p:cNvPr id="5136" name="Group 31"/>
            <p:cNvGrpSpPr>
              <a:grpSpLocks/>
            </p:cNvGrpSpPr>
            <p:nvPr/>
          </p:nvGrpSpPr>
          <p:grpSpPr bwMode="auto">
            <a:xfrm flipH="1">
              <a:off x="4248" y="1140"/>
              <a:ext cx="288" cy="162"/>
              <a:chOff x="1056" y="1614"/>
              <a:chExt cx="288" cy="162"/>
            </a:xfrm>
          </p:grpSpPr>
          <p:sp>
            <p:nvSpPr>
              <p:cNvPr id="5137" name="Rectangle 32"/>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5138" name="Rectangle 33"/>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grpSp>
      <p:sp>
        <p:nvSpPr>
          <p:cNvPr id="5126" name="Rectangle 34"/>
          <p:cNvSpPr>
            <a:spLocks noChangeArrowheads="1"/>
          </p:cNvSpPr>
          <p:nvPr/>
        </p:nvSpPr>
        <p:spPr bwMode="auto">
          <a:xfrm>
            <a:off x="228600" y="304800"/>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5127" name="Text Box 35"/>
          <p:cNvSpPr txBox="1">
            <a:spLocks noChangeArrowheads="1"/>
          </p:cNvSpPr>
          <p:nvPr/>
        </p:nvSpPr>
        <p:spPr bwMode="auto">
          <a:xfrm>
            <a:off x="4876800" y="304800"/>
            <a:ext cx="388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Bridge Crossing Example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11D44A3-9BB3-49F1-8E6D-57609EE5828E}" type="slidenum">
              <a:rPr lang="en-US" altLang="en-US" sz="1600"/>
              <a:pPr eaLnBrk="1" hangingPunct="1">
                <a:spcBef>
                  <a:spcPct val="0"/>
                </a:spcBef>
                <a:buFontTx/>
                <a:buNone/>
              </a:pPr>
              <a:t>5</a:t>
            </a:fld>
            <a:endParaRPr lang="en-US" altLang="en-US" sz="1600"/>
          </a:p>
        </p:txBody>
      </p:sp>
      <p:sp>
        <p:nvSpPr>
          <p:cNvPr id="6148" name="Rectangle 2"/>
          <p:cNvSpPr>
            <a:spLocks noGrp="1" noChangeArrowheads="1"/>
          </p:cNvSpPr>
          <p:nvPr>
            <p:ph type="title"/>
          </p:nvPr>
        </p:nvSpPr>
        <p:spPr>
          <a:xfrm>
            <a:off x="228600" y="304800"/>
            <a:ext cx="3962400" cy="685800"/>
          </a:xfrm>
        </p:spPr>
        <p:txBody>
          <a:bodyPr/>
          <a:lstStyle/>
          <a:p>
            <a:pPr eaLnBrk="1" hangingPunct="1"/>
            <a:r>
              <a:rPr lang="en-US" altLang="en-US" sz="3600" b="1" smtClean="0"/>
              <a:t>DEADLOCKS</a:t>
            </a:r>
          </a:p>
        </p:txBody>
      </p:sp>
      <p:sp>
        <p:nvSpPr>
          <p:cNvPr id="6149" name="Rectangle 3"/>
          <p:cNvSpPr>
            <a:spLocks noGrp="1" noChangeArrowheads="1"/>
          </p:cNvSpPr>
          <p:nvPr>
            <p:ph type="body" idx="1"/>
          </p:nvPr>
        </p:nvSpPr>
        <p:spPr>
          <a:xfrm>
            <a:off x="228600" y="1447800"/>
            <a:ext cx="8610600" cy="685800"/>
          </a:xfrm>
        </p:spPr>
        <p:txBody>
          <a:bodyPr/>
          <a:lstStyle/>
          <a:p>
            <a:pPr marL="0" indent="0" algn="just" eaLnBrk="1" hangingPunct="1">
              <a:lnSpc>
                <a:spcPct val="90000"/>
              </a:lnSpc>
              <a:buFontTx/>
              <a:buNone/>
            </a:pPr>
            <a:r>
              <a:rPr lang="en-US" altLang="en-US" sz="1800" b="1" smtClean="0">
                <a:solidFill>
                  <a:schemeClr val="accent2"/>
                </a:solidFill>
                <a:cs typeface="Times New Roman" panose="02020603050405020304" pitchFamily="18" charset="0"/>
              </a:rPr>
              <a:t>NECESSARY CONDITIONS</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b="1" smtClean="0">
                <a:cs typeface="Times New Roman" panose="02020603050405020304" pitchFamily="18" charset="0"/>
              </a:rPr>
              <a:t>ALL</a:t>
            </a:r>
            <a:r>
              <a:rPr lang="en-US" altLang="en-US" sz="1800" smtClean="0">
                <a:cs typeface="Times New Roman" panose="02020603050405020304" pitchFamily="18" charset="0"/>
              </a:rPr>
              <a:t> of these four </a:t>
            </a:r>
            <a:r>
              <a:rPr lang="en-US" altLang="en-US" sz="1800" b="1" smtClean="0">
                <a:cs typeface="Times New Roman" panose="02020603050405020304" pitchFamily="18" charset="0"/>
              </a:rPr>
              <a:t>must</a:t>
            </a:r>
            <a:r>
              <a:rPr lang="en-US" altLang="en-US" sz="1800" smtClean="0">
                <a:cs typeface="Times New Roman" panose="02020603050405020304" pitchFamily="18" charset="0"/>
              </a:rPr>
              <a:t> happen simultaneously for a deadlock to occur:</a:t>
            </a:r>
          </a:p>
          <a:p>
            <a:pPr marL="0" indent="0" algn="just" eaLnBrk="1" hangingPunct="1">
              <a:lnSpc>
                <a:spcPct val="90000"/>
              </a:lnSpc>
              <a:buFontTx/>
              <a:buNone/>
            </a:pPr>
            <a:endParaRPr lang="en-US" altLang="en-US" sz="1800" smtClean="0"/>
          </a:p>
        </p:txBody>
      </p:sp>
      <p:sp>
        <p:nvSpPr>
          <p:cNvPr id="6150" name="Text Box 4"/>
          <p:cNvSpPr txBox="1">
            <a:spLocks noChangeArrowheads="1"/>
          </p:cNvSpPr>
          <p:nvPr/>
        </p:nvSpPr>
        <p:spPr bwMode="auto">
          <a:xfrm>
            <a:off x="4876800" y="304800"/>
            <a:ext cx="388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DEADLOCK CHARACTERISATION</a:t>
            </a:r>
          </a:p>
        </p:txBody>
      </p:sp>
      <p:sp>
        <p:nvSpPr>
          <p:cNvPr id="6151" name="Rectangle 5"/>
          <p:cNvSpPr>
            <a:spLocks noChangeArrowheads="1"/>
          </p:cNvSpPr>
          <p:nvPr/>
        </p:nvSpPr>
        <p:spPr bwMode="auto">
          <a:xfrm>
            <a:off x="228600" y="2286000"/>
            <a:ext cx="8610600" cy="3886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buFontTx/>
              <a:buNone/>
            </a:pPr>
            <a:r>
              <a:rPr lang="en-US" altLang="en-US" sz="1800" b="1">
                <a:cs typeface="Times New Roman" panose="02020603050405020304" pitchFamily="18" charset="0"/>
              </a:rPr>
              <a:t>Mutual exclusion</a:t>
            </a:r>
            <a:endParaRPr lang="en-US" altLang="en-US" sz="1800">
              <a:cs typeface="Times New Roman" panose="02020603050405020304" pitchFamily="18" charset="0"/>
            </a:endParaRPr>
          </a:p>
          <a:p>
            <a:pPr algn="just" eaLnBrk="1" hangingPunct="1">
              <a:lnSpc>
                <a:spcPct val="90000"/>
              </a:lnSpc>
              <a:buFontTx/>
              <a:buNone/>
            </a:pPr>
            <a:r>
              <a:rPr lang="en-US" altLang="en-US" sz="1800">
                <a:cs typeface="Times New Roman" panose="02020603050405020304" pitchFamily="18" charset="0"/>
              </a:rPr>
              <a:t>One or more than one resource must be held by a process in a non-sharable (exclusive) mode.</a:t>
            </a:r>
          </a:p>
          <a:p>
            <a:pPr algn="just" eaLnBrk="1" hangingPunct="1">
              <a:lnSpc>
                <a:spcPct val="90000"/>
              </a:lnSpc>
              <a:buFontTx/>
              <a:buNone/>
            </a:pPr>
            <a:r>
              <a:rPr lang="en-US" altLang="en-US" sz="1800">
                <a:cs typeface="Times New Roman" panose="02020603050405020304" pitchFamily="18" charset="0"/>
              </a:rPr>
              <a:t> </a:t>
            </a:r>
          </a:p>
          <a:p>
            <a:pPr algn="just" eaLnBrk="1" hangingPunct="1">
              <a:lnSpc>
                <a:spcPct val="90000"/>
              </a:lnSpc>
              <a:buFontTx/>
              <a:buNone/>
            </a:pPr>
            <a:r>
              <a:rPr lang="en-US" altLang="en-US" sz="1800" b="1">
                <a:cs typeface="Times New Roman" panose="02020603050405020304" pitchFamily="18" charset="0"/>
              </a:rPr>
              <a:t>Hold and Wait</a:t>
            </a:r>
            <a:endParaRPr lang="en-US" altLang="en-US" sz="1800">
              <a:cs typeface="Times New Roman" panose="02020603050405020304" pitchFamily="18" charset="0"/>
            </a:endParaRPr>
          </a:p>
          <a:p>
            <a:pPr algn="just" eaLnBrk="1" hangingPunct="1">
              <a:lnSpc>
                <a:spcPct val="90000"/>
              </a:lnSpc>
              <a:buFontTx/>
              <a:buNone/>
            </a:pPr>
            <a:r>
              <a:rPr lang="en-US" altLang="en-US" sz="1800">
                <a:cs typeface="Times New Roman" panose="02020603050405020304" pitchFamily="18" charset="0"/>
              </a:rPr>
              <a:t>A process holds a resource while waiting for another resource.</a:t>
            </a:r>
          </a:p>
          <a:p>
            <a:pPr algn="just" eaLnBrk="1" hangingPunct="1">
              <a:lnSpc>
                <a:spcPct val="90000"/>
              </a:lnSpc>
              <a:buFontTx/>
              <a:buNone/>
            </a:pPr>
            <a:r>
              <a:rPr lang="en-US" altLang="en-US" sz="1800">
                <a:cs typeface="Times New Roman" panose="02020603050405020304" pitchFamily="18" charset="0"/>
              </a:rPr>
              <a:t> </a:t>
            </a:r>
          </a:p>
          <a:p>
            <a:pPr algn="just" eaLnBrk="1" hangingPunct="1">
              <a:lnSpc>
                <a:spcPct val="90000"/>
              </a:lnSpc>
              <a:buFontTx/>
              <a:buNone/>
            </a:pPr>
            <a:r>
              <a:rPr lang="en-US" altLang="en-US" sz="1800" b="1">
                <a:cs typeface="Times New Roman" panose="02020603050405020304" pitchFamily="18" charset="0"/>
              </a:rPr>
              <a:t>No Preemption</a:t>
            </a:r>
            <a:endParaRPr lang="en-US" altLang="en-US" sz="1800">
              <a:cs typeface="Times New Roman" panose="02020603050405020304" pitchFamily="18" charset="0"/>
            </a:endParaRPr>
          </a:p>
          <a:p>
            <a:pPr algn="just" eaLnBrk="1" hangingPunct="1">
              <a:lnSpc>
                <a:spcPct val="90000"/>
              </a:lnSpc>
              <a:buFontTx/>
              <a:buNone/>
            </a:pPr>
            <a:r>
              <a:rPr lang="en-US" altLang="en-US" sz="1800">
                <a:cs typeface="Times New Roman" panose="02020603050405020304" pitchFamily="18" charset="0"/>
              </a:rPr>
              <a:t>There is only voluntary release of a resource - nobody else can make a process give up a resource.</a:t>
            </a:r>
          </a:p>
          <a:p>
            <a:pPr algn="just" eaLnBrk="1" hangingPunct="1">
              <a:lnSpc>
                <a:spcPct val="90000"/>
              </a:lnSpc>
              <a:buFontTx/>
              <a:buNone/>
            </a:pPr>
            <a:r>
              <a:rPr lang="en-US" altLang="en-US" sz="1800">
                <a:cs typeface="Times New Roman" panose="02020603050405020304" pitchFamily="18" charset="0"/>
              </a:rPr>
              <a:t> </a:t>
            </a:r>
          </a:p>
          <a:p>
            <a:pPr algn="just" eaLnBrk="1" hangingPunct="1">
              <a:lnSpc>
                <a:spcPct val="90000"/>
              </a:lnSpc>
              <a:buFontTx/>
              <a:buNone/>
            </a:pPr>
            <a:r>
              <a:rPr lang="en-US" altLang="en-US" sz="1800" b="1">
                <a:cs typeface="Times New Roman" panose="02020603050405020304" pitchFamily="18" charset="0"/>
              </a:rPr>
              <a:t>Circular Wait</a:t>
            </a:r>
            <a:endParaRPr lang="en-US" altLang="en-US" sz="1800">
              <a:cs typeface="Times New Roman" panose="02020603050405020304" pitchFamily="18" charset="0"/>
            </a:endParaRPr>
          </a:p>
          <a:p>
            <a:pPr algn="just" eaLnBrk="1" hangingPunct="1">
              <a:lnSpc>
                <a:spcPct val="90000"/>
              </a:lnSpc>
              <a:buFontTx/>
              <a:buNone/>
            </a:pPr>
            <a:r>
              <a:rPr lang="en-US" altLang="en-US" sz="1800">
                <a:cs typeface="Times New Roman" panose="02020603050405020304" pitchFamily="18" charset="0"/>
              </a:rPr>
              <a:t>Process A waits for Process B waits for Process C .... waits for Process A.</a:t>
            </a:r>
            <a:endParaRPr lang="en-US"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80C3136-D14F-4F3B-A153-3A187D7F985F}" type="slidenum">
              <a:rPr lang="en-US" altLang="en-US" sz="1600"/>
              <a:pPr eaLnBrk="1" hangingPunct="1">
                <a:spcBef>
                  <a:spcPct val="0"/>
                </a:spcBef>
                <a:buFontTx/>
                <a:buNone/>
              </a:pPr>
              <a:t>6</a:t>
            </a:fld>
            <a:endParaRPr lang="en-US" altLang="en-US" sz="1600"/>
          </a:p>
        </p:txBody>
      </p:sp>
      <p:sp>
        <p:nvSpPr>
          <p:cNvPr id="7172" name="Rectangle 2"/>
          <p:cNvSpPr>
            <a:spLocks noGrp="1" noChangeArrowheads="1"/>
          </p:cNvSpPr>
          <p:nvPr>
            <p:ph type="title"/>
          </p:nvPr>
        </p:nvSpPr>
        <p:spPr>
          <a:xfrm>
            <a:off x="304800" y="228600"/>
            <a:ext cx="3657600" cy="685800"/>
          </a:xfrm>
        </p:spPr>
        <p:txBody>
          <a:bodyPr/>
          <a:lstStyle/>
          <a:p>
            <a:pPr eaLnBrk="1" hangingPunct="1"/>
            <a:r>
              <a:rPr lang="en-US" altLang="en-US" sz="3600" b="1" smtClean="0"/>
              <a:t>DEADLOCKS</a:t>
            </a:r>
          </a:p>
        </p:txBody>
      </p:sp>
      <p:sp>
        <p:nvSpPr>
          <p:cNvPr id="7173" name="Rectangle 3"/>
          <p:cNvSpPr>
            <a:spLocks noGrp="1" noChangeArrowheads="1"/>
          </p:cNvSpPr>
          <p:nvPr>
            <p:ph type="body" idx="1"/>
          </p:nvPr>
        </p:nvSpPr>
        <p:spPr>
          <a:xfrm>
            <a:off x="228600" y="1371600"/>
            <a:ext cx="8610600" cy="4495800"/>
          </a:xfrm>
        </p:spPr>
        <p:txBody>
          <a:bodyPr/>
          <a:lstStyle/>
          <a:p>
            <a:pPr marL="0" indent="0" algn="just" eaLnBrk="1" hangingPunct="1">
              <a:lnSpc>
                <a:spcPct val="90000"/>
              </a:lnSpc>
              <a:buFontTx/>
              <a:buNone/>
            </a:pPr>
            <a:r>
              <a:rPr lang="en-US" altLang="en-US" sz="1800" smtClean="0">
                <a:cs typeface="Times New Roman" panose="02020603050405020304" pitchFamily="18" charset="0"/>
              </a:rPr>
              <a:t>A visual ( mathematical ) way to determine if a deadlock has, or may occur.</a:t>
            </a:r>
          </a:p>
          <a:p>
            <a:pPr marL="0" indent="0" algn="just" eaLnBrk="1" hangingPunct="1">
              <a:lnSpc>
                <a:spcPct val="90000"/>
              </a:lnSpc>
              <a:buFontTx/>
              <a:buNone/>
            </a:pPr>
            <a:r>
              <a:rPr lang="en-US" altLang="en-US" sz="1800" smtClean="0">
                <a:cs typeface="Times New Roman" panose="02020603050405020304" pitchFamily="18" charset="0"/>
              </a:rPr>
              <a:t> </a:t>
            </a:r>
          </a:p>
          <a:p>
            <a:pPr lvl="1" algn="just" eaLnBrk="1" hangingPunct="1">
              <a:lnSpc>
                <a:spcPct val="90000"/>
              </a:lnSpc>
              <a:buFontTx/>
              <a:buNone/>
            </a:pPr>
            <a:r>
              <a:rPr lang="en-US" altLang="en-US" sz="1800" b="1" smtClean="0">
                <a:cs typeface="Times New Roman" panose="02020603050405020304" pitchFamily="18" charset="0"/>
              </a:rPr>
              <a:t>G = ( V, E )</a:t>
            </a:r>
            <a:r>
              <a:rPr lang="en-US" altLang="en-US" sz="1800" smtClean="0">
                <a:cs typeface="Times New Roman" panose="02020603050405020304" pitchFamily="18" charset="0"/>
              </a:rPr>
              <a:t> 	The graph contains nodes and edges.</a:t>
            </a:r>
          </a:p>
          <a:p>
            <a:pPr lvl="1" algn="just" eaLnBrk="1" hangingPunct="1">
              <a:lnSpc>
                <a:spcPct val="90000"/>
              </a:lnSpc>
              <a:buFontTx/>
              <a:buNone/>
            </a:pPr>
            <a:r>
              <a:rPr lang="en-US" altLang="en-US" sz="1800" smtClean="0">
                <a:cs typeface="Times New Roman" panose="02020603050405020304" pitchFamily="18" charset="0"/>
              </a:rPr>
              <a:t> </a:t>
            </a:r>
          </a:p>
          <a:p>
            <a:pPr lvl="1" algn="just" eaLnBrk="1" hangingPunct="1">
              <a:lnSpc>
                <a:spcPct val="90000"/>
              </a:lnSpc>
              <a:buFontTx/>
              <a:buNone/>
            </a:pPr>
            <a:r>
              <a:rPr lang="en-US" altLang="en-US" sz="1800" b="1" smtClean="0">
                <a:cs typeface="Times New Roman" panose="02020603050405020304" pitchFamily="18" charset="0"/>
              </a:rPr>
              <a:t>V</a:t>
            </a:r>
            <a:r>
              <a:rPr lang="en-US" altLang="en-US" sz="1800" smtClean="0">
                <a:cs typeface="Times New Roman" panose="02020603050405020304" pitchFamily="18" charset="0"/>
              </a:rPr>
              <a:t> 		Nodes consist of processes = { P1, P2, P3, ...} and resource types </a:t>
            </a:r>
          </a:p>
          <a:p>
            <a:pPr lvl="1" algn="just" eaLnBrk="1" hangingPunct="1">
              <a:lnSpc>
                <a:spcPct val="90000"/>
              </a:lnSpc>
              <a:buFontTx/>
              <a:buNone/>
            </a:pPr>
            <a:r>
              <a:rPr lang="en-US" altLang="en-US" sz="1800" smtClean="0">
                <a:cs typeface="Times New Roman" panose="02020603050405020304" pitchFamily="18" charset="0"/>
              </a:rPr>
              <a:t>		{ R1, R2, ...}</a:t>
            </a:r>
          </a:p>
          <a:p>
            <a:pPr lvl="1" algn="just" eaLnBrk="1" hangingPunct="1">
              <a:lnSpc>
                <a:spcPct val="90000"/>
              </a:lnSpc>
              <a:buFontTx/>
              <a:buNone/>
            </a:pPr>
            <a:r>
              <a:rPr lang="en-US" altLang="en-US" sz="1800" smtClean="0">
                <a:cs typeface="Times New Roman" panose="02020603050405020304" pitchFamily="18" charset="0"/>
              </a:rPr>
              <a:t> </a:t>
            </a:r>
          </a:p>
          <a:p>
            <a:pPr lvl="1" algn="just" eaLnBrk="1" hangingPunct="1">
              <a:lnSpc>
                <a:spcPct val="90000"/>
              </a:lnSpc>
              <a:buFontTx/>
              <a:buNone/>
            </a:pPr>
            <a:r>
              <a:rPr lang="en-US" altLang="en-US" sz="1800" b="1" smtClean="0">
                <a:cs typeface="Times New Roman" panose="02020603050405020304" pitchFamily="18" charset="0"/>
              </a:rPr>
              <a:t>E</a:t>
            </a:r>
            <a:r>
              <a:rPr lang="en-US" altLang="en-US" sz="1800" smtClean="0">
                <a:cs typeface="Times New Roman" panose="02020603050405020304" pitchFamily="18" charset="0"/>
              </a:rPr>
              <a:t> 		Edges are ( Pi, Rj ) or ( Ri, Pj )</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An arrow from the </a:t>
            </a:r>
            <a:r>
              <a:rPr lang="en-US" altLang="en-US" sz="1800" b="1" smtClean="0">
                <a:cs typeface="Times New Roman" panose="02020603050405020304" pitchFamily="18" charset="0"/>
              </a:rPr>
              <a:t>process</a:t>
            </a:r>
            <a:r>
              <a:rPr lang="en-US" altLang="en-US" sz="1800" smtClean="0">
                <a:cs typeface="Times New Roman" panose="02020603050405020304" pitchFamily="18" charset="0"/>
              </a:rPr>
              <a:t> to </a:t>
            </a:r>
            <a:r>
              <a:rPr lang="en-US" altLang="en-US" sz="1800" b="1" smtClean="0">
                <a:cs typeface="Times New Roman" panose="02020603050405020304" pitchFamily="18" charset="0"/>
              </a:rPr>
              <a:t>resource</a:t>
            </a:r>
            <a:r>
              <a:rPr lang="en-US" altLang="en-US" sz="1800" smtClean="0">
                <a:cs typeface="Times New Roman" panose="02020603050405020304" pitchFamily="18" charset="0"/>
              </a:rPr>
              <a:t> indicates the process is </a:t>
            </a:r>
            <a:r>
              <a:rPr lang="en-US" altLang="en-US" sz="1800" b="1" smtClean="0">
                <a:cs typeface="Times New Roman" panose="02020603050405020304" pitchFamily="18" charset="0"/>
              </a:rPr>
              <a:t>requesting</a:t>
            </a:r>
            <a:r>
              <a:rPr lang="en-US" altLang="en-US" sz="1800" smtClean="0">
                <a:cs typeface="Times New Roman" panose="02020603050405020304" pitchFamily="18" charset="0"/>
              </a:rPr>
              <a:t> the resource.  An arrow from </a:t>
            </a:r>
            <a:r>
              <a:rPr lang="en-US" altLang="en-US" sz="1800" b="1" smtClean="0">
                <a:cs typeface="Times New Roman" panose="02020603050405020304" pitchFamily="18" charset="0"/>
              </a:rPr>
              <a:t>resource</a:t>
            </a:r>
            <a:r>
              <a:rPr lang="en-US" altLang="en-US" sz="1800" smtClean="0">
                <a:cs typeface="Times New Roman" panose="02020603050405020304" pitchFamily="18" charset="0"/>
              </a:rPr>
              <a:t> to </a:t>
            </a:r>
            <a:r>
              <a:rPr lang="en-US" altLang="en-US" sz="1800" b="1" smtClean="0">
                <a:cs typeface="Times New Roman" panose="02020603050405020304" pitchFamily="18" charset="0"/>
              </a:rPr>
              <a:t>process</a:t>
            </a:r>
            <a:r>
              <a:rPr lang="en-US" altLang="en-US" sz="1800" smtClean="0">
                <a:cs typeface="Times New Roman" panose="02020603050405020304" pitchFamily="18" charset="0"/>
              </a:rPr>
              <a:t> shows an instance of the resource has been </a:t>
            </a:r>
            <a:r>
              <a:rPr lang="en-US" altLang="en-US" sz="1800" b="1" smtClean="0">
                <a:cs typeface="Times New Roman" panose="02020603050405020304" pitchFamily="18" charset="0"/>
              </a:rPr>
              <a:t>allocated</a:t>
            </a:r>
            <a:r>
              <a:rPr lang="en-US" altLang="en-US" sz="1800" smtClean="0">
                <a:cs typeface="Times New Roman" panose="02020603050405020304" pitchFamily="18" charset="0"/>
              </a:rPr>
              <a:t> to the process.</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Process is a circle, resource type is square; dots represent number of instances of resource in type. Request points to square, assignment comes from dot.</a:t>
            </a:r>
          </a:p>
        </p:txBody>
      </p:sp>
      <p:sp>
        <p:nvSpPr>
          <p:cNvPr id="7174" name="Text Box 4"/>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RESOURCE ALLOCATION GRAPH</a:t>
            </a:r>
          </a:p>
        </p:txBody>
      </p:sp>
      <p:grpSp>
        <p:nvGrpSpPr>
          <p:cNvPr id="7175" name="Group 6"/>
          <p:cNvGrpSpPr>
            <a:grpSpLocks/>
          </p:cNvGrpSpPr>
          <p:nvPr/>
        </p:nvGrpSpPr>
        <p:grpSpPr bwMode="auto">
          <a:xfrm>
            <a:off x="2209800" y="6019800"/>
            <a:ext cx="438150" cy="419100"/>
            <a:chOff x="2666" y="1966"/>
            <a:chExt cx="276" cy="264"/>
          </a:xfrm>
        </p:grpSpPr>
        <p:sp>
          <p:nvSpPr>
            <p:cNvPr id="7195"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6"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7"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8"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9"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sp>
        <p:nvSpPr>
          <p:cNvPr id="7176" name="Oval 12"/>
          <p:cNvSpPr>
            <a:spLocks noChangeArrowheads="1"/>
          </p:cNvSpPr>
          <p:nvPr/>
        </p:nvSpPr>
        <p:spPr bwMode="auto">
          <a:xfrm>
            <a:off x="4746625" y="5767388"/>
            <a:ext cx="495300" cy="4953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i="1">
              <a:latin typeface="Helvetica" panose="020B0604020202020204" pitchFamily="34" charset="0"/>
            </a:endParaRPr>
          </a:p>
        </p:txBody>
      </p:sp>
      <p:grpSp>
        <p:nvGrpSpPr>
          <p:cNvPr id="7177" name="Group 13"/>
          <p:cNvGrpSpPr>
            <a:grpSpLocks/>
          </p:cNvGrpSpPr>
          <p:nvPr/>
        </p:nvGrpSpPr>
        <p:grpSpPr bwMode="auto">
          <a:xfrm>
            <a:off x="5578475" y="5830888"/>
            <a:ext cx="438150" cy="419100"/>
            <a:chOff x="2666" y="1966"/>
            <a:chExt cx="276" cy="264"/>
          </a:xfrm>
        </p:grpSpPr>
        <p:sp>
          <p:nvSpPr>
            <p:cNvPr id="7190"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1"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2"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3"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94"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sp>
        <p:nvSpPr>
          <p:cNvPr id="7178" name="Line 19"/>
          <p:cNvSpPr>
            <a:spLocks noChangeShapeType="1"/>
          </p:cNvSpPr>
          <p:nvPr/>
        </p:nvSpPr>
        <p:spPr bwMode="auto">
          <a:xfrm>
            <a:off x="5251450" y="60340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Text Box 20"/>
          <p:cNvSpPr txBox="1">
            <a:spLocks noChangeArrowheads="1"/>
          </p:cNvSpPr>
          <p:nvPr/>
        </p:nvSpPr>
        <p:spPr bwMode="auto">
          <a:xfrm>
            <a:off x="5638800" y="6248400"/>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
        <p:nvSpPr>
          <p:cNvPr id="7180" name="Oval 21"/>
          <p:cNvSpPr>
            <a:spLocks noChangeArrowheads="1"/>
          </p:cNvSpPr>
          <p:nvPr/>
        </p:nvSpPr>
        <p:spPr bwMode="auto">
          <a:xfrm>
            <a:off x="6553200" y="5791200"/>
            <a:ext cx="495300" cy="4953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a:latin typeface="Helvetica" panose="020B0604020202020204" pitchFamily="34" charset="0"/>
            </a:endParaRPr>
          </a:p>
        </p:txBody>
      </p:sp>
      <p:grpSp>
        <p:nvGrpSpPr>
          <p:cNvPr id="7181" name="Group 22"/>
          <p:cNvGrpSpPr>
            <a:grpSpLocks/>
          </p:cNvGrpSpPr>
          <p:nvPr/>
        </p:nvGrpSpPr>
        <p:grpSpPr bwMode="auto">
          <a:xfrm>
            <a:off x="7346950" y="5854700"/>
            <a:ext cx="438150" cy="419100"/>
            <a:chOff x="2666" y="1966"/>
            <a:chExt cx="276" cy="264"/>
          </a:xfrm>
        </p:grpSpPr>
        <p:sp>
          <p:nvSpPr>
            <p:cNvPr id="7185" name="Rectangle 23"/>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86" name="Rectangle 24"/>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87" name="Rectangle 25"/>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88" name="Rectangle 26"/>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89" name="Rectangle 27"/>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pSp>
      <p:sp>
        <p:nvSpPr>
          <p:cNvPr id="7182" name="Line 28"/>
          <p:cNvSpPr>
            <a:spLocks noChangeShapeType="1"/>
          </p:cNvSpPr>
          <p:nvPr/>
        </p:nvSpPr>
        <p:spPr bwMode="auto">
          <a:xfrm flipH="1">
            <a:off x="7019925" y="60007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3" name="Text Box 29"/>
          <p:cNvSpPr txBox="1">
            <a:spLocks noChangeArrowheads="1"/>
          </p:cNvSpPr>
          <p:nvPr/>
        </p:nvSpPr>
        <p:spPr bwMode="auto">
          <a:xfrm>
            <a:off x="7397750" y="62436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
        <p:nvSpPr>
          <p:cNvPr id="7184" name="Oval 30"/>
          <p:cNvSpPr>
            <a:spLocks noChangeArrowheads="1"/>
          </p:cNvSpPr>
          <p:nvPr/>
        </p:nvSpPr>
        <p:spPr bwMode="auto">
          <a:xfrm>
            <a:off x="685800" y="5943600"/>
            <a:ext cx="495300" cy="4953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i="1">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3ED8404-C804-4F16-AF8A-4384B08448CC}" type="slidenum">
              <a:rPr lang="en-US" altLang="en-US" sz="1600"/>
              <a:pPr eaLnBrk="1" hangingPunct="1">
                <a:spcBef>
                  <a:spcPct val="0"/>
                </a:spcBef>
                <a:buFontTx/>
                <a:buNone/>
              </a:pPr>
              <a:t>7</a:t>
            </a:fld>
            <a:endParaRPr lang="en-US" altLang="en-US" sz="1600"/>
          </a:p>
        </p:txBody>
      </p:sp>
      <p:sp>
        <p:nvSpPr>
          <p:cNvPr id="8196" name="Rectangle 3"/>
          <p:cNvSpPr>
            <a:spLocks noGrp="1" noChangeArrowheads="1"/>
          </p:cNvSpPr>
          <p:nvPr>
            <p:ph type="body" idx="1"/>
          </p:nvPr>
        </p:nvSpPr>
        <p:spPr>
          <a:xfrm>
            <a:off x="228600" y="1219200"/>
            <a:ext cx="8458200" cy="1371600"/>
          </a:xfrm>
        </p:spPr>
        <p:txBody>
          <a:bodyPr/>
          <a:lstStyle/>
          <a:p>
            <a:pPr marL="0" indent="0" algn="just" eaLnBrk="1" hangingPunct="1"/>
            <a:r>
              <a:rPr lang="en-US" altLang="en-US" sz="1800" smtClean="0">
                <a:cs typeface="Times New Roman" panose="02020603050405020304" pitchFamily="18" charset="0"/>
              </a:rPr>
              <a:t>  If the graph contains no cycles, then no process is deadlocked.</a:t>
            </a:r>
          </a:p>
          <a:p>
            <a:pPr marL="0" indent="0" algn="just" eaLnBrk="1" hangingPunct="1"/>
            <a:r>
              <a:rPr lang="en-US" altLang="en-US" sz="1800" smtClean="0">
                <a:cs typeface="Times New Roman" panose="02020603050405020304" pitchFamily="18" charset="0"/>
              </a:rPr>
              <a:t>  If there is a cycle, then:</a:t>
            </a:r>
          </a:p>
          <a:p>
            <a:pPr lvl="1" algn="just" eaLnBrk="1" hangingPunct="1">
              <a:buFontTx/>
              <a:buNone/>
            </a:pPr>
            <a:r>
              <a:rPr lang="en-US" altLang="en-US" sz="1800" smtClean="0">
                <a:cs typeface="Times New Roman" panose="02020603050405020304" pitchFamily="18" charset="0"/>
              </a:rPr>
              <a:t>a) If resource types have multiple instances, then deadlock MAY exist.</a:t>
            </a:r>
          </a:p>
          <a:p>
            <a:pPr lvl="1" algn="just" eaLnBrk="1" hangingPunct="1">
              <a:buFontTx/>
              <a:buNone/>
            </a:pPr>
            <a:r>
              <a:rPr lang="en-US" altLang="en-US" sz="1800" smtClean="0">
                <a:cs typeface="Times New Roman" panose="02020603050405020304" pitchFamily="18" charset="0"/>
              </a:rPr>
              <a:t>b) If each resource type has 1 instance, then deadlock has occurred. </a:t>
            </a:r>
            <a:endParaRPr lang="en-US" altLang="en-US" sz="1800" smtClean="0"/>
          </a:p>
        </p:txBody>
      </p:sp>
      <p:sp>
        <p:nvSpPr>
          <p:cNvPr id="8197" name="Rectangle 6"/>
          <p:cNvSpPr>
            <a:spLocks noGrp="1" noChangeArrowheads="1"/>
          </p:cNvSpPr>
          <p:nvPr>
            <p:ph type="title"/>
          </p:nvPr>
        </p:nvSpPr>
        <p:spPr>
          <a:xfrm>
            <a:off x="304800" y="228600"/>
            <a:ext cx="3657600" cy="685800"/>
          </a:xfrm>
          <a:noFill/>
        </p:spPr>
        <p:txBody>
          <a:bodyPr/>
          <a:lstStyle/>
          <a:p>
            <a:pPr eaLnBrk="1" hangingPunct="1"/>
            <a:r>
              <a:rPr lang="en-US" altLang="en-US" sz="3600" b="1" smtClean="0"/>
              <a:t>DEADLOCKS</a:t>
            </a:r>
          </a:p>
        </p:txBody>
      </p:sp>
      <p:sp>
        <p:nvSpPr>
          <p:cNvPr id="8198" name="Text Box 7"/>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RESOURCE ALLOCATION GRAPH</a:t>
            </a:r>
          </a:p>
        </p:txBody>
      </p:sp>
      <p:pic>
        <p:nvPicPr>
          <p:cNvPr id="819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l="23024" t="871" r="23206" b="1060"/>
          <a:stretch>
            <a:fillRect/>
          </a:stretch>
        </p:blipFill>
        <p:spPr bwMode="auto">
          <a:xfrm>
            <a:off x="4419600" y="2590800"/>
            <a:ext cx="23431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10"/>
          <p:cNvSpPr txBox="1">
            <a:spLocks noChangeArrowheads="1"/>
          </p:cNvSpPr>
          <p:nvPr/>
        </p:nvSpPr>
        <p:spPr bwMode="auto">
          <a:xfrm>
            <a:off x="609600" y="3557588"/>
            <a:ext cx="283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Resource allocation graph</a:t>
            </a:r>
          </a:p>
        </p:txBody>
      </p:sp>
      <p:sp>
        <p:nvSpPr>
          <p:cNvPr id="8201" name="Line 11"/>
          <p:cNvSpPr>
            <a:spLocks noChangeShapeType="1"/>
          </p:cNvSpPr>
          <p:nvPr/>
        </p:nvSpPr>
        <p:spPr bwMode="auto">
          <a:xfrm>
            <a:off x="3429000" y="3733800"/>
            <a:ext cx="838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Text Box 12"/>
          <p:cNvSpPr txBox="1">
            <a:spLocks noChangeArrowheads="1"/>
          </p:cNvSpPr>
          <p:nvPr/>
        </p:nvSpPr>
        <p:spPr bwMode="auto">
          <a:xfrm>
            <a:off x="7146925" y="4403725"/>
            <a:ext cx="1706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chemeClr val="accent2"/>
                </a:solidFill>
              </a:rPr>
              <a:t>P2 Requests P3</a:t>
            </a:r>
          </a:p>
        </p:txBody>
      </p:sp>
      <p:sp>
        <p:nvSpPr>
          <p:cNvPr id="8203" name="Text Box 13"/>
          <p:cNvSpPr txBox="1">
            <a:spLocks noChangeArrowheads="1"/>
          </p:cNvSpPr>
          <p:nvPr/>
        </p:nvSpPr>
        <p:spPr bwMode="auto">
          <a:xfrm>
            <a:off x="7223125" y="2727325"/>
            <a:ext cx="1966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chemeClr val="accent2"/>
                </a:solidFill>
              </a:rPr>
              <a:t>R3 Assigned to P3</a:t>
            </a:r>
          </a:p>
        </p:txBody>
      </p:sp>
      <p:sp>
        <p:nvSpPr>
          <p:cNvPr id="8204" name="Freeform 15"/>
          <p:cNvSpPr>
            <a:spLocks/>
          </p:cNvSpPr>
          <p:nvPr/>
        </p:nvSpPr>
        <p:spPr bwMode="auto">
          <a:xfrm>
            <a:off x="5791200" y="3581400"/>
            <a:ext cx="1295400" cy="914400"/>
          </a:xfrm>
          <a:custGeom>
            <a:avLst/>
            <a:gdLst>
              <a:gd name="T0" fmla="*/ 2147483647 w 816"/>
              <a:gd name="T1" fmla="*/ 2147483647 h 576"/>
              <a:gd name="T2" fmla="*/ 2147483647 w 816"/>
              <a:gd name="T3" fmla="*/ 2147483647 h 576"/>
              <a:gd name="T4" fmla="*/ 2147483647 w 816"/>
              <a:gd name="T5" fmla="*/ 2147483647 h 576"/>
              <a:gd name="T6" fmla="*/ 2147483647 w 816"/>
              <a:gd name="T7" fmla="*/ 2147483647 h 576"/>
              <a:gd name="T8" fmla="*/ 0 w 816"/>
              <a:gd name="T9" fmla="*/ 0 h 576"/>
              <a:gd name="T10" fmla="*/ 0 60000 65536"/>
              <a:gd name="T11" fmla="*/ 0 60000 65536"/>
              <a:gd name="T12" fmla="*/ 0 60000 65536"/>
              <a:gd name="T13" fmla="*/ 0 60000 65536"/>
              <a:gd name="T14" fmla="*/ 0 60000 65536"/>
              <a:gd name="T15" fmla="*/ 0 w 816"/>
              <a:gd name="T16" fmla="*/ 0 h 576"/>
              <a:gd name="T17" fmla="*/ 816 w 816"/>
              <a:gd name="T18" fmla="*/ 576 h 576"/>
            </a:gdLst>
            <a:ahLst/>
            <a:cxnLst>
              <a:cxn ang="T10">
                <a:pos x="T0" y="T1"/>
              </a:cxn>
              <a:cxn ang="T11">
                <a:pos x="T2" y="T3"/>
              </a:cxn>
              <a:cxn ang="T12">
                <a:pos x="T4" y="T5"/>
              </a:cxn>
              <a:cxn ang="T13">
                <a:pos x="T6" y="T7"/>
              </a:cxn>
              <a:cxn ang="T14">
                <a:pos x="T8" y="T9"/>
              </a:cxn>
            </a:cxnLst>
            <a:rect l="T15" t="T16" r="T17" b="T18"/>
            <a:pathLst>
              <a:path w="816" h="576">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noFill/>
          <a:ln w="38100"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5" name="Line 16"/>
          <p:cNvSpPr>
            <a:spLocks noChangeShapeType="1"/>
          </p:cNvSpPr>
          <p:nvPr/>
        </p:nvSpPr>
        <p:spPr bwMode="auto">
          <a:xfrm flipH="1">
            <a:off x="6477000" y="2971800"/>
            <a:ext cx="762000" cy="4572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F86802B-F443-4BDB-9AEB-01566CA5DD3C}" type="slidenum">
              <a:rPr lang="en-US" altLang="en-US" sz="1600"/>
              <a:pPr eaLnBrk="1" hangingPunct="1">
                <a:spcBef>
                  <a:spcPct val="0"/>
                </a:spcBef>
                <a:buFontTx/>
                <a:buNone/>
              </a:pPr>
              <a:t>8</a:t>
            </a:fld>
            <a:endParaRPr lang="en-US" altLang="en-US" sz="1600"/>
          </a:p>
        </p:txBody>
      </p:sp>
      <p:sp>
        <p:nvSpPr>
          <p:cNvPr id="9220" name="Rectangle 3"/>
          <p:cNvSpPr>
            <a:spLocks noGrp="1" noChangeArrowheads="1"/>
          </p:cNvSpPr>
          <p:nvPr>
            <p:ph type="title"/>
          </p:nvPr>
        </p:nvSpPr>
        <p:spPr>
          <a:xfrm>
            <a:off x="304800" y="228600"/>
            <a:ext cx="3657600" cy="685800"/>
          </a:xfrm>
          <a:noFill/>
        </p:spPr>
        <p:txBody>
          <a:bodyPr/>
          <a:lstStyle/>
          <a:p>
            <a:pPr eaLnBrk="1" hangingPunct="1"/>
            <a:r>
              <a:rPr lang="en-US" altLang="en-US" sz="3600" b="1" smtClean="0"/>
              <a:t>DEADLOCKS</a:t>
            </a:r>
          </a:p>
        </p:txBody>
      </p:sp>
      <p:sp>
        <p:nvSpPr>
          <p:cNvPr id="9221" name="Text Box 4"/>
          <p:cNvSpPr txBox="1">
            <a:spLocks noChangeArrowheads="1"/>
          </p:cNvSpPr>
          <p:nvPr/>
        </p:nvSpPr>
        <p:spPr bwMode="auto">
          <a:xfrm>
            <a:off x="4495800" y="228600"/>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RESOURCE ALLOCATION GRAPH</a:t>
            </a:r>
          </a:p>
        </p:txBody>
      </p:sp>
      <p:pic>
        <p:nvPicPr>
          <p:cNvPr id="92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23473" t="919" r="23195" b="1358"/>
          <a:stretch>
            <a:fillRect/>
          </a:stretch>
        </p:blipFill>
        <p:spPr bwMode="auto">
          <a:xfrm>
            <a:off x="685800" y="2590800"/>
            <a:ext cx="2582863"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8"/>
          <p:cNvSpPr txBox="1">
            <a:spLocks noChangeArrowheads="1"/>
          </p:cNvSpPr>
          <p:nvPr/>
        </p:nvSpPr>
        <p:spPr bwMode="auto">
          <a:xfrm>
            <a:off x="233363" y="1728788"/>
            <a:ext cx="283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Resource allocation graph</a:t>
            </a:r>
          </a:p>
          <a:p>
            <a:pPr algn="ctr" eaLnBrk="1" hangingPunct="1">
              <a:spcBef>
                <a:spcPct val="0"/>
              </a:spcBef>
              <a:buFontTx/>
              <a:buNone/>
            </a:pPr>
            <a:r>
              <a:rPr lang="en-US" altLang="en-US" sz="1800"/>
              <a:t>with a deadlock.</a:t>
            </a:r>
          </a:p>
        </p:txBody>
      </p:sp>
      <p:sp>
        <p:nvSpPr>
          <p:cNvPr id="9224" name="Line 9"/>
          <p:cNvSpPr>
            <a:spLocks noChangeShapeType="1"/>
          </p:cNvSpPr>
          <p:nvPr/>
        </p:nvSpPr>
        <p:spPr bwMode="auto">
          <a:xfrm flipH="1">
            <a:off x="2743200" y="1920875"/>
            <a:ext cx="473075" cy="593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l="19093" t="700" r="19093" b="700"/>
          <a:stretch>
            <a:fillRect/>
          </a:stretch>
        </p:blipFill>
        <p:spPr bwMode="auto">
          <a:xfrm>
            <a:off x="5181600" y="2895600"/>
            <a:ext cx="260985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 Box 11"/>
          <p:cNvSpPr txBox="1">
            <a:spLocks noChangeArrowheads="1"/>
          </p:cNvSpPr>
          <p:nvPr/>
        </p:nvSpPr>
        <p:spPr bwMode="auto">
          <a:xfrm>
            <a:off x="5562600" y="1524000"/>
            <a:ext cx="310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Resource allocation graph</a:t>
            </a:r>
          </a:p>
          <a:p>
            <a:pPr algn="ctr" eaLnBrk="1" hangingPunct="1">
              <a:spcBef>
                <a:spcPct val="0"/>
              </a:spcBef>
              <a:buFontTx/>
              <a:buNone/>
            </a:pPr>
            <a:r>
              <a:rPr lang="en-US" altLang="en-US" sz="1800"/>
              <a:t>with a cycle but no deadlock.</a:t>
            </a:r>
          </a:p>
        </p:txBody>
      </p:sp>
      <p:sp>
        <p:nvSpPr>
          <p:cNvPr id="9227" name="Line 12"/>
          <p:cNvSpPr>
            <a:spLocks noChangeShapeType="1"/>
          </p:cNvSpPr>
          <p:nvPr/>
        </p:nvSpPr>
        <p:spPr bwMode="auto">
          <a:xfrm>
            <a:off x="5807075" y="2286000"/>
            <a:ext cx="746125"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7: Deadlocks</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A987592-FE4C-44FA-B838-FD9693F20311}" type="slidenum">
              <a:rPr lang="en-US" altLang="en-US" sz="1600"/>
              <a:pPr eaLnBrk="1" hangingPunct="1">
                <a:spcBef>
                  <a:spcPct val="0"/>
                </a:spcBef>
                <a:buFontTx/>
                <a:buNone/>
              </a:pPr>
              <a:t>9</a:t>
            </a:fld>
            <a:endParaRPr lang="en-US" altLang="en-US" sz="1600"/>
          </a:p>
        </p:txBody>
      </p:sp>
      <p:sp>
        <p:nvSpPr>
          <p:cNvPr id="10244" name="Rectangle 3"/>
          <p:cNvSpPr>
            <a:spLocks noGrp="1" noChangeArrowheads="1"/>
          </p:cNvSpPr>
          <p:nvPr>
            <p:ph type="body" idx="1"/>
          </p:nvPr>
        </p:nvSpPr>
        <p:spPr>
          <a:xfrm>
            <a:off x="304800" y="914400"/>
            <a:ext cx="8458200" cy="5638800"/>
          </a:xfrm>
        </p:spPr>
        <p:txBody>
          <a:bodyPr/>
          <a:lstStyle/>
          <a:p>
            <a:pPr marL="0" indent="0" algn="ctr" eaLnBrk="1" hangingPunct="1">
              <a:lnSpc>
                <a:spcPct val="90000"/>
              </a:lnSpc>
              <a:buFontTx/>
              <a:buNone/>
            </a:pPr>
            <a:r>
              <a:rPr lang="en-US" altLang="en-US" sz="1800" b="1" smtClean="0">
                <a:solidFill>
                  <a:schemeClr val="accent2"/>
                </a:solidFill>
                <a:cs typeface="Times New Roman" panose="02020603050405020304" pitchFamily="18" charset="0"/>
              </a:rPr>
              <a:t>HOW TO HANDLE DEADLOCKS – GENERAL STRATEGIES</a:t>
            </a:r>
            <a:endParaRPr lang="en-US" altLang="en-US" sz="1800"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There are three methods:</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Ignore Deadlocks:</a:t>
            </a:r>
          </a:p>
          <a:p>
            <a:pPr marL="0" indent="0" algn="just" eaLnBrk="1" hangingPunct="1">
              <a:lnSpc>
                <a:spcPct val="90000"/>
              </a:lnSpc>
              <a:buFontTx/>
              <a:buNone/>
            </a:pPr>
            <a:endParaRPr lang="en-US" altLang="en-US" sz="1800" smtClean="0">
              <a:cs typeface="Times New Roman" panose="02020603050405020304" pitchFamily="18" charset="0"/>
            </a:endParaRPr>
          </a:p>
          <a:p>
            <a:pPr marL="0" indent="0" algn="just" eaLnBrk="1" hangingPunct="1">
              <a:lnSpc>
                <a:spcPct val="80000"/>
              </a:lnSpc>
              <a:buFontTx/>
              <a:buNone/>
            </a:pPr>
            <a:r>
              <a:rPr lang="en-US" altLang="en-US" sz="1800" smtClean="0">
                <a:cs typeface="Times New Roman" panose="02020603050405020304" pitchFamily="18" charset="0"/>
              </a:rPr>
              <a:t>Ensure deadlock </a:t>
            </a:r>
            <a:r>
              <a:rPr lang="en-US" altLang="en-US" sz="1800" b="1" smtClean="0">
                <a:cs typeface="Times New Roman" panose="02020603050405020304" pitchFamily="18" charset="0"/>
              </a:rPr>
              <a:t>never</a:t>
            </a:r>
            <a:r>
              <a:rPr lang="en-US" altLang="en-US" sz="1800" smtClean="0">
                <a:cs typeface="Times New Roman" panose="02020603050405020304" pitchFamily="18" charset="0"/>
              </a:rPr>
              <a:t> occurs using either</a:t>
            </a:r>
          </a:p>
          <a:p>
            <a:pPr marL="0" indent="0" algn="just" eaLnBrk="1" hangingPunct="1">
              <a:lnSpc>
                <a:spcPct val="80000"/>
              </a:lnSpc>
              <a:buFontTx/>
              <a:buNone/>
            </a:pPr>
            <a:r>
              <a:rPr lang="en-US" altLang="en-US" sz="1800" smtClean="0">
                <a:cs typeface="Times New Roman" panose="02020603050405020304" pitchFamily="18" charset="0"/>
              </a:rPr>
              <a:t> </a:t>
            </a:r>
          </a:p>
          <a:p>
            <a:pPr marL="1943100" lvl="1" indent="-1485900" algn="just" eaLnBrk="1" hangingPunct="1">
              <a:lnSpc>
                <a:spcPct val="8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Prevention</a:t>
            </a:r>
            <a:r>
              <a:rPr lang="en-US" altLang="en-US" sz="1800" smtClean="0">
                <a:cs typeface="Times New Roman" panose="02020603050405020304" pitchFamily="18" charset="0"/>
              </a:rPr>
              <a:t> 	Prevent any one of the 4 conditions from happening.</a:t>
            </a:r>
          </a:p>
          <a:p>
            <a:pPr marL="1943100" lvl="1" indent="-1485900" algn="just" eaLnBrk="1" hangingPunct="1">
              <a:lnSpc>
                <a:spcPct val="80000"/>
              </a:lnSpc>
              <a:buFontTx/>
              <a:buNone/>
            </a:pPr>
            <a:r>
              <a:rPr lang="en-US" altLang="en-US" sz="1800" smtClean="0">
                <a:cs typeface="Times New Roman" panose="02020603050405020304" pitchFamily="18" charset="0"/>
              </a:rPr>
              <a:t> </a:t>
            </a:r>
          </a:p>
          <a:p>
            <a:pPr marL="1943100" lvl="1" indent="-1485900" algn="just" eaLnBrk="1" hangingPunct="1">
              <a:lnSpc>
                <a:spcPct val="8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Avoidance</a:t>
            </a:r>
            <a:r>
              <a:rPr lang="en-US" altLang="en-US" sz="1800" smtClean="0">
                <a:cs typeface="Times New Roman" panose="02020603050405020304" pitchFamily="18" charset="0"/>
              </a:rPr>
              <a:t> 	Allow  all deadlock conditions, but calculate cycles about to happen and stop dangerous operations..</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80000"/>
              </a:lnSpc>
              <a:buFontTx/>
              <a:buNone/>
            </a:pPr>
            <a:r>
              <a:rPr lang="en-US" altLang="en-US" sz="1800" b="1" smtClean="0">
                <a:cs typeface="Times New Roman" panose="02020603050405020304" pitchFamily="18" charset="0"/>
              </a:rPr>
              <a:t>Allow</a:t>
            </a:r>
            <a:r>
              <a:rPr lang="en-US" altLang="en-US" sz="1800" smtClean="0">
                <a:cs typeface="Times New Roman" panose="02020603050405020304" pitchFamily="18" charset="0"/>
              </a:rPr>
              <a:t> deadlock to happen. This requires using both:</a:t>
            </a:r>
          </a:p>
          <a:p>
            <a:pPr marL="0" indent="0" algn="just" eaLnBrk="1" hangingPunct="1">
              <a:lnSpc>
                <a:spcPct val="80000"/>
              </a:lnSpc>
              <a:buFontTx/>
              <a:buNone/>
            </a:pPr>
            <a:r>
              <a:rPr lang="en-US" altLang="en-US" sz="1800" smtClean="0">
                <a:cs typeface="Times New Roman" panose="02020603050405020304" pitchFamily="18" charset="0"/>
              </a:rPr>
              <a:t> </a:t>
            </a:r>
          </a:p>
          <a:p>
            <a:pPr marL="1943100" lvl="1" indent="-1485900" algn="just" eaLnBrk="1" hangingPunct="1">
              <a:lnSpc>
                <a:spcPct val="8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Detection</a:t>
            </a:r>
            <a:r>
              <a:rPr lang="en-US" altLang="en-US" sz="1800" smtClean="0">
                <a:cs typeface="Times New Roman" panose="02020603050405020304" pitchFamily="18" charset="0"/>
              </a:rPr>
              <a:t> 	Know a deadlock has occurred.</a:t>
            </a:r>
          </a:p>
          <a:p>
            <a:pPr marL="1943100" lvl="1" indent="-1485900" algn="just" eaLnBrk="1" hangingPunct="1">
              <a:lnSpc>
                <a:spcPct val="80000"/>
              </a:lnSpc>
              <a:buFontTx/>
              <a:buNone/>
            </a:pPr>
            <a:r>
              <a:rPr lang="en-US" altLang="en-US" sz="1800" smtClean="0">
                <a:cs typeface="Times New Roman" panose="02020603050405020304" pitchFamily="18" charset="0"/>
              </a:rPr>
              <a:t> </a:t>
            </a:r>
          </a:p>
          <a:p>
            <a:pPr marL="1943100" lvl="1" indent="-1485900" algn="just" eaLnBrk="1" hangingPunct="1">
              <a:lnSpc>
                <a:spcPct val="8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Recovery</a:t>
            </a:r>
            <a:r>
              <a:rPr lang="en-US" altLang="en-US" sz="1800" smtClean="0">
                <a:cs typeface="Times New Roman" panose="02020603050405020304" pitchFamily="18" charset="0"/>
              </a:rPr>
              <a:t> 	Regain the resources.</a:t>
            </a:r>
            <a:endParaRPr lang="en-US" altLang="en-US" sz="1800" smtClean="0"/>
          </a:p>
        </p:txBody>
      </p:sp>
      <p:sp>
        <p:nvSpPr>
          <p:cNvPr id="10245" name="Rectangle 5"/>
          <p:cNvSpPr>
            <a:spLocks noChangeArrowheads="1"/>
          </p:cNvSpPr>
          <p:nvPr/>
        </p:nvSpPr>
        <p:spPr bwMode="auto">
          <a:xfrm>
            <a:off x="304800" y="2286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DEADLOCKS</a:t>
            </a:r>
          </a:p>
        </p:txBody>
      </p:sp>
      <p:sp>
        <p:nvSpPr>
          <p:cNvPr id="10246" name="Text Box 6"/>
          <p:cNvSpPr txBox="1">
            <a:spLocks noChangeArrowheads="1"/>
          </p:cNvSpPr>
          <p:nvPr/>
        </p:nvSpPr>
        <p:spPr bwMode="auto">
          <a:xfrm>
            <a:off x="4495800" y="2286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Strategy</a:t>
            </a:r>
          </a:p>
        </p:txBody>
      </p:sp>
      <p:sp>
        <p:nvSpPr>
          <p:cNvPr id="10247" name="Text Box 8"/>
          <p:cNvSpPr txBox="1">
            <a:spLocks noChangeArrowheads="1"/>
          </p:cNvSpPr>
          <p:nvPr/>
        </p:nvSpPr>
        <p:spPr bwMode="auto">
          <a:xfrm>
            <a:off x="4419600" y="2133600"/>
            <a:ext cx="3813175" cy="376238"/>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Most Operating systems do this!!</a:t>
            </a:r>
          </a:p>
        </p:txBody>
      </p:sp>
      <p:sp>
        <p:nvSpPr>
          <p:cNvPr id="10248" name="Line 9"/>
          <p:cNvSpPr>
            <a:spLocks noChangeShapeType="1"/>
          </p:cNvSpPr>
          <p:nvPr/>
        </p:nvSpPr>
        <p:spPr bwMode="auto">
          <a:xfrm flipH="1">
            <a:off x="2590800" y="2286000"/>
            <a:ext cx="1752600"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1196</Words>
  <Application>Microsoft Office PowerPoint</Application>
  <PresentationFormat>On-screen Show (4:3)</PresentationFormat>
  <Paragraphs>648</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Times New Roman</vt:lpstr>
      <vt:lpstr>Helvetica</vt:lpstr>
      <vt:lpstr>Wingdings</vt:lpstr>
      <vt:lpstr>New York</vt:lpstr>
      <vt:lpstr>Symbol</vt:lpstr>
      <vt:lpstr>Default Design</vt:lpstr>
      <vt:lpstr>PowerPoint Presentation</vt:lpstr>
      <vt:lpstr>PowerPoint Presentation</vt:lpstr>
      <vt:lpstr>DEADLOCKS</vt:lpstr>
      <vt:lpstr>PowerPoint Presentation</vt:lpstr>
      <vt:lpstr>DEADLOCKS</vt:lpstr>
      <vt:lpstr>DEADLOCKS</vt:lpstr>
      <vt:lpstr>DEADLOCKS</vt:lpstr>
      <vt:lpstr>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DEADLOCKS</vt:lpstr>
    </vt:vector>
  </TitlesOfParts>
  <Company>Stratus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Operator</dc:creator>
  <cp:lastModifiedBy>jerry breecher</cp:lastModifiedBy>
  <cp:revision>60</cp:revision>
  <dcterms:created xsi:type="dcterms:W3CDTF">2000-12-15T21:00:26Z</dcterms:created>
  <dcterms:modified xsi:type="dcterms:W3CDTF">2018-05-31T01:08:28Z</dcterms:modified>
</cp:coreProperties>
</file>