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9" r:id="rId2"/>
    <p:sldId id="290" r:id="rId3"/>
    <p:sldId id="256" r:id="rId4"/>
    <p:sldId id="259" r:id="rId5"/>
    <p:sldId id="293" r:id="rId6"/>
    <p:sldId id="281" r:id="rId7"/>
    <p:sldId id="260" r:id="rId8"/>
    <p:sldId id="264" r:id="rId9"/>
    <p:sldId id="266" r:id="rId10"/>
    <p:sldId id="267" r:id="rId11"/>
    <p:sldId id="282" r:id="rId12"/>
    <p:sldId id="268" r:id="rId13"/>
    <p:sldId id="269" r:id="rId14"/>
    <p:sldId id="283" r:id="rId15"/>
    <p:sldId id="257" r:id="rId16"/>
    <p:sldId id="270" r:id="rId17"/>
    <p:sldId id="291" r:id="rId18"/>
    <p:sldId id="292" r:id="rId19"/>
    <p:sldId id="271" r:id="rId20"/>
    <p:sldId id="284" r:id="rId21"/>
    <p:sldId id="272" r:id="rId22"/>
    <p:sldId id="273" r:id="rId23"/>
    <p:sldId id="274" r:id="rId24"/>
    <p:sldId id="285" r:id="rId25"/>
    <p:sldId id="275" r:id="rId26"/>
    <p:sldId id="286" r:id="rId27"/>
    <p:sldId id="276" r:id="rId28"/>
    <p:sldId id="277" r:id="rId29"/>
    <p:sldId id="288" r:id="rId30"/>
    <p:sldId id="287" r:id="rId31"/>
    <p:sldId id="278" r:id="rId32"/>
    <p:sldId id="279" r:id="rId33"/>
  </p:sldIdLst>
  <p:sldSz cx="9144000" cy="6858000" type="screen4x3"/>
  <p:notesSz cx="7010400" cy="92964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99FF33"/>
    <a:srgbClr val="FFCCFF"/>
    <a:srgbClr val="FF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90929"/>
  </p:normalViewPr>
  <p:slideViewPr>
    <p:cSldViewPr>
      <p:cViewPr varScale="1">
        <p:scale>
          <a:sx n="60" d="100"/>
          <a:sy n="60" d="100"/>
        </p:scale>
        <p:origin x="888"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l" defTabSz="931863" eaLnBrk="1" hangingPunct="1">
              <a:defRPr sz="1200" smtClean="0"/>
            </a:lvl1pPr>
          </a:lstStyle>
          <a:p>
            <a:pPr>
              <a:defRPr/>
            </a:pPr>
            <a:endParaRPr lang="en-US" altLang="en-US"/>
          </a:p>
        </p:txBody>
      </p:sp>
      <p:sp>
        <p:nvSpPr>
          <p:cNvPr id="37891" name="Rectangle 1027"/>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smtClean="0"/>
            </a:lvl1pPr>
          </a:lstStyle>
          <a:p>
            <a:pPr>
              <a:defRPr/>
            </a:pPr>
            <a:endParaRPr lang="en-US" altLang="en-US"/>
          </a:p>
        </p:txBody>
      </p:sp>
      <p:sp>
        <p:nvSpPr>
          <p:cNvPr id="37892" name="Rectangle 1028"/>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l" defTabSz="931863" eaLnBrk="1" hangingPunct="1">
              <a:defRPr sz="1200" smtClean="0"/>
            </a:lvl1pPr>
          </a:lstStyle>
          <a:p>
            <a:pPr>
              <a:defRPr/>
            </a:pPr>
            <a:endParaRPr lang="en-US" altLang="en-US"/>
          </a:p>
        </p:txBody>
      </p:sp>
      <p:sp>
        <p:nvSpPr>
          <p:cNvPr id="37893" name="Rectangle 1029"/>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5CCF4093-1935-45FF-9D36-FC7360227A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l" defTabSz="931863" eaLnBrk="1" hangingPunct="1">
              <a:defRPr sz="1200" smtClean="0">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smtClean="0">
                <a:latin typeface="Times New Roman" panose="02020603050405020304" pitchFamily="18" charset="0"/>
              </a:defRPr>
            </a:lvl1pPr>
          </a:lstStyle>
          <a:p>
            <a:pPr>
              <a:defRPr/>
            </a:pPr>
            <a:endParaRPr lang="en-US" altLang="en-US"/>
          </a:p>
        </p:txBody>
      </p:sp>
      <p:sp>
        <p:nvSpPr>
          <p:cNvPr id="2052"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150"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l" defTabSz="931863" eaLnBrk="1" hangingPunct="1">
              <a:defRPr sz="1200" smtClean="0">
                <a:latin typeface="Times New Roman" panose="02020603050405020304"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smtClean="0">
                <a:latin typeface="Times New Roman" panose="02020603050405020304" pitchFamily="18" charset="0"/>
              </a:defRPr>
            </a:lvl1pPr>
          </a:lstStyle>
          <a:p>
            <a:pPr>
              <a:defRPr/>
            </a:pPr>
            <a:fld id="{EDD30D4B-9B79-4537-A279-8D8BCE3DC9E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095F3D40-CEDA-4FF8-88D7-3913ECBB8679}" type="slidenum">
              <a:rPr lang="en-US" altLang="en-US"/>
              <a:pPr>
                <a:defRPr/>
              </a:pPr>
              <a:t>‹#›</a:t>
            </a:fld>
            <a:endParaRPr lang="en-US" altLang="en-US"/>
          </a:p>
        </p:txBody>
      </p:sp>
    </p:spTree>
    <p:extLst>
      <p:ext uri="{BB962C8B-B14F-4D97-AF65-F5344CB8AC3E}">
        <p14:creationId xmlns:p14="http://schemas.microsoft.com/office/powerpoint/2010/main" val="224629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A5DED3ED-D83B-4AEE-AC5E-E1D8F84DB283}" type="slidenum">
              <a:rPr lang="en-US" altLang="en-US"/>
              <a:pPr>
                <a:defRPr/>
              </a:pPr>
              <a:t>‹#›</a:t>
            </a:fld>
            <a:endParaRPr lang="en-US" altLang="en-US"/>
          </a:p>
        </p:txBody>
      </p:sp>
    </p:spTree>
    <p:extLst>
      <p:ext uri="{BB962C8B-B14F-4D97-AF65-F5344CB8AC3E}">
        <p14:creationId xmlns:p14="http://schemas.microsoft.com/office/powerpoint/2010/main" val="61638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A5217ED5-9D63-4D42-B1F0-4165B78FD6E3}" type="slidenum">
              <a:rPr lang="en-US" altLang="en-US"/>
              <a:pPr>
                <a:defRPr/>
              </a:pPr>
              <a:t>‹#›</a:t>
            </a:fld>
            <a:endParaRPr lang="en-US" altLang="en-US"/>
          </a:p>
        </p:txBody>
      </p:sp>
    </p:spTree>
    <p:extLst>
      <p:ext uri="{BB962C8B-B14F-4D97-AF65-F5344CB8AC3E}">
        <p14:creationId xmlns:p14="http://schemas.microsoft.com/office/powerpoint/2010/main" val="348543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839CA579-6701-459B-85BB-A7E2D5966F89}" type="slidenum">
              <a:rPr lang="en-US" altLang="en-US"/>
              <a:pPr>
                <a:defRPr/>
              </a:pPr>
              <a:t>‹#›</a:t>
            </a:fld>
            <a:endParaRPr lang="en-US" altLang="en-US"/>
          </a:p>
        </p:txBody>
      </p:sp>
    </p:spTree>
    <p:extLst>
      <p:ext uri="{BB962C8B-B14F-4D97-AF65-F5344CB8AC3E}">
        <p14:creationId xmlns:p14="http://schemas.microsoft.com/office/powerpoint/2010/main" val="12672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D53DF58E-7582-482C-A5FF-6676EE3B809C}" type="slidenum">
              <a:rPr lang="en-US" altLang="en-US"/>
              <a:pPr>
                <a:defRPr/>
              </a:pPr>
              <a:t>‹#›</a:t>
            </a:fld>
            <a:endParaRPr lang="en-US" altLang="en-US"/>
          </a:p>
        </p:txBody>
      </p:sp>
    </p:spTree>
    <p:extLst>
      <p:ext uri="{BB962C8B-B14F-4D97-AF65-F5344CB8AC3E}">
        <p14:creationId xmlns:p14="http://schemas.microsoft.com/office/powerpoint/2010/main" val="25740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D32BE82E-B32F-46E6-A690-242475BAE0BC}" type="slidenum">
              <a:rPr lang="en-US" altLang="en-US"/>
              <a:pPr>
                <a:defRPr/>
              </a:pPr>
              <a:t>‹#›</a:t>
            </a:fld>
            <a:endParaRPr lang="en-US" altLang="en-US"/>
          </a:p>
        </p:txBody>
      </p:sp>
    </p:spTree>
    <p:extLst>
      <p:ext uri="{BB962C8B-B14F-4D97-AF65-F5344CB8AC3E}">
        <p14:creationId xmlns:p14="http://schemas.microsoft.com/office/powerpoint/2010/main" val="4119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9" name="Rectangle 6"/>
          <p:cNvSpPr>
            <a:spLocks noGrp="1" noChangeArrowheads="1"/>
          </p:cNvSpPr>
          <p:nvPr>
            <p:ph type="sldNum" sz="quarter" idx="12"/>
          </p:nvPr>
        </p:nvSpPr>
        <p:spPr>
          <a:ln/>
        </p:spPr>
        <p:txBody>
          <a:bodyPr/>
          <a:lstStyle>
            <a:lvl1pPr>
              <a:defRPr/>
            </a:lvl1pPr>
          </a:lstStyle>
          <a:p>
            <a:pPr>
              <a:defRPr/>
            </a:pPr>
            <a:fld id="{CA11D73E-9264-4B52-88CD-93D3309D5411}" type="slidenum">
              <a:rPr lang="en-US" altLang="en-US"/>
              <a:pPr>
                <a:defRPr/>
              </a:pPr>
              <a:t>‹#›</a:t>
            </a:fld>
            <a:endParaRPr lang="en-US" altLang="en-US"/>
          </a:p>
        </p:txBody>
      </p:sp>
    </p:spTree>
    <p:extLst>
      <p:ext uri="{BB962C8B-B14F-4D97-AF65-F5344CB8AC3E}">
        <p14:creationId xmlns:p14="http://schemas.microsoft.com/office/powerpoint/2010/main" val="114663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5" name="Rectangle 6"/>
          <p:cNvSpPr>
            <a:spLocks noGrp="1" noChangeArrowheads="1"/>
          </p:cNvSpPr>
          <p:nvPr>
            <p:ph type="sldNum" sz="quarter" idx="12"/>
          </p:nvPr>
        </p:nvSpPr>
        <p:spPr>
          <a:ln/>
        </p:spPr>
        <p:txBody>
          <a:bodyPr/>
          <a:lstStyle>
            <a:lvl1pPr>
              <a:defRPr/>
            </a:lvl1pPr>
          </a:lstStyle>
          <a:p>
            <a:pPr>
              <a:defRPr/>
            </a:pPr>
            <a:fld id="{9A884499-B29B-4F57-926D-706DF7B119D6}" type="slidenum">
              <a:rPr lang="en-US" altLang="en-US"/>
              <a:pPr>
                <a:defRPr/>
              </a:pPr>
              <a:t>‹#›</a:t>
            </a:fld>
            <a:endParaRPr lang="en-US" altLang="en-US"/>
          </a:p>
        </p:txBody>
      </p:sp>
    </p:spTree>
    <p:extLst>
      <p:ext uri="{BB962C8B-B14F-4D97-AF65-F5344CB8AC3E}">
        <p14:creationId xmlns:p14="http://schemas.microsoft.com/office/powerpoint/2010/main" val="351070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4" name="Rectangle 6"/>
          <p:cNvSpPr>
            <a:spLocks noGrp="1" noChangeArrowheads="1"/>
          </p:cNvSpPr>
          <p:nvPr>
            <p:ph type="sldNum" sz="quarter" idx="12"/>
          </p:nvPr>
        </p:nvSpPr>
        <p:spPr>
          <a:ln/>
        </p:spPr>
        <p:txBody>
          <a:bodyPr/>
          <a:lstStyle>
            <a:lvl1pPr>
              <a:defRPr/>
            </a:lvl1pPr>
          </a:lstStyle>
          <a:p>
            <a:pPr>
              <a:defRPr/>
            </a:pPr>
            <a:fld id="{4C4E8A1D-E3F9-4DD5-B243-713570CEC0DB}" type="slidenum">
              <a:rPr lang="en-US" altLang="en-US"/>
              <a:pPr>
                <a:defRPr/>
              </a:pPr>
              <a:t>‹#›</a:t>
            </a:fld>
            <a:endParaRPr lang="en-US" altLang="en-US"/>
          </a:p>
        </p:txBody>
      </p:sp>
    </p:spTree>
    <p:extLst>
      <p:ext uri="{BB962C8B-B14F-4D97-AF65-F5344CB8AC3E}">
        <p14:creationId xmlns:p14="http://schemas.microsoft.com/office/powerpoint/2010/main" val="371281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21D44B14-589B-46EB-90C1-57DF023860D8}" type="slidenum">
              <a:rPr lang="en-US" altLang="en-US"/>
              <a:pPr>
                <a:defRPr/>
              </a:pPr>
              <a:t>‹#›</a:t>
            </a:fld>
            <a:endParaRPr lang="en-US" altLang="en-US"/>
          </a:p>
        </p:txBody>
      </p:sp>
    </p:spTree>
    <p:extLst>
      <p:ext uri="{BB962C8B-B14F-4D97-AF65-F5344CB8AC3E}">
        <p14:creationId xmlns:p14="http://schemas.microsoft.com/office/powerpoint/2010/main" val="411605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8: Memory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79E411DB-4222-447B-A902-280413FFAFF5}" type="slidenum">
              <a:rPr lang="en-US" altLang="en-US"/>
              <a:pPr>
                <a:defRPr/>
              </a:pPr>
              <a:t>‹#›</a:t>
            </a:fld>
            <a:endParaRPr lang="en-US" altLang="en-US"/>
          </a:p>
        </p:txBody>
      </p:sp>
    </p:spTree>
    <p:extLst>
      <p:ext uri="{BB962C8B-B14F-4D97-AF65-F5344CB8AC3E}">
        <p14:creationId xmlns:p14="http://schemas.microsoft.com/office/powerpoint/2010/main" val="35336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b="1" smtClean="0"/>
            </a:lvl1pPr>
          </a:lstStyle>
          <a:p>
            <a:pPr>
              <a:defRPr/>
            </a:pPr>
            <a:r>
              <a:rPr lang="en-US" altLang="en-US"/>
              <a:t>8: Memory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b="1" smtClean="0"/>
            </a:lvl1pPr>
          </a:lstStyle>
          <a:p>
            <a:pPr>
              <a:defRPr/>
            </a:pPr>
            <a:fld id="{0992DA59-EB2F-44E8-8E2A-3B0AC2965A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409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E79DF6A5-C18F-47A8-8BC6-1A4D92D2B9AC}" type="slidenum">
              <a:rPr lang="en-US" altLang="en-US"/>
              <a:pPr algn="r"/>
              <a:t>1</a:t>
            </a:fld>
            <a:endParaRPr lang="en-US" altLang="en-US"/>
          </a:p>
        </p:txBody>
      </p:sp>
      <p:sp>
        <p:nvSpPr>
          <p:cNvPr id="4100" name="Rectangle 1026"/>
          <p:cNvSpPr>
            <a:spLocks noGrp="1" noChangeArrowheads="1"/>
          </p:cNvSpPr>
          <p:nvPr>
            <p:ph type="body" idx="1"/>
          </p:nvPr>
        </p:nvSpPr>
        <p:spPr>
          <a:xfrm>
            <a:off x="304800" y="4724400"/>
            <a:ext cx="8458200" cy="609600"/>
          </a:xfrm>
        </p:spPr>
        <p:txBody>
          <a:bodyPr/>
          <a:lstStyle/>
          <a:p>
            <a:pPr algn="ctr" eaLnBrk="1" hangingPunct="1">
              <a:buFontTx/>
              <a:buNone/>
            </a:pPr>
            <a:r>
              <a:rPr lang="en-US" altLang="en-US" b="1" smtClean="0">
                <a:solidFill>
                  <a:schemeClr val="accent2"/>
                </a:solidFill>
              </a:rPr>
              <a:t>Jerry Breecher</a:t>
            </a:r>
          </a:p>
        </p:txBody>
      </p:sp>
      <p:sp>
        <p:nvSpPr>
          <p:cNvPr id="4101" name="Rectangle 1027"/>
          <p:cNvSpPr>
            <a:spLocks noChangeArrowheads="1"/>
          </p:cNvSpPr>
          <p:nvPr/>
        </p:nvSpPr>
        <p:spPr bwMode="auto">
          <a:xfrm>
            <a:off x="152400" y="1524000"/>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MEMORY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331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ABAFB6E7-0330-41D7-9620-FBD1F97A174E}" type="slidenum">
              <a:rPr lang="en-US" altLang="en-US"/>
              <a:pPr algn="r"/>
              <a:t>10</a:t>
            </a:fld>
            <a:endParaRPr lang="en-US" altLang="en-US"/>
          </a:p>
        </p:txBody>
      </p:sp>
      <p:sp>
        <p:nvSpPr>
          <p:cNvPr id="13316" name="Rectangle 2"/>
          <p:cNvSpPr>
            <a:spLocks noGrp="1" noChangeArrowheads="1"/>
          </p:cNvSpPr>
          <p:nvPr>
            <p:ph type="title"/>
          </p:nvPr>
        </p:nvSpPr>
        <p:spPr>
          <a:xfrm>
            <a:off x="0" y="152400"/>
            <a:ext cx="4953000" cy="762000"/>
          </a:xfrm>
        </p:spPr>
        <p:txBody>
          <a:bodyPr/>
          <a:lstStyle/>
          <a:p>
            <a:pPr eaLnBrk="1" hangingPunct="1"/>
            <a:r>
              <a:rPr lang="en-US" altLang="en-US" sz="3600" b="1" smtClean="0"/>
              <a:t>MEMORY MANAGEMENT</a:t>
            </a:r>
          </a:p>
        </p:txBody>
      </p:sp>
      <p:sp>
        <p:nvSpPr>
          <p:cNvPr id="13317" name="Rectangle 3"/>
          <p:cNvSpPr>
            <a:spLocks noGrp="1" noChangeArrowheads="1"/>
          </p:cNvSpPr>
          <p:nvPr>
            <p:ph type="body" idx="1"/>
          </p:nvPr>
        </p:nvSpPr>
        <p:spPr>
          <a:xfrm>
            <a:off x="228600" y="1295400"/>
            <a:ext cx="8610600" cy="5029200"/>
          </a:xfrm>
        </p:spPr>
        <p:txBody>
          <a:bodyPr/>
          <a:lstStyle/>
          <a:p>
            <a:pPr algn="just" eaLnBrk="1" hangingPunct="1">
              <a:lnSpc>
                <a:spcPct val="90000"/>
              </a:lnSpc>
              <a:buFontTx/>
              <a:buNone/>
            </a:pPr>
            <a:r>
              <a:rPr lang="en-US" altLang="en-US" sz="1600" b="1" smtClean="0">
                <a:solidFill>
                  <a:schemeClr val="accent2"/>
                </a:solidFill>
                <a:cs typeface="Times New Roman" panose="02020603050405020304" pitchFamily="18" charset="0"/>
              </a:rPr>
              <a:t>RESIDENT MONITOR:</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Primitive Operating System.</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Usually in low memory where interrupt vectors are placed.</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Must check each memory reference against fence ( fixed or variable ) in hardware or register. If user generated address &lt; fence, then illegal.</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User program starts at fence -&gt; fixed for duration of execution. Then user code has fence address built in. But only works for static-sized monitor.</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If monitor can change in size, start user at high end and move back, OR use fence as base register that requires address binding at execution time. Add base register to every generated user address.</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Isolate user from physical address space using logical address space.</a:t>
            </a:r>
          </a:p>
          <a:p>
            <a:pPr lvl="1" algn="just" eaLnBrk="1" hangingPunct="1">
              <a:lnSpc>
                <a:spcPct val="90000"/>
              </a:lnSpc>
              <a:buFont typeface="Wingdings" panose="05000000000000000000" pitchFamily="2" charset="2"/>
              <a:buChar char="§"/>
            </a:pP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Concept of "mapping addresses” shown on next slide.</a:t>
            </a:r>
            <a:endParaRPr lang="en-US" altLang="en-US" sz="1600" smtClean="0"/>
          </a:p>
        </p:txBody>
      </p:sp>
      <p:sp>
        <p:nvSpPr>
          <p:cNvPr id="13318" name="Text Box 4"/>
          <p:cNvSpPr txBox="1">
            <a:spLocks noChangeArrowheads="1"/>
          </p:cNvSpPr>
          <p:nvPr/>
        </p:nvSpPr>
        <p:spPr bwMode="auto">
          <a:xfrm>
            <a:off x="4991100" y="328613"/>
            <a:ext cx="352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SINGLE PARTITION</a:t>
            </a:r>
          </a:p>
          <a:p>
            <a:pPr eaLnBrk="1" hangingPunct="1"/>
            <a:r>
              <a:rPr lang="en-US" altLang="en-US" sz="2800" b="1">
                <a:solidFill>
                  <a:srgbClr val="FF0000"/>
                </a:solidFill>
              </a:rPr>
              <a:t>ALLOCATION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433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8941C5D-70FA-4A74-A9F5-9E6DA869CD7B}" type="slidenum">
              <a:rPr lang="en-US" altLang="en-US"/>
              <a:pPr algn="r"/>
              <a:t>11</a:t>
            </a:fld>
            <a:endParaRPr lang="en-US" altLang="en-US"/>
          </a:p>
        </p:txBody>
      </p:sp>
      <p:sp>
        <p:nvSpPr>
          <p:cNvPr id="14340" name="Rectangle 1026"/>
          <p:cNvSpPr>
            <a:spLocks noGrp="1" noChangeArrowheads="1"/>
          </p:cNvSpPr>
          <p:nvPr>
            <p:ph type="title"/>
          </p:nvPr>
        </p:nvSpPr>
        <p:spPr>
          <a:xfrm>
            <a:off x="0" y="152400"/>
            <a:ext cx="4648200" cy="1066800"/>
          </a:xfrm>
        </p:spPr>
        <p:txBody>
          <a:bodyPr/>
          <a:lstStyle/>
          <a:p>
            <a:pPr eaLnBrk="1" hangingPunct="1"/>
            <a:r>
              <a:rPr lang="en-US" altLang="en-US" sz="3600" b="1" smtClean="0"/>
              <a:t>MEMORY MANAGEMENT</a:t>
            </a:r>
          </a:p>
        </p:txBody>
      </p:sp>
      <p:sp>
        <p:nvSpPr>
          <p:cNvPr id="14341" name="Text Box 1028"/>
          <p:cNvSpPr txBox="1">
            <a:spLocks noChangeArrowheads="1"/>
          </p:cNvSpPr>
          <p:nvPr/>
        </p:nvSpPr>
        <p:spPr bwMode="auto">
          <a:xfrm>
            <a:off x="5067300" y="252413"/>
            <a:ext cx="352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SINGLE PARTITION</a:t>
            </a:r>
          </a:p>
          <a:p>
            <a:pPr eaLnBrk="1" hangingPunct="1"/>
            <a:r>
              <a:rPr lang="en-US" altLang="en-US" sz="2800" b="1">
                <a:solidFill>
                  <a:srgbClr val="FF0000"/>
                </a:solidFill>
              </a:rPr>
              <a:t>ALLOCATION</a:t>
            </a:r>
          </a:p>
        </p:txBody>
      </p:sp>
      <p:sp>
        <p:nvSpPr>
          <p:cNvPr id="14342" name="Rectangle 1030"/>
          <p:cNvSpPr>
            <a:spLocks noChangeArrowheads="1"/>
          </p:cNvSpPr>
          <p:nvPr/>
        </p:nvSpPr>
        <p:spPr bwMode="auto">
          <a:xfrm>
            <a:off x="533400" y="3048000"/>
            <a:ext cx="11430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CPU</a:t>
            </a:r>
          </a:p>
        </p:txBody>
      </p:sp>
      <p:sp>
        <p:nvSpPr>
          <p:cNvPr id="14343" name="Rectangle 1031"/>
          <p:cNvSpPr>
            <a:spLocks noChangeArrowheads="1"/>
          </p:cNvSpPr>
          <p:nvPr/>
        </p:nvSpPr>
        <p:spPr bwMode="auto">
          <a:xfrm>
            <a:off x="6172200" y="2209800"/>
            <a:ext cx="2209800" cy="3505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MEMORY</a:t>
            </a:r>
          </a:p>
        </p:txBody>
      </p:sp>
      <p:sp>
        <p:nvSpPr>
          <p:cNvPr id="14344" name="Rectangle 1032"/>
          <p:cNvSpPr>
            <a:spLocks noChangeArrowheads="1"/>
          </p:cNvSpPr>
          <p:nvPr/>
        </p:nvSpPr>
        <p:spPr bwMode="auto">
          <a:xfrm>
            <a:off x="2057400" y="1905000"/>
            <a:ext cx="1447800" cy="762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Limit </a:t>
            </a:r>
          </a:p>
          <a:p>
            <a:pPr eaLnBrk="1" hangingPunct="1"/>
            <a:r>
              <a:rPr lang="en-US" altLang="en-US" b="1"/>
              <a:t>Register</a:t>
            </a:r>
          </a:p>
        </p:txBody>
      </p:sp>
      <p:sp>
        <p:nvSpPr>
          <p:cNvPr id="14345" name="Rectangle 1033"/>
          <p:cNvSpPr>
            <a:spLocks noChangeArrowheads="1"/>
          </p:cNvSpPr>
          <p:nvPr/>
        </p:nvSpPr>
        <p:spPr bwMode="auto">
          <a:xfrm>
            <a:off x="4191000" y="1828800"/>
            <a:ext cx="1600200" cy="838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Relocation</a:t>
            </a:r>
          </a:p>
          <a:p>
            <a:pPr eaLnBrk="1" hangingPunct="1"/>
            <a:r>
              <a:rPr lang="en-US" altLang="en-US" b="1"/>
              <a:t>Register</a:t>
            </a:r>
          </a:p>
        </p:txBody>
      </p:sp>
      <p:sp>
        <p:nvSpPr>
          <p:cNvPr id="14346" name="Oval 1034"/>
          <p:cNvSpPr>
            <a:spLocks noChangeArrowheads="1"/>
          </p:cNvSpPr>
          <p:nvPr/>
        </p:nvSpPr>
        <p:spPr bwMode="auto">
          <a:xfrm>
            <a:off x="4800600" y="3352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a:t>
            </a:r>
          </a:p>
        </p:txBody>
      </p:sp>
      <p:sp>
        <p:nvSpPr>
          <p:cNvPr id="14347" name="AutoShape 1035"/>
          <p:cNvSpPr>
            <a:spLocks noChangeArrowheads="1"/>
          </p:cNvSpPr>
          <p:nvPr/>
        </p:nvSpPr>
        <p:spPr bwMode="auto">
          <a:xfrm>
            <a:off x="2438400" y="3276600"/>
            <a:ext cx="1219200" cy="6096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&lt;</a:t>
            </a:r>
          </a:p>
        </p:txBody>
      </p:sp>
      <p:sp>
        <p:nvSpPr>
          <p:cNvPr id="14348" name="Line 1036"/>
          <p:cNvSpPr>
            <a:spLocks noChangeShapeType="1"/>
          </p:cNvSpPr>
          <p:nvPr/>
        </p:nvSpPr>
        <p:spPr bwMode="auto">
          <a:xfrm>
            <a:off x="1676400" y="35814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037"/>
          <p:cNvSpPr>
            <a:spLocks noChangeShapeType="1"/>
          </p:cNvSpPr>
          <p:nvPr/>
        </p:nvSpPr>
        <p:spPr bwMode="auto">
          <a:xfrm>
            <a:off x="3657600" y="35814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038"/>
          <p:cNvSpPr>
            <a:spLocks noChangeShapeType="1"/>
          </p:cNvSpPr>
          <p:nvPr/>
        </p:nvSpPr>
        <p:spPr bwMode="auto">
          <a:xfrm>
            <a:off x="5257800" y="358140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039"/>
          <p:cNvSpPr>
            <a:spLocks noChangeShapeType="1"/>
          </p:cNvSpPr>
          <p:nvPr/>
        </p:nvSpPr>
        <p:spPr bwMode="auto">
          <a:xfrm>
            <a:off x="3048000" y="3886200"/>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Line 1040"/>
          <p:cNvSpPr>
            <a:spLocks noChangeShapeType="1"/>
          </p:cNvSpPr>
          <p:nvPr/>
        </p:nvSpPr>
        <p:spPr bwMode="auto">
          <a:xfrm>
            <a:off x="3048000" y="2667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Line 1041"/>
          <p:cNvSpPr>
            <a:spLocks noChangeShapeType="1"/>
          </p:cNvSpPr>
          <p:nvPr/>
        </p:nvSpPr>
        <p:spPr bwMode="auto">
          <a:xfrm>
            <a:off x="4953000" y="266700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Text Box 1042"/>
          <p:cNvSpPr txBox="1">
            <a:spLocks noChangeArrowheads="1"/>
          </p:cNvSpPr>
          <p:nvPr/>
        </p:nvSpPr>
        <p:spPr bwMode="auto">
          <a:xfrm>
            <a:off x="3108325" y="38703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a:t>No</a:t>
            </a:r>
          </a:p>
        </p:txBody>
      </p:sp>
      <p:sp>
        <p:nvSpPr>
          <p:cNvPr id="14355" name="Text Box 1043"/>
          <p:cNvSpPr txBox="1">
            <a:spLocks noChangeArrowheads="1"/>
          </p:cNvSpPr>
          <p:nvPr/>
        </p:nvSpPr>
        <p:spPr bwMode="auto">
          <a:xfrm>
            <a:off x="1660525" y="3641725"/>
            <a:ext cx="928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Logical</a:t>
            </a:r>
          </a:p>
          <a:p>
            <a:pPr eaLnBrk="1" hangingPunct="1"/>
            <a:r>
              <a:rPr lang="en-US" altLang="en-US"/>
              <a:t>Address</a:t>
            </a:r>
          </a:p>
        </p:txBody>
      </p:sp>
      <p:sp>
        <p:nvSpPr>
          <p:cNvPr id="14356" name="Text Box 1044"/>
          <p:cNvSpPr txBox="1">
            <a:spLocks noChangeArrowheads="1"/>
          </p:cNvSpPr>
          <p:nvPr/>
        </p:nvSpPr>
        <p:spPr bwMode="auto">
          <a:xfrm>
            <a:off x="3489325" y="31083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a:t>Yes</a:t>
            </a:r>
          </a:p>
        </p:txBody>
      </p:sp>
      <p:sp>
        <p:nvSpPr>
          <p:cNvPr id="14357" name="Text Box 1045"/>
          <p:cNvSpPr txBox="1">
            <a:spLocks noChangeArrowheads="1"/>
          </p:cNvSpPr>
          <p:nvPr/>
        </p:nvSpPr>
        <p:spPr bwMode="auto">
          <a:xfrm>
            <a:off x="5089525" y="3641725"/>
            <a:ext cx="938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Physical</a:t>
            </a:r>
          </a:p>
          <a:p>
            <a:pPr eaLnBrk="1" hangingPunct="1"/>
            <a:r>
              <a:rPr lang="en-US" altLang="en-US"/>
              <a:t>Address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536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4253DFC5-FE6B-4F25-AC9D-28D2D60AE215}" type="slidenum">
              <a:rPr lang="en-US" altLang="en-US"/>
              <a:pPr algn="r"/>
              <a:t>12</a:t>
            </a:fld>
            <a:endParaRPr lang="en-US" altLang="en-US"/>
          </a:p>
        </p:txBody>
      </p:sp>
      <p:sp>
        <p:nvSpPr>
          <p:cNvPr id="15364" name="Rectangle 3"/>
          <p:cNvSpPr>
            <a:spLocks noGrp="1" noChangeArrowheads="1"/>
          </p:cNvSpPr>
          <p:nvPr>
            <p:ph type="body" idx="1"/>
          </p:nvPr>
        </p:nvSpPr>
        <p:spPr>
          <a:xfrm>
            <a:off x="304800" y="2590800"/>
            <a:ext cx="8610600" cy="3276600"/>
          </a:xfrm>
        </p:spPr>
        <p:txBody>
          <a:bodyPr/>
          <a:lstStyle/>
          <a:p>
            <a:pPr marL="0" indent="0" algn="just" eaLnBrk="1" hangingPunct="1">
              <a:buFontTx/>
              <a:buNone/>
            </a:pPr>
            <a:r>
              <a:rPr lang="en-US" altLang="en-US" sz="1800" b="1" smtClean="0">
                <a:solidFill>
                  <a:schemeClr val="accent2"/>
                </a:solidFill>
                <a:cs typeface="Times New Roman" panose="02020603050405020304" pitchFamily="18" charset="0"/>
              </a:rPr>
              <a:t>JOB SCHEDULING</a:t>
            </a:r>
            <a:endParaRPr lang="en-US" altLang="en-US" sz="1800" b="1" smtClean="0">
              <a:cs typeface="Times New Roman" panose="02020603050405020304" pitchFamily="18" charset="0"/>
            </a:endParaRPr>
          </a:p>
          <a:p>
            <a:pPr marL="0" indent="0" algn="just" eaLnBrk="1" hangingPunct="1">
              <a:buFontTx/>
              <a:buNone/>
            </a:pPr>
            <a:r>
              <a:rPr lang="en-US" altLang="en-US" sz="1800" smtClean="0">
                <a:cs typeface="Times New Roman" panose="02020603050405020304" pitchFamily="18" charset="0"/>
              </a:rPr>
              <a:t> </a:t>
            </a:r>
          </a:p>
          <a:p>
            <a:pPr lvl="1" algn="just" eaLnBrk="1" hangingPunct="1">
              <a:buFont typeface="Wingdings" panose="05000000000000000000" pitchFamily="2" charset="2"/>
              <a:buChar char="§"/>
            </a:pPr>
            <a:r>
              <a:rPr lang="en-US" altLang="en-US" sz="1800" smtClean="0">
                <a:cs typeface="Times New Roman" panose="02020603050405020304" pitchFamily="18" charset="0"/>
              </a:rPr>
              <a:t>Must take into account who wants to run, the memory needs, and partition availability.  (This is a combination of short/medium term scheduling.)</a:t>
            </a:r>
          </a:p>
          <a:p>
            <a:pPr lvl="1" algn="just" eaLnBrk="1" hangingPunct="1">
              <a:buFont typeface="Wingdings" panose="05000000000000000000" pitchFamily="2" charset="2"/>
              <a:buChar char="§"/>
            </a:pPr>
            <a:r>
              <a:rPr lang="en-US" altLang="en-US" sz="1800" smtClean="0">
                <a:cs typeface="Times New Roman" panose="02020603050405020304" pitchFamily="18" charset="0"/>
              </a:rPr>
              <a:t>Sequence of events:</a:t>
            </a:r>
          </a:p>
          <a:p>
            <a:pPr lvl="1" algn="just" eaLnBrk="1" hangingPunct="1">
              <a:buFont typeface="Wingdings" panose="05000000000000000000" pitchFamily="2" charset="2"/>
              <a:buChar char="§"/>
            </a:pPr>
            <a:r>
              <a:rPr lang="en-US" altLang="en-US" sz="1800" smtClean="0">
                <a:cs typeface="Times New Roman" panose="02020603050405020304" pitchFamily="18" charset="0"/>
              </a:rPr>
              <a:t>In an empty memory slot, load a program</a:t>
            </a:r>
          </a:p>
          <a:p>
            <a:pPr lvl="1" algn="just" eaLnBrk="1" hangingPunct="1">
              <a:buFont typeface="Wingdings" panose="05000000000000000000" pitchFamily="2" charset="2"/>
              <a:buChar char="§"/>
            </a:pPr>
            <a:r>
              <a:rPr lang="en-US" altLang="en-US" sz="1800" smtClean="0">
                <a:cs typeface="Times New Roman" panose="02020603050405020304" pitchFamily="18" charset="0"/>
              </a:rPr>
              <a:t>THEN it can compete for CPU time.</a:t>
            </a:r>
          </a:p>
          <a:p>
            <a:pPr lvl="1" algn="just" eaLnBrk="1" hangingPunct="1">
              <a:buFont typeface="Wingdings" panose="05000000000000000000" pitchFamily="2" charset="2"/>
              <a:buChar char="§"/>
            </a:pPr>
            <a:r>
              <a:rPr lang="en-US" altLang="en-US" sz="1800" smtClean="0">
                <a:cs typeface="Times New Roman" panose="02020603050405020304" pitchFamily="18" charset="0"/>
              </a:rPr>
              <a:t>Upon job completion, the partition becomes available.</a:t>
            </a:r>
          </a:p>
          <a:p>
            <a:pPr lvl="1" algn="just" eaLnBrk="1" hangingPunct="1">
              <a:buFont typeface="Wingdings" panose="05000000000000000000" pitchFamily="2" charset="2"/>
              <a:buChar char="§"/>
            </a:pPr>
            <a:r>
              <a:rPr lang="en-US" altLang="en-US" sz="1800" smtClean="0">
                <a:cs typeface="Times New Roman" panose="02020603050405020304" pitchFamily="18" charset="0"/>
              </a:rPr>
              <a:t>Can determine memory size required ( either user specified or "automatically" ).</a:t>
            </a:r>
          </a:p>
        </p:txBody>
      </p:sp>
      <p:sp>
        <p:nvSpPr>
          <p:cNvPr id="15365" name="Text Box 6"/>
          <p:cNvSpPr txBox="1">
            <a:spLocks noChangeArrowheads="1"/>
          </p:cNvSpPr>
          <p:nvPr/>
        </p:nvSpPr>
        <p:spPr bwMode="auto">
          <a:xfrm>
            <a:off x="5676900" y="228600"/>
            <a:ext cx="2593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CONTIGUOUS</a:t>
            </a:r>
          </a:p>
          <a:p>
            <a:pPr eaLnBrk="1" hangingPunct="1"/>
            <a:r>
              <a:rPr lang="en-US" altLang="en-US" sz="2800" b="1">
                <a:solidFill>
                  <a:srgbClr val="FF0000"/>
                </a:solidFill>
              </a:rPr>
              <a:t>ALLOCATION</a:t>
            </a:r>
          </a:p>
        </p:txBody>
      </p:sp>
      <p:sp>
        <p:nvSpPr>
          <p:cNvPr id="15366" name="Rectangle 7"/>
          <p:cNvSpPr>
            <a:spLocks noGrp="1" noChangeArrowheads="1"/>
          </p:cNvSpPr>
          <p:nvPr>
            <p:ph type="title"/>
          </p:nvPr>
        </p:nvSpPr>
        <p:spPr>
          <a:xfrm>
            <a:off x="0" y="152400"/>
            <a:ext cx="4648200" cy="1066800"/>
          </a:xfrm>
          <a:noFill/>
        </p:spPr>
        <p:txBody>
          <a:bodyPr/>
          <a:lstStyle/>
          <a:p>
            <a:pPr eaLnBrk="1" hangingPunct="1"/>
            <a:r>
              <a:rPr lang="en-US" altLang="en-US" sz="3600" b="1" smtClean="0"/>
              <a:t>MEMORY MANAGEMENT</a:t>
            </a:r>
          </a:p>
        </p:txBody>
      </p:sp>
      <p:sp>
        <p:nvSpPr>
          <p:cNvPr id="15367" name="Text Box 8"/>
          <p:cNvSpPr txBox="1">
            <a:spLocks noChangeArrowheads="1"/>
          </p:cNvSpPr>
          <p:nvPr/>
        </p:nvSpPr>
        <p:spPr bwMode="auto">
          <a:xfrm>
            <a:off x="5410200" y="1981200"/>
            <a:ext cx="3252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b="1">
                <a:solidFill>
                  <a:srgbClr val="3399FF"/>
                </a:solidFill>
              </a:rPr>
              <a:t>All pages for a process are allocated together in one chunk.</a:t>
            </a:r>
          </a:p>
        </p:txBody>
      </p:sp>
      <p:sp>
        <p:nvSpPr>
          <p:cNvPr id="15368" name="Line 9"/>
          <p:cNvSpPr>
            <a:spLocks noChangeShapeType="1"/>
          </p:cNvSpPr>
          <p:nvPr/>
        </p:nvSpPr>
        <p:spPr bwMode="auto">
          <a:xfrm flipV="1">
            <a:off x="6629400" y="1066800"/>
            <a:ext cx="0" cy="914400"/>
          </a:xfrm>
          <a:prstGeom prst="line">
            <a:avLst/>
          </a:prstGeom>
          <a:noFill/>
          <a:ln w="381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638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695586F5-820F-4B95-8FC3-0EE769A73E93}" type="slidenum">
              <a:rPr lang="en-US" altLang="en-US"/>
              <a:pPr algn="r"/>
              <a:t>13</a:t>
            </a:fld>
            <a:endParaRPr lang="en-US" altLang="en-US"/>
          </a:p>
        </p:txBody>
      </p:sp>
      <p:sp>
        <p:nvSpPr>
          <p:cNvPr id="16388" name="Rectangle 3"/>
          <p:cNvSpPr>
            <a:spLocks noGrp="1" noChangeArrowheads="1"/>
          </p:cNvSpPr>
          <p:nvPr>
            <p:ph type="body" idx="1"/>
          </p:nvPr>
        </p:nvSpPr>
        <p:spPr>
          <a:xfrm>
            <a:off x="304800" y="1219200"/>
            <a:ext cx="8610600" cy="2057400"/>
          </a:xfrm>
        </p:spPr>
        <p:txBody>
          <a:bodyPr/>
          <a:lstStyle/>
          <a:p>
            <a:pPr marL="0" indent="0" algn="just" eaLnBrk="1" hangingPunct="1">
              <a:lnSpc>
                <a:spcPct val="90000"/>
              </a:lnSpc>
              <a:buFontTx/>
              <a:buNone/>
            </a:pPr>
            <a:r>
              <a:rPr lang="en-US" altLang="en-US" sz="1800" b="1" smtClean="0">
                <a:solidFill>
                  <a:schemeClr val="accent2"/>
                </a:solidFill>
                <a:cs typeface="Times New Roman" panose="02020603050405020304" pitchFamily="18" charset="0"/>
              </a:rPr>
              <a:t>DYNAMIC STORAGE</a:t>
            </a:r>
            <a:endParaRPr lang="en-US" altLang="en-US" sz="1800" b="1"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(Variable sized holes in memory allocated on need.)</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Operating System keeps table of this memory - space allocated based on table.</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Adjacent freed space merged to get largest holes - buddy system. </a:t>
            </a:r>
          </a:p>
          <a:p>
            <a:pPr lvl="1" algn="just" eaLnBrk="1" hangingPunct="1">
              <a:lnSpc>
                <a:spcPct val="90000"/>
              </a:lnSpc>
              <a:buFont typeface="Wingdings" panose="05000000000000000000" pitchFamily="2" charset="2"/>
              <a:buChar char="§"/>
            </a:pPr>
            <a:endParaRPr lang="en-US" altLang="en-US" sz="1800" smtClean="0">
              <a:cs typeface="Times New Roman" panose="02020603050405020304" pitchFamily="18" charset="0"/>
            </a:endParaRPr>
          </a:p>
          <a:p>
            <a:pPr marL="0" indent="0" algn="just" eaLnBrk="1" hangingPunct="1">
              <a:lnSpc>
                <a:spcPct val="90000"/>
              </a:lnSpc>
              <a:buFont typeface="Wingdings" panose="05000000000000000000" pitchFamily="2" charset="2"/>
              <a:buNone/>
            </a:pPr>
            <a:r>
              <a:rPr lang="en-US" altLang="en-US" sz="1800" b="1" smtClean="0">
                <a:solidFill>
                  <a:schemeClr val="accent2"/>
                </a:solidFill>
                <a:cs typeface="Times New Roman" panose="02020603050405020304" pitchFamily="18" charset="0"/>
              </a:rPr>
              <a:t>ALLOCATION PRODUCES HOLES</a:t>
            </a:r>
            <a:endParaRPr lang="en-US" altLang="en-US" sz="1800" b="1" smtClean="0"/>
          </a:p>
        </p:txBody>
      </p:sp>
      <p:sp>
        <p:nvSpPr>
          <p:cNvPr id="16389" name="Rectangle 5"/>
          <p:cNvSpPr>
            <a:spLocks noChangeArrowheads="1"/>
          </p:cNvSpPr>
          <p:nvPr/>
        </p:nvSpPr>
        <p:spPr bwMode="auto">
          <a:xfrm>
            <a:off x="1219200" y="3733800"/>
            <a:ext cx="1143000" cy="2555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6390" name="Line 6"/>
          <p:cNvSpPr>
            <a:spLocks noChangeShapeType="1"/>
          </p:cNvSpPr>
          <p:nvPr/>
        </p:nvSpPr>
        <p:spPr bwMode="auto">
          <a:xfrm>
            <a:off x="1219200" y="4267200"/>
            <a:ext cx="1143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Line 7"/>
          <p:cNvSpPr>
            <a:spLocks noChangeShapeType="1"/>
          </p:cNvSpPr>
          <p:nvPr/>
        </p:nvSpPr>
        <p:spPr bwMode="auto">
          <a:xfrm>
            <a:off x="1219200" y="4953000"/>
            <a:ext cx="1143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8"/>
          <p:cNvSpPr>
            <a:spLocks noChangeShapeType="1"/>
          </p:cNvSpPr>
          <p:nvPr/>
        </p:nvSpPr>
        <p:spPr bwMode="auto">
          <a:xfrm>
            <a:off x="1219200" y="5791200"/>
            <a:ext cx="1143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Text Box 9"/>
          <p:cNvSpPr txBox="1">
            <a:spLocks noChangeArrowheads="1"/>
          </p:cNvSpPr>
          <p:nvPr/>
        </p:nvSpPr>
        <p:spPr bwMode="auto">
          <a:xfrm>
            <a:off x="1600200" y="3886200"/>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OS</a:t>
            </a:r>
          </a:p>
        </p:txBody>
      </p:sp>
      <p:sp>
        <p:nvSpPr>
          <p:cNvPr id="16394" name="Text Box 10"/>
          <p:cNvSpPr txBox="1">
            <a:spLocks noChangeArrowheads="1"/>
          </p:cNvSpPr>
          <p:nvPr/>
        </p:nvSpPr>
        <p:spPr bwMode="auto">
          <a:xfrm>
            <a:off x="1295400" y="4605338"/>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1</a:t>
            </a:r>
          </a:p>
        </p:txBody>
      </p:sp>
      <p:sp>
        <p:nvSpPr>
          <p:cNvPr id="16395" name="Text Box 11"/>
          <p:cNvSpPr txBox="1">
            <a:spLocks noChangeArrowheads="1"/>
          </p:cNvSpPr>
          <p:nvPr/>
        </p:nvSpPr>
        <p:spPr bwMode="auto">
          <a:xfrm>
            <a:off x="1295400" y="5287963"/>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2</a:t>
            </a:r>
          </a:p>
        </p:txBody>
      </p:sp>
      <p:sp>
        <p:nvSpPr>
          <p:cNvPr id="16396" name="Text Box 12"/>
          <p:cNvSpPr txBox="1">
            <a:spLocks noChangeArrowheads="1"/>
          </p:cNvSpPr>
          <p:nvPr/>
        </p:nvSpPr>
        <p:spPr bwMode="auto">
          <a:xfrm>
            <a:off x="1219200" y="58674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3</a:t>
            </a:r>
          </a:p>
        </p:txBody>
      </p:sp>
      <p:sp>
        <p:nvSpPr>
          <p:cNvPr id="16397" name="Rectangle 13"/>
          <p:cNvSpPr>
            <a:spLocks noChangeArrowheads="1"/>
          </p:cNvSpPr>
          <p:nvPr/>
        </p:nvSpPr>
        <p:spPr bwMode="auto">
          <a:xfrm>
            <a:off x="3657600" y="3700463"/>
            <a:ext cx="1143000" cy="2555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6398" name="Line 14"/>
          <p:cNvSpPr>
            <a:spLocks noChangeShapeType="1"/>
          </p:cNvSpPr>
          <p:nvPr/>
        </p:nvSpPr>
        <p:spPr bwMode="auto">
          <a:xfrm>
            <a:off x="3657600" y="4233863"/>
            <a:ext cx="1143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5"/>
          <p:cNvSpPr>
            <a:spLocks noChangeShapeType="1"/>
          </p:cNvSpPr>
          <p:nvPr/>
        </p:nvSpPr>
        <p:spPr bwMode="auto">
          <a:xfrm>
            <a:off x="3657600" y="4919663"/>
            <a:ext cx="1143000" cy="33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p:cNvSpPr>
            <a:spLocks noChangeShapeType="1"/>
          </p:cNvSpPr>
          <p:nvPr/>
        </p:nvSpPr>
        <p:spPr bwMode="auto">
          <a:xfrm>
            <a:off x="3657600" y="5757863"/>
            <a:ext cx="1143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Text Box 17"/>
          <p:cNvSpPr txBox="1">
            <a:spLocks noChangeArrowheads="1"/>
          </p:cNvSpPr>
          <p:nvPr/>
        </p:nvSpPr>
        <p:spPr bwMode="auto">
          <a:xfrm>
            <a:off x="4038600" y="3852863"/>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OS</a:t>
            </a:r>
          </a:p>
        </p:txBody>
      </p:sp>
      <p:sp>
        <p:nvSpPr>
          <p:cNvPr id="16402" name="Text Box 18"/>
          <p:cNvSpPr txBox="1">
            <a:spLocks noChangeArrowheads="1"/>
          </p:cNvSpPr>
          <p:nvPr/>
        </p:nvSpPr>
        <p:spPr bwMode="auto">
          <a:xfrm>
            <a:off x="3733800" y="45720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1</a:t>
            </a:r>
          </a:p>
        </p:txBody>
      </p:sp>
      <p:sp>
        <p:nvSpPr>
          <p:cNvPr id="16403" name="Text Box 20"/>
          <p:cNvSpPr txBox="1">
            <a:spLocks noChangeArrowheads="1"/>
          </p:cNvSpPr>
          <p:nvPr/>
        </p:nvSpPr>
        <p:spPr bwMode="auto">
          <a:xfrm>
            <a:off x="3657600" y="5834063"/>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3</a:t>
            </a:r>
          </a:p>
        </p:txBody>
      </p:sp>
      <p:sp>
        <p:nvSpPr>
          <p:cNvPr id="16404" name="Line 21"/>
          <p:cNvSpPr>
            <a:spLocks noChangeShapeType="1"/>
          </p:cNvSpPr>
          <p:nvPr/>
        </p:nvSpPr>
        <p:spPr bwMode="auto">
          <a:xfrm>
            <a:off x="2438400" y="50292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Text Box 22"/>
          <p:cNvSpPr txBox="1">
            <a:spLocks noChangeArrowheads="1"/>
          </p:cNvSpPr>
          <p:nvPr/>
        </p:nvSpPr>
        <p:spPr bwMode="auto">
          <a:xfrm>
            <a:off x="2498725" y="5165725"/>
            <a:ext cx="1200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Process 2</a:t>
            </a:r>
          </a:p>
          <a:p>
            <a:pPr eaLnBrk="1" hangingPunct="1"/>
            <a:r>
              <a:rPr lang="en-US" altLang="en-US"/>
              <a:t>Terminates</a:t>
            </a:r>
          </a:p>
        </p:txBody>
      </p:sp>
      <p:sp>
        <p:nvSpPr>
          <p:cNvPr id="16406" name="Rectangle 23"/>
          <p:cNvSpPr>
            <a:spLocks noChangeArrowheads="1"/>
          </p:cNvSpPr>
          <p:nvPr/>
        </p:nvSpPr>
        <p:spPr bwMode="auto">
          <a:xfrm>
            <a:off x="3657600" y="4953000"/>
            <a:ext cx="1143000" cy="7620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6407" name="Rectangle 24"/>
          <p:cNvSpPr>
            <a:spLocks noChangeArrowheads="1"/>
          </p:cNvSpPr>
          <p:nvPr/>
        </p:nvSpPr>
        <p:spPr bwMode="auto">
          <a:xfrm>
            <a:off x="6248400" y="3776663"/>
            <a:ext cx="1143000" cy="2555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6408" name="Line 25"/>
          <p:cNvSpPr>
            <a:spLocks noChangeShapeType="1"/>
          </p:cNvSpPr>
          <p:nvPr/>
        </p:nvSpPr>
        <p:spPr bwMode="auto">
          <a:xfrm>
            <a:off x="6248400" y="4310063"/>
            <a:ext cx="1143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6"/>
          <p:cNvSpPr>
            <a:spLocks noChangeShapeType="1"/>
          </p:cNvSpPr>
          <p:nvPr/>
        </p:nvSpPr>
        <p:spPr bwMode="auto">
          <a:xfrm>
            <a:off x="6248400" y="4995863"/>
            <a:ext cx="1143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27"/>
          <p:cNvSpPr>
            <a:spLocks noChangeShapeType="1"/>
          </p:cNvSpPr>
          <p:nvPr/>
        </p:nvSpPr>
        <p:spPr bwMode="auto">
          <a:xfrm>
            <a:off x="6248400" y="5834063"/>
            <a:ext cx="1143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Text Box 28"/>
          <p:cNvSpPr txBox="1">
            <a:spLocks noChangeArrowheads="1"/>
          </p:cNvSpPr>
          <p:nvPr/>
        </p:nvSpPr>
        <p:spPr bwMode="auto">
          <a:xfrm>
            <a:off x="6629400" y="3929063"/>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OS</a:t>
            </a:r>
          </a:p>
        </p:txBody>
      </p:sp>
      <p:sp>
        <p:nvSpPr>
          <p:cNvPr id="16412" name="Text Box 29"/>
          <p:cNvSpPr txBox="1">
            <a:spLocks noChangeArrowheads="1"/>
          </p:cNvSpPr>
          <p:nvPr/>
        </p:nvSpPr>
        <p:spPr bwMode="auto">
          <a:xfrm>
            <a:off x="6324600" y="46482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1</a:t>
            </a:r>
          </a:p>
        </p:txBody>
      </p:sp>
      <p:sp>
        <p:nvSpPr>
          <p:cNvPr id="16413" name="Text Box 30"/>
          <p:cNvSpPr txBox="1">
            <a:spLocks noChangeArrowheads="1"/>
          </p:cNvSpPr>
          <p:nvPr/>
        </p:nvSpPr>
        <p:spPr bwMode="auto">
          <a:xfrm>
            <a:off x="6248400" y="5910263"/>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3</a:t>
            </a:r>
          </a:p>
        </p:txBody>
      </p:sp>
      <p:sp>
        <p:nvSpPr>
          <p:cNvPr id="16414" name="Line 31"/>
          <p:cNvSpPr>
            <a:spLocks noChangeShapeType="1"/>
          </p:cNvSpPr>
          <p:nvPr/>
        </p:nvSpPr>
        <p:spPr bwMode="auto">
          <a:xfrm>
            <a:off x="5029200" y="51054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Text Box 32"/>
          <p:cNvSpPr txBox="1">
            <a:spLocks noChangeArrowheads="1"/>
          </p:cNvSpPr>
          <p:nvPr/>
        </p:nvSpPr>
        <p:spPr bwMode="auto">
          <a:xfrm>
            <a:off x="5145088" y="5241925"/>
            <a:ext cx="1087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Process 4</a:t>
            </a:r>
          </a:p>
          <a:p>
            <a:pPr eaLnBrk="1" hangingPunct="1"/>
            <a:r>
              <a:rPr lang="en-US" altLang="en-US"/>
              <a:t>Starts</a:t>
            </a:r>
          </a:p>
        </p:txBody>
      </p:sp>
      <p:sp>
        <p:nvSpPr>
          <p:cNvPr id="16416" name="Rectangle 33"/>
          <p:cNvSpPr>
            <a:spLocks noChangeArrowheads="1"/>
          </p:cNvSpPr>
          <p:nvPr/>
        </p:nvSpPr>
        <p:spPr bwMode="auto">
          <a:xfrm>
            <a:off x="6248400" y="5562600"/>
            <a:ext cx="1143000" cy="2286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6417" name="Text Box 34"/>
          <p:cNvSpPr txBox="1">
            <a:spLocks noChangeArrowheads="1"/>
          </p:cNvSpPr>
          <p:nvPr/>
        </p:nvSpPr>
        <p:spPr bwMode="auto">
          <a:xfrm>
            <a:off x="6324600" y="51054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b="1">
                <a:latin typeface="Helvetica" panose="020B0604020202020204" pitchFamily="34" charset="0"/>
              </a:rPr>
              <a:t>process 4</a:t>
            </a:r>
          </a:p>
        </p:txBody>
      </p:sp>
      <p:sp>
        <p:nvSpPr>
          <p:cNvPr id="16418" name="Text Box 36"/>
          <p:cNvSpPr txBox="1">
            <a:spLocks noChangeArrowheads="1"/>
          </p:cNvSpPr>
          <p:nvPr/>
        </p:nvSpPr>
        <p:spPr bwMode="auto">
          <a:xfrm>
            <a:off x="6276975" y="0"/>
            <a:ext cx="2593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CONTIGUOUS</a:t>
            </a:r>
          </a:p>
          <a:p>
            <a:pPr eaLnBrk="1" hangingPunct="1"/>
            <a:r>
              <a:rPr lang="en-US" altLang="en-US" sz="2800" b="1">
                <a:solidFill>
                  <a:srgbClr val="FF0000"/>
                </a:solidFill>
              </a:rPr>
              <a:t>ALLOCATION</a:t>
            </a:r>
          </a:p>
        </p:txBody>
      </p:sp>
      <p:sp>
        <p:nvSpPr>
          <p:cNvPr id="16419" name="Rectangle 37"/>
          <p:cNvSpPr>
            <a:spLocks noGrp="1" noChangeArrowheads="1"/>
          </p:cNvSpPr>
          <p:nvPr>
            <p:ph type="title"/>
          </p:nvPr>
        </p:nvSpPr>
        <p:spPr>
          <a:xfrm>
            <a:off x="0" y="152400"/>
            <a:ext cx="4648200" cy="1066800"/>
          </a:xfrm>
          <a:noFill/>
        </p:spPr>
        <p:txBody>
          <a:bodyPr/>
          <a:lstStyle/>
          <a:p>
            <a:pPr eaLnBrk="1" hangingPunct="1"/>
            <a:r>
              <a:rPr lang="en-US" altLang="en-US" sz="3600" b="1" smtClean="0"/>
              <a:t>MEMORY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741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9BBBD7BC-5048-4282-8A9E-A6C4F2013F6D}" type="slidenum">
              <a:rPr lang="en-US" altLang="en-US"/>
              <a:pPr algn="r"/>
              <a:t>14</a:t>
            </a:fld>
            <a:endParaRPr lang="en-US" altLang="en-US"/>
          </a:p>
        </p:txBody>
      </p:sp>
      <p:sp>
        <p:nvSpPr>
          <p:cNvPr id="17412" name="Rectangle 1027"/>
          <p:cNvSpPr>
            <a:spLocks noGrp="1" noChangeArrowheads="1"/>
          </p:cNvSpPr>
          <p:nvPr>
            <p:ph type="body" idx="1"/>
          </p:nvPr>
        </p:nvSpPr>
        <p:spPr>
          <a:xfrm>
            <a:off x="228600" y="1447800"/>
            <a:ext cx="8610600" cy="3810000"/>
          </a:xfrm>
        </p:spPr>
        <p:txBody>
          <a:bodyPr/>
          <a:lstStyle/>
          <a:p>
            <a:pPr marL="0" indent="0" algn="just" eaLnBrk="1" hangingPunct="1">
              <a:lnSpc>
                <a:spcPct val="90000"/>
              </a:lnSpc>
              <a:buFontTx/>
              <a:buNone/>
            </a:pPr>
            <a:r>
              <a:rPr lang="en-US" altLang="en-US" sz="1800" b="1" smtClean="0">
                <a:solidFill>
                  <a:schemeClr val="accent2"/>
                </a:solidFill>
                <a:cs typeface="Times New Roman" panose="02020603050405020304" pitchFamily="18" charset="0"/>
              </a:rPr>
              <a:t>HOW DO YOU ALLOCATE MEMORY TO NEW PROCESSES?</a:t>
            </a:r>
            <a:endParaRPr lang="en-US" altLang="en-US" sz="1800" b="1" smtClean="0">
              <a:cs typeface="Times New Roman" panose="02020603050405020304" pitchFamily="18" charset="0"/>
            </a:endParaRP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First</a:t>
            </a:r>
            <a:r>
              <a:rPr lang="en-US" altLang="en-US" sz="1800" smtClean="0">
                <a:cs typeface="Times New Roman" panose="02020603050405020304" pitchFamily="18" charset="0"/>
              </a:rPr>
              <a:t> fit - allocate the first hole that's big enough.</a:t>
            </a:r>
          </a:p>
          <a:p>
            <a:pPr marL="0" indent="0" algn="just" eaLnBrk="1" hangingPunct="1">
              <a:lnSpc>
                <a:spcPct val="9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Best</a:t>
            </a:r>
            <a:r>
              <a:rPr lang="en-US" altLang="en-US" sz="1800" smtClean="0">
                <a:cs typeface="Times New Roman" panose="02020603050405020304" pitchFamily="18" charset="0"/>
              </a:rPr>
              <a:t> fit - allocate smallest hole that's big enough.</a:t>
            </a:r>
          </a:p>
          <a:p>
            <a:pPr marL="0" indent="0" algn="just" eaLnBrk="1" hangingPunct="1">
              <a:lnSpc>
                <a:spcPct val="9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Worst</a:t>
            </a:r>
            <a:r>
              <a:rPr lang="en-US" altLang="en-US" sz="1800" smtClean="0">
                <a:cs typeface="Times New Roman" panose="02020603050405020304" pitchFamily="18" charset="0"/>
              </a:rPr>
              <a:t> fit - allocate largest hole.</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 		(First fit is fastest, worst fit has lowest memory utilization.)</a:t>
            </a:r>
          </a:p>
          <a:p>
            <a:pPr marL="0" indent="0" algn="just" eaLnBrk="1" hangingPunct="1">
              <a:lnSpc>
                <a:spcPct val="90000"/>
              </a:lnSpc>
              <a:buFontTx/>
              <a:buNone/>
            </a:pPr>
            <a:r>
              <a:rPr lang="en-US" altLang="en-US" sz="1800" smtClean="0">
                <a:cs typeface="Times New Roman" panose="02020603050405020304" pitchFamily="18" charset="0"/>
              </a:rPr>
              <a:t> </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Avoid small holes (</a:t>
            </a:r>
            <a:r>
              <a:rPr lang="en-US" altLang="en-US" sz="1800" b="1" smtClean="0">
                <a:cs typeface="Times New Roman" panose="02020603050405020304" pitchFamily="18" charset="0"/>
              </a:rPr>
              <a:t>external fragmentation</a:t>
            </a:r>
            <a:r>
              <a:rPr lang="en-US" altLang="en-US" sz="1800" smtClean="0">
                <a:cs typeface="Times New Roman" panose="02020603050405020304" pitchFamily="18" charset="0"/>
              </a:rPr>
              <a:t>). This occurs when there are many small pieces of free memory.</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What should be the minimum size allocated, allocated in what chunk size?</a:t>
            </a:r>
          </a:p>
          <a:p>
            <a:pPr lvl="1" algn="just" eaLnBrk="1" hangingPunct="1">
              <a:lnSpc>
                <a:spcPct val="90000"/>
              </a:lnSpc>
              <a:buFont typeface="Wingdings" panose="05000000000000000000" pitchFamily="2" charset="2"/>
              <a:buChar char="§"/>
            </a:pPr>
            <a:r>
              <a:rPr lang="en-US" altLang="en-US" sz="1800" smtClean="0">
                <a:cs typeface="Times New Roman" panose="02020603050405020304" pitchFamily="18" charset="0"/>
              </a:rPr>
              <a:t>Want to also avoid </a:t>
            </a:r>
            <a:r>
              <a:rPr lang="en-US" altLang="en-US" sz="1800" b="1" smtClean="0">
                <a:cs typeface="Times New Roman" panose="02020603050405020304" pitchFamily="18" charset="0"/>
              </a:rPr>
              <a:t>internal fragmentation.</a:t>
            </a:r>
            <a:r>
              <a:rPr lang="en-US" altLang="en-US" sz="1800" smtClean="0">
                <a:cs typeface="Times New Roman" panose="02020603050405020304" pitchFamily="18" charset="0"/>
              </a:rPr>
              <a:t> This is when memory is handed out in some fixed way (power of 2 for instance) and requesting program doesn't use it all.</a:t>
            </a:r>
            <a:endParaRPr lang="en-US" altLang="en-US" sz="1800" smtClean="0"/>
          </a:p>
        </p:txBody>
      </p:sp>
      <p:sp>
        <p:nvSpPr>
          <p:cNvPr id="17413" name="Text Box 1028"/>
          <p:cNvSpPr txBox="1">
            <a:spLocks noChangeArrowheads="1"/>
          </p:cNvSpPr>
          <p:nvPr/>
        </p:nvSpPr>
        <p:spPr bwMode="auto">
          <a:xfrm>
            <a:off x="6276975" y="-52388"/>
            <a:ext cx="2593975" cy="94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CONTIGUOUS</a:t>
            </a:r>
          </a:p>
          <a:p>
            <a:pPr eaLnBrk="1" hangingPunct="1"/>
            <a:r>
              <a:rPr lang="en-US" altLang="en-US" sz="2800" b="1">
                <a:solidFill>
                  <a:srgbClr val="FF0000"/>
                </a:solidFill>
              </a:rPr>
              <a:t>ALLOCATION</a:t>
            </a:r>
          </a:p>
        </p:txBody>
      </p:sp>
      <p:sp>
        <p:nvSpPr>
          <p:cNvPr id="17414" name="Rectangle 1030"/>
          <p:cNvSpPr>
            <a:spLocks noGrp="1" noChangeArrowheads="1"/>
          </p:cNvSpPr>
          <p:nvPr>
            <p:ph type="title"/>
          </p:nvPr>
        </p:nvSpPr>
        <p:spPr>
          <a:xfrm>
            <a:off x="0" y="152400"/>
            <a:ext cx="4648200" cy="1066800"/>
          </a:xfrm>
          <a:noFill/>
        </p:spPr>
        <p:txBody>
          <a:bodyPr/>
          <a:lstStyle/>
          <a:p>
            <a:pPr eaLnBrk="1" hangingPunct="1"/>
            <a:r>
              <a:rPr lang="en-US" altLang="en-US" sz="3600" b="1" smtClean="0"/>
              <a:t>MEMORY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843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38B4836-A87E-4653-B764-00DC5EE5CDFF}" type="slidenum">
              <a:rPr lang="en-US" altLang="en-US"/>
              <a:pPr algn="r"/>
              <a:t>15</a:t>
            </a:fld>
            <a:endParaRPr lang="en-US" altLang="en-US"/>
          </a:p>
        </p:txBody>
      </p:sp>
      <p:sp>
        <p:nvSpPr>
          <p:cNvPr id="18436" name="Rectangle 3"/>
          <p:cNvSpPr>
            <a:spLocks noGrp="1" noChangeArrowheads="1"/>
          </p:cNvSpPr>
          <p:nvPr>
            <p:ph type="body" idx="1"/>
          </p:nvPr>
        </p:nvSpPr>
        <p:spPr>
          <a:xfrm>
            <a:off x="228600" y="1447800"/>
            <a:ext cx="8610600" cy="4114800"/>
          </a:xfrm>
        </p:spPr>
        <p:txBody>
          <a:bodyPr/>
          <a:lstStyle/>
          <a:p>
            <a:pPr algn="just" eaLnBrk="1" hangingPunct="1">
              <a:buFontTx/>
              <a:buNone/>
            </a:pPr>
            <a:r>
              <a:rPr lang="en-US" altLang="en-US" sz="1800" smtClean="0">
                <a:cs typeface="Times New Roman" panose="02020603050405020304" pitchFamily="18" charset="0"/>
              </a:rPr>
              <a:t>If a job doesn't fit in memory, the scheduler can</a:t>
            </a:r>
          </a:p>
          <a:p>
            <a:pPr algn="just" eaLnBrk="1" hangingPunct="1">
              <a:buFontTx/>
              <a:buNone/>
            </a:pPr>
            <a:r>
              <a:rPr lang="en-US" altLang="en-US" sz="1800" smtClean="0">
                <a:cs typeface="Times New Roman" panose="02020603050405020304" pitchFamily="18" charset="0"/>
              </a:rPr>
              <a:t> </a:t>
            </a:r>
          </a:p>
          <a:p>
            <a:pPr lvl="1" algn="just" eaLnBrk="1" hangingPunct="1">
              <a:buFontTx/>
              <a:buNone/>
            </a:pPr>
            <a:r>
              <a:rPr lang="en-US" altLang="en-US" sz="1800" smtClean="0">
                <a:cs typeface="Times New Roman" panose="02020603050405020304" pitchFamily="18" charset="0"/>
              </a:rPr>
              <a:t>wait for memory</a:t>
            </a:r>
          </a:p>
          <a:p>
            <a:pPr lvl="1" algn="just" eaLnBrk="1" hangingPunct="1">
              <a:buFontTx/>
              <a:buNone/>
            </a:pPr>
            <a:r>
              <a:rPr lang="en-US" altLang="en-US" sz="1800" smtClean="0">
                <a:cs typeface="Times New Roman" panose="02020603050405020304" pitchFamily="18" charset="0"/>
              </a:rPr>
              <a:t>skip to next job and see if it fits.</a:t>
            </a:r>
          </a:p>
          <a:p>
            <a:pPr algn="just" eaLnBrk="1" hangingPunct="1">
              <a:buFontTx/>
              <a:buNone/>
            </a:pPr>
            <a:r>
              <a:rPr lang="en-US" altLang="en-US" sz="1800" smtClean="0">
                <a:cs typeface="Times New Roman" panose="02020603050405020304" pitchFamily="18" charset="0"/>
              </a:rPr>
              <a:t> </a:t>
            </a:r>
          </a:p>
          <a:p>
            <a:pPr algn="just" eaLnBrk="1" hangingPunct="1">
              <a:buFontTx/>
              <a:buNone/>
            </a:pPr>
            <a:r>
              <a:rPr lang="en-US" altLang="en-US" sz="1800" smtClean="0">
                <a:cs typeface="Times New Roman" panose="02020603050405020304" pitchFamily="18" charset="0"/>
              </a:rPr>
              <a:t>What are the pros and cons of each of these?</a:t>
            </a:r>
          </a:p>
          <a:p>
            <a:pPr algn="just" eaLnBrk="1" hangingPunct="1">
              <a:buFontTx/>
              <a:buNone/>
            </a:pPr>
            <a:r>
              <a:rPr lang="en-US" altLang="en-US" sz="1800" smtClean="0">
                <a:cs typeface="Times New Roman" panose="02020603050405020304" pitchFamily="18" charset="0"/>
              </a:rPr>
              <a:t> </a:t>
            </a:r>
          </a:p>
          <a:p>
            <a:pPr algn="just" eaLnBrk="1" hangingPunct="1">
              <a:buFontTx/>
              <a:buNone/>
            </a:pPr>
            <a:r>
              <a:rPr lang="en-US" altLang="en-US" sz="1800" smtClean="0">
                <a:cs typeface="Times New Roman" panose="02020603050405020304" pitchFamily="18" charset="0"/>
              </a:rPr>
              <a:t>There's little or no internal fragmentation (the process uses the memory given to it - the size given to it will be a page.)</a:t>
            </a:r>
          </a:p>
          <a:p>
            <a:pPr algn="just" eaLnBrk="1" hangingPunct="1">
              <a:buFontTx/>
              <a:buNone/>
            </a:pPr>
            <a:endParaRPr lang="en-US" altLang="en-US" sz="1800" smtClean="0">
              <a:cs typeface="Times New Roman" panose="02020603050405020304" pitchFamily="18" charset="0"/>
            </a:endParaRPr>
          </a:p>
          <a:p>
            <a:pPr algn="just" eaLnBrk="1" hangingPunct="1">
              <a:buFontTx/>
              <a:buNone/>
            </a:pPr>
            <a:r>
              <a:rPr lang="en-US" altLang="en-US" sz="1800" smtClean="0">
                <a:cs typeface="Times New Roman" panose="02020603050405020304" pitchFamily="18" charset="0"/>
              </a:rPr>
              <a:t>But there can be a great deal of external fragmentation.   This is because the memory is constantly being handed cycled between the process and free.</a:t>
            </a:r>
          </a:p>
        </p:txBody>
      </p:sp>
      <p:sp>
        <p:nvSpPr>
          <p:cNvPr id="18437" name="Text Box 6"/>
          <p:cNvSpPr txBox="1">
            <a:spLocks noChangeArrowheads="1"/>
          </p:cNvSpPr>
          <p:nvPr/>
        </p:nvSpPr>
        <p:spPr bwMode="auto">
          <a:xfrm>
            <a:off x="6081713" y="254000"/>
            <a:ext cx="25352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LONG TERM</a:t>
            </a:r>
          </a:p>
          <a:p>
            <a:pPr eaLnBrk="1" hangingPunct="1"/>
            <a:r>
              <a:rPr lang="en-US" altLang="en-US" sz="2800" b="1">
                <a:solidFill>
                  <a:srgbClr val="FF0000"/>
                </a:solidFill>
              </a:rPr>
              <a:t>SCHEDULING</a:t>
            </a:r>
          </a:p>
        </p:txBody>
      </p:sp>
      <p:sp>
        <p:nvSpPr>
          <p:cNvPr id="18438" name="Rectangle 7"/>
          <p:cNvSpPr>
            <a:spLocks noGrp="1" noChangeArrowheads="1"/>
          </p:cNvSpPr>
          <p:nvPr>
            <p:ph type="title"/>
          </p:nvPr>
        </p:nvSpPr>
        <p:spPr>
          <a:xfrm>
            <a:off x="0" y="152400"/>
            <a:ext cx="4648200" cy="1066800"/>
          </a:xfrm>
          <a:noFill/>
        </p:spPr>
        <p:txBody>
          <a:bodyPr/>
          <a:lstStyle/>
          <a:p>
            <a:pPr eaLnBrk="1" hangingPunct="1"/>
            <a:r>
              <a:rPr lang="en-US" altLang="en-US" sz="3600" b="1" smtClean="0"/>
              <a:t>MEMORY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945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A286F1C6-F531-4515-ADA4-2357E7452A5D}" type="slidenum">
              <a:rPr lang="en-US" altLang="en-US"/>
              <a:pPr algn="r"/>
              <a:t>16</a:t>
            </a:fld>
            <a:endParaRPr lang="en-US" altLang="en-US"/>
          </a:p>
        </p:txBody>
      </p:sp>
      <p:sp>
        <p:nvSpPr>
          <p:cNvPr id="19460" name="Rectangle 5"/>
          <p:cNvSpPr>
            <a:spLocks noChangeArrowheads="1"/>
          </p:cNvSpPr>
          <p:nvPr/>
        </p:nvSpPr>
        <p:spPr bwMode="auto">
          <a:xfrm>
            <a:off x="990600" y="3429000"/>
            <a:ext cx="1295400" cy="2895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19461" name="Rectangle 2"/>
          <p:cNvSpPr>
            <a:spLocks noGrp="1" noChangeArrowheads="1"/>
          </p:cNvSpPr>
          <p:nvPr>
            <p:ph type="body" idx="1"/>
          </p:nvPr>
        </p:nvSpPr>
        <p:spPr>
          <a:xfrm>
            <a:off x="304800" y="914400"/>
            <a:ext cx="8610600" cy="2209800"/>
          </a:xfrm>
        </p:spPr>
        <p:txBody>
          <a:bodyPr/>
          <a:lstStyle/>
          <a:p>
            <a:pPr algn="just" eaLnBrk="1" hangingPunct="1">
              <a:lnSpc>
                <a:spcPct val="90000"/>
              </a:lnSpc>
              <a:buFontTx/>
              <a:buNone/>
            </a:pPr>
            <a:r>
              <a:rPr lang="en-US" altLang="en-US" sz="1800" b="1" smtClean="0">
                <a:cs typeface="Times New Roman" panose="02020603050405020304" pitchFamily="18" charset="0"/>
              </a:rPr>
              <a:t>Trying to move free memory to one large block. </a:t>
            </a:r>
          </a:p>
          <a:p>
            <a:pPr algn="just" eaLnBrk="1" hangingPunct="1">
              <a:lnSpc>
                <a:spcPct val="90000"/>
              </a:lnSpc>
              <a:buFontTx/>
              <a:buNone/>
            </a:pPr>
            <a:r>
              <a:rPr lang="en-US" altLang="en-US" sz="1800" b="1" smtClean="0">
                <a:cs typeface="Times New Roman" panose="02020603050405020304" pitchFamily="18" charset="0"/>
              </a:rPr>
              <a:t> </a:t>
            </a:r>
          </a:p>
          <a:p>
            <a:pPr algn="just" eaLnBrk="1" hangingPunct="1">
              <a:lnSpc>
                <a:spcPct val="90000"/>
              </a:lnSpc>
              <a:buFontTx/>
              <a:buNone/>
            </a:pPr>
            <a:r>
              <a:rPr lang="en-US" altLang="en-US" sz="1800" b="1" smtClean="0">
                <a:cs typeface="Times New Roman" panose="02020603050405020304" pitchFamily="18" charset="0"/>
              </a:rPr>
              <a:t>Only possible if programs linked with dynamic relocation (base and limit.)</a:t>
            </a:r>
          </a:p>
          <a:p>
            <a:pPr algn="just" eaLnBrk="1" hangingPunct="1">
              <a:lnSpc>
                <a:spcPct val="90000"/>
              </a:lnSpc>
              <a:buFontTx/>
              <a:buNone/>
            </a:pPr>
            <a:r>
              <a:rPr lang="en-US" altLang="en-US" sz="1800" b="1" smtClean="0">
                <a:cs typeface="Times New Roman" panose="02020603050405020304" pitchFamily="18" charset="0"/>
              </a:rPr>
              <a:t> </a:t>
            </a:r>
          </a:p>
          <a:p>
            <a:pPr algn="just" eaLnBrk="1" hangingPunct="1">
              <a:lnSpc>
                <a:spcPct val="90000"/>
              </a:lnSpc>
              <a:buFontTx/>
              <a:buNone/>
            </a:pPr>
            <a:r>
              <a:rPr lang="en-US" altLang="en-US" sz="1800" b="1" smtClean="0">
                <a:cs typeface="Times New Roman" panose="02020603050405020304" pitchFamily="18" charset="0"/>
              </a:rPr>
              <a:t>There are many ways to move programs in memory. </a:t>
            </a:r>
          </a:p>
          <a:p>
            <a:pPr algn="just" eaLnBrk="1" hangingPunct="1">
              <a:lnSpc>
                <a:spcPct val="90000"/>
              </a:lnSpc>
              <a:buFontTx/>
              <a:buNone/>
            </a:pPr>
            <a:r>
              <a:rPr lang="en-US" altLang="en-US" sz="1800" b="1" smtClean="0">
                <a:cs typeface="Times New Roman" panose="02020603050405020304" pitchFamily="18" charset="0"/>
              </a:rPr>
              <a:t> </a:t>
            </a:r>
          </a:p>
          <a:p>
            <a:pPr algn="just" eaLnBrk="1" hangingPunct="1">
              <a:lnSpc>
                <a:spcPct val="90000"/>
              </a:lnSpc>
              <a:buFontTx/>
              <a:buNone/>
            </a:pPr>
            <a:r>
              <a:rPr lang="en-US" altLang="en-US" sz="1800" b="1" smtClean="0">
                <a:cs typeface="Times New Roman" panose="02020603050405020304" pitchFamily="18" charset="0"/>
              </a:rPr>
              <a:t>Swapping: if using static relocation, code/data must return to same place. But if dynamic, can reenter at more advantageous memory.</a:t>
            </a:r>
          </a:p>
        </p:txBody>
      </p:sp>
      <p:sp>
        <p:nvSpPr>
          <p:cNvPr id="19462" name="Text Box 4"/>
          <p:cNvSpPr txBox="1">
            <a:spLocks noChangeArrowheads="1"/>
          </p:cNvSpPr>
          <p:nvPr/>
        </p:nvSpPr>
        <p:spPr bwMode="auto">
          <a:xfrm>
            <a:off x="6227763" y="330200"/>
            <a:ext cx="2614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COMPACTION</a:t>
            </a:r>
          </a:p>
        </p:txBody>
      </p:sp>
      <p:sp useBgFill="1">
        <p:nvSpPr>
          <p:cNvPr id="19463" name="Rectangle 6"/>
          <p:cNvSpPr>
            <a:spLocks noChangeArrowheads="1"/>
          </p:cNvSpPr>
          <p:nvPr/>
        </p:nvSpPr>
        <p:spPr bwMode="auto">
          <a:xfrm>
            <a:off x="990600" y="34290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OS</a:t>
            </a:r>
          </a:p>
        </p:txBody>
      </p:sp>
      <p:sp useBgFill="1">
        <p:nvSpPr>
          <p:cNvPr id="19464" name="Rectangle 7"/>
          <p:cNvSpPr>
            <a:spLocks noChangeArrowheads="1"/>
          </p:cNvSpPr>
          <p:nvPr/>
        </p:nvSpPr>
        <p:spPr bwMode="auto">
          <a:xfrm>
            <a:off x="990600" y="41910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P1</a:t>
            </a:r>
          </a:p>
        </p:txBody>
      </p:sp>
      <p:sp useBgFill="1">
        <p:nvSpPr>
          <p:cNvPr id="19465" name="Rectangle 8"/>
          <p:cNvSpPr>
            <a:spLocks noChangeArrowheads="1"/>
          </p:cNvSpPr>
          <p:nvPr/>
        </p:nvSpPr>
        <p:spPr bwMode="auto">
          <a:xfrm>
            <a:off x="990600" y="57150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P3</a:t>
            </a:r>
          </a:p>
        </p:txBody>
      </p:sp>
      <p:sp useBgFill="1">
        <p:nvSpPr>
          <p:cNvPr id="19466" name="Rectangle 9"/>
          <p:cNvSpPr>
            <a:spLocks noChangeArrowheads="1"/>
          </p:cNvSpPr>
          <p:nvPr/>
        </p:nvSpPr>
        <p:spPr bwMode="auto">
          <a:xfrm>
            <a:off x="990600" y="52578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P2</a:t>
            </a:r>
          </a:p>
        </p:txBody>
      </p:sp>
      <p:sp>
        <p:nvSpPr>
          <p:cNvPr id="19467" name="Rectangle 11"/>
          <p:cNvSpPr>
            <a:spLocks noChangeArrowheads="1"/>
          </p:cNvSpPr>
          <p:nvPr/>
        </p:nvSpPr>
        <p:spPr bwMode="auto">
          <a:xfrm>
            <a:off x="3886200" y="3429000"/>
            <a:ext cx="1295400" cy="2895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useBgFill="1">
        <p:nvSpPr>
          <p:cNvPr id="19468" name="Rectangle 12"/>
          <p:cNvSpPr>
            <a:spLocks noChangeArrowheads="1"/>
          </p:cNvSpPr>
          <p:nvPr/>
        </p:nvSpPr>
        <p:spPr bwMode="auto">
          <a:xfrm>
            <a:off x="3886200" y="34290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OS</a:t>
            </a:r>
          </a:p>
        </p:txBody>
      </p:sp>
      <p:sp useBgFill="1">
        <p:nvSpPr>
          <p:cNvPr id="19469" name="Rectangle 13"/>
          <p:cNvSpPr>
            <a:spLocks noChangeArrowheads="1"/>
          </p:cNvSpPr>
          <p:nvPr/>
        </p:nvSpPr>
        <p:spPr bwMode="auto">
          <a:xfrm>
            <a:off x="3886200" y="39624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P1</a:t>
            </a:r>
          </a:p>
        </p:txBody>
      </p:sp>
      <p:sp useBgFill="1">
        <p:nvSpPr>
          <p:cNvPr id="19470" name="Rectangle 14"/>
          <p:cNvSpPr>
            <a:spLocks noChangeArrowheads="1"/>
          </p:cNvSpPr>
          <p:nvPr/>
        </p:nvSpPr>
        <p:spPr bwMode="auto">
          <a:xfrm>
            <a:off x="3886200" y="47244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P3</a:t>
            </a:r>
          </a:p>
        </p:txBody>
      </p:sp>
      <p:sp useBgFill="1">
        <p:nvSpPr>
          <p:cNvPr id="19471" name="Rectangle 15"/>
          <p:cNvSpPr>
            <a:spLocks noChangeArrowheads="1"/>
          </p:cNvSpPr>
          <p:nvPr/>
        </p:nvSpPr>
        <p:spPr bwMode="auto">
          <a:xfrm>
            <a:off x="3886200" y="43434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P2</a:t>
            </a:r>
          </a:p>
        </p:txBody>
      </p:sp>
      <p:sp>
        <p:nvSpPr>
          <p:cNvPr id="19472" name="Rectangle 16"/>
          <p:cNvSpPr>
            <a:spLocks noChangeArrowheads="1"/>
          </p:cNvSpPr>
          <p:nvPr/>
        </p:nvSpPr>
        <p:spPr bwMode="auto">
          <a:xfrm>
            <a:off x="6629400" y="3429000"/>
            <a:ext cx="1295400" cy="2895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useBgFill="1">
        <p:nvSpPr>
          <p:cNvPr id="19473" name="Rectangle 17"/>
          <p:cNvSpPr>
            <a:spLocks noChangeArrowheads="1"/>
          </p:cNvSpPr>
          <p:nvPr/>
        </p:nvSpPr>
        <p:spPr bwMode="auto">
          <a:xfrm>
            <a:off x="6629400" y="34290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OS</a:t>
            </a:r>
          </a:p>
        </p:txBody>
      </p:sp>
      <p:sp useBgFill="1">
        <p:nvSpPr>
          <p:cNvPr id="19474" name="Rectangle 18"/>
          <p:cNvSpPr>
            <a:spLocks noChangeArrowheads="1"/>
          </p:cNvSpPr>
          <p:nvPr/>
        </p:nvSpPr>
        <p:spPr bwMode="auto">
          <a:xfrm>
            <a:off x="6629400" y="39624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P1</a:t>
            </a:r>
          </a:p>
        </p:txBody>
      </p:sp>
      <p:sp useBgFill="1">
        <p:nvSpPr>
          <p:cNvPr id="19475" name="Rectangle 19"/>
          <p:cNvSpPr>
            <a:spLocks noChangeArrowheads="1"/>
          </p:cNvSpPr>
          <p:nvPr/>
        </p:nvSpPr>
        <p:spPr bwMode="auto">
          <a:xfrm>
            <a:off x="6629400" y="4343400"/>
            <a:ext cx="1295400" cy="5334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P3</a:t>
            </a:r>
          </a:p>
        </p:txBody>
      </p:sp>
      <p:sp useBgFill="1">
        <p:nvSpPr>
          <p:cNvPr id="19476" name="Rectangle 20"/>
          <p:cNvSpPr>
            <a:spLocks noChangeArrowheads="1"/>
          </p:cNvSpPr>
          <p:nvPr/>
        </p:nvSpPr>
        <p:spPr bwMode="auto">
          <a:xfrm>
            <a:off x="6629400" y="4876800"/>
            <a:ext cx="1295400" cy="3810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P2</a:t>
            </a:r>
          </a:p>
        </p:txBody>
      </p:sp>
      <p:sp>
        <p:nvSpPr>
          <p:cNvPr id="19477" name="Rectangle 21"/>
          <p:cNvSpPr>
            <a:spLocks noGrp="1" noChangeArrowheads="1"/>
          </p:cNvSpPr>
          <p:nvPr>
            <p:ph type="title"/>
          </p:nvPr>
        </p:nvSpPr>
        <p:spPr>
          <a:xfrm>
            <a:off x="0" y="152400"/>
            <a:ext cx="6400800" cy="762000"/>
          </a:xfrm>
          <a:noFill/>
        </p:spPr>
        <p:txBody>
          <a:bodyPr/>
          <a:lstStyle/>
          <a:p>
            <a:pPr eaLnBrk="1" hangingPunct="1"/>
            <a:r>
              <a:rPr lang="en-US" altLang="en-US" sz="3600" b="1" smtClean="0"/>
              <a:t>MEMORY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048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462B5FE1-BC77-4DAF-BC2C-15B5738E347E}" type="slidenum">
              <a:rPr lang="en-US" altLang="en-US"/>
              <a:pPr algn="r"/>
              <a:t>17</a:t>
            </a:fld>
            <a:endParaRPr lang="en-US" altLang="en-US"/>
          </a:p>
        </p:txBody>
      </p:sp>
      <p:sp>
        <p:nvSpPr>
          <p:cNvPr id="20484" name="Rectangle 3"/>
          <p:cNvSpPr>
            <a:spLocks noGrp="1" noChangeArrowheads="1"/>
          </p:cNvSpPr>
          <p:nvPr>
            <p:ph type="body" idx="1"/>
          </p:nvPr>
        </p:nvSpPr>
        <p:spPr>
          <a:xfrm>
            <a:off x="228600" y="1600200"/>
            <a:ext cx="8686800" cy="4114800"/>
          </a:xfrm>
        </p:spPr>
        <p:txBody>
          <a:bodyPr/>
          <a:lstStyle/>
          <a:p>
            <a:pPr eaLnBrk="1" hangingPunct="1"/>
            <a:r>
              <a:rPr lang="en-US" altLang="en-US" sz="2000" smtClean="0"/>
              <a:t>Logical address space of a process can be noncontiguous; process is allocated physical memory whenever that memory is available and the program needs it.</a:t>
            </a:r>
          </a:p>
          <a:p>
            <a:pPr eaLnBrk="1" hangingPunct="1"/>
            <a:r>
              <a:rPr lang="en-US" altLang="en-US" sz="2000" smtClean="0"/>
              <a:t>Divide </a:t>
            </a:r>
            <a:r>
              <a:rPr lang="en-US" altLang="en-US" sz="2000" b="1" smtClean="0">
                <a:solidFill>
                  <a:srgbClr val="3399FF"/>
                </a:solidFill>
              </a:rPr>
              <a:t>physical</a:t>
            </a:r>
            <a:r>
              <a:rPr lang="en-US" altLang="en-US" sz="2000" smtClean="0"/>
              <a:t> memory into fixed-sized blocks called </a:t>
            </a:r>
            <a:r>
              <a:rPr lang="en-US" altLang="en-US" sz="2000" b="1" smtClean="0">
                <a:solidFill>
                  <a:srgbClr val="3399FF"/>
                </a:solidFill>
              </a:rPr>
              <a:t>frames</a:t>
            </a:r>
            <a:r>
              <a:rPr lang="en-US" altLang="en-US" sz="2000" smtClean="0"/>
              <a:t> (size is power of 2, between 512 bytes and 8192 bytes).</a:t>
            </a:r>
          </a:p>
          <a:p>
            <a:pPr eaLnBrk="1" hangingPunct="1"/>
            <a:r>
              <a:rPr lang="en-US" altLang="en-US" sz="2000" smtClean="0"/>
              <a:t>Divide </a:t>
            </a:r>
            <a:r>
              <a:rPr lang="en-US" altLang="en-US" sz="2000" b="1" smtClean="0">
                <a:solidFill>
                  <a:srgbClr val="3399FF"/>
                </a:solidFill>
              </a:rPr>
              <a:t>logical</a:t>
            </a:r>
            <a:r>
              <a:rPr lang="en-US" altLang="en-US" sz="2000" smtClean="0"/>
              <a:t> memory into blocks of same size called </a:t>
            </a:r>
            <a:r>
              <a:rPr lang="en-US" altLang="en-US" sz="2000" b="1" smtClean="0">
                <a:solidFill>
                  <a:srgbClr val="3399FF"/>
                </a:solidFill>
              </a:rPr>
              <a:t>pages</a:t>
            </a:r>
            <a:r>
              <a:rPr lang="en-US" altLang="en-US" sz="2000" smtClean="0"/>
              <a:t>.</a:t>
            </a:r>
          </a:p>
          <a:p>
            <a:pPr eaLnBrk="1" hangingPunct="1"/>
            <a:r>
              <a:rPr lang="en-US" altLang="en-US" sz="2000" smtClean="0"/>
              <a:t>Keep track of all free frames.</a:t>
            </a:r>
          </a:p>
          <a:p>
            <a:pPr eaLnBrk="1" hangingPunct="1"/>
            <a:r>
              <a:rPr lang="en-US" altLang="en-US" sz="2000" smtClean="0"/>
              <a:t>To run a program of size </a:t>
            </a:r>
            <a:r>
              <a:rPr lang="en-US" altLang="en-US" sz="2000" i="1" smtClean="0"/>
              <a:t>n</a:t>
            </a:r>
            <a:r>
              <a:rPr lang="en-US" altLang="en-US" sz="2000" smtClean="0"/>
              <a:t> pages, need to find </a:t>
            </a:r>
            <a:r>
              <a:rPr lang="en-US" altLang="en-US" sz="2000" i="1" smtClean="0"/>
              <a:t>n</a:t>
            </a:r>
            <a:r>
              <a:rPr lang="en-US" altLang="en-US" sz="2000" smtClean="0"/>
              <a:t> free frames and load program.</a:t>
            </a:r>
          </a:p>
          <a:p>
            <a:pPr eaLnBrk="1" hangingPunct="1"/>
            <a:r>
              <a:rPr lang="en-US" altLang="en-US" sz="2000" smtClean="0"/>
              <a:t>Set up a page table to translate logical to physical addresses. </a:t>
            </a:r>
          </a:p>
          <a:p>
            <a:pPr eaLnBrk="1" hangingPunct="1"/>
            <a:r>
              <a:rPr lang="en-US" altLang="en-US" sz="2000" smtClean="0"/>
              <a:t>Internal fragmentation.</a:t>
            </a:r>
          </a:p>
        </p:txBody>
      </p:sp>
      <p:sp>
        <p:nvSpPr>
          <p:cNvPr id="20485" name="Text Box 4"/>
          <p:cNvSpPr txBox="1">
            <a:spLocks noChangeArrowheads="1"/>
          </p:cNvSpPr>
          <p:nvPr/>
        </p:nvSpPr>
        <p:spPr bwMode="auto">
          <a:xfrm>
            <a:off x="6834188" y="2540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
        <p:nvSpPr>
          <p:cNvPr id="20486" name="Rectangle 5"/>
          <p:cNvSpPr>
            <a:spLocks noChangeArrowheads="1"/>
          </p:cNvSpPr>
          <p:nvPr/>
        </p:nvSpPr>
        <p:spPr bwMode="auto">
          <a:xfrm>
            <a:off x="0" y="152400"/>
            <a:ext cx="594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0487" name="Text Box 7"/>
          <p:cNvSpPr txBox="1">
            <a:spLocks noChangeArrowheads="1"/>
          </p:cNvSpPr>
          <p:nvPr/>
        </p:nvSpPr>
        <p:spPr bwMode="auto">
          <a:xfrm>
            <a:off x="6616700" y="81438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b="1">
                <a:solidFill>
                  <a:srgbClr val="3399FF"/>
                </a:solidFill>
              </a:rPr>
              <a:t>New Concept!!</a:t>
            </a:r>
          </a:p>
        </p:txBody>
      </p:sp>
      <p:sp>
        <p:nvSpPr>
          <p:cNvPr id="20488" name="Line 8"/>
          <p:cNvSpPr>
            <a:spLocks noChangeShapeType="1"/>
          </p:cNvSpPr>
          <p:nvPr/>
        </p:nvSpPr>
        <p:spPr bwMode="auto">
          <a:xfrm flipH="1">
            <a:off x="5715000" y="1143000"/>
            <a:ext cx="914400" cy="609600"/>
          </a:xfrm>
          <a:prstGeom prst="line">
            <a:avLst/>
          </a:prstGeom>
          <a:noFill/>
          <a:ln w="381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150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712F995C-42FB-44D0-A1FC-8806D87DEC5D}" type="slidenum">
              <a:rPr lang="en-US" altLang="en-US"/>
              <a:pPr algn="r"/>
              <a:t>18</a:t>
            </a:fld>
            <a:endParaRPr lang="en-US" altLang="en-US"/>
          </a:p>
        </p:txBody>
      </p:sp>
      <p:sp>
        <p:nvSpPr>
          <p:cNvPr id="21508" name="Rectangle 1026"/>
          <p:cNvSpPr>
            <a:spLocks noGrp="1" noChangeArrowheads="1"/>
          </p:cNvSpPr>
          <p:nvPr>
            <p:ph type="title"/>
          </p:nvPr>
        </p:nvSpPr>
        <p:spPr>
          <a:xfrm>
            <a:off x="685800" y="990600"/>
            <a:ext cx="7772400" cy="533400"/>
          </a:xfrm>
        </p:spPr>
        <p:txBody>
          <a:bodyPr/>
          <a:lstStyle/>
          <a:p>
            <a:pPr eaLnBrk="1" hangingPunct="1"/>
            <a:r>
              <a:rPr lang="en-US" altLang="en-US" sz="2400" b="1" smtClean="0">
                <a:solidFill>
                  <a:srgbClr val="3399FF"/>
                </a:solidFill>
              </a:rPr>
              <a:t>Address Translation Scheme</a:t>
            </a:r>
          </a:p>
        </p:txBody>
      </p:sp>
      <p:sp>
        <p:nvSpPr>
          <p:cNvPr id="21509" name="Rectangle 1027"/>
          <p:cNvSpPr>
            <a:spLocks noGrp="1" noChangeArrowheads="1"/>
          </p:cNvSpPr>
          <p:nvPr>
            <p:ph type="body" idx="1"/>
          </p:nvPr>
        </p:nvSpPr>
        <p:spPr>
          <a:xfrm>
            <a:off x="381000" y="1600200"/>
            <a:ext cx="8382000" cy="2286000"/>
          </a:xfrm>
        </p:spPr>
        <p:txBody>
          <a:bodyPr/>
          <a:lstStyle/>
          <a:p>
            <a:pPr eaLnBrk="1" hangingPunct="1">
              <a:buFontTx/>
              <a:buNone/>
            </a:pPr>
            <a:r>
              <a:rPr lang="en-US" altLang="en-US" sz="2000" b="1" smtClean="0"/>
              <a:t>Address generated by the CPU is divided into:</a:t>
            </a:r>
          </a:p>
          <a:p>
            <a:pPr lvl="1" eaLnBrk="1" hangingPunct="1"/>
            <a:r>
              <a:rPr lang="en-US" altLang="en-US" sz="2000" i="1" smtClean="0"/>
              <a:t>Page number</a:t>
            </a:r>
            <a:r>
              <a:rPr lang="en-US" altLang="en-US" sz="2000" smtClean="0"/>
              <a:t> </a:t>
            </a:r>
            <a:r>
              <a:rPr lang="en-US" altLang="en-US" sz="2000" i="1" smtClean="0"/>
              <a:t>(p)</a:t>
            </a:r>
            <a:r>
              <a:rPr lang="en-US" altLang="en-US" sz="2000" smtClean="0"/>
              <a:t> – used as an index into a </a:t>
            </a:r>
            <a:r>
              <a:rPr lang="en-US" altLang="en-US" sz="2000" i="1" smtClean="0"/>
              <a:t>page</a:t>
            </a:r>
            <a:r>
              <a:rPr lang="en-US" altLang="en-US" sz="2000" smtClean="0"/>
              <a:t> </a:t>
            </a:r>
            <a:r>
              <a:rPr lang="en-US" altLang="en-US" sz="2000" i="1" smtClean="0"/>
              <a:t>table</a:t>
            </a:r>
            <a:r>
              <a:rPr lang="en-US" altLang="en-US" sz="2000" smtClean="0"/>
              <a:t> which contains base address of each page in physical memory.</a:t>
            </a:r>
            <a:br>
              <a:rPr lang="en-US" altLang="en-US" sz="2000" smtClean="0"/>
            </a:br>
            <a:endParaRPr lang="en-US" altLang="en-US" sz="2000" smtClean="0"/>
          </a:p>
          <a:p>
            <a:pPr lvl="1" eaLnBrk="1" hangingPunct="1"/>
            <a:r>
              <a:rPr lang="en-US" altLang="en-US" sz="2000" i="1" smtClean="0"/>
              <a:t>Page offset</a:t>
            </a:r>
            <a:r>
              <a:rPr lang="en-US" altLang="en-US" sz="2000" smtClean="0"/>
              <a:t> </a:t>
            </a:r>
            <a:r>
              <a:rPr lang="en-US" altLang="en-US" sz="2000" i="1" smtClean="0"/>
              <a:t>(d)</a:t>
            </a:r>
            <a:r>
              <a:rPr lang="en-US" altLang="en-US" sz="2000" smtClean="0"/>
              <a:t> – combined with base address to define the physical memory address that is sent to the memory unit.</a:t>
            </a:r>
          </a:p>
        </p:txBody>
      </p:sp>
      <p:sp>
        <p:nvSpPr>
          <p:cNvPr id="21510" name="Text Box 1028"/>
          <p:cNvSpPr txBox="1">
            <a:spLocks noChangeArrowheads="1"/>
          </p:cNvSpPr>
          <p:nvPr/>
        </p:nvSpPr>
        <p:spPr bwMode="auto">
          <a:xfrm>
            <a:off x="6834188" y="2540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
        <p:nvSpPr>
          <p:cNvPr id="21511" name="Rectangle 1029"/>
          <p:cNvSpPr>
            <a:spLocks noChangeArrowheads="1"/>
          </p:cNvSpPr>
          <p:nvPr/>
        </p:nvSpPr>
        <p:spPr bwMode="auto">
          <a:xfrm>
            <a:off x="0" y="152400"/>
            <a:ext cx="594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1512" name="Rectangle 1030"/>
          <p:cNvSpPr>
            <a:spLocks noChangeArrowheads="1"/>
          </p:cNvSpPr>
          <p:nvPr/>
        </p:nvSpPr>
        <p:spPr bwMode="auto">
          <a:xfrm>
            <a:off x="381000" y="5181600"/>
            <a:ext cx="8077200" cy="5334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21513" name="Line 1031"/>
          <p:cNvSpPr>
            <a:spLocks noChangeShapeType="1"/>
          </p:cNvSpPr>
          <p:nvPr/>
        </p:nvSpPr>
        <p:spPr bwMode="auto">
          <a:xfrm>
            <a:off x="8153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32"/>
          <p:cNvSpPr>
            <a:spLocks noChangeShapeType="1"/>
          </p:cNvSpPr>
          <p:nvPr/>
        </p:nvSpPr>
        <p:spPr bwMode="auto">
          <a:xfrm>
            <a:off x="76200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033"/>
          <p:cNvSpPr>
            <a:spLocks noChangeShapeType="1"/>
          </p:cNvSpPr>
          <p:nvPr/>
        </p:nvSpPr>
        <p:spPr bwMode="auto">
          <a:xfrm>
            <a:off x="36576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034"/>
          <p:cNvSpPr>
            <a:spLocks noChangeShapeType="1"/>
          </p:cNvSpPr>
          <p:nvPr/>
        </p:nvSpPr>
        <p:spPr bwMode="auto">
          <a:xfrm>
            <a:off x="4114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1035"/>
          <p:cNvSpPr>
            <a:spLocks noChangeShapeType="1"/>
          </p:cNvSpPr>
          <p:nvPr/>
        </p:nvSpPr>
        <p:spPr bwMode="auto">
          <a:xfrm>
            <a:off x="7391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1036"/>
          <p:cNvSpPr>
            <a:spLocks noChangeShapeType="1"/>
          </p:cNvSpPr>
          <p:nvPr/>
        </p:nvSpPr>
        <p:spPr bwMode="auto">
          <a:xfrm>
            <a:off x="38862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Line 1037"/>
          <p:cNvSpPr>
            <a:spLocks noChangeShapeType="1"/>
          </p:cNvSpPr>
          <p:nvPr/>
        </p:nvSpPr>
        <p:spPr bwMode="auto">
          <a:xfrm>
            <a:off x="7924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038"/>
          <p:cNvSpPr>
            <a:spLocks noChangeShapeType="1"/>
          </p:cNvSpPr>
          <p:nvPr/>
        </p:nvSpPr>
        <p:spPr bwMode="auto">
          <a:xfrm>
            <a:off x="7162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039"/>
          <p:cNvSpPr>
            <a:spLocks noChangeShapeType="1"/>
          </p:cNvSpPr>
          <p:nvPr/>
        </p:nvSpPr>
        <p:spPr bwMode="auto">
          <a:xfrm>
            <a:off x="6629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040"/>
          <p:cNvSpPr>
            <a:spLocks noChangeShapeType="1"/>
          </p:cNvSpPr>
          <p:nvPr/>
        </p:nvSpPr>
        <p:spPr bwMode="auto">
          <a:xfrm>
            <a:off x="6400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1041"/>
          <p:cNvSpPr>
            <a:spLocks noChangeShapeType="1"/>
          </p:cNvSpPr>
          <p:nvPr/>
        </p:nvSpPr>
        <p:spPr bwMode="auto">
          <a:xfrm>
            <a:off x="69342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1042"/>
          <p:cNvSpPr>
            <a:spLocks noChangeShapeType="1"/>
          </p:cNvSpPr>
          <p:nvPr/>
        </p:nvSpPr>
        <p:spPr bwMode="auto">
          <a:xfrm>
            <a:off x="61722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1043"/>
          <p:cNvSpPr>
            <a:spLocks noChangeShapeType="1"/>
          </p:cNvSpPr>
          <p:nvPr/>
        </p:nvSpPr>
        <p:spPr bwMode="auto">
          <a:xfrm>
            <a:off x="5638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Line 1044"/>
          <p:cNvSpPr>
            <a:spLocks noChangeShapeType="1"/>
          </p:cNvSpPr>
          <p:nvPr/>
        </p:nvSpPr>
        <p:spPr bwMode="auto">
          <a:xfrm>
            <a:off x="54102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1045"/>
          <p:cNvSpPr>
            <a:spLocks noChangeShapeType="1"/>
          </p:cNvSpPr>
          <p:nvPr/>
        </p:nvSpPr>
        <p:spPr bwMode="auto">
          <a:xfrm>
            <a:off x="59436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1046"/>
          <p:cNvSpPr>
            <a:spLocks noChangeShapeType="1"/>
          </p:cNvSpPr>
          <p:nvPr/>
        </p:nvSpPr>
        <p:spPr bwMode="auto">
          <a:xfrm>
            <a:off x="5105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1047"/>
          <p:cNvSpPr>
            <a:spLocks noChangeShapeType="1"/>
          </p:cNvSpPr>
          <p:nvPr/>
        </p:nvSpPr>
        <p:spPr bwMode="auto">
          <a:xfrm>
            <a:off x="45720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1048"/>
          <p:cNvSpPr>
            <a:spLocks noChangeShapeType="1"/>
          </p:cNvSpPr>
          <p:nvPr/>
        </p:nvSpPr>
        <p:spPr bwMode="auto">
          <a:xfrm>
            <a:off x="4343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Line 1049"/>
          <p:cNvSpPr>
            <a:spLocks noChangeShapeType="1"/>
          </p:cNvSpPr>
          <p:nvPr/>
        </p:nvSpPr>
        <p:spPr bwMode="auto">
          <a:xfrm>
            <a:off x="4876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Line 1050"/>
          <p:cNvSpPr>
            <a:spLocks noChangeShapeType="1"/>
          </p:cNvSpPr>
          <p:nvPr/>
        </p:nvSpPr>
        <p:spPr bwMode="auto">
          <a:xfrm>
            <a:off x="34290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3" name="Line 1051"/>
          <p:cNvSpPr>
            <a:spLocks noChangeShapeType="1"/>
          </p:cNvSpPr>
          <p:nvPr/>
        </p:nvSpPr>
        <p:spPr bwMode="auto">
          <a:xfrm>
            <a:off x="28956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Line 1052"/>
          <p:cNvSpPr>
            <a:spLocks noChangeShapeType="1"/>
          </p:cNvSpPr>
          <p:nvPr/>
        </p:nvSpPr>
        <p:spPr bwMode="auto">
          <a:xfrm>
            <a:off x="26670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Line 1053"/>
          <p:cNvSpPr>
            <a:spLocks noChangeShapeType="1"/>
          </p:cNvSpPr>
          <p:nvPr/>
        </p:nvSpPr>
        <p:spPr bwMode="auto">
          <a:xfrm>
            <a:off x="3200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Line 1058"/>
          <p:cNvSpPr>
            <a:spLocks noChangeShapeType="1"/>
          </p:cNvSpPr>
          <p:nvPr/>
        </p:nvSpPr>
        <p:spPr bwMode="auto">
          <a:xfrm>
            <a:off x="2438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7" name="Line 1059"/>
          <p:cNvSpPr>
            <a:spLocks noChangeShapeType="1"/>
          </p:cNvSpPr>
          <p:nvPr/>
        </p:nvSpPr>
        <p:spPr bwMode="auto">
          <a:xfrm>
            <a:off x="19050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8" name="Line 1060"/>
          <p:cNvSpPr>
            <a:spLocks noChangeShapeType="1"/>
          </p:cNvSpPr>
          <p:nvPr/>
        </p:nvSpPr>
        <p:spPr bwMode="auto">
          <a:xfrm>
            <a:off x="1676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9" name="Line 1061"/>
          <p:cNvSpPr>
            <a:spLocks noChangeShapeType="1"/>
          </p:cNvSpPr>
          <p:nvPr/>
        </p:nvSpPr>
        <p:spPr bwMode="auto">
          <a:xfrm>
            <a:off x="2209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0" name="Line 1062"/>
          <p:cNvSpPr>
            <a:spLocks noChangeShapeType="1"/>
          </p:cNvSpPr>
          <p:nvPr/>
        </p:nvSpPr>
        <p:spPr bwMode="auto">
          <a:xfrm>
            <a:off x="1447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Line 1063"/>
          <p:cNvSpPr>
            <a:spLocks noChangeShapeType="1"/>
          </p:cNvSpPr>
          <p:nvPr/>
        </p:nvSpPr>
        <p:spPr bwMode="auto">
          <a:xfrm>
            <a:off x="9144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2" name="Line 1064"/>
          <p:cNvSpPr>
            <a:spLocks noChangeShapeType="1"/>
          </p:cNvSpPr>
          <p:nvPr/>
        </p:nvSpPr>
        <p:spPr bwMode="auto">
          <a:xfrm>
            <a:off x="6858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3" name="Line 1065"/>
          <p:cNvSpPr>
            <a:spLocks noChangeShapeType="1"/>
          </p:cNvSpPr>
          <p:nvPr/>
        </p:nvSpPr>
        <p:spPr bwMode="auto">
          <a:xfrm>
            <a:off x="12192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Text Box 1066"/>
          <p:cNvSpPr txBox="1">
            <a:spLocks noChangeArrowheads="1"/>
          </p:cNvSpPr>
          <p:nvPr/>
        </p:nvSpPr>
        <p:spPr bwMode="auto">
          <a:xfrm>
            <a:off x="265113" y="3733800"/>
            <a:ext cx="642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solidFill>
                  <a:srgbClr val="FF0000"/>
                </a:solidFill>
              </a:rPr>
              <a:t>4096 bytes = 2^12 – it requires 12 bits to contain the Page offset </a:t>
            </a:r>
          </a:p>
        </p:txBody>
      </p:sp>
      <p:sp>
        <p:nvSpPr>
          <p:cNvPr id="21545" name="Line 1067"/>
          <p:cNvSpPr>
            <a:spLocks noChangeShapeType="1"/>
          </p:cNvSpPr>
          <p:nvPr/>
        </p:nvSpPr>
        <p:spPr bwMode="auto">
          <a:xfrm flipH="1">
            <a:off x="5253038" y="4816475"/>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6" name="Line 1068"/>
          <p:cNvSpPr>
            <a:spLocks noChangeShapeType="1"/>
          </p:cNvSpPr>
          <p:nvPr/>
        </p:nvSpPr>
        <p:spPr bwMode="auto">
          <a:xfrm flipH="1">
            <a:off x="381000" y="4800600"/>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7" name="Line 1069"/>
          <p:cNvSpPr>
            <a:spLocks noChangeShapeType="1"/>
          </p:cNvSpPr>
          <p:nvPr/>
        </p:nvSpPr>
        <p:spPr bwMode="auto">
          <a:xfrm>
            <a:off x="3276600" y="48006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Line 1070"/>
          <p:cNvSpPr>
            <a:spLocks noChangeShapeType="1"/>
          </p:cNvSpPr>
          <p:nvPr/>
        </p:nvSpPr>
        <p:spPr bwMode="auto">
          <a:xfrm>
            <a:off x="7081838" y="4816475"/>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9" name="Text Box 1071"/>
          <p:cNvSpPr txBox="1">
            <a:spLocks noChangeArrowheads="1"/>
          </p:cNvSpPr>
          <p:nvPr/>
        </p:nvSpPr>
        <p:spPr bwMode="auto">
          <a:xfrm>
            <a:off x="6700838" y="45720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d</a:t>
            </a:r>
          </a:p>
        </p:txBody>
      </p:sp>
      <p:sp>
        <p:nvSpPr>
          <p:cNvPr id="21550" name="Text Box 1072"/>
          <p:cNvSpPr txBox="1">
            <a:spLocks noChangeArrowheads="1"/>
          </p:cNvSpPr>
          <p:nvPr/>
        </p:nvSpPr>
        <p:spPr bwMode="auto">
          <a:xfrm>
            <a:off x="2890838" y="45720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253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741C3D2D-8F52-48EB-A7EF-7B2839F7DFEB}" type="slidenum">
              <a:rPr lang="en-US" altLang="en-US"/>
              <a:pPr algn="r"/>
              <a:t>19</a:t>
            </a:fld>
            <a:endParaRPr lang="en-US" altLang="en-US"/>
          </a:p>
        </p:txBody>
      </p:sp>
      <p:sp>
        <p:nvSpPr>
          <p:cNvPr id="22532" name="Rectangle 2"/>
          <p:cNvSpPr>
            <a:spLocks noGrp="1" noChangeArrowheads="1"/>
          </p:cNvSpPr>
          <p:nvPr>
            <p:ph type="body" idx="1"/>
          </p:nvPr>
        </p:nvSpPr>
        <p:spPr>
          <a:xfrm>
            <a:off x="228600" y="914400"/>
            <a:ext cx="8610600" cy="609600"/>
          </a:xfrm>
        </p:spPr>
        <p:txBody>
          <a:bodyPr/>
          <a:lstStyle/>
          <a:p>
            <a:pPr marL="0" indent="0" algn="just" eaLnBrk="1" hangingPunct="1">
              <a:lnSpc>
                <a:spcPct val="90000"/>
              </a:lnSpc>
              <a:buFontTx/>
              <a:buNone/>
            </a:pPr>
            <a:r>
              <a:rPr lang="en-US" altLang="en-US" sz="1800" smtClean="0">
                <a:cs typeface="Times New Roman" panose="02020603050405020304" pitchFamily="18" charset="0"/>
              </a:rPr>
              <a:t>Permits a program's memory to be physically noncontiguous so it can be allocated from wherever available. This avoids fragmentation and compaction.</a:t>
            </a:r>
          </a:p>
        </p:txBody>
      </p:sp>
      <p:sp>
        <p:nvSpPr>
          <p:cNvPr id="22533" name="Text Box 4"/>
          <p:cNvSpPr txBox="1">
            <a:spLocks noChangeArrowheads="1"/>
          </p:cNvSpPr>
          <p:nvPr/>
        </p:nvSpPr>
        <p:spPr bwMode="auto">
          <a:xfrm>
            <a:off x="6834188" y="2540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pic>
        <p:nvPicPr>
          <p:cNvPr id="22534" name="Picture 5"/>
          <p:cNvPicPr>
            <a:picLocks noChangeAspect="1" noChangeArrowheads="1"/>
          </p:cNvPicPr>
          <p:nvPr/>
        </p:nvPicPr>
        <p:blipFill>
          <a:blip r:embed="rId2">
            <a:extLst>
              <a:ext uri="{28A0092B-C50C-407E-A947-70E740481C1C}">
                <a14:useLocalDpi xmlns:a14="http://schemas.microsoft.com/office/drawing/2010/main" val="0"/>
              </a:ext>
            </a:extLst>
          </a:blip>
          <a:srcRect l="2158" t="674" r="1976" b="674"/>
          <a:stretch>
            <a:fillRect/>
          </a:stretch>
        </p:blipFill>
        <p:spPr bwMode="auto">
          <a:xfrm>
            <a:off x="3352800" y="1600200"/>
            <a:ext cx="5499100" cy="4525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5" name="Rectangle 6"/>
          <p:cNvSpPr>
            <a:spLocks noChangeArrowheads="1"/>
          </p:cNvSpPr>
          <p:nvPr/>
        </p:nvSpPr>
        <p:spPr bwMode="auto">
          <a:xfrm>
            <a:off x="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buFontTx/>
              <a:buNone/>
            </a:pPr>
            <a:r>
              <a:rPr lang="en-US" altLang="en-US" sz="1600" b="1">
                <a:cs typeface="Times New Roman" panose="02020603050405020304" pitchFamily="18" charset="0"/>
              </a:rPr>
              <a:t>HARDWARE</a:t>
            </a:r>
            <a:endParaRPr lang="en-US" altLang="en-US" sz="1600">
              <a:cs typeface="Times New Roman" panose="02020603050405020304" pitchFamily="18" charset="0"/>
            </a:endParaRPr>
          </a:p>
          <a:p>
            <a:pPr algn="just" eaLnBrk="1" hangingPunct="1">
              <a:lnSpc>
                <a:spcPct val="90000"/>
              </a:lnSpc>
              <a:buFontTx/>
              <a:buNone/>
            </a:pPr>
            <a:r>
              <a:rPr lang="en-US" altLang="en-US" sz="1600">
                <a:cs typeface="Times New Roman" panose="02020603050405020304" pitchFamily="18" charset="0"/>
              </a:rPr>
              <a:t>An address is determined by:</a:t>
            </a:r>
          </a:p>
          <a:p>
            <a:pPr algn="just" eaLnBrk="1" hangingPunct="1">
              <a:lnSpc>
                <a:spcPct val="90000"/>
              </a:lnSpc>
              <a:buFontTx/>
              <a:buNone/>
            </a:pPr>
            <a:r>
              <a:rPr lang="en-US" altLang="en-US" sz="1600">
                <a:cs typeface="Times New Roman" panose="02020603050405020304" pitchFamily="18" charset="0"/>
              </a:rPr>
              <a:t> </a:t>
            </a:r>
          </a:p>
          <a:p>
            <a:pPr algn="just" eaLnBrk="1" hangingPunct="1">
              <a:lnSpc>
                <a:spcPct val="90000"/>
              </a:lnSpc>
              <a:buFontTx/>
              <a:buNone/>
            </a:pPr>
            <a:r>
              <a:rPr lang="en-US" altLang="en-US" sz="1600">
                <a:cs typeface="Times New Roman" panose="02020603050405020304" pitchFamily="18" charset="0"/>
              </a:rPr>
              <a:t> 	page number ( index into table ) + offset</a:t>
            </a:r>
          </a:p>
          <a:p>
            <a:pPr algn="just" eaLnBrk="1" hangingPunct="1">
              <a:lnSpc>
                <a:spcPct val="90000"/>
              </a:lnSpc>
              <a:buFontTx/>
              <a:buNone/>
            </a:pPr>
            <a:r>
              <a:rPr lang="en-US" altLang="en-US" sz="1600">
                <a:cs typeface="Times New Roman" panose="02020603050405020304" pitchFamily="18" charset="0"/>
              </a:rPr>
              <a:t> 		---&gt; mapping into ---&gt;</a:t>
            </a:r>
          </a:p>
          <a:p>
            <a:pPr algn="just" eaLnBrk="1" hangingPunct="1">
              <a:lnSpc>
                <a:spcPct val="90000"/>
              </a:lnSpc>
              <a:buFontTx/>
              <a:buNone/>
            </a:pPr>
            <a:r>
              <a:rPr lang="en-US" altLang="en-US" sz="1600">
                <a:cs typeface="Times New Roman" panose="02020603050405020304" pitchFamily="18" charset="0"/>
              </a:rPr>
              <a:t> 	base address ( from table ) + offset.</a:t>
            </a:r>
          </a:p>
        </p:txBody>
      </p:sp>
      <p:sp>
        <p:nvSpPr>
          <p:cNvPr id="22536" name="Text Box 7"/>
          <p:cNvSpPr txBox="1">
            <a:spLocks noChangeArrowheads="1"/>
          </p:cNvSpPr>
          <p:nvPr/>
        </p:nvSpPr>
        <p:spPr bwMode="auto">
          <a:xfrm>
            <a:off x="304800" y="1752600"/>
            <a:ext cx="278765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lnSpc>
                <a:spcPct val="90000"/>
              </a:lnSpc>
            </a:pPr>
            <a:r>
              <a:rPr lang="en-US" altLang="en-US" b="1">
                <a:cs typeface="Times New Roman" panose="02020603050405020304" pitchFamily="18" charset="0"/>
              </a:rPr>
              <a:t>Frames 	= physical blocks</a:t>
            </a:r>
          </a:p>
          <a:p>
            <a:pPr algn="l" eaLnBrk="1" hangingPunct="1">
              <a:lnSpc>
                <a:spcPct val="90000"/>
              </a:lnSpc>
            </a:pPr>
            <a:r>
              <a:rPr lang="en-US" altLang="en-US" b="1">
                <a:cs typeface="Times New Roman" panose="02020603050405020304" pitchFamily="18" charset="0"/>
              </a:rPr>
              <a:t>Pages 	= logical blocks</a:t>
            </a:r>
          </a:p>
          <a:p>
            <a:pPr algn="l" eaLnBrk="1" hangingPunct="1"/>
            <a:endParaRPr lang="en-US" altLang="en-US" b="1"/>
          </a:p>
        </p:txBody>
      </p:sp>
      <p:sp>
        <p:nvSpPr>
          <p:cNvPr id="22537" name="Text Box 8"/>
          <p:cNvSpPr txBox="1">
            <a:spLocks noChangeArrowheads="1"/>
          </p:cNvSpPr>
          <p:nvPr/>
        </p:nvSpPr>
        <p:spPr bwMode="auto">
          <a:xfrm>
            <a:off x="0" y="2971800"/>
            <a:ext cx="28956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lnSpc>
                <a:spcPct val="90000"/>
              </a:lnSpc>
            </a:pPr>
            <a:r>
              <a:rPr lang="en-US" altLang="en-US" b="1">
                <a:cs typeface="Times New Roman" panose="02020603050405020304" pitchFamily="18" charset="0"/>
              </a:rPr>
              <a:t>Size of frames/pages is defined by hardware (power of 2 to ease calculations)</a:t>
            </a:r>
            <a:endParaRPr lang="en-US" altLang="en-US" b="1"/>
          </a:p>
        </p:txBody>
      </p:sp>
      <p:sp>
        <p:nvSpPr>
          <p:cNvPr id="22538" name="Rectangle 9"/>
          <p:cNvSpPr>
            <a:spLocks noGrp="1" noChangeArrowheads="1"/>
          </p:cNvSpPr>
          <p:nvPr>
            <p:ph type="title"/>
          </p:nvPr>
        </p:nvSpPr>
        <p:spPr>
          <a:xfrm>
            <a:off x="0" y="152400"/>
            <a:ext cx="5943600" cy="1066800"/>
          </a:xfrm>
          <a:noFill/>
        </p:spPr>
        <p:txBody>
          <a:bodyPr/>
          <a:lstStyle/>
          <a:p>
            <a:pPr eaLnBrk="1" hangingPunct="1"/>
            <a:r>
              <a:rPr lang="en-US" altLang="en-US" sz="3600" b="1" smtClean="0"/>
              <a:t>MEMORY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512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659381BB-D4CD-49C2-88C0-D11D96A30FE3}" type="slidenum">
              <a:rPr lang="en-US" altLang="en-US"/>
              <a:pPr algn="r"/>
              <a:t>2</a:t>
            </a:fld>
            <a:endParaRPr lang="en-US" altLang="en-US"/>
          </a:p>
        </p:txBody>
      </p:sp>
      <p:sp>
        <p:nvSpPr>
          <p:cNvPr id="5124" name="Rectangle 1026"/>
          <p:cNvSpPr>
            <a:spLocks noGrp="1" noChangeArrowheads="1"/>
          </p:cNvSpPr>
          <p:nvPr>
            <p:ph type="body" idx="1"/>
          </p:nvPr>
        </p:nvSpPr>
        <p:spPr>
          <a:xfrm>
            <a:off x="0" y="2209800"/>
            <a:ext cx="8915400" cy="3429000"/>
          </a:xfrm>
        </p:spPr>
        <p:txBody>
          <a:bodyPr/>
          <a:lstStyle/>
          <a:p>
            <a:pPr algn="ctr" eaLnBrk="1" hangingPunct="1">
              <a:buFontTx/>
              <a:buNone/>
            </a:pPr>
            <a:r>
              <a:rPr lang="en-US" altLang="en-US" sz="3600" b="1" smtClean="0">
                <a:solidFill>
                  <a:schemeClr val="accent2"/>
                </a:solidFill>
              </a:rPr>
              <a:t>What Is In This Chapter?</a:t>
            </a:r>
            <a:endParaRPr lang="en-US" altLang="en-US" sz="2400" b="1" smtClean="0">
              <a:solidFill>
                <a:schemeClr val="accent2"/>
              </a:solidFill>
            </a:endParaRPr>
          </a:p>
          <a:p>
            <a:pPr eaLnBrk="1" hangingPunct="1">
              <a:buFontTx/>
              <a:buNone/>
            </a:pPr>
            <a:endParaRPr lang="en-US" altLang="en-US" sz="2400" b="1" smtClean="0">
              <a:solidFill>
                <a:schemeClr val="accent2"/>
              </a:solidFill>
            </a:endParaRPr>
          </a:p>
          <a:p>
            <a:pPr eaLnBrk="1" hangingPunct="1">
              <a:buFontTx/>
              <a:buNone/>
            </a:pPr>
            <a:r>
              <a:rPr lang="en-US" altLang="en-US" sz="2800" b="1" smtClean="0">
                <a:latin typeface="Helvetica" panose="020B0604020202020204" pitchFamily="34" charset="0"/>
                <a:cs typeface="Times New Roman" panose="02020603050405020304" pitchFamily="18" charset="0"/>
              </a:rPr>
              <a:t>Just as processes share the CPU, they also share physical memory.  This chapter is about mechanisms for doing that sharing.</a:t>
            </a:r>
          </a:p>
        </p:txBody>
      </p:sp>
      <p:sp>
        <p:nvSpPr>
          <p:cNvPr id="5125" name="Rectangle 1027"/>
          <p:cNvSpPr>
            <a:spLocks noChangeArrowheads="1"/>
          </p:cNvSpPr>
          <p:nvPr/>
        </p:nvSpPr>
        <p:spPr bwMode="auto">
          <a:xfrm>
            <a:off x="838200" y="3810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t>OPERATING SYSTEM Memory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355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8A078694-7CB3-414F-BBB9-85EA93B24871}" type="slidenum">
              <a:rPr lang="en-US" altLang="en-US"/>
              <a:pPr algn="r"/>
              <a:t>20</a:t>
            </a:fld>
            <a:endParaRPr lang="en-US" altLang="en-US"/>
          </a:p>
        </p:txBody>
      </p:sp>
      <p:sp>
        <p:nvSpPr>
          <p:cNvPr id="23556" name="Rectangle 1026"/>
          <p:cNvSpPr>
            <a:spLocks noGrp="1" noChangeArrowheads="1"/>
          </p:cNvSpPr>
          <p:nvPr>
            <p:ph type="body" idx="1"/>
          </p:nvPr>
        </p:nvSpPr>
        <p:spPr>
          <a:xfrm>
            <a:off x="457200" y="1066800"/>
            <a:ext cx="7467600" cy="533400"/>
          </a:xfrm>
        </p:spPr>
        <p:txBody>
          <a:bodyPr/>
          <a:lstStyle/>
          <a:p>
            <a:pPr algn="just" eaLnBrk="1" hangingPunct="1">
              <a:lnSpc>
                <a:spcPct val="90000"/>
              </a:lnSpc>
              <a:buFontTx/>
              <a:buNone/>
            </a:pPr>
            <a:r>
              <a:rPr lang="en-US" altLang="en-US" sz="1800" b="1" smtClean="0">
                <a:cs typeface="Times New Roman" panose="02020603050405020304" pitchFamily="18" charset="0"/>
              </a:rPr>
              <a:t> Paging Example - 32-byte memory with 4-byte pages</a:t>
            </a:r>
          </a:p>
        </p:txBody>
      </p:sp>
      <p:sp>
        <p:nvSpPr>
          <p:cNvPr id="23557" name="Rectangle 1027"/>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3558" name="Text Box 1028"/>
          <p:cNvSpPr txBox="1">
            <a:spLocks noChangeArrowheads="1"/>
          </p:cNvSpPr>
          <p:nvPr/>
        </p:nvSpPr>
        <p:spPr bwMode="auto">
          <a:xfrm>
            <a:off x="6858000" y="0"/>
            <a:ext cx="158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
        <p:nvSpPr>
          <p:cNvPr id="23559" name="Rectangle 1029"/>
          <p:cNvSpPr>
            <a:spLocks noChangeArrowheads="1"/>
          </p:cNvSpPr>
          <p:nvPr/>
        </p:nvSpPr>
        <p:spPr bwMode="auto">
          <a:xfrm>
            <a:off x="990600" y="1676400"/>
            <a:ext cx="1066800" cy="1143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0 a</a:t>
            </a:r>
          </a:p>
          <a:p>
            <a:pPr eaLnBrk="1" hangingPunct="1"/>
            <a:r>
              <a:rPr lang="en-US" altLang="en-US"/>
              <a:t>1 b</a:t>
            </a:r>
          </a:p>
          <a:p>
            <a:pPr eaLnBrk="1" hangingPunct="1"/>
            <a:r>
              <a:rPr lang="en-US" altLang="en-US"/>
              <a:t>2 c</a:t>
            </a:r>
          </a:p>
          <a:p>
            <a:pPr eaLnBrk="1" hangingPunct="1"/>
            <a:r>
              <a:rPr lang="en-US" altLang="en-US"/>
              <a:t>3 d</a:t>
            </a:r>
          </a:p>
        </p:txBody>
      </p:sp>
      <p:sp>
        <p:nvSpPr>
          <p:cNvPr id="23560" name="Rectangle 1030"/>
          <p:cNvSpPr>
            <a:spLocks noChangeArrowheads="1"/>
          </p:cNvSpPr>
          <p:nvPr/>
        </p:nvSpPr>
        <p:spPr bwMode="auto">
          <a:xfrm>
            <a:off x="990600" y="2819400"/>
            <a:ext cx="1066800" cy="1143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4 e</a:t>
            </a:r>
          </a:p>
          <a:p>
            <a:pPr eaLnBrk="1" hangingPunct="1"/>
            <a:r>
              <a:rPr lang="en-US" altLang="en-US"/>
              <a:t>5 f</a:t>
            </a:r>
          </a:p>
          <a:p>
            <a:pPr eaLnBrk="1" hangingPunct="1"/>
            <a:r>
              <a:rPr lang="en-US" altLang="en-US"/>
              <a:t>6 g</a:t>
            </a:r>
          </a:p>
          <a:p>
            <a:pPr eaLnBrk="1" hangingPunct="1"/>
            <a:r>
              <a:rPr lang="en-US" altLang="en-US"/>
              <a:t>7 h</a:t>
            </a:r>
          </a:p>
        </p:txBody>
      </p:sp>
      <p:sp>
        <p:nvSpPr>
          <p:cNvPr id="23561" name="Rectangle 1031"/>
          <p:cNvSpPr>
            <a:spLocks noChangeArrowheads="1"/>
          </p:cNvSpPr>
          <p:nvPr/>
        </p:nvSpPr>
        <p:spPr bwMode="auto">
          <a:xfrm>
            <a:off x="990600" y="3962400"/>
            <a:ext cx="1066800" cy="1143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8 I</a:t>
            </a:r>
          </a:p>
          <a:p>
            <a:pPr eaLnBrk="1" hangingPunct="1"/>
            <a:r>
              <a:rPr lang="en-US" altLang="en-US"/>
              <a:t>9 j</a:t>
            </a:r>
          </a:p>
          <a:p>
            <a:pPr eaLnBrk="1" hangingPunct="1"/>
            <a:r>
              <a:rPr lang="en-US" altLang="en-US"/>
              <a:t>10 k</a:t>
            </a:r>
          </a:p>
          <a:p>
            <a:pPr eaLnBrk="1" hangingPunct="1"/>
            <a:r>
              <a:rPr lang="en-US" altLang="en-US"/>
              <a:t>11 l</a:t>
            </a:r>
          </a:p>
        </p:txBody>
      </p:sp>
      <p:sp>
        <p:nvSpPr>
          <p:cNvPr id="23562" name="Rectangle 1032"/>
          <p:cNvSpPr>
            <a:spLocks noChangeArrowheads="1"/>
          </p:cNvSpPr>
          <p:nvPr/>
        </p:nvSpPr>
        <p:spPr bwMode="auto">
          <a:xfrm>
            <a:off x="990600" y="5105400"/>
            <a:ext cx="1066800" cy="1143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12  m</a:t>
            </a:r>
          </a:p>
          <a:p>
            <a:pPr eaLnBrk="1" hangingPunct="1"/>
            <a:r>
              <a:rPr lang="en-US" altLang="en-US"/>
              <a:t>13 n</a:t>
            </a:r>
          </a:p>
          <a:p>
            <a:pPr eaLnBrk="1" hangingPunct="1"/>
            <a:r>
              <a:rPr lang="en-US" altLang="en-US"/>
              <a:t>14 o</a:t>
            </a:r>
          </a:p>
          <a:p>
            <a:pPr eaLnBrk="1" hangingPunct="1"/>
            <a:r>
              <a:rPr lang="en-US" altLang="en-US"/>
              <a:t>15 p</a:t>
            </a:r>
          </a:p>
        </p:txBody>
      </p:sp>
      <p:sp>
        <p:nvSpPr>
          <p:cNvPr id="23563" name="Rectangle 1033"/>
          <p:cNvSpPr>
            <a:spLocks noChangeArrowheads="1"/>
          </p:cNvSpPr>
          <p:nvPr/>
        </p:nvSpPr>
        <p:spPr bwMode="auto">
          <a:xfrm>
            <a:off x="3886200" y="2362200"/>
            <a:ext cx="1143000" cy="1295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0     5</a:t>
            </a:r>
          </a:p>
          <a:p>
            <a:pPr eaLnBrk="1" hangingPunct="1"/>
            <a:r>
              <a:rPr lang="en-US" altLang="en-US" b="1"/>
              <a:t>1     6</a:t>
            </a:r>
          </a:p>
          <a:p>
            <a:pPr eaLnBrk="1" hangingPunct="1"/>
            <a:r>
              <a:rPr lang="en-US" altLang="en-US" b="1"/>
              <a:t>2     1</a:t>
            </a:r>
          </a:p>
          <a:p>
            <a:pPr eaLnBrk="1" hangingPunct="1"/>
            <a:r>
              <a:rPr lang="en-US" altLang="en-US" b="1"/>
              <a:t>3     2</a:t>
            </a:r>
          </a:p>
        </p:txBody>
      </p:sp>
      <p:sp>
        <p:nvSpPr>
          <p:cNvPr id="23564" name="Line 1034"/>
          <p:cNvSpPr>
            <a:spLocks noChangeShapeType="1"/>
          </p:cNvSpPr>
          <p:nvPr/>
        </p:nvSpPr>
        <p:spPr bwMode="auto">
          <a:xfrm>
            <a:off x="4495800" y="2362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Text Box 1035"/>
          <p:cNvSpPr txBox="1">
            <a:spLocks noChangeArrowheads="1"/>
          </p:cNvSpPr>
          <p:nvPr/>
        </p:nvSpPr>
        <p:spPr bwMode="auto">
          <a:xfrm>
            <a:off x="3944938" y="3886200"/>
            <a:ext cx="1255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Page Table</a:t>
            </a:r>
          </a:p>
        </p:txBody>
      </p:sp>
      <p:sp>
        <p:nvSpPr>
          <p:cNvPr id="23566" name="Text Box 1036"/>
          <p:cNvSpPr txBox="1">
            <a:spLocks noChangeArrowheads="1"/>
          </p:cNvSpPr>
          <p:nvPr/>
        </p:nvSpPr>
        <p:spPr bwMode="auto">
          <a:xfrm>
            <a:off x="704850" y="6248400"/>
            <a:ext cx="1731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Logical Memory</a:t>
            </a:r>
          </a:p>
        </p:txBody>
      </p:sp>
      <p:sp>
        <p:nvSpPr>
          <p:cNvPr id="23567" name="Rectangle 1037"/>
          <p:cNvSpPr>
            <a:spLocks noChangeArrowheads="1"/>
          </p:cNvSpPr>
          <p:nvPr/>
        </p:nvSpPr>
        <p:spPr bwMode="auto">
          <a:xfrm>
            <a:off x="6629400" y="609600"/>
            <a:ext cx="12192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0      </a:t>
            </a:r>
          </a:p>
        </p:txBody>
      </p:sp>
      <p:sp>
        <p:nvSpPr>
          <p:cNvPr id="23568" name="Rectangle 1038"/>
          <p:cNvSpPr>
            <a:spLocks noChangeArrowheads="1"/>
          </p:cNvSpPr>
          <p:nvPr/>
        </p:nvSpPr>
        <p:spPr bwMode="auto">
          <a:xfrm>
            <a:off x="6629400" y="1219200"/>
            <a:ext cx="12192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4       I</a:t>
            </a:r>
          </a:p>
          <a:p>
            <a:pPr eaLnBrk="1" hangingPunct="1"/>
            <a:r>
              <a:rPr lang="en-US" altLang="en-US" sz="1400"/>
              <a:t>         j</a:t>
            </a:r>
          </a:p>
          <a:p>
            <a:pPr eaLnBrk="1" hangingPunct="1"/>
            <a:r>
              <a:rPr lang="en-US" altLang="en-US" sz="1400"/>
              <a:t>         k</a:t>
            </a:r>
          </a:p>
          <a:p>
            <a:pPr eaLnBrk="1" hangingPunct="1"/>
            <a:r>
              <a:rPr lang="en-US" altLang="en-US" sz="1400"/>
              <a:t>        l</a:t>
            </a:r>
          </a:p>
        </p:txBody>
      </p:sp>
      <p:sp>
        <p:nvSpPr>
          <p:cNvPr id="23569" name="Rectangle 1039"/>
          <p:cNvSpPr>
            <a:spLocks noChangeArrowheads="1"/>
          </p:cNvSpPr>
          <p:nvPr/>
        </p:nvSpPr>
        <p:spPr bwMode="auto">
          <a:xfrm>
            <a:off x="6629400" y="2133600"/>
            <a:ext cx="12192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b="1"/>
              <a:t>8</a:t>
            </a:r>
            <a:r>
              <a:rPr lang="en-US" altLang="en-US" sz="1400"/>
              <a:t>        m</a:t>
            </a:r>
          </a:p>
          <a:p>
            <a:pPr eaLnBrk="1" hangingPunct="1"/>
            <a:r>
              <a:rPr lang="en-US" altLang="en-US" sz="1400"/>
              <a:t>         n</a:t>
            </a:r>
          </a:p>
          <a:p>
            <a:pPr eaLnBrk="1" hangingPunct="1"/>
            <a:r>
              <a:rPr lang="en-US" altLang="en-US" sz="1400"/>
              <a:t>         o</a:t>
            </a:r>
          </a:p>
          <a:p>
            <a:pPr eaLnBrk="1" hangingPunct="1"/>
            <a:r>
              <a:rPr lang="en-US" altLang="en-US" sz="1400"/>
              <a:t>        p</a:t>
            </a:r>
          </a:p>
        </p:txBody>
      </p:sp>
      <p:sp>
        <p:nvSpPr>
          <p:cNvPr id="23570" name="Rectangle 1040"/>
          <p:cNvSpPr>
            <a:spLocks noChangeArrowheads="1"/>
          </p:cNvSpPr>
          <p:nvPr/>
        </p:nvSpPr>
        <p:spPr bwMode="auto">
          <a:xfrm>
            <a:off x="6629400" y="3048000"/>
            <a:ext cx="1219200" cy="533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12      </a:t>
            </a:r>
          </a:p>
        </p:txBody>
      </p:sp>
      <p:sp>
        <p:nvSpPr>
          <p:cNvPr id="23571" name="Rectangle 1041"/>
          <p:cNvSpPr>
            <a:spLocks noChangeArrowheads="1"/>
          </p:cNvSpPr>
          <p:nvPr/>
        </p:nvSpPr>
        <p:spPr bwMode="auto">
          <a:xfrm>
            <a:off x="6629400" y="3581400"/>
            <a:ext cx="1219200" cy="533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16      </a:t>
            </a:r>
          </a:p>
        </p:txBody>
      </p:sp>
      <p:sp>
        <p:nvSpPr>
          <p:cNvPr id="23572" name="Rectangle 1042"/>
          <p:cNvSpPr>
            <a:spLocks noChangeArrowheads="1"/>
          </p:cNvSpPr>
          <p:nvPr/>
        </p:nvSpPr>
        <p:spPr bwMode="auto">
          <a:xfrm>
            <a:off x="6629400" y="4114800"/>
            <a:ext cx="12192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20      a</a:t>
            </a:r>
          </a:p>
          <a:p>
            <a:pPr eaLnBrk="1" hangingPunct="1"/>
            <a:r>
              <a:rPr lang="en-US" altLang="en-US" sz="1400"/>
              <a:t>            b  </a:t>
            </a:r>
          </a:p>
          <a:p>
            <a:pPr eaLnBrk="1" hangingPunct="1"/>
            <a:r>
              <a:rPr lang="en-US" altLang="en-US" sz="1400"/>
              <a:t>         c</a:t>
            </a:r>
          </a:p>
          <a:p>
            <a:pPr eaLnBrk="1" hangingPunct="1"/>
            <a:r>
              <a:rPr lang="en-US" altLang="en-US" sz="1400"/>
              <a:t>        d</a:t>
            </a:r>
          </a:p>
        </p:txBody>
      </p:sp>
      <p:sp>
        <p:nvSpPr>
          <p:cNvPr id="23573" name="Rectangle 1043"/>
          <p:cNvSpPr>
            <a:spLocks noChangeArrowheads="1"/>
          </p:cNvSpPr>
          <p:nvPr/>
        </p:nvSpPr>
        <p:spPr bwMode="auto">
          <a:xfrm>
            <a:off x="6629400" y="5029200"/>
            <a:ext cx="12192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b="1"/>
              <a:t>24    e</a:t>
            </a:r>
            <a:endParaRPr lang="en-US" altLang="en-US" sz="1400"/>
          </a:p>
          <a:p>
            <a:pPr eaLnBrk="1" hangingPunct="1"/>
            <a:r>
              <a:rPr lang="en-US" altLang="en-US" sz="1400"/>
              <a:t>        f</a:t>
            </a:r>
          </a:p>
          <a:p>
            <a:pPr eaLnBrk="1" hangingPunct="1"/>
            <a:r>
              <a:rPr lang="en-US" altLang="en-US" sz="1400"/>
              <a:t>         g</a:t>
            </a:r>
          </a:p>
          <a:p>
            <a:pPr eaLnBrk="1" hangingPunct="1"/>
            <a:r>
              <a:rPr lang="en-US" altLang="en-US" sz="1400"/>
              <a:t>        h</a:t>
            </a:r>
          </a:p>
        </p:txBody>
      </p:sp>
      <p:sp>
        <p:nvSpPr>
          <p:cNvPr id="23574" name="Rectangle 1044"/>
          <p:cNvSpPr>
            <a:spLocks noChangeArrowheads="1"/>
          </p:cNvSpPr>
          <p:nvPr/>
        </p:nvSpPr>
        <p:spPr bwMode="auto">
          <a:xfrm>
            <a:off x="6629400" y="5867400"/>
            <a:ext cx="1219200" cy="533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t>28      </a:t>
            </a:r>
          </a:p>
        </p:txBody>
      </p:sp>
      <p:sp>
        <p:nvSpPr>
          <p:cNvPr id="23575" name="Text Box 1045"/>
          <p:cNvSpPr txBox="1">
            <a:spLocks noChangeArrowheads="1"/>
          </p:cNvSpPr>
          <p:nvPr/>
        </p:nvSpPr>
        <p:spPr bwMode="auto">
          <a:xfrm>
            <a:off x="4668838" y="5638800"/>
            <a:ext cx="184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Physical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457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77B9FFD7-8F18-4A67-BFE8-EE5604F11A80}" type="slidenum">
              <a:rPr lang="en-US" altLang="en-US"/>
              <a:pPr algn="r"/>
              <a:t>21</a:t>
            </a:fld>
            <a:endParaRPr lang="en-US" altLang="en-US"/>
          </a:p>
        </p:txBody>
      </p:sp>
      <p:sp>
        <p:nvSpPr>
          <p:cNvPr id="24580" name="Rectangle 2"/>
          <p:cNvSpPr>
            <a:spLocks noGrp="1" noChangeArrowheads="1"/>
          </p:cNvSpPr>
          <p:nvPr>
            <p:ph type="body" idx="1"/>
          </p:nvPr>
        </p:nvSpPr>
        <p:spPr>
          <a:xfrm>
            <a:off x="152400" y="990600"/>
            <a:ext cx="3429000" cy="5638800"/>
          </a:xfrm>
        </p:spPr>
        <p:txBody>
          <a:bodyPr/>
          <a:lstStyle/>
          <a:p>
            <a:pPr marL="400050" lvl="1" algn="just" eaLnBrk="1" hangingPunct="1">
              <a:lnSpc>
                <a:spcPct val="90000"/>
              </a:lnSpc>
            </a:pPr>
            <a:r>
              <a:rPr lang="en-US" altLang="en-US" sz="1800" smtClean="0">
                <a:cs typeface="Times New Roman" panose="02020603050405020304" pitchFamily="18" charset="0"/>
              </a:rPr>
              <a:t>A 32 bit machine can address 4 gigabytes which is 4 million pages (at 1024 bytes/page).   WHO says how big a page is, anyway?</a:t>
            </a:r>
          </a:p>
          <a:p>
            <a:pPr marL="400050" lvl="1" algn="just" eaLnBrk="1" hangingPunct="1">
              <a:lnSpc>
                <a:spcPct val="90000"/>
              </a:lnSpc>
            </a:pPr>
            <a:r>
              <a:rPr lang="en-US" altLang="en-US" sz="1800" smtClean="0">
                <a:cs typeface="Times New Roman" panose="02020603050405020304" pitchFamily="18" charset="0"/>
              </a:rPr>
              <a:t>Could use dedicated registers (OK only with small tables.)</a:t>
            </a:r>
          </a:p>
          <a:p>
            <a:pPr marL="400050" lvl="1" algn="just" eaLnBrk="1" hangingPunct="1">
              <a:lnSpc>
                <a:spcPct val="90000"/>
              </a:lnSpc>
            </a:pPr>
            <a:r>
              <a:rPr lang="en-US" altLang="en-US" sz="1800" smtClean="0">
                <a:cs typeface="Times New Roman" panose="02020603050405020304" pitchFamily="18" charset="0"/>
              </a:rPr>
              <a:t>Could use a register pointing to table in memory (slow access.)</a:t>
            </a:r>
          </a:p>
          <a:p>
            <a:pPr marL="400050" lvl="1" algn="just" eaLnBrk="1" hangingPunct="1">
              <a:lnSpc>
                <a:spcPct val="90000"/>
              </a:lnSpc>
            </a:pPr>
            <a:r>
              <a:rPr lang="en-US" altLang="en-US" sz="1800" smtClean="0">
                <a:cs typeface="Times New Roman" panose="02020603050405020304" pitchFamily="18" charset="0"/>
              </a:rPr>
              <a:t>Cache or associative memory </a:t>
            </a:r>
          </a:p>
          <a:p>
            <a:pPr marL="400050" lvl="1" algn="just" eaLnBrk="1" hangingPunct="1">
              <a:lnSpc>
                <a:spcPct val="90000"/>
              </a:lnSpc>
            </a:pPr>
            <a:r>
              <a:rPr lang="en-US" altLang="en-US" sz="1800" smtClean="0">
                <a:cs typeface="Times New Roman" panose="02020603050405020304" pitchFamily="18" charset="0"/>
              </a:rPr>
              <a:t>(TLB = Translation Lookaside Buffer):</a:t>
            </a:r>
          </a:p>
          <a:p>
            <a:pPr marL="400050" lvl="1" algn="just" eaLnBrk="1" hangingPunct="1">
              <a:lnSpc>
                <a:spcPct val="90000"/>
              </a:lnSpc>
            </a:pPr>
            <a:r>
              <a:rPr lang="en-US" altLang="en-US" sz="1800" smtClean="0">
                <a:cs typeface="Times New Roman" panose="02020603050405020304" pitchFamily="18" charset="0"/>
              </a:rPr>
              <a:t> simultaneous search is fast and uses only a few  registers.</a:t>
            </a:r>
          </a:p>
          <a:p>
            <a:pPr marL="0" indent="0" algn="just" eaLnBrk="1" hangingPunct="1">
              <a:lnSpc>
                <a:spcPct val="90000"/>
              </a:lnSpc>
              <a:buFontTx/>
              <a:buNone/>
            </a:pPr>
            <a:r>
              <a:rPr lang="en-US" altLang="en-US" sz="1800" smtClean="0">
                <a:cs typeface="Times New Roman" panose="02020603050405020304" pitchFamily="18" charset="0"/>
              </a:rPr>
              <a:t> </a:t>
            </a:r>
            <a:endParaRPr lang="en-US" altLang="en-US" sz="1800" smtClean="0"/>
          </a:p>
        </p:txBody>
      </p:sp>
      <p:sp>
        <p:nvSpPr>
          <p:cNvPr id="24581"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4582" name="Text Box 4"/>
          <p:cNvSpPr txBox="1">
            <a:spLocks noChangeArrowheads="1"/>
          </p:cNvSpPr>
          <p:nvPr/>
        </p:nvSpPr>
        <p:spPr bwMode="auto">
          <a:xfrm>
            <a:off x="6986588" y="3302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pic>
        <p:nvPicPr>
          <p:cNvPr id="24583" name="Picture 19"/>
          <p:cNvPicPr>
            <a:picLocks noChangeAspect="1" noChangeArrowheads="1"/>
          </p:cNvPicPr>
          <p:nvPr/>
        </p:nvPicPr>
        <p:blipFill>
          <a:blip r:embed="rId2">
            <a:extLst>
              <a:ext uri="{28A0092B-C50C-407E-A947-70E740481C1C}">
                <a14:useLocalDpi xmlns:a14="http://schemas.microsoft.com/office/drawing/2010/main" val="0"/>
              </a:ext>
            </a:extLst>
          </a:blip>
          <a:srcRect l="1292" t="1041" r="1292" b="682"/>
          <a:stretch>
            <a:fillRect/>
          </a:stretch>
        </p:blipFill>
        <p:spPr bwMode="auto">
          <a:xfrm>
            <a:off x="3657600" y="2209800"/>
            <a:ext cx="5322888" cy="402748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4" name="Text Box 20"/>
          <p:cNvSpPr txBox="1">
            <a:spLocks noChangeArrowheads="1"/>
          </p:cNvSpPr>
          <p:nvPr/>
        </p:nvSpPr>
        <p:spPr bwMode="auto">
          <a:xfrm>
            <a:off x="4114800" y="1066800"/>
            <a:ext cx="4679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pPr>
            <a:r>
              <a:rPr lang="en-US" altLang="en-US" sz="1800" b="1">
                <a:solidFill>
                  <a:schemeClr val="accent2"/>
                </a:solidFill>
                <a:cs typeface="Times New Roman" panose="02020603050405020304" pitchFamily="18" charset="0"/>
              </a:rPr>
              <a:t>IMPLEMENTATION OF THE PAGE TABLE</a:t>
            </a:r>
            <a:endParaRPr lang="en-US" altLang="en-US"/>
          </a:p>
        </p:txBody>
      </p:sp>
      <p:sp>
        <p:nvSpPr>
          <p:cNvPr id="24585" name="Text Box 21"/>
          <p:cNvSpPr txBox="1">
            <a:spLocks noChangeArrowheads="1"/>
          </p:cNvSpPr>
          <p:nvPr/>
        </p:nvSpPr>
        <p:spPr bwMode="auto">
          <a:xfrm>
            <a:off x="4083050" y="1524000"/>
            <a:ext cx="4508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a:defRPr sz="1600">
                <a:solidFill>
                  <a:schemeClr val="tx1"/>
                </a:solidFill>
                <a:latin typeface="Arial" panose="020B0604020202020204" pitchFamily="34" charset="0"/>
              </a:defRPr>
            </a:lvl1pPr>
            <a:lvl2pPr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90000"/>
              </a:lnSpc>
              <a:spcBef>
                <a:spcPct val="20000"/>
              </a:spcBef>
            </a:pPr>
            <a:r>
              <a:rPr lang="en-US" altLang="en-US" sz="1800" b="1">
                <a:solidFill>
                  <a:srgbClr val="FF0000"/>
                </a:solidFill>
                <a:cs typeface="Times New Roman" panose="02020603050405020304" pitchFamily="18" charset="0"/>
              </a:rPr>
              <a:t>TLB = Translation Lookaside Buffer</a:t>
            </a:r>
            <a:endParaRPr lang="en-US" altLang="en-US" sz="1800" b="1">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560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79506731-C81D-4B18-A540-624E57907796}" type="slidenum">
              <a:rPr lang="en-US" altLang="en-US"/>
              <a:pPr algn="r"/>
              <a:t>22</a:t>
            </a:fld>
            <a:endParaRPr lang="en-US" altLang="en-US"/>
          </a:p>
        </p:txBody>
      </p:sp>
      <p:sp>
        <p:nvSpPr>
          <p:cNvPr id="25604" name="Rectangle 2"/>
          <p:cNvSpPr>
            <a:spLocks noGrp="1" noChangeArrowheads="1"/>
          </p:cNvSpPr>
          <p:nvPr>
            <p:ph type="body" idx="1"/>
          </p:nvPr>
        </p:nvSpPr>
        <p:spPr>
          <a:xfrm>
            <a:off x="228600" y="1295400"/>
            <a:ext cx="8686800" cy="45720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IMPLEMENTATION OF THE PAGE TABLE</a:t>
            </a:r>
            <a:endParaRPr lang="en-US" altLang="en-US" sz="1600" b="1"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Issues include: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		key   and value</a:t>
            </a:r>
          </a:p>
          <a:p>
            <a:pPr marL="0" indent="0" algn="just" eaLnBrk="1" hangingPunct="1">
              <a:lnSpc>
                <a:spcPct val="90000"/>
              </a:lnSpc>
              <a:buFontTx/>
              <a:buNone/>
            </a:pPr>
            <a:r>
              <a:rPr lang="en-US" altLang="en-US" sz="1600" smtClean="0">
                <a:cs typeface="Times New Roman" panose="02020603050405020304" pitchFamily="18" charset="0"/>
              </a:rPr>
              <a:t> 		hit rate 90 - 98% with 100 registers</a:t>
            </a:r>
          </a:p>
          <a:p>
            <a:pPr marL="0" indent="0" algn="just" eaLnBrk="1" hangingPunct="1">
              <a:lnSpc>
                <a:spcPct val="90000"/>
              </a:lnSpc>
              <a:buFontTx/>
              <a:buNone/>
            </a:pPr>
            <a:r>
              <a:rPr lang="en-US" altLang="en-US" sz="1600" smtClean="0">
                <a:cs typeface="Times New Roman" panose="02020603050405020304" pitchFamily="18" charset="0"/>
              </a:rPr>
              <a:t> 		add entry if not found</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      </a:t>
            </a:r>
            <a:r>
              <a:rPr lang="en-US" altLang="en-US" sz="1600" b="1" smtClean="0">
                <a:cs typeface="Times New Roman" panose="02020603050405020304" pitchFamily="18" charset="0"/>
              </a:rPr>
              <a:t>Effective access time =   %fast    *    time_fast    +    %slow    *    time_slow</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  Relevant times:</a:t>
            </a:r>
          </a:p>
          <a:p>
            <a:pPr marL="0" indent="0" algn="just" eaLnBrk="1" hangingPunct="1">
              <a:lnSpc>
                <a:spcPct val="90000"/>
              </a:lnSpc>
              <a:buFontTx/>
              <a:buNone/>
            </a:pPr>
            <a:r>
              <a:rPr lang="en-US" altLang="en-US" sz="1600" smtClean="0">
                <a:cs typeface="Times New Roman" panose="02020603050405020304" pitchFamily="18" charset="0"/>
              </a:rPr>
              <a:t>  	2  nanoseconds to search associative memory – the TLB.</a:t>
            </a:r>
          </a:p>
          <a:p>
            <a:pPr marL="0" indent="0" algn="just" eaLnBrk="1" hangingPunct="1">
              <a:lnSpc>
                <a:spcPct val="90000"/>
              </a:lnSpc>
              <a:buFontTx/>
              <a:buNone/>
            </a:pPr>
            <a:r>
              <a:rPr lang="en-US" altLang="en-US" sz="1600" smtClean="0">
                <a:cs typeface="Times New Roman" panose="02020603050405020304" pitchFamily="18" charset="0"/>
              </a:rPr>
              <a:t>  	20  nanoseconds to access processor cache and bring it into TLB for next time.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 Calculate time of access:</a:t>
            </a:r>
          </a:p>
          <a:p>
            <a:pPr marL="0" indent="0" algn="just" eaLnBrk="1" hangingPunct="1">
              <a:lnSpc>
                <a:spcPct val="90000"/>
              </a:lnSpc>
              <a:buFontTx/>
              <a:buNone/>
            </a:pPr>
            <a:r>
              <a:rPr lang="en-US" altLang="en-US" sz="1600" smtClean="0">
                <a:cs typeface="Times New Roman" panose="02020603050405020304" pitchFamily="18" charset="0"/>
              </a:rPr>
              <a:t> 	hit 	=  1 search  + 1 memory reference</a:t>
            </a:r>
          </a:p>
          <a:p>
            <a:pPr marL="0" indent="0" algn="just" eaLnBrk="1" hangingPunct="1">
              <a:lnSpc>
                <a:spcPct val="90000"/>
              </a:lnSpc>
              <a:buFontTx/>
              <a:buNone/>
            </a:pPr>
            <a:r>
              <a:rPr lang="en-US" altLang="en-US" sz="1600" smtClean="0">
                <a:cs typeface="Times New Roman" panose="02020603050405020304" pitchFamily="18" charset="0"/>
              </a:rPr>
              <a:t> 	miss 	=  1 search  + 1 mem reference(of page table) + 1 mem reference.</a:t>
            </a:r>
          </a:p>
        </p:txBody>
      </p:sp>
      <p:sp>
        <p:nvSpPr>
          <p:cNvPr id="25605"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5606" name="Text Box 4"/>
          <p:cNvSpPr txBox="1">
            <a:spLocks noChangeArrowheads="1"/>
          </p:cNvSpPr>
          <p:nvPr/>
        </p:nvSpPr>
        <p:spPr bwMode="auto">
          <a:xfrm>
            <a:off x="6757988" y="3302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662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AEA399C8-567F-4E9F-A056-971B421688FC}" type="slidenum">
              <a:rPr lang="en-US" altLang="en-US"/>
              <a:pPr algn="r"/>
              <a:t>23</a:t>
            </a:fld>
            <a:endParaRPr lang="en-US" altLang="en-US"/>
          </a:p>
        </p:txBody>
      </p:sp>
      <p:sp>
        <p:nvSpPr>
          <p:cNvPr id="26628" name="Rectangle 2"/>
          <p:cNvSpPr>
            <a:spLocks noGrp="1" noChangeArrowheads="1"/>
          </p:cNvSpPr>
          <p:nvPr>
            <p:ph type="body" idx="1"/>
          </p:nvPr>
        </p:nvSpPr>
        <p:spPr>
          <a:xfrm>
            <a:off x="228600" y="1600200"/>
            <a:ext cx="2514600" cy="4495800"/>
          </a:xfrm>
        </p:spPr>
        <p:txBody>
          <a:bodyPr/>
          <a:lstStyle/>
          <a:p>
            <a:pPr marL="0" indent="0" algn="ctr" eaLnBrk="1" hangingPunct="1">
              <a:lnSpc>
                <a:spcPct val="90000"/>
              </a:lnSpc>
              <a:buFontTx/>
              <a:buNone/>
            </a:pPr>
            <a:r>
              <a:rPr lang="en-US" altLang="en-US" sz="1600" b="1" smtClean="0">
                <a:solidFill>
                  <a:schemeClr val="accent2"/>
                </a:solidFill>
                <a:cs typeface="Times New Roman" panose="02020603050405020304" pitchFamily="18" charset="0"/>
              </a:rPr>
              <a:t>SHARED PAGES</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Data occupying one physical page, but pointed to by multiple logical pages.</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Useful for common code - must be write protected. (NO write-able data mixed with code.)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Extremely useful for read/write communication between processes.</a:t>
            </a:r>
            <a:endParaRPr lang="en-US" altLang="en-US" sz="1600" smtClean="0"/>
          </a:p>
        </p:txBody>
      </p:sp>
      <p:sp>
        <p:nvSpPr>
          <p:cNvPr id="26629"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pic>
        <p:nvPicPr>
          <p:cNvPr id="26630" name="Picture 5"/>
          <p:cNvPicPr>
            <a:picLocks noChangeAspect="1" noChangeArrowheads="1"/>
          </p:cNvPicPr>
          <p:nvPr/>
        </p:nvPicPr>
        <p:blipFill>
          <a:blip r:embed="rId2">
            <a:extLst>
              <a:ext uri="{28A0092B-C50C-407E-A947-70E740481C1C}">
                <a14:useLocalDpi xmlns:a14="http://schemas.microsoft.com/office/drawing/2010/main" val="0"/>
              </a:ext>
            </a:extLst>
          </a:blip>
          <a:srcRect l="1698" t="848" r="1698" b="850"/>
          <a:stretch>
            <a:fillRect/>
          </a:stretch>
        </p:blipFill>
        <p:spPr bwMode="auto">
          <a:xfrm>
            <a:off x="3124200" y="1219200"/>
            <a:ext cx="5789613" cy="4899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1" name="Text Box 6"/>
          <p:cNvSpPr txBox="1">
            <a:spLocks noChangeArrowheads="1"/>
          </p:cNvSpPr>
          <p:nvPr/>
        </p:nvSpPr>
        <p:spPr bwMode="auto">
          <a:xfrm>
            <a:off x="6757988" y="3302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765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CB7E516-8970-4417-9DA8-E734CC57A3E7}" type="slidenum">
              <a:rPr lang="en-US" altLang="en-US"/>
              <a:pPr algn="r"/>
              <a:t>24</a:t>
            </a:fld>
            <a:endParaRPr lang="en-US" altLang="en-US"/>
          </a:p>
        </p:txBody>
      </p:sp>
      <p:sp>
        <p:nvSpPr>
          <p:cNvPr id="27652" name="Rectangle 2"/>
          <p:cNvSpPr>
            <a:spLocks noGrp="1" noChangeArrowheads="1"/>
          </p:cNvSpPr>
          <p:nvPr>
            <p:ph type="body" idx="1"/>
          </p:nvPr>
        </p:nvSpPr>
        <p:spPr>
          <a:xfrm>
            <a:off x="228600" y="1676400"/>
            <a:ext cx="3352800" cy="4495800"/>
          </a:xfrm>
        </p:spPr>
        <p:txBody>
          <a:bodyPr/>
          <a:lstStyle/>
          <a:p>
            <a:pPr marL="0" indent="0" algn="ctr" eaLnBrk="1" hangingPunct="1">
              <a:lnSpc>
                <a:spcPct val="90000"/>
              </a:lnSpc>
              <a:buFontTx/>
              <a:buNone/>
            </a:pPr>
            <a:r>
              <a:rPr lang="en-US" altLang="en-US" sz="1600" b="1" smtClean="0">
                <a:solidFill>
                  <a:schemeClr val="accent2"/>
                </a:solidFill>
                <a:cs typeface="Times New Roman" panose="02020603050405020304" pitchFamily="18" charset="0"/>
              </a:rPr>
              <a:t>INVERTED PAGE TABLE:</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One entry for each real page of memory.</a:t>
            </a:r>
          </a:p>
          <a:p>
            <a:pPr marL="0" indent="0" algn="just" eaLnBrk="1" hangingPunct="1">
              <a:lnSpc>
                <a:spcPct val="90000"/>
              </a:lnSpc>
              <a:buFontTx/>
              <a:buNone/>
            </a:pP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Entry consists of the virtual address of the page stored in that real memory location, with information about the process that owns that page.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Essential when you need to do work on the page and must find out what process owns it.</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Use hash table to limit the search to one - or at most a few - page table entries.</a:t>
            </a:r>
            <a:endParaRPr lang="en-US" altLang="en-US" sz="1600" smtClean="0"/>
          </a:p>
        </p:txBody>
      </p:sp>
      <p:sp>
        <p:nvSpPr>
          <p:cNvPr id="27653"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pic>
        <p:nvPicPr>
          <p:cNvPr id="27654" name="Picture 5"/>
          <p:cNvPicPr>
            <a:picLocks noChangeAspect="1" noChangeArrowheads="1"/>
          </p:cNvPicPr>
          <p:nvPr/>
        </p:nvPicPr>
        <p:blipFill>
          <a:blip r:embed="rId2">
            <a:extLst>
              <a:ext uri="{28A0092B-C50C-407E-A947-70E740481C1C}">
                <a14:useLocalDpi xmlns:a14="http://schemas.microsoft.com/office/drawing/2010/main" val="0"/>
              </a:ext>
            </a:extLst>
          </a:blip>
          <a:srcRect l="639" t="4491" r="479" b="4591"/>
          <a:stretch>
            <a:fillRect/>
          </a:stretch>
        </p:blipFill>
        <p:spPr bwMode="auto">
          <a:xfrm>
            <a:off x="3733800" y="1447800"/>
            <a:ext cx="5181600" cy="4338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Text Box 6"/>
          <p:cNvSpPr txBox="1">
            <a:spLocks noChangeArrowheads="1"/>
          </p:cNvSpPr>
          <p:nvPr/>
        </p:nvSpPr>
        <p:spPr bwMode="auto">
          <a:xfrm>
            <a:off x="6757988" y="3302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867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3EFBAE44-C0EA-44DB-85F2-4C11C3CB2FCB}" type="slidenum">
              <a:rPr lang="en-US" altLang="en-US"/>
              <a:pPr algn="r"/>
              <a:t>25</a:t>
            </a:fld>
            <a:endParaRPr lang="en-US" altLang="en-US"/>
          </a:p>
        </p:txBody>
      </p:sp>
      <p:sp>
        <p:nvSpPr>
          <p:cNvPr id="28676" name="Rectangle 2"/>
          <p:cNvSpPr>
            <a:spLocks noGrp="1" noChangeArrowheads="1"/>
          </p:cNvSpPr>
          <p:nvPr>
            <p:ph type="body" idx="1"/>
          </p:nvPr>
        </p:nvSpPr>
        <p:spPr>
          <a:xfrm>
            <a:off x="228600" y="1066800"/>
            <a:ext cx="8915400" cy="36576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PROTECTION:</a:t>
            </a:r>
            <a:endParaRPr lang="en-US" altLang="en-US" sz="1600" smtClean="0">
              <a:solidFill>
                <a:schemeClr val="accent2"/>
              </a:solidFill>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pPr>
            <a:r>
              <a:rPr lang="en-US" altLang="en-US" sz="1600" smtClean="0">
                <a:cs typeface="Times New Roman" panose="02020603050405020304" pitchFamily="18" charset="0"/>
              </a:rPr>
              <a:t>Bits associated with page tables.</a:t>
            </a:r>
          </a:p>
          <a:p>
            <a:pPr marL="0" indent="0" algn="just" eaLnBrk="1" hangingPunct="1">
              <a:lnSpc>
                <a:spcPct val="90000"/>
              </a:lnSpc>
            </a:pPr>
            <a:r>
              <a:rPr lang="en-US" altLang="en-US" sz="1600" smtClean="0">
                <a:cs typeface="Times New Roman" panose="02020603050405020304" pitchFamily="18" charset="0"/>
              </a:rPr>
              <a:t>Can have read, write, execute, valid bits.</a:t>
            </a:r>
          </a:p>
          <a:p>
            <a:pPr marL="0" indent="0" algn="just" eaLnBrk="1" hangingPunct="1">
              <a:lnSpc>
                <a:spcPct val="90000"/>
              </a:lnSpc>
            </a:pPr>
            <a:r>
              <a:rPr lang="en-US" altLang="en-US" sz="1600" smtClean="0">
                <a:cs typeface="Times New Roman" panose="02020603050405020304" pitchFamily="18" charset="0"/>
              </a:rPr>
              <a:t>Valid bit says page isn’t in address space.</a:t>
            </a:r>
          </a:p>
          <a:p>
            <a:pPr marL="0" indent="0" algn="just" eaLnBrk="1" hangingPunct="1">
              <a:lnSpc>
                <a:spcPct val="90000"/>
              </a:lnSpc>
            </a:pPr>
            <a:r>
              <a:rPr lang="en-US" altLang="en-US" sz="1600" smtClean="0">
                <a:cs typeface="Times New Roman" panose="02020603050405020304" pitchFamily="18" charset="0"/>
              </a:rPr>
              <a:t>Write to a write-protected page causes a fault.  Touching an invalid page causes a fault.</a:t>
            </a:r>
          </a:p>
          <a:p>
            <a:pPr marL="0" indent="0" algn="just" eaLnBrk="1" hangingPunct="1">
              <a:lnSpc>
                <a:spcPct val="90000"/>
              </a:lnSpc>
              <a:buFontTx/>
              <a:buNone/>
            </a:pP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ADDRESS MAPPING:</a:t>
            </a:r>
            <a:endParaRPr lang="en-US" altLang="en-US" sz="1600" smtClean="0">
              <a:cs typeface="Times New Roman" panose="02020603050405020304" pitchFamily="18" charset="0"/>
            </a:endParaRPr>
          </a:p>
          <a:p>
            <a:pPr marL="0" indent="0" algn="just" eaLnBrk="1" hangingPunct="1">
              <a:lnSpc>
                <a:spcPct val="90000"/>
              </a:lnSpc>
              <a:buFontTx/>
              <a:buNone/>
            </a:pPr>
            <a:endParaRPr lang="en-US" altLang="en-US" sz="1600" smtClean="0">
              <a:cs typeface="Times New Roman" panose="02020603050405020304" pitchFamily="18" charset="0"/>
            </a:endParaRPr>
          </a:p>
          <a:p>
            <a:pPr marL="0" indent="0" algn="just" eaLnBrk="1" hangingPunct="1">
              <a:lnSpc>
                <a:spcPct val="90000"/>
              </a:lnSpc>
            </a:pPr>
            <a:r>
              <a:rPr lang="en-US" altLang="en-US" sz="1600" smtClean="0">
                <a:cs typeface="Times New Roman" panose="02020603050405020304" pitchFamily="18" charset="0"/>
              </a:rPr>
              <a:t>Allows physical memory larger than logical memory.</a:t>
            </a:r>
          </a:p>
          <a:p>
            <a:pPr marL="0" indent="0" algn="just" eaLnBrk="1" hangingPunct="1">
              <a:lnSpc>
                <a:spcPct val="90000"/>
              </a:lnSpc>
            </a:pPr>
            <a:r>
              <a:rPr lang="en-US" altLang="en-US" sz="1600" smtClean="0">
                <a:cs typeface="Times New Roman" panose="02020603050405020304" pitchFamily="18" charset="0"/>
              </a:rPr>
              <a:t>Useful on 32 bit machines with more than 32-bit addressable words of memory.</a:t>
            </a:r>
          </a:p>
          <a:p>
            <a:pPr marL="0" indent="0" algn="just" eaLnBrk="1" hangingPunct="1">
              <a:lnSpc>
                <a:spcPct val="90000"/>
              </a:lnSpc>
            </a:pPr>
            <a:r>
              <a:rPr lang="en-US" altLang="en-US" sz="1600" smtClean="0">
                <a:cs typeface="Times New Roman" panose="02020603050405020304" pitchFamily="18" charset="0"/>
              </a:rPr>
              <a:t>The operating system keeps a frame containing descriptions of physical pages; if allocated, then to which logical page in which process.</a:t>
            </a:r>
            <a:endParaRPr lang="en-US" altLang="en-US" sz="1600" smtClean="0"/>
          </a:p>
        </p:txBody>
      </p:sp>
      <p:sp>
        <p:nvSpPr>
          <p:cNvPr id="28677"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28678" name="Text Box 5"/>
          <p:cNvSpPr txBox="1">
            <a:spLocks noChangeArrowheads="1"/>
          </p:cNvSpPr>
          <p:nvPr/>
        </p:nvSpPr>
        <p:spPr bwMode="auto">
          <a:xfrm>
            <a:off x="6757988" y="330200"/>
            <a:ext cx="1585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2969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BB898D31-1A83-4702-9D6D-FA22351A9C15}" type="slidenum">
              <a:rPr lang="en-US" altLang="en-US"/>
              <a:pPr algn="r"/>
              <a:t>26</a:t>
            </a:fld>
            <a:endParaRPr lang="en-US" altLang="en-US"/>
          </a:p>
        </p:txBody>
      </p:sp>
      <p:sp>
        <p:nvSpPr>
          <p:cNvPr id="29700" name="Rectangle 2"/>
          <p:cNvSpPr>
            <a:spLocks noGrp="1" noChangeArrowheads="1"/>
          </p:cNvSpPr>
          <p:nvPr>
            <p:ph type="body" idx="1"/>
          </p:nvPr>
        </p:nvSpPr>
        <p:spPr>
          <a:xfrm>
            <a:off x="228600" y="1066800"/>
            <a:ext cx="2895600" cy="9906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MULTILEVEL PAGE TABLE</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A means of using page tables for large address spaces.  </a:t>
            </a:r>
            <a:endParaRPr lang="en-US" altLang="en-US" sz="1600" smtClean="0"/>
          </a:p>
        </p:txBody>
      </p:sp>
      <p:sp>
        <p:nvSpPr>
          <p:cNvPr id="29701" name="Rectangle 3"/>
          <p:cNvSpPr>
            <a:spLocks noChangeArrowheads="1"/>
          </p:cNvSpPr>
          <p:nvPr/>
        </p:nvSpPr>
        <p:spPr bwMode="auto">
          <a:xfrm>
            <a:off x="0" y="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pic>
        <p:nvPicPr>
          <p:cNvPr id="29702" name="Picture 5"/>
          <p:cNvPicPr>
            <a:picLocks noChangeAspect="1" noChangeArrowheads="1"/>
          </p:cNvPicPr>
          <p:nvPr/>
        </p:nvPicPr>
        <p:blipFill>
          <a:blip r:embed="rId2">
            <a:extLst>
              <a:ext uri="{28A0092B-C50C-407E-A947-70E740481C1C}">
                <a14:useLocalDpi xmlns:a14="http://schemas.microsoft.com/office/drawing/2010/main" val="0"/>
              </a:ext>
            </a:extLst>
          </a:blip>
          <a:srcRect l="12540" t="900" r="12395" b="1082"/>
          <a:stretch>
            <a:fillRect/>
          </a:stretch>
        </p:blipFill>
        <p:spPr bwMode="auto">
          <a:xfrm>
            <a:off x="3886200" y="685800"/>
            <a:ext cx="4960938" cy="5181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3391" t="23775" r="2260" b="25186"/>
          <a:stretch>
            <a:fillRect/>
          </a:stretch>
        </p:blipFill>
        <p:spPr bwMode="auto">
          <a:xfrm>
            <a:off x="304800" y="4038600"/>
            <a:ext cx="5029200" cy="2168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Text Box 7"/>
          <p:cNvSpPr txBox="1">
            <a:spLocks noChangeArrowheads="1"/>
          </p:cNvSpPr>
          <p:nvPr/>
        </p:nvSpPr>
        <p:spPr bwMode="auto">
          <a:xfrm>
            <a:off x="6248400" y="228600"/>
            <a:ext cx="158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PAGING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072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D3AE7F2E-B199-4057-834B-1C8A71037178}" type="slidenum">
              <a:rPr lang="en-US" altLang="en-US"/>
              <a:pPr algn="r"/>
              <a:t>27</a:t>
            </a:fld>
            <a:endParaRPr lang="en-US" altLang="en-US"/>
          </a:p>
        </p:txBody>
      </p:sp>
      <p:sp>
        <p:nvSpPr>
          <p:cNvPr id="30724" name="Rectangle 2"/>
          <p:cNvSpPr>
            <a:spLocks noGrp="1" noChangeArrowheads="1"/>
          </p:cNvSpPr>
          <p:nvPr>
            <p:ph type="body" idx="1"/>
          </p:nvPr>
        </p:nvSpPr>
        <p:spPr>
          <a:xfrm>
            <a:off x="228600" y="1066800"/>
            <a:ext cx="8610600" cy="4953000"/>
          </a:xfrm>
        </p:spPr>
        <p:txBody>
          <a:bodyPr/>
          <a:lstStyle/>
          <a:p>
            <a:pPr marL="0" indent="0" algn="just" eaLnBrk="1" hangingPunct="1">
              <a:lnSpc>
                <a:spcPct val="90000"/>
              </a:lnSpc>
              <a:buFontTx/>
              <a:buNone/>
            </a:pPr>
            <a:r>
              <a:rPr lang="en-US" altLang="en-US" sz="1800" smtClean="0">
                <a:solidFill>
                  <a:schemeClr val="accent2"/>
                </a:solidFill>
                <a:cs typeface="Times New Roman" panose="02020603050405020304" pitchFamily="18" charset="0"/>
              </a:rPr>
              <a:t> </a:t>
            </a:r>
            <a:r>
              <a:rPr lang="en-US" altLang="en-US" sz="1800" b="1" smtClean="0">
                <a:solidFill>
                  <a:schemeClr val="accent2"/>
                </a:solidFill>
                <a:cs typeface="Times New Roman" panose="02020603050405020304" pitchFamily="18" charset="0"/>
              </a:rPr>
              <a:t>USER'S VIEW OF MEMORY</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A programmer views a process consisting of unordered segments with various purposes. This view is more useful than thinking of a linear array of words. We really don't care at what address a segment is located.</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Typical segments include</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 		global variables</a:t>
            </a:r>
          </a:p>
          <a:p>
            <a:pPr marL="0" indent="0" algn="just" eaLnBrk="1" hangingPunct="1">
              <a:lnSpc>
                <a:spcPct val="90000"/>
              </a:lnSpc>
              <a:buFontTx/>
              <a:buNone/>
            </a:pPr>
            <a:r>
              <a:rPr lang="en-US" altLang="en-US" sz="1800" smtClean="0">
                <a:cs typeface="Times New Roman" panose="02020603050405020304" pitchFamily="18" charset="0"/>
              </a:rPr>
              <a:t> 		procedure call stack</a:t>
            </a:r>
          </a:p>
          <a:p>
            <a:pPr marL="0" indent="0" algn="just" eaLnBrk="1" hangingPunct="1">
              <a:lnSpc>
                <a:spcPct val="90000"/>
              </a:lnSpc>
              <a:buFontTx/>
              <a:buNone/>
            </a:pPr>
            <a:r>
              <a:rPr lang="en-US" altLang="en-US" sz="1800" smtClean="0">
                <a:cs typeface="Times New Roman" panose="02020603050405020304" pitchFamily="18" charset="0"/>
              </a:rPr>
              <a:t> 		code for each function</a:t>
            </a:r>
          </a:p>
          <a:p>
            <a:pPr marL="0" indent="0" algn="just" eaLnBrk="1" hangingPunct="1">
              <a:lnSpc>
                <a:spcPct val="90000"/>
              </a:lnSpc>
              <a:buFontTx/>
              <a:buNone/>
            </a:pPr>
            <a:r>
              <a:rPr lang="en-US" altLang="en-US" sz="1800" smtClean="0">
                <a:cs typeface="Times New Roman" panose="02020603050405020304" pitchFamily="18" charset="0"/>
              </a:rPr>
              <a:t>		local variables for each</a:t>
            </a:r>
          </a:p>
          <a:p>
            <a:pPr marL="0" indent="0" algn="just" eaLnBrk="1" hangingPunct="1">
              <a:lnSpc>
                <a:spcPct val="90000"/>
              </a:lnSpc>
              <a:buFontTx/>
              <a:buNone/>
            </a:pPr>
            <a:r>
              <a:rPr lang="en-US" altLang="en-US" sz="1800" smtClean="0">
                <a:cs typeface="Times New Roman" panose="02020603050405020304" pitchFamily="18" charset="0"/>
              </a:rPr>
              <a:t>		large data structures</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Logical address = segment name ( number ) + offset</a:t>
            </a:r>
          </a:p>
          <a:p>
            <a:pPr marL="0" indent="0" algn="just" eaLnBrk="1" hangingPunct="1">
              <a:lnSpc>
                <a:spcPct val="90000"/>
              </a:lnSpc>
              <a:buFontTx/>
              <a:buNone/>
            </a:pPr>
            <a:r>
              <a:rPr lang="en-US" altLang="en-US" sz="1800" smtClean="0">
                <a:cs typeface="Times New Roman" panose="02020603050405020304" pitchFamily="18" charset="0"/>
              </a:rPr>
              <a:t> </a:t>
            </a:r>
          </a:p>
          <a:p>
            <a:pPr marL="0" indent="0" algn="just" eaLnBrk="1" hangingPunct="1">
              <a:lnSpc>
                <a:spcPct val="90000"/>
              </a:lnSpc>
              <a:buFontTx/>
              <a:buNone/>
            </a:pPr>
            <a:r>
              <a:rPr lang="en-US" altLang="en-US" sz="1800" smtClean="0">
                <a:cs typeface="Times New Roman" panose="02020603050405020304" pitchFamily="18" charset="0"/>
              </a:rPr>
              <a:t>Memory is addressed by both segment and offset.</a:t>
            </a:r>
          </a:p>
        </p:txBody>
      </p:sp>
      <p:sp>
        <p:nvSpPr>
          <p:cNvPr id="30725"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30726" name="Text Box 5"/>
          <p:cNvSpPr txBox="1">
            <a:spLocks noChangeArrowheads="1"/>
          </p:cNvSpPr>
          <p:nvPr/>
        </p:nvSpPr>
        <p:spPr bwMode="auto">
          <a:xfrm>
            <a:off x="6289675" y="330200"/>
            <a:ext cx="253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Segmentation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174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20AD2EC9-BE68-40B4-AB9F-2CAFE229A5E2}" type="slidenum">
              <a:rPr lang="en-US" altLang="en-US"/>
              <a:pPr algn="r"/>
              <a:t>28</a:t>
            </a:fld>
            <a:endParaRPr lang="en-US" altLang="en-US"/>
          </a:p>
        </p:txBody>
      </p:sp>
      <p:sp>
        <p:nvSpPr>
          <p:cNvPr id="31748" name="Rectangle 2"/>
          <p:cNvSpPr>
            <a:spLocks noGrp="1" noChangeArrowheads="1"/>
          </p:cNvSpPr>
          <p:nvPr>
            <p:ph type="body" idx="1"/>
          </p:nvPr>
        </p:nvSpPr>
        <p:spPr>
          <a:xfrm>
            <a:off x="228600" y="1066800"/>
            <a:ext cx="8610600" cy="4572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HARDWARE</a:t>
            </a:r>
            <a:r>
              <a:rPr lang="en-US" altLang="en-US" sz="1600" b="1" smtClean="0">
                <a:cs typeface="Times New Roman" panose="02020603050405020304" pitchFamily="18" charset="0"/>
              </a:rPr>
              <a:t>  -- </a:t>
            </a:r>
            <a:r>
              <a:rPr lang="en-US" altLang="en-US" sz="1600" smtClean="0">
                <a:cs typeface="Times New Roman" panose="02020603050405020304" pitchFamily="18" charset="0"/>
              </a:rPr>
              <a:t>Must map a dyad (segment /  offset)  into one-dimensional address. </a:t>
            </a:r>
          </a:p>
        </p:txBody>
      </p:sp>
      <p:sp>
        <p:nvSpPr>
          <p:cNvPr id="31749"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31750" name="Rectangle 5"/>
          <p:cNvSpPr>
            <a:spLocks noChangeArrowheads="1"/>
          </p:cNvSpPr>
          <p:nvPr/>
        </p:nvSpPr>
        <p:spPr bwMode="auto">
          <a:xfrm>
            <a:off x="228600" y="2667000"/>
            <a:ext cx="11430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CPU</a:t>
            </a:r>
          </a:p>
        </p:txBody>
      </p:sp>
      <p:sp>
        <p:nvSpPr>
          <p:cNvPr id="31751" name="Rectangle 6"/>
          <p:cNvSpPr>
            <a:spLocks noChangeArrowheads="1"/>
          </p:cNvSpPr>
          <p:nvPr/>
        </p:nvSpPr>
        <p:spPr bwMode="auto">
          <a:xfrm>
            <a:off x="6858000" y="2743200"/>
            <a:ext cx="1828800" cy="3505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MEMORY</a:t>
            </a:r>
          </a:p>
        </p:txBody>
      </p:sp>
      <p:sp>
        <p:nvSpPr>
          <p:cNvPr id="31752" name="Rectangle 7"/>
          <p:cNvSpPr>
            <a:spLocks noChangeArrowheads="1"/>
          </p:cNvSpPr>
          <p:nvPr/>
        </p:nvSpPr>
        <p:spPr bwMode="auto">
          <a:xfrm>
            <a:off x="3657600" y="1905000"/>
            <a:ext cx="2286000" cy="914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Limit       Base</a:t>
            </a:r>
          </a:p>
        </p:txBody>
      </p:sp>
      <p:sp>
        <p:nvSpPr>
          <p:cNvPr id="31753" name="Oval 9"/>
          <p:cNvSpPr>
            <a:spLocks noChangeArrowheads="1"/>
          </p:cNvSpPr>
          <p:nvPr/>
        </p:nvSpPr>
        <p:spPr bwMode="auto">
          <a:xfrm>
            <a:off x="5562600" y="3886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a:t>
            </a:r>
          </a:p>
        </p:txBody>
      </p:sp>
      <p:sp>
        <p:nvSpPr>
          <p:cNvPr id="31754" name="AutoShape 10"/>
          <p:cNvSpPr>
            <a:spLocks noChangeArrowheads="1"/>
          </p:cNvSpPr>
          <p:nvPr/>
        </p:nvSpPr>
        <p:spPr bwMode="auto">
          <a:xfrm>
            <a:off x="3140075" y="3825875"/>
            <a:ext cx="1219200" cy="6096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&lt;</a:t>
            </a:r>
          </a:p>
        </p:txBody>
      </p:sp>
      <p:sp>
        <p:nvSpPr>
          <p:cNvPr id="31755" name="Line 11"/>
          <p:cNvSpPr>
            <a:spLocks noChangeShapeType="1"/>
          </p:cNvSpPr>
          <p:nvPr/>
        </p:nvSpPr>
        <p:spPr bwMode="auto">
          <a:xfrm>
            <a:off x="1371600" y="29718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Line 12"/>
          <p:cNvSpPr>
            <a:spLocks noChangeShapeType="1"/>
          </p:cNvSpPr>
          <p:nvPr/>
        </p:nvSpPr>
        <p:spPr bwMode="auto">
          <a:xfrm>
            <a:off x="4359275" y="4130675"/>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a:off x="5943600" y="411480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3749675" y="4435475"/>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Freeform 15"/>
          <p:cNvSpPr>
            <a:spLocks/>
          </p:cNvSpPr>
          <p:nvPr/>
        </p:nvSpPr>
        <p:spPr bwMode="auto">
          <a:xfrm>
            <a:off x="3749675" y="2800350"/>
            <a:ext cx="3175" cy="1025525"/>
          </a:xfrm>
          <a:custGeom>
            <a:avLst/>
            <a:gdLst>
              <a:gd name="T0" fmla="*/ 3175 w 2"/>
              <a:gd name="T1" fmla="*/ 0 h 646"/>
              <a:gd name="T2" fmla="*/ 0 w 2"/>
              <a:gd name="T3" fmla="*/ 1025525 h 646"/>
              <a:gd name="T4" fmla="*/ 0 60000 65536"/>
              <a:gd name="T5" fmla="*/ 0 60000 65536"/>
            </a:gdLst>
            <a:ahLst/>
            <a:cxnLst>
              <a:cxn ang="T4">
                <a:pos x="T0" y="T1"/>
              </a:cxn>
              <a:cxn ang="T5">
                <a:pos x="T2" y="T3"/>
              </a:cxn>
            </a:cxnLst>
            <a:rect l="0" t="0" r="r" b="b"/>
            <a:pathLst>
              <a:path w="2" h="646">
                <a:moveTo>
                  <a:pt x="2" y="0"/>
                </a:moveTo>
                <a:lnTo>
                  <a:pt x="0" y="646"/>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a:off x="5715000" y="2819400"/>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Text Box 17"/>
          <p:cNvSpPr txBox="1">
            <a:spLocks noChangeArrowheads="1"/>
          </p:cNvSpPr>
          <p:nvPr/>
        </p:nvSpPr>
        <p:spPr bwMode="auto">
          <a:xfrm>
            <a:off x="3810000" y="441960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a:t>No</a:t>
            </a:r>
          </a:p>
        </p:txBody>
      </p:sp>
      <p:sp>
        <p:nvSpPr>
          <p:cNvPr id="31762" name="Text Box 18"/>
          <p:cNvSpPr txBox="1">
            <a:spLocks noChangeArrowheads="1"/>
          </p:cNvSpPr>
          <p:nvPr/>
        </p:nvSpPr>
        <p:spPr bwMode="auto">
          <a:xfrm>
            <a:off x="1447800" y="3429000"/>
            <a:ext cx="928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Logical</a:t>
            </a:r>
          </a:p>
          <a:p>
            <a:pPr eaLnBrk="1" hangingPunct="1"/>
            <a:r>
              <a:rPr lang="en-US" altLang="en-US"/>
              <a:t>Address</a:t>
            </a:r>
          </a:p>
        </p:txBody>
      </p:sp>
      <p:sp>
        <p:nvSpPr>
          <p:cNvPr id="31763" name="Text Box 19"/>
          <p:cNvSpPr txBox="1">
            <a:spLocks noChangeArrowheads="1"/>
          </p:cNvSpPr>
          <p:nvPr/>
        </p:nvSpPr>
        <p:spPr bwMode="auto">
          <a:xfrm>
            <a:off x="4191000" y="3657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a:t>Yes</a:t>
            </a:r>
          </a:p>
        </p:txBody>
      </p:sp>
      <p:sp>
        <p:nvSpPr>
          <p:cNvPr id="31764" name="Text Box 20"/>
          <p:cNvSpPr txBox="1">
            <a:spLocks noChangeArrowheads="1"/>
          </p:cNvSpPr>
          <p:nvPr/>
        </p:nvSpPr>
        <p:spPr bwMode="auto">
          <a:xfrm>
            <a:off x="5715000" y="4267200"/>
            <a:ext cx="938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Physical</a:t>
            </a:r>
          </a:p>
          <a:p>
            <a:pPr eaLnBrk="1" hangingPunct="1"/>
            <a:r>
              <a:rPr lang="en-US" altLang="en-US"/>
              <a:t>Address</a:t>
            </a:r>
          </a:p>
        </p:txBody>
      </p:sp>
      <p:sp>
        <p:nvSpPr>
          <p:cNvPr id="31765" name="Text Box 21"/>
          <p:cNvSpPr txBox="1">
            <a:spLocks noChangeArrowheads="1"/>
          </p:cNvSpPr>
          <p:nvPr/>
        </p:nvSpPr>
        <p:spPr bwMode="auto">
          <a:xfrm>
            <a:off x="4038600" y="1524000"/>
            <a:ext cx="1628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Segment Table</a:t>
            </a:r>
          </a:p>
        </p:txBody>
      </p:sp>
      <p:sp>
        <p:nvSpPr>
          <p:cNvPr id="31766" name="Line 22"/>
          <p:cNvSpPr>
            <a:spLocks noChangeShapeType="1"/>
          </p:cNvSpPr>
          <p:nvPr/>
        </p:nvSpPr>
        <p:spPr bwMode="auto">
          <a:xfrm>
            <a:off x="4800600" y="1905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p:cNvSpPr>
            <a:spLocks noChangeShapeType="1"/>
          </p:cNvSpPr>
          <p:nvPr/>
        </p:nvSpPr>
        <p:spPr bwMode="auto">
          <a:xfrm>
            <a:off x="3657600" y="2057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a:off x="3657600" y="2209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Line 25"/>
          <p:cNvSpPr>
            <a:spLocks noChangeShapeType="1"/>
          </p:cNvSpPr>
          <p:nvPr/>
        </p:nvSpPr>
        <p:spPr bwMode="auto">
          <a:xfrm>
            <a:off x="3657600" y="26670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Line 26"/>
          <p:cNvSpPr>
            <a:spLocks noChangeShapeType="1"/>
          </p:cNvSpPr>
          <p:nvPr/>
        </p:nvSpPr>
        <p:spPr bwMode="auto">
          <a:xfrm>
            <a:off x="3657600" y="2514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Rectangle 27"/>
          <p:cNvSpPr>
            <a:spLocks noChangeArrowheads="1"/>
          </p:cNvSpPr>
          <p:nvPr/>
        </p:nvSpPr>
        <p:spPr bwMode="auto">
          <a:xfrm>
            <a:off x="2057400" y="27432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S      D</a:t>
            </a:r>
          </a:p>
        </p:txBody>
      </p:sp>
      <p:sp>
        <p:nvSpPr>
          <p:cNvPr id="31772" name="Line 28"/>
          <p:cNvSpPr>
            <a:spLocks noChangeShapeType="1"/>
          </p:cNvSpPr>
          <p:nvPr/>
        </p:nvSpPr>
        <p:spPr bwMode="auto">
          <a:xfrm>
            <a:off x="25146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29"/>
          <p:cNvSpPr>
            <a:spLocks noChangeShapeType="1"/>
          </p:cNvSpPr>
          <p:nvPr/>
        </p:nvSpPr>
        <p:spPr bwMode="auto">
          <a:xfrm>
            <a:off x="2743200" y="3200400"/>
            <a:ext cx="381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Line 30"/>
          <p:cNvSpPr>
            <a:spLocks noChangeShapeType="1"/>
          </p:cNvSpPr>
          <p:nvPr/>
        </p:nvSpPr>
        <p:spPr bwMode="auto">
          <a:xfrm flipV="1">
            <a:off x="2362200" y="2057400"/>
            <a:ext cx="11430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Text Box 31"/>
          <p:cNvSpPr txBox="1">
            <a:spLocks noChangeArrowheads="1"/>
          </p:cNvSpPr>
          <p:nvPr/>
        </p:nvSpPr>
        <p:spPr bwMode="auto">
          <a:xfrm>
            <a:off x="6281738" y="330200"/>
            <a:ext cx="2538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Segmentation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277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6392FE8C-80D4-45AE-851E-0041623201E8}" type="slidenum">
              <a:rPr lang="en-US" altLang="en-US"/>
              <a:pPr algn="r"/>
              <a:t>29</a:t>
            </a:fld>
            <a:endParaRPr lang="en-US" altLang="en-US"/>
          </a:p>
        </p:txBody>
      </p:sp>
      <p:sp>
        <p:nvSpPr>
          <p:cNvPr id="32772" name="Rectangle 2"/>
          <p:cNvSpPr>
            <a:spLocks noGrp="1" noChangeArrowheads="1"/>
          </p:cNvSpPr>
          <p:nvPr>
            <p:ph type="body" idx="1"/>
          </p:nvPr>
        </p:nvSpPr>
        <p:spPr>
          <a:xfrm>
            <a:off x="228600" y="1066800"/>
            <a:ext cx="8610600" cy="6858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HARDWARE</a:t>
            </a:r>
            <a:endParaRPr lang="en-US" altLang="en-US" sz="1600" b="1"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base  /  limit pairs  in a segment  table.</a:t>
            </a:r>
          </a:p>
          <a:p>
            <a:pPr marL="0" indent="0" algn="just" eaLnBrk="1" hangingPunct="1">
              <a:lnSpc>
                <a:spcPct val="90000"/>
              </a:lnSpc>
              <a:buFontTx/>
              <a:buNone/>
            </a:pPr>
            <a:r>
              <a:rPr lang="en-US" altLang="en-US" sz="1600" smtClean="0">
                <a:cs typeface="Times New Roman" panose="02020603050405020304" pitchFamily="18" charset="0"/>
              </a:rPr>
              <a:t/>
            </a:r>
            <a:br>
              <a:rPr lang="en-US" altLang="en-US" sz="1600" smtClean="0">
                <a:cs typeface="Times New Roman" panose="02020603050405020304" pitchFamily="18" charset="0"/>
              </a:rPr>
            </a:br>
            <a:r>
              <a:rPr lang="en-US" altLang="en-US" sz="1600" smtClean="0">
                <a:cs typeface="Times New Roman" panose="02020603050405020304" pitchFamily="18" charset="0"/>
              </a:rPr>
              <a:t> </a:t>
            </a:r>
          </a:p>
          <a:p>
            <a:pPr marL="0" indent="0" algn="just" eaLnBrk="1" hangingPunct="1">
              <a:lnSpc>
                <a:spcPct val="90000"/>
              </a:lnSpc>
              <a:buFontTx/>
              <a:buNone/>
            </a:pPr>
            <a:endParaRPr lang="en-US" altLang="en-US" sz="1600" smtClean="0">
              <a:cs typeface="Times New Roman" panose="02020603050405020304" pitchFamily="18" charset="0"/>
            </a:endParaRPr>
          </a:p>
        </p:txBody>
      </p:sp>
      <p:sp>
        <p:nvSpPr>
          <p:cNvPr id="32773"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32774" name="Oval 5"/>
          <p:cNvSpPr>
            <a:spLocks noChangeArrowheads="1"/>
          </p:cNvSpPr>
          <p:nvPr/>
        </p:nvSpPr>
        <p:spPr bwMode="auto">
          <a:xfrm>
            <a:off x="1600200" y="1981200"/>
            <a:ext cx="2805113" cy="369252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75" name="Rectangle 6"/>
          <p:cNvSpPr>
            <a:spLocks noChangeArrowheads="1"/>
          </p:cNvSpPr>
          <p:nvPr/>
        </p:nvSpPr>
        <p:spPr bwMode="auto">
          <a:xfrm>
            <a:off x="2155825" y="2662238"/>
            <a:ext cx="703263"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a:latin typeface="Helvetica" panose="020B0604020202020204" pitchFamily="34" charset="0"/>
              </a:rPr>
              <a:t>1</a:t>
            </a:r>
          </a:p>
        </p:txBody>
      </p:sp>
      <p:sp>
        <p:nvSpPr>
          <p:cNvPr id="32776" name="Rectangle 7"/>
          <p:cNvSpPr>
            <a:spLocks noChangeArrowheads="1"/>
          </p:cNvSpPr>
          <p:nvPr/>
        </p:nvSpPr>
        <p:spPr bwMode="auto">
          <a:xfrm>
            <a:off x="1981200" y="3886200"/>
            <a:ext cx="649288"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a:latin typeface="Helvetica" panose="020B0604020202020204" pitchFamily="34" charset="0"/>
              </a:rPr>
              <a:t>3</a:t>
            </a:r>
          </a:p>
        </p:txBody>
      </p:sp>
      <p:sp>
        <p:nvSpPr>
          <p:cNvPr id="32777" name="Rectangle 8"/>
          <p:cNvSpPr>
            <a:spLocks noChangeArrowheads="1"/>
          </p:cNvSpPr>
          <p:nvPr/>
        </p:nvSpPr>
        <p:spPr bwMode="auto">
          <a:xfrm>
            <a:off x="3429000" y="3240088"/>
            <a:ext cx="649288" cy="3000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a:latin typeface="Helvetica" panose="020B0604020202020204" pitchFamily="34" charset="0"/>
              </a:rPr>
              <a:t>2</a:t>
            </a:r>
          </a:p>
        </p:txBody>
      </p:sp>
      <p:sp>
        <p:nvSpPr>
          <p:cNvPr id="32778" name="Rectangle 9"/>
          <p:cNvSpPr>
            <a:spLocks noChangeArrowheads="1"/>
          </p:cNvSpPr>
          <p:nvPr/>
        </p:nvSpPr>
        <p:spPr bwMode="auto">
          <a:xfrm>
            <a:off x="3352800" y="4262438"/>
            <a:ext cx="649288" cy="420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a:latin typeface="Helvetica" panose="020B0604020202020204" pitchFamily="34" charset="0"/>
              </a:rPr>
              <a:t>4</a:t>
            </a:r>
          </a:p>
        </p:txBody>
      </p:sp>
      <p:grpSp>
        <p:nvGrpSpPr>
          <p:cNvPr id="32779" name="Group 10"/>
          <p:cNvGrpSpPr>
            <a:grpSpLocks/>
          </p:cNvGrpSpPr>
          <p:nvPr/>
        </p:nvGrpSpPr>
        <p:grpSpPr bwMode="auto">
          <a:xfrm>
            <a:off x="7289800" y="2438400"/>
            <a:ext cx="812800" cy="3124200"/>
            <a:chOff x="3888" y="1056"/>
            <a:chExt cx="720" cy="2496"/>
          </a:xfrm>
        </p:grpSpPr>
        <p:grpSp>
          <p:nvGrpSpPr>
            <p:cNvPr id="32787" name="Group 11"/>
            <p:cNvGrpSpPr>
              <a:grpSpLocks/>
            </p:cNvGrpSpPr>
            <p:nvPr/>
          </p:nvGrpSpPr>
          <p:grpSpPr bwMode="auto">
            <a:xfrm>
              <a:off x="3888" y="1056"/>
              <a:ext cx="720" cy="672"/>
              <a:chOff x="3888" y="1056"/>
              <a:chExt cx="720" cy="672"/>
            </a:xfrm>
          </p:grpSpPr>
          <p:sp>
            <p:nvSpPr>
              <p:cNvPr id="32798" name="Rectangle 12"/>
              <p:cNvSpPr>
                <a:spLocks noChangeArrowheads="1"/>
              </p:cNvSpPr>
              <p:nvPr/>
            </p:nvSpPr>
            <p:spPr bwMode="auto">
              <a:xfrm>
                <a:off x="3888" y="1056"/>
                <a:ext cx="720" cy="67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99" name="Line 13"/>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8" name="Group 14"/>
            <p:cNvGrpSpPr>
              <a:grpSpLocks/>
            </p:cNvGrpSpPr>
            <p:nvPr/>
          </p:nvGrpSpPr>
          <p:grpSpPr bwMode="auto">
            <a:xfrm>
              <a:off x="3888" y="1728"/>
              <a:ext cx="720" cy="672"/>
              <a:chOff x="3888" y="1056"/>
              <a:chExt cx="720" cy="672"/>
            </a:xfrm>
          </p:grpSpPr>
          <p:sp>
            <p:nvSpPr>
              <p:cNvPr id="32796" name="Rectangle 15"/>
              <p:cNvSpPr>
                <a:spLocks noChangeArrowheads="1"/>
              </p:cNvSpPr>
              <p:nvPr/>
            </p:nvSpPr>
            <p:spPr bwMode="auto">
              <a:xfrm>
                <a:off x="3888" y="1056"/>
                <a:ext cx="720" cy="67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97" name="Line 16"/>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89" name="Text Box 17"/>
            <p:cNvSpPr txBox="1">
              <a:spLocks noChangeArrowheads="1"/>
            </p:cNvSpPr>
            <p:nvPr/>
          </p:nvSpPr>
          <p:spPr bwMode="auto">
            <a:xfrm>
              <a:off x="4086" y="1103"/>
              <a:ext cx="276" cy="29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1</a:t>
              </a:r>
            </a:p>
          </p:txBody>
        </p:sp>
        <p:sp>
          <p:nvSpPr>
            <p:cNvPr id="32790" name="Text Box 18"/>
            <p:cNvSpPr txBox="1">
              <a:spLocks noChangeArrowheads="1"/>
            </p:cNvSpPr>
            <p:nvPr/>
          </p:nvSpPr>
          <p:spPr bwMode="auto">
            <a:xfrm>
              <a:off x="4089" y="1410"/>
              <a:ext cx="276" cy="29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4</a:t>
              </a:r>
            </a:p>
          </p:txBody>
        </p:sp>
        <p:sp>
          <p:nvSpPr>
            <p:cNvPr id="32791" name="Rectangle 19"/>
            <p:cNvSpPr>
              <a:spLocks noChangeArrowheads="1"/>
            </p:cNvSpPr>
            <p:nvPr/>
          </p:nvSpPr>
          <p:spPr bwMode="auto">
            <a:xfrm>
              <a:off x="3888" y="2400"/>
              <a:ext cx="720" cy="91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92" name="Rectangle 20"/>
            <p:cNvSpPr>
              <a:spLocks noChangeArrowheads="1"/>
            </p:cNvSpPr>
            <p:nvPr/>
          </p:nvSpPr>
          <p:spPr bwMode="auto">
            <a:xfrm>
              <a:off x="3888" y="3312"/>
              <a:ext cx="72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93" name="Line 21"/>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4" name="Text Box 22"/>
            <p:cNvSpPr txBox="1">
              <a:spLocks noChangeArrowheads="1"/>
            </p:cNvSpPr>
            <p:nvPr/>
          </p:nvSpPr>
          <p:spPr bwMode="auto">
            <a:xfrm>
              <a:off x="4089" y="2399"/>
              <a:ext cx="276" cy="29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2</a:t>
              </a:r>
            </a:p>
          </p:txBody>
        </p:sp>
        <p:sp>
          <p:nvSpPr>
            <p:cNvPr id="32795" name="Text Box 23"/>
            <p:cNvSpPr txBox="1">
              <a:spLocks noChangeArrowheads="1"/>
            </p:cNvSpPr>
            <p:nvPr/>
          </p:nvSpPr>
          <p:spPr bwMode="auto">
            <a:xfrm>
              <a:off x="4089" y="2858"/>
              <a:ext cx="276" cy="29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3</a:t>
              </a:r>
            </a:p>
          </p:txBody>
        </p:sp>
      </p:grpSp>
      <p:sp>
        <p:nvSpPr>
          <p:cNvPr id="32780" name="Text Box 24"/>
          <p:cNvSpPr txBox="1">
            <a:spLocks noChangeArrowheads="1"/>
          </p:cNvSpPr>
          <p:nvPr/>
        </p:nvSpPr>
        <p:spPr bwMode="auto">
          <a:xfrm>
            <a:off x="1447800" y="5791200"/>
            <a:ext cx="2584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Logical Address Space </a:t>
            </a:r>
          </a:p>
        </p:txBody>
      </p:sp>
      <p:sp>
        <p:nvSpPr>
          <p:cNvPr id="32781" name="Text Box 25"/>
          <p:cNvSpPr txBox="1">
            <a:spLocks noChangeArrowheads="1"/>
          </p:cNvSpPr>
          <p:nvPr/>
        </p:nvSpPr>
        <p:spPr bwMode="auto">
          <a:xfrm>
            <a:off x="6905625" y="5724525"/>
            <a:ext cx="19145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800">
                <a:latin typeface="Helvetica" panose="020B0604020202020204" pitchFamily="34" charset="0"/>
              </a:rPr>
              <a:t>Physical Memory</a:t>
            </a:r>
          </a:p>
        </p:txBody>
      </p:sp>
      <p:sp>
        <p:nvSpPr>
          <p:cNvPr id="32782" name="Rectangle 27"/>
          <p:cNvSpPr>
            <a:spLocks noChangeArrowheads="1"/>
          </p:cNvSpPr>
          <p:nvPr/>
        </p:nvSpPr>
        <p:spPr bwMode="auto">
          <a:xfrm>
            <a:off x="4724400" y="1905000"/>
            <a:ext cx="533400" cy="167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 </a:t>
            </a:r>
          </a:p>
          <a:p>
            <a:pPr eaLnBrk="1" hangingPunct="1"/>
            <a:r>
              <a:rPr lang="en-US" altLang="en-US"/>
              <a:t>0</a:t>
            </a:r>
          </a:p>
          <a:p>
            <a:pPr eaLnBrk="1" hangingPunct="1"/>
            <a:r>
              <a:rPr lang="en-US" altLang="en-US"/>
              <a:t>1</a:t>
            </a:r>
          </a:p>
          <a:p>
            <a:pPr eaLnBrk="1" hangingPunct="1"/>
            <a:r>
              <a:rPr lang="en-US" altLang="en-US"/>
              <a:t>2</a:t>
            </a:r>
          </a:p>
          <a:p>
            <a:pPr eaLnBrk="1" hangingPunct="1"/>
            <a:r>
              <a:rPr lang="en-US" altLang="en-US"/>
              <a:t>3</a:t>
            </a:r>
          </a:p>
          <a:p>
            <a:pPr eaLnBrk="1" hangingPunct="1"/>
            <a:r>
              <a:rPr lang="en-US" altLang="en-US"/>
              <a:t>4</a:t>
            </a:r>
          </a:p>
        </p:txBody>
      </p:sp>
      <p:sp>
        <p:nvSpPr>
          <p:cNvPr id="32783" name="Rectangle 28"/>
          <p:cNvSpPr>
            <a:spLocks noChangeArrowheads="1"/>
          </p:cNvSpPr>
          <p:nvPr/>
        </p:nvSpPr>
        <p:spPr bwMode="auto">
          <a:xfrm>
            <a:off x="5257800" y="1905000"/>
            <a:ext cx="685800" cy="167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Limit</a:t>
            </a:r>
          </a:p>
          <a:p>
            <a:pPr eaLnBrk="1" hangingPunct="1"/>
            <a:r>
              <a:rPr lang="en-US" altLang="en-US"/>
              <a:t>1000</a:t>
            </a:r>
          </a:p>
          <a:p>
            <a:pPr eaLnBrk="1" hangingPunct="1"/>
            <a:r>
              <a:rPr lang="en-US" altLang="en-US"/>
              <a:t>400</a:t>
            </a:r>
          </a:p>
          <a:p>
            <a:pPr eaLnBrk="1" hangingPunct="1"/>
            <a:r>
              <a:rPr lang="en-US" altLang="en-US"/>
              <a:t>400</a:t>
            </a:r>
          </a:p>
          <a:p>
            <a:pPr eaLnBrk="1" hangingPunct="1"/>
            <a:r>
              <a:rPr lang="en-US" altLang="en-US"/>
              <a:t>1100</a:t>
            </a:r>
          </a:p>
          <a:p>
            <a:pPr eaLnBrk="1" hangingPunct="1"/>
            <a:r>
              <a:rPr lang="en-US" altLang="en-US"/>
              <a:t>1000</a:t>
            </a:r>
          </a:p>
        </p:txBody>
      </p:sp>
      <p:sp>
        <p:nvSpPr>
          <p:cNvPr id="32784" name="Rectangle 29"/>
          <p:cNvSpPr>
            <a:spLocks noChangeArrowheads="1"/>
          </p:cNvSpPr>
          <p:nvPr/>
        </p:nvSpPr>
        <p:spPr bwMode="auto">
          <a:xfrm>
            <a:off x="5943600" y="1905000"/>
            <a:ext cx="685800" cy="167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Base</a:t>
            </a:r>
          </a:p>
          <a:p>
            <a:pPr eaLnBrk="1" hangingPunct="1"/>
            <a:r>
              <a:rPr lang="en-US" altLang="en-US"/>
              <a:t>1400</a:t>
            </a:r>
          </a:p>
          <a:p>
            <a:pPr eaLnBrk="1" hangingPunct="1"/>
            <a:r>
              <a:rPr lang="en-US" altLang="en-US"/>
              <a:t>6300</a:t>
            </a:r>
          </a:p>
          <a:p>
            <a:pPr eaLnBrk="1" hangingPunct="1"/>
            <a:r>
              <a:rPr lang="en-US" altLang="en-US"/>
              <a:t>4300</a:t>
            </a:r>
          </a:p>
          <a:p>
            <a:pPr eaLnBrk="1" hangingPunct="1"/>
            <a:r>
              <a:rPr lang="en-US" altLang="en-US"/>
              <a:t>3200</a:t>
            </a:r>
          </a:p>
          <a:p>
            <a:pPr eaLnBrk="1" hangingPunct="1"/>
            <a:r>
              <a:rPr lang="en-US" altLang="en-US"/>
              <a:t>4700</a:t>
            </a:r>
          </a:p>
        </p:txBody>
      </p:sp>
      <p:sp>
        <p:nvSpPr>
          <p:cNvPr id="32785" name="Rectangle 30"/>
          <p:cNvSpPr>
            <a:spLocks noChangeArrowheads="1"/>
          </p:cNvSpPr>
          <p:nvPr/>
        </p:nvSpPr>
        <p:spPr bwMode="auto">
          <a:xfrm>
            <a:off x="2667000" y="3505200"/>
            <a:ext cx="703263" cy="42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800">
                <a:latin typeface="Helvetica" panose="020B0604020202020204" pitchFamily="34" charset="0"/>
              </a:rPr>
              <a:t>0</a:t>
            </a:r>
          </a:p>
        </p:txBody>
      </p:sp>
      <p:sp>
        <p:nvSpPr>
          <p:cNvPr id="32786" name="Text Box 31"/>
          <p:cNvSpPr txBox="1">
            <a:spLocks noChangeArrowheads="1"/>
          </p:cNvSpPr>
          <p:nvPr/>
        </p:nvSpPr>
        <p:spPr bwMode="auto">
          <a:xfrm>
            <a:off x="6281738" y="330200"/>
            <a:ext cx="2538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Segmentation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614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96CAC691-90C4-4EA7-A310-7C59099B8D37}" type="slidenum">
              <a:rPr lang="en-US" altLang="en-US"/>
              <a:pPr algn="r"/>
              <a:t>3</a:t>
            </a:fld>
            <a:endParaRPr lang="en-US" altLang="en-US"/>
          </a:p>
        </p:txBody>
      </p:sp>
      <p:sp>
        <p:nvSpPr>
          <p:cNvPr id="6148" name="Rectangle 2"/>
          <p:cNvSpPr>
            <a:spLocks noGrp="1" noChangeArrowheads="1"/>
          </p:cNvSpPr>
          <p:nvPr>
            <p:ph type="title"/>
          </p:nvPr>
        </p:nvSpPr>
        <p:spPr>
          <a:xfrm>
            <a:off x="685800" y="228600"/>
            <a:ext cx="7772400" cy="1143000"/>
          </a:xfrm>
        </p:spPr>
        <p:txBody>
          <a:bodyPr/>
          <a:lstStyle/>
          <a:p>
            <a:pPr eaLnBrk="1" hangingPunct="1"/>
            <a:r>
              <a:rPr lang="en-US" altLang="en-US" smtClean="0"/>
              <a:t>MEMORY MANAGEMENT</a:t>
            </a:r>
          </a:p>
        </p:txBody>
      </p:sp>
      <p:sp>
        <p:nvSpPr>
          <p:cNvPr id="6149" name="Rectangle 3"/>
          <p:cNvSpPr>
            <a:spLocks noGrp="1" noChangeArrowheads="1"/>
          </p:cNvSpPr>
          <p:nvPr>
            <p:ph type="body" idx="1"/>
          </p:nvPr>
        </p:nvSpPr>
        <p:spPr>
          <a:xfrm>
            <a:off x="304800" y="1295400"/>
            <a:ext cx="8534400" cy="4876800"/>
          </a:xfrm>
        </p:spPr>
        <p:txBody>
          <a:bodyPr/>
          <a:lstStyle/>
          <a:p>
            <a:pPr marL="0" indent="0" algn="just" eaLnBrk="1" hangingPunct="1">
              <a:lnSpc>
                <a:spcPct val="90000"/>
              </a:lnSpc>
              <a:buFontTx/>
              <a:buNone/>
            </a:pPr>
            <a:r>
              <a:rPr lang="en-US" altLang="en-US" sz="1600" smtClean="0">
                <a:cs typeface="Times New Roman" panose="02020603050405020304" pitchFamily="18" charset="0"/>
              </a:rPr>
              <a:t>Just as processes share the CPU, they also share physical memory. This section is about mechanisms for doing that sharing.</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b="1" smtClean="0">
                <a:cs typeface="Times New Roman" panose="02020603050405020304" pitchFamily="18" charset="0"/>
              </a:rPr>
              <a:t>EXAMPLE OF MEMORY USAGE</a:t>
            </a:r>
            <a:r>
              <a:rPr lang="en-US" altLang="en-US" sz="1600" smtClean="0">
                <a:cs typeface="Times New Roman" panose="02020603050405020304" pitchFamily="18" charset="0"/>
              </a:rPr>
              <a:t>:</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Calculation of an </a:t>
            </a:r>
            <a:r>
              <a:rPr lang="en-US" altLang="en-US" sz="1600" b="1" smtClean="0">
                <a:cs typeface="Times New Roman" panose="02020603050405020304" pitchFamily="18" charset="0"/>
              </a:rPr>
              <a:t>effective address</a:t>
            </a:r>
            <a:endParaRPr lang="en-US" altLang="en-US" sz="1600" smtClean="0">
              <a:cs typeface="Times New Roman" panose="02020603050405020304" pitchFamily="18" charset="0"/>
            </a:endParaRPr>
          </a:p>
          <a:p>
            <a:pPr lvl="1" algn="just" eaLnBrk="1" hangingPunct="1">
              <a:lnSpc>
                <a:spcPct val="90000"/>
              </a:lnSpc>
              <a:buFont typeface="Wingdings" panose="05000000000000000000" pitchFamily="2" charset="2"/>
              <a:buChar char="§"/>
            </a:pPr>
            <a:r>
              <a:rPr lang="en-US" altLang="en-US" sz="1400" smtClean="0">
                <a:cs typeface="Times New Roman" panose="02020603050405020304" pitchFamily="18" charset="0"/>
              </a:rPr>
              <a:t>Fetch from instruction</a:t>
            </a:r>
          </a:p>
          <a:p>
            <a:pPr lvl="1" algn="just" eaLnBrk="1" hangingPunct="1">
              <a:lnSpc>
                <a:spcPct val="90000"/>
              </a:lnSpc>
              <a:buFont typeface="Wingdings" panose="05000000000000000000" pitchFamily="2" charset="2"/>
              <a:buChar char="§"/>
            </a:pPr>
            <a:r>
              <a:rPr lang="en-US" altLang="en-US" sz="1400" smtClean="0">
                <a:cs typeface="Times New Roman" panose="02020603050405020304" pitchFamily="18" charset="0"/>
              </a:rPr>
              <a:t>Use index offset</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Example: ( Here index is a pointer to an address )</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80000"/>
              </a:lnSpc>
              <a:buFontTx/>
              <a:buNone/>
            </a:pPr>
            <a:r>
              <a:rPr lang="en-US" altLang="en-US" sz="1600" smtClean="0">
                <a:cs typeface="Times New Roman" panose="02020603050405020304" pitchFamily="18" charset="0"/>
              </a:rPr>
              <a:t> 	       </a:t>
            </a:r>
            <a:r>
              <a:rPr lang="en-US" altLang="en-US" sz="1600" b="1" smtClean="0">
                <a:cs typeface="Times New Roman" panose="02020603050405020304" pitchFamily="18" charset="0"/>
              </a:rPr>
              <a:t>loop:</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load   		register, index</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add   		42, register</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store   		register, index</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inc   		index</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skip_equal 	index, final_address</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branch  	loop</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b="1" smtClean="0">
                <a:cs typeface="Times New Roman" panose="02020603050405020304" pitchFamily="18" charset="0"/>
              </a:rPr>
              <a:t>  	                    ... continue ....</a:t>
            </a:r>
            <a:endParaRPr lang="en-US" altLang="en-US" sz="1600" smtClean="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379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209A13FC-CDAC-4E80-B0F9-FB5D3169C57D}" type="slidenum">
              <a:rPr lang="en-US" altLang="en-US"/>
              <a:pPr algn="r"/>
              <a:t>30</a:t>
            </a:fld>
            <a:endParaRPr lang="en-US" altLang="en-US"/>
          </a:p>
        </p:txBody>
      </p:sp>
      <p:sp>
        <p:nvSpPr>
          <p:cNvPr id="33796" name="Rectangle 2"/>
          <p:cNvSpPr>
            <a:spLocks noGrp="1" noChangeArrowheads="1"/>
          </p:cNvSpPr>
          <p:nvPr>
            <p:ph type="body" idx="1"/>
          </p:nvPr>
        </p:nvSpPr>
        <p:spPr>
          <a:xfrm>
            <a:off x="228600" y="762000"/>
            <a:ext cx="3962400" cy="3581400"/>
          </a:xfrm>
        </p:spPr>
        <p:txBody>
          <a:bodyPr/>
          <a:lstStyle/>
          <a:p>
            <a:pPr marL="0" indent="0" algn="ctr" eaLnBrk="1" hangingPunct="1">
              <a:lnSpc>
                <a:spcPct val="90000"/>
              </a:lnSpc>
              <a:buFontTx/>
              <a:buNone/>
            </a:pPr>
            <a:r>
              <a:rPr lang="en-US" altLang="en-US" sz="1600" b="1" smtClean="0">
                <a:solidFill>
                  <a:schemeClr val="accent2"/>
                </a:solidFill>
                <a:cs typeface="Times New Roman" panose="02020603050405020304" pitchFamily="18" charset="0"/>
              </a:rPr>
              <a:t>PROTECTION AND SHARING</a:t>
            </a:r>
            <a:endParaRPr lang="en-US" altLang="en-US" sz="1600" b="1"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Addresses are associated with a logical unit (like data, code, etc.) so protection is easy.</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Can do bounds checking on arrays</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Sharing specified at a logical level, a segment has an attribute called "shareable".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Can share some code but not all - for instance a common library of subroutines.</a:t>
            </a:r>
          </a:p>
        </p:txBody>
      </p:sp>
      <p:sp>
        <p:nvSpPr>
          <p:cNvPr id="33797"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33798" name="Text Box 6"/>
          <p:cNvSpPr txBox="1">
            <a:spLocks noChangeArrowheads="1"/>
          </p:cNvSpPr>
          <p:nvPr/>
        </p:nvSpPr>
        <p:spPr bwMode="auto">
          <a:xfrm>
            <a:off x="304800" y="4343400"/>
            <a:ext cx="35814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pPr>
            <a:r>
              <a:rPr lang="en-US" altLang="en-US" b="1">
                <a:solidFill>
                  <a:schemeClr val="accent2"/>
                </a:solidFill>
                <a:cs typeface="Times New Roman" panose="02020603050405020304" pitchFamily="18" charset="0"/>
              </a:rPr>
              <a:t>FRAGMENTATION</a:t>
            </a:r>
            <a:endParaRPr lang="en-US" altLang="en-US" b="1">
              <a:cs typeface="Times New Roman" panose="02020603050405020304" pitchFamily="18" charset="0"/>
            </a:endParaRPr>
          </a:p>
          <a:p>
            <a:pPr eaLnBrk="1" hangingPunct="1">
              <a:lnSpc>
                <a:spcPct val="90000"/>
              </a:lnSpc>
            </a:pPr>
            <a:r>
              <a:rPr lang="en-US" altLang="en-US">
                <a:cs typeface="Times New Roman" panose="02020603050405020304" pitchFamily="18" charset="0"/>
              </a:rPr>
              <a:t> </a:t>
            </a:r>
          </a:p>
          <a:p>
            <a:pPr algn="just" eaLnBrk="1" hangingPunct="1">
              <a:lnSpc>
                <a:spcPct val="90000"/>
              </a:lnSpc>
            </a:pPr>
            <a:r>
              <a:rPr lang="en-US" altLang="en-US">
                <a:cs typeface="Times New Roman" panose="02020603050405020304" pitchFamily="18" charset="0"/>
              </a:rPr>
              <a:t>Use variable allocation since segment lengths vary.</a:t>
            </a:r>
          </a:p>
          <a:p>
            <a:pPr algn="just" eaLnBrk="1" hangingPunct="1">
              <a:lnSpc>
                <a:spcPct val="90000"/>
              </a:lnSpc>
            </a:pPr>
            <a:r>
              <a:rPr lang="en-US" altLang="en-US">
                <a:cs typeface="Times New Roman" panose="02020603050405020304" pitchFamily="18" charset="0"/>
              </a:rPr>
              <a:t> </a:t>
            </a:r>
          </a:p>
          <a:p>
            <a:pPr algn="just" eaLnBrk="1" hangingPunct="1">
              <a:lnSpc>
                <a:spcPct val="90000"/>
              </a:lnSpc>
            </a:pPr>
            <a:r>
              <a:rPr lang="en-US" altLang="en-US">
                <a:cs typeface="Times New Roman" panose="02020603050405020304" pitchFamily="18" charset="0"/>
              </a:rPr>
              <a:t>Again have issue of fragmentation; Smaller segments means less fragmentation.  Can use compaction since segments are relocatable.</a:t>
            </a:r>
          </a:p>
        </p:txBody>
      </p:sp>
      <p:sp>
        <p:nvSpPr>
          <p:cNvPr id="33799" name="Text Box 7"/>
          <p:cNvSpPr txBox="1">
            <a:spLocks noChangeArrowheads="1"/>
          </p:cNvSpPr>
          <p:nvPr/>
        </p:nvSpPr>
        <p:spPr bwMode="auto">
          <a:xfrm>
            <a:off x="6281738" y="330200"/>
            <a:ext cx="2538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Segmentation</a:t>
            </a:r>
          </a:p>
        </p:txBody>
      </p:sp>
      <p:pic>
        <p:nvPicPr>
          <p:cNvPr id="33800" name="Picture 8"/>
          <p:cNvPicPr>
            <a:picLocks noChangeAspect="1" noChangeArrowheads="1"/>
          </p:cNvPicPr>
          <p:nvPr/>
        </p:nvPicPr>
        <p:blipFill>
          <a:blip r:embed="rId2">
            <a:extLst>
              <a:ext uri="{28A0092B-C50C-407E-A947-70E740481C1C}">
                <a14:useLocalDpi xmlns:a14="http://schemas.microsoft.com/office/drawing/2010/main" val="0"/>
              </a:ext>
            </a:extLst>
          </a:blip>
          <a:srcRect l="15625" t="926" r="15648" b="1534"/>
          <a:stretch>
            <a:fillRect/>
          </a:stretch>
        </p:blipFill>
        <p:spPr bwMode="auto">
          <a:xfrm>
            <a:off x="4267200" y="914400"/>
            <a:ext cx="4795838" cy="5105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481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CF86C19D-08B3-400A-9FAD-94F1F0ABAFD9}" type="slidenum">
              <a:rPr lang="en-US" altLang="en-US"/>
              <a:pPr algn="r"/>
              <a:t>31</a:t>
            </a:fld>
            <a:endParaRPr lang="en-US" altLang="en-US"/>
          </a:p>
        </p:txBody>
      </p:sp>
      <p:sp>
        <p:nvSpPr>
          <p:cNvPr id="34820" name="Rectangle 2"/>
          <p:cNvSpPr>
            <a:spLocks noGrp="1" noChangeArrowheads="1"/>
          </p:cNvSpPr>
          <p:nvPr>
            <p:ph type="body" idx="1"/>
          </p:nvPr>
        </p:nvSpPr>
        <p:spPr>
          <a:xfrm>
            <a:off x="228600" y="2133600"/>
            <a:ext cx="3886200" cy="3124200"/>
          </a:xfrm>
        </p:spPr>
        <p:txBody>
          <a:bodyPr/>
          <a:lstStyle/>
          <a:p>
            <a:pPr marL="0" indent="0" algn="ctr" eaLnBrk="1" hangingPunct="1">
              <a:lnSpc>
                <a:spcPct val="90000"/>
              </a:lnSpc>
              <a:buFontTx/>
              <a:buNone/>
            </a:pPr>
            <a:r>
              <a:rPr lang="en-US" altLang="en-US" sz="1600" b="1" smtClean="0">
                <a:solidFill>
                  <a:schemeClr val="accent2"/>
                </a:solidFill>
                <a:cs typeface="Times New Roman" panose="02020603050405020304" pitchFamily="18" charset="0"/>
              </a:rPr>
              <a:t>PAGED SEGMENTATION</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Combination of paging and segmentation.</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address 	= 	</a:t>
            </a:r>
          </a:p>
          <a:p>
            <a:pPr marL="0" indent="0" algn="just" eaLnBrk="1" hangingPunct="1">
              <a:lnSpc>
                <a:spcPct val="90000"/>
              </a:lnSpc>
              <a:buFontTx/>
              <a:buNone/>
            </a:pPr>
            <a:r>
              <a:rPr lang="en-US" altLang="en-US" sz="1600" smtClean="0">
                <a:cs typeface="Times New Roman" panose="02020603050405020304" pitchFamily="18" charset="0"/>
              </a:rPr>
              <a:t>   frame at ( page table base for segment </a:t>
            </a:r>
          </a:p>
          <a:p>
            <a:pPr marL="0" indent="0" algn="just" eaLnBrk="1" hangingPunct="1">
              <a:lnSpc>
                <a:spcPct val="90000"/>
              </a:lnSpc>
              <a:buFontTx/>
              <a:buNone/>
            </a:pPr>
            <a:r>
              <a:rPr lang="en-US" altLang="en-US" sz="1600" smtClean="0">
                <a:cs typeface="Times New Roman" panose="02020603050405020304" pitchFamily="18" charset="0"/>
              </a:rPr>
              <a:t>      + 	offset into page table )</a:t>
            </a:r>
          </a:p>
          <a:p>
            <a:pPr marL="0" indent="0" algn="just" eaLnBrk="1" hangingPunct="1">
              <a:lnSpc>
                <a:spcPct val="90000"/>
              </a:lnSpc>
              <a:buFontTx/>
              <a:buNone/>
            </a:pPr>
            <a:r>
              <a:rPr lang="en-US" altLang="en-US" sz="1600" smtClean="0">
                <a:cs typeface="Times New Roman" panose="02020603050405020304" pitchFamily="18" charset="0"/>
              </a:rPr>
              <a:t>      + 	offset into memory</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Look at example of Intel architecture. </a:t>
            </a:r>
          </a:p>
          <a:p>
            <a:pPr marL="0" indent="0" eaLnBrk="1" hangingPunct="1">
              <a:lnSpc>
                <a:spcPct val="90000"/>
              </a:lnSpc>
              <a:buFontTx/>
              <a:buNone/>
            </a:pPr>
            <a:endParaRPr lang="en-US" altLang="en-US" sz="1600" smtClean="0"/>
          </a:p>
        </p:txBody>
      </p:sp>
      <p:sp>
        <p:nvSpPr>
          <p:cNvPr id="34821" name="Rectangle 3"/>
          <p:cNvSpPr>
            <a:spLocks noChangeArrowheads="1"/>
          </p:cNvSpPr>
          <p:nvPr/>
        </p:nvSpPr>
        <p:spPr bwMode="auto">
          <a:xfrm>
            <a:off x="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pic>
        <p:nvPicPr>
          <p:cNvPr id="34822" name="Picture 5"/>
          <p:cNvPicPr>
            <a:picLocks noChangeAspect="1" noChangeArrowheads="1"/>
          </p:cNvPicPr>
          <p:nvPr/>
        </p:nvPicPr>
        <p:blipFill>
          <a:blip r:embed="rId2">
            <a:extLst>
              <a:ext uri="{28A0092B-C50C-407E-A947-70E740481C1C}">
                <a14:useLocalDpi xmlns:a14="http://schemas.microsoft.com/office/drawing/2010/main" val="0"/>
              </a:ext>
            </a:extLst>
          </a:blip>
          <a:srcRect l="11971" t="856" r="11768" b="1712"/>
          <a:stretch>
            <a:fillRect/>
          </a:stretch>
        </p:blipFill>
        <p:spPr bwMode="auto">
          <a:xfrm>
            <a:off x="4114800" y="1219200"/>
            <a:ext cx="4773613" cy="487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6"/>
          <p:cNvSpPr txBox="1">
            <a:spLocks noChangeArrowheads="1"/>
          </p:cNvSpPr>
          <p:nvPr/>
        </p:nvSpPr>
        <p:spPr bwMode="auto">
          <a:xfrm>
            <a:off x="6281738" y="330200"/>
            <a:ext cx="2538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Segmentation</a:t>
            </a:r>
          </a:p>
        </p:txBody>
      </p:sp>
      <p:sp>
        <p:nvSpPr>
          <p:cNvPr id="34824" name="Line 7"/>
          <p:cNvSpPr>
            <a:spLocks noChangeShapeType="1"/>
          </p:cNvSpPr>
          <p:nvPr/>
        </p:nvSpPr>
        <p:spPr bwMode="auto">
          <a:xfrm>
            <a:off x="2057400" y="5257800"/>
            <a:ext cx="1676400" cy="0"/>
          </a:xfrm>
          <a:prstGeom prst="line">
            <a:avLst/>
          </a:prstGeom>
          <a:noFill/>
          <a:ln w="28575">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3584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A70224E0-1A74-41CB-8F0E-886528F9F47C}" type="slidenum">
              <a:rPr lang="en-US" altLang="en-US"/>
              <a:pPr algn="r"/>
              <a:t>32</a:t>
            </a:fld>
            <a:endParaRPr lang="en-US" altLang="en-US"/>
          </a:p>
        </p:txBody>
      </p:sp>
      <p:sp>
        <p:nvSpPr>
          <p:cNvPr id="35844" name="Rectangle 2"/>
          <p:cNvSpPr>
            <a:spLocks noGrp="1" noChangeArrowheads="1"/>
          </p:cNvSpPr>
          <p:nvPr>
            <p:ph type="body" idx="1"/>
          </p:nvPr>
        </p:nvSpPr>
        <p:spPr>
          <a:xfrm>
            <a:off x="1219200" y="1905000"/>
            <a:ext cx="7010400" cy="1371600"/>
          </a:xfrm>
          <a:solidFill>
            <a:srgbClr val="CCFFFF"/>
          </a:solidFill>
        </p:spPr>
        <p:txBody>
          <a:bodyPr/>
          <a:lstStyle/>
          <a:p>
            <a:pPr marL="0" indent="0" eaLnBrk="1" hangingPunct="1">
              <a:lnSpc>
                <a:spcPct val="90000"/>
              </a:lnSpc>
              <a:buFontTx/>
              <a:buNone/>
            </a:pPr>
            <a:r>
              <a:rPr lang="en-US" altLang="en-US" sz="1800" b="1" smtClean="0"/>
              <a:t>We’ve looked at how to do paging - associating logical with physical memory.</a:t>
            </a:r>
          </a:p>
          <a:p>
            <a:pPr marL="0" indent="0" eaLnBrk="1" hangingPunct="1">
              <a:lnSpc>
                <a:spcPct val="90000"/>
              </a:lnSpc>
              <a:buFontTx/>
              <a:buNone/>
            </a:pPr>
            <a:endParaRPr lang="en-US" altLang="en-US" sz="1800" b="1" smtClean="0"/>
          </a:p>
          <a:p>
            <a:pPr marL="0" indent="0" eaLnBrk="1" hangingPunct="1">
              <a:lnSpc>
                <a:spcPct val="90000"/>
              </a:lnSpc>
              <a:buFontTx/>
              <a:buNone/>
            </a:pPr>
            <a:r>
              <a:rPr lang="en-US" altLang="en-US" sz="1800" b="1" smtClean="0"/>
              <a:t>This subject is at the very heart of what every operating system must do today.</a:t>
            </a:r>
          </a:p>
        </p:txBody>
      </p:sp>
      <p:sp>
        <p:nvSpPr>
          <p:cNvPr id="35845" name="Rectangle 3"/>
          <p:cNvSpPr>
            <a:spLocks noChangeArrowheads="1"/>
          </p:cNvSpPr>
          <p:nvPr/>
        </p:nvSpPr>
        <p:spPr bwMode="auto">
          <a:xfrm>
            <a:off x="1752600" y="1524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MEMORY MANAGEMENT</a:t>
            </a:r>
          </a:p>
        </p:txBody>
      </p:sp>
      <p:sp>
        <p:nvSpPr>
          <p:cNvPr id="35846" name="Text Box 4"/>
          <p:cNvSpPr txBox="1">
            <a:spLocks noChangeArrowheads="1"/>
          </p:cNvSpPr>
          <p:nvPr/>
        </p:nvSpPr>
        <p:spPr bwMode="auto">
          <a:xfrm>
            <a:off x="3470275" y="1016000"/>
            <a:ext cx="1763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WRAPUP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717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FB94A12D-72C9-4EBD-A666-1F3949BC5BE0}" type="slidenum">
              <a:rPr lang="en-US" altLang="en-US"/>
              <a:pPr algn="r"/>
              <a:t>4</a:t>
            </a:fld>
            <a:endParaRPr lang="en-US" altLang="en-US"/>
          </a:p>
        </p:txBody>
      </p:sp>
      <p:sp>
        <p:nvSpPr>
          <p:cNvPr id="7172" name="Rectangle 2"/>
          <p:cNvSpPr>
            <a:spLocks noGrp="1" noChangeArrowheads="1"/>
          </p:cNvSpPr>
          <p:nvPr>
            <p:ph type="title"/>
          </p:nvPr>
        </p:nvSpPr>
        <p:spPr>
          <a:xfrm>
            <a:off x="228600" y="304800"/>
            <a:ext cx="5181600" cy="762000"/>
          </a:xfrm>
        </p:spPr>
        <p:txBody>
          <a:bodyPr/>
          <a:lstStyle/>
          <a:p>
            <a:pPr eaLnBrk="1" hangingPunct="1"/>
            <a:r>
              <a:rPr lang="en-US" altLang="en-US" sz="3600" b="1" smtClean="0"/>
              <a:t>MEMORY MANAGEMENT</a:t>
            </a:r>
          </a:p>
        </p:txBody>
      </p:sp>
      <p:sp>
        <p:nvSpPr>
          <p:cNvPr id="7173" name="Rectangle 3"/>
          <p:cNvSpPr>
            <a:spLocks noGrp="1" noChangeArrowheads="1"/>
          </p:cNvSpPr>
          <p:nvPr>
            <p:ph type="body" idx="1"/>
          </p:nvPr>
        </p:nvSpPr>
        <p:spPr>
          <a:xfrm>
            <a:off x="152400" y="1524000"/>
            <a:ext cx="8686800" cy="3733800"/>
          </a:xfrm>
        </p:spPr>
        <p:txBody>
          <a:bodyPr/>
          <a:lstStyle/>
          <a:p>
            <a:pPr marL="285750" indent="-285750" eaLnBrk="1" hangingPunct="1"/>
            <a:r>
              <a:rPr lang="en-US" altLang="en-US" sz="2000" smtClean="0"/>
              <a:t>The concept of a logical </a:t>
            </a:r>
            <a:r>
              <a:rPr lang="en-US" altLang="en-US" sz="2000" i="1" smtClean="0"/>
              <a:t>address space</a:t>
            </a:r>
            <a:r>
              <a:rPr lang="en-US" altLang="en-US" sz="2000" smtClean="0"/>
              <a:t> that is bound to a separate </a:t>
            </a:r>
            <a:r>
              <a:rPr lang="en-US" altLang="en-US" sz="2000" i="1" smtClean="0"/>
              <a:t>physical</a:t>
            </a:r>
            <a:r>
              <a:rPr lang="en-US" altLang="en-US" sz="2000" smtClean="0"/>
              <a:t> </a:t>
            </a:r>
            <a:r>
              <a:rPr lang="en-US" altLang="en-US" sz="2000" i="1" smtClean="0"/>
              <a:t>address space</a:t>
            </a:r>
            <a:r>
              <a:rPr lang="en-US" altLang="en-US" sz="2000" smtClean="0"/>
              <a:t> is central to proper memory management.</a:t>
            </a:r>
          </a:p>
          <a:p>
            <a:pPr marL="285750" indent="-285750" eaLnBrk="1" hangingPunct="1"/>
            <a:endParaRPr lang="en-US" altLang="en-US" sz="2000" smtClean="0"/>
          </a:p>
          <a:p>
            <a:pPr marL="681038" lvl="1" indent="-280988" eaLnBrk="1" hangingPunct="1"/>
            <a:r>
              <a:rPr lang="en-US" altLang="en-US" sz="2000" b="1" smtClean="0">
                <a:solidFill>
                  <a:srgbClr val="A50021"/>
                </a:solidFill>
              </a:rPr>
              <a:t>Logical address</a:t>
            </a:r>
            <a:r>
              <a:rPr lang="en-US" altLang="en-US" sz="2000" smtClean="0"/>
              <a:t> – generated by the CPU; also referred to as </a:t>
            </a:r>
            <a:r>
              <a:rPr lang="en-US" altLang="en-US" sz="2000" i="1" smtClean="0"/>
              <a:t>virtual address</a:t>
            </a:r>
            <a:endParaRPr lang="en-US" altLang="en-US" sz="2000" smtClean="0"/>
          </a:p>
          <a:p>
            <a:pPr marL="681038" lvl="1" indent="-280988" eaLnBrk="1" hangingPunct="1"/>
            <a:r>
              <a:rPr lang="en-US" altLang="en-US" sz="2000" b="1" smtClean="0">
                <a:solidFill>
                  <a:srgbClr val="A50021"/>
                </a:solidFill>
              </a:rPr>
              <a:t>Physical address</a:t>
            </a:r>
            <a:r>
              <a:rPr lang="en-US" altLang="en-US" sz="2000" smtClean="0"/>
              <a:t> – address seen by the memory unit</a:t>
            </a:r>
          </a:p>
          <a:p>
            <a:pPr marL="681038" lvl="1" indent="-280988" eaLnBrk="1" hangingPunct="1"/>
            <a:endParaRPr lang="en-US" altLang="en-US" sz="2000" smtClean="0"/>
          </a:p>
          <a:p>
            <a:pPr marL="285750" indent="-285750" eaLnBrk="1" hangingPunct="1"/>
            <a:r>
              <a:rPr lang="en-US" altLang="en-US" sz="2000" smtClean="0"/>
              <a:t>Logical and physical addresses are the same in compile-time and load-time address-binding schemes; logical (virtual) and physical addresses differ in execution-time address-binding scheme</a:t>
            </a:r>
          </a:p>
        </p:txBody>
      </p:sp>
      <p:sp>
        <p:nvSpPr>
          <p:cNvPr id="7174" name="Rectangle 18"/>
          <p:cNvSpPr>
            <a:spLocks noChangeArrowheads="1"/>
          </p:cNvSpPr>
          <p:nvPr/>
        </p:nvSpPr>
        <p:spPr bwMode="auto">
          <a:xfrm>
            <a:off x="533400" y="4572000"/>
            <a:ext cx="8610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485900" indent="-1485900">
              <a:spcBef>
                <a:spcPct val="20000"/>
              </a:spcBef>
              <a:buChar char="•"/>
              <a:defRPr sz="3200">
                <a:solidFill>
                  <a:schemeClr val="tx1"/>
                </a:solidFill>
                <a:latin typeface="Arial" panose="020B0604020202020204" pitchFamily="34" charset="0"/>
              </a:defRPr>
            </a:lvl1pPr>
            <a:lvl2pPr marL="1885950" indent="-285750">
              <a:spcBef>
                <a:spcPct val="20000"/>
              </a:spcBef>
              <a:buChar char="•"/>
              <a:defRPr sz="2800">
                <a:solidFill>
                  <a:schemeClr val="tx1"/>
                </a:solidFill>
                <a:latin typeface="Arial" panose="020B0604020202020204" pitchFamily="34" charset="0"/>
              </a:defRPr>
            </a:lvl2pPr>
            <a:lvl3pPr marL="2571750" indent="-228600">
              <a:spcBef>
                <a:spcPct val="20000"/>
              </a:spcBef>
              <a:buChar char="•"/>
              <a:defRPr sz="2400">
                <a:solidFill>
                  <a:schemeClr val="tx1"/>
                </a:solidFill>
                <a:latin typeface="Arial" panose="020B0604020202020204" pitchFamily="34" charset="0"/>
              </a:defRPr>
            </a:lvl3pPr>
            <a:lvl4pPr marL="2914650" indent="-228600">
              <a:spcBef>
                <a:spcPct val="20000"/>
              </a:spcBef>
              <a:buChar char="–"/>
              <a:defRPr sz="2000">
                <a:solidFill>
                  <a:schemeClr val="tx1"/>
                </a:solidFill>
                <a:latin typeface="Arial" panose="020B0604020202020204" pitchFamily="34" charset="0"/>
              </a:defRPr>
            </a:lvl4pPr>
            <a:lvl5pPr marL="3257550" indent="-228600">
              <a:spcBef>
                <a:spcPct val="20000"/>
              </a:spcBef>
              <a:buChar char="»"/>
              <a:defRPr sz="2000">
                <a:solidFill>
                  <a:schemeClr val="tx1"/>
                </a:solidFill>
                <a:latin typeface="Arial" panose="020B0604020202020204" pitchFamily="34" charset="0"/>
              </a:defRPr>
            </a:lvl5pPr>
            <a:lvl6pPr marL="371475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417195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462915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508635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endParaRPr lang="en-US" altLang="en-US" sz="1600">
              <a:cs typeface="Times New Roman" panose="02020603050405020304" pitchFamily="18" charset="0"/>
            </a:endParaRPr>
          </a:p>
        </p:txBody>
      </p:sp>
      <p:sp>
        <p:nvSpPr>
          <p:cNvPr id="7175" name="Text Box 19"/>
          <p:cNvSpPr txBox="1">
            <a:spLocks noChangeArrowheads="1"/>
          </p:cNvSpPr>
          <p:nvPr/>
        </p:nvSpPr>
        <p:spPr bwMode="auto">
          <a:xfrm>
            <a:off x="6248400" y="381000"/>
            <a:ext cx="2024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Definitions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8195"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B2606BA-435B-4B9F-870F-FBE15D936F98}" type="slidenum">
              <a:rPr lang="en-US" altLang="en-US"/>
              <a:pPr algn="r"/>
              <a:t>5</a:t>
            </a:fld>
            <a:endParaRPr lang="en-US" altLang="en-US"/>
          </a:p>
        </p:txBody>
      </p:sp>
      <p:sp>
        <p:nvSpPr>
          <p:cNvPr id="8196" name="Rectangle 2"/>
          <p:cNvSpPr>
            <a:spLocks noGrp="1" noChangeArrowheads="1"/>
          </p:cNvSpPr>
          <p:nvPr>
            <p:ph type="title"/>
          </p:nvPr>
        </p:nvSpPr>
        <p:spPr>
          <a:xfrm>
            <a:off x="228600" y="304800"/>
            <a:ext cx="5181600" cy="762000"/>
          </a:xfrm>
        </p:spPr>
        <p:txBody>
          <a:bodyPr/>
          <a:lstStyle/>
          <a:p>
            <a:pPr eaLnBrk="1" hangingPunct="1"/>
            <a:r>
              <a:rPr lang="en-US" altLang="en-US" sz="3600" b="1" smtClean="0"/>
              <a:t>MEMORY MANAGEMENT</a:t>
            </a:r>
          </a:p>
        </p:txBody>
      </p:sp>
      <p:sp>
        <p:nvSpPr>
          <p:cNvPr id="8197" name="Rectangle 3"/>
          <p:cNvSpPr>
            <a:spLocks noGrp="1" noChangeArrowheads="1"/>
          </p:cNvSpPr>
          <p:nvPr>
            <p:ph type="body" idx="1"/>
          </p:nvPr>
        </p:nvSpPr>
        <p:spPr>
          <a:xfrm>
            <a:off x="228600" y="1295400"/>
            <a:ext cx="8686800" cy="4648200"/>
          </a:xfrm>
        </p:spPr>
        <p:txBody>
          <a:bodyPr/>
          <a:lstStyle/>
          <a:p>
            <a:pPr marL="1485900" indent="-1485900" algn="just" eaLnBrk="1" hangingPunct="1">
              <a:buFontTx/>
              <a:buNone/>
            </a:pPr>
            <a:r>
              <a:rPr lang="en-US" altLang="en-US" sz="1600" b="1" smtClean="0">
                <a:cs typeface="Times New Roman" panose="02020603050405020304" pitchFamily="18" charset="0"/>
              </a:rPr>
              <a:t>Relocatable</a:t>
            </a:r>
            <a:r>
              <a:rPr lang="en-US" altLang="en-US" sz="1600" smtClean="0">
                <a:cs typeface="Times New Roman" panose="02020603050405020304" pitchFamily="18" charset="0"/>
              </a:rPr>
              <a:t> 	Means that the program image can reside anywhere in physical memory. </a:t>
            </a:r>
          </a:p>
          <a:p>
            <a:pPr marL="1485900" indent="-1485900" algn="just" eaLnBrk="1" hangingPunct="1">
              <a:buFontTx/>
              <a:buNone/>
            </a:pPr>
            <a:r>
              <a:rPr lang="en-US" altLang="en-US" sz="1600" smtClean="0">
                <a:cs typeface="Times New Roman" panose="02020603050405020304" pitchFamily="18" charset="0"/>
              </a:rPr>
              <a:t> </a:t>
            </a:r>
          </a:p>
          <a:p>
            <a:pPr marL="1485900" indent="-1485900" algn="just" eaLnBrk="1" hangingPunct="1">
              <a:buFontTx/>
              <a:buNone/>
            </a:pPr>
            <a:r>
              <a:rPr lang="en-US" altLang="en-US" sz="1600" b="1" smtClean="0">
                <a:cs typeface="Times New Roman" panose="02020603050405020304" pitchFamily="18" charset="0"/>
              </a:rPr>
              <a:t>Binding</a:t>
            </a:r>
            <a:r>
              <a:rPr lang="en-US" altLang="en-US" sz="1600" smtClean="0">
                <a:cs typeface="Times New Roman" panose="02020603050405020304" pitchFamily="18" charset="0"/>
              </a:rPr>
              <a:t>           Programs need real memory in which to reside.  When is the location of that real memory determined?  </a:t>
            </a:r>
          </a:p>
          <a:p>
            <a:pPr marL="1885950" lvl="1" algn="just" eaLnBrk="1" hangingPunct="1"/>
            <a:r>
              <a:rPr lang="en-US" altLang="en-US" sz="1600" smtClean="0">
                <a:cs typeface="Times New Roman" panose="02020603050405020304" pitchFamily="18" charset="0"/>
              </a:rPr>
              <a:t>This is called </a:t>
            </a:r>
            <a:r>
              <a:rPr lang="en-US" altLang="en-US" sz="1600" b="1" smtClean="0">
                <a:cs typeface="Times New Roman" panose="02020603050405020304" pitchFamily="18" charset="0"/>
              </a:rPr>
              <a:t>mapping</a:t>
            </a:r>
            <a:r>
              <a:rPr lang="en-US" altLang="en-US" sz="1600" smtClean="0">
                <a:cs typeface="Times New Roman" panose="02020603050405020304" pitchFamily="18" charset="0"/>
              </a:rPr>
              <a:t> logical to physical addresses. </a:t>
            </a:r>
          </a:p>
          <a:p>
            <a:pPr marL="1885950" lvl="1" eaLnBrk="1" hangingPunct="1"/>
            <a:r>
              <a:rPr lang="en-US" altLang="en-US" sz="1600" smtClean="0">
                <a:cs typeface="Times New Roman" panose="02020603050405020304" pitchFamily="18" charset="0"/>
              </a:rPr>
              <a:t>This binding can be done at compile/link time. Converts symbolic to relocatable.  Data used within compiled source is offset within object module.</a:t>
            </a:r>
          </a:p>
          <a:p>
            <a:pPr marL="1485900" indent="-1485900" eaLnBrk="1" hangingPunct="1">
              <a:buFontTx/>
              <a:buNone/>
            </a:pPr>
            <a:endParaRPr lang="en-US" altLang="en-US" sz="1600" smtClean="0">
              <a:cs typeface="Times New Roman" panose="02020603050405020304" pitchFamily="18" charset="0"/>
            </a:endParaRPr>
          </a:p>
          <a:p>
            <a:pPr marL="1485900" indent="-1485900" eaLnBrk="1" hangingPunct="1">
              <a:buFontTx/>
              <a:buNone/>
            </a:pPr>
            <a:r>
              <a:rPr lang="en-US" altLang="en-US" sz="1600" b="1" smtClean="0">
                <a:cs typeface="Times New Roman" panose="02020603050405020304" pitchFamily="18" charset="0"/>
              </a:rPr>
              <a:t>Compiler</a:t>
            </a:r>
            <a:r>
              <a:rPr lang="en-US" altLang="en-US" sz="1600" smtClean="0">
                <a:cs typeface="Times New Roman" panose="02020603050405020304" pitchFamily="18" charset="0"/>
              </a:rPr>
              <a:t>:  	If it’s known where the program will reside, then absolute code is generated.  Otherwise compiler produces relocatable code.</a:t>
            </a:r>
          </a:p>
          <a:p>
            <a:pPr marL="1485900" indent="-1485900" eaLnBrk="1" hangingPunct="1">
              <a:buFontTx/>
              <a:buNone/>
            </a:pPr>
            <a:endParaRPr lang="en-US" altLang="en-US" sz="1600" smtClean="0">
              <a:cs typeface="Times New Roman" panose="02020603050405020304" pitchFamily="18" charset="0"/>
            </a:endParaRPr>
          </a:p>
          <a:p>
            <a:pPr marL="1485900" indent="-1485900" eaLnBrk="1" hangingPunct="1">
              <a:buFontTx/>
              <a:buNone/>
            </a:pPr>
            <a:r>
              <a:rPr lang="en-US" altLang="en-US" sz="1600" b="1" smtClean="0">
                <a:cs typeface="Times New Roman" panose="02020603050405020304" pitchFamily="18" charset="0"/>
              </a:rPr>
              <a:t>Load</a:t>
            </a:r>
            <a:r>
              <a:rPr lang="en-US" altLang="en-US" sz="1600" smtClean="0">
                <a:cs typeface="Times New Roman" panose="02020603050405020304" pitchFamily="18" charset="0"/>
              </a:rPr>
              <a:t>: 	Binds relocatable to physical.  Can find best physical location.</a:t>
            </a:r>
          </a:p>
          <a:p>
            <a:pPr marL="1485900" indent="-1485900" eaLnBrk="1" hangingPunct="1">
              <a:buFontTx/>
              <a:buNone/>
            </a:pPr>
            <a:endParaRPr lang="en-US" altLang="en-US" sz="1600" smtClean="0">
              <a:cs typeface="Times New Roman" panose="02020603050405020304" pitchFamily="18" charset="0"/>
            </a:endParaRPr>
          </a:p>
          <a:p>
            <a:pPr marL="1485900" indent="-1485900" eaLnBrk="1" hangingPunct="1">
              <a:buFontTx/>
              <a:buNone/>
            </a:pPr>
            <a:r>
              <a:rPr lang="en-US" altLang="en-US" sz="1600" b="1" smtClean="0">
                <a:cs typeface="Times New Roman" panose="02020603050405020304" pitchFamily="18" charset="0"/>
              </a:rPr>
              <a:t>Execution</a:t>
            </a:r>
            <a:r>
              <a:rPr lang="en-US" altLang="en-US" sz="1600" smtClean="0">
                <a:cs typeface="Times New Roman" panose="02020603050405020304" pitchFamily="18" charset="0"/>
              </a:rPr>
              <a:t>:  	The code can be moved around during execution.  Means flexible virtual mapping.</a:t>
            </a:r>
          </a:p>
        </p:txBody>
      </p:sp>
      <p:sp>
        <p:nvSpPr>
          <p:cNvPr id="8198" name="Rectangle 4"/>
          <p:cNvSpPr>
            <a:spLocks noChangeArrowheads="1"/>
          </p:cNvSpPr>
          <p:nvPr/>
        </p:nvSpPr>
        <p:spPr bwMode="auto">
          <a:xfrm>
            <a:off x="533400" y="4572000"/>
            <a:ext cx="8610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485900" indent="-1485900">
              <a:spcBef>
                <a:spcPct val="20000"/>
              </a:spcBef>
              <a:buChar char="•"/>
              <a:defRPr sz="3200">
                <a:solidFill>
                  <a:schemeClr val="tx1"/>
                </a:solidFill>
                <a:latin typeface="Arial" panose="020B0604020202020204" pitchFamily="34" charset="0"/>
              </a:defRPr>
            </a:lvl1pPr>
            <a:lvl2pPr marL="1885950" indent="-285750">
              <a:spcBef>
                <a:spcPct val="20000"/>
              </a:spcBef>
              <a:buChar char="•"/>
              <a:defRPr sz="2800">
                <a:solidFill>
                  <a:schemeClr val="tx1"/>
                </a:solidFill>
                <a:latin typeface="Arial" panose="020B0604020202020204" pitchFamily="34" charset="0"/>
              </a:defRPr>
            </a:lvl2pPr>
            <a:lvl3pPr marL="2571750" indent="-228600">
              <a:spcBef>
                <a:spcPct val="20000"/>
              </a:spcBef>
              <a:buChar char="•"/>
              <a:defRPr sz="2400">
                <a:solidFill>
                  <a:schemeClr val="tx1"/>
                </a:solidFill>
                <a:latin typeface="Arial" panose="020B0604020202020204" pitchFamily="34" charset="0"/>
              </a:defRPr>
            </a:lvl3pPr>
            <a:lvl4pPr marL="2914650" indent="-228600">
              <a:spcBef>
                <a:spcPct val="20000"/>
              </a:spcBef>
              <a:buChar char="–"/>
              <a:defRPr sz="2000">
                <a:solidFill>
                  <a:schemeClr val="tx1"/>
                </a:solidFill>
                <a:latin typeface="Arial" panose="020B0604020202020204" pitchFamily="34" charset="0"/>
              </a:defRPr>
            </a:lvl4pPr>
            <a:lvl5pPr marL="3257550" indent="-228600">
              <a:spcBef>
                <a:spcPct val="20000"/>
              </a:spcBef>
              <a:buChar char="»"/>
              <a:defRPr sz="2000">
                <a:solidFill>
                  <a:schemeClr val="tx1"/>
                </a:solidFill>
                <a:latin typeface="Arial" panose="020B0604020202020204" pitchFamily="34" charset="0"/>
              </a:defRPr>
            </a:lvl5pPr>
            <a:lvl6pPr marL="371475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417195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462915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508635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endParaRPr lang="en-US" altLang="en-US" sz="1600">
              <a:cs typeface="Times New Roman" panose="02020603050405020304" pitchFamily="18" charset="0"/>
            </a:endParaRPr>
          </a:p>
        </p:txBody>
      </p:sp>
      <p:sp>
        <p:nvSpPr>
          <p:cNvPr id="8199" name="Text Box 5"/>
          <p:cNvSpPr txBox="1">
            <a:spLocks noChangeArrowheads="1"/>
          </p:cNvSpPr>
          <p:nvPr/>
        </p:nvSpPr>
        <p:spPr bwMode="auto">
          <a:xfrm>
            <a:off x="6248400" y="381000"/>
            <a:ext cx="2024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Definitions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9219"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A70258D4-3ED7-49D6-9556-ABAF33B1984B}" type="slidenum">
              <a:rPr lang="en-US" altLang="en-US"/>
              <a:pPr algn="r"/>
              <a:t>6</a:t>
            </a:fld>
            <a:endParaRPr lang="en-US" altLang="en-US"/>
          </a:p>
        </p:txBody>
      </p:sp>
      <p:sp>
        <p:nvSpPr>
          <p:cNvPr id="9220" name="Rectangle 2"/>
          <p:cNvSpPr>
            <a:spLocks noGrp="1" noChangeArrowheads="1"/>
          </p:cNvSpPr>
          <p:nvPr>
            <p:ph type="title"/>
          </p:nvPr>
        </p:nvSpPr>
        <p:spPr>
          <a:xfrm>
            <a:off x="381000" y="304800"/>
            <a:ext cx="3810000" cy="762000"/>
          </a:xfrm>
        </p:spPr>
        <p:txBody>
          <a:bodyPr/>
          <a:lstStyle/>
          <a:p>
            <a:pPr eaLnBrk="1" hangingPunct="1"/>
            <a:r>
              <a:rPr lang="en-US" altLang="en-US" sz="3600" b="1" smtClean="0"/>
              <a:t>MEMORY MANAGEMENT</a:t>
            </a:r>
          </a:p>
        </p:txBody>
      </p:sp>
      <p:sp>
        <p:nvSpPr>
          <p:cNvPr id="9221" name="Oval 4"/>
          <p:cNvSpPr>
            <a:spLocks noChangeArrowheads="1"/>
          </p:cNvSpPr>
          <p:nvPr/>
        </p:nvSpPr>
        <p:spPr bwMode="auto">
          <a:xfrm>
            <a:off x="5486400" y="11430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Source</a:t>
            </a:r>
          </a:p>
        </p:txBody>
      </p:sp>
      <p:sp>
        <p:nvSpPr>
          <p:cNvPr id="9222" name="Oval 5"/>
          <p:cNvSpPr>
            <a:spLocks noChangeArrowheads="1"/>
          </p:cNvSpPr>
          <p:nvPr/>
        </p:nvSpPr>
        <p:spPr bwMode="auto">
          <a:xfrm>
            <a:off x="5486400" y="25908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Object</a:t>
            </a:r>
          </a:p>
        </p:txBody>
      </p:sp>
      <p:sp>
        <p:nvSpPr>
          <p:cNvPr id="9223" name="Oval 6"/>
          <p:cNvSpPr>
            <a:spLocks noChangeArrowheads="1"/>
          </p:cNvSpPr>
          <p:nvPr/>
        </p:nvSpPr>
        <p:spPr bwMode="auto">
          <a:xfrm>
            <a:off x="5486400" y="40386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Executable</a:t>
            </a:r>
          </a:p>
        </p:txBody>
      </p:sp>
      <p:sp>
        <p:nvSpPr>
          <p:cNvPr id="9224" name="Oval 7"/>
          <p:cNvSpPr>
            <a:spLocks noChangeArrowheads="1"/>
          </p:cNvSpPr>
          <p:nvPr/>
        </p:nvSpPr>
        <p:spPr bwMode="auto">
          <a:xfrm>
            <a:off x="5486400" y="5257800"/>
            <a:ext cx="1752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In-memory Image</a:t>
            </a:r>
          </a:p>
        </p:txBody>
      </p:sp>
      <p:sp>
        <p:nvSpPr>
          <p:cNvPr id="9225" name="Line 8"/>
          <p:cNvSpPr>
            <a:spLocks noChangeShapeType="1"/>
          </p:cNvSpPr>
          <p:nvPr/>
        </p:nvSpPr>
        <p:spPr bwMode="auto">
          <a:xfrm>
            <a:off x="6400800" y="1905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Text Box 9"/>
          <p:cNvSpPr txBox="1">
            <a:spLocks noChangeArrowheads="1"/>
          </p:cNvSpPr>
          <p:nvPr/>
        </p:nvSpPr>
        <p:spPr bwMode="auto">
          <a:xfrm>
            <a:off x="4953000" y="2057400"/>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b="1"/>
              <a:t>Compiler</a:t>
            </a:r>
          </a:p>
        </p:txBody>
      </p:sp>
      <p:sp>
        <p:nvSpPr>
          <p:cNvPr id="9227" name="Text Box 10"/>
          <p:cNvSpPr txBox="1">
            <a:spLocks noChangeArrowheads="1"/>
          </p:cNvSpPr>
          <p:nvPr/>
        </p:nvSpPr>
        <p:spPr bwMode="auto">
          <a:xfrm>
            <a:off x="4937125" y="3565525"/>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b="1"/>
              <a:t>Linker</a:t>
            </a:r>
          </a:p>
        </p:txBody>
      </p:sp>
      <p:sp>
        <p:nvSpPr>
          <p:cNvPr id="9228" name="Line 11"/>
          <p:cNvSpPr>
            <a:spLocks noChangeShapeType="1"/>
          </p:cNvSpPr>
          <p:nvPr/>
        </p:nvSpPr>
        <p:spPr bwMode="auto">
          <a:xfrm>
            <a:off x="63246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2"/>
          <p:cNvSpPr>
            <a:spLocks noChangeShapeType="1"/>
          </p:cNvSpPr>
          <p:nvPr/>
        </p:nvSpPr>
        <p:spPr bwMode="auto">
          <a:xfrm>
            <a:off x="6400800" y="47244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Oval 13"/>
          <p:cNvSpPr>
            <a:spLocks noChangeArrowheads="1"/>
          </p:cNvSpPr>
          <p:nvPr/>
        </p:nvSpPr>
        <p:spPr bwMode="auto">
          <a:xfrm>
            <a:off x="7162800" y="28194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Other Objects</a:t>
            </a:r>
          </a:p>
        </p:txBody>
      </p:sp>
      <p:sp>
        <p:nvSpPr>
          <p:cNvPr id="9231" name="Line 14"/>
          <p:cNvSpPr>
            <a:spLocks noChangeShapeType="1"/>
          </p:cNvSpPr>
          <p:nvPr/>
        </p:nvSpPr>
        <p:spPr bwMode="auto">
          <a:xfrm flipH="1">
            <a:off x="6934200" y="35052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Oval 15"/>
          <p:cNvSpPr>
            <a:spLocks noChangeArrowheads="1"/>
          </p:cNvSpPr>
          <p:nvPr/>
        </p:nvSpPr>
        <p:spPr bwMode="auto">
          <a:xfrm>
            <a:off x="7467600" y="44958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Libraries</a:t>
            </a:r>
          </a:p>
        </p:txBody>
      </p:sp>
      <p:sp>
        <p:nvSpPr>
          <p:cNvPr id="9233" name="Line 16"/>
          <p:cNvSpPr>
            <a:spLocks noChangeShapeType="1"/>
          </p:cNvSpPr>
          <p:nvPr/>
        </p:nvSpPr>
        <p:spPr bwMode="auto">
          <a:xfrm flipH="1">
            <a:off x="7010400" y="50292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Text Box 17"/>
          <p:cNvSpPr txBox="1">
            <a:spLocks noChangeArrowheads="1"/>
          </p:cNvSpPr>
          <p:nvPr/>
        </p:nvSpPr>
        <p:spPr bwMode="auto">
          <a:xfrm>
            <a:off x="4800600" y="4876800"/>
            <a:ext cx="860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b="1"/>
              <a:t>Loader</a:t>
            </a:r>
          </a:p>
        </p:txBody>
      </p:sp>
      <p:sp>
        <p:nvSpPr>
          <p:cNvPr id="9235" name="Text Box 19"/>
          <p:cNvSpPr txBox="1">
            <a:spLocks noChangeArrowheads="1"/>
          </p:cNvSpPr>
          <p:nvPr/>
        </p:nvSpPr>
        <p:spPr bwMode="auto">
          <a:xfrm>
            <a:off x="4214813" y="228600"/>
            <a:ext cx="4929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Binding Logical To Physical</a:t>
            </a:r>
          </a:p>
        </p:txBody>
      </p:sp>
      <p:sp>
        <p:nvSpPr>
          <p:cNvPr id="9236" name="Rectangle 20"/>
          <p:cNvSpPr>
            <a:spLocks noGrp="1" noChangeArrowheads="1"/>
          </p:cNvSpPr>
          <p:nvPr>
            <p:ph type="body" idx="1"/>
          </p:nvPr>
        </p:nvSpPr>
        <p:spPr>
          <a:xfrm>
            <a:off x="228600" y="1676400"/>
            <a:ext cx="4038600" cy="4114800"/>
          </a:xfrm>
          <a:noFill/>
        </p:spPr>
        <p:txBody>
          <a:bodyPr/>
          <a:lstStyle/>
          <a:p>
            <a:pPr marL="0" indent="0" algn="just" eaLnBrk="1" hangingPunct="1">
              <a:buFontTx/>
              <a:buNone/>
            </a:pPr>
            <a:r>
              <a:rPr lang="en-US" altLang="en-US" sz="1600" smtClean="0">
                <a:cs typeface="Times New Roman" panose="02020603050405020304" pitchFamily="18" charset="0"/>
              </a:rPr>
              <a:t>This binding can be done at compile/link time. Converts symbolic to relocatable.  Data used within compiled source is offset within object module.</a:t>
            </a:r>
          </a:p>
          <a:p>
            <a:pPr marL="0" indent="0" algn="just" eaLnBrk="1" hangingPunct="1">
              <a:buFontTx/>
              <a:buNone/>
            </a:pPr>
            <a:r>
              <a:rPr lang="en-US" altLang="en-US" sz="1600" smtClean="0">
                <a:cs typeface="Times New Roman" panose="02020603050405020304" pitchFamily="18" charset="0"/>
              </a:rPr>
              <a:t> </a:t>
            </a:r>
          </a:p>
          <a:p>
            <a:pPr marL="971550" lvl="1" indent="-342900" algn="just" eaLnBrk="1" hangingPunct="1">
              <a:buFont typeface="Wingdings" panose="05000000000000000000" pitchFamily="2" charset="2"/>
              <a:buChar char="§"/>
            </a:pPr>
            <a:r>
              <a:rPr lang="en-US" altLang="en-US" sz="1600" smtClean="0">
                <a:cs typeface="Times New Roman" panose="02020603050405020304" pitchFamily="18" charset="0"/>
              </a:rPr>
              <a:t>Can be done at load time. Binds relocatable to physical.</a:t>
            </a:r>
          </a:p>
          <a:p>
            <a:pPr marL="971550" lvl="1" indent="-342900" algn="just" eaLnBrk="1" hangingPunct="1">
              <a:buFont typeface="Wingdings" panose="05000000000000000000" pitchFamily="2" charset="2"/>
              <a:buChar char="§"/>
            </a:pPr>
            <a:r>
              <a:rPr lang="en-US" altLang="en-US" sz="1600" smtClean="0">
                <a:cs typeface="Times New Roman" panose="02020603050405020304" pitchFamily="18" charset="0"/>
              </a:rPr>
              <a:t>Can be done at run time. Implies that the code can be moved around during execution.</a:t>
            </a:r>
          </a:p>
          <a:p>
            <a:pPr marL="0" indent="0" algn="just" eaLnBrk="1" hangingPunct="1">
              <a:buFontTx/>
              <a:buNone/>
            </a:pPr>
            <a:r>
              <a:rPr lang="en-US" altLang="en-US" sz="1600" smtClean="0">
                <a:cs typeface="Times New Roman" panose="02020603050405020304" pitchFamily="18" charset="0"/>
              </a:rPr>
              <a:t> </a:t>
            </a:r>
          </a:p>
          <a:p>
            <a:pPr marL="0" indent="0" algn="just" eaLnBrk="1" hangingPunct="1">
              <a:buFontTx/>
              <a:buNone/>
            </a:pPr>
            <a:r>
              <a:rPr lang="en-US" altLang="en-US" sz="1600" smtClean="0">
                <a:cs typeface="Times New Roman" panose="02020603050405020304" pitchFamily="18" charset="0"/>
              </a:rPr>
              <a:t>The next example shows how a compiler and linker actually determine the locations of these effective addresses.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0243"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1732A8DE-293C-47D8-89DC-CD253AAF9B37}" type="slidenum">
              <a:rPr lang="en-US" altLang="en-US"/>
              <a:pPr algn="r"/>
              <a:t>7</a:t>
            </a:fld>
            <a:endParaRPr lang="en-US" altLang="en-US"/>
          </a:p>
        </p:txBody>
      </p:sp>
      <p:sp>
        <p:nvSpPr>
          <p:cNvPr id="10244" name="Rectangle 3" descr="Bouquet"/>
          <p:cNvSpPr>
            <a:spLocks noGrp="1" noChangeArrowheads="1"/>
          </p:cNvSpPr>
          <p:nvPr>
            <p:ph type="body" idx="1"/>
          </p:nvPr>
        </p:nvSpPr>
        <p:spPr>
          <a:xfrm>
            <a:off x="381000" y="1447800"/>
            <a:ext cx="8382000" cy="3505200"/>
          </a:xfrm>
          <a:ln w="38100">
            <a:solidFill>
              <a:srgbClr val="FFCCFF"/>
            </a:solidFill>
            <a:miter lim="800000"/>
            <a:headEnd/>
            <a:tailEnd/>
          </a:ln>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lstStyle/>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This code is designed to demonstrate the concept of virtual addressing.</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Follow this sequence to watch the magic happen before your eyes!</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gcc Hello.c -S          -- this produces the assembly source code</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cat Hello.s             -- you can see what is produced here</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gcc Hello.c -o Hello    -- produces an executable</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   objdump -d Hello        -- prints out the machine level code</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#include  &lt;stdio.h&gt;</a:t>
            </a:r>
          </a:p>
          <a:p>
            <a:pPr marL="0" indent="0" algn="just" eaLnBrk="1" hangingPunct="1">
              <a:buFontTx/>
              <a:buNone/>
            </a:pPr>
            <a:endParaRPr lang="en-US" altLang="en-US" sz="1400" b="1" smtClean="0">
              <a:latin typeface="Courier New" panose="02070309020205020404" pitchFamily="49" charset="0"/>
              <a:cs typeface="Courier New" panose="02070309020205020404" pitchFamily="49" charset="0"/>
            </a:endParaRP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void main()  {</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    printf("Hello World\n");</a:t>
            </a:r>
          </a:p>
          <a:p>
            <a:pPr marL="0" indent="0" algn="just" eaLnBrk="1" hangingPunct="1">
              <a:buFontTx/>
              <a:buNone/>
            </a:pPr>
            <a:r>
              <a:rPr lang="en-US" altLang="en-US" sz="1400" b="1" smtClean="0">
                <a:latin typeface="Courier New" panose="02070309020205020404" pitchFamily="49" charset="0"/>
                <a:cs typeface="Courier New" panose="02070309020205020404" pitchFamily="49" charset="0"/>
              </a:rPr>
              <a:t>}</a:t>
            </a:r>
          </a:p>
        </p:txBody>
      </p:sp>
      <p:sp>
        <p:nvSpPr>
          <p:cNvPr id="10245" name="Rectangle 5"/>
          <p:cNvSpPr>
            <a:spLocks noChangeArrowheads="1"/>
          </p:cNvSpPr>
          <p:nvPr/>
        </p:nvSpPr>
        <p:spPr bwMode="auto">
          <a:xfrm>
            <a:off x="381000" y="3048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3600" b="1">
                <a:solidFill>
                  <a:schemeClr val="tx2"/>
                </a:solidFill>
              </a:rPr>
              <a:t>MEMORY MANAGEMENT</a:t>
            </a:r>
          </a:p>
        </p:txBody>
      </p:sp>
      <p:sp>
        <p:nvSpPr>
          <p:cNvPr id="10246" name="Text Box 6"/>
          <p:cNvSpPr txBox="1">
            <a:spLocks noChangeArrowheads="1"/>
          </p:cNvSpPr>
          <p:nvPr/>
        </p:nvSpPr>
        <p:spPr bwMode="auto">
          <a:xfrm>
            <a:off x="4214813" y="228600"/>
            <a:ext cx="4929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Binding Logical To Physical</a:t>
            </a:r>
          </a:p>
        </p:txBody>
      </p:sp>
      <p:sp>
        <p:nvSpPr>
          <p:cNvPr id="10247" name="TextBox 1"/>
          <p:cNvSpPr txBox="1">
            <a:spLocks noChangeArrowheads="1"/>
          </p:cNvSpPr>
          <p:nvPr/>
        </p:nvSpPr>
        <p:spPr bwMode="auto">
          <a:xfrm>
            <a:off x="265113" y="5334000"/>
            <a:ext cx="861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en-US" sz="1800" b="1">
                <a:solidFill>
                  <a:srgbClr val="FF0000"/>
                </a:solidFill>
              </a:rPr>
              <a:t>This code is in the Sample section on linux – let’s try out this demonstration!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1267"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1EAB65F1-DC76-400E-BCDB-9D514529CCB8}" type="slidenum">
              <a:rPr lang="en-US" altLang="en-US"/>
              <a:pPr algn="r"/>
              <a:t>8</a:t>
            </a:fld>
            <a:endParaRPr lang="en-US" altLang="en-US"/>
          </a:p>
        </p:txBody>
      </p:sp>
      <p:sp>
        <p:nvSpPr>
          <p:cNvPr id="11268" name="Rectangle 3"/>
          <p:cNvSpPr>
            <a:spLocks noGrp="1" noChangeArrowheads="1"/>
          </p:cNvSpPr>
          <p:nvPr>
            <p:ph type="body" idx="1"/>
          </p:nvPr>
        </p:nvSpPr>
        <p:spPr>
          <a:xfrm>
            <a:off x="304800" y="1371600"/>
            <a:ext cx="8610600" cy="4648200"/>
          </a:xfrm>
        </p:spPr>
        <p:txBody>
          <a:bodyPr/>
          <a:lstStyle/>
          <a:p>
            <a:pPr marL="2747963" indent="-2747963" algn="just" eaLnBrk="1" hangingPunct="1">
              <a:lnSpc>
                <a:spcPct val="110000"/>
              </a:lnSpc>
              <a:buFontTx/>
              <a:buNone/>
            </a:pPr>
            <a:r>
              <a:rPr lang="en-US" altLang="en-US" sz="1400" smtClean="0">
                <a:cs typeface="Times New Roman" panose="02020603050405020304" pitchFamily="18" charset="0"/>
              </a:rPr>
              <a:t> </a:t>
            </a:r>
            <a:r>
              <a:rPr lang="en-US" altLang="en-US" sz="1800" b="1" smtClean="0">
                <a:cs typeface="Times New Roman" panose="02020603050405020304" pitchFamily="18" charset="0"/>
              </a:rPr>
              <a:t>Dynamic loading</a:t>
            </a:r>
            <a:r>
              <a:rPr lang="en-US" altLang="en-US" sz="1400" smtClean="0">
                <a:cs typeface="Times New Roman" panose="02020603050405020304" pitchFamily="18" charset="0"/>
              </a:rPr>
              <a:t> 	</a:t>
            </a:r>
          </a:p>
          <a:p>
            <a:pPr marL="2747963" indent="-2747963" eaLnBrk="1" hangingPunct="1">
              <a:buFontTx/>
              <a:buNone/>
            </a:pPr>
            <a:r>
              <a:rPr lang="en-US" altLang="en-US" sz="1600" smtClean="0"/>
              <a:t>+  Routine is not loaded until it is called</a:t>
            </a:r>
          </a:p>
          <a:p>
            <a:pPr marL="2747963" indent="-2747963" eaLnBrk="1" hangingPunct="1">
              <a:buFontTx/>
              <a:buNone/>
            </a:pPr>
            <a:r>
              <a:rPr lang="en-US" altLang="en-US" sz="1600" smtClean="0"/>
              <a:t>+  Better memory-space utilization; unused routine is never loaded.</a:t>
            </a:r>
          </a:p>
          <a:p>
            <a:pPr marL="2747963" indent="-2747963" eaLnBrk="1" hangingPunct="1">
              <a:buFontTx/>
              <a:buNone/>
            </a:pPr>
            <a:r>
              <a:rPr lang="en-US" altLang="en-US" sz="1600" smtClean="0"/>
              <a:t>+  Useful when large amounts of code are needed to handle infrequently occurring cases.</a:t>
            </a:r>
          </a:p>
          <a:p>
            <a:pPr marL="2747963" indent="-2747963" eaLnBrk="1" hangingPunct="1">
              <a:buFontTx/>
              <a:buNone/>
            </a:pPr>
            <a:r>
              <a:rPr lang="en-US" altLang="en-US" sz="1600" smtClean="0"/>
              <a:t>+  No special support from the OS is required - implemented through program design.</a:t>
            </a:r>
          </a:p>
          <a:p>
            <a:pPr marL="2747963" indent="-2747963" algn="just" eaLnBrk="1" hangingPunct="1">
              <a:lnSpc>
                <a:spcPct val="110000"/>
              </a:lnSpc>
              <a:buFontTx/>
              <a:buNone/>
            </a:pPr>
            <a:r>
              <a:rPr lang="en-US" altLang="en-US" sz="1400" smtClean="0">
                <a:cs typeface="Times New Roman" panose="02020603050405020304" pitchFamily="18" charset="0"/>
              </a:rPr>
              <a:t>	</a:t>
            </a:r>
          </a:p>
          <a:p>
            <a:pPr marL="2747963" indent="-2747963" algn="just" eaLnBrk="1" hangingPunct="1">
              <a:lnSpc>
                <a:spcPct val="110000"/>
              </a:lnSpc>
              <a:buFontTx/>
              <a:buNone/>
            </a:pPr>
            <a:r>
              <a:rPr lang="en-US" altLang="en-US" sz="1800" b="1" smtClean="0">
                <a:cs typeface="Times New Roman" panose="02020603050405020304" pitchFamily="18" charset="0"/>
              </a:rPr>
              <a:t>Dynamic Linking</a:t>
            </a:r>
            <a:r>
              <a:rPr lang="en-US" altLang="en-US" sz="1400" smtClean="0">
                <a:cs typeface="Times New Roman" panose="02020603050405020304" pitchFamily="18" charset="0"/>
              </a:rPr>
              <a:t>  	</a:t>
            </a:r>
          </a:p>
          <a:p>
            <a:pPr marL="2747963" indent="-2747963" eaLnBrk="1" hangingPunct="1">
              <a:buFontTx/>
              <a:buNone/>
            </a:pPr>
            <a:r>
              <a:rPr lang="en-US" altLang="en-US" sz="1600" smtClean="0"/>
              <a:t>+  Linking postponed until execution time.</a:t>
            </a:r>
          </a:p>
          <a:p>
            <a:pPr marL="2747963" indent="-2747963" eaLnBrk="1" hangingPunct="1">
              <a:buFontTx/>
              <a:buNone/>
            </a:pPr>
            <a:r>
              <a:rPr lang="en-US" altLang="en-US" sz="1600" smtClean="0"/>
              <a:t>+  Small piece of code, </a:t>
            </a:r>
            <a:r>
              <a:rPr lang="en-US" altLang="en-US" sz="1600" i="1" smtClean="0"/>
              <a:t>stub</a:t>
            </a:r>
            <a:r>
              <a:rPr lang="en-US" altLang="en-US" sz="1600" smtClean="0"/>
              <a:t>, used to locate the appropriate memory-resident library routine.</a:t>
            </a:r>
          </a:p>
          <a:p>
            <a:pPr marL="2747963" indent="-2747963" eaLnBrk="1" hangingPunct="1">
              <a:buFontTx/>
              <a:buNone/>
            </a:pPr>
            <a:r>
              <a:rPr lang="en-US" altLang="en-US" sz="1600" smtClean="0"/>
              <a:t>+  Stub replaces itself with the address of the routine, and executes the routine.</a:t>
            </a:r>
          </a:p>
          <a:p>
            <a:pPr marL="2747963" indent="-2747963" eaLnBrk="1" hangingPunct="1">
              <a:buFontTx/>
              <a:buNone/>
            </a:pPr>
            <a:r>
              <a:rPr lang="en-US" altLang="en-US" sz="1600" smtClean="0"/>
              <a:t>+  Operating system needed to check if routine is in processes’ memory address.</a:t>
            </a:r>
          </a:p>
          <a:p>
            <a:pPr marL="2747963" indent="-2747963" eaLnBrk="1" hangingPunct="1">
              <a:buFontTx/>
              <a:buNone/>
            </a:pPr>
            <a:r>
              <a:rPr lang="en-US" altLang="en-US" sz="1600" smtClean="0"/>
              <a:t>+  Dynamic linking is particularly useful for libraries.</a:t>
            </a:r>
          </a:p>
          <a:p>
            <a:pPr marL="2747963" indent="-2747963" algn="just" eaLnBrk="1" hangingPunct="1">
              <a:lnSpc>
                <a:spcPct val="110000"/>
              </a:lnSpc>
              <a:buFontTx/>
              <a:buNone/>
            </a:pPr>
            <a:r>
              <a:rPr lang="en-US" altLang="en-US" sz="1400" smtClean="0">
                <a:cs typeface="Times New Roman" panose="02020603050405020304" pitchFamily="18" charset="0"/>
              </a:rPr>
              <a:t> </a:t>
            </a:r>
          </a:p>
          <a:p>
            <a:pPr marL="2747963" indent="-2747963" algn="just" eaLnBrk="1" hangingPunct="1">
              <a:lnSpc>
                <a:spcPct val="110000"/>
              </a:lnSpc>
              <a:buFontTx/>
              <a:buNone/>
            </a:pPr>
            <a:r>
              <a:rPr lang="en-US" altLang="en-US" sz="1800" b="1" smtClean="0">
                <a:cs typeface="Times New Roman" panose="02020603050405020304" pitchFamily="18" charset="0"/>
              </a:rPr>
              <a:t>Memory Management</a:t>
            </a:r>
            <a:r>
              <a:rPr lang="en-US" altLang="en-US" sz="1400" smtClean="0">
                <a:cs typeface="Times New Roman" panose="02020603050405020304" pitchFamily="18" charset="0"/>
              </a:rPr>
              <a:t>  	</a:t>
            </a:r>
            <a:r>
              <a:rPr lang="en-US" altLang="en-US" sz="1600" smtClean="0">
                <a:cs typeface="Times New Roman" panose="02020603050405020304" pitchFamily="18" charset="0"/>
              </a:rPr>
              <a:t>Performs the above operations. Usually requires hardware support.</a:t>
            </a:r>
          </a:p>
        </p:txBody>
      </p:sp>
      <p:sp>
        <p:nvSpPr>
          <p:cNvPr id="11269" name="Rectangle 5"/>
          <p:cNvSpPr>
            <a:spLocks noChangeArrowheads="1"/>
          </p:cNvSpPr>
          <p:nvPr/>
        </p:nvSpPr>
        <p:spPr bwMode="auto">
          <a:xfrm>
            <a:off x="381000" y="2286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3600" b="1">
                <a:solidFill>
                  <a:schemeClr val="tx2"/>
                </a:solidFill>
              </a:rPr>
              <a:t>MEMORY MANAGEMENT</a:t>
            </a:r>
          </a:p>
        </p:txBody>
      </p:sp>
      <p:sp>
        <p:nvSpPr>
          <p:cNvPr id="11270" name="Text Box 6"/>
          <p:cNvSpPr txBox="1">
            <a:spLocks noChangeArrowheads="1"/>
          </p:cNvSpPr>
          <p:nvPr/>
        </p:nvSpPr>
        <p:spPr bwMode="auto">
          <a:xfrm>
            <a:off x="5181600" y="304800"/>
            <a:ext cx="2973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More Definitions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a:t>8: Memory Management</a:t>
            </a:r>
          </a:p>
        </p:txBody>
      </p:sp>
      <p:sp>
        <p:nvSpPr>
          <p:cNvPr id="12291" name="Slide Number Placeholder 5"/>
          <p:cNvSpPr>
            <a:spLocks noGrp="1"/>
          </p:cNvSpPr>
          <p:nvPr>
            <p:ph type="sldNum" sz="quarter" idx="12"/>
          </p:nvPr>
        </p:nvSpPr>
        <p:spPr>
          <a:noFill/>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E76BB13-7585-46D6-B5A0-11EA79331461}" type="slidenum">
              <a:rPr lang="en-US" altLang="en-US"/>
              <a:pPr algn="r"/>
              <a:t>9</a:t>
            </a:fld>
            <a:endParaRPr lang="en-US" altLang="en-US"/>
          </a:p>
        </p:txBody>
      </p:sp>
      <p:sp>
        <p:nvSpPr>
          <p:cNvPr id="12292" name="Rectangle 2"/>
          <p:cNvSpPr>
            <a:spLocks noGrp="1" noChangeArrowheads="1"/>
          </p:cNvSpPr>
          <p:nvPr>
            <p:ph type="title"/>
          </p:nvPr>
        </p:nvSpPr>
        <p:spPr>
          <a:xfrm>
            <a:off x="228600" y="304800"/>
            <a:ext cx="4800600" cy="762000"/>
          </a:xfrm>
        </p:spPr>
        <p:txBody>
          <a:bodyPr/>
          <a:lstStyle/>
          <a:p>
            <a:pPr eaLnBrk="1" hangingPunct="1"/>
            <a:r>
              <a:rPr lang="en-US" altLang="en-US" sz="3600" b="1" smtClean="0"/>
              <a:t>MEMORY MANAGEMENT</a:t>
            </a:r>
          </a:p>
        </p:txBody>
      </p:sp>
      <p:sp>
        <p:nvSpPr>
          <p:cNvPr id="12293" name="Rectangle 3"/>
          <p:cNvSpPr>
            <a:spLocks noGrp="1" noChangeArrowheads="1"/>
          </p:cNvSpPr>
          <p:nvPr>
            <p:ph type="body" idx="1"/>
          </p:nvPr>
        </p:nvSpPr>
        <p:spPr>
          <a:xfrm>
            <a:off x="228600" y="1447800"/>
            <a:ext cx="8610600" cy="4800600"/>
          </a:xfrm>
        </p:spPr>
        <p:txBody>
          <a:bodyPr/>
          <a:lstStyle/>
          <a:p>
            <a:pPr algn="just" eaLnBrk="1" hangingPunct="1">
              <a:lnSpc>
                <a:spcPct val="90000"/>
              </a:lnSpc>
              <a:buFontTx/>
              <a:buNone/>
            </a:pPr>
            <a:r>
              <a:rPr lang="en-US" altLang="en-US" sz="1600" b="1" smtClean="0">
                <a:solidFill>
                  <a:schemeClr val="accent2"/>
                </a:solidFill>
                <a:cs typeface="Times New Roman" panose="02020603050405020304" pitchFamily="18" charset="0"/>
              </a:rPr>
              <a:t>BARE MACHINE:</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No protection, no utilities, no overhead.</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This is the simplest form of memory management.</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Used by hardware diagnostics, by system boot code, real time/dedicated systems.</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logical == physical</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User can have complete control. Commensurably, the operating system has none.</a:t>
            </a:r>
          </a:p>
          <a:p>
            <a:pPr algn="just" eaLnBrk="1" hangingPunct="1">
              <a:lnSpc>
                <a:spcPct val="90000"/>
              </a:lnSpc>
              <a:buFontTx/>
              <a:buNone/>
            </a:pPr>
            <a:r>
              <a:rPr lang="en-US" altLang="en-US" sz="1600" smtClean="0">
                <a:solidFill>
                  <a:schemeClr val="accent2"/>
                </a:solidFill>
                <a:cs typeface="Times New Roman" panose="02020603050405020304" pitchFamily="18" charset="0"/>
              </a:rPr>
              <a:t>  </a:t>
            </a:r>
          </a:p>
          <a:p>
            <a:pPr algn="just" eaLnBrk="1" hangingPunct="1">
              <a:lnSpc>
                <a:spcPct val="90000"/>
              </a:lnSpc>
              <a:buFontTx/>
              <a:buNone/>
            </a:pPr>
            <a:r>
              <a:rPr lang="en-US" altLang="en-US" sz="1600" b="1" smtClean="0">
                <a:solidFill>
                  <a:schemeClr val="accent2"/>
                </a:solidFill>
                <a:cs typeface="Times New Roman" panose="02020603050405020304" pitchFamily="18" charset="0"/>
              </a:rPr>
              <a:t>DEFINITION OF PARTITIONS:</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Division of physical memory into fixed sized regions. (Allows addresses spaces to be distinct = one user can't muck with another user, or the system.)</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The number of partitions determines the level of multiprogramming. Partition is given to a process when it's scheduled.</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Protection around each partition determined by</a:t>
            </a:r>
          </a:p>
          <a:p>
            <a:pPr lvl="2" algn="just" eaLnBrk="1" hangingPunct="1">
              <a:lnSpc>
                <a:spcPct val="90000"/>
              </a:lnSpc>
              <a:buFontTx/>
              <a:buNone/>
            </a:pPr>
            <a:r>
              <a:rPr lang="en-US" altLang="en-US" sz="1600" smtClean="0">
                <a:cs typeface="Times New Roman" panose="02020603050405020304" pitchFamily="18" charset="0"/>
              </a:rPr>
              <a:t>bounds ( upper, lower )</a:t>
            </a:r>
          </a:p>
          <a:p>
            <a:pPr lvl="2" algn="just" eaLnBrk="1" hangingPunct="1">
              <a:lnSpc>
                <a:spcPct val="90000"/>
              </a:lnSpc>
              <a:buFontTx/>
              <a:buNone/>
            </a:pPr>
            <a:r>
              <a:rPr lang="en-US" altLang="en-US" sz="1600" smtClean="0">
                <a:cs typeface="Times New Roman" panose="02020603050405020304" pitchFamily="18" charset="0"/>
              </a:rPr>
              <a:t>base  /  limit.</a:t>
            </a:r>
          </a:p>
          <a:p>
            <a:pPr lvl="1" algn="just" eaLnBrk="1" hangingPunct="1">
              <a:lnSpc>
                <a:spcPct val="90000"/>
              </a:lnSpc>
              <a:buFont typeface="Wingdings" panose="05000000000000000000" pitchFamily="2" charset="2"/>
              <a:buChar char="§"/>
            </a:pPr>
            <a:r>
              <a:rPr lang="en-US" altLang="en-US" sz="1600" smtClean="0">
                <a:cs typeface="Times New Roman" panose="02020603050405020304" pitchFamily="18" charset="0"/>
              </a:rPr>
              <a:t>These limits are done in hardware.</a:t>
            </a:r>
            <a:endParaRPr lang="en-US" altLang="en-US" sz="1600" smtClean="0"/>
          </a:p>
        </p:txBody>
      </p:sp>
      <p:sp>
        <p:nvSpPr>
          <p:cNvPr id="12294" name="Text Box 4"/>
          <p:cNvSpPr txBox="1">
            <a:spLocks noChangeArrowheads="1"/>
          </p:cNvSpPr>
          <p:nvPr/>
        </p:nvSpPr>
        <p:spPr bwMode="auto">
          <a:xfrm>
            <a:off x="5334000" y="381000"/>
            <a:ext cx="352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800" b="1">
                <a:solidFill>
                  <a:srgbClr val="FF0000"/>
                </a:solidFill>
              </a:rPr>
              <a:t>SINGLE PARTITION</a:t>
            </a:r>
          </a:p>
          <a:p>
            <a:pPr eaLnBrk="1" hangingPunct="1"/>
            <a:r>
              <a:rPr lang="en-US" altLang="en-US" sz="2800" b="1">
                <a:solidFill>
                  <a:srgbClr val="FF0000"/>
                </a:solidFill>
              </a:rPr>
              <a:t>ALLOCATION</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1146</Words>
  <Application>Microsoft Office PowerPoint</Application>
  <PresentationFormat>On-screen Show (4:3)</PresentationFormat>
  <Paragraphs>545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Times New Roman</vt:lpstr>
      <vt:lpstr>Helvetica</vt:lpstr>
      <vt:lpstr>Wingdings</vt:lpstr>
      <vt:lpstr>Courier New</vt:lpstr>
      <vt:lpstr>Default Design</vt:lpstr>
      <vt:lpstr>PowerPoint Presentation</vt:lpstr>
      <vt:lpstr>PowerPoint Presentation</vt:lpstr>
      <vt:lpstr>MEMORY MANAGEMENT</vt:lpstr>
      <vt:lpstr>MEMORY MANAGEMENT</vt:lpstr>
      <vt:lpstr>MEMORY MANAGEMENT</vt:lpstr>
      <vt:lpstr>MEMORY MANAGEMENT</vt:lpstr>
      <vt:lpstr>PowerPoint Presentation</vt:lpstr>
      <vt:lpstr>PowerPoint Presentation</vt:lpstr>
      <vt:lpstr>MEMORY MANAGEMENT</vt:lpstr>
      <vt:lpstr>MEMORY MANAGEMENT</vt:lpstr>
      <vt:lpstr>MEMORY MANAGEMENT</vt:lpstr>
      <vt:lpstr>MEMORY MANAGEMENT</vt:lpstr>
      <vt:lpstr>MEMORY MANAGEMENT</vt:lpstr>
      <vt:lpstr>MEMORY MANAGEMENT</vt:lpstr>
      <vt:lpstr>MEMORY MANAGEMENT</vt:lpstr>
      <vt:lpstr>MEMORY MANAGEMENT</vt:lpstr>
      <vt:lpstr>PowerPoint Presentation</vt:lpstr>
      <vt:lpstr>Address Translation Scheme</vt:lpstr>
      <vt:lpstr>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Section09-Memory_Management</dc:title>
  <dc:creator>JB</dc:creator>
  <cp:lastModifiedBy>jerry breecher</cp:lastModifiedBy>
  <cp:revision>44</cp:revision>
  <dcterms:created xsi:type="dcterms:W3CDTF">2000-12-18T15:56:02Z</dcterms:created>
  <dcterms:modified xsi:type="dcterms:W3CDTF">2017-10-26T17:59:51Z</dcterms:modified>
</cp:coreProperties>
</file>