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8" r:id="rId2"/>
    <p:sldId id="256" r:id="rId3"/>
    <p:sldId id="258" r:id="rId4"/>
    <p:sldId id="272" r:id="rId5"/>
    <p:sldId id="259" r:id="rId6"/>
    <p:sldId id="273" r:id="rId7"/>
    <p:sldId id="277" r:id="rId8"/>
    <p:sldId id="260" r:id="rId9"/>
    <p:sldId id="261" r:id="rId10"/>
    <p:sldId id="262" r:id="rId11"/>
    <p:sldId id="279" r:id="rId12"/>
    <p:sldId id="257" r:id="rId13"/>
    <p:sldId id="263" r:id="rId14"/>
    <p:sldId id="264" r:id="rId15"/>
    <p:sldId id="274" r:id="rId16"/>
    <p:sldId id="280" r:id="rId17"/>
    <p:sldId id="265" r:id="rId18"/>
    <p:sldId id="266" r:id="rId19"/>
    <p:sldId id="267" r:id="rId20"/>
    <p:sldId id="268" r:id="rId21"/>
    <p:sldId id="275" r:id="rId22"/>
    <p:sldId id="269" r:id="rId23"/>
    <p:sldId id="276" r:id="rId24"/>
    <p:sldId id="270" r:id="rId25"/>
    <p:sldId id="281" r:id="rId26"/>
    <p:sldId id="282" r:id="rId27"/>
    <p:sldId id="283" r:id="rId28"/>
    <p:sldId id="271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 varScale="1">
        <p:scale>
          <a:sx n="60" d="100"/>
          <a:sy n="60" d="100"/>
        </p:scale>
        <p:origin x="13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662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2662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172CCB99-E735-460B-8208-00CDF4B09B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82A8EFB7-E37C-4AC6-B6C0-BAD9C2C9CA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CA3C2-B113-4331-BB74-CCE2F3003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82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4D6FF-6670-43B7-B4DA-1EE006264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9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EA017-2D47-437E-BB5C-D411357AF5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6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39D33-3811-4C8F-B585-F7B26DF49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7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A3D8C-D11C-46DE-83D1-DD85314F0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89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18B10-1F15-4BE2-AFDD-BD497C022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6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80BEC-4ACD-46FA-A340-98746626A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BFF2D-B9BB-4B4C-B049-5CEF23A59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6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061E4-003D-477D-9FFA-3C1232AE47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0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282F0-C44A-4A0A-9511-DD454A2D05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03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11259-A3CD-41FD-8769-75626E510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0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/>
            </a:lvl1pPr>
          </a:lstStyle>
          <a:p>
            <a:r>
              <a:rPr lang="en-US" altLang="en-US"/>
              <a:t>9: Virtual Memory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/>
            </a:lvl1pPr>
          </a:lstStyle>
          <a:p>
            <a:fld id="{13689C59-2D7E-49D3-82CB-3CFCE2B2A3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8334-EE45-4989-BBCD-FC9B981C2F4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4582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Jerry Breecher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52400" y="15240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4400" b="1">
                <a:solidFill>
                  <a:srgbClr val="FF0000"/>
                </a:solidFill>
              </a:rPr>
              <a:t>OPERATING SYSTEMS</a:t>
            </a:r>
          </a:p>
          <a:p>
            <a:pPr algn="ctr" eaLnBrk="0" hangingPunct="0"/>
            <a:endParaRPr lang="en-US" altLang="en-US" sz="4400" b="1">
              <a:solidFill>
                <a:srgbClr val="FF0000"/>
              </a:solidFill>
            </a:endParaRPr>
          </a:p>
          <a:p>
            <a:pPr algn="ctr" eaLnBrk="0" hangingPunct="0"/>
            <a:r>
              <a:rPr lang="en-US" altLang="en-US" sz="4400" b="1">
                <a:solidFill>
                  <a:srgbClr val="FF0000"/>
                </a:solidFill>
              </a:rPr>
              <a:t>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E3C6-0115-4F0A-91FF-DE9022F0292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4419600"/>
          </a:xfrm>
        </p:spPr>
        <p:txBody>
          <a:bodyPr/>
          <a:lstStyle/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  <a:r>
              <a:rPr lang="en-US" altLang="en-US" sz="1800" b="1">
                <a:cs typeface="Arial" panose="020B0604020202020204" pitchFamily="34" charset="0"/>
              </a:rPr>
              <a:t>PERFORMANCE OF DEMAND PAGING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We are interested in the effective access time: a combination of "normal" and "paged" accesses.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It’s important to keep fraction of faults to a minimum. If fault ratio is "p", then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		</a:t>
            </a:r>
            <a:r>
              <a:rPr lang="en-US" altLang="en-US" sz="1800">
                <a:solidFill>
                  <a:srgbClr val="FF0000"/>
                </a:solidFill>
                <a:cs typeface="Arial" panose="020B0604020202020204" pitchFamily="34" charset="0"/>
              </a:rPr>
              <a:t>effective_access_time   =     ( 1 - p )   *   memory_access_time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cs typeface="Arial" panose="020B0604020202020204" pitchFamily="34" charset="0"/>
              </a:rPr>
              <a:t>  			                           +         p      *   page_fault_time.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Calculate the time to do a fault as shown in the text: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	fault time        	= 10 milliseconds ( why )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	normal access 	= 100 nanoseconds ( why )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57150" indent="-571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How  do these fit in the formula?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67400" y="3810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Demand Paging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2B25-CA29-4ECB-9789-30E9B0F1338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45720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429000" cy="44196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Some of the pages belonging to this process are in memory, and some are on the disk.</a:t>
            </a:r>
          </a:p>
          <a:p>
            <a:pPr marL="0" indent="0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A bit in the page table tells where to find the page.</a:t>
            </a:r>
          </a:p>
          <a:p>
            <a:pPr marL="0" indent="0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</p:txBody>
      </p:sp>
      <p:sp>
        <p:nvSpPr>
          <p:cNvPr id="28676" name="Text Box 1028"/>
          <p:cNvSpPr txBox="1">
            <a:spLocks noChangeArrowheads="1"/>
          </p:cNvSpPr>
          <p:nvPr/>
        </p:nvSpPr>
        <p:spPr bwMode="auto">
          <a:xfrm>
            <a:off x="4495800" y="30480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rgbClr val="FF3300"/>
                </a:solidFill>
              </a:rPr>
              <a:t>The Picture When All Pages Are Not  In Memory</a:t>
            </a:r>
          </a:p>
        </p:txBody>
      </p:sp>
      <p:pic>
        <p:nvPicPr>
          <p:cNvPr id="28681" name="Picture 1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062" r="12068" b="810"/>
          <a:stretch>
            <a:fillRect/>
          </a:stretch>
        </p:blipFill>
        <p:spPr bwMode="auto">
          <a:xfrm>
            <a:off x="3810000" y="1219200"/>
            <a:ext cx="5162550" cy="50085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762-99E1-41E3-9696-F102A753543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3962400" cy="3733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1. Find requested page on disk.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2. Find a free frame.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  a. If there's a free frame, use it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  b. Otherwise, select a victim page.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  c. Write the victim page to disk.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3. Read the new page into freed frame.   Change page and frame tables.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4. Restart user process.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Hardware requirements include "dirty" or modified bit.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562600" y="1524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28600" y="685800"/>
            <a:ext cx="876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cs typeface="Arial" panose="020B0604020202020204" pitchFamily="34" charset="0"/>
              </a:rPr>
              <a:t>When we over-allocate memory, we need to push out something already in memory.  Over-allocation may occur when programs need to fault in more pages than there are physical frames to handle.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>
                <a:cs typeface="Arial" panose="020B0604020202020204" pitchFamily="34" charset="0"/>
              </a:rPr>
              <a:t>Approach: If no physical frame is free, find one not currently being touched and free it. Steps to follow are: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534" r="694" b="1534"/>
          <a:stretch>
            <a:fillRect/>
          </a:stretch>
        </p:blipFill>
        <p:spPr bwMode="auto">
          <a:xfrm>
            <a:off x="4278313" y="2514600"/>
            <a:ext cx="4865687" cy="3586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3ED-FA31-4E01-96F4-631611FFC17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2590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PAGE REPLACEMENT ALGORITHMS:</a:t>
            </a: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When memory is overallocated, we can either swap out some process, or overwrite some pages. Which pages should we replace?? &lt;--- here the goal is to minimize the number of faults.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Here is an example reference string we will use to evaluate fault mechanisms: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 		 </a:t>
            </a:r>
            <a:r>
              <a:rPr lang="en-US" altLang="en-US" sz="1600">
                <a:solidFill>
                  <a:schemeClr val="accent2"/>
                </a:solidFill>
              </a:rPr>
              <a:t>Reference string: 1, 2, 3, 4, 1, 2, 5, 1, 2, 3, 4, 5</a:t>
            </a:r>
            <a:endParaRPr lang="en-US" altLang="en-US" sz="16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8600" y="4038600"/>
            <a:ext cx="4191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FIFO</a:t>
            </a:r>
            <a:endParaRPr lang="en-US" altLang="en-US" sz="1600" b="1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Conceptually easy to implement; either use a time-stamp on pages, or organize on a queue.   (The queue is by far the easier of the two methods.)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5626100" y="39052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5626100" y="43624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626100" y="48196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5238750" y="39385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5238750" y="4381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5238750" y="48577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083300" y="3976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6083300" y="4419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083300" y="48958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464300" y="3976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464300" y="4438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858000" y="441960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10 page faults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5626100" y="52768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245100" y="5353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6083300" y="5353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D20A-D0FA-405F-8944-3050C9B94AB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19812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OPTIMAL REPLACEMENT</a:t>
            </a:r>
            <a:endParaRPr lang="en-US" altLang="en-US" sz="1600" b="1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1600">
                <a:cs typeface="Arial" panose="020B0604020202020204" pitchFamily="34" charset="0"/>
              </a:rPr>
              <a:t>This is the replacement policy that results in the lowest page fault rate.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1600">
                <a:cs typeface="Arial" panose="020B0604020202020204" pitchFamily="34" charset="0"/>
              </a:rPr>
              <a:t>Algorithm: Replace that page which will not be next used  for the longest period of time.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1600">
                <a:cs typeface="Arial" panose="020B0604020202020204" pitchFamily="34" charset="0"/>
              </a:rPr>
              <a:t>Impossible to achieve in practice; requires crystal ball.   </a:t>
            </a:r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</a:rPr>
              <a:t>Reference string: 1, 2, 3, 4, 1, 2, 5, 1, 2, 3, 4, 5</a:t>
            </a:r>
            <a:endParaRPr lang="en-US" altLang="en-US" sz="140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35242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876800" y="39814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876800" y="44386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34000" y="3595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172200" y="40386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6 page faults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4876800" y="48958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0" y="4972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CDE6-6298-462D-ACF9-A625A7CAA4E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3352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LEAST RECENTLY USED ( LRU )</a:t>
            </a: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1600">
                <a:cs typeface="Arial" panose="020B0604020202020204" pitchFamily="34" charset="0"/>
              </a:rPr>
              <a:t>Replace that page which has not been used for the longest period of time.  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1600">
                <a:cs typeface="Arial" panose="020B0604020202020204" pitchFamily="34" charset="0"/>
              </a:rPr>
              <a:t>Results of this method considered favorable. The difficulty comes in making it work.</a:t>
            </a:r>
          </a:p>
          <a:p>
            <a:pPr lvl="1" algn="just">
              <a:lnSpc>
                <a:spcPct val="90000"/>
              </a:lnSpc>
              <a:buFontTx/>
              <a:buChar char="•"/>
            </a:pPr>
            <a:r>
              <a:rPr lang="en-US" altLang="en-US" sz="1600">
                <a:cs typeface="Arial" panose="020B0604020202020204" pitchFamily="34" charset="0"/>
              </a:rPr>
              <a:t>Implementation possibilities: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  		Time stamp on pages - records when the page is last touched.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 		Page stack - pull out touched page and put on top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Both methods need hardware assist since the update must be done on every instruction. So in practice this is rarely done.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</a:rPr>
              <a:t>Reference string: 1, 2, 3, 4, 1, 2, 5, 1, 2, 3, 4, 5</a:t>
            </a: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486400" y="42719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486400" y="47291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486400" y="51863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324600" y="4343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280150" y="5262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486400" y="564356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899150" y="5719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899150" y="5262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6781800" y="48768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8 page faults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99D7-1C9A-4BF7-A9BC-F93BBBA5B9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914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PAGE REPLACEMENT ALGORITHMS :</a:t>
            </a: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Using another string:</a:t>
            </a:r>
            <a:endParaRPr lang="en-US" altLang="en-US" sz="16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5562600" y="381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  <p:pic>
        <p:nvPicPr>
          <p:cNvPr id="29717" name="Picture 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32359" r="452" b="32361"/>
          <a:stretch>
            <a:fillRect/>
          </a:stretch>
        </p:blipFill>
        <p:spPr bwMode="auto">
          <a:xfrm>
            <a:off x="2590800" y="1295400"/>
            <a:ext cx="6324600" cy="16922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18" name="Picture 10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t="32074" r="781" b="32076"/>
          <a:stretch>
            <a:fillRect/>
          </a:stretch>
        </p:blipFill>
        <p:spPr bwMode="auto">
          <a:xfrm>
            <a:off x="2590800" y="3124200"/>
            <a:ext cx="6324600" cy="1722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19" name="Picture 10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 bwMode="auto">
          <a:xfrm>
            <a:off x="2590800" y="4927600"/>
            <a:ext cx="6296025" cy="16684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20" name="Text Box 1048"/>
          <p:cNvSpPr txBox="1">
            <a:spLocks noChangeArrowheads="1"/>
          </p:cNvSpPr>
          <p:nvPr/>
        </p:nvSpPr>
        <p:spPr bwMode="auto">
          <a:xfrm>
            <a:off x="1219200" y="1905000"/>
            <a:ext cx="121285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solidFill>
                  <a:srgbClr val="FF3300"/>
                </a:solidFill>
              </a:rPr>
              <a:t>FIFO</a:t>
            </a: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r>
              <a:rPr lang="en-US" altLang="en-US" sz="1800" b="1">
                <a:solidFill>
                  <a:srgbClr val="FF3300"/>
                </a:solidFill>
              </a:rPr>
              <a:t>OPTIMAL</a:t>
            </a: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endParaRPr lang="en-US" altLang="en-US" sz="1800" b="1">
              <a:solidFill>
                <a:srgbClr val="FF3300"/>
              </a:solidFill>
            </a:endParaRPr>
          </a:p>
          <a:p>
            <a:r>
              <a:rPr lang="en-US" altLang="en-US" sz="1800" b="1">
                <a:solidFill>
                  <a:srgbClr val="FF3300"/>
                </a:solidFill>
              </a:rPr>
              <a:t>LRU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4F7-4B33-48F2-92D6-05169E84C2C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810000" cy="51816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LRU APPROXIMATION</a:t>
            </a:r>
            <a:endParaRPr lang="en-US" altLang="en-US" sz="1600" b="1"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Uses a reference bit set by hardware when the page is touched. Then when a fault occurs, pick a page that hasn't been referenced.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Additional reference bits can be used to give some time granularity. Then pick the page with the oldest timestamp.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Second chance replacement: pick a page based on FIFO. If its reference bit is set, give it another chance. Envision this as a clock hand going around a circular queue. The faster pages are replaced, the faster the hand goes.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Maintain a modified bit, and preferentially replace unmodified pages.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6" t="983" r="8766" b="983"/>
          <a:stretch>
            <a:fillRect/>
          </a:stretch>
        </p:blipFill>
        <p:spPr bwMode="auto">
          <a:xfrm>
            <a:off x="3962400" y="1066800"/>
            <a:ext cx="4987925" cy="44465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876800" y="5562600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en-US" sz="1800" b="1"/>
              <a:t>Second-Chance (clock) </a:t>
            </a:r>
          </a:p>
          <a:p>
            <a:pPr algn="ctr"/>
            <a:r>
              <a:rPr kumimoji="1" lang="en-US" altLang="en-US" sz="1800" b="1"/>
              <a:t>Page-Replacement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89F3-AA50-4CDE-B74E-4BC57242813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3962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ADD HOC ( OR ADD-ON ) ALGORITHMS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These methods are frequently used over and above the standard methods given above.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Maintain pools of free frames; write out loser at leisure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Occasional writes of dirties - make clean and then we can use them quickly when needed.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Write out and free a page but remember a page id in case the page is needed again - even though a page is in the free pool, it can be recaptured by a process (a soft page fault.)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5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Replacement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29C1-E35B-4AD5-993C-3160B768CD6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5626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cs typeface="Arial" panose="020B0604020202020204" pitchFamily="34" charset="0"/>
              </a:rPr>
              <a:t>ALLOCATION OF FRAMES:</a:t>
            </a:r>
            <a:endParaRPr lang="en-US" altLang="en-US" sz="1800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What happens when several processes contend for memory? What algorithm determines which process gets memory - is page management a global or local decision?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A good rule is to ensure that a process has at least a minimum number of pages.   This minimum ensures it can go about its business without constantly thrashing.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cs typeface="Arial" panose="020B0604020202020204" pitchFamily="34" charset="0"/>
              </a:rPr>
              <a:t>ALLOCATION ALGORITHMS</a:t>
            </a:r>
            <a:endParaRPr lang="en-US" altLang="en-US" sz="1800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Local replacement -- the process needing a new page can only steal from itself. (Doesn't take advantage of entire picture.)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Global replacement - sees the whole picture, but a memory hog steals from everyone else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Can divide memory equally, or can give more to a needier process. Should high priority processes get more memory?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285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Page Allocation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AE8E-29D1-4870-A502-AE165B75298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b="1"/>
              <a:t>VIRTUAL MEMORY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WHY VIRTUAL MEMORY?</a:t>
            </a:r>
            <a:endParaRPr lang="en-US" altLang="en-US" sz="1600"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>
                <a:cs typeface="Arial" panose="020B0604020202020204" pitchFamily="34" charset="0"/>
              </a:rPr>
              <a:t>We've previously required the entire logical space of the process to be in memory before the process could run. We will now look at alternatives to this.</a:t>
            </a: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1600"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>
                <a:cs typeface="Arial" panose="020B0604020202020204" pitchFamily="34" charset="0"/>
              </a:rPr>
              <a:t>Most code/data isn't needed at any instant, or even within a finite time - we can bring it in only as needed.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VIRTUES</a:t>
            </a: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1600"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>
                <a:cs typeface="Arial" panose="020B0604020202020204" pitchFamily="34" charset="0"/>
              </a:rPr>
              <a:t>Gives a higher level of multiprogramming</a:t>
            </a: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1600"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>
                <a:cs typeface="Arial" panose="020B0604020202020204" pitchFamily="34" charset="0"/>
              </a:rPr>
              <a:t>The program size isn't constrained (thus the term 'virtual memory'). Virtual memory allows very large logical address spaces.</a:t>
            </a: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endParaRPr lang="en-US" altLang="en-US" sz="1600"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altLang="en-US" sz="1600">
                <a:cs typeface="Arial" panose="020B0604020202020204" pitchFamily="34" charset="0"/>
              </a:rPr>
              <a:t>Swap sizes smaller.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9825-7B4D-4048-9F94-DD42C10ED10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763000" cy="26670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Suppose there are too few physical pages (less than the logical pages being actively used). This reduces CPU utilization, and may cause increase in multiprogramming needs defined by locality.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A program will thrash if all pages of its locality aren’t present in the working set.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Two programs thrash if they fight each other too violently for memory.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Thrashing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2083" r="856" b="12083"/>
          <a:stretch>
            <a:fillRect/>
          </a:stretch>
        </p:blipFill>
        <p:spPr bwMode="auto">
          <a:xfrm>
            <a:off x="2895600" y="3200400"/>
            <a:ext cx="5962650" cy="3435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6D57-8EA8-42F1-B059-D3B00BBB1FE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4114800" cy="7620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Locality of reference:</a:t>
            </a:r>
            <a:r>
              <a:rPr lang="en-US" altLang="en-US" sz="1600">
                <a:cs typeface="Arial" panose="020B0604020202020204" pitchFamily="34" charset="0"/>
              </a:rPr>
              <a:t> Programs access memory near where they last accessed it.</a:t>
            </a:r>
          </a:p>
          <a:p>
            <a:pPr marL="0" indent="0" algn="just">
              <a:buFontTx/>
              <a:buNone/>
            </a:pP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29200" y="228600"/>
            <a:ext cx="378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Locality of Reference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4718050" y="838200"/>
            <a:ext cx="4217988" cy="5410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7703-AE00-47E2-9482-939791EB6AE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10668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WORKING SET MODEL</a:t>
            </a:r>
            <a:endParaRPr lang="en-US" altLang="en-US" sz="1600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0" indent="0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The pages used by a process within a window of time are called its working set.</a:t>
            </a:r>
            <a:endParaRPr lang="en-US" altLang="en-US" sz="1600" b="1"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8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Working Set Model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04800" y="4191000"/>
            <a:ext cx="8534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Changes continuously - hard to maintain an accurate number. How can the system use this number to give optimum memory to the process?</a:t>
            </a:r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34947" r="688" b="35550"/>
          <a:stretch>
            <a:fillRect/>
          </a:stretch>
        </p:blipFill>
        <p:spPr bwMode="auto">
          <a:xfrm>
            <a:off x="914400" y="2362200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BC8F-5A6C-441C-A21B-E78B49AF509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338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Working Set Model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28600" y="1066800"/>
            <a:ext cx="853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cs typeface="Arial" panose="020B0604020202020204" pitchFamily="34" charset="0"/>
              </a:rPr>
              <a:t>PAGE FAULT FREQUENCY</a:t>
            </a:r>
            <a:endParaRPr lang="en-US" altLang="en-US" sz="1800">
              <a:cs typeface="Arial" panose="020B0604020202020204" pitchFamily="34" charset="0"/>
            </a:endParaRPr>
          </a:p>
          <a:p>
            <a:pPr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This is a good indicator of thrashing. If the process is faulting heavily, allocate it more frames. If faulting very little, take away some frames.</a:t>
            </a:r>
          </a:p>
          <a:p>
            <a:pPr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  <a:endParaRPr lang="en-US" altLang="en-US" sz="1800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1600200" y="2438400"/>
            <a:ext cx="7156450" cy="3668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1629-29B2-487C-836B-EB285DC6CA1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4800600"/>
          </a:xfrm>
        </p:spPr>
        <p:txBody>
          <a:bodyPr/>
          <a:lstStyle/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Arial" panose="020B0604020202020204" pitchFamily="34" charset="0"/>
              </a:rPr>
              <a:t>PREPAGING</a:t>
            </a:r>
          </a:p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400050" indent="-400050" algn="just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Bring lots of pages into memory at one time, either when the program is initializing, or when a fault occurs.</a:t>
            </a:r>
          </a:p>
          <a:p>
            <a:pPr marL="400050" indent="-400050" algn="just">
              <a:lnSpc>
                <a:spcPct val="90000"/>
              </a:lnSpc>
            </a:pPr>
            <a:endParaRPr lang="en-US" altLang="en-US" sz="1800">
              <a:cs typeface="Arial" panose="020B0604020202020204" pitchFamily="34" charset="0"/>
            </a:endParaRPr>
          </a:p>
          <a:p>
            <a:pPr marL="400050" indent="-400050" algn="just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Uses the principle that a program often uses the page right after the one previously accessed (locality of reference.)</a:t>
            </a:r>
          </a:p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Arial" panose="020B0604020202020204" pitchFamily="34" charset="0"/>
              </a:rPr>
              <a:t>PAGE SIZE</a:t>
            </a:r>
          </a:p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400050" indent="-400050" algn="just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If too big, there's considerable fragmentation and unused portions of the page.</a:t>
            </a:r>
          </a:p>
          <a:p>
            <a:pPr marL="400050" indent="-400050" algn="just">
              <a:lnSpc>
                <a:spcPct val="90000"/>
              </a:lnSpc>
            </a:pPr>
            <a:endParaRPr lang="en-US" altLang="en-US" sz="1800">
              <a:cs typeface="Arial" panose="020B0604020202020204" pitchFamily="34" charset="0"/>
            </a:endParaRPr>
          </a:p>
          <a:p>
            <a:pPr marL="400050" indent="-400050" algn="just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If too small, table maintenance is high and so is I/O.</a:t>
            </a:r>
          </a:p>
          <a:p>
            <a:pPr marL="400050" indent="-400050" algn="just">
              <a:lnSpc>
                <a:spcPct val="90000"/>
              </a:lnSpc>
            </a:pPr>
            <a:endParaRPr lang="en-US" altLang="en-US" sz="1800">
              <a:cs typeface="Arial" panose="020B0604020202020204" pitchFamily="34" charset="0"/>
            </a:endParaRPr>
          </a:p>
          <a:p>
            <a:pPr marL="400050" indent="-400050" algn="just">
              <a:lnSpc>
                <a:spcPct val="90000"/>
              </a:lnSpc>
            </a:pPr>
            <a:r>
              <a:rPr lang="en-US" altLang="en-US" sz="1800">
                <a:cs typeface="Arial" panose="020B0604020202020204" pitchFamily="34" charset="0"/>
              </a:rPr>
              <a:t> Has ramifications in code optimization.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234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Other Issues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22F-0BB4-47F4-BC64-99C58727E69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4800600"/>
          </a:xfrm>
        </p:spPr>
        <p:txBody>
          <a:bodyPr/>
          <a:lstStyle/>
          <a:p>
            <a:pPr marL="400050" indent="-400050" algn="just"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cs typeface="Arial" panose="020B0604020202020204" pitchFamily="34" charset="0"/>
              </a:rPr>
              <a:t>Memory Mapped IO</a:t>
            </a:r>
          </a:p>
          <a:p>
            <a:pPr marL="400050" indent="-40005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400050" indent="-400050"/>
            <a:r>
              <a:rPr lang="en-US" altLang="en-US" sz="1800"/>
              <a:t>Allows file I/O to be treated as routine memory access by </a:t>
            </a:r>
            <a:r>
              <a:rPr lang="en-US" altLang="en-US" sz="1800" b="1">
                <a:solidFill>
                  <a:schemeClr val="tx2"/>
                </a:solidFill>
              </a:rPr>
              <a:t>mapping</a:t>
            </a:r>
            <a:r>
              <a:rPr lang="en-US" altLang="en-US" sz="1800"/>
              <a:t> a disk block to a page in memory</a:t>
            </a:r>
          </a:p>
          <a:p>
            <a:pPr marL="400050" indent="-400050"/>
            <a:endParaRPr lang="en-US" altLang="en-US" sz="1800"/>
          </a:p>
          <a:p>
            <a:pPr marL="400050" indent="-400050"/>
            <a:r>
              <a:rPr lang="en-US" altLang="en-US" sz="1800"/>
              <a:t>A file is initially read using demand paging. Multiple page-sized portions of the file are read from the file system into physical pages. Subsequent reads/writes to/from the file are treated as ordinary memory accesses.</a:t>
            </a:r>
          </a:p>
          <a:p>
            <a:pPr marL="400050" indent="-400050"/>
            <a:endParaRPr lang="en-US" altLang="en-US" sz="1800"/>
          </a:p>
          <a:p>
            <a:pPr marL="400050" indent="-400050"/>
            <a:r>
              <a:rPr lang="en-US" altLang="en-US" sz="1800"/>
              <a:t>Simplifies file access by treating file I/O through memory rather than </a:t>
            </a:r>
            <a:r>
              <a:rPr lang="en-US" altLang="en-US" sz="1800" b="1">
                <a:solidFill>
                  <a:srgbClr val="0000CC"/>
                </a:solidFill>
              </a:rPr>
              <a:t>read()</a:t>
            </a:r>
            <a:r>
              <a:rPr lang="en-US" altLang="en-US" sz="1800">
                <a:solidFill>
                  <a:srgbClr val="0000CC"/>
                </a:solidFill>
              </a:rPr>
              <a:t> </a:t>
            </a:r>
            <a:r>
              <a:rPr lang="en-US" altLang="en-US" sz="1800" b="1">
                <a:solidFill>
                  <a:srgbClr val="0000CC"/>
                </a:solidFill>
              </a:rPr>
              <a:t>write()</a:t>
            </a:r>
            <a:r>
              <a:rPr lang="en-US" altLang="en-US" sz="1800"/>
              <a:t> system calls</a:t>
            </a:r>
          </a:p>
          <a:p>
            <a:pPr marL="400050" indent="-400050"/>
            <a:endParaRPr lang="en-US" altLang="en-US" sz="1800"/>
          </a:p>
          <a:p>
            <a:pPr marL="400050" indent="-400050"/>
            <a:r>
              <a:rPr lang="en-US" altLang="en-US" sz="1800"/>
              <a:t>Also allows several processes to map the same file allowing the pages in memory to be shared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234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Other Issues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DA3D-F448-4312-93C2-81F33327E91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533400"/>
          </a:xfrm>
        </p:spPr>
        <p:txBody>
          <a:bodyPr/>
          <a:lstStyle/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cs typeface="Arial" panose="020B0604020202020204" pitchFamily="34" charset="0"/>
              </a:rPr>
              <a:t>Memory Mapped IO</a:t>
            </a:r>
          </a:p>
          <a:p>
            <a:pPr marL="400050" indent="-40005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234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Other Issues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641" r="4121" b="641"/>
          <a:stretch>
            <a:fillRect/>
          </a:stretch>
        </p:blipFill>
        <p:spPr bwMode="auto">
          <a:xfrm>
            <a:off x="2590800" y="1219200"/>
            <a:ext cx="5737225" cy="4641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7B17-3854-4678-8D1F-974560C79DB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4724400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FontTx/>
              <a:buNone/>
            </a:pPr>
            <a:r>
              <a:rPr lang="en-US" altLang="en-US" sz="2000" b="1"/>
              <a:t>Program structure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1800" b="1">
                <a:solidFill>
                  <a:srgbClr val="0000CC"/>
                </a:solidFill>
              </a:rPr>
              <a:t>int   data [128,128];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1800" b="1"/>
              <a:t>Each row is stored in one page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1800" b="1"/>
              <a:t>Program 1 	</a:t>
            </a:r>
          </a:p>
          <a:p>
            <a:pPr marL="800100"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0000CC"/>
                </a:solidFill>
              </a:rPr>
              <a:t>                       for (j = 0; j &lt;128; j++)</a:t>
            </a:r>
            <a:br>
              <a:rPr lang="en-US" altLang="en-US" sz="1800" b="1">
                <a:solidFill>
                  <a:srgbClr val="0000CC"/>
                </a:solidFill>
              </a:rPr>
            </a:br>
            <a:r>
              <a:rPr lang="en-US" altLang="en-US" sz="1800" b="1">
                <a:solidFill>
                  <a:srgbClr val="0000CC"/>
                </a:solidFill>
              </a:rPr>
              <a:t>                        for (i = 0; i &lt; 128; i++)</a:t>
            </a:r>
            <a:br>
              <a:rPr lang="en-US" altLang="en-US" sz="1800" b="1">
                <a:solidFill>
                  <a:srgbClr val="0000CC"/>
                </a:solidFill>
              </a:rPr>
            </a:br>
            <a:r>
              <a:rPr lang="en-US" altLang="en-US" sz="1800" b="1">
                <a:solidFill>
                  <a:srgbClr val="0000CC"/>
                </a:solidFill>
              </a:rPr>
              <a:t>                              data[i,j] = 0;</a:t>
            </a:r>
            <a:br>
              <a:rPr lang="en-US" altLang="en-US" sz="1800" b="1">
                <a:solidFill>
                  <a:srgbClr val="0000CC"/>
                </a:solidFill>
              </a:rPr>
            </a:br>
            <a:endParaRPr lang="en-US" altLang="en-US" sz="1800" b="1">
              <a:solidFill>
                <a:srgbClr val="0000CC"/>
              </a:solidFill>
            </a:endParaRPr>
          </a:p>
          <a:p>
            <a:pPr marL="800100" lvl="1">
              <a:lnSpc>
                <a:spcPct val="90000"/>
              </a:lnSpc>
              <a:buFontTx/>
              <a:buNone/>
            </a:pPr>
            <a:r>
              <a:rPr lang="en-US" altLang="en-US" sz="1800" b="1"/>
              <a:t>     </a:t>
            </a:r>
            <a:r>
              <a:rPr lang="en-US" altLang="en-US" sz="1800" b="1">
                <a:solidFill>
                  <a:srgbClr val="FF0000"/>
                </a:solidFill>
              </a:rPr>
              <a:t>128 x 128 = 16,384 page faults</a:t>
            </a:r>
            <a:r>
              <a:rPr lang="en-US" altLang="en-US" sz="1800" b="1"/>
              <a:t> </a:t>
            </a:r>
            <a:br>
              <a:rPr lang="en-US" altLang="en-US" sz="1800" b="1"/>
            </a:br>
            <a:endParaRPr lang="en-US" altLang="en-US" sz="1800" b="1"/>
          </a:p>
          <a:p>
            <a:pPr marL="800100" lvl="1">
              <a:lnSpc>
                <a:spcPct val="90000"/>
              </a:lnSpc>
            </a:pPr>
            <a:r>
              <a:rPr lang="en-US" altLang="en-US" sz="1800" b="1"/>
              <a:t>Program 2 	</a:t>
            </a:r>
          </a:p>
          <a:p>
            <a:pPr marL="800100" lvl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0000CC"/>
                </a:solidFill>
              </a:rPr>
              <a:t>                        for (i = 0; i &lt; 128; i++)</a:t>
            </a:r>
            <a:br>
              <a:rPr lang="en-US" altLang="en-US" sz="1800" b="1">
                <a:solidFill>
                  <a:srgbClr val="0000CC"/>
                </a:solidFill>
              </a:rPr>
            </a:br>
            <a:r>
              <a:rPr lang="en-US" altLang="en-US" sz="1800" b="1">
                <a:solidFill>
                  <a:srgbClr val="0000CC"/>
                </a:solidFill>
              </a:rPr>
              <a:t>                          for (j = 0; j &lt; 128; j++)</a:t>
            </a:r>
            <a:br>
              <a:rPr lang="en-US" altLang="en-US" sz="1800" b="1">
                <a:solidFill>
                  <a:srgbClr val="0000CC"/>
                </a:solidFill>
              </a:rPr>
            </a:br>
            <a:r>
              <a:rPr lang="en-US" altLang="en-US" sz="1800" b="1">
                <a:solidFill>
                  <a:srgbClr val="0000CC"/>
                </a:solidFill>
              </a:rPr>
              <a:t>                                data[i,j] = 0;</a:t>
            </a:r>
          </a:p>
          <a:p>
            <a:pPr marL="800100" lvl="1">
              <a:lnSpc>
                <a:spcPct val="90000"/>
              </a:lnSpc>
              <a:buFontTx/>
              <a:buNone/>
            </a:pPr>
            <a:r>
              <a:rPr lang="en-US" altLang="en-US" sz="1800" b="1"/>
              <a:t/>
            </a:r>
            <a:br>
              <a:rPr lang="en-US" altLang="en-US" sz="1800" b="1"/>
            </a:br>
            <a:r>
              <a:rPr lang="en-US" altLang="en-US" sz="1800" b="1">
                <a:solidFill>
                  <a:srgbClr val="FF0000"/>
                </a:solidFill>
              </a:rPr>
              <a:t>128 page faults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562600" y="381000"/>
            <a:ext cx="234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Other Issues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105400" y="1676400"/>
            <a:ext cx="38544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800" b="1"/>
              <a:t>Which method should you program??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EEB0-3A95-43C9-BC37-E5AECDE5BE1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124200"/>
          </a:xfrm>
          <a:solidFill>
            <a:srgbClr val="CCFFFF"/>
          </a:solidFill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Virtual memory is how we stuff large programs into small physical memories.</a:t>
            </a:r>
          </a:p>
          <a:p>
            <a:pPr marL="0" indent="0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We perform this magic by using demand paging, to bring in pages only when they are needed.</a:t>
            </a:r>
          </a:p>
          <a:p>
            <a:pPr marL="0" indent="0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But to bring pages into memory, means kicking other pages out, so we need to worry about paging algorithms.</a:t>
            </a:r>
            <a:endParaRPr lang="en-US" altLang="en-US" sz="18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029200" cy="762000"/>
          </a:xfrm>
          <a:noFill/>
          <a:ln/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657600" y="1066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Wrap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86CA-E143-4CE4-9A80-80650E816DE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3124200" cy="3200400"/>
          </a:xfrm>
        </p:spPr>
        <p:txBody>
          <a:bodyPr/>
          <a:lstStyle/>
          <a:p>
            <a:pPr marL="0" indent="0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  <a:p>
            <a:pPr marL="0" indent="0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Virtual memory 	</a:t>
            </a:r>
          </a:p>
          <a:p>
            <a:pPr marL="0" indent="0" algn="just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The conceptual separation of user logical memory from physical memory.   Thus we can have large virtual memory on a small physical memory.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400800" y="406400"/>
            <a:ext cx="202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Definitions</a:t>
            </a:r>
          </a:p>
        </p:txBody>
      </p:sp>
      <p:pic>
        <p:nvPicPr>
          <p:cNvPr id="5197" name="Picture 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629" r="3572" b="958"/>
          <a:stretch>
            <a:fillRect/>
          </a:stretch>
        </p:blipFill>
        <p:spPr bwMode="auto">
          <a:xfrm>
            <a:off x="3352800" y="1371600"/>
            <a:ext cx="5591175" cy="443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3D-6E5F-49DA-A7DA-B140AB28834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3124200"/>
          </a:xfrm>
        </p:spPr>
        <p:txBody>
          <a:bodyPr/>
          <a:lstStyle/>
          <a:p>
            <a:pPr marL="1768475" indent="-1768475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  <a:p>
            <a:pPr marL="1768475" indent="-1768475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Demand paging 	</a:t>
            </a:r>
            <a:r>
              <a:rPr lang="en-US" altLang="en-US" sz="1800">
                <a:cs typeface="Arial" panose="020B0604020202020204" pitchFamily="34" charset="0"/>
              </a:rPr>
              <a:t>When a page is touched, bring it from secondary to main memory.</a:t>
            </a:r>
            <a:r>
              <a:rPr lang="en-US" altLang="en-US" sz="1800" b="1">
                <a:cs typeface="Arial" panose="020B0604020202020204" pitchFamily="34" charset="0"/>
              </a:rPr>
              <a:t> </a:t>
            </a:r>
          </a:p>
          <a:p>
            <a:pPr marL="1768475" indent="-1768475" algn="just">
              <a:buFontTx/>
              <a:buNone/>
            </a:pPr>
            <a:endParaRPr lang="en-US" altLang="en-US" sz="1800" b="1">
              <a:cs typeface="Arial" panose="020B0604020202020204" pitchFamily="34" charset="0"/>
            </a:endParaRPr>
          </a:p>
          <a:p>
            <a:pPr marL="1768475" indent="-1768475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Overlays 	</a:t>
            </a:r>
            <a:r>
              <a:rPr lang="en-US" altLang="en-US" sz="1800">
                <a:cs typeface="Arial" panose="020B0604020202020204" pitchFamily="34" charset="0"/>
              </a:rPr>
              <a:t>Laying of code data on the same logical addresses - this is the reuse of logical memory. Useful when the program is in phases or when logical address space is small. </a:t>
            </a:r>
          </a:p>
          <a:p>
            <a:pPr marL="1768475" indent="-1768475" algn="just"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  <a:p>
            <a:pPr marL="1768475" indent="-1768475" algn="just"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Dynamic loading 	</a:t>
            </a:r>
            <a:r>
              <a:rPr lang="en-US" altLang="en-US" sz="1800">
                <a:cs typeface="Arial" panose="020B0604020202020204" pitchFamily="34" charset="0"/>
              </a:rPr>
              <a:t>A routine is loaded only when it's called.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400800" y="406400"/>
            <a:ext cx="202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Definitions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2007-5E6D-4730-BBA1-BDF5C31BBB1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12192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When a page is referenced, either as code execution or data access, and that page isn’t in memory, then get the page from disk and re-execute the statement.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Here’s  migration between 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memory and disk.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867400" y="3810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Demand Paging</a:t>
            </a:r>
          </a:p>
        </p:txBody>
      </p:sp>
      <p:pic>
        <p:nvPicPr>
          <p:cNvPr id="6190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t="876" r="9782" b="876"/>
          <a:stretch>
            <a:fillRect/>
          </a:stretch>
        </p:blipFill>
        <p:spPr bwMode="auto">
          <a:xfrm>
            <a:off x="4114800" y="1752600"/>
            <a:ext cx="4795838" cy="4381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8B63-F9D6-4EA6-8F5A-F50C6585C05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6096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4724400" cy="5410200"/>
          </a:xfrm>
        </p:spPr>
        <p:txBody>
          <a:bodyPr/>
          <a:lstStyle/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One instruction may require several pages. For example, a block move of data.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May page fault part way through an operation - may have to undo what was done. Example: an instruction crosses a page boundary.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Time to service page faults demands that they happen only infrequently.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Note here that the page table requires a "resident" bit showing that page is/isn't in memory. (Book uses "valid" bit to indicate residency. An "invalid" page is that way because a legal page isn't resident or because the address is illegal.</a:t>
            </a:r>
          </a:p>
          <a:p>
            <a:pPr marL="685800" indent="-685800" algn="just">
              <a:lnSpc>
                <a:spcPct val="90000"/>
              </a:lnSpc>
              <a:buFontTx/>
              <a:buNone/>
            </a:pPr>
            <a:endParaRPr lang="en-US" altLang="en-US" sz="1600">
              <a:cs typeface="Arial" panose="020B0604020202020204" pitchFamily="34" charset="0"/>
            </a:endParaRPr>
          </a:p>
          <a:p>
            <a:pPr marL="685800" indent="-685800" algn="just">
              <a:lnSpc>
                <a:spcPct val="90000"/>
              </a:lnSpc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It makes more sense to have two bits - one indicating that the page is legal (valid) and a second to show that the page is in memory.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867400" y="3810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Demand Paging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849938" y="1371600"/>
            <a:ext cx="1905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849938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849938" y="1981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849938" y="2286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849938" y="2590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849938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849938" y="34528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5849938" y="3733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7315200" y="1066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373938" y="1343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7373938" y="16430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7373938" y="19431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7373938" y="22717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373938" y="25908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7373938" y="342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459538" y="29718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>
                <a:sym typeface="MT Extra" panose="05050102010205020202" pitchFamily="18" charset="2"/>
              </a:rPr>
              <a:t></a:t>
            </a:r>
            <a:endParaRPr lang="en-US" altLang="en-US" sz="1800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6203950" y="1066800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Frame #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324725" y="1028700"/>
            <a:ext cx="1344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valid-invalid bit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824788" y="25908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/>
              <a:t>page table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943600" y="4495800"/>
            <a:ext cx="24384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5943600" y="5029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9436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5943600" y="5638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7467600" y="501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467600" y="5334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7315200" y="4191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7924800" y="4191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8001000" y="502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8001000" y="5334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6172200" y="4038600"/>
            <a:ext cx="846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Frame #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7924800" y="3733800"/>
            <a:ext cx="7350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valid-invalid bit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7239000" y="3840163"/>
            <a:ext cx="7350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/>
              <a:t>Resident</a:t>
            </a:r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 flipV="1">
            <a:off x="5029200" y="2667000"/>
            <a:ext cx="76200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4876800" y="5181600"/>
            <a:ext cx="10668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4190-D4A5-4F98-9BEA-AE9FCD8DB37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1816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  <a:r>
              <a:rPr lang="en-US" altLang="en-US" sz="1800" b="1">
                <a:cs typeface="Arial" panose="020B0604020202020204" pitchFamily="34" charset="0"/>
              </a:rPr>
              <a:t>STEPS IN HANDLING A PAGE FAULT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cs typeface="Arial" panose="020B0604020202020204" pitchFamily="34" charset="0"/>
              </a:rPr>
              <a:t>The process has touched a page not currently in memory.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endParaRPr lang="en-US" altLang="en-US" sz="1800">
              <a:cs typeface="Arial" panose="020B0604020202020204" pitchFamily="34" charset="0"/>
            </a:endParaRP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cs typeface="Arial" panose="020B0604020202020204" pitchFamily="34" charset="0"/>
              </a:rPr>
              <a:t>Check an internal table for the target process to determine if the reference was valid (do this in hardware.)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endParaRPr lang="en-US" altLang="en-US" sz="1800">
              <a:cs typeface="Arial" panose="020B0604020202020204" pitchFamily="34" charset="0"/>
            </a:endParaRP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cs typeface="Arial" panose="020B0604020202020204" pitchFamily="34" charset="0"/>
              </a:rPr>
              <a:t>If page valid, but page not resident, try to get it from secondary storage.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endParaRPr lang="en-US" altLang="en-US" sz="1800">
              <a:cs typeface="Arial" panose="020B0604020202020204" pitchFamily="34" charset="0"/>
            </a:endParaRP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cs typeface="Arial" panose="020B0604020202020204" pitchFamily="34" charset="0"/>
              </a:rPr>
              <a:t>Find a free frame; a page of physical memory not currently in use. (May need to free up a page.)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endParaRPr lang="en-US" altLang="en-US" sz="1800">
              <a:cs typeface="Arial" panose="020B0604020202020204" pitchFamily="34" charset="0"/>
            </a:endParaRP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cs typeface="Arial" panose="020B0604020202020204" pitchFamily="34" charset="0"/>
              </a:rPr>
              <a:t>Schedule a disk operation to read the desired page into the newly allocated frame.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endParaRPr lang="en-US" altLang="en-US" sz="1800">
              <a:cs typeface="Arial" panose="020B0604020202020204" pitchFamily="34" charset="0"/>
            </a:endParaRPr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cs typeface="Arial" panose="020B0604020202020204" pitchFamily="34" charset="0"/>
              </a:rPr>
              <a:t>When memory is filled, modify the page table to show the page is now resident.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 startAt="7"/>
            </a:pPr>
            <a:r>
              <a:rPr lang="en-US" altLang="en-US" sz="1800">
                <a:cs typeface="Arial" panose="020B0604020202020204" pitchFamily="34" charset="0"/>
              </a:rPr>
              <a:t>Restart the instruction that failed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 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altLang="en-US" sz="1800" b="1">
                <a:cs typeface="Arial" panose="020B0604020202020204" pitchFamily="34" charset="0"/>
              </a:rPr>
              <a:t>Do these steps using the figure you can see on the next page.</a:t>
            </a:r>
          </a:p>
        </p:txBody>
      </p:sp>
      <p:sp>
        <p:nvSpPr>
          <p:cNvPr id="24580" name="Text Box 1028"/>
          <p:cNvSpPr txBox="1">
            <a:spLocks noChangeArrowheads="1"/>
          </p:cNvSpPr>
          <p:nvPr/>
        </p:nvSpPr>
        <p:spPr bwMode="auto">
          <a:xfrm>
            <a:off x="5867400" y="3810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Demand Paging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CB4-BCB4-4737-8BCD-ABF8E649A6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67400" y="3810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Demand Paging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2667000" y="1066800"/>
            <a:ext cx="6164263" cy="51609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9: Virtual Memory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EB6D-13EA-4EF3-BC0F-F0383F85CB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029200" cy="762000"/>
          </a:xfrm>
        </p:spPr>
        <p:txBody>
          <a:bodyPr/>
          <a:lstStyle/>
          <a:p>
            <a:r>
              <a:rPr lang="en-US" altLang="en-US" sz="3600" b="1"/>
              <a:t>VIRTUAL MEMORY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267200"/>
          </a:xfrm>
        </p:spPr>
        <p:txBody>
          <a:bodyPr/>
          <a:lstStyle/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  <a:r>
              <a:rPr lang="en-US" altLang="en-US" sz="1600" b="1">
                <a:cs typeface="Arial" panose="020B0604020202020204" pitchFamily="34" charset="0"/>
              </a:rPr>
              <a:t>REQUIREMENTS FOR DEMAND PAGING (HARDWARE AND SOFTWARE ) INCLUDE:</a:t>
            </a:r>
            <a:endParaRPr lang="en-US" altLang="en-US" sz="1600">
              <a:cs typeface="Arial" panose="020B0604020202020204" pitchFamily="34" charset="0"/>
            </a:endParaRP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Page table mechanism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Secondary storage (disk or network mechanism.)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Software support for fault handlers and page tables.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 </a:t>
            </a:r>
          </a:p>
          <a:p>
            <a:pPr marL="1768475" indent="-1768475" algn="just"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Architectural rules concerning restarting of instructions. (For instance, block moves across faulted pages.)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867400" y="381000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Demand Paging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741</Words>
  <Application>Microsoft Office PowerPoint</Application>
  <PresentationFormat>On-screen Show (4:3)</PresentationFormat>
  <Paragraphs>382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Times New Roman</vt:lpstr>
      <vt:lpstr>Arial</vt:lpstr>
      <vt:lpstr>Symbol</vt:lpstr>
      <vt:lpstr>Helvetica</vt:lpstr>
      <vt:lpstr>New York</vt:lpstr>
      <vt:lpstr>MT Extra</vt:lpstr>
      <vt:lpstr>Wingdings</vt:lpstr>
      <vt:lpstr>Default Design</vt:lpstr>
      <vt:lpstr>PowerPoint Presentation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  <vt:lpstr>VIRTUAL MEMORY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Section10-Virtual_Memory</dc:title>
  <dc:creator>JB</dc:creator>
  <cp:lastModifiedBy>jerry breecher</cp:lastModifiedBy>
  <cp:revision>33</cp:revision>
  <dcterms:created xsi:type="dcterms:W3CDTF">2000-12-18T17:14:38Z</dcterms:created>
  <dcterms:modified xsi:type="dcterms:W3CDTF">2017-11-30T17:04:41Z</dcterms:modified>
</cp:coreProperties>
</file>