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78" r:id="rId2"/>
    <p:sldId id="256" r:id="rId3"/>
    <p:sldId id="284" r:id="rId4"/>
    <p:sldId id="285" r:id="rId5"/>
    <p:sldId id="283" r:id="rId6"/>
    <p:sldId id="286" r:id="rId7"/>
    <p:sldId id="303" r:id="rId8"/>
    <p:sldId id="304" r:id="rId9"/>
    <p:sldId id="282" r:id="rId10"/>
    <p:sldId id="287" r:id="rId11"/>
    <p:sldId id="299" r:id="rId12"/>
    <p:sldId id="300" r:id="rId13"/>
    <p:sldId id="290" r:id="rId14"/>
    <p:sldId id="306" r:id="rId15"/>
    <p:sldId id="291" r:id="rId16"/>
    <p:sldId id="292" r:id="rId17"/>
    <p:sldId id="293" r:id="rId18"/>
    <p:sldId id="305" r:id="rId19"/>
    <p:sldId id="294" r:id="rId20"/>
    <p:sldId id="295" r:id="rId21"/>
    <p:sldId id="296" r:id="rId22"/>
    <p:sldId id="297" r:id="rId23"/>
    <p:sldId id="298" r:id="rId24"/>
    <p:sldId id="301" r:id="rId25"/>
  </p:sldIdLst>
  <p:sldSz cx="9144000" cy="6858000" type="screen4x3"/>
  <p:notesSz cx="7010400" cy="9296400"/>
  <p:defaultTextStyle>
    <a:defPPr>
      <a:defRPr lang="en-US"/>
    </a:defPPr>
    <a:lvl1pPr algn="l"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CCFFCC"/>
    <a:srgbClr val="FF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autoAdjust="0"/>
  </p:normalViewPr>
  <p:slideViewPr>
    <p:cSldViewPr>
      <p:cViewPr varScale="1">
        <p:scale>
          <a:sx n="66" d="100"/>
          <a:sy n="66" d="100"/>
        </p:scale>
        <p:origin x="70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endParaRPr lang="en-US" altLang="en-US"/>
          </a:p>
        </p:txBody>
      </p:sp>
      <p:sp>
        <p:nvSpPr>
          <p:cNvPr id="26627" name="Rectangle 3"/>
          <p:cNvSpPr>
            <a:spLocks noGrp="1" noChangeArrowheads="1"/>
          </p:cNvSpPr>
          <p:nvPr>
            <p:ph type="dt" sz="quarter"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ltLang="en-US"/>
          </a:p>
        </p:txBody>
      </p:sp>
      <p:sp>
        <p:nvSpPr>
          <p:cNvPr id="26628" name="Rectangle 4"/>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endParaRPr lang="en-US" altLang="en-US"/>
          </a:p>
        </p:txBody>
      </p:sp>
      <p:sp>
        <p:nvSpPr>
          <p:cNvPr id="26629" name="Rectangle 5"/>
          <p:cNvSpPr>
            <a:spLocks noGrp="1" noChangeArrowheads="1"/>
          </p:cNvSpPr>
          <p:nvPr>
            <p:ph type="sldNum" sz="quarter" idx="3"/>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42C6F6D9-DAC8-4EAA-A43D-0E03B6DB7CF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endParaRPr lang="en-US" altLang="en-US"/>
          </a:p>
        </p:txBody>
      </p:sp>
      <p:sp>
        <p:nvSpPr>
          <p:cNvPr id="3075" name="Rectangle 3"/>
          <p:cNvSpPr>
            <a:spLocks noGrp="1" noChangeArrowheads="1"/>
          </p:cNvSpPr>
          <p:nvPr>
            <p:ph type="dt"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ltLang="en-US"/>
          </a:p>
        </p:txBody>
      </p:sp>
      <p:sp>
        <p:nvSpPr>
          <p:cNvPr id="3076" name="Rectangle 4"/>
          <p:cNvSpPr>
            <a:spLocks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endParaRPr lang="en-US" altLang="en-U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84E00D09-9901-4E1D-BE60-C71628D9088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6FACA-F6A7-4243-9672-561EF3DCEA80}" type="slidenum">
              <a:rPr lang="en-US" altLang="en-US"/>
              <a:pPr/>
              <a:t>1</a:t>
            </a:fld>
            <a:endParaRPr lang="en-US" altLang="en-US"/>
          </a:p>
        </p:txBody>
      </p:sp>
      <p:sp>
        <p:nvSpPr>
          <p:cNvPr id="33794" name="Rectangle 2"/>
          <p:cNvSpPr>
            <a:spLocks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F8938-ED29-42BD-A7C5-42B3740A3ACB}" type="slidenum">
              <a:rPr lang="en-US" altLang="en-US"/>
              <a:pPr/>
              <a:t>10</a:t>
            </a:fld>
            <a:endParaRPr lang="en-US" altLang="en-US"/>
          </a:p>
        </p:txBody>
      </p:sp>
      <p:sp>
        <p:nvSpPr>
          <p:cNvPr id="81922" name="Rectangle 2"/>
          <p:cNvSpPr>
            <a:spLocks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E6713-B53E-4799-8F4E-ECDC8C1D284B}" type="slidenum">
              <a:rPr lang="en-US" altLang="en-US"/>
              <a:pPr/>
              <a:t>11</a:t>
            </a:fld>
            <a:endParaRPr lang="en-US" altLang="en-US"/>
          </a:p>
        </p:txBody>
      </p:sp>
      <p:sp>
        <p:nvSpPr>
          <p:cNvPr id="106498" name="Rectangle 2050"/>
          <p:cNvSpPr>
            <a:spLocks noChangeArrowheads="1" noTextEdit="1"/>
          </p:cNvSpPr>
          <p:nvPr>
            <p:ph type="sldImg"/>
          </p:nvPr>
        </p:nvSpPr>
        <p:spPr>
          <a:ln/>
        </p:spPr>
      </p:sp>
      <p:sp>
        <p:nvSpPr>
          <p:cNvPr id="106499" name="Rectangle 2051"/>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F751A-F286-494E-B189-1CB75363727E}" type="slidenum">
              <a:rPr lang="en-US" altLang="en-US"/>
              <a:pPr/>
              <a:t>12</a:t>
            </a:fld>
            <a:endParaRPr lang="en-US" altLang="en-US"/>
          </a:p>
        </p:txBody>
      </p:sp>
      <p:sp>
        <p:nvSpPr>
          <p:cNvPr id="108546" name="Rectangle 2"/>
          <p:cNvSpPr>
            <a:spLocks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BF6AAB-23AB-41FB-9A21-2F0158E10773}" type="slidenum">
              <a:rPr lang="en-US" altLang="en-US"/>
              <a:pPr/>
              <a:t>13</a:t>
            </a:fld>
            <a:endParaRPr lang="en-US" altLang="en-US"/>
          </a:p>
        </p:txBody>
      </p:sp>
      <p:sp>
        <p:nvSpPr>
          <p:cNvPr id="88066" name="Rectangle 2"/>
          <p:cNvSpPr>
            <a:spLocks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A8FEF-552B-4D14-8F7B-2021650E4D0B}" type="slidenum">
              <a:rPr lang="en-US" altLang="en-US"/>
              <a:pPr/>
              <a:t>14</a:t>
            </a:fld>
            <a:endParaRPr lang="en-US" altLang="en-US"/>
          </a:p>
        </p:txBody>
      </p:sp>
      <p:sp>
        <p:nvSpPr>
          <p:cNvPr id="121858" name="Rectangle 2"/>
          <p:cNvSpPr>
            <a:spLocks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18D19-8327-4E10-82E3-9A0089A49295}" type="slidenum">
              <a:rPr lang="en-US" altLang="en-US"/>
              <a:pPr/>
              <a:t>15</a:t>
            </a:fld>
            <a:endParaRPr lang="en-US" altLang="en-US"/>
          </a:p>
        </p:txBody>
      </p:sp>
      <p:sp>
        <p:nvSpPr>
          <p:cNvPr id="90114" name="Rectangle 2"/>
          <p:cNvSpPr>
            <a:spLocks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E51E16-4940-48A8-BC9E-2552A4E82030}" type="slidenum">
              <a:rPr lang="en-US" altLang="en-US"/>
              <a:pPr/>
              <a:t>16</a:t>
            </a:fld>
            <a:endParaRPr lang="en-US" altLang="en-US"/>
          </a:p>
        </p:txBody>
      </p:sp>
      <p:sp>
        <p:nvSpPr>
          <p:cNvPr id="92162" name="Rectangle 2"/>
          <p:cNvSpPr>
            <a:spLocks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F0F1D-F36B-4323-A472-0BC395B80604}" type="slidenum">
              <a:rPr lang="en-US" altLang="en-US"/>
              <a:pPr/>
              <a:t>17</a:t>
            </a:fld>
            <a:endParaRPr lang="en-US" altLang="en-US"/>
          </a:p>
        </p:txBody>
      </p:sp>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ED908-CD7F-40F6-BD8D-D908A0C6E486}" type="slidenum">
              <a:rPr lang="en-US" altLang="en-US"/>
              <a:pPr/>
              <a:t>18</a:t>
            </a:fld>
            <a:endParaRPr lang="en-US" altLang="en-US"/>
          </a:p>
        </p:txBody>
      </p:sp>
      <p:sp>
        <p:nvSpPr>
          <p:cNvPr id="119810" name="Rectangle 2"/>
          <p:cNvSpPr>
            <a:spLocks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9443C8-F929-4246-B7E0-27E6E4638961}" type="slidenum">
              <a:rPr lang="en-US" altLang="en-US"/>
              <a:pPr/>
              <a:t>19</a:t>
            </a:fld>
            <a:endParaRPr lang="en-US" altLang="en-US"/>
          </a:p>
        </p:txBody>
      </p:sp>
      <p:sp>
        <p:nvSpPr>
          <p:cNvPr id="96258" name="Rectangle 2"/>
          <p:cNvSpPr>
            <a:spLocks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96A42-DAC8-4E01-85DA-CB0A5F3BE206}" type="slidenum">
              <a:rPr lang="en-US" altLang="en-US"/>
              <a:pPr/>
              <a:t>2</a:t>
            </a:fld>
            <a:endParaRPr lang="en-US" altLang="en-US"/>
          </a:p>
        </p:txBody>
      </p:sp>
      <p:sp>
        <p:nvSpPr>
          <p:cNvPr id="34818" name="Rectangle 2"/>
          <p:cNvSpPr>
            <a:spLocks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16CDC-DDA9-4C1F-83A1-F20B7208A56B}" type="slidenum">
              <a:rPr lang="en-US" altLang="en-US"/>
              <a:pPr/>
              <a:t>20</a:t>
            </a:fld>
            <a:endParaRPr lang="en-US" altLang="en-US"/>
          </a:p>
        </p:txBody>
      </p:sp>
      <p:sp>
        <p:nvSpPr>
          <p:cNvPr id="98306" name="Rectangle 2"/>
          <p:cNvSpPr>
            <a:spLocks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7E3A60-4B2B-4BF8-9207-9D8DA9DE9905}" type="slidenum">
              <a:rPr lang="en-US" altLang="en-US"/>
              <a:pPr/>
              <a:t>21</a:t>
            </a:fld>
            <a:endParaRPr lang="en-US" altLang="en-US"/>
          </a:p>
        </p:txBody>
      </p:sp>
      <p:sp>
        <p:nvSpPr>
          <p:cNvPr id="100354" name="Rectangle 2"/>
          <p:cNvSpPr>
            <a:spLocks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57FC3-0020-4521-B289-1CD4A0E3D9A0}" type="slidenum">
              <a:rPr lang="en-US" altLang="en-US"/>
              <a:pPr/>
              <a:t>22</a:t>
            </a:fld>
            <a:endParaRPr lang="en-US" altLang="en-US"/>
          </a:p>
        </p:txBody>
      </p:sp>
      <p:sp>
        <p:nvSpPr>
          <p:cNvPr id="102402" name="Rectangle 2"/>
          <p:cNvSpPr>
            <a:spLocks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4F8A9E-DD8E-4042-8989-A54A838CA4AC}" type="slidenum">
              <a:rPr lang="en-US" altLang="en-US"/>
              <a:pPr/>
              <a:t>23</a:t>
            </a:fld>
            <a:endParaRPr lang="en-US" altLang="en-US"/>
          </a:p>
        </p:txBody>
      </p:sp>
      <p:sp>
        <p:nvSpPr>
          <p:cNvPr id="104450" name="Rectangle 2"/>
          <p:cNvSpPr>
            <a:spLocks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358F8-1662-4813-BC93-90F20647E304}" type="slidenum">
              <a:rPr lang="en-US" altLang="en-US"/>
              <a:pPr/>
              <a:t>24</a:t>
            </a:fld>
            <a:endParaRPr lang="en-US" altLang="en-US"/>
          </a:p>
        </p:txBody>
      </p:sp>
      <p:sp>
        <p:nvSpPr>
          <p:cNvPr id="111618" name="Rectangle 2"/>
          <p:cNvSpPr>
            <a:spLocks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1E2D5D-58A6-43BA-B87C-8BB2292AD7C1}" type="slidenum">
              <a:rPr lang="en-US" altLang="en-US"/>
              <a:pPr/>
              <a:t>3</a:t>
            </a:fld>
            <a:endParaRPr lang="en-US" altLang="en-US"/>
          </a:p>
        </p:txBody>
      </p:sp>
      <p:sp>
        <p:nvSpPr>
          <p:cNvPr id="75778" name="Rectangle 1026"/>
          <p:cNvSpPr>
            <a:spLocks noChangeArrowheads="1" noTextEdit="1"/>
          </p:cNvSpPr>
          <p:nvPr>
            <p:ph type="sldImg"/>
          </p:nvPr>
        </p:nvSpPr>
        <p:spPr>
          <a:ln/>
        </p:spPr>
      </p:sp>
      <p:sp>
        <p:nvSpPr>
          <p:cNvPr id="75779"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E06EEA-7EC6-4909-82A0-475326B9168A}" type="slidenum">
              <a:rPr lang="en-US" altLang="en-US"/>
              <a:pPr/>
              <a:t>4</a:t>
            </a:fld>
            <a:endParaRPr lang="en-US" altLang="en-US"/>
          </a:p>
        </p:txBody>
      </p:sp>
      <p:sp>
        <p:nvSpPr>
          <p:cNvPr id="77826" name="Rectangle 1026"/>
          <p:cNvSpPr>
            <a:spLocks noChangeArrowheads="1" noTextEdit="1"/>
          </p:cNvSpPr>
          <p:nvPr>
            <p:ph type="sldImg"/>
          </p:nvPr>
        </p:nvSpPr>
        <p:spPr>
          <a:ln/>
        </p:spPr>
      </p:sp>
      <p:sp>
        <p:nvSpPr>
          <p:cNvPr id="77827"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CEB8DD-675D-4376-8467-85244BD19422}" type="slidenum">
              <a:rPr lang="en-US" altLang="en-US"/>
              <a:pPr/>
              <a:t>5</a:t>
            </a:fld>
            <a:endParaRPr lang="en-US" altLang="en-US"/>
          </a:p>
        </p:txBody>
      </p:sp>
      <p:sp>
        <p:nvSpPr>
          <p:cNvPr id="73730" name="Rectangle 2"/>
          <p:cNvSpPr>
            <a:spLocks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C417B-F558-428F-83F6-D0CE1EA9D1B2}" type="slidenum">
              <a:rPr lang="en-US" altLang="en-US"/>
              <a:pPr/>
              <a:t>6</a:t>
            </a:fld>
            <a:endParaRPr lang="en-US" altLang="en-US"/>
          </a:p>
        </p:txBody>
      </p:sp>
      <p:sp>
        <p:nvSpPr>
          <p:cNvPr id="79874" name="Rectangle 2"/>
          <p:cNvSpPr>
            <a:spLocks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altLang="en-US" sz="1400" b="1">
                <a:solidFill>
                  <a:srgbClr val="FF3300"/>
                </a:solidFill>
              </a:rPr>
              <a:t>The heap measurement and the stack measurement were done separately.  If they had been combined in the same run, there would obviously have been less address space available.  There are a number of other interesting tests possible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DCAAAF-1E31-49AD-BD2C-63A615054C29}" type="slidenum">
              <a:rPr lang="en-US" altLang="en-US"/>
              <a:pPr/>
              <a:t>7</a:t>
            </a:fld>
            <a:endParaRPr lang="en-US" altLang="en-US"/>
          </a:p>
        </p:txBody>
      </p:sp>
      <p:sp>
        <p:nvSpPr>
          <p:cNvPr id="115714" name="Rectangle 2"/>
          <p:cNvSpPr>
            <a:spLocks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altLang="en-US" sz="1400" b="1">
                <a:solidFill>
                  <a:srgbClr val="FF3300"/>
                </a:solidFill>
              </a:rPr>
              <a:t>The heap measurement and the stack measurement were done separately.  If they had been combined in the same run, there would obviously have been less address space available.  There are a number of other interesting tests possible here.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B250F-3F8C-4ACD-97CF-26153093BB7F}" type="slidenum">
              <a:rPr lang="en-US" altLang="en-US"/>
              <a:pPr/>
              <a:t>8</a:t>
            </a:fld>
            <a:endParaRPr lang="en-US" altLang="en-US"/>
          </a:p>
        </p:txBody>
      </p:sp>
      <p:sp>
        <p:nvSpPr>
          <p:cNvPr id="117762" name="Rectangle 2"/>
          <p:cNvSpPr>
            <a:spLocks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altLang="en-US" sz="1400" b="1">
                <a:solidFill>
                  <a:srgbClr val="FF3300"/>
                </a:solidFill>
              </a:rPr>
              <a:t>The heap measurement and the stack measurement were done separately.  If they had been combined in the same run, there would obviously have been less address space available.  There are a number of other interesting tests possible here.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14640F-0B86-4509-B6D9-EEF3C07D7C51}" type="slidenum">
              <a:rPr lang="en-US" altLang="en-US"/>
              <a:pPr/>
              <a:t>9</a:t>
            </a:fld>
            <a:endParaRPr lang="en-US" altLang="en-US"/>
          </a:p>
        </p:txBody>
      </p:sp>
      <p:sp>
        <p:nvSpPr>
          <p:cNvPr id="71682" name="Rectangle 2"/>
          <p:cNvSpPr>
            <a:spLocks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9.1: Intel Memory</a:t>
            </a:r>
          </a:p>
        </p:txBody>
      </p:sp>
      <p:sp>
        <p:nvSpPr>
          <p:cNvPr id="6" name="Slide Number Placeholder 5"/>
          <p:cNvSpPr>
            <a:spLocks noGrp="1"/>
          </p:cNvSpPr>
          <p:nvPr>
            <p:ph type="sldNum" sz="quarter" idx="12"/>
          </p:nvPr>
        </p:nvSpPr>
        <p:spPr/>
        <p:txBody>
          <a:bodyPr/>
          <a:lstStyle>
            <a:lvl1pPr>
              <a:defRPr/>
            </a:lvl1pPr>
          </a:lstStyle>
          <a:p>
            <a:fld id="{E25C2D6B-1546-4C69-910A-85C1AA2C851D}" type="slidenum">
              <a:rPr lang="en-US" altLang="en-US"/>
              <a:pPr/>
              <a:t>‹#›</a:t>
            </a:fld>
            <a:endParaRPr lang="en-US" altLang="en-US"/>
          </a:p>
        </p:txBody>
      </p:sp>
    </p:spTree>
    <p:extLst>
      <p:ext uri="{BB962C8B-B14F-4D97-AF65-F5344CB8AC3E}">
        <p14:creationId xmlns:p14="http://schemas.microsoft.com/office/powerpoint/2010/main" val="54817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9.1: Intel Memory</a:t>
            </a:r>
          </a:p>
        </p:txBody>
      </p:sp>
      <p:sp>
        <p:nvSpPr>
          <p:cNvPr id="6" name="Slide Number Placeholder 5"/>
          <p:cNvSpPr>
            <a:spLocks noGrp="1"/>
          </p:cNvSpPr>
          <p:nvPr>
            <p:ph type="sldNum" sz="quarter" idx="12"/>
          </p:nvPr>
        </p:nvSpPr>
        <p:spPr/>
        <p:txBody>
          <a:bodyPr/>
          <a:lstStyle>
            <a:lvl1pPr>
              <a:defRPr/>
            </a:lvl1pPr>
          </a:lstStyle>
          <a:p>
            <a:fld id="{479E60E4-C5E5-4BA7-ACEB-C356378E92B0}" type="slidenum">
              <a:rPr lang="en-US" altLang="en-US"/>
              <a:pPr/>
              <a:t>‹#›</a:t>
            </a:fld>
            <a:endParaRPr lang="en-US" altLang="en-US"/>
          </a:p>
        </p:txBody>
      </p:sp>
    </p:spTree>
    <p:extLst>
      <p:ext uri="{BB962C8B-B14F-4D97-AF65-F5344CB8AC3E}">
        <p14:creationId xmlns:p14="http://schemas.microsoft.com/office/powerpoint/2010/main" val="158030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9.1: Intel Memory</a:t>
            </a:r>
          </a:p>
        </p:txBody>
      </p:sp>
      <p:sp>
        <p:nvSpPr>
          <p:cNvPr id="6" name="Slide Number Placeholder 5"/>
          <p:cNvSpPr>
            <a:spLocks noGrp="1"/>
          </p:cNvSpPr>
          <p:nvPr>
            <p:ph type="sldNum" sz="quarter" idx="12"/>
          </p:nvPr>
        </p:nvSpPr>
        <p:spPr/>
        <p:txBody>
          <a:bodyPr/>
          <a:lstStyle>
            <a:lvl1pPr>
              <a:defRPr/>
            </a:lvl1pPr>
          </a:lstStyle>
          <a:p>
            <a:fld id="{66F59CC5-1699-44CA-8A50-8C1DD99AF05A}" type="slidenum">
              <a:rPr lang="en-US" altLang="en-US"/>
              <a:pPr/>
              <a:t>‹#›</a:t>
            </a:fld>
            <a:endParaRPr lang="en-US" altLang="en-US"/>
          </a:p>
        </p:txBody>
      </p:sp>
    </p:spTree>
    <p:extLst>
      <p:ext uri="{BB962C8B-B14F-4D97-AF65-F5344CB8AC3E}">
        <p14:creationId xmlns:p14="http://schemas.microsoft.com/office/powerpoint/2010/main" val="388525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9.1: Intel Memory</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F2C9F72E-64F6-4C62-B8AF-8D7D3BCBA236}" type="slidenum">
              <a:rPr lang="en-US" altLang="en-US"/>
              <a:pPr/>
              <a:t>‹#›</a:t>
            </a:fld>
            <a:endParaRPr lang="en-US" altLang="en-US"/>
          </a:p>
        </p:txBody>
      </p:sp>
    </p:spTree>
    <p:extLst>
      <p:ext uri="{BB962C8B-B14F-4D97-AF65-F5344CB8AC3E}">
        <p14:creationId xmlns:p14="http://schemas.microsoft.com/office/powerpoint/2010/main" val="3745212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altLang="en-US"/>
              <a:t>9.1: Intel Memory</a:t>
            </a: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674C538F-63D1-43C8-BBDF-C74BE1A946C0}" type="slidenum">
              <a:rPr lang="en-US" altLang="en-US"/>
              <a:pPr/>
              <a:t>‹#›</a:t>
            </a:fld>
            <a:endParaRPr lang="en-US" altLang="en-US"/>
          </a:p>
        </p:txBody>
      </p:sp>
    </p:spTree>
    <p:extLst>
      <p:ext uri="{BB962C8B-B14F-4D97-AF65-F5344CB8AC3E}">
        <p14:creationId xmlns:p14="http://schemas.microsoft.com/office/powerpoint/2010/main" val="2552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9.1: Intel Memory</a:t>
            </a:r>
          </a:p>
        </p:txBody>
      </p:sp>
      <p:sp>
        <p:nvSpPr>
          <p:cNvPr id="6" name="Slide Number Placeholder 5"/>
          <p:cNvSpPr>
            <a:spLocks noGrp="1"/>
          </p:cNvSpPr>
          <p:nvPr>
            <p:ph type="sldNum" sz="quarter" idx="12"/>
          </p:nvPr>
        </p:nvSpPr>
        <p:spPr/>
        <p:txBody>
          <a:bodyPr/>
          <a:lstStyle>
            <a:lvl1pPr>
              <a:defRPr/>
            </a:lvl1pPr>
          </a:lstStyle>
          <a:p>
            <a:fld id="{0B192496-3595-44E9-ABBB-D0FEAB2F591E}" type="slidenum">
              <a:rPr lang="en-US" altLang="en-US"/>
              <a:pPr/>
              <a:t>‹#›</a:t>
            </a:fld>
            <a:endParaRPr lang="en-US" altLang="en-US"/>
          </a:p>
        </p:txBody>
      </p:sp>
    </p:spTree>
    <p:extLst>
      <p:ext uri="{BB962C8B-B14F-4D97-AF65-F5344CB8AC3E}">
        <p14:creationId xmlns:p14="http://schemas.microsoft.com/office/powerpoint/2010/main" val="365090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9.1: Intel Memory</a:t>
            </a:r>
          </a:p>
        </p:txBody>
      </p:sp>
      <p:sp>
        <p:nvSpPr>
          <p:cNvPr id="6" name="Slide Number Placeholder 5"/>
          <p:cNvSpPr>
            <a:spLocks noGrp="1"/>
          </p:cNvSpPr>
          <p:nvPr>
            <p:ph type="sldNum" sz="quarter" idx="12"/>
          </p:nvPr>
        </p:nvSpPr>
        <p:spPr/>
        <p:txBody>
          <a:bodyPr/>
          <a:lstStyle>
            <a:lvl1pPr>
              <a:defRPr/>
            </a:lvl1pPr>
          </a:lstStyle>
          <a:p>
            <a:fld id="{CC13985F-EF7B-417C-ACCA-DFA0D487F6E3}" type="slidenum">
              <a:rPr lang="en-US" altLang="en-US"/>
              <a:pPr/>
              <a:t>‹#›</a:t>
            </a:fld>
            <a:endParaRPr lang="en-US" altLang="en-US"/>
          </a:p>
        </p:txBody>
      </p:sp>
    </p:spTree>
    <p:extLst>
      <p:ext uri="{BB962C8B-B14F-4D97-AF65-F5344CB8AC3E}">
        <p14:creationId xmlns:p14="http://schemas.microsoft.com/office/powerpoint/2010/main" val="215444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9.1: Intel Memory</a:t>
            </a:r>
          </a:p>
        </p:txBody>
      </p:sp>
      <p:sp>
        <p:nvSpPr>
          <p:cNvPr id="7" name="Slide Number Placeholder 6"/>
          <p:cNvSpPr>
            <a:spLocks noGrp="1"/>
          </p:cNvSpPr>
          <p:nvPr>
            <p:ph type="sldNum" sz="quarter" idx="12"/>
          </p:nvPr>
        </p:nvSpPr>
        <p:spPr/>
        <p:txBody>
          <a:bodyPr/>
          <a:lstStyle>
            <a:lvl1pPr>
              <a:defRPr/>
            </a:lvl1pPr>
          </a:lstStyle>
          <a:p>
            <a:fld id="{02238B70-C9A9-4C25-B707-1478035DC653}" type="slidenum">
              <a:rPr lang="en-US" altLang="en-US"/>
              <a:pPr/>
              <a:t>‹#›</a:t>
            </a:fld>
            <a:endParaRPr lang="en-US" altLang="en-US"/>
          </a:p>
        </p:txBody>
      </p:sp>
    </p:spTree>
    <p:extLst>
      <p:ext uri="{BB962C8B-B14F-4D97-AF65-F5344CB8AC3E}">
        <p14:creationId xmlns:p14="http://schemas.microsoft.com/office/powerpoint/2010/main" val="372547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9.1: Intel Memory</a:t>
            </a:r>
          </a:p>
        </p:txBody>
      </p:sp>
      <p:sp>
        <p:nvSpPr>
          <p:cNvPr id="9" name="Slide Number Placeholder 8"/>
          <p:cNvSpPr>
            <a:spLocks noGrp="1"/>
          </p:cNvSpPr>
          <p:nvPr>
            <p:ph type="sldNum" sz="quarter" idx="12"/>
          </p:nvPr>
        </p:nvSpPr>
        <p:spPr/>
        <p:txBody>
          <a:bodyPr/>
          <a:lstStyle>
            <a:lvl1pPr>
              <a:defRPr/>
            </a:lvl1pPr>
          </a:lstStyle>
          <a:p>
            <a:fld id="{96D7D37A-9BD5-406E-A8A7-4D4D9C0F153E}" type="slidenum">
              <a:rPr lang="en-US" altLang="en-US"/>
              <a:pPr/>
              <a:t>‹#›</a:t>
            </a:fld>
            <a:endParaRPr lang="en-US" altLang="en-US"/>
          </a:p>
        </p:txBody>
      </p:sp>
    </p:spTree>
    <p:extLst>
      <p:ext uri="{BB962C8B-B14F-4D97-AF65-F5344CB8AC3E}">
        <p14:creationId xmlns:p14="http://schemas.microsoft.com/office/powerpoint/2010/main" val="2440633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9.1: Intel Memory</a:t>
            </a:r>
          </a:p>
        </p:txBody>
      </p:sp>
      <p:sp>
        <p:nvSpPr>
          <p:cNvPr id="5" name="Slide Number Placeholder 4"/>
          <p:cNvSpPr>
            <a:spLocks noGrp="1"/>
          </p:cNvSpPr>
          <p:nvPr>
            <p:ph type="sldNum" sz="quarter" idx="12"/>
          </p:nvPr>
        </p:nvSpPr>
        <p:spPr/>
        <p:txBody>
          <a:bodyPr/>
          <a:lstStyle>
            <a:lvl1pPr>
              <a:defRPr/>
            </a:lvl1pPr>
          </a:lstStyle>
          <a:p>
            <a:fld id="{E71EC5EC-0B6A-4145-A4E2-181B531F0D08}" type="slidenum">
              <a:rPr lang="en-US" altLang="en-US"/>
              <a:pPr/>
              <a:t>‹#›</a:t>
            </a:fld>
            <a:endParaRPr lang="en-US" altLang="en-US"/>
          </a:p>
        </p:txBody>
      </p:sp>
    </p:spTree>
    <p:extLst>
      <p:ext uri="{BB962C8B-B14F-4D97-AF65-F5344CB8AC3E}">
        <p14:creationId xmlns:p14="http://schemas.microsoft.com/office/powerpoint/2010/main" val="391248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9.1: Intel Memory</a:t>
            </a:r>
          </a:p>
        </p:txBody>
      </p:sp>
      <p:sp>
        <p:nvSpPr>
          <p:cNvPr id="4" name="Slide Number Placeholder 3"/>
          <p:cNvSpPr>
            <a:spLocks noGrp="1"/>
          </p:cNvSpPr>
          <p:nvPr>
            <p:ph type="sldNum" sz="quarter" idx="12"/>
          </p:nvPr>
        </p:nvSpPr>
        <p:spPr/>
        <p:txBody>
          <a:bodyPr/>
          <a:lstStyle>
            <a:lvl1pPr>
              <a:defRPr/>
            </a:lvl1pPr>
          </a:lstStyle>
          <a:p>
            <a:fld id="{9244D51D-A8B6-4740-9322-11EF596F092F}" type="slidenum">
              <a:rPr lang="en-US" altLang="en-US"/>
              <a:pPr/>
              <a:t>‹#›</a:t>
            </a:fld>
            <a:endParaRPr lang="en-US" altLang="en-US"/>
          </a:p>
        </p:txBody>
      </p:sp>
    </p:spTree>
    <p:extLst>
      <p:ext uri="{BB962C8B-B14F-4D97-AF65-F5344CB8AC3E}">
        <p14:creationId xmlns:p14="http://schemas.microsoft.com/office/powerpoint/2010/main" val="254344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9.1: Intel Memory</a:t>
            </a:r>
          </a:p>
        </p:txBody>
      </p:sp>
      <p:sp>
        <p:nvSpPr>
          <p:cNvPr id="7" name="Slide Number Placeholder 6"/>
          <p:cNvSpPr>
            <a:spLocks noGrp="1"/>
          </p:cNvSpPr>
          <p:nvPr>
            <p:ph type="sldNum" sz="quarter" idx="12"/>
          </p:nvPr>
        </p:nvSpPr>
        <p:spPr/>
        <p:txBody>
          <a:bodyPr/>
          <a:lstStyle>
            <a:lvl1pPr>
              <a:defRPr/>
            </a:lvl1pPr>
          </a:lstStyle>
          <a:p>
            <a:fld id="{4BAB097C-BA6B-4C24-BD93-A169A43D3AAE}" type="slidenum">
              <a:rPr lang="en-US" altLang="en-US"/>
              <a:pPr/>
              <a:t>‹#›</a:t>
            </a:fld>
            <a:endParaRPr lang="en-US" altLang="en-US"/>
          </a:p>
        </p:txBody>
      </p:sp>
    </p:spTree>
    <p:extLst>
      <p:ext uri="{BB962C8B-B14F-4D97-AF65-F5344CB8AC3E}">
        <p14:creationId xmlns:p14="http://schemas.microsoft.com/office/powerpoint/2010/main" val="200212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9.1: Intel Memory</a:t>
            </a:r>
          </a:p>
        </p:txBody>
      </p:sp>
      <p:sp>
        <p:nvSpPr>
          <p:cNvPr id="7" name="Slide Number Placeholder 6"/>
          <p:cNvSpPr>
            <a:spLocks noGrp="1"/>
          </p:cNvSpPr>
          <p:nvPr>
            <p:ph type="sldNum" sz="quarter" idx="12"/>
          </p:nvPr>
        </p:nvSpPr>
        <p:spPr/>
        <p:txBody>
          <a:bodyPr/>
          <a:lstStyle>
            <a:lvl1pPr>
              <a:defRPr/>
            </a:lvl1pPr>
          </a:lstStyle>
          <a:p>
            <a:fld id="{9F6D9040-582C-42D9-86B9-5F0DF7F06EF2}" type="slidenum">
              <a:rPr lang="en-US" altLang="en-US"/>
              <a:pPr/>
              <a:t>‹#›</a:t>
            </a:fld>
            <a:endParaRPr lang="en-US" altLang="en-US"/>
          </a:p>
        </p:txBody>
      </p:sp>
    </p:spTree>
    <p:extLst>
      <p:ext uri="{BB962C8B-B14F-4D97-AF65-F5344CB8AC3E}">
        <p14:creationId xmlns:p14="http://schemas.microsoft.com/office/powerpoint/2010/main" val="170789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b="1"/>
            </a:lvl1pPr>
          </a:lstStyle>
          <a:p>
            <a:r>
              <a:rPr lang="en-US" altLang="en-US"/>
              <a:t>9.1: Intel Memory</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b="1"/>
            </a:lvl1pPr>
          </a:lstStyle>
          <a:p>
            <a:fld id="{61D5A09E-BA29-43DF-8B1E-D547AFB2FCE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9.1: Intel Memory</a:t>
            </a:r>
          </a:p>
        </p:txBody>
      </p:sp>
      <p:sp>
        <p:nvSpPr>
          <p:cNvPr id="6" name="Slide Number Placeholder 5"/>
          <p:cNvSpPr>
            <a:spLocks noGrp="1"/>
          </p:cNvSpPr>
          <p:nvPr>
            <p:ph type="sldNum" sz="quarter" idx="12"/>
          </p:nvPr>
        </p:nvSpPr>
        <p:spPr/>
        <p:txBody>
          <a:bodyPr/>
          <a:lstStyle/>
          <a:p>
            <a:fld id="{E0F1E76F-5D92-4C8E-9DEE-49B92A51EE86}" type="slidenum">
              <a:rPr lang="en-US" altLang="en-US"/>
              <a:pPr/>
              <a:t>1</a:t>
            </a:fld>
            <a:endParaRPr lang="en-US" altLang="en-US"/>
          </a:p>
        </p:txBody>
      </p:sp>
      <p:sp>
        <p:nvSpPr>
          <p:cNvPr id="27650" name="Rectangle 2"/>
          <p:cNvSpPr>
            <a:spLocks noGrp="1" noChangeArrowheads="1"/>
          </p:cNvSpPr>
          <p:nvPr>
            <p:ph type="body" idx="1"/>
          </p:nvPr>
        </p:nvSpPr>
        <p:spPr>
          <a:xfrm>
            <a:off x="304800" y="4648200"/>
            <a:ext cx="8458200" cy="685800"/>
          </a:xfrm>
        </p:spPr>
        <p:txBody>
          <a:bodyPr/>
          <a:lstStyle/>
          <a:p>
            <a:pPr algn="ctr">
              <a:buFontTx/>
              <a:buNone/>
            </a:pPr>
            <a:r>
              <a:rPr lang="en-US" altLang="en-US" b="1">
                <a:solidFill>
                  <a:schemeClr val="accent2"/>
                </a:solidFill>
              </a:rPr>
              <a:t>Jerry Breecher</a:t>
            </a:r>
          </a:p>
        </p:txBody>
      </p:sp>
      <p:sp>
        <p:nvSpPr>
          <p:cNvPr id="27651" name="Rectangle 3"/>
          <p:cNvSpPr>
            <a:spLocks noChangeArrowheads="1"/>
          </p:cNvSpPr>
          <p:nvPr/>
        </p:nvSpPr>
        <p:spPr bwMode="auto">
          <a:xfrm>
            <a:off x="152400" y="1524000"/>
            <a:ext cx="8763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fontAlgn="base">
              <a:spcBef>
                <a:spcPct val="0"/>
              </a:spcBef>
              <a:spcAft>
                <a:spcPct val="0"/>
              </a:spcAft>
              <a:defRPr sz="2400">
                <a:solidFill>
                  <a:schemeClr val="tx1"/>
                </a:solidFill>
                <a:latin typeface="Arial" panose="020B0604020202020204" pitchFamily="34" charset="0"/>
              </a:defRPr>
            </a:lvl6pPr>
            <a:lvl7pPr marL="914400" fontAlgn="base">
              <a:spcBef>
                <a:spcPct val="0"/>
              </a:spcBef>
              <a:spcAft>
                <a:spcPct val="0"/>
              </a:spcAft>
              <a:defRPr sz="2400">
                <a:solidFill>
                  <a:schemeClr val="tx1"/>
                </a:solidFill>
                <a:latin typeface="Arial" panose="020B0604020202020204" pitchFamily="34" charset="0"/>
              </a:defRPr>
            </a:lvl7pPr>
            <a:lvl8pPr marL="1371600" fontAlgn="base">
              <a:spcBef>
                <a:spcPct val="0"/>
              </a:spcBef>
              <a:spcAft>
                <a:spcPct val="0"/>
              </a:spcAft>
              <a:defRPr sz="2400">
                <a:solidFill>
                  <a:schemeClr val="tx1"/>
                </a:solidFill>
                <a:latin typeface="Arial" panose="020B0604020202020204" pitchFamily="34" charset="0"/>
              </a:defRPr>
            </a:lvl8pPr>
            <a:lvl9pPr marL="1828800" fontAlgn="base">
              <a:spcBef>
                <a:spcPct val="0"/>
              </a:spcBef>
              <a:spcAft>
                <a:spcPct val="0"/>
              </a:spcAft>
              <a:defRPr sz="2400">
                <a:solidFill>
                  <a:schemeClr val="tx1"/>
                </a:solidFill>
                <a:latin typeface="Arial" panose="020B0604020202020204" pitchFamily="34" charset="0"/>
              </a:defRPr>
            </a:lvl9pPr>
          </a:lstStyle>
          <a:p>
            <a:pPr algn="ctr" eaLnBrk="0" hangingPunct="0"/>
            <a:r>
              <a:rPr lang="en-US" altLang="en-US" sz="4400" b="1">
                <a:solidFill>
                  <a:srgbClr val="FF0000"/>
                </a:solidFill>
              </a:rPr>
              <a:t>OPERATING SYSTEMS</a:t>
            </a:r>
          </a:p>
          <a:p>
            <a:pPr algn="ctr" eaLnBrk="0" hangingPunct="0"/>
            <a:endParaRPr lang="en-US" altLang="en-US" sz="4400" b="1">
              <a:solidFill>
                <a:srgbClr val="FF0000"/>
              </a:solidFill>
            </a:endParaRPr>
          </a:p>
          <a:p>
            <a:pPr algn="ctr" eaLnBrk="0" hangingPunct="0"/>
            <a:r>
              <a:rPr lang="en-US" altLang="en-US" sz="4400" b="1">
                <a:solidFill>
                  <a:srgbClr val="FF0000"/>
                </a:solidFill>
              </a:rPr>
              <a:t> Intel’s View of Memory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6"/>
          <p:cNvSpPr>
            <a:spLocks noGrp="1"/>
          </p:cNvSpPr>
          <p:nvPr>
            <p:ph type="ftr" sz="quarter" idx="11"/>
          </p:nvPr>
        </p:nvSpPr>
        <p:spPr/>
        <p:txBody>
          <a:bodyPr/>
          <a:lstStyle/>
          <a:p>
            <a:r>
              <a:rPr lang="en-US" altLang="en-US"/>
              <a:t>9.1: Intel Memory</a:t>
            </a:r>
          </a:p>
        </p:txBody>
      </p:sp>
      <p:sp>
        <p:nvSpPr>
          <p:cNvPr id="6" name="Slide Number Placeholder 7"/>
          <p:cNvSpPr>
            <a:spLocks noGrp="1"/>
          </p:cNvSpPr>
          <p:nvPr>
            <p:ph type="sldNum" sz="quarter" idx="12"/>
          </p:nvPr>
        </p:nvSpPr>
        <p:spPr/>
        <p:txBody>
          <a:bodyPr/>
          <a:lstStyle/>
          <a:p>
            <a:fld id="{10BCEEF3-56A0-4D78-A1A6-1FCF8FF89C0F}" type="slidenum">
              <a:rPr lang="en-US" altLang="en-US"/>
              <a:pPr/>
              <a:t>10</a:t>
            </a:fld>
            <a:endParaRPr lang="en-US" altLang="en-US"/>
          </a:p>
        </p:txBody>
      </p:sp>
      <p:sp>
        <p:nvSpPr>
          <p:cNvPr id="80898" name="Rectangle 2"/>
          <p:cNvSpPr>
            <a:spLocks noGrp="1" noChangeArrowheads="1"/>
          </p:cNvSpPr>
          <p:nvPr>
            <p:ph type="title"/>
          </p:nvPr>
        </p:nvSpPr>
        <p:spPr>
          <a:xfrm>
            <a:off x="685800" y="0"/>
            <a:ext cx="7772400" cy="685800"/>
          </a:xfrm>
        </p:spPr>
        <p:txBody>
          <a:bodyPr/>
          <a:lstStyle/>
          <a:p>
            <a:r>
              <a:rPr lang="en-US" altLang="en-US" sz="4000" b="1"/>
              <a:t>Intel Memory Management</a:t>
            </a:r>
          </a:p>
        </p:txBody>
      </p:sp>
      <p:sp>
        <p:nvSpPr>
          <p:cNvPr id="80903" name="Rectangle 7"/>
          <p:cNvSpPr>
            <a:spLocks noGrp="1" noChangeArrowheads="1"/>
          </p:cNvSpPr>
          <p:nvPr>
            <p:ph type="body" sz="half" idx="1"/>
          </p:nvPr>
        </p:nvSpPr>
        <p:spPr>
          <a:xfrm>
            <a:off x="228600" y="762000"/>
            <a:ext cx="8686800" cy="5105400"/>
          </a:xfrm>
        </p:spPr>
        <p:txBody>
          <a:bodyPr/>
          <a:lstStyle/>
          <a:p>
            <a:pPr>
              <a:lnSpc>
                <a:spcPct val="90000"/>
              </a:lnSpc>
              <a:buFontTx/>
              <a:buNone/>
            </a:pPr>
            <a:r>
              <a:rPr lang="en-US" altLang="en-US" sz="1800"/>
              <a:t>The memory management facilities of the </a:t>
            </a:r>
            <a:r>
              <a:rPr lang="en-US" altLang="en-US" sz="1800" b="1"/>
              <a:t>IA-32</a:t>
            </a:r>
            <a:r>
              <a:rPr lang="en-US" altLang="en-US" sz="1800"/>
              <a:t> architecture are divided into two parts:</a:t>
            </a:r>
          </a:p>
          <a:p>
            <a:pPr>
              <a:lnSpc>
                <a:spcPct val="90000"/>
              </a:lnSpc>
              <a:buFontTx/>
              <a:buNone/>
            </a:pPr>
            <a:endParaRPr lang="en-US" altLang="en-US" sz="1800"/>
          </a:p>
          <a:p>
            <a:pPr>
              <a:lnSpc>
                <a:spcPct val="90000"/>
              </a:lnSpc>
              <a:buFontTx/>
              <a:buNone/>
            </a:pPr>
            <a:r>
              <a:rPr lang="en-US" altLang="en-US" sz="1800" b="1"/>
              <a:t>Segmentation</a:t>
            </a:r>
          </a:p>
          <a:p>
            <a:pPr>
              <a:lnSpc>
                <a:spcPct val="90000"/>
              </a:lnSpc>
              <a:buFontTx/>
              <a:buNone/>
            </a:pPr>
            <a:r>
              <a:rPr lang="en-US" altLang="en-US" sz="1800"/>
              <a:t>Segmentation provides a mechanism of isolating individual code, data, and stack modules so that multiple programs (or tasks) can run on the same processor without interfering with one another. </a:t>
            </a:r>
          </a:p>
          <a:p>
            <a:pPr>
              <a:lnSpc>
                <a:spcPct val="90000"/>
              </a:lnSpc>
              <a:buFontTx/>
              <a:buNone/>
            </a:pPr>
            <a:r>
              <a:rPr lang="en-US" altLang="en-US" sz="1800"/>
              <a:t>When operating in protected mode, some form of segmentation must be used.</a:t>
            </a:r>
          </a:p>
          <a:p>
            <a:pPr>
              <a:lnSpc>
                <a:spcPct val="90000"/>
              </a:lnSpc>
              <a:buFontTx/>
              <a:buNone/>
            </a:pPr>
            <a:endParaRPr lang="en-US" altLang="en-US" sz="1800"/>
          </a:p>
          <a:p>
            <a:pPr>
              <a:lnSpc>
                <a:spcPct val="90000"/>
              </a:lnSpc>
              <a:buFontTx/>
              <a:buNone/>
            </a:pPr>
            <a:r>
              <a:rPr lang="en-US" altLang="en-US" sz="1800" b="1"/>
              <a:t>Paging.</a:t>
            </a:r>
          </a:p>
          <a:p>
            <a:pPr>
              <a:lnSpc>
                <a:spcPct val="90000"/>
              </a:lnSpc>
              <a:buFontTx/>
              <a:buNone/>
            </a:pPr>
            <a:r>
              <a:rPr lang="en-US" altLang="en-US" sz="1800"/>
              <a:t>Paging provides a mechanism for implementing a conventional demand-paged, virtual-memory system where sections of a program’s execution environment are mapped into physical memory as needed. Paging can also be used to provide isolation between multiple tasks. </a:t>
            </a:r>
          </a:p>
          <a:p>
            <a:pPr>
              <a:lnSpc>
                <a:spcPct val="90000"/>
              </a:lnSpc>
              <a:buFontTx/>
              <a:buNone/>
            </a:pPr>
            <a:endParaRPr lang="en-US" altLang="en-US" sz="1800"/>
          </a:p>
          <a:p>
            <a:pPr>
              <a:lnSpc>
                <a:spcPct val="90000"/>
              </a:lnSpc>
              <a:buFontTx/>
              <a:buNone/>
            </a:pPr>
            <a:r>
              <a:rPr lang="en-US" altLang="en-US" sz="1800"/>
              <a:t>These two mechanisms (segmentation and paging) can be configured to support simple single  program (or single-task) systems, multitasking systems, or multiple-processor systems that used shared memory.</a:t>
            </a:r>
          </a:p>
          <a:p>
            <a:pPr>
              <a:lnSpc>
                <a:spcPct val="90000"/>
              </a:lnSpc>
              <a:buFontTx/>
              <a:buNone/>
            </a:pPr>
            <a:endParaRPr lang="en-US"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p:cNvSpPr>
            <a:spLocks noGrp="1"/>
          </p:cNvSpPr>
          <p:nvPr>
            <p:ph type="ftr" sz="quarter" idx="11"/>
          </p:nvPr>
        </p:nvSpPr>
        <p:spPr/>
        <p:txBody>
          <a:bodyPr/>
          <a:lstStyle/>
          <a:p>
            <a:r>
              <a:rPr lang="en-US" altLang="en-US"/>
              <a:t>9.1: Intel Memory</a:t>
            </a:r>
          </a:p>
        </p:txBody>
      </p:sp>
      <p:sp>
        <p:nvSpPr>
          <p:cNvPr id="7" name="Slide Number Placeholder 7"/>
          <p:cNvSpPr>
            <a:spLocks noGrp="1"/>
          </p:cNvSpPr>
          <p:nvPr>
            <p:ph type="sldNum" sz="quarter" idx="12"/>
          </p:nvPr>
        </p:nvSpPr>
        <p:spPr/>
        <p:txBody>
          <a:bodyPr/>
          <a:lstStyle/>
          <a:p>
            <a:fld id="{62FA4D4C-D4D6-4E72-8604-0BC96AAA4666}" type="slidenum">
              <a:rPr lang="en-US" altLang="en-US"/>
              <a:pPr/>
              <a:t>11</a:t>
            </a:fld>
            <a:endParaRPr lang="en-US" altLang="en-US"/>
          </a:p>
        </p:txBody>
      </p:sp>
      <p:sp>
        <p:nvSpPr>
          <p:cNvPr id="105474" name="Rectangle 2"/>
          <p:cNvSpPr>
            <a:spLocks noGrp="1" noChangeArrowheads="1"/>
          </p:cNvSpPr>
          <p:nvPr>
            <p:ph type="title"/>
          </p:nvPr>
        </p:nvSpPr>
        <p:spPr>
          <a:xfrm>
            <a:off x="685800" y="0"/>
            <a:ext cx="7772400" cy="685800"/>
          </a:xfrm>
        </p:spPr>
        <p:txBody>
          <a:bodyPr/>
          <a:lstStyle/>
          <a:p>
            <a:r>
              <a:rPr lang="en-US" altLang="en-US" sz="4000" b="1"/>
              <a:t>Intel Memory Management</a:t>
            </a:r>
          </a:p>
        </p:txBody>
      </p:sp>
      <p:sp>
        <p:nvSpPr>
          <p:cNvPr id="105475" name="Rectangle 3"/>
          <p:cNvSpPr>
            <a:spLocks noGrp="1" noChangeArrowheads="1"/>
          </p:cNvSpPr>
          <p:nvPr>
            <p:ph type="body" sz="half" idx="1"/>
          </p:nvPr>
        </p:nvSpPr>
        <p:spPr>
          <a:xfrm>
            <a:off x="0" y="685800"/>
            <a:ext cx="3733800" cy="5486400"/>
          </a:xfrm>
        </p:spPr>
        <p:txBody>
          <a:bodyPr/>
          <a:lstStyle/>
          <a:p>
            <a:pPr algn="just">
              <a:buFontTx/>
              <a:buNone/>
            </a:pPr>
            <a:r>
              <a:rPr lang="en-US" altLang="en-US" sz="1600" b="1"/>
              <a:t>See Figure 3-1.</a:t>
            </a:r>
            <a:r>
              <a:rPr lang="en-US" altLang="en-US" sz="1600"/>
              <a:t>   </a:t>
            </a:r>
          </a:p>
          <a:p>
            <a:pPr algn="just">
              <a:buFontTx/>
              <a:buNone/>
            </a:pPr>
            <a:r>
              <a:rPr lang="en-US" altLang="en-US" sz="1600"/>
              <a:t>Segmentation gives a mechanism for dividing the processor’s addressable memory space </a:t>
            </a:r>
            <a:r>
              <a:rPr lang="en-US" altLang="en-US" sz="1600">
                <a:solidFill>
                  <a:srgbClr val="FF3300"/>
                </a:solidFill>
              </a:rPr>
              <a:t>(called the </a:t>
            </a:r>
            <a:r>
              <a:rPr lang="en-US" altLang="en-US" sz="1600" b="1">
                <a:solidFill>
                  <a:srgbClr val="FF3300"/>
                </a:solidFill>
              </a:rPr>
              <a:t>linear address space</a:t>
            </a:r>
            <a:r>
              <a:rPr lang="en-US" altLang="en-US" sz="1600">
                <a:solidFill>
                  <a:srgbClr val="FF3300"/>
                </a:solidFill>
              </a:rPr>
              <a:t>)</a:t>
            </a:r>
            <a:r>
              <a:rPr lang="en-US" altLang="en-US" sz="1600"/>
              <a:t> into smaller protected address spaces called </a:t>
            </a:r>
            <a:r>
              <a:rPr lang="en-US" altLang="en-US" sz="1600" b="1">
                <a:solidFill>
                  <a:srgbClr val="FF3300"/>
                </a:solidFill>
              </a:rPr>
              <a:t>segments</a:t>
            </a:r>
            <a:r>
              <a:rPr lang="en-US" altLang="en-US" sz="1600"/>
              <a:t>. </a:t>
            </a:r>
          </a:p>
          <a:p>
            <a:pPr algn="just">
              <a:buFontTx/>
              <a:buNone/>
            </a:pPr>
            <a:r>
              <a:rPr lang="en-US" altLang="en-US" sz="1600"/>
              <a:t>Segments are used to hold code, data, and stack for a program andr to hold system data structures (such as a TSS or LDT). </a:t>
            </a:r>
          </a:p>
          <a:p>
            <a:pPr algn="just">
              <a:buFontTx/>
              <a:buNone/>
            </a:pPr>
            <a:r>
              <a:rPr lang="en-US" altLang="en-US" sz="1600"/>
              <a:t>Each program running on a processor, is assigned its own set of segments. </a:t>
            </a:r>
          </a:p>
          <a:p>
            <a:pPr algn="just">
              <a:buFontTx/>
              <a:buNone/>
            </a:pPr>
            <a:r>
              <a:rPr lang="en-US" altLang="en-US" sz="1600"/>
              <a:t>The processor enforces the boundaries between segments and insures that one program doesn’t interfere with the execution of another .</a:t>
            </a:r>
          </a:p>
          <a:p>
            <a:pPr algn="just">
              <a:buFontTx/>
              <a:buNone/>
            </a:pPr>
            <a:r>
              <a:rPr lang="en-US" altLang="en-US" sz="1600"/>
              <a:t>The segmentation mechanism allows typing of segments to restrict operations that can be performed.</a:t>
            </a:r>
          </a:p>
        </p:txBody>
      </p:sp>
      <p:pic>
        <p:nvPicPr>
          <p:cNvPr id="105476" name="Picture 4" descr="Fig3"/>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733800" y="685800"/>
            <a:ext cx="502920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altLang="en-US"/>
              <a:t>9.1: Intel Memory</a:t>
            </a:r>
          </a:p>
        </p:txBody>
      </p:sp>
      <p:sp>
        <p:nvSpPr>
          <p:cNvPr id="8" name="Slide Number Placeholder 7"/>
          <p:cNvSpPr>
            <a:spLocks noGrp="1"/>
          </p:cNvSpPr>
          <p:nvPr>
            <p:ph type="sldNum" sz="quarter" idx="12"/>
          </p:nvPr>
        </p:nvSpPr>
        <p:spPr/>
        <p:txBody>
          <a:bodyPr/>
          <a:lstStyle/>
          <a:p>
            <a:fld id="{DBBACDFC-A6FE-4625-B97D-8E1006D59C42}" type="slidenum">
              <a:rPr lang="en-US" altLang="en-US"/>
              <a:pPr/>
              <a:t>12</a:t>
            </a:fld>
            <a:endParaRPr lang="en-US" altLang="en-US"/>
          </a:p>
        </p:txBody>
      </p:sp>
      <p:sp>
        <p:nvSpPr>
          <p:cNvPr id="107522" name="Rectangle 2"/>
          <p:cNvSpPr>
            <a:spLocks noGrp="1" noChangeArrowheads="1"/>
          </p:cNvSpPr>
          <p:nvPr>
            <p:ph type="title"/>
          </p:nvPr>
        </p:nvSpPr>
        <p:spPr>
          <a:xfrm>
            <a:off x="685800" y="0"/>
            <a:ext cx="7772400" cy="685800"/>
          </a:xfrm>
        </p:spPr>
        <p:txBody>
          <a:bodyPr/>
          <a:lstStyle/>
          <a:p>
            <a:r>
              <a:rPr lang="en-US" altLang="en-US" sz="4000" b="1"/>
              <a:t>Intel Memory Management</a:t>
            </a:r>
          </a:p>
        </p:txBody>
      </p:sp>
      <p:sp>
        <p:nvSpPr>
          <p:cNvPr id="107523" name="Rectangle 3"/>
          <p:cNvSpPr>
            <a:spLocks noGrp="1" noChangeArrowheads="1"/>
          </p:cNvSpPr>
          <p:nvPr>
            <p:ph type="body" sz="half" idx="1"/>
          </p:nvPr>
        </p:nvSpPr>
        <p:spPr>
          <a:xfrm>
            <a:off x="0" y="685800"/>
            <a:ext cx="3657600" cy="5943600"/>
          </a:xfrm>
        </p:spPr>
        <p:txBody>
          <a:bodyPr/>
          <a:lstStyle/>
          <a:p>
            <a:pPr algn="just">
              <a:lnSpc>
                <a:spcPct val="90000"/>
              </a:lnSpc>
              <a:buFontTx/>
              <a:buNone/>
            </a:pPr>
            <a:r>
              <a:rPr lang="en-US" altLang="en-US" sz="1600" b="1"/>
              <a:t>See Figure 3-1.</a:t>
            </a:r>
            <a:r>
              <a:rPr lang="en-US" altLang="en-US" sz="1600"/>
              <a:t>   </a:t>
            </a:r>
          </a:p>
          <a:p>
            <a:pPr algn="just">
              <a:lnSpc>
                <a:spcPct val="90000"/>
              </a:lnSpc>
              <a:buFontTx/>
              <a:buNone/>
            </a:pPr>
            <a:r>
              <a:rPr lang="en-US" altLang="en-US" sz="1600"/>
              <a:t>All the segments in a system are contained in the processor’s </a:t>
            </a:r>
            <a:r>
              <a:rPr lang="en-US" altLang="en-US" sz="1600" b="1">
                <a:solidFill>
                  <a:srgbClr val="FF3300"/>
                </a:solidFill>
              </a:rPr>
              <a:t>linear address space</a:t>
            </a:r>
            <a:r>
              <a:rPr lang="en-US" altLang="en-US" sz="1600"/>
              <a:t>.</a:t>
            </a:r>
          </a:p>
          <a:p>
            <a:pPr algn="just">
              <a:lnSpc>
                <a:spcPct val="90000"/>
              </a:lnSpc>
              <a:buFontTx/>
              <a:buNone/>
            </a:pPr>
            <a:r>
              <a:rPr lang="en-US" altLang="en-US" sz="1600"/>
              <a:t> To locate a byte in a particular segment, </a:t>
            </a:r>
            <a:r>
              <a:rPr lang="en-US" altLang="en-US" sz="1600" b="1">
                <a:solidFill>
                  <a:srgbClr val="FF3300"/>
                </a:solidFill>
              </a:rPr>
              <a:t>a logical address</a:t>
            </a:r>
            <a:r>
              <a:rPr lang="en-US" altLang="en-US" sz="1600" b="1"/>
              <a:t> </a:t>
            </a:r>
            <a:r>
              <a:rPr lang="en-US" altLang="en-US" sz="1600"/>
              <a:t>(also called a far pointer) must be provided. </a:t>
            </a:r>
          </a:p>
          <a:p>
            <a:pPr algn="just">
              <a:lnSpc>
                <a:spcPct val="90000"/>
              </a:lnSpc>
              <a:buFontTx/>
              <a:buNone/>
            </a:pPr>
            <a:r>
              <a:rPr lang="en-US" altLang="en-US" sz="1600" b="1">
                <a:solidFill>
                  <a:srgbClr val="FF3300"/>
                </a:solidFill>
              </a:rPr>
              <a:t>A logical address has :</a:t>
            </a:r>
            <a:r>
              <a:rPr lang="en-US" altLang="en-US" sz="1600"/>
              <a:t> </a:t>
            </a:r>
          </a:p>
          <a:p>
            <a:pPr algn="just">
              <a:lnSpc>
                <a:spcPct val="90000"/>
              </a:lnSpc>
              <a:buFontTx/>
              <a:buNone/>
            </a:pPr>
            <a:r>
              <a:rPr lang="en-US" altLang="en-US" sz="1600" b="1"/>
              <a:t>1. The </a:t>
            </a:r>
            <a:r>
              <a:rPr lang="en-US" altLang="en-US" sz="1600" b="1">
                <a:solidFill>
                  <a:schemeClr val="accent2"/>
                </a:solidFill>
              </a:rPr>
              <a:t>segment selector – a </a:t>
            </a:r>
            <a:r>
              <a:rPr lang="en-US" altLang="en-US" sz="1600"/>
              <a:t>unique identifier for a segment - provides an offset into a descriptor table (such as the global descriptor table, GDT) to a data structure called a segment descriptor. </a:t>
            </a:r>
          </a:p>
          <a:p>
            <a:pPr algn="just">
              <a:lnSpc>
                <a:spcPct val="90000"/>
              </a:lnSpc>
              <a:buFontTx/>
              <a:buNone/>
            </a:pPr>
            <a:r>
              <a:rPr lang="en-US" altLang="en-US" sz="1600" b="1"/>
              <a:t>      This segment descriptor</a:t>
            </a:r>
            <a:r>
              <a:rPr lang="en-US" altLang="en-US" sz="1600"/>
              <a:t> specifies the size of the segment, the access rights and privilege level for the segment, the segment type, and the location of the first byte of the segment in the linear address space (called the base address of the segment). </a:t>
            </a:r>
          </a:p>
          <a:p>
            <a:pPr algn="just">
              <a:lnSpc>
                <a:spcPct val="90000"/>
              </a:lnSpc>
              <a:buFontTx/>
              <a:buNone/>
            </a:pPr>
            <a:r>
              <a:rPr lang="en-US" altLang="en-US" sz="1600" b="1">
                <a:latin typeface="Arial-BoldMT" charset="0"/>
              </a:rPr>
              <a:t>      See 3.4.2 Segment Selectors” for more details.</a:t>
            </a:r>
          </a:p>
        </p:txBody>
      </p:sp>
      <p:pic>
        <p:nvPicPr>
          <p:cNvPr id="107524" name="Picture 4" descr="Fig3"/>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733800" y="609600"/>
            <a:ext cx="502920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7526" name="Rectangle 6"/>
          <p:cNvSpPr>
            <a:spLocks noChangeArrowheads="1"/>
          </p:cNvSpPr>
          <p:nvPr/>
        </p:nvSpPr>
        <p:spPr bwMode="auto">
          <a:xfrm>
            <a:off x="3733800" y="4876800"/>
            <a:ext cx="5105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algn="just">
              <a:lnSpc>
                <a:spcPct val="90000"/>
              </a:lnSpc>
              <a:spcBef>
                <a:spcPct val="20000"/>
              </a:spcBef>
            </a:pPr>
            <a:r>
              <a:rPr lang="en-US" altLang="en-US" sz="1600" b="1"/>
              <a:t>2. The</a:t>
            </a:r>
            <a:r>
              <a:rPr lang="en-US" altLang="en-US" sz="1600"/>
              <a:t> </a:t>
            </a:r>
            <a:r>
              <a:rPr lang="en-US" altLang="en-US" sz="1600" b="1">
                <a:solidFill>
                  <a:schemeClr val="accent2"/>
                </a:solidFill>
              </a:rPr>
              <a:t>offset</a:t>
            </a:r>
            <a:r>
              <a:rPr lang="en-US" altLang="en-US" sz="1600">
                <a:solidFill>
                  <a:schemeClr val="accent2"/>
                </a:solidFill>
              </a:rPr>
              <a:t> </a:t>
            </a:r>
            <a:r>
              <a:rPr lang="en-US" altLang="en-US" sz="1600"/>
              <a:t>part of the logical address -added to the base address for the segment to locate a byte within the segment. The base address plus the offset thus forms a </a:t>
            </a:r>
            <a:r>
              <a:rPr lang="en-US" altLang="en-US" sz="1600" b="1"/>
              <a:t>linear address </a:t>
            </a:r>
            <a:r>
              <a:rPr lang="en-US" altLang="en-US" sz="1600"/>
              <a:t>in the processor’s linear address space.</a:t>
            </a:r>
          </a:p>
          <a:p>
            <a:pPr algn="just">
              <a:lnSpc>
                <a:spcPct val="90000"/>
              </a:lnSpc>
              <a:spcBef>
                <a:spcPct val="20000"/>
              </a:spcBef>
            </a:pPr>
            <a:endParaRPr lang="en-US"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altLang="en-US"/>
              <a:t>9.1: Intel Memory</a:t>
            </a:r>
          </a:p>
        </p:txBody>
      </p:sp>
      <p:sp>
        <p:nvSpPr>
          <p:cNvPr id="8" name="Slide Number Placeholder 7"/>
          <p:cNvSpPr>
            <a:spLocks noGrp="1"/>
          </p:cNvSpPr>
          <p:nvPr>
            <p:ph type="sldNum" sz="quarter" idx="12"/>
          </p:nvPr>
        </p:nvSpPr>
        <p:spPr/>
        <p:txBody>
          <a:bodyPr/>
          <a:lstStyle/>
          <a:p>
            <a:fld id="{3A45F881-DE62-48CF-BC4B-F57BC4417130}" type="slidenum">
              <a:rPr lang="en-US" altLang="en-US"/>
              <a:pPr/>
              <a:t>13</a:t>
            </a:fld>
            <a:endParaRPr lang="en-US" altLang="en-US"/>
          </a:p>
        </p:txBody>
      </p:sp>
      <p:sp>
        <p:nvSpPr>
          <p:cNvPr id="87042" name="Rectangle 2"/>
          <p:cNvSpPr>
            <a:spLocks noGrp="1" noChangeArrowheads="1"/>
          </p:cNvSpPr>
          <p:nvPr>
            <p:ph type="title"/>
          </p:nvPr>
        </p:nvSpPr>
        <p:spPr>
          <a:xfrm>
            <a:off x="685800" y="0"/>
            <a:ext cx="7772400" cy="685800"/>
          </a:xfrm>
        </p:spPr>
        <p:txBody>
          <a:bodyPr/>
          <a:lstStyle/>
          <a:p>
            <a:r>
              <a:rPr lang="en-US" altLang="en-US" sz="4000" b="1"/>
              <a:t>Intel Memory Management</a:t>
            </a:r>
          </a:p>
        </p:txBody>
      </p:sp>
      <p:sp>
        <p:nvSpPr>
          <p:cNvPr id="87043" name="Rectangle 3"/>
          <p:cNvSpPr>
            <a:spLocks noGrp="1" noChangeArrowheads="1"/>
          </p:cNvSpPr>
          <p:nvPr>
            <p:ph type="body" sz="half" idx="1"/>
          </p:nvPr>
        </p:nvSpPr>
        <p:spPr>
          <a:xfrm>
            <a:off x="228600" y="609600"/>
            <a:ext cx="4495800" cy="5638800"/>
          </a:xfrm>
        </p:spPr>
        <p:txBody>
          <a:bodyPr/>
          <a:lstStyle/>
          <a:p>
            <a:pPr algn="just">
              <a:buFontTx/>
              <a:buNone/>
            </a:pPr>
            <a:r>
              <a:rPr lang="en-US" altLang="en-US" sz="1600" b="1">
                <a:latin typeface="Arial-BoldMT" charset="0"/>
              </a:rPr>
              <a:t>3.2.1  Basic Flat Model</a:t>
            </a:r>
          </a:p>
          <a:p>
            <a:pPr>
              <a:buFontTx/>
              <a:buNone/>
            </a:pPr>
            <a:r>
              <a:rPr lang="en-US" altLang="en-US" sz="1600">
                <a:latin typeface="TimesNewRomanPSMT" charset="0"/>
              </a:rPr>
              <a:t>The simplest memory model for a system is the basic “flat model,” </a:t>
            </a:r>
          </a:p>
          <a:p>
            <a:pPr>
              <a:buFontTx/>
              <a:buNone/>
            </a:pPr>
            <a:r>
              <a:rPr lang="en-US" altLang="en-US" sz="1600">
                <a:latin typeface="TimesNewRomanPSMT" charset="0"/>
              </a:rPr>
              <a:t> the operating system and application programs have access to a continuous, unsegmented address space. </a:t>
            </a:r>
          </a:p>
          <a:p>
            <a:pPr>
              <a:buFontTx/>
              <a:buNone/>
            </a:pPr>
            <a:r>
              <a:rPr lang="en-US" altLang="en-US" sz="1600">
                <a:latin typeface="TimesNewRomanPSMT" charset="0"/>
              </a:rPr>
              <a:t>.</a:t>
            </a:r>
          </a:p>
          <a:p>
            <a:pPr>
              <a:buFontTx/>
              <a:buNone/>
            </a:pPr>
            <a:r>
              <a:rPr lang="en-US" altLang="en-US" sz="1600">
                <a:latin typeface="TimesNewRomanPSMT" charset="0"/>
              </a:rPr>
              <a:t>To implement a basic flat memory model with the IA-32 architecture, at least two segment descriptors must be created:</a:t>
            </a:r>
          </a:p>
          <a:p>
            <a:r>
              <a:rPr lang="en-US" altLang="en-US" sz="1600">
                <a:latin typeface="TimesNewRomanPSMT" charset="0"/>
              </a:rPr>
              <a:t>one for referencing a code segment and </a:t>
            </a:r>
          </a:p>
          <a:p>
            <a:r>
              <a:rPr lang="en-US" altLang="en-US" sz="1600">
                <a:latin typeface="TimesNewRomanPSMT" charset="0"/>
              </a:rPr>
              <a:t>one for referencing a data segment (see Figure 3-2). </a:t>
            </a:r>
          </a:p>
          <a:p>
            <a:r>
              <a:rPr lang="en-US" altLang="en-US" sz="1600">
                <a:latin typeface="TimesNewRomanPSMT" charset="0"/>
              </a:rPr>
              <a:t>both segments, however, are mapped to the entire linear address space: that is, both segment descriptors have the same base address value of  0 and the same segment limit of 4 GBytes.</a:t>
            </a:r>
          </a:p>
          <a:p>
            <a:pPr>
              <a:buFontTx/>
              <a:buNone/>
            </a:pPr>
            <a:r>
              <a:rPr lang="en-US" altLang="en-US" sz="1600">
                <a:latin typeface="TimesNewRomanPSMT" charset="0"/>
              </a:rPr>
              <a:t> </a:t>
            </a:r>
          </a:p>
        </p:txBody>
      </p:sp>
      <p:pic>
        <p:nvPicPr>
          <p:cNvPr id="87044" name="Picture 4" descr="Fig3"/>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724400" y="762000"/>
            <a:ext cx="4191000" cy="1882775"/>
          </a:xfrm>
          <a:ln/>
        </p:spPr>
      </p:pic>
      <p:pic>
        <p:nvPicPr>
          <p:cNvPr id="87045" name="Picture 5" descr="Fig3"/>
          <p:cNvPicPr>
            <a:picLocks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724400" y="2819400"/>
            <a:ext cx="4191000" cy="188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altLang="en-US"/>
              <a:t>9.1: Intel Memory</a:t>
            </a:r>
          </a:p>
        </p:txBody>
      </p:sp>
      <p:sp>
        <p:nvSpPr>
          <p:cNvPr id="8" name="Slide Number Placeholder 7"/>
          <p:cNvSpPr>
            <a:spLocks noGrp="1"/>
          </p:cNvSpPr>
          <p:nvPr>
            <p:ph type="sldNum" sz="quarter" idx="12"/>
          </p:nvPr>
        </p:nvSpPr>
        <p:spPr/>
        <p:txBody>
          <a:bodyPr/>
          <a:lstStyle/>
          <a:p>
            <a:fld id="{DF5E0E92-A903-4EC4-A74E-C61E9F66EEB9}" type="slidenum">
              <a:rPr lang="en-US" altLang="en-US"/>
              <a:pPr/>
              <a:t>14</a:t>
            </a:fld>
            <a:endParaRPr lang="en-US" altLang="en-US"/>
          </a:p>
        </p:txBody>
      </p:sp>
      <p:sp>
        <p:nvSpPr>
          <p:cNvPr id="120834" name="Rectangle 2"/>
          <p:cNvSpPr>
            <a:spLocks noGrp="1" noChangeArrowheads="1"/>
          </p:cNvSpPr>
          <p:nvPr>
            <p:ph type="title"/>
          </p:nvPr>
        </p:nvSpPr>
        <p:spPr>
          <a:xfrm>
            <a:off x="685800" y="0"/>
            <a:ext cx="7772400" cy="685800"/>
          </a:xfrm>
        </p:spPr>
        <p:txBody>
          <a:bodyPr/>
          <a:lstStyle/>
          <a:p>
            <a:r>
              <a:rPr lang="en-US" altLang="en-US" sz="4000" b="1"/>
              <a:t>Intel Memory Management</a:t>
            </a:r>
          </a:p>
        </p:txBody>
      </p:sp>
      <p:sp>
        <p:nvSpPr>
          <p:cNvPr id="120835" name="Rectangle 3"/>
          <p:cNvSpPr>
            <a:spLocks noGrp="1" noChangeArrowheads="1"/>
          </p:cNvSpPr>
          <p:nvPr>
            <p:ph type="body" sz="half" idx="1"/>
          </p:nvPr>
        </p:nvSpPr>
        <p:spPr>
          <a:xfrm>
            <a:off x="228600" y="609600"/>
            <a:ext cx="4495800" cy="5638800"/>
          </a:xfrm>
        </p:spPr>
        <p:txBody>
          <a:bodyPr/>
          <a:lstStyle/>
          <a:p>
            <a:pPr algn="just">
              <a:buFontTx/>
              <a:buNone/>
            </a:pPr>
            <a:endParaRPr lang="en-US" altLang="en-US" sz="1600" b="1">
              <a:latin typeface="Arial-BoldMT" charset="0"/>
            </a:endParaRPr>
          </a:p>
          <a:p>
            <a:pPr algn="just">
              <a:buFontTx/>
              <a:buNone/>
            </a:pPr>
            <a:r>
              <a:rPr lang="en-US" altLang="en-US" sz="1600" b="1">
                <a:latin typeface="Arial-BoldMT" charset="0"/>
              </a:rPr>
              <a:t>3.2.2 Protected Flat Model</a:t>
            </a:r>
          </a:p>
          <a:p>
            <a:pPr algn="just">
              <a:buFontTx/>
              <a:buNone/>
            </a:pPr>
            <a:r>
              <a:rPr lang="en-US" altLang="en-US" sz="1600">
                <a:latin typeface="TimesNewRomanPSMT" charset="0"/>
              </a:rPr>
              <a:t>The protected flat model is similar to the basic flat model, except the segment limits are set to include only the range of addresses for which physical memory actually exists (see Figure 3-3).</a:t>
            </a:r>
          </a:p>
          <a:p>
            <a:pPr algn="just">
              <a:buFontTx/>
              <a:buNone/>
            </a:pPr>
            <a:r>
              <a:rPr lang="en-US" altLang="en-US" sz="1600">
                <a:latin typeface="TimesNewRomanPSMT" charset="0"/>
              </a:rPr>
              <a:t>A protection exception is generated on any attempt to access nonexistent memory. This model provides a minimum level of hardware protection against some kinds of program bugs.</a:t>
            </a:r>
          </a:p>
          <a:p>
            <a:pPr algn="just">
              <a:buFontTx/>
              <a:buNone/>
            </a:pPr>
            <a:endParaRPr lang="en-US" altLang="en-US" sz="1600">
              <a:latin typeface="TimesNewRomanPSMT" charset="0"/>
            </a:endParaRPr>
          </a:p>
          <a:p>
            <a:pPr algn="just">
              <a:buFontTx/>
              <a:buNone/>
            </a:pPr>
            <a:r>
              <a:rPr lang="en-US" altLang="en-US" sz="1600">
                <a:latin typeface="TimesNewRomanPSMT" charset="0"/>
              </a:rPr>
              <a:t>More complexity can be added to this protected flat model to provide more protection. </a:t>
            </a:r>
          </a:p>
          <a:p>
            <a:pPr algn="just">
              <a:buFontTx/>
              <a:buNone/>
            </a:pPr>
            <a:r>
              <a:rPr lang="en-US" altLang="en-US" sz="1600">
                <a:latin typeface="TimesNewRomanPSMT" charset="0"/>
              </a:rPr>
              <a:t>Example: For the paging mechanism to provide isolation between user and supervisor code and data, four segments need to be defined: </a:t>
            </a:r>
          </a:p>
          <a:p>
            <a:pPr lvl="1" algn="just"/>
            <a:r>
              <a:rPr lang="en-US" altLang="en-US" sz="1400">
                <a:latin typeface="TimesNewRomanPSMT" charset="0"/>
              </a:rPr>
              <a:t>code and data segments at privilege level 3 for the user, </a:t>
            </a:r>
          </a:p>
          <a:p>
            <a:pPr lvl="1" algn="just"/>
            <a:r>
              <a:rPr lang="en-US" altLang="en-US" sz="1400">
                <a:latin typeface="TimesNewRomanPSMT" charset="0"/>
              </a:rPr>
              <a:t>and code and data segments at privilege level 0 for the supervisor. </a:t>
            </a:r>
          </a:p>
        </p:txBody>
      </p:sp>
      <p:pic>
        <p:nvPicPr>
          <p:cNvPr id="120836" name="Picture 4" descr="Fig3"/>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724400" y="762000"/>
            <a:ext cx="4191000" cy="1882775"/>
          </a:xfrm>
          <a:ln/>
        </p:spPr>
      </p:pic>
      <p:pic>
        <p:nvPicPr>
          <p:cNvPr id="120837" name="Picture 5" descr="Fig3"/>
          <p:cNvPicPr>
            <a:picLocks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724400" y="2819400"/>
            <a:ext cx="4191000" cy="188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altLang="en-US"/>
              <a:t>9.1: Intel Memory</a:t>
            </a:r>
          </a:p>
        </p:txBody>
      </p:sp>
      <p:sp>
        <p:nvSpPr>
          <p:cNvPr id="8" name="Slide Number Placeholder 7"/>
          <p:cNvSpPr>
            <a:spLocks noGrp="1"/>
          </p:cNvSpPr>
          <p:nvPr>
            <p:ph type="sldNum" sz="quarter" idx="12"/>
          </p:nvPr>
        </p:nvSpPr>
        <p:spPr/>
        <p:txBody>
          <a:bodyPr/>
          <a:lstStyle/>
          <a:p>
            <a:fld id="{4126DA5D-CFA7-4CA0-95ED-69A93437A25A}" type="slidenum">
              <a:rPr lang="en-US" altLang="en-US"/>
              <a:pPr/>
              <a:t>15</a:t>
            </a:fld>
            <a:endParaRPr lang="en-US" altLang="en-US"/>
          </a:p>
        </p:txBody>
      </p:sp>
      <p:sp>
        <p:nvSpPr>
          <p:cNvPr id="89090" name="Rectangle 2"/>
          <p:cNvSpPr>
            <a:spLocks noGrp="1" noChangeArrowheads="1"/>
          </p:cNvSpPr>
          <p:nvPr>
            <p:ph type="title"/>
          </p:nvPr>
        </p:nvSpPr>
        <p:spPr>
          <a:xfrm>
            <a:off x="685800" y="0"/>
            <a:ext cx="7772400" cy="685800"/>
          </a:xfrm>
        </p:spPr>
        <p:txBody>
          <a:bodyPr/>
          <a:lstStyle/>
          <a:p>
            <a:r>
              <a:rPr lang="en-US" altLang="en-US" sz="4000" b="1"/>
              <a:t>Intel Memory Management</a:t>
            </a:r>
          </a:p>
        </p:txBody>
      </p:sp>
      <p:sp>
        <p:nvSpPr>
          <p:cNvPr id="89091" name="Rectangle 3"/>
          <p:cNvSpPr>
            <a:spLocks noGrp="1" noChangeArrowheads="1"/>
          </p:cNvSpPr>
          <p:nvPr>
            <p:ph type="body" sz="half" idx="1"/>
          </p:nvPr>
        </p:nvSpPr>
        <p:spPr>
          <a:xfrm>
            <a:off x="228600" y="609600"/>
            <a:ext cx="8686800" cy="2286000"/>
          </a:xfrm>
        </p:spPr>
        <p:txBody>
          <a:bodyPr/>
          <a:lstStyle/>
          <a:p>
            <a:pPr>
              <a:buFontTx/>
              <a:buNone/>
            </a:pPr>
            <a:r>
              <a:rPr lang="en-US" altLang="en-US" sz="1600" b="1"/>
              <a:t>3.2.3 Multi-Segment Model</a:t>
            </a:r>
          </a:p>
          <a:p>
            <a:pPr>
              <a:buFontTx/>
              <a:buNone/>
            </a:pPr>
            <a:r>
              <a:rPr lang="en-US" altLang="en-US" sz="1600"/>
              <a:t>A multi-segment model (shown here) uses the full capabilities of segmentation to provide hardware enforced protection of code, data structures, and programs and tasks. </a:t>
            </a:r>
          </a:p>
          <a:p>
            <a:r>
              <a:rPr lang="en-US" altLang="en-US" sz="1600"/>
              <a:t>each program (or task) has  its own table of segment descriptors and its own segments. </a:t>
            </a:r>
          </a:p>
          <a:p>
            <a:r>
              <a:rPr lang="en-US" altLang="en-US" sz="1600"/>
              <a:t>segments can be completely private to their programs or shared among programs. </a:t>
            </a:r>
          </a:p>
          <a:p>
            <a:r>
              <a:rPr lang="en-US" altLang="en-US" sz="1600"/>
              <a:t>Access to segments and to program environments is controlled by hardware.</a:t>
            </a:r>
          </a:p>
          <a:p>
            <a:pPr>
              <a:buFontTx/>
              <a:buNone/>
            </a:pPr>
            <a:endParaRPr lang="en-US" altLang="en-US" sz="1600"/>
          </a:p>
          <a:p>
            <a:pPr>
              <a:buFontTx/>
              <a:buNone/>
            </a:pPr>
            <a:endParaRPr lang="en-US" altLang="en-US" sz="1600"/>
          </a:p>
        </p:txBody>
      </p:sp>
      <p:pic>
        <p:nvPicPr>
          <p:cNvPr id="89092" name="Picture 4" descr="Fig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95600"/>
            <a:ext cx="3984625" cy="3284538"/>
          </a:xfrm>
          <a:prstGeom prst="rect">
            <a:avLst/>
          </a:prstGeom>
          <a:noFill/>
          <a:extLst>
            <a:ext uri="{909E8E84-426E-40DD-AFC4-6F175D3DCCD1}">
              <a14:hiddenFill xmlns:a14="http://schemas.microsoft.com/office/drawing/2010/main">
                <a:solidFill>
                  <a:srgbClr val="FFFFFF"/>
                </a:solidFill>
              </a14:hiddenFill>
            </a:ext>
          </a:extLst>
        </p:spPr>
      </p:pic>
      <p:sp>
        <p:nvSpPr>
          <p:cNvPr id="89093" name="Text Box 5"/>
          <p:cNvSpPr txBox="1">
            <a:spLocks noChangeArrowheads="1"/>
          </p:cNvSpPr>
          <p:nvPr/>
        </p:nvSpPr>
        <p:spPr bwMode="auto">
          <a:xfrm>
            <a:off x="152400" y="2514600"/>
            <a:ext cx="4572000"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9250" indent="-349250">
              <a:defRPr sz="2400">
                <a:solidFill>
                  <a:schemeClr val="tx1"/>
                </a:solidFill>
                <a:latin typeface="Arial" panose="020B0604020202020204" pitchFamily="34" charset="0"/>
              </a:defRPr>
            </a:lvl1pPr>
            <a:lvl2pPr marL="46355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fontAlgn="base">
              <a:spcBef>
                <a:spcPct val="0"/>
              </a:spcBef>
              <a:spcAft>
                <a:spcPct val="0"/>
              </a:spcAft>
              <a:defRPr sz="2400">
                <a:solidFill>
                  <a:schemeClr val="tx1"/>
                </a:solidFill>
                <a:latin typeface="Arial" panose="020B0604020202020204" pitchFamily="34" charset="0"/>
              </a:defRPr>
            </a:lvl6pPr>
            <a:lvl7pPr fontAlgn="base">
              <a:spcBef>
                <a:spcPct val="0"/>
              </a:spcBef>
              <a:spcAft>
                <a:spcPct val="0"/>
              </a:spcAft>
              <a:defRPr sz="2400">
                <a:solidFill>
                  <a:schemeClr val="tx1"/>
                </a:solidFill>
                <a:latin typeface="Arial" panose="020B0604020202020204" pitchFamily="34" charset="0"/>
              </a:defRPr>
            </a:lvl7pPr>
            <a:lvl8pPr fontAlgn="base">
              <a:spcBef>
                <a:spcPct val="0"/>
              </a:spcBef>
              <a:spcAft>
                <a:spcPct val="0"/>
              </a:spcAft>
              <a:defRPr sz="2400">
                <a:solidFill>
                  <a:schemeClr val="tx1"/>
                </a:solidFill>
                <a:latin typeface="Arial" panose="020B0604020202020204" pitchFamily="34" charset="0"/>
              </a:defRPr>
            </a:lvl8pPr>
            <a:lvl9pPr fontAlgn="base">
              <a:spcBef>
                <a:spcPct val="0"/>
              </a:spcBef>
              <a:spcAft>
                <a:spcPct val="0"/>
              </a:spcAft>
              <a:defRPr sz="2400">
                <a:solidFill>
                  <a:schemeClr val="tx1"/>
                </a:solidFill>
                <a:latin typeface="Arial" panose="020B0604020202020204" pitchFamily="34" charset="0"/>
              </a:defRPr>
            </a:lvl9pPr>
          </a:lstStyle>
          <a:p>
            <a:pPr>
              <a:spcBef>
                <a:spcPct val="20000"/>
              </a:spcBef>
            </a:pPr>
            <a:r>
              <a:rPr lang="en-US" altLang="en-US" sz="1600"/>
              <a:t>Access checks can be used to protect not only against referencing an address outside the limit of a segment, but also against performing disallowed operations in certain segments. </a:t>
            </a:r>
          </a:p>
          <a:p>
            <a:pPr>
              <a:spcBef>
                <a:spcPct val="20000"/>
              </a:spcBef>
              <a:buFontTx/>
              <a:buChar char="•"/>
            </a:pPr>
            <a:r>
              <a:rPr lang="en-US" altLang="en-US" sz="1600"/>
              <a:t>The access rights information created for segments can also be used to set up protection rings or levels. </a:t>
            </a:r>
          </a:p>
          <a:p>
            <a:pPr>
              <a:spcBef>
                <a:spcPct val="20000"/>
              </a:spcBef>
              <a:buFontTx/>
              <a:buChar char="•"/>
            </a:pPr>
            <a:r>
              <a:rPr lang="en-US" altLang="en-US" sz="1600"/>
              <a:t>Protection levels can be used to protect operating system procedures from unauthorized access by application programs.</a:t>
            </a:r>
          </a:p>
          <a:p>
            <a:endParaRPr lang="en-US"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6"/>
          <p:cNvSpPr>
            <a:spLocks noGrp="1"/>
          </p:cNvSpPr>
          <p:nvPr>
            <p:ph type="ftr" sz="quarter" idx="11"/>
          </p:nvPr>
        </p:nvSpPr>
        <p:spPr/>
        <p:txBody>
          <a:bodyPr/>
          <a:lstStyle/>
          <a:p>
            <a:r>
              <a:rPr lang="en-US" altLang="en-US"/>
              <a:t>9.1: Intel Memory</a:t>
            </a:r>
          </a:p>
        </p:txBody>
      </p:sp>
      <p:sp>
        <p:nvSpPr>
          <p:cNvPr id="6" name="Slide Number Placeholder 7"/>
          <p:cNvSpPr>
            <a:spLocks noGrp="1"/>
          </p:cNvSpPr>
          <p:nvPr>
            <p:ph type="sldNum" sz="quarter" idx="12"/>
          </p:nvPr>
        </p:nvSpPr>
        <p:spPr/>
        <p:txBody>
          <a:bodyPr/>
          <a:lstStyle/>
          <a:p>
            <a:fld id="{0B26738C-FCB5-4A72-A6A0-D69B51ABEA3B}" type="slidenum">
              <a:rPr lang="en-US" altLang="en-US"/>
              <a:pPr/>
              <a:t>16</a:t>
            </a:fld>
            <a:endParaRPr lang="en-US" altLang="en-US"/>
          </a:p>
        </p:txBody>
      </p:sp>
      <p:sp>
        <p:nvSpPr>
          <p:cNvPr id="91138" name="Rectangle 2"/>
          <p:cNvSpPr>
            <a:spLocks noGrp="1" noChangeArrowheads="1"/>
          </p:cNvSpPr>
          <p:nvPr>
            <p:ph type="title"/>
          </p:nvPr>
        </p:nvSpPr>
        <p:spPr>
          <a:xfrm>
            <a:off x="685800" y="0"/>
            <a:ext cx="7772400" cy="685800"/>
          </a:xfrm>
        </p:spPr>
        <p:txBody>
          <a:bodyPr/>
          <a:lstStyle/>
          <a:p>
            <a:r>
              <a:rPr lang="en-US" altLang="en-US" sz="4000" b="1"/>
              <a:t>Intel Memory Management</a:t>
            </a:r>
          </a:p>
        </p:txBody>
      </p:sp>
      <p:sp>
        <p:nvSpPr>
          <p:cNvPr id="91139" name="Rectangle 3"/>
          <p:cNvSpPr>
            <a:spLocks noGrp="1" noChangeArrowheads="1"/>
          </p:cNvSpPr>
          <p:nvPr>
            <p:ph type="body" sz="half" idx="1"/>
          </p:nvPr>
        </p:nvSpPr>
        <p:spPr>
          <a:xfrm>
            <a:off x="228600" y="609600"/>
            <a:ext cx="8686800" cy="5105400"/>
          </a:xfrm>
        </p:spPr>
        <p:txBody>
          <a:bodyPr/>
          <a:lstStyle/>
          <a:p>
            <a:pPr>
              <a:buFontTx/>
              <a:buNone/>
            </a:pPr>
            <a:r>
              <a:rPr lang="en-US" altLang="en-US" sz="1600" b="1"/>
              <a:t>3.3 PHYSICAL ADDRESS SPACE</a:t>
            </a:r>
          </a:p>
          <a:p>
            <a:pPr>
              <a:buFontTx/>
              <a:buNone/>
            </a:pPr>
            <a:r>
              <a:rPr lang="en-US" altLang="en-US" sz="1600"/>
              <a:t>In protected mode, the IA-32 architecture provides a normal physical address space of 4 Gbytes (2</a:t>
            </a:r>
            <a:r>
              <a:rPr lang="en-US" altLang="en-US" sz="1600" baseline="30000"/>
              <a:t>32</a:t>
            </a:r>
            <a:r>
              <a:rPr lang="en-US" altLang="en-US" sz="1600"/>
              <a:t> bytes). </a:t>
            </a:r>
          </a:p>
          <a:p>
            <a:pPr>
              <a:buFontTx/>
              <a:buNone/>
            </a:pPr>
            <a:r>
              <a:rPr lang="en-US" altLang="en-US" sz="1600"/>
              <a:t>This is the address space that the processor can address on its address bus. This address space is flat (unsegmented), with addresses ranging continuously from 0 to FFFF,FFFFH. This physical address space can be mapped to read-write memory, read-only memory, and memory mapped I/O. The memory mapping facilities described in this chapter can be used to divide this physical memory up into segments and/or pages.</a:t>
            </a:r>
          </a:p>
          <a:p>
            <a:pPr>
              <a:buFontTx/>
              <a:buNone/>
            </a:pPr>
            <a:r>
              <a:rPr lang="en-US" altLang="en-US" sz="1600"/>
              <a:t>The IA-32 architecture also supports an extension of the physical address space to 2</a:t>
            </a:r>
            <a:r>
              <a:rPr lang="en-US" altLang="en-US" sz="1600" baseline="30000"/>
              <a:t>36</a:t>
            </a:r>
            <a:r>
              <a:rPr lang="en-US" altLang="en-US" sz="1600"/>
              <a:t> bytes (64 GBytes); with a maximum physical address of F,FFFF,FFFFH. This extension is invoked </a:t>
            </a:r>
          </a:p>
          <a:p>
            <a:pPr>
              <a:buFontTx/>
              <a:buNone/>
            </a:pPr>
            <a:r>
              <a:rPr lang="en-US" altLang="en-US" sz="1600"/>
              <a:t>• Using the physical address extension (PAE) flag, located in bit 5 of control register CR4.</a:t>
            </a:r>
          </a:p>
          <a:p>
            <a:pPr>
              <a:buFontTx/>
              <a:buNone/>
            </a:pPr>
            <a:r>
              <a:rPr lang="en-US" altLang="en-US" sz="1600"/>
              <a:t>-- Talked about later.</a:t>
            </a:r>
          </a:p>
          <a:p>
            <a:pPr>
              <a:buFontTx/>
              <a:buNone/>
            </a:pPr>
            <a:endParaRPr lang="en-US"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p:cNvSpPr>
            <a:spLocks noGrp="1"/>
          </p:cNvSpPr>
          <p:nvPr>
            <p:ph type="ftr" sz="quarter" idx="11"/>
          </p:nvPr>
        </p:nvSpPr>
        <p:spPr/>
        <p:txBody>
          <a:bodyPr/>
          <a:lstStyle/>
          <a:p>
            <a:r>
              <a:rPr lang="en-US" altLang="en-US"/>
              <a:t>9.1: Intel Memory</a:t>
            </a:r>
          </a:p>
        </p:txBody>
      </p:sp>
      <p:sp>
        <p:nvSpPr>
          <p:cNvPr id="7" name="Slide Number Placeholder 7"/>
          <p:cNvSpPr>
            <a:spLocks noGrp="1"/>
          </p:cNvSpPr>
          <p:nvPr>
            <p:ph type="sldNum" sz="quarter" idx="12"/>
          </p:nvPr>
        </p:nvSpPr>
        <p:spPr/>
        <p:txBody>
          <a:bodyPr/>
          <a:lstStyle/>
          <a:p>
            <a:fld id="{F1CF0A77-DC66-4589-81AA-CFF9EE11D1A7}" type="slidenum">
              <a:rPr lang="en-US" altLang="en-US"/>
              <a:pPr/>
              <a:t>17</a:t>
            </a:fld>
            <a:endParaRPr lang="en-US" altLang="en-US"/>
          </a:p>
        </p:txBody>
      </p:sp>
      <p:sp>
        <p:nvSpPr>
          <p:cNvPr id="93186" name="Rectangle 2"/>
          <p:cNvSpPr>
            <a:spLocks noGrp="1" noChangeArrowheads="1"/>
          </p:cNvSpPr>
          <p:nvPr>
            <p:ph type="title"/>
          </p:nvPr>
        </p:nvSpPr>
        <p:spPr>
          <a:xfrm>
            <a:off x="685800" y="0"/>
            <a:ext cx="7772400" cy="685800"/>
          </a:xfrm>
        </p:spPr>
        <p:txBody>
          <a:bodyPr/>
          <a:lstStyle/>
          <a:p>
            <a:r>
              <a:rPr lang="en-US" altLang="en-US" sz="4000" b="1"/>
              <a:t>Intel Memory Management</a:t>
            </a:r>
          </a:p>
        </p:txBody>
      </p:sp>
      <p:sp>
        <p:nvSpPr>
          <p:cNvPr id="93187" name="Rectangle 3"/>
          <p:cNvSpPr>
            <a:spLocks noGrp="1" noChangeArrowheads="1"/>
          </p:cNvSpPr>
          <p:nvPr>
            <p:ph type="body" sz="half" idx="1"/>
          </p:nvPr>
        </p:nvSpPr>
        <p:spPr>
          <a:xfrm>
            <a:off x="228600" y="609600"/>
            <a:ext cx="8686800" cy="1371600"/>
          </a:xfrm>
        </p:spPr>
        <p:txBody>
          <a:bodyPr/>
          <a:lstStyle/>
          <a:p>
            <a:pPr>
              <a:buFontTx/>
              <a:buNone/>
            </a:pPr>
            <a:r>
              <a:rPr lang="en-US" altLang="en-US" sz="1800" b="1"/>
              <a:t>3.4 LOGICAL AND LINEAR ADDRESSES</a:t>
            </a:r>
          </a:p>
          <a:p>
            <a:pPr>
              <a:buFontTx/>
              <a:buNone/>
            </a:pPr>
            <a:r>
              <a:rPr lang="en-US" altLang="en-US" sz="1800"/>
              <a:t>The processor uses two stages of address translation to arrive at a physical address: logical-address (via segments) translation and linear address space (via paging) translation.</a:t>
            </a:r>
          </a:p>
        </p:txBody>
      </p:sp>
      <p:pic>
        <p:nvPicPr>
          <p:cNvPr id="93188" name="Picture 4" descr="Fig3"/>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57200" y="2057400"/>
            <a:ext cx="6096000" cy="273843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altLang="en-US"/>
              <a:t>9.1: Intel Memory</a:t>
            </a:r>
          </a:p>
        </p:txBody>
      </p:sp>
      <p:sp>
        <p:nvSpPr>
          <p:cNvPr id="8" name="Slide Number Placeholder 7"/>
          <p:cNvSpPr>
            <a:spLocks noGrp="1"/>
          </p:cNvSpPr>
          <p:nvPr>
            <p:ph type="sldNum" sz="quarter" idx="12"/>
          </p:nvPr>
        </p:nvSpPr>
        <p:spPr/>
        <p:txBody>
          <a:bodyPr/>
          <a:lstStyle/>
          <a:p>
            <a:fld id="{7A1EAA9C-4CD5-4687-BAD0-E80E6E259A19}" type="slidenum">
              <a:rPr lang="en-US" altLang="en-US"/>
              <a:pPr/>
              <a:t>18</a:t>
            </a:fld>
            <a:endParaRPr lang="en-US" altLang="en-US"/>
          </a:p>
        </p:txBody>
      </p:sp>
      <p:sp>
        <p:nvSpPr>
          <p:cNvPr id="118786" name="Rectangle 2"/>
          <p:cNvSpPr>
            <a:spLocks noGrp="1" noChangeArrowheads="1"/>
          </p:cNvSpPr>
          <p:nvPr>
            <p:ph type="title"/>
          </p:nvPr>
        </p:nvSpPr>
        <p:spPr>
          <a:xfrm>
            <a:off x="685800" y="0"/>
            <a:ext cx="7772400" cy="609600"/>
          </a:xfrm>
        </p:spPr>
        <p:txBody>
          <a:bodyPr/>
          <a:lstStyle/>
          <a:p>
            <a:r>
              <a:rPr lang="en-US" altLang="en-US" sz="4000" b="1"/>
              <a:t>Intel Memory Management</a:t>
            </a:r>
          </a:p>
        </p:txBody>
      </p:sp>
      <p:sp>
        <p:nvSpPr>
          <p:cNvPr id="118787" name="Rectangle 3"/>
          <p:cNvSpPr>
            <a:spLocks noGrp="1" noChangeArrowheads="1"/>
          </p:cNvSpPr>
          <p:nvPr>
            <p:ph type="body" sz="half" idx="1"/>
          </p:nvPr>
        </p:nvSpPr>
        <p:spPr>
          <a:xfrm>
            <a:off x="228600" y="457200"/>
            <a:ext cx="8686800" cy="5105400"/>
          </a:xfrm>
        </p:spPr>
        <p:txBody>
          <a:bodyPr/>
          <a:lstStyle/>
          <a:p>
            <a:pPr>
              <a:buFontTx/>
              <a:buNone/>
            </a:pPr>
            <a:r>
              <a:rPr lang="en-US" altLang="en-US" sz="1600" b="1"/>
              <a:t>3.4 LOGICAL AND LINEAR ADDRESSES</a:t>
            </a:r>
          </a:p>
          <a:p>
            <a:pPr>
              <a:buFontTx/>
              <a:buNone/>
            </a:pPr>
            <a:r>
              <a:rPr lang="en-US" altLang="en-US" sz="1600"/>
              <a:t>Every byte in the processor’s address space is accessed with a logical address. A </a:t>
            </a:r>
            <a:r>
              <a:rPr lang="en-US" altLang="en-US" sz="1600" b="1"/>
              <a:t>logical</a:t>
            </a:r>
            <a:r>
              <a:rPr lang="en-US" altLang="en-US" sz="1600"/>
              <a:t> address consists of a 16-bit segment selector and a 32-bit offset (see Figure 3-5). </a:t>
            </a:r>
          </a:p>
          <a:p>
            <a:pPr>
              <a:buFontTx/>
              <a:buNone/>
            </a:pPr>
            <a:r>
              <a:rPr lang="en-US" altLang="en-US" sz="1600"/>
              <a:t>.A </a:t>
            </a:r>
            <a:r>
              <a:rPr lang="en-US" altLang="en-US" sz="1600" b="1"/>
              <a:t>linear</a:t>
            </a:r>
            <a:r>
              <a:rPr lang="en-US" altLang="en-US" sz="1600"/>
              <a:t> address is a 32-bit address in the processor’s linear address space. The linear address space is a flat (unsegmented), 2</a:t>
            </a:r>
            <a:r>
              <a:rPr lang="en-US" altLang="en-US" sz="1600" baseline="30000"/>
              <a:t>32</a:t>
            </a:r>
            <a:r>
              <a:rPr lang="en-US" altLang="en-US" sz="1600"/>
              <a:t>-byte address space, with addresses ranging from 0 to FFFF,FFFFH. </a:t>
            </a:r>
          </a:p>
          <a:p>
            <a:pPr>
              <a:buFontTx/>
              <a:buNone/>
            </a:pPr>
            <a:r>
              <a:rPr lang="en-US" altLang="en-US" sz="1600"/>
              <a:t>The linear address space contains all the segments and system tables defined for a system.</a:t>
            </a:r>
          </a:p>
          <a:p>
            <a:pPr>
              <a:buFontTx/>
              <a:buNone/>
            </a:pPr>
            <a:r>
              <a:rPr lang="en-US" altLang="en-US" sz="1600"/>
              <a:t>To translate a logical address into a linear address, the processor does the following:</a:t>
            </a:r>
          </a:p>
          <a:p>
            <a:pPr>
              <a:buFontTx/>
              <a:buNone/>
            </a:pPr>
            <a:r>
              <a:rPr lang="en-US" altLang="en-US" sz="1600"/>
              <a:t>1. Uses the offset in the segment selector to find the descriptor for the segment in the GDT or LDT and reads it into the processor, or uses the appropriate segment register.</a:t>
            </a:r>
          </a:p>
          <a:p>
            <a:pPr>
              <a:buFontTx/>
              <a:buNone/>
            </a:pPr>
            <a:r>
              <a:rPr lang="en-US" altLang="en-US" sz="1600"/>
              <a:t>2. Examines the segment descriptor to check the access rights and range of the segment – makes sure the segment is accessible and has legal offset.</a:t>
            </a:r>
          </a:p>
          <a:p>
            <a:pPr>
              <a:buFontTx/>
              <a:buNone/>
            </a:pPr>
            <a:r>
              <a:rPr lang="en-US" altLang="en-US" sz="1600"/>
              <a:t>3. Adds the base address of the segment to the offset to form a linear address.</a:t>
            </a:r>
          </a:p>
        </p:txBody>
      </p:sp>
      <p:pic>
        <p:nvPicPr>
          <p:cNvPr id="118788" name="Picture 4" descr="Fig3"/>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0" y="4191000"/>
            <a:ext cx="4648200" cy="2087563"/>
          </a:xfrm>
          <a:ln/>
        </p:spPr>
      </p:pic>
      <p:pic>
        <p:nvPicPr>
          <p:cNvPr id="1187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114800"/>
            <a:ext cx="378142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6"/>
          <p:cNvSpPr>
            <a:spLocks noGrp="1"/>
          </p:cNvSpPr>
          <p:nvPr>
            <p:ph type="ftr" sz="quarter" idx="11"/>
          </p:nvPr>
        </p:nvSpPr>
        <p:spPr/>
        <p:txBody>
          <a:bodyPr/>
          <a:lstStyle/>
          <a:p>
            <a:r>
              <a:rPr lang="en-US" altLang="en-US"/>
              <a:t>9.1: Intel Memory</a:t>
            </a:r>
          </a:p>
        </p:txBody>
      </p:sp>
      <p:sp>
        <p:nvSpPr>
          <p:cNvPr id="6" name="Slide Number Placeholder 7"/>
          <p:cNvSpPr>
            <a:spLocks noGrp="1"/>
          </p:cNvSpPr>
          <p:nvPr>
            <p:ph type="sldNum" sz="quarter" idx="12"/>
          </p:nvPr>
        </p:nvSpPr>
        <p:spPr/>
        <p:txBody>
          <a:bodyPr/>
          <a:lstStyle/>
          <a:p>
            <a:fld id="{69FD91D5-DC73-4499-8655-59A435EBBDF4}" type="slidenum">
              <a:rPr lang="en-US" altLang="en-US"/>
              <a:pPr/>
              <a:t>19</a:t>
            </a:fld>
            <a:endParaRPr lang="en-US" altLang="en-US"/>
          </a:p>
        </p:txBody>
      </p:sp>
      <p:sp>
        <p:nvSpPr>
          <p:cNvPr id="95234" name="Rectangle 2"/>
          <p:cNvSpPr>
            <a:spLocks noGrp="1" noChangeArrowheads="1"/>
          </p:cNvSpPr>
          <p:nvPr>
            <p:ph type="title"/>
          </p:nvPr>
        </p:nvSpPr>
        <p:spPr>
          <a:xfrm>
            <a:off x="685800" y="0"/>
            <a:ext cx="7772400" cy="685800"/>
          </a:xfrm>
        </p:spPr>
        <p:txBody>
          <a:bodyPr/>
          <a:lstStyle/>
          <a:p>
            <a:r>
              <a:rPr lang="en-US" altLang="en-US" sz="4000" b="1"/>
              <a:t>Intel Memory Management</a:t>
            </a:r>
          </a:p>
        </p:txBody>
      </p:sp>
      <p:sp>
        <p:nvSpPr>
          <p:cNvPr id="95235" name="Rectangle 3"/>
          <p:cNvSpPr>
            <a:spLocks noGrp="1" noChangeArrowheads="1"/>
          </p:cNvSpPr>
          <p:nvPr>
            <p:ph type="body" sz="half" idx="1"/>
          </p:nvPr>
        </p:nvSpPr>
        <p:spPr>
          <a:xfrm>
            <a:off x="228600" y="609600"/>
            <a:ext cx="8686800" cy="5105400"/>
          </a:xfrm>
        </p:spPr>
        <p:txBody>
          <a:bodyPr/>
          <a:lstStyle/>
          <a:p>
            <a:pPr>
              <a:buFontTx/>
              <a:buNone/>
            </a:pPr>
            <a:r>
              <a:rPr lang="en-US" altLang="en-US" sz="1800" b="1"/>
              <a:t>3.4.2 Segment Selectors</a:t>
            </a:r>
          </a:p>
          <a:p>
            <a:pPr>
              <a:buFontTx/>
              <a:buNone/>
            </a:pPr>
            <a:r>
              <a:rPr lang="en-US" altLang="en-US" sz="1800"/>
              <a:t>A segment selector is a 16-bit identifier for a segment (see Figure 3-6). It does not point directly to the segment, but instead points to the segment descriptor that defines the segment. A segment selector contains the following items:</a:t>
            </a:r>
          </a:p>
          <a:p>
            <a:pPr>
              <a:buFontTx/>
              <a:buNone/>
            </a:pPr>
            <a:r>
              <a:rPr lang="en-US" altLang="en-US" sz="1800" b="1"/>
              <a:t>Index </a:t>
            </a:r>
            <a:r>
              <a:rPr lang="en-US" altLang="en-US" sz="1800"/>
              <a:t>—</a:t>
            </a:r>
            <a:r>
              <a:rPr lang="en-US" altLang="en-US" sz="1800" b="1"/>
              <a:t> </a:t>
            </a:r>
            <a:r>
              <a:rPr lang="en-US" altLang="en-US" sz="1800"/>
              <a:t>Selects one of 8192 descriptors in the GDT or LDT. </a:t>
            </a:r>
          </a:p>
          <a:p>
            <a:pPr>
              <a:buFontTx/>
              <a:buNone/>
            </a:pPr>
            <a:r>
              <a:rPr lang="en-US" altLang="en-US" sz="1800" b="1"/>
              <a:t>TI (table indicator) flag </a:t>
            </a:r>
            <a:r>
              <a:rPr lang="en-US" altLang="en-US" sz="1800"/>
              <a:t>— Specifies the descriptor table to use: GDT or LDT</a:t>
            </a:r>
          </a:p>
          <a:p>
            <a:pPr>
              <a:buFontTx/>
              <a:buNone/>
            </a:pPr>
            <a:r>
              <a:rPr lang="en-US" altLang="en-US" sz="1800" b="1"/>
              <a:t>Requested Privilege Level (RPL) </a:t>
            </a:r>
            <a:r>
              <a:rPr lang="en-US" altLang="en-US" sz="1800"/>
              <a:t>— Specifies the privilege level of the selector. The privilege level can range from 0 to 3, with 0 being the most privileged level.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9.1: Intel Memory</a:t>
            </a:r>
          </a:p>
        </p:txBody>
      </p:sp>
      <p:sp>
        <p:nvSpPr>
          <p:cNvPr id="7" name="Slide Number Placeholder 5"/>
          <p:cNvSpPr>
            <a:spLocks noGrp="1"/>
          </p:cNvSpPr>
          <p:nvPr>
            <p:ph type="sldNum" sz="quarter" idx="12"/>
          </p:nvPr>
        </p:nvSpPr>
        <p:spPr/>
        <p:txBody>
          <a:bodyPr/>
          <a:lstStyle/>
          <a:p>
            <a:fld id="{EBD9AEEE-A285-4B2B-8CA3-0FC7E0DBD0D1}" type="slidenum">
              <a:rPr lang="en-US" altLang="en-US"/>
              <a:pPr/>
              <a:t>2</a:t>
            </a:fld>
            <a:endParaRPr lang="en-US" altLang="en-US"/>
          </a:p>
        </p:txBody>
      </p:sp>
      <p:sp>
        <p:nvSpPr>
          <p:cNvPr id="2050" name="Rectangle 2"/>
          <p:cNvSpPr>
            <a:spLocks noGrp="1" noChangeArrowheads="1"/>
          </p:cNvSpPr>
          <p:nvPr>
            <p:ph type="title"/>
          </p:nvPr>
        </p:nvSpPr>
        <p:spPr>
          <a:xfrm>
            <a:off x="685800" y="609600"/>
            <a:ext cx="7772400" cy="762000"/>
          </a:xfrm>
        </p:spPr>
        <p:txBody>
          <a:bodyPr/>
          <a:lstStyle/>
          <a:p>
            <a:r>
              <a:rPr lang="en-US" altLang="en-US" b="1"/>
              <a:t>Intel Memory Management</a:t>
            </a:r>
          </a:p>
        </p:txBody>
      </p:sp>
      <p:sp>
        <p:nvSpPr>
          <p:cNvPr id="2051" name="Rectangle 3"/>
          <p:cNvSpPr>
            <a:spLocks noGrp="1" noChangeArrowheads="1"/>
          </p:cNvSpPr>
          <p:nvPr>
            <p:ph type="body" idx="1"/>
          </p:nvPr>
        </p:nvSpPr>
        <p:spPr>
          <a:xfrm>
            <a:off x="228600" y="1600200"/>
            <a:ext cx="8763000" cy="4114800"/>
          </a:xfrm>
        </p:spPr>
        <p:txBody>
          <a:bodyPr/>
          <a:lstStyle/>
          <a:p>
            <a:pPr algn="just">
              <a:lnSpc>
                <a:spcPct val="90000"/>
              </a:lnSpc>
              <a:buFontTx/>
              <a:buNone/>
            </a:pPr>
            <a:r>
              <a:rPr lang="en-US" altLang="en-US" sz="1600" b="1">
                <a:cs typeface="Arial" panose="020B0604020202020204" pitchFamily="34" charset="0"/>
              </a:rPr>
              <a:t>This set of slides is designed to explain the Memory Management Architecture used by Intel Pentium processors.</a:t>
            </a:r>
            <a:endParaRPr lang="en-US" altLang="en-US" sz="1600">
              <a:cs typeface="Arial" panose="020B0604020202020204" pitchFamily="34" charset="0"/>
            </a:endParaRPr>
          </a:p>
          <a:p>
            <a:pPr algn="just">
              <a:lnSpc>
                <a:spcPct val="90000"/>
              </a:lnSpc>
              <a:buFontTx/>
              <a:buNone/>
            </a:pPr>
            <a:r>
              <a:rPr lang="en-US" altLang="en-US" sz="1600">
                <a:cs typeface="Arial" panose="020B0604020202020204" pitchFamily="34" charset="0"/>
              </a:rPr>
              <a:t>For these slides we will use the Intel document found at:</a:t>
            </a:r>
          </a:p>
          <a:p>
            <a:pPr lvl="1" algn="just">
              <a:lnSpc>
                <a:spcPct val="90000"/>
              </a:lnSpc>
              <a:buFont typeface="Symbol" panose="05050102010706020507" pitchFamily="18" charset="2"/>
              <a:buNone/>
            </a:pPr>
            <a:r>
              <a:rPr lang="en-US" altLang="en-US" sz="2400"/>
              <a:t>http://www.intel.com/design/processor/manuals/253668.pdf</a:t>
            </a:r>
          </a:p>
          <a:p>
            <a:pPr lvl="1" algn="just">
              <a:lnSpc>
                <a:spcPct val="90000"/>
              </a:lnSpc>
              <a:buFont typeface="Symbol" panose="05050102010706020507" pitchFamily="18" charset="2"/>
              <a:buNone/>
            </a:pPr>
            <a:endParaRPr lang="en-US" altLang="en-US" sz="1400">
              <a:cs typeface="Arial" panose="020B0604020202020204" pitchFamily="34" charset="0"/>
            </a:endParaRPr>
          </a:p>
          <a:p>
            <a:pPr algn="just">
              <a:lnSpc>
                <a:spcPct val="90000"/>
              </a:lnSpc>
              <a:buFont typeface="Symbol" panose="05050102010706020507" pitchFamily="18" charset="2"/>
              <a:buNone/>
            </a:pPr>
            <a:r>
              <a:rPr lang="en-US" altLang="en-US" sz="1800">
                <a:cs typeface="Arial" panose="020B0604020202020204" pitchFamily="34" charset="0"/>
              </a:rPr>
              <a:t>Intel explains this document as a description of the hardware interface required by an Operating System in order to implement a Memory Management.</a:t>
            </a:r>
          </a:p>
          <a:p>
            <a:pPr algn="just">
              <a:lnSpc>
                <a:spcPct val="90000"/>
              </a:lnSpc>
              <a:buFontTx/>
              <a:buNone/>
            </a:pPr>
            <a:r>
              <a:rPr lang="en-US" altLang="en-US" sz="1600">
                <a:cs typeface="Arial" panose="020B0604020202020204" pitchFamily="34" charset="0"/>
              </a:rPr>
              <a:t> </a:t>
            </a:r>
          </a:p>
        </p:txBody>
      </p:sp>
      <p:sp>
        <p:nvSpPr>
          <p:cNvPr id="2052" name="Text Box 4"/>
          <p:cNvSpPr txBox="1">
            <a:spLocks noChangeArrowheads="1"/>
          </p:cNvSpPr>
          <p:nvPr/>
        </p:nvSpPr>
        <p:spPr bwMode="auto">
          <a:xfrm>
            <a:off x="2209800" y="4800600"/>
            <a:ext cx="6248400"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accent2"/>
                </a:solidFill>
              </a:rPr>
              <a:t>It’s assumed that you are familiar with the normal picture of memory management as presented in Chapters 8 &amp; 9 in this course.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6"/>
          <p:cNvSpPr>
            <a:spLocks noGrp="1"/>
          </p:cNvSpPr>
          <p:nvPr>
            <p:ph type="ftr" sz="quarter" idx="11"/>
          </p:nvPr>
        </p:nvSpPr>
        <p:spPr/>
        <p:txBody>
          <a:bodyPr/>
          <a:lstStyle/>
          <a:p>
            <a:r>
              <a:rPr lang="en-US" altLang="en-US"/>
              <a:t>9.1: Intel Memory</a:t>
            </a:r>
          </a:p>
        </p:txBody>
      </p:sp>
      <p:sp>
        <p:nvSpPr>
          <p:cNvPr id="17" name="Slide Number Placeholder 7"/>
          <p:cNvSpPr>
            <a:spLocks noGrp="1"/>
          </p:cNvSpPr>
          <p:nvPr>
            <p:ph type="sldNum" sz="quarter" idx="12"/>
          </p:nvPr>
        </p:nvSpPr>
        <p:spPr/>
        <p:txBody>
          <a:bodyPr/>
          <a:lstStyle/>
          <a:p>
            <a:fld id="{5C1465D8-1302-4820-A49E-40E45CFD94C7}" type="slidenum">
              <a:rPr lang="en-US" altLang="en-US"/>
              <a:pPr/>
              <a:t>20</a:t>
            </a:fld>
            <a:endParaRPr lang="en-US" altLang="en-US"/>
          </a:p>
        </p:txBody>
      </p:sp>
      <p:sp>
        <p:nvSpPr>
          <p:cNvPr id="97282" name="Rectangle 2"/>
          <p:cNvSpPr>
            <a:spLocks noGrp="1" noChangeArrowheads="1"/>
          </p:cNvSpPr>
          <p:nvPr>
            <p:ph type="title"/>
          </p:nvPr>
        </p:nvSpPr>
        <p:spPr>
          <a:xfrm>
            <a:off x="685800" y="0"/>
            <a:ext cx="7772400" cy="685800"/>
          </a:xfrm>
        </p:spPr>
        <p:txBody>
          <a:bodyPr/>
          <a:lstStyle/>
          <a:p>
            <a:r>
              <a:rPr lang="en-US" altLang="en-US" sz="4000" b="1"/>
              <a:t>Intel Memory Management</a:t>
            </a:r>
          </a:p>
        </p:txBody>
      </p:sp>
      <p:sp>
        <p:nvSpPr>
          <p:cNvPr id="97283" name="Rectangle 3"/>
          <p:cNvSpPr>
            <a:spLocks noGrp="1" noChangeArrowheads="1"/>
          </p:cNvSpPr>
          <p:nvPr>
            <p:ph type="body" sz="half" idx="1"/>
          </p:nvPr>
        </p:nvSpPr>
        <p:spPr>
          <a:xfrm>
            <a:off x="228600" y="609600"/>
            <a:ext cx="8915400" cy="2514600"/>
          </a:xfrm>
        </p:spPr>
        <p:txBody>
          <a:bodyPr/>
          <a:lstStyle/>
          <a:p>
            <a:pPr>
              <a:buFontTx/>
              <a:buNone/>
            </a:pPr>
            <a:r>
              <a:rPr lang="en-US" altLang="en-US" sz="1600" b="1"/>
              <a:t>3.4.3 Segment Registers</a:t>
            </a:r>
          </a:p>
          <a:p>
            <a:pPr>
              <a:buFontTx/>
              <a:buNone/>
            </a:pPr>
            <a:r>
              <a:rPr lang="en-US" altLang="en-US" sz="1600"/>
              <a:t>To reduce address translation time and coding complexity, the processor provides registers for holding up to 6 segment selectors (see Figure 3-7).</a:t>
            </a:r>
          </a:p>
          <a:p>
            <a:pPr>
              <a:buFontTx/>
              <a:buNone/>
            </a:pPr>
            <a:r>
              <a:rPr lang="en-US" altLang="en-US" sz="1600"/>
              <a:t>Each of these segment registers support a specific kind of memory reference (code, stack, or data). </a:t>
            </a:r>
          </a:p>
          <a:p>
            <a:pPr>
              <a:buFontTx/>
              <a:buNone/>
            </a:pPr>
            <a:r>
              <a:rPr lang="en-US" altLang="en-US" sz="1600"/>
              <a:t>At least the code-segment, data-segment, and stack-segment registers must be loaded for a program to run..</a:t>
            </a:r>
          </a:p>
          <a:p>
            <a:pPr>
              <a:buFontTx/>
              <a:buNone/>
            </a:pPr>
            <a:r>
              <a:rPr lang="en-US" altLang="en-US" sz="1600"/>
              <a:t>The processor provides three additional data-segment registers (ES, FS, and GS), which can be used to make other data segments available to the currently executing program (or task).</a:t>
            </a:r>
          </a:p>
          <a:p>
            <a:pPr>
              <a:buFontTx/>
              <a:buNone/>
            </a:pPr>
            <a:endParaRPr lang="en-US" altLang="en-US" sz="1600"/>
          </a:p>
        </p:txBody>
      </p:sp>
      <p:sp>
        <p:nvSpPr>
          <p:cNvPr id="97284" name="Text Box 4"/>
          <p:cNvSpPr txBox="1">
            <a:spLocks noChangeArrowheads="1"/>
          </p:cNvSpPr>
          <p:nvPr/>
        </p:nvSpPr>
        <p:spPr bwMode="auto">
          <a:xfrm>
            <a:off x="304800" y="3200400"/>
            <a:ext cx="3962400"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a:t>To access a segment, a program must get to it via a segment register. </a:t>
            </a:r>
          </a:p>
          <a:p>
            <a:pPr>
              <a:spcBef>
                <a:spcPct val="20000"/>
              </a:spcBef>
            </a:pPr>
            <a:endParaRPr lang="en-US" altLang="en-US"/>
          </a:p>
          <a:p>
            <a:pPr>
              <a:spcBef>
                <a:spcPct val="20000"/>
              </a:spcBef>
            </a:pPr>
            <a:r>
              <a:rPr lang="en-US" altLang="en-US"/>
              <a:t>Although a system can define thousands of segments, only 6 can be available for immediate use. </a:t>
            </a:r>
          </a:p>
          <a:p>
            <a:pPr>
              <a:spcBef>
                <a:spcPct val="20000"/>
              </a:spcBef>
            </a:pPr>
            <a:endParaRPr lang="en-US" altLang="en-US"/>
          </a:p>
          <a:p>
            <a:r>
              <a:rPr lang="en-US" altLang="en-US"/>
              <a:t>There are instructions available so the OS can set up segment registers.</a:t>
            </a:r>
          </a:p>
          <a:p>
            <a:endParaRPr lang="en-US" altLang="en-US"/>
          </a:p>
          <a:p>
            <a:r>
              <a:rPr lang="en-US" altLang="en-US"/>
              <a:t>Note how the address translation actually goes through the segment register rather than through the Descriptor Table.</a:t>
            </a:r>
          </a:p>
        </p:txBody>
      </p:sp>
      <p:pic>
        <p:nvPicPr>
          <p:cNvPr id="97285" name="Picture 5" descr="Fig3"/>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876800" y="3124200"/>
            <a:ext cx="3810000" cy="1711325"/>
          </a:xfrm>
        </p:spPr>
      </p:pic>
      <p:pic>
        <p:nvPicPr>
          <p:cNvPr id="97286" name="Picture 6" descr="Fig3"/>
          <p:cNvPicPr>
            <a:picLocks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800600" y="4953000"/>
            <a:ext cx="3810000" cy="1363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7287" name="Line 7"/>
          <p:cNvSpPr>
            <a:spLocks noChangeShapeType="1"/>
          </p:cNvSpPr>
          <p:nvPr/>
        </p:nvSpPr>
        <p:spPr bwMode="auto">
          <a:xfrm flipH="1">
            <a:off x="5486400" y="3505200"/>
            <a:ext cx="609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7290" name="Group 10"/>
          <p:cNvGrpSpPr>
            <a:grpSpLocks/>
          </p:cNvGrpSpPr>
          <p:nvPr/>
        </p:nvGrpSpPr>
        <p:grpSpPr bwMode="auto">
          <a:xfrm>
            <a:off x="6019800" y="3962400"/>
            <a:ext cx="228600" cy="152400"/>
            <a:chOff x="2160" y="3072"/>
            <a:chExt cx="144" cy="96"/>
          </a:xfrm>
        </p:grpSpPr>
        <p:sp>
          <p:nvSpPr>
            <p:cNvPr id="97288" name="Line 8"/>
            <p:cNvSpPr>
              <a:spLocks noChangeShapeType="1"/>
            </p:cNvSpPr>
            <p:nvPr/>
          </p:nvSpPr>
          <p:spPr bwMode="auto">
            <a:xfrm>
              <a:off x="2160" y="3072"/>
              <a:ext cx="144"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9" name="Line 9"/>
            <p:cNvSpPr>
              <a:spLocks noChangeShapeType="1"/>
            </p:cNvSpPr>
            <p:nvPr/>
          </p:nvSpPr>
          <p:spPr bwMode="auto">
            <a:xfrm flipH="1">
              <a:off x="2160" y="3072"/>
              <a:ext cx="144"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7291" name="Group 11"/>
          <p:cNvGrpSpPr>
            <a:grpSpLocks/>
          </p:cNvGrpSpPr>
          <p:nvPr/>
        </p:nvGrpSpPr>
        <p:grpSpPr bwMode="auto">
          <a:xfrm>
            <a:off x="6858000" y="4114800"/>
            <a:ext cx="228600" cy="152400"/>
            <a:chOff x="2160" y="3072"/>
            <a:chExt cx="144" cy="96"/>
          </a:xfrm>
        </p:grpSpPr>
        <p:sp>
          <p:nvSpPr>
            <p:cNvPr id="97292" name="Line 12"/>
            <p:cNvSpPr>
              <a:spLocks noChangeShapeType="1"/>
            </p:cNvSpPr>
            <p:nvPr/>
          </p:nvSpPr>
          <p:spPr bwMode="auto">
            <a:xfrm>
              <a:off x="2160" y="3072"/>
              <a:ext cx="144"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3" name="Line 13"/>
            <p:cNvSpPr>
              <a:spLocks noChangeShapeType="1"/>
            </p:cNvSpPr>
            <p:nvPr/>
          </p:nvSpPr>
          <p:spPr bwMode="auto">
            <a:xfrm flipH="1">
              <a:off x="2160" y="3072"/>
              <a:ext cx="144"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294" name="Line 14"/>
          <p:cNvSpPr>
            <a:spLocks noChangeShapeType="1"/>
          </p:cNvSpPr>
          <p:nvPr/>
        </p:nvSpPr>
        <p:spPr bwMode="auto">
          <a:xfrm flipH="1" flipV="1">
            <a:off x="7467600" y="4191000"/>
            <a:ext cx="4572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altLang="en-US"/>
              <a:t>9.1: Intel Memory</a:t>
            </a:r>
          </a:p>
        </p:txBody>
      </p:sp>
      <p:sp>
        <p:nvSpPr>
          <p:cNvPr id="8" name="Slide Number Placeholder 7"/>
          <p:cNvSpPr>
            <a:spLocks noGrp="1"/>
          </p:cNvSpPr>
          <p:nvPr>
            <p:ph type="sldNum" sz="quarter" idx="12"/>
          </p:nvPr>
        </p:nvSpPr>
        <p:spPr/>
        <p:txBody>
          <a:bodyPr/>
          <a:lstStyle/>
          <a:p>
            <a:fld id="{CC5F8452-28A3-4F63-B88C-4E5193219B2F}" type="slidenum">
              <a:rPr lang="en-US" altLang="en-US"/>
              <a:pPr/>
              <a:t>21</a:t>
            </a:fld>
            <a:endParaRPr lang="en-US" altLang="en-US"/>
          </a:p>
        </p:txBody>
      </p:sp>
      <p:sp>
        <p:nvSpPr>
          <p:cNvPr id="99330" name="Rectangle 2"/>
          <p:cNvSpPr>
            <a:spLocks noGrp="1" noChangeArrowheads="1"/>
          </p:cNvSpPr>
          <p:nvPr>
            <p:ph type="title"/>
          </p:nvPr>
        </p:nvSpPr>
        <p:spPr>
          <a:xfrm>
            <a:off x="685800" y="0"/>
            <a:ext cx="7772400" cy="685800"/>
          </a:xfrm>
        </p:spPr>
        <p:txBody>
          <a:bodyPr/>
          <a:lstStyle/>
          <a:p>
            <a:r>
              <a:rPr lang="en-US" altLang="en-US" sz="4000" b="1"/>
              <a:t>Intel Memory Management</a:t>
            </a:r>
          </a:p>
        </p:txBody>
      </p:sp>
      <p:sp>
        <p:nvSpPr>
          <p:cNvPr id="99331" name="Rectangle 3"/>
          <p:cNvSpPr>
            <a:spLocks noGrp="1" noChangeArrowheads="1"/>
          </p:cNvSpPr>
          <p:nvPr>
            <p:ph type="body" sz="half" idx="1"/>
          </p:nvPr>
        </p:nvSpPr>
        <p:spPr>
          <a:xfrm>
            <a:off x="228600" y="609600"/>
            <a:ext cx="8686800" cy="2286000"/>
          </a:xfrm>
        </p:spPr>
        <p:txBody>
          <a:bodyPr/>
          <a:lstStyle/>
          <a:p>
            <a:pPr>
              <a:lnSpc>
                <a:spcPct val="80000"/>
              </a:lnSpc>
              <a:buFontTx/>
              <a:buNone/>
            </a:pPr>
            <a:r>
              <a:rPr lang="en-US" altLang="en-US" sz="1600"/>
              <a:t>Every segment register has a “visible” part and a “hidden” part. </a:t>
            </a:r>
          </a:p>
          <a:p>
            <a:pPr>
              <a:lnSpc>
                <a:spcPct val="80000"/>
              </a:lnSpc>
              <a:buFontTx/>
              <a:buNone/>
            </a:pPr>
            <a:r>
              <a:rPr lang="en-US" altLang="en-US" sz="1600"/>
              <a:t>When a segment selector is loaded, the processor also loads the hidden part of the segment register with the base address, segment limit, and access control information from the descriptor pointed to by the segment selector. </a:t>
            </a:r>
          </a:p>
          <a:p>
            <a:pPr>
              <a:lnSpc>
                <a:spcPct val="80000"/>
              </a:lnSpc>
              <a:buFontTx/>
              <a:buNone/>
            </a:pPr>
            <a:r>
              <a:rPr lang="en-US" altLang="en-US" sz="1600"/>
              <a:t>This allows the processor to translate addresses without taking extra bus cycles to read the base address and limit from the segment descriptor. </a:t>
            </a:r>
          </a:p>
          <a:p>
            <a:pPr>
              <a:lnSpc>
                <a:spcPct val="80000"/>
              </a:lnSpc>
              <a:buFontTx/>
              <a:buNone/>
            </a:pPr>
            <a:r>
              <a:rPr lang="en-US" altLang="en-US" sz="1600"/>
              <a:t>In systems in which multiple processors have access to the same descriptor tables, it is the responsibility of software to reload the segment registers when the descriptor tables are modified. </a:t>
            </a:r>
          </a:p>
          <a:p>
            <a:pPr>
              <a:lnSpc>
                <a:spcPct val="80000"/>
              </a:lnSpc>
              <a:buFontTx/>
              <a:buNone/>
            </a:pPr>
            <a:r>
              <a:rPr lang="en-US" altLang="en-US" sz="1600"/>
              <a:t>If this is not done, an old segment descriptor cached in a segment register might be used after its memory-resident version has been modified.</a:t>
            </a:r>
          </a:p>
        </p:txBody>
      </p:sp>
      <p:pic>
        <p:nvPicPr>
          <p:cNvPr id="99332" name="Picture 4" descr="Fig3"/>
          <p:cNvPicPr>
            <a:picLocks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495800" y="3200400"/>
            <a:ext cx="4495800" cy="1609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9333" name="Text Box 5"/>
          <p:cNvSpPr txBox="1">
            <a:spLocks noChangeArrowheads="1"/>
          </p:cNvSpPr>
          <p:nvPr/>
        </p:nvSpPr>
        <p:spPr bwMode="auto">
          <a:xfrm>
            <a:off x="228600" y="3048000"/>
            <a:ext cx="44196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71600" indent="-457200">
              <a:defRPr sz="2400">
                <a:solidFill>
                  <a:schemeClr val="tx1"/>
                </a:solidFill>
                <a:latin typeface="Arial" panose="020B0604020202020204" pitchFamily="34" charset="0"/>
              </a:defRPr>
            </a:lvl3pPr>
            <a:lvl4pPr marL="1828800" indent="-457200">
              <a:defRPr sz="2400">
                <a:solidFill>
                  <a:schemeClr val="tx1"/>
                </a:solidFill>
                <a:latin typeface="Arial" panose="020B0604020202020204" pitchFamily="34" charset="0"/>
              </a:defRPr>
            </a:lvl4pPr>
            <a:lvl5pPr marL="2286000" indent="-457200">
              <a:defRPr sz="2400">
                <a:solidFill>
                  <a:schemeClr val="tx1"/>
                </a:solidFill>
                <a:latin typeface="Arial" panose="020B0604020202020204" pitchFamily="34" charset="0"/>
              </a:defRPr>
            </a:lvl5pPr>
            <a:lvl6pPr marL="2743200" indent="-457200" fontAlgn="base">
              <a:spcBef>
                <a:spcPct val="0"/>
              </a:spcBef>
              <a:spcAft>
                <a:spcPct val="0"/>
              </a:spcAft>
              <a:defRPr sz="2400">
                <a:solidFill>
                  <a:schemeClr val="tx1"/>
                </a:solidFill>
                <a:latin typeface="Arial" panose="020B0604020202020204" pitchFamily="34" charset="0"/>
              </a:defRPr>
            </a:lvl6pPr>
            <a:lvl7pPr marL="3200400" indent="-457200" fontAlgn="base">
              <a:spcBef>
                <a:spcPct val="0"/>
              </a:spcBef>
              <a:spcAft>
                <a:spcPct val="0"/>
              </a:spcAft>
              <a:defRPr sz="2400">
                <a:solidFill>
                  <a:schemeClr val="tx1"/>
                </a:solidFill>
                <a:latin typeface="Arial" panose="020B0604020202020204" pitchFamily="34" charset="0"/>
              </a:defRPr>
            </a:lvl7pPr>
            <a:lvl8pPr marL="3657600" indent="-457200" fontAlgn="base">
              <a:spcBef>
                <a:spcPct val="0"/>
              </a:spcBef>
              <a:spcAft>
                <a:spcPct val="0"/>
              </a:spcAft>
              <a:defRPr sz="2400">
                <a:solidFill>
                  <a:schemeClr val="tx1"/>
                </a:solidFill>
                <a:latin typeface="Arial" panose="020B0604020202020204" pitchFamily="34" charset="0"/>
              </a:defRPr>
            </a:lvl8pPr>
            <a:lvl9pPr marL="4114800" indent="-457200" fontAlgn="base">
              <a:spcBef>
                <a:spcPct val="0"/>
              </a:spcBef>
              <a:spcAft>
                <a:spcPct val="0"/>
              </a:spcAft>
              <a:defRPr sz="2400">
                <a:solidFill>
                  <a:schemeClr val="tx1"/>
                </a:solidFill>
                <a:latin typeface="Arial" panose="020B0604020202020204" pitchFamily="34" charset="0"/>
              </a:defRPr>
            </a:lvl9pPr>
          </a:lstStyle>
          <a:p>
            <a:r>
              <a:rPr lang="en-US" altLang="en-US" sz="1600"/>
              <a:t>Two kinds of instructions are provided for loading the segment registers:</a:t>
            </a:r>
          </a:p>
          <a:p>
            <a:pPr>
              <a:buFontTx/>
              <a:buAutoNum type="arabicPeriod"/>
            </a:pPr>
            <a:r>
              <a:rPr lang="en-US" altLang="en-US" sz="1600"/>
              <a:t>Direct load instructions such as the MOV, LES, LGS, and LFS instructions explicitly reference the segment registers.</a:t>
            </a:r>
          </a:p>
          <a:p>
            <a:pPr>
              <a:buFontTx/>
              <a:buAutoNum type="arabicPeriod"/>
            </a:pPr>
            <a:endParaRPr lang="en-US" altLang="en-US" sz="1600"/>
          </a:p>
          <a:p>
            <a:r>
              <a:rPr lang="en-US" altLang="en-US" sz="1600"/>
              <a:t>2. Implied load instructions such as the far pointer versions of the CALL, JMP, and RET instructions, the SYSENTER and SYSEXIT instructions, and the IRET, INT</a:t>
            </a:r>
            <a:r>
              <a:rPr lang="en-US" altLang="en-US" sz="1600" i="1"/>
              <a:t>n</a:t>
            </a:r>
            <a:r>
              <a:rPr lang="en-US" altLang="en-US" sz="1600"/>
              <a:t>, INTO and INT3 instructions. These instructions change the contents of the CS register as an incidental part of their operation.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6"/>
          <p:cNvSpPr>
            <a:spLocks noGrp="1"/>
          </p:cNvSpPr>
          <p:nvPr>
            <p:ph type="ftr" sz="quarter" idx="11"/>
          </p:nvPr>
        </p:nvSpPr>
        <p:spPr/>
        <p:txBody>
          <a:bodyPr/>
          <a:lstStyle/>
          <a:p>
            <a:r>
              <a:rPr lang="en-US" altLang="en-US"/>
              <a:t>9.1: Intel Memory</a:t>
            </a:r>
          </a:p>
        </p:txBody>
      </p:sp>
      <p:sp>
        <p:nvSpPr>
          <p:cNvPr id="6" name="Slide Number Placeholder 7"/>
          <p:cNvSpPr>
            <a:spLocks noGrp="1"/>
          </p:cNvSpPr>
          <p:nvPr>
            <p:ph type="sldNum" sz="quarter" idx="12"/>
          </p:nvPr>
        </p:nvSpPr>
        <p:spPr/>
        <p:txBody>
          <a:bodyPr/>
          <a:lstStyle/>
          <a:p>
            <a:fld id="{B95AE845-6628-4CD5-B502-AD3C9968FD0A}" type="slidenum">
              <a:rPr lang="en-US" altLang="en-US"/>
              <a:pPr/>
              <a:t>22</a:t>
            </a:fld>
            <a:endParaRPr lang="en-US" altLang="en-US"/>
          </a:p>
        </p:txBody>
      </p:sp>
      <p:sp>
        <p:nvSpPr>
          <p:cNvPr id="101378" name="Rectangle 2"/>
          <p:cNvSpPr>
            <a:spLocks noGrp="1" noChangeArrowheads="1"/>
          </p:cNvSpPr>
          <p:nvPr>
            <p:ph type="title"/>
          </p:nvPr>
        </p:nvSpPr>
        <p:spPr>
          <a:xfrm>
            <a:off x="685800" y="0"/>
            <a:ext cx="7772400" cy="685800"/>
          </a:xfrm>
        </p:spPr>
        <p:txBody>
          <a:bodyPr/>
          <a:lstStyle/>
          <a:p>
            <a:r>
              <a:rPr lang="en-US" altLang="en-US" sz="4000" b="1"/>
              <a:t>Intel Memory Management</a:t>
            </a:r>
          </a:p>
        </p:txBody>
      </p:sp>
      <p:sp>
        <p:nvSpPr>
          <p:cNvPr id="101379" name="Rectangle 3"/>
          <p:cNvSpPr>
            <a:spLocks noGrp="1" noChangeArrowheads="1"/>
          </p:cNvSpPr>
          <p:nvPr>
            <p:ph type="body" sz="half" idx="1"/>
          </p:nvPr>
        </p:nvSpPr>
        <p:spPr>
          <a:xfrm>
            <a:off x="228600" y="609600"/>
            <a:ext cx="8686800" cy="5105400"/>
          </a:xfrm>
        </p:spPr>
        <p:txBody>
          <a:bodyPr/>
          <a:lstStyle/>
          <a:p>
            <a:pPr>
              <a:buFontTx/>
              <a:buNone/>
            </a:pPr>
            <a:r>
              <a:rPr lang="en-US" altLang="en-US" sz="1600" b="1"/>
              <a:t>3.5 SYSTEM DESCRIPTOR TYPES</a:t>
            </a:r>
          </a:p>
          <a:p>
            <a:pPr>
              <a:buFontTx/>
              <a:buNone/>
            </a:pPr>
            <a:r>
              <a:rPr lang="en-US" altLang="en-US" sz="1600"/>
              <a:t>When the S (descriptor type) flag in a segment descriptor is clear, the descriptor type is a system descriptor. The processor recognizes the following types of system descriptors:</a:t>
            </a:r>
          </a:p>
          <a:p>
            <a:pPr>
              <a:buFontTx/>
              <a:buNone/>
            </a:pPr>
            <a:r>
              <a:rPr lang="en-US" altLang="en-US" sz="1600"/>
              <a:t>• Local descriptor-table (LDT) segment descriptor.</a:t>
            </a:r>
          </a:p>
          <a:p>
            <a:pPr>
              <a:buFontTx/>
              <a:buNone/>
            </a:pPr>
            <a:r>
              <a:rPr lang="en-US" altLang="en-US" sz="1600"/>
              <a:t>• Task-state segment (TSS) descriptor.</a:t>
            </a:r>
          </a:p>
          <a:p>
            <a:pPr>
              <a:buFontTx/>
              <a:buNone/>
            </a:pPr>
            <a:r>
              <a:rPr lang="en-US" altLang="en-US" sz="1600"/>
              <a:t>• Call-gate descriptor.</a:t>
            </a:r>
          </a:p>
          <a:p>
            <a:pPr>
              <a:buFontTx/>
              <a:buNone/>
            </a:pPr>
            <a:r>
              <a:rPr lang="en-US" altLang="en-US" sz="1600"/>
              <a:t>• Interrupt-gate descriptor.</a:t>
            </a:r>
          </a:p>
          <a:p>
            <a:pPr>
              <a:buFontTx/>
              <a:buNone/>
            </a:pPr>
            <a:r>
              <a:rPr lang="en-US" altLang="en-US" sz="1600"/>
              <a:t>• Trap-gate descriptor.</a:t>
            </a:r>
          </a:p>
          <a:p>
            <a:pPr>
              <a:buFontTx/>
              <a:buNone/>
            </a:pPr>
            <a:r>
              <a:rPr lang="en-US" altLang="en-US" sz="1600"/>
              <a:t>• Task-gate descriptor.</a:t>
            </a:r>
          </a:p>
          <a:p>
            <a:pPr>
              <a:buFontTx/>
              <a:buNone/>
            </a:pPr>
            <a:r>
              <a:rPr lang="en-US" altLang="en-US" sz="1600"/>
              <a:t>These descriptor types fall into two categories: system-segment descriptors and gate descriptors.</a:t>
            </a:r>
          </a:p>
          <a:p>
            <a:pPr>
              <a:buFontTx/>
              <a:buNone/>
            </a:pPr>
            <a:r>
              <a:rPr lang="en-US" altLang="en-US" sz="1600"/>
              <a:t>System-segment descriptors point to system segments (LDT and TSS segments). Gate descriptors are in themselves “gates,” which hold pointers to procedure entry points in code segments (call, interrupt, and trap gates) or which hold segment selectors for TSS’s (task gates).</a:t>
            </a:r>
          </a:p>
          <a:p>
            <a:pPr>
              <a:buFontTx/>
              <a:buNone/>
            </a:pPr>
            <a:r>
              <a:rPr lang="en-US" altLang="en-US" sz="1600"/>
              <a:t>Table 3-2 shows the encoding of the type field for system-segment descriptors and gate descriptors.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a:t>9.1: Intel Memory</a:t>
            </a:r>
          </a:p>
        </p:txBody>
      </p:sp>
      <p:sp>
        <p:nvSpPr>
          <p:cNvPr id="7" name="Slide Number Placeholder 6"/>
          <p:cNvSpPr>
            <a:spLocks noGrp="1"/>
          </p:cNvSpPr>
          <p:nvPr>
            <p:ph type="sldNum" sz="quarter" idx="12"/>
          </p:nvPr>
        </p:nvSpPr>
        <p:spPr/>
        <p:txBody>
          <a:bodyPr/>
          <a:lstStyle/>
          <a:p>
            <a:fld id="{0B9DB2D7-A4AF-4439-B572-873AD950A39B}" type="slidenum">
              <a:rPr lang="en-US" altLang="en-US"/>
              <a:pPr/>
              <a:t>23</a:t>
            </a:fld>
            <a:endParaRPr lang="en-US" altLang="en-US"/>
          </a:p>
        </p:txBody>
      </p:sp>
      <p:sp>
        <p:nvSpPr>
          <p:cNvPr id="103426" name="Rectangle 2"/>
          <p:cNvSpPr>
            <a:spLocks noGrp="1" noChangeArrowheads="1"/>
          </p:cNvSpPr>
          <p:nvPr>
            <p:ph type="title"/>
          </p:nvPr>
        </p:nvSpPr>
        <p:spPr>
          <a:xfrm>
            <a:off x="685800" y="228600"/>
            <a:ext cx="7772400" cy="609600"/>
          </a:xfrm>
        </p:spPr>
        <p:txBody>
          <a:bodyPr/>
          <a:lstStyle/>
          <a:p>
            <a:r>
              <a:rPr lang="en-US" altLang="en-US" sz="4000" b="1"/>
              <a:t>Intel Memory Management</a:t>
            </a:r>
          </a:p>
        </p:txBody>
      </p:sp>
      <p:sp>
        <p:nvSpPr>
          <p:cNvPr id="103427" name="Rectangle 3"/>
          <p:cNvSpPr>
            <a:spLocks noGrp="1" noChangeArrowheads="1"/>
          </p:cNvSpPr>
          <p:nvPr>
            <p:ph type="body" sz="half" idx="1"/>
          </p:nvPr>
        </p:nvSpPr>
        <p:spPr>
          <a:xfrm>
            <a:off x="152400" y="838200"/>
            <a:ext cx="4800600" cy="4419600"/>
          </a:xfrm>
        </p:spPr>
        <p:txBody>
          <a:bodyPr/>
          <a:lstStyle/>
          <a:p>
            <a:pPr>
              <a:lnSpc>
                <a:spcPct val="90000"/>
              </a:lnSpc>
              <a:buFontTx/>
              <a:buNone/>
            </a:pPr>
            <a:r>
              <a:rPr lang="en-US" altLang="en-US" sz="1600" b="1"/>
              <a:t>3.5.1 Segment Descriptor Tables</a:t>
            </a:r>
          </a:p>
          <a:p>
            <a:pPr>
              <a:lnSpc>
                <a:spcPct val="90000"/>
              </a:lnSpc>
              <a:buFontTx/>
              <a:buNone/>
            </a:pPr>
            <a:r>
              <a:rPr lang="en-US" altLang="en-US" sz="1600"/>
              <a:t>A segment descriptor table is an array of segment descriptors (see Figure 3-10). A descriptor table is variable in length and can contain up to 8192 (213) 8-byte descriptors. </a:t>
            </a:r>
          </a:p>
          <a:p>
            <a:pPr>
              <a:lnSpc>
                <a:spcPct val="90000"/>
              </a:lnSpc>
              <a:buFontTx/>
              <a:buNone/>
            </a:pPr>
            <a:endParaRPr lang="en-US" altLang="en-US" sz="1600"/>
          </a:p>
          <a:p>
            <a:pPr>
              <a:lnSpc>
                <a:spcPct val="90000"/>
              </a:lnSpc>
              <a:buFontTx/>
              <a:buNone/>
            </a:pPr>
            <a:r>
              <a:rPr lang="en-US" altLang="en-US" sz="1600"/>
              <a:t>There are two kinds of descriptor tables:</a:t>
            </a:r>
          </a:p>
          <a:p>
            <a:pPr>
              <a:lnSpc>
                <a:spcPct val="90000"/>
              </a:lnSpc>
              <a:buFontTx/>
              <a:buNone/>
            </a:pPr>
            <a:r>
              <a:rPr lang="en-US" altLang="en-US" sz="1600"/>
              <a:t>• The global descriptor table (GDT)</a:t>
            </a:r>
          </a:p>
          <a:p>
            <a:pPr>
              <a:lnSpc>
                <a:spcPct val="90000"/>
              </a:lnSpc>
              <a:buFontTx/>
              <a:buNone/>
            </a:pPr>
            <a:r>
              <a:rPr lang="en-US" altLang="en-US" sz="1600"/>
              <a:t>• The local descriptor tables (LDT)</a:t>
            </a:r>
          </a:p>
          <a:p>
            <a:pPr>
              <a:lnSpc>
                <a:spcPct val="90000"/>
              </a:lnSpc>
              <a:buFontTx/>
              <a:buNone/>
            </a:pPr>
            <a:endParaRPr lang="en-US" altLang="en-US" sz="1600"/>
          </a:p>
          <a:p>
            <a:pPr>
              <a:lnSpc>
                <a:spcPct val="90000"/>
              </a:lnSpc>
              <a:buFontTx/>
              <a:buNone/>
            </a:pPr>
            <a:r>
              <a:rPr lang="en-US" altLang="en-US" sz="1600"/>
              <a:t>Each system must have one GDT defined, which may be used for all programs and tasks in the system. </a:t>
            </a:r>
          </a:p>
          <a:p>
            <a:pPr>
              <a:lnSpc>
                <a:spcPct val="90000"/>
              </a:lnSpc>
              <a:buFontTx/>
              <a:buNone/>
            </a:pPr>
            <a:endParaRPr lang="en-US" altLang="en-US" sz="1600"/>
          </a:p>
          <a:p>
            <a:pPr>
              <a:lnSpc>
                <a:spcPct val="90000"/>
              </a:lnSpc>
              <a:buFontTx/>
              <a:buNone/>
            </a:pPr>
            <a:r>
              <a:rPr lang="en-US" altLang="en-US" sz="1600"/>
              <a:t>Optionally, one or more LDTs can be defined. For example, an LDT might be defined for each separate task being run.</a:t>
            </a:r>
          </a:p>
          <a:p>
            <a:pPr>
              <a:lnSpc>
                <a:spcPct val="90000"/>
              </a:lnSpc>
              <a:buFontTx/>
              <a:buNone/>
            </a:pPr>
            <a:endParaRPr lang="en-US" altLang="en-US" sz="1600"/>
          </a:p>
          <a:p>
            <a:pPr>
              <a:lnSpc>
                <a:spcPct val="90000"/>
              </a:lnSpc>
              <a:buFontTx/>
              <a:buNone/>
            </a:pPr>
            <a:r>
              <a:rPr lang="en-US" altLang="en-US" sz="1600"/>
              <a:t>The GDT is not a segment itself; instead, it is a data structure in linear address space. The base linear address and limit of the GDT must be loaded into the GDTR register. </a:t>
            </a:r>
          </a:p>
        </p:txBody>
      </p:sp>
      <p:pic>
        <p:nvPicPr>
          <p:cNvPr id="103430" name="Picture 6" descr="Fig3"/>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029200" y="914400"/>
            <a:ext cx="3810000" cy="3290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altLang="en-US"/>
              <a:t>9.1: Intel Memory</a:t>
            </a:r>
          </a:p>
        </p:txBody>
      </p:sp>
      <p:sp>
        <p:nvSpPr>
          <p:cNvPr id="8" name="Slide Number Placeholder 7"/>
          <p:cNvSpPr>
            <a:spLocks noGrp="1"/>
          </p:cNvSpPr>
          <p:nvPr>
            <p:ph type="sldNum" sz="quarter" idx="12"/>
          </p:nvPr>
        </p:nvSpPr>
        <p:spPr/>
        <p:txBody>
          <a:bodyPr/>
          <a:lstStyle/>
          <a:p>
            <a:fld id="{AD23C438-A690-4501-9DA2-CBB00E310B77}" type="slidenum">
              <a:rPr lang="en-US" altLang="en-US"/>
              <a:pPr/>
              <a:t>24</a:t>
            </a:fld>
            <a:endParaRPr lang="en-US" altLang="en-US"/>
          </a:p>
        </p:txBody>
      </p:sp>
      <p:sp>
        <p:nvSpPr>
          <p:cNvPr id="110594" name="Rectangle 2"/>
          <p:cNvSpPr>
            <a:spLocks noGrp="1" noChangeArrowheads="1"/>
          </p:cNvSpPr>
          <p:nvPr>
            <p:ph type="title"/>
          </p:nvPr>
        </p:nvSpPr>
        <p:spPr>
          <a:xfrm>
            <a:off x="685800" y="0"/>
            <a:ext cx="7772400" cy="685800"/>
          </a:xfrm>
        </p:spPr>
        <p:txBody>
          <a:bodyPr/>
          <a:lstStyle/>
          <a:p>
            <a:r>
              <a:rPr lang="en-US" altLang="en-US" sz="4000" b="1"/>
              <a:t>Intel Memory Management</a:t>
            </a:r>
          </a:p>
        </p:txBody>
      </p:sp>
      <p:sp>
        <p:nvSpPr>
          <p:cNvPr id="110595" name="Rectangle 3"/>
          <p:cNvSpPr>
            <a:spLocks noGrp="1" noChangeArrowheads="1"/>
          </p:cNvSpPr>
          <p:nvPr>
            <p:ph type="body" sz="half" idx="1"/>
          </p:nvPr>
        </p:nvSpPr>
        <p:spPr>
          <a:xfrm>
            <a:off x="228600" y="609600"/>
            <a:ext cx="4800600" cy="5105400"/>
          </a:xfrm>
        </p:spPr>
        <p:txBody>
          <a:bodyPr/>
          <a:lstStyle/>
          <a:p>
            <a:pPr>
              <a:lnSpc>
                <a:spcPct val="80000"/>
              </a:lnSpc>
              <a:buFontTx/>
              <a:buNone/>
            </a:pPr>
            <a:r>
              <a:rPr lang="en-US" altLang="en-US" sz="1600" b="1"/>
              <a:t>3.5.1 Segment Descriptor Tables</a:t>
            </a:r>
          </a:p>
          <a:p>
            <a:pPr>
              <a:lnSpc>
                <a:spcPct val="80000"/>
              </a:lnSpc>
              <a:buFontTx/>
              <a:buNone/>
            </a:pPr>
            <a:r>
              <a:rPr lang="en-US" altLang="en-US" sz="1600"/>
              <a:t>The LDT is located in a system segment of the LDT type. </a:t>
            </a:r>
          </a:p>
          <a:p>
            <a:pPr>
              <a:lnSpc>
                <a:spcPct val="80000"/>
              </a:lnSpc>
              <a:buFontTx/>
              <a:buNone/>
            </a:pPr>
            <a:endParaRPr lang="en-US" altLang="en-US" sz="1600"/>
          </a:p>
          <a:p>
            <a:pPr>
              <a:lnSpc>
                <a:spcPct val="80000"/>
              </a:lnSpc>
              <a:buFontTx/>
              <a:buNone/>
            </a:pPr>
            <a:r>
              <a:rPr lang="en-US" altLang="en-US" sz="1600"/>
              <a:t>The GDT must contain a segment descriptor for the LDT segment.   If the system supports multiple LDTs, each must have a separate segment selector and segment descriptor in the GDT. </a:t>
            </a:r>
          </a:p>
          <a:p>
            <a:pPr>
              <a:lnSpc>
                <a:spcPct val="80000"/>
              </a:lnSpc>
              <a:buFontTx/>
              <a:buNone/>
            </a:pPr>
            <a:endParaRPr lang="en-US" altLang="en-US" sz="1600"/>
          </a:p>
          <a:p>
            <a:pPr>
              <a:lnSpc>
                <a:spcPct val="80000"/>
              </a:lnSpc>
              <a:buFontTx/>
              <a:buNone/>
            </a:pPr>
            <a:r>
              <a:rPr lang="en-US" altLang="en-US" sz="1600"/>
              <a:t>An LDT is accessed with its segment selector. To eliminate address translations when accessing the LDT, the segment selector, base linear address, limit, and access rights of the LDT are stored in the LDTR register.</a:t>
            </a:r>
          </a:p>
          <a:p>
            <a:pPr>
              <a:lnSpc>
                <a:spcPct val="80000"/>
              </a:lnSpc>
              <a:buFontTx/>
              <a:buNone/>
            </a:pPr>
            <a:endParaRPr lang="en-US" altLang="en-US" sz="1600"/>
          </a:p>
        </p:txBody>
      </p:sp>
      <p:pic>
        <p:nvPicPr>
          <p:cNvPr id="110596" name="Picture 4" descr="Fig3"/>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029200" y="914400"/>
            <a:ext cx="3810000" cy="3290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0597" name="Text Box 5"/>
          <p:cNvSpPr txBox="1">
            <a:spLocks noChangeArrowheads="1"/>
          </p:cNvSpPr>
          <p:nvPr/>
        </p:nvSpPr>
        <p:spPr bwMode="auto">
          <a:xfrm>
            <a:off x="1508125" y="5165725"/>
            <a:ext cx="5086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Coming up!!  How does the Intel processor do paging?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US" altLang="en-US"/>
              <a:t>9.1: Intel Memory</a:t>
            </a:r>
          </a:p>
        </p:txBody>
      </p:sp>
      <p:sp>
        <p:nvSpPr>
          <p:cNvPr id="8" name="Slide Number Placeholder 6"/>
          <p:cNvSpPr>
            <a:spLocks noGrp="1"/>
          </p:cNvSpPr>
          <p:nvPr>
            <p:ph type="sldNum" sz="quarter" idx="12"/>
          </p:nvPr>
        </p:nvSpPr>
        <p:spPr/>
        <p:txBody>
          <a:bodyPr/>
          <a:lstStyle/>
          <a:p>
            <a:fld id="{419FDCA8-AEC8-472D-A09C-9253BE6185D9}" type="slidenum">
              <a:rPr lang="en-US" altLang="en-US"/>
              <a:pPr/>
              <a:t>3</a:t>
            </a:fld>
            <a:endParaRPr lang="en-US" altLang="en-US"/>
          </a:p>
        </p:txBody>
      </p:sp>
      <p:sp>
        <p:nvSpPr>
          <p:cNvPr id="74754" name="Rectangle 2"/>
          <p:cNvSpPr>
            <a:spLocks noGrp="1" noChangeArrowheads="1"/>
          </p:cNvSpPr>
          <p:nvPr>
            <p:ph type="title"/>
          </p:nvPr>
        </p:nvSpPr>
        <p:spPr>
          <a:xfrm>
            <a:off x="685800" y="76200"/>
            <a:ext cx="7772400" cy="990600"/>
          </a:xfrm>
        </p:spPr>
        <p:txBody>
          <a:bodyPr/>
          <a:lstStyle/>
          <a:p>
            <a:r>
              <a:rPr lang="en-US" altLang="en-US" sz="3600" b="1"/>
              <a:t>How Do Operating Systems Use Memory Management</a:t>
            </a:r>
          </a:p>
        </p:txBody>
      </p:sp>
      <p:sp>
        <p:nvSpPr>
          <p:cNvPr id="74755" name="Rectangle 3"/>
          <p:cNvSpPr>
            <a:spLocks noGrp="1" noChangeArrowheads="1"/>
          </p:cNvSpPr>
          <p:nvPr>
            <p:ph sz="half" idx="2"/>
          </p:nvPr>
        </p:nvSpPr>
        <p:spPr>
          <a:xfrm>
            <a:off x="228600" y="1066800"/>
            <a:ext cx="8686800" cy="1219200"/>
          </a:xfrm>
        </p:spPr>
        <p:txBody>
          <a:bodyPr/>
          <a:lstStyle/>
          <a:p>
            <a:pPr>
              <a:buFontTx/>
              <a:buNone/>
            </a:pPr>
            <a:r>
              <a:rPr lang="en-US" altLang="en-US" sz="1600"/>
              <a:t>So I wrote a little program to probe the memory seen by a program.  I ran that same program on Windows 2000, Windows XP and RedHat LINUX.  I was looking at the addresses that were being used for various kinds of data/code in the program.  I probed the addresses by asking for memory continually until something broke.  For instance, did continual allocs until an error was returned.  Here’s a pseudo code of the program:</a:t>
            </a:r>
          </a:p>
        </p:txBody>
      </p:sp>
      <p:sp>
        <p:nvSpPr>
          <p:cNvPr id="74795" name="Text Box 43"/>
          <p:cNvSpPr txBox="1">
            <a:spLocks noChangeArrowheads="1"/>
          </p:cNvSpPr>
          <p:nvPr/>
        </p:nvSpPr>
        <p:spPr bwMode="auto">
          <a:xfrm>
            <a:off x="0" y="2427288"/>
            <a:ext cx="9115425" cy="392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Courier New" panose="02070309020205020404" pitchFamily="49" charset="0"/>
              </a:rPr>
              <a:t>#define   ONE_MEG              1048576</a:t>
            </a:r>
          </a:p>
          <a:p>
            <a:r>
              <a:rPr lang="en-US" altLang="en-US" sz="1200">
                <a:latin typeface="Courier New" panose="02070309020205020404" pitchFamily="49" charset="0"/>
              </a:rPr>
              <a:t>#define  MEM_SIZE             3 * ONE_MEG</a:t>
            </a:r>
          </a:p>
          <a:p>
            <a:r>
              <a:rPr lang="en-US" altLang="en-US" sz="1200">
                <a:latin typeface="Courier New" panose="02070309020205020404" pitchFamily="49" charset="0"/>
              </a:rPr>
              <a:t>char     GlobalMemory[MEM_SIZE];                   // This is a global/static variable</a:t>
            </a:r>
          </a:p>
          <a:p>
            <a:endParaRPr lang="en-US" altLang="en-US" sz="1200">
              <a:latin typeface="Courier New" panose="02070309020205020404" pitchFamily="49" charset="0"/>
            </a:endParaRPr>
          </a:p>
          <a:p>
            <a:r>
              <a:rPr lang="en-US" altLang="en-US" sz="1200">
                <a:latin typeface="Courier New" panose="02070309020205020404" pitchFamily="49" charset="0"/>
              </a:rPr>
              <a:t>int    main( int argc, char  *argv[] )</a:t>
            </a:r>
          </a:p>
          <a:p>
            <a:r>
              <a:rPr lang="en-US" altLang="en-US" sz="1200">
                <a:latin typeface="Courier New" panose="02070309020205020404" pitchFamily="49" charset="0"/>
              </a:rPr>
              <a:t>{</a:t>
            </a:r>
          </a:p>
          <a:p>
            <a:r>
              <a:rPr lang="en-US" altLang="en-US" sz="1200">
                <a:latin typeface="Courier New" panose="02070309020205020404" pitchFamily="49" charset="0"/>
              </a:rPr>
              <a:t>    int    FirstStackLocation;</a:t>
            </a:r>
          </a:p>
          <a:p>
            <a:r>
              <a:rPr lang="en-US" altLang="en-US" sz="1200">
                <a:latin typeface="Courier New" panose="02070309020205020404" pitchFamily="49" charset="0"/>
              </a:rPr>
              <a:t>    int    Mode, Temp, *TempPtr;</a:t>
            </a:r>
          </a:p>
          <a:p>
            <a:r>
              <a:rPr lang="en-US" altLang="en-US" sz="1200">
                <a:latin typeface="Courier New" panose="02070309020205020404" pitchFamily="49" charset="0"/>
              </a:rPr>
              <a:t>    int    Counter = 0;</a:t>
            </a:r>
          </a:p>
          <a:p>
            <a:r>
              <a:rPr lang="en-US" altLang="en-US" sz="1200">
                <a:latin typeface="Courier New" panose="02070309020205020404" pitchFamily="49" charset="0"/>
              </a:rPr>
              <a:t>    void   *MemPtr, *LastPtr;</a:t>
            </a:r>
          </a:p>
          <a:p>
            <a:endParaRPr lang="en-US" altLang="en-US" sz="1200">
              <a:latin typeface="Courier New" panose="02070309020205020404" pitchFamily="49" charset="0"/>
            </a:endParaRPr>
          </a:p>
          <a:p>
            <a:r>
              <a:rPr lang="en-US" altLang="en-US" sz="1200">
                <a:latin typeface="Courier New" panose="02070309020205020404" pitchFamily="49" charset="0"/>
              </a:rPr>
              <a:t>    printf("Address of main(): %8X\n", (int)(&amp;main) );</a:t>
            </a:r>
          </a:p>
          <a:p>
            <a:r>
              <a:rPr lang="en-US" altLang="en-US" sz="1200">
                <a:latin typeface="Courier New" panose="02070309020205020404" pitchFamily="49" charset="0"/>
              </a:rPr>
              <a:t>    while ( TRUE )                                        // Find highest memory until seg. fault</a:t>
            </a:r>
          </a:p>
          <a:p>
            <a:r>
              <a:rPr lang="en-US" altLang="en-US" sz="1200">
                <a:latin typeface="Courier New" panose="02070309020205020404" pitchFamily="49" charset="0"/>
              </a:rPr>
              <a:t>    {</a:t>
            </a:r>
          </a:p>
          <a:p>
            <a:r>
              <a:rPr lang="en-US" altLang="en-US" sz="1200">
                <a:latin typeface="Courier New" panose="02070309020205020404" pitchFamily="49" charset="0"/>
              </a:rPr>
              <a:t>        TempPtr = (int *)((int)main + (CODE_JUMP * Counter) );    // Address of location</a:t>
            </a:r>
          </a:p>
          <a:p>
            <a:r>
              <a:rPr lang="en-US" altLang="en-US" sz="1200">
                <a:latin typeface="Courier New" panose="02070309020205020404" pitchFamily="49" charset="0"/>
              </a:rPr>
              <a:t>        Temp = *TempPtr;</a:t>
            </a:r>
          </a:p>
          <a:p>
            <a:r>
              <a:rPr lang="en-US" altLang="en-US" sz="1200">
                <a:latin typeface="Courier New" panose="02070309020205020404" pitchFamily="49" charset="0"/>
              </a:rPr>
              <a:t>        printf( "Got address %X\n", (int)((int)main + (CODE_JUMP * Counter) ) );</a:t>
            </a:r>
          </a:p>
          <a:p>
            <a:r>
              <a:rPr lang="en-US" altLang="en-US" sz="1200">
                <a:latin typeface="Courier New" panose="02070309020205020404" pitchFamily="49" charset="0"/>
              </a:rPr>
              <a:t>        Counter++;</a:t>
            </a:r>
          </a:p>
          <a:p>
            <a:r>
              <a:rPr lang="en-US" altLang="en-US" sz="1200">
                <a:latin typeface="Courier New" panose="02070309020205020404" pitchFamily="49" charset="0"/>
              </a:rPr>
              <a:t>    }</a:t>
            </a:r>
          </a:p>
          <a:p>
            <a:endParaRPr lang="en-US" altLang="en-US" sz="1200">
              <a:latin typeface="Courier New" panose="02070309020205020404" pitchFamily="49" charset="0"/>
            </a:endParaRPr>
          </a:p>
          <a:p>
            <a:r>
              <a:rPr lang="en-US" altLang="en-US" sz="1200">
                <a:latin typeface="Courier New" panose="02070309020205020404" pitchFamily="49" charset="0"/>
              </a:rPr>
              <a:t>    </a:t>
            </a:r>
          </a:p>
        </p:txBody>
      </p:sp>
      <p:sp>
        <p:nvSpPr>
          <p:cNvPr id="74796" name="Text Box 44"/>
          <p:cNvSpPr txBox="1">
            <a:spLocks noChangeArrowheads="1"/>
          </p:cNvSpPr>
          <p:nvPr/>
        </p:nvSpPr>
        <p:spPr bwMode="auto">
          <a:xfrm>
            <a:off x="4114800" y="5562600"/>
            <a:ext cx="4467225"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3300"/>
                </a:solidFill>
              </a:rPr>
              <a:t>Keeps touching memory until it takes a fault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US" altLang="en-US"/>
              <a:t>9.1: Intel Memory</a:t>
            </a:r>
          </a:p>
        </p:txBody>
      </p:sp>
      <p:sp>
        <p:nvSpPr>
          <p:cNvPr id="8" name="Slide Number Placeholder 6"/>
          <p:cNvSpPr>
            <a:spLocks noGrp="1"/>
          </p:cNvSpPr>
          <p:nvPr>
            <p:ph type="sldNum" sz="quarter" idx="12"/>
          </p:nvPr>
        </p:nvSpPr>
        <p:spPr/>
        <p:txBody>
          <a:bodyPr/>
          <a:lstStyle/>
          <a:p>
            <a:fld id="{E7E57BA9-2AA8-4C2D-BF44-D89D8DE003F7}" type="slidenum">
              <a:rPr lang="en-US" altLang="en-US"/>
              <a:pPr/>
              <a:t>4</a:t>
            </a:fld>
            <a:endParaRPr lang="en-US" altLang="en-US"/>
          </a:p>
        </p:txBody>
      </p:sp>
      <p:sp>
        <p:nvSpPr>
          <p:cNvPr id="76802" name="Rectangle 1026"/>
          <p:cNvSpPr>
            <a:spLocks noGrp="1" noChangeArrowheads="1"/>
          </p:cNvSpPr>
          <p:nvPr>
            <p:ph type="title"/>
          </p:nvPr>
        </p:nvSpPr>
        <p:spPr>
          <a:xfrm>
            <a:off x="685800" y="76200"/>
            <a:ext cx="7772400" cy="990600"/>
          </a:xfrm>
        </p:spPr>
        <p:txBody>
          <a:bodyPr/>
          <a:lstStyle/>
          <a:p>
            <a:r>
              <a:rPr lang="en-US" altLang="en-US" sz="3600" b="1"/>
              <a:t>How Do Operating Systems Use Memory Management</a:t>
            </a:r>
          </a:p>
        </p:txBody>
      </p:sp>
      <p:sp>
        <p:nvSpPr>
          <p:cNvPr id="76804" name="Text Box 1028"/>
          <p:cNvSpPr txBox="1">
            <a:spLocks noChangeArrowheads="1"/>
          </p:cNvSpPr>
          <p:nvPr/>
        </p:nvSpPr>
        <p:spPr bwMode="auto">
          <a:xfrm>
            <a:off x="0" y="1320800"/>
            <a:ext cx="9144000" cy="519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Courier New" panose="02070309020205020404" pitchFamily="49" charset="0"/>
              </a:rPr>
              <a:t>    printf("Address Start of Global:  %8X\n", (int)(&amp;GlobalMemory) );</a:t>
            </a:r>
          </a:p>
          <a:p>
            <a:r>
              <a:rPr lang="en-US" altLang="en-US" sz="1400">
                <a:latin typeface="Courier New" panose="02070309020205020404" pitchFamily="49" charset="0"/>
              </a:rPr>
              <a:t>    printf("Address  End  of Global:  %8X\n", (int)(&amp;GlobalMemory) + MEM_SIZE -1);</a:t>
            </a:r>
          </a:p>
          <a:p>
            <a:r>
              <a:rPr lang="en-US" altLang="en-US" sz="1400">
                <a:latin typeface="Courier New" panose="02070309020205020404" pitchFamily="49" charset="0"/>
              </a:rPr>
              <a:t>    MemPtr = malloc( ONE_MEG );</a:t>
            </a:r>
          </a:p>
          <a:p>
            <a:r>
              <a:rPr lang="en-US" altLang="en-US" sz="1400">
                <a:latin typeface="Courier New" panose="02070309020205020404" pitchFamily="49" charset="0"/>
              </a:rPr>
              <a:t>    printf("First location on heap:  %8X\n", (int)MemPtr );</a:t>
            </a:r>
          </a:p>
          <a:p>
            <a:r>
              <a:rPr lang="en-US" altLang="en-US" sz="1400">
                <a:latin typeface="Courier New" panose="02070309020205020404" pitchFamily="49" charset="0"/>
              </a:rPr>
              <a:t>    while( (MemPtr = malloc( ONE_MEG )) != NULL )</a:t>
            </a:r>
          </a:p>
          <a:p>
            <a:r>
              <a:rPr lang="en-US" altLang="en-US" sz="1400">
                <a:latin typeface="Courier New" panose="02070309020205020404" pitchFamily="49" charset="0"/>
              </a:rPr>
              <a:t>    {</a:t>
            </a:r>
          </a:p>
          <a:p>
            <a:r>
              <a:rPr lang="en-US" altLang="en-US" sz="1400">
                <a:latin typeface="Courier New" panose="02070309020205020404" pitchFamily="49" charset="0"/>
              </a:rPr>
              <a:t>        LastPtr = MemPtr;</a:t>
            </a:r>
          </a:p>
          <a:p>
            <a:r>
              <a:rPr lang="en-US" altLang="en-US" sz="1400">
                <a:latin typeface="Courier New" panose="02070309020205020404" pitchFamily="49" charset="0"/>
              </a:rPr>
              <a:t>        Counter++;</a:t>
            </a:r>
          </a:p>
          <a:p>
            <a:r>
              <a:rPr lang="en-US" altLang="en-US" sz="1400">
                <a:latin typeface="Courier New" panose="02070309020205020404" pitchFamily="49" charset="0"/>
              </a:rPr>
              <a:t>        if ( Counter %100 == 0 )</a:t>
            </a:r>
          </a:p>
          <a:p>
            <a:r>
              <a:rPr lang="en-US" altLang="en-US" sz="1400">
                <a:latin typeface="Courier New" panose="02070309020205020404" pitchFamily="49" charset="0"/>
              </a:rPr>
              <a:t>            printf("%5d alloc  on heap:%8X\n", Counter, (int)LastPtr +ONE_MEG - 1);</a:t>
            </a:r>
          </a:p>
          <a:p>
            <a:r>
              <a:rPr lang="en-US" altLang="en-US" sz="1400">
                <a:latin typeface="Courier New" panose="02070309020205020404" pitchFamily="49" charset="0"/>
              </a:rPr>
              <a:t>    }</a:t>
            </a:r>
          </a:p>
          <a:p>
            <a:r>
              <a:rPr lang="en-US" altLang="en-US" sz="1400">
                <a:latin typeface="Courier New" panose="02070309020205020404" pitchFamily="49" charset="0"/>
              </a:rPr>
              <a:t>    printf("Total bytes allocated:   %8X (Hex)\n", Counter * ONE_MEG );</a:t>
            </a:r>
          </a:p>
          <a:p>
            <a:r>
              <a:rPr lang="en-US" altLang="en-US" sz="1400">
                <a:latin typeface="Courier New" panose="02070309020205020404" pitchFamily="49" charset="0"/>
              </a:rPr>
              <a:t>    printf("Last  location on heap:  %8X\n", (int)LastPtr );</a:t>
            </a:r>
          </a:p>
          <a:p>
            <a:r>
              <a:rPr lang="en-US" altLang="en-US" sz="1400">
                <a:latin typeface="Courier New" panose="02070309020205020404" pitchFamily="49" charset="0"/>
              </a:rPr>
              <a:t>}</a:t>
            </a:r>
          </a:p>
          <a:p>
            <a:endParaRPr lang="en-US" altLang="en-US" sz="1400">
              <a:latin typeface="Courier New" panose="02070309020205020404" pitchFamily="49" charset="0"/>
            </a:endParaRPr>
          </a:p>
          <a:p>
            <a:r>
              <a:rPr lang="en-US" altLang="en-US" sz="1400">
                <a:latin typeface="Courier New" panose="02070309020205020404" pitchFamily="49" charset="0"/>
              </a:rPr>
              <a:t>#define    STACK_ALLOC    ONE_MEG</a:t>
            </a:r>
          </a:p>
          <a:p>
            <a:r>
              <a:rPr lang="en-US" altLang="en-US" sz="1400">
                <a:latin typeface="Courier New" panose="02070309020205020404" pitchFamily="49" charset="0"/>
              </a:rPr>
              <a:t>void  RecursiveRoutine( )</a:t>
            </a:r>
          </a:p>
          <a:p>
            <a:r>
              <a:rPr lang="en-US" altLang="en-US" sz="1400">
                <a:latin typeface="Courier New" panose="02070309020205020404" pitchFamily="49" charset="0"/>
              </a:rPr>
              <a:t>{</a:t>
            </a:r>
          </a:p>
          <a:p>
            <a:r>
              <a:rPr lang="en-US" altLang="en-US" sz="1400">
                <a:latin typeface="Courier New" panose="02070309020205020404" pitchFamily="49" charset="0"/>
              </a:rPr>
              <a:t>    char    Temp[ STACK_ALLOC ];</a:t>
            </a:r>
          </a:p>
          <a:p>
            <a:endParaRPr lang="en-US" altLang="en-US" sz="1400">
              <a:latin typeface="Courier New" panose="02070309020205020404" pitchFamily="49" charset="0"/>
            </a:endParaRPr>
          </a:p>
          <a:p>
            <a:r>
              <a:rPr lang="en-US" altLang="en-US" sz="1400">
                <a:latin typeface="Courier New" panose="02070309020205020404" pitchFamily="49" charset="0"/>
              </a:rPr>
              <a:t>    printf("Begin/End of this allocation: %8X %8X\n", </a:t>
            </a:r>
          </a:p>
          <a:p>
            <a:r>
              <a:rPr lang="en-US" altLang="en-US" sz="1400">
                <a:latin typeface="Courier New" panose="02070309020205020404" pitchFamily="49" charset="0"/>
              </a:rPr>
              <a:t>             (int)&amp;(Temp), (int)(&amp;(Temp[STACK_ALLOC])) );</a:t>
            </a:r>
          </a:p>
          <a:p>
            <a:r>
              <a:rPr lang="en-US" altLang="en-US" sz="1400">
                <a:latin typeface="Courier New" panose="02070309020205020404" pitchFamily="49" charset="0"/>
              </a:rPr>
              <a:t>    RecursiveRoutine();</a:t>
            </a:r>
          </a:p>
          <a:p>
            <a:r>
              <a:rPr lang="en-US" altLang="en-US" sz="1400">
                <a:latin typeface="Courier New" panose="02070309020205020404" pitchFamily="49" charset="0"/>
              </a:rPr>
              <a:t>}</a:t>
            </a:r>
          </a:p>
        </p:txBody>
      </p:sp>
      <p:sp>
        <p:nvSpPr>
          <p:cNvPr id="76806" name="Text Box 1030"/>
          <p:cNvSpPr txBox="1">
            <a:spLocks noChangeArrowheads="1"/>
          </p:cNvSpPr>
          <p:nvPr/>
        </p:nvSpPr>
        <p:spPr bwMode="auto">
          <a:xfrm>
            <a:off x="5927725" y="2270125"/>
            <a:ext cx="1855788"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3300"/>
                </a:solidFill>
              </a:rPr>
              <a:t>Iterates on allocs</a:t>
            </a:r>
          </a:p>
        </p:txBody>
      </p:sp>
      <p:sp>
        <p:nvSpPr>
          <p:cNvPr id="76807" name="Text Box 1031"/>
          <p:cNvSpPr txBox="1">
            <a:spLocks noChangeArrowheads="1"/>
          </p:cNvSpPr>
          <p:nvPr/>
        </p:nvSpPr>
        <p:spPr bwMode="auto">
          <a:xfrm>
            <a:off x="6324600" y="4876800"/>
            <a:ext cx="2760663"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3300"/>
                </a:solidFill>
              </a:rPr>
              <a:t>Iterates using lots of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5"/>
          <p:cNvSpPr>
            <a:spLocks noGrp="1"/>
          </p:cNvSpPr>
          <p:nvPr>
            <p:ph type="ftr" sz="quarter" idx="11"/>
          </p:nvPr>
        </p:nvSpPr>
        <p:spPr/>
        <p:txBody>
          <a:bodyPr/>
          <a:lstStyle/>
          <a:p>
            <a:r>
              <a:rPr lang="en-US" altLang="en-US"/>
              <a:t>9.1: Intel Memory</a:t>
            </a:r>
          </a:p>
        </p:txBody>
      </p:sp>
      <p:sp>
        <p:nvSpPr>
          <p:cNvPr id="45" name="Slide Number Placeholder 6"/>
          <p:cNvSpPr>
            <a:spLocks noGrp="1"/>
          </p:cNvSpPr>
          <p:nvPr>
            <p:ph type="sldNum" sz="quarter" idx="12"/>
          </p:nvPr>
        </p:nvSpPr>
        <p:spPr/>
        <p:txBody>
          <a:bodyPr/>
          <a:lstStyle/>
          <a:p>
            <a:fld id="{E56E3646-B04D-436E-BB28-9C14CA234650}" type="slidenum">
              <a:rPr lang="en-US" altLang="en-US"/>
              <a:pPr/>
              <a:t>5</a:t>
            </a:fld>
            <a:endParaRPr lang="en-US" altLang="en-US"/>
          </a:p>
        </p:txBody>
      </p:sp>
      <p:sp>
        <p:nvSpPr>
          <p:cNvPr id="72706" name="Rectangle 2"/>
          <p:cNvSpPr>
            <a:spLocks noGrp="1" noChangeArrowheads="1"/>
          </p:cNvSpPr>
          <p:nvPr>
            <p:ph type="title"/>
          </p:nvPr>
        </p:nvSpPr>
        <p:spPr>
          <a:xfrm>
            <a:off x="685800" y="76200"/>
            <a:ext cx="7772400" cy="990600"/>
          </a:xfrm>
        </p:spPr>
        <p:txBody>
          <a:bodyPr/>
          <a:lstStyle/>
          <a:p>
            <a:r>
              <a:rPr lang="en-US" altLang="en-US" sz="3600" b="1"/>
              <a:t>How Do Operating Systems Use Memory Management</a:t>
            </a:r>
          </a:p>
        </p:txBody>
      </p:sp>
      <p:sp>
        <p:nvSpPr>
          <p:cNvPr id="72707" name="Rectangle 3"/>
          <p:cNvSpPr>
            <a:spLocks noGrp="1" noChangeArrowheads="1"/>
          </p:cNvSpPr>
          <p:nvPr>
            <p:ph sz="half" idx="2"/>
          </p:nvPr>
        </p:nvSpPr>
        <p:spPr>
          <a:xfrm>
            <a:off x="228600" y="1143000"/>
            <a:ext cx="8686800" cy="1219200"/>
          </a:xfrm>
        </p:spPr>
        <p:txBody>
          <a:bodyPr/>
          <a:lstStyle/>
          <a:p>
            <a:pPr>
              <a:buFontTx/>
              <a:buNone/>
            </a:pPr>
            <a:r>
              <a:rPr lang="en-US" altLang="en-US" sz="1600"/>
              <a:t>So I wrote a little program to probe the memory seen by a program.  I ran that same program on Windows 2000, Windows XP and RedHat LINUX.  I was looking at the addresses that were being used for various kinds of data/code in the program.  I probed the addresses by asking for memory continually until something broke.  For instance, did continual allocs until error was returned</a:t>
            </a:r>
          </a:p>
        </p:txBody>
      </p:sp>
      <p:graphicFrame>
        <p:nvGraphicFramePr>
          <p:cNvPr id="72708" name="Group 4"/>
          <p:cNvGraphicFramePr>
            <a:graphicFrameLocks noGrp="1"/>
          </p:cNvGraphicFramePr>
          <p:nvPr/>
        </p:nvGraphicFramePr>
        <p:xfrm>
          <a:off x="304800" y="2514600"/>
          <a:ext cx="6705600" cy="3556000"/>
        </p:xfrm>
        <a:graphic>
          <a:graphicData uri="http://schemas.openxmlformats.org/drawingml/2006/table">
            <a:tbl>
              <a:tblPr/>
              <a:tblGrid>
                <a:gridCol w="1676400">
                  <a:extLst>
                    <a:ext uri="{9D8B030D-6E8A-4147-A177-3AD203B41FA5}">
                      <a16:colId xmlns:a16="http://schemas.microsoft.com/office/drawing/2014/main" val="2740539488"/>
                    </a:ext>
                  </a:extLst>
                </a:gridCol>
                <a:gridCol w="1676400">
                  <a:extLst>
                    <a:ext uri="{9D8B030D-6E8A-4147-A177-3AD203B41FA5}">
                      <a16:colId xmlns:a16="http://schemas.microsoft.com/office/drawing/2014/main" val="1452641911"/>
                    </a:ext>
                  </a:extLst>
                </a:gridCol>
                <a:gridCol w="1676400">
                  <a:extLst>
                    <a:ext uri="{9D8B030D-6E8A-4147-A177-3AD203B41FA5}">
                      <a16:colId xmlns:a16="http://schemas.microsoft.com/office/drawing/2014/main" val="2388477705"/>
                    </a:ext>
                  </a:extLst>
                </a:gridCol>
                <a:gridCol w="1676400">
                  <a:extLst>
                    <a:ext uri="{9D8B030D-6E8A-4147-A177-3AD203B41FA5}">
                      <a16:colId xmlns:a16="http://schemas.microsoft.com/office/drawing/2014/main" val="1227570762"/>
                    </a:ext>
                  </a:extLst>
                </a:gridCol>
              </a:tblGrid>
              <a:tr h="774700">
                <a:tc gridSpan="4">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rgbClr val="FF3300"/>
                          </a:solidFill>
                          <a:effectLst/>
                          <a:latin typeface="Arial" panose="020B0604020202020204" pitchFamily="34" charset="0"/>
                        </a:rPr>
                        <a:t>Windows XP Memory Usage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89271397"/>
                  </a:ext>
                </a:extLst>
              </a:tr>
              <a:tr h="5461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Segment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First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Last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0752258"/>
                  </a:ext>
                </a:extLst>
              </a:tr>
              <a:tr h="508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401000x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403000x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002000x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8 Kbytes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77612"/>
                  </a:ext>
                </a:extLst>
              </a:tr>
              <a:tr h="5461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Static (Global)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403000x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703000x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300000x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3 megabytes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5945411"/>
                  </a:ext>
                </a:extLst>
              </a:tr>
              <a:tr h="5461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Heap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760000x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3A261000x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39800000x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950 megabytes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5130592"/>
                  </a:ext>
                </a:extLst>
              </a:tr>
              <a:tr h="5461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Stack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22EF00x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16EF00x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1C0000x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2 megabyte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2695970"/>
                  </a:ext>
                </a:extLst>
              </a:tr>
            </a:tbl>
          </a:graphicData>
        </a:graphic>
      </p:graphicFrame>
      <p:sp>
        <p:nvSpPr>
          <p:cNvPr id="72742" name="Text Box 38"/>
          <p:cNvSpPr txBox="1">
            <a:spLocks noChangeArrowheads="1"/>
          </p:cNvSpPr>
          <p:nvPr/>
        </p:nvSpPr>
        <p:spPr bwMode="auto">
          <a:xfrm>
            <a:off x="7086600" y="5562600"/>
            <a:ext cx="2057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t>Note these addresses grow down!</a:t>
            </a:r>
          </a:p>
        </p:txBody>
      </p:sp>
      <p:sp>
        <p:nvSpPr>
          <p:cNvPr id="72743" name="Line 39"/>
          <p:cNvSpPr>
            <a:spLocks noChangeShapeType="1"/>
          </p:cNvSpPr>
          <p:nvPr/>
        </p:nvSpPr>
        <p:spPr bwMode="auto">
          <a:xfrm flipH="1">
            <a:off x="7010400" y="58674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4" name="Text Box 40"/>
          <p:cNvSpPr txBox="1">
            <a:spLocks noChangeArrowheads="1"/>
          </p:cNvSpPr>
          <p:nvPr/>
        </p:nvSpPr>
        <p:spPr bwMode="auto">
          <a:xfrm>
            <a:off x="7010400" y="2514600"/>
            <a:ext cx="1997075" cy="1079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The file MemoryDemo.exe is about  170Kbytes in size.</a:t>
            </a:r>
          </a:p>
        </p:txBody>
      </p:sp>
      <p:sp>
        <p:nvSpPr>
          <p:cNvPr id="72745" name="Text Box 41"/>
          <p:cNvSpPr txBox="1">
            <a:spLocks noChangeArrowheads="1"/>
          </p:cNvSpPr>
          <p:nvPr/>
        </p:nvSpPr>
        <p:spPr bwMode="auto">
          <a:xfrm>
            <a:off x="7010400" y="4419600"/>
            <a:ext cx="1997075"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Declared a 3 Meg static array!.</a:t>
            </a:r>
          </a:p>
        </p:txBody>
      </p:sp>
      <p:sp>
        <p:nvSpPr>
          <p:cNvPr id="72746" name="Text Box 42"/>
          <p:cNvSpPr txBox="1">
            <a:spLocks noChangeArrowheads="1"/>
          </p:cNvSpPr>
          <p:nvPr/>
        </p:nvSpPr>
        <p:spPr bwMode="auto">
          <a:xfrm>
            <a:off x="288925" y="6156325"/>
            <a:ext cx="3065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3300"/>
                </a:solidFill>
              </a:rPr>
              <a:t>Note:  100000x == 1 Megabyte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5"/>
          <p:cNvSpPr>
            <a:spLocks noGrp="1"/>
          </p:cNvSpPr>
          <p:nvPr>
            <p:ph type="ftr" sz="quarter" idx="11"/>
          </p:nvPr>
        </p:nvSpPr>
        <p:spPr/>
        <p:txBody>
          <a:bodyPr/>
          <a:lstStyle/>
          <a:p>
            <a:r>
              <a:rPr lang="en-US" altLang="en-US"/>
              <a:t>9.1: Intel Memory</a:t>
            </a:r>
          </a:p>
        </p:txBody>
      </p:sp>
      <p:sp>
        <p:nvSpPr>
          <p:cNvPr id="46" name="Slide Number Placeholder 6"/>
          <p:cNvSpPr>
            <a:spLocks noGrp="1"/>
          </p:cNvSpPr>
          <p:nvPr>
            <p:ph type="sldNum" sz="quarter" idx="12"/>
          </p:nvPr>
        </p:nvSpPr>
        <p:spPr/>
        <p:txBody>
          <a:bodyPr/>
          <a:lstStyle/>
          <a:p>
            <a:fld id="{6F4F98D7-495E-4BC5-828C-304E569E7C30}" type="slidenum">
              <a:rPr lang="en-US" altLang="en-US"/>
              <a:pPr/>
              <a:t>6</a:t>
            </a:fld>
            <a:endParaRPr lang="en-US" altLang="en-US"/>
          </a:p>
        </p:txBody>
      </p:sp>
      <p:sp>
        <p:nvSpPr>
          <p:cNvPr id="78850" name="Rectangle 1026"/>
          <p:cNvSpPr>
            <a:spLocks noGrp="1" noChangeArrowheads="1"/>
          </p:cNvSpPr>
          <p:nvPr>
            <p:ph type="title"/>
          </p:nvPr>
        </p:nvSpPr>
        <p:spPr>
          <a:xfrm>
            <a:off x="685800" y="76200"/>
            <a:ext cx="7772400" cy="990600"/>
          </a:xfrm>
        </p:spPr>
        <p:txBody>
          <a:bodyPr/>
          <a:lstStyle/>
          <a:p>
            <a:r>
              <a:rPr lang="en-US" altLang="en-US" sz="3600" b="1"/>
              <a:t>How Do Operating Systems Use Memory Management</a:t>
            </a:r>
          </a:p>
        </p:txBody>
      </p:sp>
      <p:sp>
        <p:nvSpPr>
          <p:cNvPr id="78851" name="Rectangle 1027"/>
          <p:cNvSpPr>
            <a:spLocks noGrp="1" noChangeArrowheads="1"/>
          </p:cNvSpPr>
          <p:nvPr>
            <p:ph sz="half" idx="2"/>
          </p:nvPr>
        </p:nvSpPr>
        <p:spPr>
          <a:xfrm>
            <a:off x="228600" y="1143000"/>
            <a:ext cx="8686800" cy="1219200"/>
          </a:xfrm>
        </p:spPr>
        <p:txBody>
          <a:bodyPr/>
          <a:lstStyle/>
          <a:p>
            <a:pPr>
              <a:buFontTx/>
              <a:buNone/>
            </a:pPr>
            <a:r>
              <a:rPr lang="en-US" altLang="en-US" sz="1600"/>
              <a:t>So I wrote a little program to probe the memory seen by a program.  I ran that same program on Windows 2000, Windows XP and RedHat LINUX.  I was looking at the addresses that were being used for various kinds of data/code in the program.  I probed the addresses by asking for memory continually until something broke.  For instance, did continual allocs until error was returned</a:t>
            </a:r>
          </a:p>
        </p:txBody>
      </p:sp>
      <p:graphicFrame>
        <p:nvGraphicFramePr>
          <p:cNvPr id="78852" name="Group 1028"/>
          <p:cNvGraphicFramePr>
            <a:graphicFrameLocks noGrp="1"/>
          </p:cNvGraphicFramePr>
          <p:nvPr/>
        </p:nvGraphicFramePr>
        <p:xfrm>
          <a:off x="304800" y="2514600"/>
          <a:ext cx="6705600" cy="3556000"/>
        </p:xfrm>
        <a:graphic>
          <a:graphicData uri="http://schemas.openxmlformats.org/drawingml/2006/table">
            <a:tbl>
              <a:tblPr/>
              <a:tblGrid>
                <a:gridCol w="1676400">
                  <a:extLst>
                    <a:ext uri="{9D8B030D-6E8A-4147-A177-3AD203B41FA5}">
                      <a16:colId xmlns:a16="http://schemas.microsoft.com/office/drawing/2014/main" val="3577409728"/>
                    </a:ext>
                  </a:extLst>
                </a:gridCol>
                <a:gridCol w="1676400">
                  <a:extLst>
                    <a:ext uri="{9D8B030D-6E8A-4147-A177-3AD203B41FA5}">
                      <a16:colId xmlns:a16="http://schemas.microsoft.com/office/drawing/2014/main" val="1939410828"/>
                    </a:ext>
                  </a:extLst>
                </a:gridCol>
                <a:gridCol w="1676400">
                  <a:extLst>
                    <a:ext uri="{9D8B030D-6E8A-4147-A177-3AD203B41FA5}">
                      <a16:colId xmlns:a16="http://schemas.microsoft.com/office/drawing/2014/main" val="4266757717"/>
                    </a:ext>
                  </a:extLst>
                </a:gridCol>
                <a:gridCol w="1676400">
                  <a:extLst>
                    <a:ext uri="{9D8B030D-6E8A-4147-A177-3AD203B41FA5}">
                      <a16:colId xmlns:a16="http://schemas.microsoft.com/office/drawing/2014/main" val="512589672"/>
                    </a:ext>
                  </a:extLst>
                </a:gridCol>
              </a:tblGrid>
              <a:tr h="774700">
                <a:tc gridSpan="4">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smtClean="0">
                          <a:ln>
                            <a:noFill/>
                          </a:ln>
                          <a:solidFill>
                            <a:srgbClr val="FF3300"/>
                          </a:solidFill>
                          <a:effectLst/>
                          <a:latin typeface="Arial" panose="020B0604020202020204" pitchFamily="34" charset="0"/>
                        </a:rPr>
                        <a:t>LINUX Memory Usage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3625466"/>
                  </a:ext>
                </a:extLst>
              </a:tr>
              <a:tr h="5461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Segment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First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Last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4331610"/>
                  </a:ext>
                </a:extLst>
              </a:tr>
              <a:tr h="508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8048400x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8049900x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001500x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6 Kbytes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3180271"/>
                  </a:ext>
                </a:extLst>
              </a:tr>
              <a:tr h="5461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Static (Global)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8049A00x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8349A00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300000x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3 megabytes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0512140"/>
                  </a:ext>
                </a:extLst>
              </a:tr>
              <a:tr h="5461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Heap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B7EE,B000x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01CE,4000x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B6000000x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3 gigabytes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242698"/>
                  </a:ext>
                </a:extLst>
              </a:tr>
              <a:tr h="5461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Stack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BFFB,7334x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29BA,91E0x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9640,0000x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rPr>
                        <a:t>~ 2.5 gigabyte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6223234"/>
                  </a:ext>
                </a:extLst>
              </a:tr>
            </a:tbl>
          </a:graphicData>
        </a:graphic>
      </p:graphicFrame>
      <p:sp>
        <p:nvSpPr>
          <p:cNvPr id="78886" name="Text Box 1062"/>
          <p:cNvSpPr txBox="1">
            <a:spLocks noChangeArrowheads="1"/>
          </p:cNvSpPr>
          <p:nvPr/>
        </p:nvSpPr>
        <p:spPr bwMode="auto">
          <a:xfrm>
            <a:off x="7086600" y="5562600"/>
            <a:ext cx="2057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t>Note these addresses grow down!</a:t>
            </a:r>
          </a:p>
        </p:txBody>
      </p:sp>
      <p:sp>
        <p:nvSpPr>
          <p:cNvPr id="78887" name="Line 1063"/>
          <p:cNvSpPr>
            <a:spLocks noChangeShapeType="1"/>
          </p:cNvSpPr>
          <p:nvPr/>
        </p:nvSpPr>
        <p:spPr bwMode="auto">
          <a:xfrm flipH="1">
            <a:off x="7010400" y="58674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9" name="Text Box 1065"/>
          <p:cNvSpPr txBox="1">
            <a:spLocks noChangeArrowheads="1"/>
          </p:cNvSpPr>
          <p:nvPr/>
        </p:nvSpPr>
        <p:spPr bwMode="auto">
          <a:xfrm>
            <a:off x="7010400" y="4419600"/>
            <a:ext cx="1997075"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Declared a 3 Meg static array!.</a:t>
            </a:r>
          </a:p>
        </p:txBody>
      </p:sp>
      <p:sp>
        <p:nvSpPr>
          <p:cNvPr id="78890" name="Line 1066"/>
          <p:cNvSpPr>
            <a:spLocks noChangeShapeType="1"/>
          </p:cNvSpPr>
          <p:nvPr/>
        </p:nvSpPr>
        <p:spPr bwMode="auto">
          <a:xfrm flipH="1" flipV="1">
            <a:off x="7010400" y="5181600"/>
            <a:ext cx="7620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1" name="Text Box 1067"/>
          <p:cNvSpPr txBox="1">
            <a:spLocks noChangeArrowheads="1"/>
          </p:cNvSpPr>
          <p:nvPr/>
        </p:nvSpPr>
        <p:spPr bwMode="auto">
          <a:xfrm>
            <a:off x="5699125" y="6156325"/>
            <a:ext cx="2149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How can this sum to more than 4 gigs??</a:t>
            </a:r>
          </a:p>
        </p:txBody>
      </p:sp>
      <p:sp>
        <p:nvSpPr>
          <p:cNvPr id="78892" name="Text Box 1068"/>
          <p:cNvSpPr txBox="1">
            <a:spLocks noChangeArrowheads="1"/>
          </p:cNvSpPr>
          <p:nvPr/>
        </p:nvSpPr>
        <p:spPr bwMode="auto">
          <a:xfrm>
            <a:off x="288925" y="6156325"/>
            <a:ext cx="3065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3300"/>
                </a:solidFill>
              </a:rPr>
              <a:t>Note:  100000x == 1 Megabyte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a:t>9.1: Intel Memory</a:t>
            </a:r>
          </a:p>
        </p:txBody>
      </p:sp>
      <p:sp>
        <p:nvSpPr>
          <p:cNvPr id="7" name="Slide Number Placeholder 6"/>
          <p:cNvSpPr>
            <a:spLocks noGrp="1"/>
          </p:cNvSpPr>
          <p:nvPr>
            <p:ph type="sldNum" sz="quarter" idx="12"/>
          </p:nvPr>
        </p:nvSpPr>
        <p:spPr/>
        <p:txBody>
          <a:bodyPr/>
          <a:lstStyle/>
          <a:p>
            <a:fld id="{1B6E220C-8DAF-416C-8502-D1DF649B52E0}" type="slidenum">
              <a:rPr lang="en-US" altLang="en-US"/>
              <a:pPr/>
              <a:t>7</a:t>
            </a:fld>
            <a:endParaRPr lang="en-US" altLang="en-US"/>
          </a:p>
        </p:txBody>
      </p:sp>
      <p:sp>
        <p:nvSpPr>
          <p:cNvPr id="114690" name="Rectangle 2"/>
          <p:cNvSpPr>
            <a:spLocks noGrp="1" noChangeArrowheads="1"/>
          </p:cNvSpPr>
          <p:nvPr>
            <p:ph type="title"/>
          </p:nvPr>
        </p:nvSpPr>
        <p:spPr>
          <a:xfrm>
            <a:off x="685800" y="76200"/>
            <a:ext cx="7772400" cy="990600"/>
          </a:xfrm>
        </p:spPr>
        <p:txBody>
          <a:bodyPr/>
          <a:lstStyle/>
          <a:p>
            <a:r>
              <a:rPr lang="en-US" altLang="en-US" sz="3600" b="1"/>
              <a:t>How Do Operating Systems Use Memory Management</a:t>
            </a:r>
          </a:p>
        </p:txBody>
      </p:sp>
      <p:sp>
        <p:nvSpPr>
          <p:cNvPr id="114691" name="Rectangle 3"/>
          <p:cNvSpPr>
            <a:spLocks noGrp="1" noChangeArrowheads="1"/>
          </p:cNvSpPr>
          <p:nvPr>
            <p:ph sz="half" idx="2"/>
          </p:nvPr>
        </p:nvSpPr>
        <p:spPr>
          <a:xfrm>
            <a:off x="152400" y="1143000"/>
            <a:ext cx="5105400" cy="5715000"/>
          </a:xfrm>
        </p:spPr>
        <p:txBody>
          <a:bodyPr/>
          <a:lstStyle/>
          <a:p>
            <a:pPr>
              <a:buFontTx/>
              <a:buNone/>
            </a:pPr>
            <a:r>
              <a:rPr lang="en-US" altLang="en-US" sz="900">
                <a:latin typeface="Courier New" panose="02070309020205020404" pitchFamily="49" charset="0"/>
              </a:rPr>
              <a:t>0x08048368 &lt;main+0&gt;:    55                   push   %ebp</a:t>
            </a:r>
          </a:p>
          <a:p>
            <a:pPr>
              <a:buFontTx/>
              <a:buNone/>
            </a:pPr>
            <a:r>
              <a:rPr lang="en-US" altLang="en-US" sz="900">
                <a:latin typeface="Courier New" panose="02070309020205020404" pitchFamily="49" charset="0"/>
              </a:rPr>
              <a:t>0x08048369 &lt;main+1&gt;:    89 e5                mov    %esp,%ebp</a:t>
            </a:r>
          </a:p>
          <a:p>
            <a:pPr>
              <a:buFontTx/>
              <a:buNone/>
            </a:pPr>
            <a:r>
              <a:rPr lang="en-US" altLang="en-US" sz="900">
                <a:latin typeface="Courier New" panose="02070309020205020404" pitchFamily="49" charset="0"/>
              </a:rPr>
              <a:t>0x0804836b &lt;main+3&gt;:    83 ec 08             sub    $0x8,%esp</a:t>
            </a:r>
          </a:p>
          <a:p>
            <a:pPr>
              <a:buFontTx/>
              <a:buNone/>
            </a:pPr>
            <a:r>
              <a:rPr lang="en-US" altLang="en-US" sz="900">
                <a:latin typeface="Courier New" panose="02070309020205020404" pitchFamily="49" charset="0"/>
              </a:rPr>
              <a:t>0x0804836e &lt;main+6&gt;:    83 e4 f0             and    $0xfffffff0,%esp</a:t>
            </a:r>
          </a:p>
          <a:p>
            <a:pPr>
              <a:buFontTx/>
              <a:buNone/>
            </a:pPr>
            <a:r>
              <a:rPr lang="en-US" altLang="en-US" sz="900">
                <a:latin typeface="Courier New" panose="02070309020205020404" pitchFamily="49" charset="0"/>
              </a:rPr>
              <a:t>0x08048371 &lt;main+9&gt;:    b8 00 00 00 00       mov    $0x0,%eax</a:t>
            </a:r>
          </a:p>
          <a:p>
            <a:pPr>
              <a:buFontTx/>
              <a:buNone/>
            </a:pPr>
            <a:r>
              <a:rPr lang="en-US" altLang="en-US" sz="900">
                <a:latin typeface="Courier New" panose="02070309020205020404" pitchFamily="49" charset="0"/>
              </a:rPr>
              <a:t>0x08048376 &lt;main+14&gt;:   83 c0 0f             add    $0xf,%eax</a:t>
            </a:r>
          </a:p>
          <a:p>
            <a:pPr>
              <a:buFontTx/>
              <a:buNone/>
            </a:pPr>
            <a:r>
              <a:rPr lang="en-US" altLang="en-US" sz="900">
                <a:latin typeface="Courier New" panose="02070309020205020404" pitchFamily="49" charset="0"/>
              </a:rPr>
              <a:t>0x08048379 &lt;main+17&gt;:   83 c0 0f             add    $0xf,%eax</a:t>
            </a:r>
          </a:p>
          <a:p>
            <a:pPr>
              <a:buFontTx/>
              <a:buNone/>
            </a:pPr>
            <a:r>
              <a:rPr lang="en-US" altLang="en-US" sz="900">
                <a:latin typeface="Courier New" panose="02070309020205020404" pitchFamily="49" charset="0"/>
              </a:rPr>
              <a:t>0x0804837c &lt;main+20&gt;:   c1 e8 04             shr    $0x4,%eax</a:t>
            </a:r>
          </a:p>
          <a:p>
            <a:pPr>
              <a:buFontTx/>
              <a:buNone/>
            </a:pPr>
            <a:r>
              <a:rPr lang="en-US" altLang="en-US" sz="900">
                <a:latin typeface="Courier New" panose="02070309020205020404" pitchFamily="49" charset="0"/>
              </a:rPr>
              <a:t>0x0804837f &lt;main+23&gt;:   c1 e0 04             shl    $0x4,%eax</a:t>
            </a:r>
          </a:p>
          <a:p>
            <a:pPr>
              <a:buFontTx/>
              <a:buNone/>
            </a:pPr>
            <a:r>
              <a:rPr lang="en-US" altLang="en-US" sz="900">
                <a:latin typeface="Courier New" panose="02070309020205020404" pitchFamily="49" charset="0"/>
              </a:rPr>
              <a:t>0x08048382 &lt;main+26&gt;:   29 c4                sub    %eax,%esp</a:t>
            </a:r>
          </a:p>
          <a:p>
            <a:pPr>
              <a:buFontTx/>
              <a:buNone/>
            </a:pPr>
            <a:r>
              <a:rPr lang="en-US" altLang="en-US" sz="900">
                <a:latin typeface="Courier New" panose="02070309020205020404" pitchFamily="49" charset="0"/>
              </a:rPr>
              <a:t>0x08048384 &lt;main+28&gt;:   83 ec 0c             sub    $0xc,%esp</a:t>
            </a:r>
          </a:p>
          <a:p>
            <a:pPr>
              <a:buFontTx/>
              <a:buNone/>
            </a:pPr>
            <a:r>
              <a:rPr lang="en-US" altLang="en-US" sz="900">
                <a:latin typeface="Courier New" panose="02070309020205020404" pitchFamily="49" charset="0"/>
              </a:rPr>
              <a:t>0x08048387 &lt;main+31&gt;:   68 c0 84 04 08       push   $0x80484c0</a:t>
            </a:r>
          </a:p>
          <a:p>
            <a:pPr>
              <a:buFontTx/>
              <a:buNone/>
            </a:pPr>
            <a:r>
              <a:rPr lang="en-US" altLang="en-US" sz="900">
                <a:latin typeface="Courier New" panose="02070309020205020404" pitchFamily="49" charset="0"/>
              </a:rPr>
              <a:t>0x0804838c &lt;main+36&gt;:   e8 1f ff ff ff       call   0x80482b0</a:t>
            </a:r>
          </a:p>
          <a:p>
            <a:pPr>
              <a:buFontTx/>
              <a:buNone/>
            </a:pPr>
            <a:r>
              <a:rPr lang="en-US" altLang="en-US" sz="900">
                <a:latin typeface="Courier New" panose="02070309020205020404" pitchFamily="49" charset="0"/>
              </a:rPr>
              <a:t>0x08048391 &lt;main+41&gt;:   83 c4 10             add    $0x10,%esp</a:t>
            </a:r>
          </a:p>
          <a:p>
            <a:pPr>
              <a:buFontTx/>
              <a:buNone/>
            </a:pPr>
            <a:r>
              <a:rPr lang="en-US" altLang="en-US" sz="900">
                <a:latin typeface="Courier New" panose="02070309020205020404" pitchFamily="49" charset="0"/>
              </a:rPr>
              <a:t>0x08048394 &lt;main+44&gt;:   e8 02 00 00 00       call   0x804839b &lt;b&gt;</a:t>
            </a:r>
          </a:p>
          <a:p>
            <a:pPr>
              <a:buFontTx/>
              <a:buNone/>
            </a:pPr>
            <a:r>
              <a:rPr lang="en-US" altLang="en-US" sz="900">
                <a:latin typeface="Courier New" panose="02070309020205020404" pitchFamily="49" charset="0"/>
              </a:rPr>
              <a:t>0x08048399 &lt;main+49&gt;:   c9                   leave</a:t>
            </a:r>
          </a:p>
          <a:p>
            <a:pPr>
              <a:buFontTx/>
              <a:buNone/>
            </a:pPr>
            <a:r>
              <a:rPr lang="en-US" altLang="en-US" sz="900">
                <a:latin typeface="Courier New" panose="02070309020205020404" pitchFamily="49" charset="0"/>
              </a:rPr>
              <a:t>0x0804839a &lt;main+50&gt;:   c3                   ret</a:t>
            </a:r>
          </a:p>
          <a:p>
            <a:pPr>
              <a:buFontTx/>
              <a:buNone/>
            </a:pPr>
            <a:endParaRPr lang="en-US" altLang="en-US" sz="900">
              <a:latin typeface="Courier New" panose="02070309020205020404" pitchFamily="49" charset="0"/>
            </a:endParaRPr>
          </a:p>
        </p:txBody>
      </p:sp>
      <p:sp>
        <p:nvSpPr>
          <p:cNvPr id="114698" name="Rectangle 10"/>
          <p:cNvSpPr>
            <a:spLocks noChangeArrowheads="1"/>
          </p:cNvSpPr>
          <p:nvPr/>
        </p:nvSpPr>
        <p:spPr bwMode="auto">
          <a:xfrm>
            <a:off x="3810000" y="3886200"/>
            <a:ext cx="5105400" cy="27590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en-US" sz="1000"/>
              <a:t>1       void  b();</a:t>
            </a:r>
          </a:p>
          <a:p>
            <a:pPr>
              <a:lnSpc>
                <a:spcPct val="50000"/>
              </a:lnSpc>
              <a:spcBef>
                <a:spcPct val="50000"/>
              </a:spcBef>
            </a:pPr>
            <a:r>
              <a:rPr lang="en-US" altLang="en-US" sz="1000"/>
              <a:t>2       void  c();</a:t>
            </a:r>
          </a:p>
          <a:p>
            <a:pPr>
              <a:lnSpc>
                <a:spcPct val="50000"/>
              </a:lnSpc>
              <a:spcBef>
                <a:spcPct val="50000"/>
              </a:spcBef>
            </a:pPr>
            <a:r>
              <a:rPr lang="en-US" altLang="en-US" sz="1000"/>
              <a:t>3       int    main( )</a:t>
            </a:r>
          </a:p>
          <a:p>
            <a:pPr>
              <a:lnSpc>
                <a:spcPct val="50000"/>
              </a:lnSpc>
              <a:spcBef>
                <a:spcPct val="50000"/>
              </a:spcBef>
            </a:pPr>
            <a:r>
              <a:rPr lang="en-US" altLang="en-US" sz="1000"/>
              <a:t>4       {</a:t>
            </a:r>
          </a:p>
          <a:p>
            <a:pPr>
              <a:lnSpc>
                <a:spcPct val="50000"/>
              </a:lnSpc>
              <a:spcBef>
                <a:spcPct val="50000"/>
              </a:spcBef>
            </a:pPr>
            <a:r>
              <a:rPr lang="en-US" altLang="en-US" sz="1000"/>
              <a:t>5           printf( "Hello from main\n");</a:t>
            </a:r>
          </a:p>
          <a:p>
            <a:pPr>
              <a:lnSpc>
                <a:spcPct val="50000"/>
              </a:lnSpc>
              <a:spcBef>
                <a:spcPct val="50000"/>
              </a:spcBef>
            </a:pPr>
            <a:r>
              <a:rPr lang="en-US" altLang="en-US" sz="1000"/>
              <a:t>6           b();</a:t>
            </a:r>
          </a:p>
          <a:p>
            <a:pPr>
              <a:lnSpc>
                <a:spcPct val="50000"/>
              </a:lnSpc>
              <a:spcBef>
                <a:spcPct val="50000"/>
              </a:spcBef>
            </a:pPr>
            <a:r>
              <a:rPr lang="en-US" altLang="en-US" sz="1000"/>
              <a:t>7       }</a:t>
            </a:r>
          </a:p>
          <a:p>
            <a:pPr>
              <a:lnSpc>
                <a:spcPct val="50000"/>
              </a:lnSpc>
              <a:spcBef>
                <a:spcPct val="50000"/>
              </a:spcBef>
            </a:pPr>
            <a:r>
              <a:rPr lang="en-US" altLang="en-US" sz="1000"/>
              <a:t>8       // This routine reads the opcodes from memory and prints them out.</a:t>
            </a:r>
          </a:p>
          <a:p>
            <a:pPr>
              <a:lnSpc>
                <a:spcPct val="50000"/>
              </a:lnSpc>
              <a:spcBef>
                <a:spcPct val="50000"/>
              </a:spcBef>
            </a:pPr>
            <a:r>
              <a:rPr lang="en-US" altLang="en-US" sz="1000"/>
              <a:t>9       void   b()</a:t>
            </a:r>
          </a:p>
          <a:p>
            <a:pPr>
              <a:lnSpc>
                <a:spcPct val="50000"/>
              </a:lnSpc>
              <a:spcBef>
                <a:spcPct val="50000"/>
              </a:spcBef>
            </a:pPr>
            <a:r>
              <a:rPr lang="en-US" altLang="en-US" sz="1000"/>
              <a:t>10      {</a:t>
            </a:r>
          </a:p>
          <a:p>
            <a:pPr>
              <a:lnSpc>
                <a:spcPct val="50000"/>
              </a:lnSpc>
              <a:spcBef>
                <a:spcPct val="50000"/>
              </a:spcBef>
            </a:pPr>
            <a:r>
              <a:rPr lang="en-US" altLang="en-US" sz="1000"/>
              <a:t>11          char  *moving;</a:t>
            </a:r>
          </a:p>
          <a:p>
            <a:pPr>
              <a:lnSpc>
                <a:spcPct val="50000"/>
              </a:lnSpc>
              <a:spcBef>
                <a:spcPct val="50000"/>
              </a:spcBef>
            </a:pPr>
            <a:r>
              <a:rPr lang="en-US" altLang="en-US" sz="1000"/>
              <a:t>12</a:t>
            </a:r>
          </a:p>
          <a:p>
            <a:pPr>
              <a:lnSpc>
                <a:spcPct val="50000"/>
              </a:lnSpc>
              <a:spcBef>
                <a:spcPct val="50000"/>
              </a:spcBef>
            </a:pPr>
            <a:r>
              <a:rPr lang="en-US" altLang="en-US" sz="1000"/>
              <a:t>13          for ( moving = (char *)(&amp;main); moving &lt; (char *)(&amp;c); moving++ )</a:t>
            </a:r>
          </a:p>
          <a:p>
            <a:pPr>
              <a:lnSpc>
                <a:spcPct val="50000"/>
              </a:lnSpc>
              <a:spcBef>
                <a:spcPct val="50000"/>
              </a:spcBef>
            </a:pPr>
            <a:r>
              <a:rPr lang="en-US" altLang="en-US" sz="1000"/>
              <a:t>14              printf( "Addr = 0x%x, Value = %2x\n", (int)(moving), 255 &amp; (int)*moving );</a:t>
            </a:r>
          </a:p>
          <a:p>
            <a:pPr>
              <a:lnSpc>
                <a:spcPct val="50000"/>
              </a:lnSpc>
              <a:spcBef>
                <a:spcPct val="50000"/>
              </a:spcBef>
            </a:pPr>
            <a:r>
              <a:rPr lang="en-US" altLang="en-US" sz="1000"/>
              <a:t>15      }</a:t>
            </a:r>
          </a:p>
          <a:p>
            <a:pPr>
              <a:lnSpc>
                <a:spcPct val="50000"/>
              </a:lnSpc>
              <a:spcBef>
                <a:spcPct val="50000"/>
              </a:spcBef>
            </a:pPr>
            <a:r>
              <a:rPr lang="en-US" altLang="en-US" sz="1000"/>
              <a:t>16      void   c()</a:t>
            </a:r>
          </a:p>
          <a:p>
            <a:pPr>
              <a:lnSpc>
                <a:spcPct val="50000"/>
              </a:lnSpc>
              <a:spcBef>
                <a:spcPct val="50000"/>
              </a:spcBef>
            </a:pPr>
            <a:r>
              <a:rPr lang="en-US" altLang="en-US" sz="1000"/>
              <a:t>17      {</a:t>
            </a:r>
          </a:p>
          <a:p>
            <a:pPr>
              <a:lnSpc>
                <a:spcPct val="50000"/>
              </a:lnSpc>
              <a:spcBef>
                <a:spcPct val="50000"/>
              </a:spcBef>
            </a:pPr>
            <a:r>
              <a:rPr lang="en-US" altLang="en-US" sz="1000"/>
              <a:t>18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a:t>9.1: Intel Memory</a:t>
            </a:r>
          </a:p>
        </p:txBody>
      </p:sp>
      <p:sp>
        <p:nvSpPr>
          <p:cNvPr id="7" name="Slide Number Placeholder 6"/>
          <p:cNvSpPr>
            <a:spLocks noGrp="1"/>
          </p:cNvSpPr>
          <p:nvPr>
            <p:ph type="sldNum" sz="quarter" idx="12"/>
          </p:nvPr>
        </p:nvSpPr>
        <p:spPr/>
        <p:txBody>
          <a:bodyPr/>
          <a:lstStyle/>
          <a:p>
            <a:fld id="{14A20F42-6F40-494B-8BE9-26B71EF898E1}" type="slidenum">
              <a:rPr lang="en-US" altLang="en-US"/>
              <a:pPr/>
              <a:t>8</a:t>
            </a:fld>
            <a:endParaRPr lang="en-US" altLang="en-US"/>
          </a:p>
        </p:txBody>
      </p:sp>
      <p:sp>
        <p:nvSpPr>
          <p:cNvPr id="116738" name="Rectangle 2"/>
          <p:cNvSpPr>
            <a:spLocks noGrp="1" noChangeArrowheads="1"/>
          </p:cNvSpPr>
          <p:nvPr>
            <p:ph type="title"/>
          </p:nvPr>
        </p:nvSpPr>
        <p:spPr>
          <a:xfrm>
            <a:off x="685800" y="76200"/>
            <a:ext cx="7772400" cy="990600"/>
          </a:xfrm>
        </p:spPr>
        <p:txBody>
          <a:bodyPr/>
          <a:lstStyle/>
          <a:p>
            <a:r>
              <a:rPr lang="en-US" altLang="en-US" sz="3600" b="1"/>
              <a:t>Memory Layout</a:t>
            </a:r>
          </a:p>
        </p:txBody>
      </p:sp>
      <p:sp>
        <p:nvSpPr>
          <p:cNvPr id="116740" name="Rectangle 4"/>
          <p:cNvSpPr>
            <a:spLocks noChangeArrowheads="1"/>
          </p:cNvSpPr>
          <p:nvPr/>
        </p:nvSpPr>
        <p:spPr bwMode="auto">
          <a:xfrm>
            <a:off x="228600" y="762000"/>
            <a:ext cx="5791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fontAlgn="base">
              <a:spcBef>
                <a:spcPct val="20000"/>
              </a:spcBef>
              <a:spcAft>
                <a:spcPct val="0"/>
              </a:spcAft>
              <a:buChar char="»"/>
              <a:defRPr>
                <a:solidFill>
                  <a:schemeClr val="tx1"/>
                </a:solidFill>
                <a:latin typeface="Arial" panose="020B0604020202020204" pitchFamily="34" charset="0"/>
              </a:defRPr>
            </a:lvl6pPr>
            <a:lvl7pPr marL="2971800" indent="-228600" fontAlgn="base">
              <a:spcBef>
                <a:spcPct val="20000"/>
              </a:spcBef>
              <a:spcAft>
                <a:spcPct val="0"/>
              </a:spcAft>
              <a:buChar char="»"/>
              <a:defRPr>
                <a:solidFill>
                  <a:schemeClr val="tx1"/>
                </a:solidFill>
                <a:latin typeface="Arial" panose="020B0604020202020204" pitchFamily="34" charset="0"/>
              </a:defRPr>
            </a:lvl7pPr>
            <a:lvl8pPr marL="3429000" indent="-228600" fontAlgn="base">
              <a:spcBef>
                <a:spcPct val="20000"/>
              </a:spcBef>
              <a:spcAft>
                <a:spcPct val="0"/>
              </a:spcAft>
              <a:buChar char="»"/>
              <a:defRPr>
                <a:solidFill>
                  <a:schemeClr val="tx1"/>
                </a:solidFill>
                <a:latin typeface="Arial" panose="020B0604020202020204" pitchFamily="34" charset="0"/>
              </a:defRPr>
            </a:lvl8pPr>
            <a:lvl9pPr marL="3886200" indent="-228600" fontAlgn="base">
              <a:spcBef>
                <a:spcPct val="20000"/>
              </a:spcBef>
              <a:spcAft>
                <a:spcPct val="0"/>
              </a:spcAft>
              <a:buChar char="»"/>
              <a:defRPr>
                <a:solidFill>
                  <a:schemeClr val="tx1"/>
                </a:solidFill>
                <a:latin typeface="Arial" panose="020B0604020202020204" pitchFamily="34" charset="0"/>
              </a:defRPr>
            </a:lvl9pPr>
          </a:lstStyle>
          <a:p>
            <a:pPr>
              <a:buFontTx/>
              <a:buNone/>
            </a:pPr>
            <a:endParaRPr lang="en-US" altLang="en-US" sz="900">
              <a:latin typeface="Courier New" panose="02070309020205020404" pitchFamily="49" charset="0"/>
            </a:endParaRPr>
          </a:p>
          <a:p>
            <a:pPr>
              <a:buFontTx/>
              <a:buNone/>
            </a:pPr>
            <a:r>
              <a:rPr lang="en-US" altLang="en-US" sz="900">
                <a:latin typeface="Courier New" panose="02070309020205020404" pitchFamily="49" charset="0"/>
              </a:rPr>
              <a:t>0x0804839b &lt;b+0&gt;:       55                   push   %ebp</a:t>
            </a:r>
          </a:p>
          <a:p>
            <a:pPr>
              <a:buFontTx/>
              <a:buNone/>
            </a:pPr>
            <a:r>
              <a:rPr lang="en-US" altLang="en-US" sz="900">
                <a:latin typeface="Courier New" panose="02070309020205020404" pitchFamily="49" charset="0"/>
              </a:rPr>
              <a:t>0x0804839c &lt;b+1&gt;:       89 e5                mov    %esp,%ebp</a:t>
            </a:r>
          </a:p>
          <a:p>
            <a:pPr>
              <a:buFontTx/>
              <a:buNone/>
            </a:pPr>
            <a:r>
              <a:rPr lang="en-US" altLang="en-US" sz="900">
                <a:latin typeface="Courier New" panose="02070309020205020404" pitchFamily="49" charset="0"/>
              </a:rPr>
              <a:t>0x0804839e &lt;b+3&gt;:       83 ec 08             sub    $0x8,%esp</a:t>
            </a:r>
          </a:p>
          <a:p>
            <a:pPr>
              <a:buFontTx/>
              <a:buNone/>
            </a:pPr>
            <a:r>
              <a:rPr lang="en-US" altLang="en-US" sz="900">
                <a:latin typeface="Courier New" panose="02070309020205020404" pitchFamily="49" charset="0"/>
              </a:rPr>
              <a:t>0x080483a1 &lt;b+6&gt;:       c7 45 fc 68 83 04 08 movl   $0x8048368,0xfffffffc(%ebp)</a:t>
            </a:r>
          </a:p>
          <a:p>
            <a:pPr>
              <a:buFontTx/>
              <a:buNone/>
            </a:pPr>
            <a:r>
              <a:rPr lang="en-US" altLang="en-US" sz="900">
                <a:latin typeface="Courier New" panose="02070309020205020404" pitchFamily="49" charset="0"/>
              </a:rPr>
              <a:t>0x080483a8 &lt;b+13&gt;:      81 7d fc d9 83 04 08 cmpl   $0x80483d9,0xfffffffc(%ebp)</a:t>
            </a:r>
          </a:p>
          <a:p>
            <a:pPr>
              <a:buFontTx/>
              <a:buNone/>
            </a:pPr>
            <a:r>
              <a:rPr lang="en-US" altLang="en-US" sz="900">
                <a:latin typeface="Courier New" panose="02070309020205020404" pitchFamily="49" charset="0"/>
              </a:rPr>
              <a:t>0x080483af &lt;b+20&gt;:      73 26                jae    0x80483d7 &lt;b+60&gt;</a:t>
            </a:r>
          </a:p>
          <a:p>
            <a:pPr>
              <a:buFontTx/>
              <a:buNone/>
            </a:pPr>
            <a:r>
              <a:rPr lang="en-US" altLang="en-US" sz="900">
                <a:latin typeface="Courier New" panose="02070309020205020404" pitchFamily="49" charset="0"/>
              </a:rPr>
              <a:t>0x080483b1 &lt;b+22&gt;:      83 ec 04             sub    $0x4,%esp</a:t>
            </a:r>
          </a:p>
          <a:p>
            <a:pPr>
              <a:buFontTx/>
              <a:buNone/>
            </a:pPr>
            <a:r>
              <a:rPr lang="en-US" altLang="en-US" sz="900">
                <a:latin typeface="Courier New" panose="02070309020205020404" pitchFamily="49" charset="0"/>
              </a:rPr>
              <a:t>0x080483b4 &lt;b+25&gt;:      8b 45 fc             mov    0xfffffffc(%ebp),%eax</a:t>
            </a:r>
          </a:p>
          <a:p>
            <a:pPr>
              <a:buFontTx/>
              <a:buNone/>
            </a:pPr>
            <a:r>
              <a:rPr lang="en-US" altLang="en-US" sz="900">
                <a:latin typeface="Courier New" panose="02070309020205020404" pitchFamily="49" charset="0"/>
              </a:rPr>
              <a:t>0x080483b7 &lt;b+28&gt;:      0f be 00             movsbl (%eax),%eax</a:t>
            </a:r>
          </a:p>
          <a:p>
            <a:pPr>
              <a:buFontTx/>
              <a:buNone/>
            </a:pPr>
            <a:r>
              <a:rPr lang="en-US" altLang="en-US" sz="900">
                <a:latin typeface="Courier New" panose="02070309020205020404" pitchFamily="49" charset="0"/>
              </a:rPr>
              <a:t>0x080483ba &lt;b+31&gt;:      25 ff 00 00 00       and    $0xff,%eax</a:t>
            </a:r>
          </a:p>
          <a:p>
            <a:pPr>
              <a:buFontTx/>
              <a:buNone/>
            </a:pPr>
            <a:r>
              <a:rPr lang="en-US" altLang="en-US" sz="900">
                <a:latin typeface="Courier New" panose="02070309020205020404" pitchFamily="49" charset="0"/>
              </a:rPr>
              <a:t>0x080483bf &lt;b+36&gt;:      50                   push   %eax</a:t>
            </a:r>
          </a:p>
          <a:p>
            <a:pPr>
              <a:buFontTx/>
              <a:buNone/>
            </a:pPr>
            <a:r>
              <a:rPr lang="en-US" altLang="en-US" sz="900">
                <a:latin typeface="Courier New" panose="02070309020205020404" pitchFamily="49" charset="0"/>
              </a:rPr>
              <a:t>0x080483c0 &lt;b+37&gt;:      ff 75 fc             pushl  0xfffffffc(%ebp)</a:t>
            </a:r>
          </a:p>
          <a:p>
            <a:pPr>
              <a:buFontTx/>
              <a:buNone/>
            </a:pPr>
            <a:r>
              <a:rPr lang="en-US" altLang="en-US" sz="900">
                <a:latin typeface="Courier New" panose="02070309020205020404" pitchFamily="49" charset="0"/>
              </a:rPr>
              <a:t>0x080483c3 &lt;b+40&gt;:      68 d1 84 04 08       push   $0x80484d1</a:t>
            </a:r>
          </a:p>
          <a:p>
            <a:pPr>
              <a:buFontTx/>
              <a:buNone/>
            </a:pPr>
            <a:r>
              <a:rPr lang="en-US" altLang="en-US" sz="900">
                <a:latin typeface="Courier New" panose="02070309020205020404" pitchFamily="49" charset="0"/>
              </a:rPr>
              <a:t>0x080483c8 &lt;b+45&gt;:      e8 e3 fe ff ff       call   0x80482b0</a:t>
            </a:r>
          </a:p>
          <a:p>
            <a:pPr>
              <a:buFontTx/>
              <a:buNone/>
            </a:pPr>
            <a:r>
              <a:rPr lang="en-US" altLang="en-US" sz="900">
                <a:latin typeface="Courier New" panose="02070309020205020404" pitchFamily="49" charset="0"/>
              </a:rPr>
              <a:t>0x080483cd &lt;b+50&gt;:      83 c4 10             add    $0x10,%esp</a:t>
            </a:r>
          </a:p>
          <a:p>
            <a:pPr>
              <a:buFontTx/>
              <a:buNone/>
            </a:pPr>
            <a:r>
              <a:rPr lang="en-US" altLang="en-US" sz="900">
                <a:latin typeface="Courier New" panose="02070309020205020404" pitchFamily="49" charset="0"/>
              </a:rPr>
              <a:t>0x080483d0 &lt;b+53&gt;:      8d 45 fc             lea    0xfffffffc(%ebp),%eax</a:t>
            </a:r>
          </a:p>
          <a:p>
            <a:pPr>
              <a:buFontTx/>
              <a:buNone/>
            </a:pPr>
            <a:r>
              <a:rPr lang="en-US" altLang="en-US" sz="900">
                <a:latin typeface="Courier New" panose="02070309020205020404" pitchFamily="49" charset="0"/>
              </a:rPr>
              <a:t>0x080483d3 &lt;b+56&gt;:      ff 00                incl   (%eax)</a:t>
            </a:r>
          </a:p>
          <a:p>
            <a:pPr>
              <a:buFontTx/>
              <a:buNone/>
            </a:pPr>
            <a:r>
              <a:rPr lang="en-US" altLang="en-US" sz="900">
                <a:latin typeface="Courier New" panose="02070309020205020404" pitchFamily="49" charset="0"/>
              </a:rPr>
              <a:t>0x080483d5 &lt;b+58&gt;:      eb d1                jmp    0x80483a8 &lt;b+13&gt;</a:t>
            </a:r>
          </a:p>
          <a:p>
            <a:pPr>
              <a:buFontTx/>
              <a:buNone/>
            </a:pPr>
            <a:r>
              <a:rPr lang="en-US" altLang="en-US" sz="900">
                <a:latin typeface="Courier New" panose="02070309020205020404" pitchFamily="49" charset="0"/>
              </a:rPr>
              <a:t>0x080483d7 &lt;b+60&gt;:      c9                   leave</a:t>
            </a:r>
          </a:p>
          <a:p>
            <a:pPr>
              <a:buFontTx/>
              <a:buNone/>
            </a:pPr>
            <a:r>
              <a:rPr lang="en-US" altLang="en-US" sz="900">
                <a:latin typeface="Courier New" panose="02070309020205020404" pitchFamily="49" charset="0"/>
              </a:rPr>
              <a:t>0x080483d8 &lt;b+61&gt;:      c3                   ret</a:t>
            </a:r>
          </a:p>
        </p:txBody>
      </p:sp>
      <p:sp>
        <p:nvSpPr>
          <p:cNvPr id="116742" name="Rectangle 6"/>
          <p:cNvSpPr>
            <a:spLocks noChangeArrowheads="1"/>
          </p:cNvSpPr>
          <p:nvPr/>
        </p:nvSpPr>
        <p:spPr bwMode="auto">
          <a:xfrm>
            <a:off x="4038600" y="4098925"/>
            <a:ext cx="5105400" cy="27590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en-US" sz="1000"/>
              <a:t>1       void  b();</a:t>
            </a:r>
          </a:p>
          <a:p>
            <a:pPr>
              <a:lnSpc>
                <a:spcPct val="50000"/>
              </a:lnSpc>
              <a:spcBef>
                <a:spcPct val="50000"/>
              </a:spcBef>
            </a:pPr>
            <a:r>
              <a:rPr lang="en-US" altLang="en-US" sz="1000"/>
              <a:t>2       void  c();</a:t>
            </a:r>
          </a:p>
          <a:p>
            <a:pPr>
              <a:lnSpc>
                <a:spcPct val="50000"/>
              </a:lnSpc>
              <a:spcBef>
                <a:spcPct val="50000"/>
              </a:spcBef>
            </a:pPr>
            <a:r>
              <a:rPr lang="en-US" altLang="en-US" sz="1000"/>
              <a:t>3       int    main( )</a:t>
            </a:r>
          </a:p>
          <a:p>
            <a:pPr>
              <a:lnSpc>
                <a:spcPct val="50000"/>
              </a:lnSpc>
              <a:spcBef>
                <a:spcPct val="50000"/>
              </a:spcBef>
            </a:pPr>
            <a:r>
              <a:rPr lang="en-US" altLang="en-US" sz="1000"/>
              <a:t>4       {</a:t>
            </a:r>
          </a:p>
          <a:p>
            <a:pPr>
              <a:lnSpc>
                <a:spcPct val="50000"/>
              </a:lnSpc>
              <a:spcBef>
                <a:spcPct val="50000"/>
              </a:spcBef>
            </a:pPr>
            <a:r>
              <a:rPr lang="en-US" altLang="en-US" sz="1000"/>
              <a:t>5           printf( "Hello from main\n");</a:t>
            </a:r>
          </a:p>
          <a:p>
            <a:pPr>
              <a:lnSpc>
                <a:spcPct val="50000"/>
              </a:lnSpc>
              <a:spcBef>
                <a:spcPct val="50000"/>
              </a:spcBef>
            </a:pPr>
            <a:r>
              <a:rPr lang="en-US" altLang="en-US" sz="1000"/>
              <a:t>6           b();</a:t>
            </a:r>
          </a:p>
          <a:p>
            <a:pPr>
              <a:lnSpc>
                <a:spcPct val="50000"/>
              </a:lnSpc>
              <a:spcBef>
                <a:spcPct val="50000"/>
              </a:spcBef>
            </a:pPr>
            <a:r>
              <a:rPr lang="en-US" altLang="en-US" sz="1000"/>
              <a:t>7       }</a:t>
            </a:r>
          </a:p>
          <a:p>
            <a:pPr>
              <a:lnSpc>
                <a:spcPct val="50000"/>
              </a:lnSpc>
              <a:spcBef>
                <a:spcPct val="50000"/>
              </a:spcBef>
            </a:pPr>
            <a:r>
              <a:rPr lang="en-US" altLang="en-US" sz="1000"/>
              <a:t>8       // This routine reads the opcodes from memory and prints them out.</a:t>
            </a:r>
          </a:p>
          <a:p>
            <a:pPr>
              <a:lnSpc>
                <a:spcPct val="50000"/>
              </a:lnSpc>
              <a:spcBef>
                <a:spcPct val="50000"/>
              </a:spcBef>
            </a:pPr>
            <a:r>
              <a:rPr lang="en-US" altLang="en-US" sz="1000"/>
              <a:t>9       void   b()</a:t>
            </a:r>
          </a:p>
          <a:p>
            <a:pPr>
              <a:lnSpc>
                <a:spcPct val="50000"/>
              </a:lnSpc>
              <a:spcBef>
                <a:spcPct val="50000"/>
              </a:spcBef>
            </a:pPr>
            <a:r>
              <a:rPr lang="en-US" altLang="en-US" sz="1000"/>
              <a:t>10      {</a:t>
            </a:r>
          </a:p>
          <a:p>
            <a:pPr>
              <a:lnSpc>
                <a:spcPct val="50000"/>
              </a:lnSpc>
              <a:spcBef>
                <a:spcPct val="50000"/>
              </a:spcBef>
            </a:pPr>
            <a:r>
              <a:rPr lang="en-US" altLang="en-US" sz="1000"/>
              <a:t>11          char  *moving;</a:t>
            </a:r>
          </a:p>
          <a:p>
            <a:pPr>
              <a:lnSpc>
                <a:spcPct val="50000"/>
              </a:lnSpc>
              <a:spcBef>
                <a:spcPct val="50000"/>
              </a:spcBef>
            </a:pPr>
            <a:r>
              <a:rPr lang="en-US" altLang="en-US" sz="1000"/>
              <a:t>12</a:t>
            </a:r>
          </a:p>
          <a:p>
            <a:pPr>
              <a:lnSpc>
                <a:spcPct val="50000"/>
              </a:lnSpc>
              <a:spcBef>
                <a:spcPct val="50000"/>
              </a:spcBef>
            </a:pPr>
            <a:r>
              <a:rPr lang="en-US" altLang="en-US" sz="1000"/>
              <a:t>13          for ( moving = (char *)(&amp;main); moving &lt; (char *)(&amp;c); moving++ )</a:t>
            </a:r>
          </a:p>
          <a:p>
            <a:pPr>
              <a:lnSpc>
                <a:spcPct val="50000"/>
              </a:lnSpc>
              <a:spcBef>
                <a:spcPct val="50000"/>
              </a:spcBef>
            </a:pPr>
            <a:r>
              <a:rPr lang="en-US" altLang="en-US" sz="1000"/>
              <a:t>14              printf( "Addr = 0x%x, Value = %2x\n", (int)(moving), 255 &amp; (int)*moving );</a:t>
            </a:r>
          </a:p>
          <a:p>
            <a:pPr>
              <a:lnSpc>
                <a:spcPct val="50000"/>
              </a:lnSpc>
              <a:spcBef>
                <a:spcPct val="50000"/>
              </a:spcBef>
            </a:pPr>
            <a:r>
              <a:rPr lang="en-US" altLang="en-US" sz="1000"/>
              <a:t>15      }</a:t>
            </a:r>
          </a:p>
          <a:p>
            <a:pPr>
              <a:lnSpc>
                <a:spcPct val="50000"/>
              </a:lnSpc>
              <a:spcBef>
                <a:spcPct val="50000"/>
              </a:spcBef>
            </a:pPr>
            <a:r>
              <a:rPr lang="en-US" altLang="en-US" sz="1000"/>
              <a:t>16      void   c()</a:t>
            </a:r>
          </a:p>
          <a:p>
            <a:pPr>
              <a:lnSpc>
                <a:spcPct val="50000"/>
              </a:lnSpc>
              <a:spcBef>
                <a:spcPct val="50000"/>
              </a:spcBef>
            </a:pPr>
            <a:r>
              <a:rPr lang="en-US" altLang="en-US" sz="1000"/>
              <a:t>17      {</a:t>
            </a:r>
          </a:p>
          <a:p>
            <a:pPr>
              <a:lnSpc>
                <a:spcPct val="50000"/>
              </a:lnSpc>
              <a:spcBef>
                <a:spcPct val="50000"/>
              </a:spcBef>
            </a:pPr>
            <a:r>
              <a:rPr lang="en-US" altLang="en-US" sz="1000"/>
              <a:t>18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a:t>9.1: Intel Memory</a:t>
            </a:r>
          </a:p>
        </p:txBody>
      </p:sp>
      <p:sp>
        <p:nvSpPr>
          <p:cNvPr id="7" name="Slide Number Placeholder 6"/>
          <p:cNvSpPr>
            <a:spLocks noGrp="1"/>
          </p:cNvSpPr>
          <p:nvPr>
            <p:ph type="sldNum" sz="quarter" idx="12"/>
          </p:nvPr>
        </p:nvSpPr>
        <p:spPr/>
        <p:txBody>
          <a:bodyPr/>
          <a:lstStyle/>
          <a:p>
            <a:fld id="{BB1CED05-5AB2-4BE2-A935-52525C0D27C8}" type="slidenum">
              <a:rPr lang="en-US" altLang="en-US"/>
              <a:pPr/>
              <a:t>9</a:t>
            </a:fld>
            <a:endParaRPr lang="en-US" altLang="en-US"/>
          </a:p>
        </p:txBody>
      </p:sp>
      <p:sp>
        <p:nvSpPr>
          <p:cNvPr id="70658" name="Rectangle 2"/>
          <p:cNvSpPr>
            <a:spLocks noGrp="1" noChangeArrowheads="1"/>
          </p:cNvSpPr>
          <p:nvPr>
            <p:ph type="title"/>
          </p:nvPr>
        </p:nvSpPr>
        <p:spPr>
          <a:xfrm>
            <a:off x="685800" y="76200"/>
            <a:ext cx="7772400" cy="838200"/>
          </a:xfrm>
        </p:spPr>
        <p:txBody>
          <a:bodyPr/>
          <a:lstStyle/>
          <a:p>
            <a:r>
              <a:rPr lang="en-US" altLang="en-US" b="1"/>
              <a:t>Intel Memory Management</a:t>
            </a:r>
          </a:p>
        </p:txBody>
      </p:sp>
      <p:sp>
        <p:nvSpPr>
          <p:cNvPr id="70659" name="Rectangle 3"/>
          <p:cNvSpPr>
            <a:spLocks noGrp="1" noChangeArrowheads="1"/>
          </p:cNvSpPr>
          <p:nvPr>
            <p:ph type="body" sz="half" idx="1"/>
          </p:nvPr>
        </p:nvSpPr>
        <p:spPr>
          <a:xfrm>
            <a:off x="685800" y="5638800"/>
            <a:ext cx="7467600" cy="685800"/>
          </a:xfrm>
        </p:spPr>
        <p:txBody>
          <a:bodyPr/>
          <a:lstStyle/>
          <a:p>
            <a:pPr lvl="1" algn="just">
              <a:buFont typeface="Symbol" panose="05050102010706020507" pitchFamily="18" charset="2"/>
              <a:buNone/>
            </a:pPr>
            <a:r>
              <a:rPr lang="en-US" altLang="en-US" sz="1800" b="1">
                <a:cs typeface="Arial" panose="020B0604020202020204" pitchFamily="34" charset="0"/>
              </a:rPr>
              <a:t>This is an overview of the hardware pieces provided by Intel.  It’s what we have to work with if we’re designing an O.S.</a:t>
            </a:r>
          </a:p>
        </p:txBody>
      </p:sp>
      <p:pic>
        <p:nvPicPr>
          <p:cNvPr id="70660" name="Picture 4" descr="Fig3"/>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33400" y="800100"/>
            <a:ext cx="7162800" cy="4778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3917</Words>
  <Application>Microsoft Office PowerPoint</Application>
  <PresentationFormat>On-screen Show (4:3)</PresentationFormat>
  <Paragraphs>415</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Symbol</vt:lpstr>
      <vt:lpstr>Courier New</vt:lpstr>
      <vt:lpstr>Arial-BoldMT</vt:lpstr>
      <vt:lpstr>TimesNewRomanPSMT</vt:lpstr>
      <vt:lpstr>Default Design</vt:lpstr>
      <vt:lpstr>PowerPoint Presentation</vt:lpstr>
      <vt:lpstr>Intel Memory Management</vt:lpstr>
      <vt:lpstr>How Do Operating Systems Use Memory Management</vt:lpstr>
      <vt:lpstr>How Do Operating Systems Use Memory Management</vt:lpstr>
      <vt:lpstr>How Do Operating Systems Use Memory Management</vt:lpstr>
      <vt:lpstr>How Do Operating Systems Use Memory Management</vt:lpstr>
      <vt:lpstr>How Do Operating Systems Use Memory Management</vt:lpstr>
      <vt:lpstr>Memory Layout</vt:lpstr>
      <vt:lpstr>Intel Memory Management</vt:lpstr>
      <vt:lpstr>Intel Memory Management</vt:lpstr>
      <vt:lpstr>Intel Memory Management</vt:lpstr>
      <vt:lpstr>Intel Memory Management</vt:lpstr>
      <vt:lpstr>Intel Memory Management</vt:lpstr>
      <vt:lpstr>Intel Memory Management</vt:lpstr>
      <vt:lpstr>Intel Memory Management</vt:lpstr>
      <vt:lpstr>Intel Memory Management</vt:lpstr>
      <vt:lpstr>Intel Memory Management</vt:lpstr>
      <vt:lpstr>Intel Memory Management</vt:lpstr>
      <vt:lpstr>Intel Memory Management</vt:lpstr>
      <vt:lpstr>Intel Memory Management</vt:lpstr>
      <vt:lpstr>Intel Memory Management</vt:lpstr>
      <vt:lpstr>Intel Memory Management</vt:lpstr>
      <vt:lpstr>Intel Memory Management</vt:lpstr>
      <vt:lpstr>Intel Memory Management</vt:lpstr>
    </vt:vector>
  </TitlesOfParts>
  <Company>Clark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Section10-Virtual_Memory</dc:title>
  <dc:creator>JB</dc:creator>
  <cp:lastModifiedBy>jerry breecher</cp:lastModifiedBy>
  <cp:revision>70</cp:revision>
  <dcterms:created xsi:type="dcterms:W3CDTF">2000-12-18T17:14:38Z</dcterms:created>
  <dcterms:modified xsi:type="dcterms:W3CDTF">2018-05-31T01:09:43Z</dcterms:modified>
</cp:coreProperties>
</file>