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56" r:id="rId3"/>
    <p:sldId id="257" r:id="rId4"/>
    <p:sldId id="277" r:id="rId5"/>
    <p:sldId id="258" r:id="rId6"/>
    <p:sldId id="276" r:id="rId7"/>
    <p:sldId id="275" r:id="rId8"/>
    <p:sldId id="271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79" autoAdjust="0"/>
    <p:restoredTop sz="90929"/>
  </p:normalViewPr>
  <p:slideViewPr>
    <p:cSldViewPr>
      <p:cViewPr varScale="1">
        <p:scale>
          <a:sx n="67" d="100"/>
          <a:sy n="67" d="100"/>
        </p:scale>
        <p:origin x="4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EB51BD6F-D137-4565-AB31-A3F6B23BCF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62148D46-E3ED-4A19-BCFE-559ECBE710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51417-88E8-48C7-9388-814B2C149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34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36A43-484C-4464-BCFE-0F620FC63A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25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E29D8-E649-4DA1-89D3-BC6A2AF2F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71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34833-ACEF-480B-9CF6-E67CC7CDA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28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F9024-0DB2-4670-86BD-67FA010E1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51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A07CB-04AA-4731-960B-5B0B04732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1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A7CF5-D7B2-4BE1-8A46-84E361104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24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7C71F-8EB1-4E0D-A5CF-B0C557A85C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82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1AB13-F3F8-45DA-96E7-A03DBF408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8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1E725-05E7-4203-944C-C88BBE58E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18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D507D-8F52-443B-8406-3DAEF6439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85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16: Distributed Structures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/>
            </a:lvl1pPr>
          </a:lstStyle>
          <a:p>
            <a:fld id="{E3097ABA-91C8-4FAE-959C-704F765EFA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16: Distributed Structures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F4FD2A-3F63-4AF5-A6D5-A00F91E0DBC6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458200" cy="685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</a:rPr>
              <a:t>Jerry Breecher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52400" y="1524000"/>
            <a:ext cx="876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FF0000"/>
                </a:solidFill>
              </a:rPr>
              <a:t>OPERATING SYSTEMS </a:t>
            </a:r>
          </a:p>
          <a:p>
            <a:pPr algn="ctr"/>
            <a:endParaRPr lang="en-US" altLang="en-US" sz="4400" b="1">
              <a:solidFill>
                <a:srgbClr val="FF0000"/>
              </a:solidFill>
            </a:endParaRPr>
          </a:p>
          <a:p>
            <a:pPr algn="ctr"/>
            <a:r>
              <a:rPr lang="en-US" altLang="en-US" sz="4400" b="1">
                <a:solidFill>
                  <a:srgbClr val="FF0000"/>
                </a:solidFill>
              </a:rPr>
              <a:t>Distributed System Structures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16: Distributed Structures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91F86B-6C6B-4697-B15C-63CE766B0B7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DISTRIBUTED  STRUCTURES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343400"/>
          </a:xfrm>
        </p:spPr>
        <p:txBody>
          <a:bodyPr/>
          <a:lstStyle/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b="1" smtClean="0">
                <a:solidFill>
                  <a:srgbClr val="FF3300"/>
                </a:solidFill>
                <a:cs typeface="Times New Roman" panose="02020603050405020304" pitchFamily="18" charset="0"/>
              </a:rPr>
              <a:t>This chapter sets the foundation for our discussion about networks and distributed OS.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endParaRPr lang="en-US" altLang="en-US" sz="1600" b="1" smtClean="0">
              <a:cs typeface="Times New Roman" panose="02020603050405020304" pitchFamily="18" charset="0"/>
            </a:endParaRP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b="1" smtClean="0">
                <a:solidFill>
                  <a:srgbClr val="FF3300"/>
                </a:solidFill>
                <a:cs typeface="Times New Roman" panose="02020603050405020304" pitchFamily="18" charset="0"/>
              </a:rPr>
              <a:t>VOCABULARY</a:t>
            </a:r>
            <a:endParaRPr lang="en-US" altLang="en-US" sz="1600" smtClean="0">
              <a:solidFill>
                <a:srgbClr val="FF3300"/>
              </a:solidFill>
              <a:cs typeface="Times New Roman" panose="02020603050405020304" pitchFamily="18" charset="0"/>
            </a:endParaRP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smtClean="0">
                <a:cs typeface="Times New Roman" panose="02020603050405020304" pitchFamily="18" charset="0"/>
              </a:rPr>
              <a:t> 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b="1" smtClean="0">
                <a:cs typeface="Times New Roman" panose="02020603050405020304" pitchFamily="18" charset="0"/>
              </a:rPr>
              <a:t>Tightly coupled systems</a:t>
            </a:r>
            <a:r>
              <a:rPr lang="en-US" altLang="en-US" sz="1600" smtClean="0">
                <a:cs typeface="Times New Roman" panose="02020603050405020304" pitchFamily="18" charset="0"/>
              </a:rPr>
              <a:t>  	Same clock, usually shared memory. Multiprocessors.  Communication is via this shared memory.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smtClean="0">
                <a:cs typeface="Times New Roman" panose="02020603050405020304" pitchFamily="18" charset="0"/>
              </a:rPr>
              <a:t> 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b="1" smtClean="0">
                <a:cs typeface="Times New Roman" panose="02020603050405020304" pitchFamily="18" charset="0"/>
              </a:rPr>
              <a:t>Loosely coupled systems  </a:t>
            </a:r>
            <a:r>
              <a:rPr lang="en-US" altLang="en-US" sz="1600" smtClean="0">
                <a:cs typeface="Times New Roman" panose="02020603050405020304" pitchFamily="18" charset="0"/>
              </a:rPr>
              <a:t> 	Different clock, use communication links. Distributed systems.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smtClean="0">
                <a:cs typeface="Times New Roman" panose="02020603050405020304" pitchFamily="18" charset="0"/>
              </a:rPr>
              <a:t> 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b="1" smtClean="0">
                <a:cs typeface="Times New Roman" panose="02020603050405020304" pitchFamily="18" charset="0"/>
              </a:rPr>
              <a:t>                        sites = nodes = computers = machines = hosts</a:t>
            </a:r>
            <a:r>
              <a:rPr lang="en-US" altLang="en-US" sz="1600" smtClean="0">
                <a:cs typeface="Times New Roman" panose="02020603050405020304" pitchFamily="18" charset="0"/>
              </a:rPr>
              <a:t> 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smtClean="0">
                <a:cs typeface="Times New Roman" panose="02020603050405020304" pitchFamily="18" charset="0"/>
              </a:rPr>
              <a:t> 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b="1" smtClean="0">
                <a:cs typeface="Times New Roman" panose="02020603050405020304" pitchFamily="18" charset="0"/>
              </a:rPr>
              <a:t>Local			</a:t>
            </a:r>
            <a:r>
              <a:rPr lang="en-US" altLang="en-US" sz="1600" smtClean="0">
                <a:cs typeface="Times New Roman" panose="02020603050405020304" pitchFamily="18" charset="0"/>
              </a:rPr>
              <a:t>The  resources on your "home" host.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smtClean="0">
                <a:cs typeface="Times New Roman" panose="02020603050405020304" pitchFamily="18" charset="0"/>
              </a:rPr>
              <a:t> 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b="1" smtClean="0">
                <a:cs typeface="Times New Roman" panose="02020603050405020304" pitchFamily="18" charset="0"/>
              </a:rPr>
              <a:t>Remote</a:t>
            </a:r>
            <a:r>
              <a:rPr lang="en-US" altLang="en-US" sz="1600" smtClean="0">
                <a:cs typeface="Times New Roman" panose="02020603050405020304" pitchFamily="18" charset="0"/>
              </a:rPr>
              <a:t>			The  resources NOT on your "home" host.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smtClean="0">
                <a:cs typeface="Times New Roman" panose="02020603050405020304" pitchFamily="18" charset="0"/>
              </a:rPr>
              <a:t> </a:t>
            </a:r>
          </a:p>
          <a:p>
            <a:pPr marL="2625725" indent="-2625725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600" b="1" smtClean="0">
                <a:cs typeface="Times New Roman" panose="02020603050405020304" pitchFamily="18" charset="0"/>
              </a:rPr>
              <a:t>Server</a:t>
            </a:r>
            <a:r>
              <a:rPr lang="en-US" altLang="en-US" sz="1600" smtClean="0">
                <a:cs typeface="Times New Roman" panose="02020603050405020304" pitchFamily="18" charset="0"/>
              </a:rPr>
              <a:t>			A host at a site that has a resource used by a </a:t>
            </a:r>
            <a:r>
              <a:rPr lang="en-US" altLang="en-US" sz="1600" b="1" smtClean="0">
                <a:cs typeface="Times New Roman" panose="02020603050405020304" pitchFamily="18" charset="0"/>
              </a:rPr>
              <a:t>Client</a:t>
            </a:r>
            <a:r>
              <a:rPr lang="en-US" altLang="en-US" sz="1600" smtClean="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16: Distributed Structures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DA5D1-2332-42D2-8629-A78987F964C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62484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NETWORK STRUCTURES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</a:pPr>
            <a:r>
              <a:rPr lang="en-US" altLang="en-US" sz="1800" b="1" smtClean="0">
                <a:cs typeface="Times New Roman" panose="02020603050405020304" pitchFamily="18" charset="0"/>
              </a:rPr>
              <a:t>Network Operating Systems</a:t>
            </a:r>
            <a:r>
              <a:rPr lang="en-US" altLang="en-US" sz="1800" smtClean="0">
                <a:cs typeface="Times New Roman" panose="02020603050405020304" pitchFamily="18" charset="0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</a:pPr>
            <a:r>
              <a:rPr lang="en-US" altLang="en-US" sz="1800" smtClean="0"/>
              <a:t>Users are aware of multiplicity of machines.  Access to resources of various machines is done explicitly by:</a:t>
            </a:r>
          </a:p>
          <a:p>
            <a:pPr marL="688975" lvl="1" indent="-290513" eaLnBrk="1" hangingPunct="1">
              <a:lnSpc>
                <a:spcPct val="90000"/>
              </a:lnSpc>
              <a:tabLst>
                <a:tab pos="0" algn="l"/>
              </a:tabLst>
            </a:pPr>
            <a:r>
              <a:rPr lang="en-US" altLang="en-US" sz="1800" smtClean="0"/>
              <a:t>Remote logging into the appropriate remote machine (ssh, browser)</a:t>
            </a:r>
          </a:p>
          <a:p>
            <a:pPr marL="688975" lvl="1" indent="-290513" eaLnBrk="1" hangingPunct="1">
              <a:lnSpc>
                <a:spcPct val="90000"/>
              </a:lnSpc>
              <a:tabLst>
                <a:tab pos="0" algn="l"/>
              </a:tabLst>
            </a:pPr>
            <a:r>
              <a:rPr lang="en-US" altLang="en-US" sz="1800" smtClean="0"/>
              <a:t>Transferring data from remote machines to local machines (browser, ssh)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</a:pPr>
            <a:endParaRPr lang="en-US" altLang="en-US" sz="180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</a:pPr>
            <a:r>
              <a:rPr lang="en-US" altLang="en-US" sz="1800" b="1" smtClean="0">
                <a:cs typeface="Times New Roman" panose="02020603050405020304" pitchFamily="18" charset="0"/>
              </a:rPr>
              <a:t>Distributed Operating Systems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0" algn="l"/>
              </a:tabLst>
            </a:pPr>
            <a:r>
              <a:rPr lang="en-US" altLang="en-US" sz="1800" smtClean="0"/>
              <a:t>Users not aware of multiplicity of machines</a:t>
            </a:r>
          </a:p>
          <a:p>
            <a:pPr marL="688975" lvl="1" indent="-290513" eaLnBrk="1" hangingPunct="1">
              <a:lnSpc>
                <a:spcPct val="90000"/>
              </a:lnSpc>
              <a:tabLst>
                <a:tab pos="0" algn="l"/>
              </a:tabLst>
            </a:pPr>
            <a:r>
              <a:rPr lang="en-US" altLang="en-US" sz="1800" smtClean="0"/>
              <a:t>  Access to remote resources similar to access to local resources</a:t>
            </a:r>
          </a:p>
          <a:p>
            <a:pPr marL="688975" lvl="1" indent="-290513" eaLnBrk="1" hangingPunct="1">
              <a:lnSpc>
                <a:spcPct val="90000"/>
              </a:lnSpc>
              <a:tabLst>
                <a:tab pos="0" algn="l"/>
              </a:tabLst>
            </a:pPr>
            <a:r>
              <a:rPr lang="en-US" altLang="en-US" sz="1800" smtClean="0"/>
              <a:t>  Data Migration – transfer data by transferring entire file, or transferring only those portions of the file necessary for the immediate task</a:t>
            </a:r>
          </a:p>
          <a:p>
            <a:pPr marL="688975" lvl="1" indent="-290513" eaLnBrk="1" hangingPunct="1">
              <a:lnSpc>
                <a:spcPct val="90000"/>
              </a:lnSpc>
              <a:tabLst>
                <a:tab pos="0" algn="l"/>
              </a:tabLst>
            </a:pPr>
            <a:r>
              <a:rPr lang="en-US" altLang="en-US" sz="1800" smtClean="0"/>
              <a:t>  Computation Migration – transfer the computation, rather than the data, across the system</a:t>
            </a:r>
            <a:endParaRPr lang="en-US" altLang="en-US" sz="1800" smtClean="0">
              <a:cs typeface="Times New Roman" panose="02020603050405020304" pitchFamily="18" charset="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6858000" y="228600"/>
            <a:ext cx="2103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Vocabulary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16: Distributed Structures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F8E628-0EF3-4C05-BF68-D6487BF0EA8C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62484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NETWORK STRUCTURES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1524000"/>
          </a:xfrm>
        </p:spPr>
        <p:txBody>
          <a:bodyPr/>
          <a:lstStyle/>
          <a:p>
            <a:pPr marL="3197225" indent="-3197225" eaLnBrk="1" hangingPunct="1">
              <a:buFontTx/>
              <a:buNone/>
              <a:tabLst>
                <a:tab pos="2681288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 </a:t>
            </a:r>
            <a:r>
              <a:rPr lang="en-US" altLang="en-US" sz="1800" b="1" smtClean="0">
                <a:cs typeface="Times New Roman" panose="02020603050405020304" pitchFamily="18" charset="0"/>
              </a:rPr>
              <a:t>Clusters</a:t>
            </a:r>
            <a:r>
              <a:rPr lang="en-US" altLang="en-US" sz="1800" smtClean="0">
                <a:cs typeface="Times New Roman" panose="02020603050405020304" pitchFamily="18" charset="0"/>
              </a:rPr>
              <a:t>		The hardware on which distributed systems run.  A current buzzword.   It allows more compute power, compared to a mainframe, by running on many inexpensive small machines.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6858000" y="228600"/>
            <a:ext cx="2103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Vocabulary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228600" y="26670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681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681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681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681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681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1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1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1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1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cs typeface="Times New Roman" panose="02020603050405020304" pitchFamily="18" charset="0"/>
              </a:rPr>
              <a:t> Chapter </a:t>
            </a:r>
            <a:r>
              <a:rPr lang="en-US" altLang="en-US" b="1">
                <a:cs typeface="Times New Roman" panose="02020603050405020304" pitchFamily="18" charset="0"/>
              </a:rPr>
              <a:t>17</a:t>
            </a:r>
            <a:r>
              <a:rPr lang="en-US" altLang="en-US">
                <a:cs typeface="Times New Roman" panose="02020603050405020304" pitchFamily="18" charset="0"/>
              </a:rPr>
              <a:t> talks in great deal about distributed systems as a whole; meanwhile we'll discuss the components of these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16: Distributed Structures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D6DA12-7F33-4F43-80B9-937CC6D2988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NETWORK STRUCTURES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572000"/>
          </a:xfrm>
        </p:spPr>
        <p:txBody>
          <a:bodyPr/>
          <a:lstStyle/>
          <a:p>
            <a:pPr marL="2571750" indent="-2571750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2400" b="1" smtClean="0">
                <a:solidFill>
                  <a:schemeClr val="accent2"/>
                </a:solidFill>
                <a:cs typeface="Times New Roman" panose="02020603050405020304" pitchFamily="18" charset="0"/>
              </a:rPr>
              <a:t>Advantages of distributed systems:</a:t>
            </a:r>
          </a:p>
          <a:p>
            <a:pPr marL="2571750" indent="-2571750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 </a:t>
            </a:r>
          </a:p>
          <a:p>
            <a:pPr marL="2571750" indent="-2571750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800" b="1" smtClean="0">
                <a:cs typeface="Times New Roman" panose="02020603050405020304" pitchFamily="18" charset="0"/>
              </a:rPr>
              <a:t>Resource Sharing  	</a:t>
            </a:r>
            <a:r>
              <a:rPr lang="en-US" altLang="en-US" sz="1800" smtClean="0">
                <a:cs typeface="Times New Roman" panose="02020603050405020304" pitchFamily="18" charset="0"/>
              </a:rPr>
              <a:t>Items such as printers, specialized processors, disk farms, files can be shared among various sites.</a:t>
            </a:r>
          </a:p>
          <a:p>
            <a:pPr marL="2571750" indent="-2571750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 </a:t>
            </a:r>
          </a:p>
          <a:p>
            <a:pPr marL="2571750" indent="-2571750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800" b="1" smtClean="0">
                <a:cs typeface="Times New Roman" panose="02020603050405020304" pitchFamily="18" charset="0"/>
              </a:rPr>
              <a:t>Computation Speedup	</a:t>
            </a:r>
            <a:r>
              <a:rPr lang="en-US" altLang="en-US" sz="1800" smtClean="0">
                <a:cs typeface="Times New Roman" panose="02020603050405020304" pitchFamily="18" charset="0"/>
              </a:rPr>
              <a:t>Load balancing - dividing up all the work evenly between sites.   Making use of parallelism.</a:t>
            </a:r>
          </a:p>
          <a:p>
            <a:pPr marL="2571750" indent="-2571750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 </a:t>
            </a:r>
          </a:p>
          <a:p>
            <a:pPr marL="2571750" indent="-2571750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800" b="1" smtClean="0">
                <a:cs typeface="Times New Roman" panose="02020603050405020304" pitchFamily="18" charset="0"/>
              </a:rPr>
              <a:t>Reliability	</a:t>
            </a:r>
            <a:r>
              <a:rPr lang="en-US" altLang="en-US" sz="1800" smtClean="0">
                <a:cs typeface="Times New Roman" panose="02020603050405020304" pitchFamily="18" charset="0"/>
              </a:rPr>
              <a:t>Redundancy.  With proper configuration, when one site goes down, the others can continue.  But this doesn't happen automatically.</a:t>
            </a:r>
          </a:p>
          <a:p>
            <a:pPr marL="2571750" indent="-2571750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 </a:t>
            </a:r>
          </a:p>
          <a:p>
            <a:pPr marL="2571750" indent="-2571750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800" b="1" smtClean="0">
                <a:cs typeface="Times New Roman" panose="02020603050405020304" pitchFamily="18" charset="0"/>
              </a:rPr>
              <a:t>Communications	</a:t>
            </a:r>
            <a:r>
              <a:rPr lang="en-US" altLang="en-US" sz="1800" smtClean="0">
                <a:cs typeface="Times New Roman" panose="02020603050405020304" pitchFamily="18" charset="0"/>
              </a:rPr>
              <a:t>Messaging can be accomplished very efficiently.  Messages between nodes are akin to IPCs within a UniProcessor.  </a:t>
            </a:r>
          </a:p>
          <a:p>
            <a:pPr marL="2571750" indent="-2571750" eaLnBrk="1" hangingPunct="1">
              <a:lnSpc>
                <a:spcPct val="90000"/>
              </a:lnSpc>
              <a:buFontTx/>
              <a:buNone/>
              <a:tabLst>
                <a:tab pos="2681288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	Easier to talk/mail between users.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6877050" y="228600"/>
            <a:ext cx="2063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Why </a:t>
            </a:r>
          </a:p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Distributed</a:t>
            </a:r>
          </a:p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 OS?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16: Distributed Structures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A792FB-6C1A-4BAB-8760-D5EE6E513119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NETWORK STRUCTURES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91600" cy="4572000"/>
          </a:xfrm>
        </p:spPr>
        <p:txBody>
          <a:bodyPr/>
          <a:lstStyle/>
          <a:p>
            <a:pPr marL="2286000" indent="-2286000" eaLnBrk="1" hangingPunct="1">
              <a:buFontTx/>
              <a:buNone/>
              <a:tabLst>
                <a:tab pos="2746375" algn="l"/>
              </a:tabLst>
            </a:pPr>
            <a:r>
              <a:rPr lang="en-US" altLang="en-US" sz="2400" b="1" smtClean="0">
                <a:solidFill>
                  <a:schemeClr val="accent2"/>
                </a:solidFill>
                <a:cs typeface="Times New Roman" panose="02020603050405020304" pitchFamily="18" charset="0"/>
              </a:rPr>
              <a:t>Advantages of distributed systems:</a:t>
            </a:r>
          </a:p>
          <a:p>
            <a:pPr marL="2286000" indent="-2286000" eaLnBrk="1" hangingPunct="1">
              <a:buFontTx/>
              <a:buNone/>
              <a:tabLst>
                <a:tab pos="2746375" algn="l"/>
              </a:tabLst>
            </a:pPr>
            <a:r>
              <a:rPr lang="en-US" altLang="en-US" sz="2000" smtClean="0">
                <a:cs typeface="Times New Roman" panose="02020603050405020304" pitchFamily="18" charset="0"/>
              </a:rPr>
              <a:t> </a:t>
            </a:r>
          </a:p>
          <a:p>
            <a:pPr marL="2286000" indent="-2286000" eaLnBrk="1" hangingPunct="1">
              <a:buFontTx/>
              <a:buNone/>
              <a:tabLst>
                <a:tab pos="2746375" algn="l"/>
              </a:tabLst>
            </a:pPr>
            <a:r>
              <a:rPr lang="en-US" altLang="en-US" sz="1800" smtClean="0"/>
              <a:t>Process Migration 	      –  Execute an entire process, or parts of it, at different sites</a:t>
            </a:r>
          </a:p>
          <a:p>
            <a:pPr marL="2974975" lvl="1" indent="-290513" eaLnBrk="1" hangingPunct="1">
              <a:tabLst>
                <a:tab pos="2746375" algn="l"/>
              </a:tabLst>
            </a:pPr>
            <a:r>
              <a:rPr lang="en-US" altLang="en-US" sz="1800" smtClean="0"/>
              <a:t>Load balancing – distribute processes across network to even the workload</a:t>
            </a:r>
          </a:p>
          <a:p>
            <a:pPr marL="2974975" lvl="1" indent="-290513" eaLnBrk="1" hangingPunct="1">
              <a:tabLst>
                <a:tab pos="2746375" algn="l"/>
              </a:tabLst>
            </a:pPr>
            <a:r>
              <a:rPr lang="en-US" altLang="en-US" sz="1800" smtClean="0"/>
              <a:t>Computation speedup – subprocesses can run concurrently on different sites</a:t>
            </a:r>
          </a:p>
          <a:p>
            <a:pPr marL="2974975" lvl="1" indent="-290513" eaLnBrk="1" hangingPunct="1">
              <a:tabLst>
                <a:tab pos="2746375" algn="l"/>
              </a:tabLst>
            </a:pPr>
            <a:r>
              <a:rPr lang="en-US" altLang="en-US" sz="1800" smtClean="0"/>
              <a:t>Hardware preference – process execution may require specialized processor</a:t>
            </a:r>
          </a:p>
          <a:p>
            <a:pPr marL="2974975" lvl="1" indent="-290513" eaLnBrk="1" hangingPunct="1">
              <a:tabLst>
                <a:tab pos="2746375" algn="l"/>
              </a:tabLst>
            </a:pPr>
            <a:r>
              <a:rPr lang="en-US" altLang="en-US" sz="1800" smtClean="0"/>
              <a:t>Software preference – required software may be available at only a particular site</a:t>
            </a:r>
          </a:p>
          <a:p>
            <a:pPr marL="2974975" lvl="1" indent="-290513" eaLnBrk="1" hangingPunct="1">
              <a:tabLst>
                <a:tab pos="2746375" algn="l"/>
              </a:tabLst>
            </a:pPr>
            <a:r>
              <a:rPr lang="en-US" altLang="en-US" sz="1800" smtClean="0"/>
              <a:t>Data access – run process remotely, rather than transfer all data locally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877050" y="228600"/>
            <a:ext cx="2063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Why </a:t>
            </a:r>
          </a:p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Distributed</a:t>
            </a:r>
          </a:p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 OS?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16: Distributed Structures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CFC033-FEA3-4FFC-9C58-27CE96D0D87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NETWORK STRUCTURES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457200"/>
          </a:xfrm>
        </p:spPr>
        <p:txBody>
          <a:bodyPr/>
          <a:lstStyle/>
          <a:p>
            <a:pPr marL="2571750" indent="-2571750" eaLnBrk="1" hangingPunct="1">
              <a:buFontTx/>
              <a:buNone/>
              <a:tabLst>
                <a:tab pos="2681288" algn="l"/>
              </a:tabLst>
            </a:pPr>
            <a:r>
              <a:rPr lang="en-US" altLang="en-US" sz="2000" smtClean="0">
                <a:solidFill>
                  <a:schemeClr val="accent2"/>
                </a:solidFill>
                <a:cs typeface="Times New Roman" panose="02020603050405020304" pitchFamily="18" charset="0"/>
              </a:rPr>
              <a:t>Advantages of distributed systems: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877050" y="228600"/>
            <a:ext cx="2063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Why </a:t>
            </a:r>
          </a:p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Distributed</a:t>
            </a:r>
          </a:p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 OS?</a:t>
            </a:r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t="7681" r="690" b="8174"/>
          <a:stretch>
            <a:fillRect/>
          </a:stretch>
        </p:blipFill>
        <p:spPr bwMode="auto">
          <a:xfrm>
            <a:off x="1828800" y="1676400"/>
            <a:ext cx="7011988" cy="4489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16: Distributed Structures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34AA9F-340B-4B96-8120-B3C29E6BF194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NETWORK STRUCTURES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19400"/>
            <a:ext cx="8763000" cy="1371600"/>
          </a:xfrm>
          <a:solidFill>
            <a:srgbClr val="CCFFFF"/>
          </a:solidFill>
        </p:spPr>
        <p:txBody>
          <a:bodyPr/>
          <a:lstStyle/>
          <a:p>
            <a:pPr marL="0" indent="0" eaLnBrk="1" hangingPunct="1">
              <a:buFontTx/>
              <a:buNone/>
              <a:tabLst>
                <a:tab pos="0" algn="l"/>
              </a:tabLst>
            </a:pPr>
            <a:r>
              <a:rPr lang="en-US" altLang="en-US" sz="1600" smtClean="0">
                <a:cs typeface="Times New Roman" panose="02020603050405020304" pitchFamily="18" charset="0"/>
              </a:rPr>
              <a:t>This was a definition chapter.  The purpose was to gain an understanding of the various pieces that go into networks.  </a:t>
            </a:r>
          </a:p>
          <a:p>
            <a:pPr marL="0" indent="0" eaLnBrk="1" hangingPunct="1">
              <a:buFontTx/>
              <a:buNone/>
              <a:tabLst>
                <a:tab pos="0" algn="l"/>
              </a:tabLst>
            </a:pPr>
            <a:endParaRPr lang="en-US" altLang="en-US" sz="1600" smtClean="0"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tabLst>
                <a:tab pos="0" algn="l"/>
              </a:tabLst>
            </a:pPr>
            <a:r>
              <a:rPr lang="en-US" altLang="en-US" sz="1600" smtClean="0">
                <a:cs typeface="Times New Roman" panose="02020603050405020304" pitchFamily="18" charset="0"/>
              </a:rPr>
              <a:t>We’ll use this as the basis for understanding how the distributed file system is implemented.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3644900" y="1371600"/>
            <a:ext cx="1646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</a:rPr>
              <a:t>Wrap 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151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Default Design</vt:lpstr>
      <vt:lpstr>PowerPoint Presentation</vt:lpstr>
      <vt:lpstr>DISTRIBUTED  STRUCTURES</vt:lpstr>
      <vt:lpstr>NETWORK STRUCTURES</vt:lpstr>
      <vt:lpstr>NETWORK STRUCTURES</vt:lpstr>
      <vt:lpstr>NETWORK STRUCTURES</vt:lpstr>
      <vt:lpstr>NETWORK STRUCTURES</vt:lpstr>
      <vt:lpstr>NETWORK STRUCTURES</vt:lpstr>
      <vt:lpstr>NETWORK STRUCTURES</vt:lpstr>
    </vt:vector>
  </TitlesOfParts>
  <Company>Stratus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STRUCTURES</dc:title>
  <dc:creator>Operator</dc:creator>
  <cp:lastModifiedBy>jerry breecher</cp:lastModifiedBy>
  <cp:revision>22</cp:revision>
  <dcterms:created xsi:type="dcterms:W3CDTF">2000-12-18T19:22:19Z</dcterms:created>
  <dcterms:modified xsi:type="dcterms:W3CDTF">2017-11-30T17:18:56Z</dcterms:modified>
</cp:coreProperties>
</file>