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65" r:id="rId2"/>
    <p:sldId id="256" r:id="rId3"/>
    <p:sldId id="307" r:id="rId4"/>
    <p:sldId id="289" r:id="rId5"/>
    <p:sldId id="290" r:id="rId6"/>
    <p:sldId id="294" r:id="rId7"/>
    <p:sldId id="308" r:id="rId8"/>
    <p:sldId id="309" r:id="rId9"/>
    <p:sldId id="310" r:id="rId10"/>
    <p:sldId id="311" r:id="rId11"/>
    <p:sldId id="299" r:id="rId12"/>
    <p:sldId id="300" r:id="rId13"/>
    <p:sldId id="301" r:id="rId14"/>
    <p:sldId id="295" r:id="rId15"/>
    <p:sldId id="296" r:id="rId16"/>
    <p:sldId id="302" r:id="rId17"/>
    <p:sldId id="303" r:id="rId18"/>
    <p:sldId id="280" r:id="rId19"/>
    <p:sldId id="281" r:id="rId20"/>
    <p:sldId id="282" r:id="rId21"/>
    <p:sldId id="283" r:id="rId22"/>
    <p:sldId id="306" r:id="rId23"/>
    <p:sldId id="284" r:id="rId24"/>
    <p:sldId id="305" r:id="rId25"/>
    <p:sldId id="285" r:id="rId26"/>
    <p:sldId id="286" r:id="rId27"/>
    <p:sldId id="287" r:id="rId28"/>
    <p:sldId id="288" r:id="rId29"/>
    <p:sldId id="304" r:id="rId30"/>
    <p:sldId id="279" r:id="rId31"/>
  </p:sldIdLst>
  <p:sldSz cx="9144000" cy="6858000" type="screen4x3"/>
  <p:notesSz cx="7010400" cy="92964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10" autoAdjust="0"/>
    <p:restoredTop sz="90929"/>
  </p:normalViewPr>
  <p:slideViewPr>
    <p:cSldViewPr>
      <p:cViewPr varScale="1">
        <p:scale>
          <a:sx n="60" d="100"/>
          <a:sy n="60" d="100"/>
        </p:scale>
        <p:origin x="1188"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Sheet1!$B$10</c:f>
              <c:strCache>
                <c:ptCount val="1"/>
                <c:pt idx="0">
                  <c:v>Price per Gigabyte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Sheet1!$A$11:$A$18</c:f>
              <c:numCache>
                <c:formatCode>General</c:formatCode>
                <c:ptCount val="8"/>
                <c:pt idx="0">
                  <c:v>1980</c:v>
                </c:pt>
                <c:pt idx="1">
                  <c:v>1985</c:v>
                </c:pt>
                <c:pt idx="2">
                  <c:v>1990</c:v>
                </c:pt>
                <c:pt idx="3">
                  <c:v>1995</c:v>
                </c:pt>
                <c:pt idx="4">
                  <c:v>2000</c:v>
                </c:pt>
                <c:pt idx="5">
                  <c:v>2005</c:v>
                </c:pt>
                <c:pt idx="6">
                  <c:v>2010</c:v>
                </c:pt>
                <c:pt idx="7">
                  <c:v>2015</c:v>
                </c:pt>
              </c:numCache>
            </c:numRef>
          </c:xVal>
          <c:yVal>
            <c:numRef>
              <c:f>Sheet1!$B$11:$B$18</c:f>
              <c:numCache>
                <c:formatCode>"$"#,##0_);[Red]\("$"#,##0\)</c:formatCode>
                <c:ptCount val="8"/>
                <c:pt idx="0">
                  <c:v>6328125</c:v>
                </c:pt>
                <c:pt idx="1">
                  <c:v>859375</c:v>
                </c:pt>
                <c:pt idx="2">
                  <c:v>103880</c:v>
                </c:pt>
                <c:pt idx="3">
                  <c:v>30875</c:v>
                </c:pt>
                <c:pt idx="4">
                  <c:v>1107</c:v>
                </c:pt>
                <c:pt idx="5">
                  <c:v>189</c:v>
                </c:pt>
                <c:pt idx="6" formatCode="&quot;$&quot;#,##0.00_);[Red]\(&quot;$&quot;#,##0.00\)">
                  <c:v>12.37</c:v>
                </c:pt>
                <c:pt idx="7" formatCode="&quot;$&quot;#,##0.00_);[Red]\(&quot;$&quot;#,##0.00\)">
                  <c:v>4.9400000000000004</c:v>
                </c:pt>
              </c:numCache>
            </c:numRef>
          </c:yVal>
          <c:smooth val="1"/>
          <c:extLst>
            <c:ext xmlns:c16="http://schemas.microsoft.com/office/drawing/2014/chart" uri="{C3380CC4-5D6E-409C-BE32-E72D297353CC}">
              <c16:uniqueId val="{00000000-F6A2-4F3B-92F2-EA5DC5410797}"/>
            </c:ext>
          </c:extLst>
        </c:ser>
        <c:dLbls>
          <c:showLegendKey val="0"/>
          <c:showVal val="0"/>
          <c:showCatName val="0"/>
          <c:showSerName val="0"/>
          <c:showPercent val="0"/>
          <c:showBubbleSize val="0"/>
        </c:dLbls>
        <c:axId val="357328584"/>
        <c:axId val="357331536"/>
      </c:scatterChart>
      <c:valAx>
        <c:axId val="357328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331536"/>
        <c:crosses val="autoZero"/>
        <c:crossBetween val="midCat"/>
      </c:valAx>
      <c:valAx>
        <c:axId val="357331536"/>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3285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Arial" charset="0"/>
              </a:defRPr>
            </a:lvl1pPr>
          </a:lstStyle>
          <a:p>
            <a:pPr>
              <a:defRPr/>
            </a:pPr>
            <a:endParaRPr lang="en-US"/>
          </a:p>
        </p:txBody>
      </p:sp>
      <p:sp>
        <p:nvSpPr>
          <p:cNvPr id="14339"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charset="0"/>
              </a:defRPr>
            </a:lvl1pPr>
          </a:lstStyle>
          <a:p>
            <a:pPr>
              <a:defRPr/>
            </a:pPr>
            <a:endParaRPr lang="en-US"/>
          </a:p>
        </p:txBody>
      </p:sp>
      <p:sp>
        <p:nvSpPr>
          <p:cNvPr id="14340"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Arial" charset="0"/>
              </a:defRPr>
            </a:lvl1pPr>
          </a:lstStyle>
          <a:p>
            <a:pPr>
              <a:defRPr/>
            </a:pPr>
            <a:endParaRPr lang="en-US"/>
          </a:p>
        </p:txBody>
      </p:sp>
      <p:sp>
        <p:nvSpPr>
          <p:cNvPr id="14341"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21667514-0D0A-4CC0-B5FE-8351E85E24F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CF6A16D2-6A7C-46D5-80D9-1E701C3794A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9323D2E-4D39-4748-BF9B-A55BAC580AF1}" type="slidenum">
              <a:rPr lang="en-US" altLang="en-US">
                <a:latin typeface="Times New Roman" panose="02020603050405020304" pitchFamily="18" charset="0"/>
                <a:ea typeface="MS PGothic" panose="020B0600070205080204" pitchFamily="34" charset="-128"/>
              </a:rPr>
              <a:pPr eaLnBrk="1" hangingPunct="1">
                <a:spcBef>
                  <a:spcPct val="0"/>
                </a:spcBef>
              </a:pPr>
              <a:t>7</a:t>
            </a:fld>
            <a:endParaRPr lang="en-US" altLang="en-US">
              <a:latin typeface="Times New Roman" panose="02020603050405020304" pitchFamily="18" charset="0"/>
              <a:ea typeface="MS PGothic" panose="020B0600070205080204" pitchFamily="34"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F1E2C44-128B-4FE6-99B6-F42D3ED40EF9}" type="slidenum">
              <a:rPr lang="en-US" altLang="en-US">
                <a:latin typeface="Times New Roman" panose="02020603050405020304" pitchFamily="18" charset="0"/>
                <a:ea typeface="MS PGothic" panose="020B0600070205080204" pitchFamily="34" charset="-128"/>
              </a:rPr>
              <a:pPr eaLnBrk="1" hangingPunct="1">
                <a:spcBef>
                  <a:spcPct val="0"/>
                </a:spcBef>
              </a:pPr>
              <a:t>8</a:t>
            </a:fld>
            <a:endParaRPr lang="en-US" altLang="en-US">
              <a:latin typeface="Times New Roman" panose="02020603050405020304" pitchFamily="18" charset="0"/>
              <a:ea typeface="MS PGothic" panose="020B0600070205080204" pitchFamily="34" charset="-128"/>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9E8FFE5-960E-4370-8157-51C56D63B9C1}" type="slidenum">
              <a:rPr lang="en-US" altLang="en-US">
                <a:latin typeface="Times New Roman" panose="02020603050405020304" pitchFamily="18" charset="0"/>
                <a:ea typeface="MS PGothic" panose="020B0600070205080204" pitchFamily="34" charset="-128"/>
              </a:rPr>
              <a:pPr eaLnBrk="1" hangingPunct="1">
                <a:spcBef>
                  <a:spcPct val="0"/>
                </a:spcBef>
              </a:pPr>
              <a:t>9</a:t>
            </a:fld>
            <a:endParaRPr lang="en-US" altLang="en-US">
              <a:latin typeface="Times New Roman" panose="02020603050405020304" pitchFamily="18" charset="0"/>
              <a:ea typeface="MS PGothic" panose="020B0600070205080204" pitchFamily="34" charset="-128"/>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panose="020B0604020202020204" pitchFamily="34" charset="0"/>
              </a:defRPr>
            </a:lvl1pPr>
            <a:lvl2pPr marL="742950" indent="-285750" defTabSz="930275" eaLnBrk="0" hangingPunct="0">
              <a:spcBef>
                <a:spcPct val="30000"/>
              </a:spcBef>
              <a:defRPr sz="1200">
                <a:solidFill>
                  <a:schemeClr val="tx1"/>
                </a:solidFill>
                <a:latin typeface="Arial" panose="020B0604020202020204" pitchFamily="34" charset="0"/>
              </a:defRPr>
            </a:lvl2pPr>
            <a:lvl3pPr marL="1143000" indent="-228600" defTabSz="930275" eaLnBrk="0" hangingPunct="0">
              <a:spcBef>
                <a:spcPct val="30000"/>
              </a:spcBef>
              <a:defRPr sz="1200">
                <a:solidFill>
                  <a:schemeClr val="tx1"/>
                </a:solidFill>
                <a:latin typeface="Arial" panose="020B0604020202020204" pitchFamily="34" charset="0"/>
              </a:defRPr>
            </a:lvl3pPr>
            <a:lvl4pPr marL="1600200" indent="-228600" defTabSz="930275" eaLnBrk="0" hangingPunct="0">
              <a:spcBef>
                <a:spcPct val="30000"/>
              </a:spcBef>
              <a:defRPr sz="1200">
                <a:solidFill>
                  <a:schemeClr val="tx1"/>
                </a:solidFill>
                <a:latin typeface="Arial" panose="020B0604020202020204" pitchFamily="34" charset="0"/>
              </a:defRPr>
            </a:lvl4pPr>
            <a:lvl5pPr marL="2057400" indent="-228600" defTabSz="930275" eaLnBrk="0" hangingPunct="0">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A26A88C-9479-4082-B698-D9F7F06272A7}" type="slidenum">
              <a:rPr lang="en-US" altLang="en-US">
                <a:latin typeface="Times New Roman" panose="02020603050405020304" pitchFamily="18" charset="0"/>
                <a:ea typeface="MS PGothic" panose="020B0600070205080204" pitchFamily="34" charset="-128"/>
              </a:rPr>
              <a:pPr eaLnBrk="1" hangingPunct="1">
                <a:spcBef>
                  <a:spcPct val="0"/>
                </a:spcBef>
              </a:pPr>
              <a:t>10</a:t>
            </a:fld>
            <a:endParaRPr lang="en-US" altLang="en-US">
              <a:latin typeface="Times New Roman" panose="02020603050405020304" pitchFamily="18" charset="0"/>
              <a:ea typeface="MS PGothic" panose="020B0600070205080204" pitchFamily="34" charset="-128"/>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12: IO Systems</a:t>
            </a:r>
          </a:p>
        </p:txBody>
      </p:sp>
      <p:sp>
        <p:nvSpPr>
          <p:cNvPr id="6" name="Rectangle 6"/>
          <p:cNvSpPr>
            <a:spLocks noGrp="1" noChangeArrowheads="1"/>
          </p:cNvSpPr>
          <p:nvPr>
            <p:ph type="sldNum" sz="quarter" idx="12"/>
          </p:nvPr>
        </p:nvSpPr>
        <p:spPr>
          <a:ln/>
        </p:spPr>
        <p:txBody>
          <a:bodyPr/>
          <a:lstStyle>
            <a:lvl1pPr>
              <a:defRPr/>
            </a:lvl1pPr>
          </a:lstStyle>
          <a:p>
            <a:fld id="{53C093FA-1373-478F-B348-441C9EDE1F51}" type="slidenum">
              <a:rPr lang="en-US" altLang="en-US"/>
              <a:pPr/>
              <a:t>‹#›</a:t>
            </a:fld>
            <a:endParaRPr lang="en-US" altLang="en-US"/>
          </a:p>
        </p:txBody>
      </p:sp>
    </p:spTree>
    <p:extLst>
      <p:ext uri="{BB962C8B-B14F-4D97-AF65-F5344CB8AC3E}">
        <p14:creationId xmlns:p14="http://schemas.microsoft.com/office/powerpoint/2010/main" val="34951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12: IO Systems</a:t>
            </a:r>
          </a:p>
        </p:txBody>
      </p:sp>
      <p:sp>
        <p:nvSpPr>
          <p:cNvPr id="6" name="Rectangle 6"/>
          <p:cNvSpPr>
            <a:spLocks noGrp="1" noChangeArrowheads="1"/>
          </p:cNvSpPr>
          <p:nvPr>
            <p:ph type="sldNum" sz="quarter" idx="12"/>
          </p:nvPr>
        </p:nvSpPr>
        <p:spPr>
          <a:ln/>
        </p:spPr>
        <p:txBody>
          <a:bodyPr/>
          <a:lstStyle>
            <a:lvl1pPr>
              <a:defRPr/>
            </a:lvl1pPr>
          </a:lstStyle>
          <a:p>
            <a:fld id="{9BBABCD1-BBF8-4361-9D77-D25BAB92EC1F}" type="slidenum">
              <a:rPr lang="en-US" altLang="en-US"/>
              <a:pPr/>
              <a:t>‹#›</a:t>
            </a:fld>
            <a:endParaRPr lang="en-US" altLang="en-US"/>
          </a:p>
        </p:txBody>
      </p:sp>
    </p:spTree>
    <p:extLst>
      <p:ext uri="{BB962C8B-B14F-4D97-AF65-F5344CB8AC3E}">
        <p14:creationId xmlns:p14="http://schemas.microsoft.com/office/powerpoint/2010/main" val="207274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12: IO Systems</a:t>
            </a:r>
          </a:p>
        </p:txBody>
      </p:sp>
      <p:sp>
        <p:nvSpPr>
          <p:cNvPr id="6" name="Rectangle 6"/>
          <p:cNvSpPr>
            <a:spLocks noGrp="1" noChangeArrowheads="1"/>
          </p:cNvSpPr>
          <p:nvPr>
            <p:ph type="sldNum" sz="quarter" idx="12"/>
          </p:nvPr>
        </p:nvSpPr>
        <p:spPr>
          <a:ln/>
        </p:spPr>
        <p:txBody>
          <a:bodyPr/>
          <a:lstStyle>
            <a:lvl1pPr>
              <a:defRPr/>
            </a:lvl1pPr>
          </a:lstStyle>
          <a:p>
            <a:fld id="{0270B0B0-3D3D-463D-9456-38696DA510DC}" type="slidenum">
              <a:rPr lang="en-US" altLang="en-US"/>
              <a:pPr/>
              <a:t>‹#›</a:t>
            </a:fld>
            <a:endParaRPr lang="en-US" altLang="en-US"/>
          </a:p>
        </p:txBody>
      </p:sp>
    </p:spTree>
    <p:extLst>
      <p:ext uri="{BB962C8B-B14F-4D97-AF65-F5344CB8AC3E}">
        <p14:creationId xmlns:p14="http://schemas.microsoft.com/office/powerpoint/2010/main" val="61220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12: IO Systems</a:t>
            </a:r>
          </a:p>
        </p:txBody>
      </p:sp>
      <p:sp>
        <p:nvSpPr>
          <p:cNvPr id="6" name="Rectangle 6"/>
          <p:cNvSpPr>
            <a:spLocks noGrp="1" noChangeArrowheads="1"/>
          </p:cNvSpPr>
          <p:nvPr>
            <p:ph type="sldNum" sz="quarter" idx="12"/>
          </p:nvPr>
        </p:nvSpPr>
        <p:spPr>
          <a:ln/>
        </p:spPr>
        <p:txBody>
          <a:bodyPr/>
          <a:lstStyle>
            <a:lvl1pPr>
              <a:defRPr/>
            </a:lvl1pPr>
          </a:lstStyle>
          <a:p>
            <a:fld id="{EE4764B9-FD19-4341-BF26-B6B74A050FB6}" type="slidenum">
              <a:rPr lang="en-US" altLang="en-US"/>
              <a:pPr/>
              <a:t>‹#›</a:t>
            </a:fld>
            <a:endParaRPr lang="en-US" altLang="en-US"/>
          </a:p>
        </p:txBody>
      </p:sp>
    </p:spTree>
    <p:extLst>
      <p:ext uri="{BB962C8B-B14F-4D97-AF65-F5344CB8AC3E}">
        <p14:creationId xmlns:p14="http://schemas.microsoft.com/office/powerpoint/2010/main" val="262946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12: IO Systems</a:t>
            </a:r>
          </a:p>
        </p:txBody>
      </p:sp>
      <p:sp>
        <p:nvSpPr>
          <p:cNvPr id="6" name="Rectangle 6"/>
          <p:cNvSpPr>
            <a:spLocks noGrp="1" noChangeArrowheads="1"/>
          </p:cNvSpPr>
          <p:nvPr>
            <p:ph type="sldNum" sz="quarter" idx="12"/>
          </p:nvPr>
        </p:nvSpPr>
        <p:spPr>
          <a:ln/>
        </p:spPr>
        <p:txBody>
          <a:bodyPr/>
          <a:lstStyle>
            <a:lvl1pPr>
              <a:defRPr/>
            </a:lvl1pPr>
          </a:lstStyle>
          <a:p>
            <a:fld id="{131C0F13-1F40-46FE-A3EF-D0F92E10A951}" type="slidenum">
              <a:rPr lang="en-US" altLang="en-US"/>
              <a:pPr/>
              <a:t>‹#›</a:t>
            </a:fld>
            <a:endParaRPr lang="en-US" altLang="en-US"/>
          </a:p>
        </p:txBody>
      </p:sp>
    </p:spTree>
    <p:extLst>
      <p:ext uri="{BB962C8B-B14F-4D97-AF65-F5344CB8AC3E}">
        <p14:creationId xmlns:p14="http://schemas.microsoft.com/office/powerpoint/2010/main" val="410446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12: IO Systems</a:t>
            </a:r>
          </a:p>
        </p:txBody>
      </p:sp>
      <p:sp>
        <p:nvSpPr>
          <p:cNvPr id="7" name="Rectangle 6"/>
          <p:cNvSpPr>
            <a:spLocks noGrp="1" noChangeArrowheads="1"/>
          </p:cNvSpPr>
          <p:nvPr>
            <p:ph type="sldNum" sz="quarter" idx="12"/>
          </p:nvPr>
        </p:nvSpPr>
        <p:spPr>
          <a:ln/>
        </p:spPr>
        <p:txBody>
          <a:bodyPr/>
          <a:lstStyle>
            <a:lvl1pPr>
              <a:defRPr/>
            </a:lvl1pPr>
          </a:lstStyle>
          <a:p>
            <a:fld id="{EE3BEC68-3C4B-4C27-AD90-294DE239C118}" type="slidenum">
              <a:rPr lang="en-US" altLang="en-US"/>
              <a:pPr/>
              <a:t>‹#›</a:t>
            </a:fld>
            <a:endParaRPr lang="en-US" altLang="en-US"/>
          </a:p>
        </p:txBody>
      </p:sp>
    </p:spTree>
    <p:extLst>
      <p:ext uri="{BB962C8B-B14F-4D97-AF65-F5344CB8AC3E}">
        <p14:creationId xmlns:p14="http://schemas.microsoft.com/office/powerpoint/2010/main" val="117085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12: IO Systems</a:t>
            </a:r>
          </a:p>
        </p:txBody>
      </p:sp>
      <p:sp>
        <p:nvSpPr>
          <p:cNvPr id="9" name="Rectangle 6"/>
          <p:cNvSpPr>
            <a:spLocks noGrp="1" noChangeArrowheads="1"/>
          </p:cNvSpPr>
          <p:nvPr>
            <p:ph type="sldNum" sz="quarter" idx="12"/>
          </p:nvPr>
        </p:nvSpPr>
        <p:spPr>
          <a:ln/>
        </p:spPr>
        <p:txBody>
          <a:bodyPr/>
          <a:lstStyle>
            <a:lvl1pPr>
              <a:defRPr/>
            </a:lvl1pPr>
          </a:lstStyle>
          <a:p>
            <a:fld id="{ABB6EBAF-6FF5-4491-9D7F-39B9D28903AC}" type="slidenum">
              <a:rPr lang="en-US" altLang="en-US"/>
              <a:pPr/>
              <a:t>‹#›</a:t>
            </a:fld>
            <a:endParaRPr lang="en-US" altLang="en-US"/>
          </a:p>
        </p:txBody>
      </p:sp>
    </p:spTree>
    <p:extLst>
      <p:ext uri="{BB962C8B-B14F-4D97-AF65-F5344CB8AC3E}">
        <p14:creationId xmlns:p14="http://schemas.microsoft.com/office/powerpoint/2010/main" val="100733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12: IO Systems</a:t>
            </a:r>
          </a:p>
        </p:txBody>
      </p:sp>
      <p:sp>
        <p:nvSpPr>
          <p:cNvPr id="5" name="Rectangle 6"/>
          <p:cNvSpPr>
            <a:spLocks noGrp="1" noChangeArrowheads="1"/>
          </p:cNvSpPr>
          <p:nvPr>
            <p:ph type="sldNum" sz="quarter" idx="12"/>
          </p:nvPr>
        </p:nvSpPr>
        <p:spPr>
          <a:ln/>
        </p:spPr>
        <p:txBody>
          <a:bodyPr/>
          <a:lstStyle>
            <a:lvl1pPr>
              <a:defRPr/>
            </a:lvl1pPr>
          </a:lstStyle>
          <a:p>
            <a:fld id="{DEE85EF8-4515-4601-81E7-C790EB884EAE}" type="slidenum">
              <a:rPr lang="en-US" altLang="en-US"/>
              <a:pPr/>
              <a:t>‹#›</a:t>
            </a:fld>
            <a:endParaRPr lang="en-US" altLang="en-US"/>
          </a:p>
        </p:txBody>
      </p:sp>
    </p:spTree>
    <p:extLst>
      <p:ext uri="{BB962C8B-B14F-4D97-AF65-F5344CB8AC3E}">
        <p14:creationId xmlns:p14="http://schemas.microsoft.com/office/powerpoint/2010/main" val="553965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12: IO Systems</a:t>
            </a:r>
          </a:p>
        </p:txBody>
      </p:sp>
      <p:sp>
        <p:nvSpPr>
          <p:cNvPr id="4" name="Rectangle 6"/>
          <p:cNvSpPr>
            <a:spLocks noGrp="1" noChangeArrowheads="1"/>
          </p:cNvSpPr>
          <p:nvPr>
            <p:ph type="sldNum" sz="quarter" idx="12"/>
          </p:nvPr>
        </p:nvSpPr>
        <p:spPr>
          <a:ln/>
        </p:spPr>
        <p:txBody>
          <a:bodyPr/>
          <a:lstStyle>
            <a:lvl1pPr>
              <a:defRPr/>
            </a:lvl1pPr>
          </a:lstStyle>
          <a:p>
            <a:fld id="{67D5CDCC-249F-4711-B9BB-698B4FC9184D}" type="slidenum">
              <a:rPr lang="en-US" altLang="en-US"/>
              <a:pPr/>
              <a:t>‹#›</a:t>
            </a:fld>
            <a:endParaRPr lang="en-US" altLang="en-US"/>
          </a:p>
        </p:txBody>
      </p:sp>
    </p:spTree>
    <p:extLst>
      <p:ext uri="{BB962C8B-B14F-4D97-AF65-F5344CB8AC3E}">
        <p14:creationId xmlns:p14="http://schemas.microsoft.com/office/powerpoint/2010/main" val="5749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12: IO Systems</a:t>
            </a:r>
          </a:p>
        </p:txBody>
      </p:sp>
      <p:sp>
        <p:nvSpPr>
          <p:cNvPr id="7" name="Rectangle 6"/>
          <p:cNvSpPr>
            <a:spLocks noGrp="1" noChangeArrowheads="1"/>
          </p:cNvSpPr>
          <p:nvPr>
            <p:ph type="sldNum" sz="quarter" idx="12"/>
          </p:nvPr>
        </p:nvSpPr>
        <p:spPr>
          <a:ln/>
        </p:spPr>
        <p:txBody>
          <a:bodyPr/>
          <a:lstStyle>
            <a:lvl1pPr>
              <a:defRPr/>
            </a:lvl1pPr>
          </a:lstStyle>
          <a:p>
            <a:fld id="{8CEF63F2-F76F-4DF4-A6B9-3F01D8E55E0D}" type="slidenum">
              <a:rPr lang="en-US" altLang="en-US"/>
              <a:pPr/>
              <a:t>‹#›</a:t>
            </a:fld>
            <a:endParaRPr lang="en-US" altLang="en-US"/>
          </a:p>
        </p:txBody>
      </p:sp>
    </p:spTree>
    <p:extLst>
      <p:ext uri="{BB962C8B-B14F-4D97-AF65-F5344CB8AC3E}">
        <p14:creationId xmlns:p14="http://schemas.microsoft.com/office/powerpoint/2010/main" val="95870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12: IO Systems</a:t>
            </a:r>
          </a:p>
        </p:txBody>
      </p:sp>
      <p:sp>
        <p:nvSpPr>
          <p:cNvPr id="7" name="Rectangle 6"/>
          <p:cNvSpPr>
            <a:spLocks noGrp="1" noChangeArrowheads="1"/>
          </p:cNvSpPr>
          <p:nvPr>
            <p:ph type="sldNum" sz="quarter" idx="12"/>
          </p:nvPr>
        </p:nvSpPr>
        <p:spPr>
          <a:ln/>
        </p:spPr>
        <p:txBody>
          <a:bodyPr/>
          <a:lstStyle>
            <a:lvl1pPr>
              <a:defRPr/>
            </a:lvl1pPr>
          </a:lstStyle>
          <a:p>
            <a:fld id="{8EB7A1DD-B8FC-4BFA-AF11-D629607453F8}" type="slidenum">
              <a:rPr lang="en-US" altLang="en-US"/>
              <a:pPr/>
              <a:t>‹#›</a:t>
            </a:fld>
            <a:endParaRPr lang="en-US" altLang="en-US"/>
          </a:p>
        </p:txBody>
      </p:sp>
    </p:spTree>
    <p:extLst>
      <p:ext uri="{BB962C8B-B14F-4D97-AF65-F5344CB8AC3E}">
        <p14:creationId xmlns:p14="http://schemas.microsoft.com/office/powerpoint/2010/main" val="293334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1">
                <a:latin typeface="Arial" charset="0"/>
              </a:defRPr>
            </a:lvl1pPr>
          </a:lstStyle>
          <a:p>
            <a:pPr>
              <a:defRPr/>
            </a:pPr>
            <a:r>
              <a:rPr lang="en-US"/>
              <a:t>12: IO Systems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1"/>
            </a:lvl1pPr>
          </a:lstStyle>
          <a:p>
            <a:fld id="{312B81D8-92AF-4CC3-9EC2-DB966D66029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0F882EB-DB2F-4800-83D1-45CC8F2BBDB7}" type="slidenum">
              <a:rPr lang="en-US" altLang="en-US" sz="1600"/>
              <a:pPr eaLnBrk="1" hangingPunct="1">
                <a:spcBef>
                  <a:spcPct val="0"/>
                </a:spcBef>
                <a:buFontTx/>
                <a:buNone/>
              </a:pPr>
              <a:t>1</a:t>
            </a:fld>
            <a:endParaRPr lang="en-US" altLang="en-US" sz="1600"/>
          </a:p>
        </p:txBody>
      </p:sp>
      <p:sp>
        <p:nvSpPr>
          <p:cNvPr id="2052" name="Rectangle 2"/>
          <p:cNvSpPr>
            <a:spLocks noGrp="1" noChangeArrowheads="1"/>
          </p:cNvSpPr>
          <p:nvPr>
            <p:ph type="body" idx="1"/>
          </p:nvPr>
        </p:nvSpPr>
        <p:spPr>
          <a:xfrm>
            <a:off x="304800" y="4648200"/>
            <a:ext cx="8458200" cy="685800"/>
          </a:xfrm>
        </p:spPr>
        <p:txBody>
          <a:bodyPr/>
          <a:lstStyle/>
          <a:p>
            <a:pPr algn="ctr" eaLnBrk="1" hangingPunct="1">
              <a:buFontTx/>
              <a:buNone/>
            </a:pPr>
            <a:r>
              <a:rPr lang="en-US" altLang="en-US" b="1" smtClean="0">
                <a:solidFill>
                  <a:schemeClr val="accent2"/>
                </a:solidFill>
              </a:rPr>
              <a:t>Jerry Breecher</a:t>
            </a:r>
          </a:p>
          <a:p>
            <a:pPr algn="ctr" eaLnBrk="1" hangingPunct="1">
              <a:buFontTx/>
              <a:buNone/>
            </a:pPr>
            <a:endParaRPr lang="en-US" altLang="en-US" sz="2000" b="1" smtClean="0">
              <a:solidFill>
                <a:schemeClr val="accent2"/>
              </a:solidFill>
            </a:endParaRPr>
          </a:p>
        </p:txBody>
      </p:sp>
      <p:sp>
        <p:nvSpPr>
          <p:cNvPr id="2053" name="Rectangle 3"/>
          <p:cNvSpPr>
            <a:spLocks noChangeArrowheads="1"/>
          </p:cNvSpPr>
          <p:nvPr/>
        </p:nvSpPr>
        <p:spPr bwMode="auto">
          <a:xfrm>
            <a:off x="152400" y="1524000"/>
            <a:ext cx="876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1">
                <a:solidFill>
                  <a:srgbClr val="FF0000"/>
                </a:solidFill>
              </a:rPr>
              <a:t>OPERATING SYSTEMS </a:t>
            </a:r>
          </a:p>
          <a:p>
            <a:pPr algn="ctr">
              <a:spcBef>
                <a:spcPct val="0"/>
              </a:spcBef>
              <a:buFontTx/>
              <a:buNone/>
            </a:pPr>
            <a:endParaRPr lang="en-US" altLang="en-US" sz="4400" b="1">
              <a:solidFill>
                <a:srgbClr val="FF0000"/>
              </a:solidFill>
            </a:endParaRPr>
          </a:p>
          <a:p>
            <a:pPr algn="ctr">
              <a:spcBef>
                <a:spcPct val="0"/>
              </a:spcBef>
              <a:buFontTx/>
              <a:buNone/>
            </a:pPr>
            <a:r>
              <a:rPr lang="en-US" altLang="en-US" sz="4400" b="1">
                <a:solidFill>
                  <a:srgbClr val="FF0000"/>
                </a:solidFill>
              </a:rPr>
              <a:t>IO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50925" y="176213"/>
            <a:ext cx="7635875" cy="576262"/>
          </a:xfrm>
        </p:spPr>
        <p:txBody>
          <a:bodyPr/>
          <a:lstStyle/>
          <a:p>
            <a:pPr eaLnBrk="1" hangingPunct="1"/>
            <a:r>
              <a:rPr lang="en-US" altLang="en-US" smtClean="0"/>
              <a:t>Swap-Space Management</a:t>
            </a:r>
          </a:p>
        </p:txBody>
      </p:sp>
      <p:sp>
        <p:nvSpPr>
          <p:cNvPr id="11267" name="Rectangle 3"/>
          <p:cNvSpPr>
            <a:spLocks noGrp="1" noChangeArrowheads="1"/>
          </p:cNvSpPr>
          <p:nvPr>
            <p:ph type="body" idx="1"/>
          </p:nvPr>
        </p:nvSpPr>
        <p:spPr>
          <a:xfrm>
            <a:off x="228600" y="1233488"/>
            <a:ext cx="8458200" cy="4530725"/>
          </a:xfrm>
        </p:spPr>
        <p:txBody>
          <a:bodyPr/>
          <a:lstStyle/>
          <a:p>
            <a:r>
              <a:rPr lang="en-US" altLang="en-US" sz="1600" dirty="0" smtClean="0"/>
              <a:t>Swap-space — Virtual memory uses disk space as an extension of main memory</a:t>
            </a:r>
          </a:p>
          <a:p>
            <a:pPr lvl="1"/>
            <a:r>
              <a:rPr lang="en-US" altLang="en-US" sz="1600" dirty="0" smtClean="0"/>
              <a:t>Less common now due to memory capacity increases</a:t>
            </a:r>
          </a:p>
          <a:p>
            <a:r>
              <a:rPr lang="en-US" altLang="en-US" sz="1600" dirty="0" smtClean="0"/>
              <a:t>Swap-space can be carved out of the normal file system, or, more commonly, it can be in a separate disk partition (raw)</a:t>
            </a:r>
          </a:p>
          <a:p>
            <a:r>
              <a:rPr lang="en-US" altLang="en-US" sz="1600" dirty="0" smtClean="0"/>
              <a:t>Swap-space management</a:t>
            </a:r>
          </a:p>
          <a:p>
            <a:pPr lvl="1"/>
            <a:r>
              <a:rPr lang="en-US" altLang="en-US" sz="1600" dirty="0" smtClean="0"/>
              <a:t>4.3BSD allocates swap space when process starts; holds text segment (the program) and data segment</a:t>
            </a:r>
          </a:p>
          <a:p>
            <a:pPr lvl="1"/>
            <a:r>
              <a:rPr lang="en-US" altLang="en-US" sz="1600" dirty="0" smtClean="0"/>
              <a:t>Kernel uses </a:t>
            </a:r>
            <a:r>
              <a:rPr lang="en-US" altLang="en-US" sz="1600" b="1" dirty="0" smtClean="0">
                <a:solidFill>
                  <a:srgbClr val="3366FF"/>
                </a:solidFill>
              </a:rPr>
              <a:t>swap maps</a:t>
            </a:r>
            <a:r>
              <a:rPr lang="en-US" altLang="en-US" sz="1600" dirty="0" smtClean="0">
                <a:solidFill>
                  <a:srgbClr val="3366FF"/>
                </a:solidFill>
              </a:rPr>
              <a:t> </a:t>
            </a:r>
            <a:r>
              <a:rPr lang="en-US" altLang="en-US" sz="1600" dirty="0" smtClean="0"/>
              <a:t>to track swap-space use</a:t>
            </a:r>
          </a:p>
          <a:p>
            <a:pPr lvl="1"/>
            <a:r>
              <a:rPr lang="en-US" altLang="en-US" sz="1600" dirty="0" smtClean="0"/>
              <a:t>Solaris 2 allocates swap space only when a dirty page is forced out of physical memory, not when the virtual memory page is first created</a:t>
            </a:r>
          </a:p>
          <a:p>
            <a:pPr lvl="2"/>
            <a:r>
              <a:rPr lang="en-US" altLang="en-US" sz="1600" dirty="0" smtClean="0"/>
              <a:t>File data written to swap space until write to file system requested</a:t>
            </a:r>
          </a:p>
          <a:p>
            <a:pPr lvl="2"/>
            <a:r>
              <a:rPr lang="en-US" altLang="en-US" sz="1600" dirty="0" smtClean="0"/>
              <a:t>Other dirty pages go to swap space due to no other home</a:t>
            </a:r>
          </a:p>
          <a:p>
            <a:pPr lvl="2"/>
            <a:r>
              <a:rPr lang="en-US" altLang="en-US" sz="1600" dirty="0" smtClean="0"/>
              <a:t>Text segment pages thrown out and reread from the file system as needed</a:t>
            </a:r>
          </a:p>
          <a:p>
            <a:r>
              <a:rPr lang="en-US" altLang="en-US" sz="1600" dirty="0" smtClean="0"/>
              <a:t>What if a system runs out of swap space?</a:t>
            </a:r>
          </a:p>
          <a:p>
            <a:r>
              <a:rPr lang="en-US" altLang="en-US" sz="1600" dirty="0" smtClean="0"/>
              <a:t>Some systems allow multiple swap spaces</a:t>
            </a:r>
          </a:p>
          <a:p>
            <a:endParaRPr lang="en-US" altLang="en-US" sz="1600" dirty="0" smtClean="0"/>
          </a:p>
          <a:p>
            <a:endParaRPr lang="en-US" altLang="en-US" sz="3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80266219-D614-4AC6-A100-2E462B145D47}" type="slidenum">
              <a:rPr lang="en-US" altLang="en-US" sz="1600"/>
              <a:pPr eaLnBrk="1" hangingPunct="1">
                <a:spcBef>
                  <a:spcPct val="0"/>
                </a:spcBef>
                <a:buFontTx/>
                <a:buNone/>
              </a:pPr>
              <a:t>11</a:t>
            </a:fld>
            <a:endParaRPr lang="en-US" altLang="en-US" sz="1600"/>
          </a:p>
        </p:txBody>
      </p:sp>
      <p:sp>
        <p:nvSpPr>
          <p:cNvPr id="12292" name="Rectangle 2"/>
          <p:cNvSpPr>
            <a:spLocks noGrp="1" noChangeArrowheads="1"/>
          </p:cNvSpPr>
          <p:nvPr>
            <p:ph type="title"/>
          </p:nvPr>
        </p:nvSpPr>
        <p:spPr>
          <a:xfrm>
            <a:off x="6248400" y="0"/>
            <a:ext cx="2895600" cy="1143000"/>
          </a:xfrm>
        </p:spPr>
        <p:txBody>
          <a:bodyPr/>
          <a:lstStyle/>
          <a:p>
            <a:pPr eaLnBrk="1" hangingPunct="1"/>
            <a:r>
              <a:rPr lang="en-US" altLang="en-US" sz="2800" b="1" smtClean="0">
                <a:solidFill>
                  <a:srgbClr val="FF3300"/>
                </a:solidFill>
              </a:rPr>
              <a:t>Disk Attachment</a:t>
            </a:r>
          </a:p>
        </p:txBody>
      </p:sp>
      <p:sp>
        <p:nvSpPr>
          <p:cNvPr id="12293" name="Rectangle 3"/>
          <p:cNvSpPr>
            <a:spLocks noGrp="1" noChangeArrowheads="1"/>
          </p:cNvSpPr>
          <p:nvPr>
            <p:ph type="body" idx="1"/>
          </p:nvPr>
        </p:nvSpPr>
        <p:spPr>
          <a:xfrm>
            <a:off x="381000" y="1219200"/>
            <a:ext cx="8458200" cy="4953000"/>
          </a:xfrm>
        </p:spPr>
        <p:txBody>
          <a:bodyPr/>
          <a:lstStyle/>
          <a:p>
            <a:pPr marL="231775" indent="-231775" eaLnBrk="1" hangingPunct="1">
              <a:buFontTx/>
              <a:buNone/>
            </a:pPr>
            <a:r>
              <a:rPr lang="en-US" altLang="en-US" sz="2000" b="1" smtClean="0">
                <a:solidFill>
                  <a:schemeClr val="accent2"/>
                </a:solidFill>
              </a:rPr>
              <a:t>Host-attached storage</a:t>
            </a:r>
          </a:p>
          <a:p>
            <a:pPr marL="231775" indent="-231775" eaLnBrk="1" hangingPunct="1"/>
            <a:r>
              <a:rPr lang="en-US" altLang="en-US" sz="1800" smtClean="0"/>
              <a:t>accessed through I/O ports talking to I/O busses</a:t>
            </a:r>
          </a:p>
          <a:p>
            <a:pPr marL="231775" indent="-231775" eaLnBrk="1" hangingPunct="1"/>
            <a:r>
              <a:rPr lang="en-US" altLang="en-US" sz="1800" smtClean="0">
                <a:solidFill>
                  <a:schemeClr val="accent2"/>
                </a:solidFill>
              </a:rPr>
              <a:t>SCSI</a:t>
            </a:r>
            <a:r>
              <a:rPr lang="en-US" altLang="en-US" sz="1800" smtClean="0"/>
              <a:t> itself is a bus, up to 16 devices on one cable, </a:t>
            </a:r>
            <a:r>
              <a:rPr lang="en-US" altLang="en-US" sz="1800" b="1" smtClean="0"/>
              <a:t>SCSI initiator</a:t>
            </a:r>
            <a:r>
              <a:rPr lang="en-US" altLang="en-US" sz="1800" smtClean="0"/>
              <a:t> requests operation and </a:t>
            </a:r>
            <a:r>
              <a:rPr lang="en-US" altLang="en-US" sz="1800" b="1" smtClean="0"/>
              <a:t>SCSI targets</a:t>
            </a:r>
            <a:r>
              <a:rPr lang="en-US" altLang="en-US" sz="1800" smtClean="0"/>
              <a:t> perform tasks </a:t>
            </a:r>
          </a:p>
          <a:p>
            <a:pPr marL="681038" lvl="1" indent="-219075" eaLnBrk="1" hangingPunct="1"/>
            <a:r>
              <a:rPr lang="en-US" altLang="en-US" sz="1800" smtClean="0"/>
              <a:t>Each target can have up to 8 </a:t>
            </a:r>
            <a:r>
              <a:rPr lang="en-US" altLang="en-US" sz="1800" b="1" smtClean="0"/>
              <a:t>logical units</a:t>
            </a:r>
            <a:r>
              <a:rPr lang="en-US" altLang="en-US" sz="1800" smtClean="0"/>
              <a:t> (disks attached to device controller</a:t>
            </a:r>
          </a:p>
          <a:p>
            <a:pPr marL="231775" indent="-231775" eaLnBrk="1" hangingPunct="1"/>
            <a:r>
              <a:rPr lang="en-US" altLang="en-US" sz="1800" smtClean="0">
                <a:solidFill>
                  <a:schemeClr val="accent2"/>
                </a:solidFill>
              </a:rPr>
              <a:t>Fibre Channel</a:t>
            </a:r>
            <a:r>
              <a:rPr lang="en-US" altLang="en-US" sz="1800" smtClean="0"/>
              <a:t> (FC) is high-speed serial architecture</a:t>
            </a:r>
          </a:p>
          <a:p>
            <a:pPr marL="681038" lvl="1" indent="-219075" eaLnBrk="1" hangingPunct="1"/>
            <a:r>
              <a:rPr lang="en-US" altLang="en-US" sz="1800" smtClean="0"/>
              <a:t>Can be switched fabric with 24-bit address space – the basis of </a:t>
            </a:r>
            <a:r>
              <a:rPr lang="en-US" altLang="en-US" sz="1800" b="1" smtClean="0"/>
              <a:t>storage area networks</a:t>
            </a:r>
            <a:r>
              <a:rPr lang="en-US" altLang="en-US" sz="1800" smtClean="0"/>
              <a:t> (</a:t>
            </a:r>
            <a:r>
              <a:rPr lang="en-US" altLang="en-US" sz="1800" b="1" smtClean="0"/>
              <a:t>SAN</a:t>
            </a:r>
            <a:r>
              <a:rPr lang="en-US" altLang="en-US" sz="1800" smtClean="0"/>
              <a:t>s) in which many hosts attach to many storage units</a:t>
            </a:r>
          </a:p>
        </p:txBody>
      </p:sp>
      <p:sp>
        <p:nvSpPr>
          <p:cNvPr id="12294" name="Rectangle 4"/>
          <p:cNvSpPr>
            <a:spLocks noChangeArrowheads="1"/>
          </p:cNvSpPr>
          <p:nvPr/>
        </p:nvSpPr>
        <p:spPr bwMode="auto">
          <a:xfrm>
            <a:off x="0" y="228600"/>
            <a:ext cx="579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Mass-Storage Structure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6864AE77-9298-4476-806D-E958BE2A1D81}" type="slidenum">
              <a:rPr lang="en-US" altLang="en-US" sz="1600"/>
              <a:pPr eaLnBrk="1" hangingPunct="1">
                <a:spcBef>
                  <a:spcPct val="0"/>
                </a:spcBef>
                <a:buFontTx/>
                <a:buNone/>
              </a:pPr>
              <a:t>12</a:t>
            </a:fld>
            <a:endParaRPr lang="en-US" altLang="en-US" sz="1600"/>
          </a:p>
        </p:txBody>
      </p:sp>
      <p:sp>
        <p:nvSpPr>
          <p:cNvPr id="13316" name="Rectangle 2"/>
          <p:cNvSpPr>
            <a:spLocks noGrp="1" noChangeArrowheads="1"/>
          </p:cNvSpPr>
          <p:nvPr>
            <p:ph type="title"/>
          </p:nvPr>
        </p:nvSpPr>
        <p:spPr>
          <a:xfrm>
            <a:off x="6248400" y="0"/>
            <a:ext cx="2895600" cy="1143000"/>
          </a:xfrm>
        </p:spPr>
        <p:txBody>
          <a:bodyPr/>
          <a:lstStyle/>
          <a:p>
            <a:pPr eaLnBrk="1" hangingPunct="1"/>
            <a:r>
              <a:rPr lang="en-US" altLang="en-US" sz="2800" b="1" smtClean="0">
                <a:solidFill>
                  <a:srgbClr val="FF3300"/>
                </a:solidFill>
              </a:rPr>
              <a:t>Disk Attachment</a:t>
            </a:r>
          </a:p>
        </p:txBody>
      </p:sp>
      <p:sp>
        <p:nvSpPr>
          <p:cNvPr id="13317" name="Rectangle 3"/>
          <p:cNvSpPr>
            <a:spLocks noGrp="1" noChangeArrowheads="1"/>
          </p:cNvSpPr>
          <p:nvPr>
            <p:ph type="body" idx="1"/>
          </p:nvPr>
        </p:nvSpPr>
        <p:spPr>
          <a:xfrm>
            <a:off x="381000" y="1219200"/>
            <a:ext cx="8458200" cy="2286000"/>
          </a:xfrm>
        </p:spPr>
        <p:txBody>
          <a:bodyPr/>
          <a:lstStyle/>
          <a:p>
            <a:pPr marL="231775" indent="-231775" eaLnBrk="1" hangingPunct="1">
              <a:buFontTx/>
              <a:buNone/>
            </a:pPr>
            <a:r>
              <a:rPr lang="en-US" altLang="en-US" sz="2000" b="1" smtClean="0">
                <a:solidFill>
                  <a:schemeClr val="accent2"/>
                </a:solidFill>
              </a:rPr>
              <a:t>Network-attached storage</a:t>
            </a:r>
          </a:p>
          <a:p>
            <a:pPr marL="231775" indent="-231775" eaLnBrk="1" hangingPunct="1"/>
            <a:r>
              <a:rPr lang="en-US" altLang="en-US" sz="1800" smtClean="0"/>
              <a:t>Network-attached storage (</a:t>
            </a:r>
            <a:r>
              <a:rPr lang="en-US" altLang="en-US" sz="1800" b="1" smtClean="0"/>
              <a:t>NAS</a:t>
            </a:r>
            <a:r>
              <a:rPr lang="en-US" altLang="en-US" sz="1800" smtClean="0"/>
              <a:t>) is storage made available over a network rather than over a local connection (such as a bus)</a:t>
            </a:r>
          </a:p>
          <a:p>
            <a:pPr marL="231775" indent="-231775" eaLnBrk="1" hangingPunct="1"/>
            <a:r>
              <a:rPr lang="en-US" altLang="en-US" sz="1800" smtClean="0"/>
              <a:t>NFS and CIFS are common protocols</a:t>
            </a:r>
          </a:p>
          <a:p>
            <a:pPr marL="231775" indent="-231775" eaLnBrk="1" hangingPunct="1"/>
            <a:r>
              <a:rPr lang="en-US" altLang="en-US" sz="1800" smtClean="0"/>
              <a:t>Implemented via remote procedure calls (RPCs) between host and storage</a:t>
            </a:r>
          </a:p>
          <a:p>
            <a:pPr marL="231775" indent="-231775" eaLnBrk="1" hangingPunct="1"/>
            <a:r>
              <a:rPr lang="en-US" altLang="en-US" sz="1800" smtClean="0"/>
              <a:t>New iSCSI protocol uses IP network to carry the SCSI protocol</a:t>
            </a:r>
          </a:p>
        </p:txBody>
      </p:sp>
      <p:sp>
        <p:nvSpPr>
          <p:cNvPr id="13318" name="Rectangle 4"/>
          <p:cNvSpPr>
            <a:spLocks noChangeArrowheads="1"/>
          </p:cNvSpPr>
          <p:nvPr/>
        </p:nvSpPr>
        <p:spPr bwMode="auto">
          <a:xfrm>
            <a:off x="0" y="228600"/>
            <a:ext cx="579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Mass-Storage Structure</a:t>
            </a:r>
          </a:p>
        </p:txBody>
      </p:sp>
      <p:pic>
        <p:nvPicPr>
          <p:cNvPr id="13319" name="Picture 5"/>
          <p:cNvPicPr>
            <a:picLocks noChangeAspect="1" noChangeArrowheads="1"/>
          </p:cNvPicPr>
          <p:nvPr/>
        </p:nvPicPr>
        <p:blipFill>
          <a:blip r:embed="rId2">
            <a:extLst>
              <a:ext uri="{28A0092B-C50C-407E-A947-70E740481C1C}">
                <a14:useLocalDpi xmlns:a14="http://schemas.microsoft.com/office/drawing/2010/main" val="0"/>
              </a:ext>
            </a:extLst>
          </a:blip>
          <a:srcRect l="481" t="22778" r="481" b="23421"/>
          <a:stretch>
            <a:fillRect/>
          </a:stretch>
        </p:blipFill>
        <p:spPr bwMode="auto">
          <a:xfrm>
            <a:off x="1287463" y="3460750"/>
            <a:ext cx="6472237" cy="26368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ED558231-9F94-4D2B-B6AB-0116C83ECF70}" type="slidenum">
              <a:rPr lang="en-US" altLang="en-US" sz="1600"/>
              <a:pPr eaLnBrk="1" hangingPunct="1">
                <a:spcBef>
                  <a:spcPct val="0"/>
                </a:spcBef>
                <a:buFontTx/>
                <a:buNone/>
              </a:pPr>
              <a:t>13</a:t>
            </a:fld>
            <a:endParaRPr lang="en-US" altLang="en-US" sz="1600"/>
          </a:p>
        </p:txBody>
      </p:sp>
      <p:sp>
        <p:nvSpPr>
          <p:cNvPr id="14340" name="Rectangle 2"/>
          <p:cNvSpPr>
            <a:spLocks noGrp="1" noChangeArrowheads="1"/>
          </p:cNvSpPr>
          <p:nvPr>
            <p:ph type="title"/>
          </p:nvPr>
        </p:nvSpPr>
        <p:spPr>
          <a:xfrm>
            <a:off x="6248400" y="0"/>
            <a:ext cx="2895600" cy="1143000"/>
          </a:xfrm>
        </p:spPr>
        <p:txBody>
          <a:bodyPr/>
          <a:lstStyle/>
          <a:p>
            <a:pPr eaLnBrk="1" hangingPunct="1"/>
            <a:r>
              <a:rPr lang="en-US" altLang="en-US" sz="2800" b="1" smtClean="0">
                <a:solidFill>
                  <a:srgbClr val="FF3300"/>
                </a:solidFill>
              </a:rPr>
              <a:t>Disk Attachment</a:t>
            </a:r>
          </a:p>
        </p:txBody>
      </p:sp>
      <p:sp>
        <p:nvSpPr>
          <p:cNvPr id="14341" name="Rectangle 3"/>
          <p:cNvSpPr>
            <a:spLocks noGrp="1" noChangeArrowheads="1"/>
          </p:cNvSpPr>
          <p:nvPr>
            <p:ph type="body" idx="1"/>
          </p:nvPr>
        </p:nvSpPr>
        <p:spPr>
          <a:xfrm>
            <a:off x="381000" y="1219200"/>
            <a:ext cx="8458200" cy="1295400"/>
          </a:xfrm>
        </p:spPr>
        <p:txBody>
          <a:bodyPr/>
          <a:lstStyle/>
          <a:p>
            <a:pPr marL="231775" indent="-231775" eaLnBrk="1" hangingPunct="1">
              <a:buFontTx/>
              <a:buNone/>
            </a:pPr>
            <a:r>
              <a:rPr lang="en-US" altLang="en-US" sz="2400" b="1" smtClean="0">
                <a:solidFill>
                  <a:schemeClr val="accent2"/>
                </a:solidFill>
              </a:rPr>
              <a:t>Storage-Area Network</a:t>
            </a:r>
          </a:p>
          <a:p>
            <a:pPr marL="231775" indent="-231775" eaLnBrk="1" hangingPunct="1"/>
            <a:r>
              <a:rPr lang="en-US" altLang="en-US" sz="2000" smtClean="0"/>
              <a:t>Common in large storage environments (and becoming more common)</a:t>
            </a:r>
          </a:p>
          <a:p>
            <a:pPr marL="231775" indent="-231775" eaLnBrk="1" hangingPunct="1"/>
            <a:r>
              <a:rPr lang="en-US" altLang="en-US" sz="2000" smtClean="0"/>
              <a:t>Multiple hosts attached to multiple storage arrays - flexible</a:t>
            </a:r>
          </a:p>
        </p:txBody>
      </p:sp>
      <p:sp>
        <p:nvSpPr>
          <p:cNvPr id="14342" name="Rectangle 4"/>
          <p:cNvSpPr>
            <a:spLocks noChangeArrowheads="1"/>
          </p:cNvSpPr>
          <p:nvPr/>
        </p:nvSpPr>
        <p:spPr bwMode="auto">
          <a:xfrm>
            <a:off x="0" y="228600"/>
            <a:ext cx="579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Mass-Storage Structure</a:t>
            </a:r>
          </a:p>
        </p:txBody>
      </p:sp>
      <p:pic>
        <p:nvPicPr>
          <p:cNvPr id="14343" name="Picture 6"/>
          <p:cNvPicPr>
            <a:picLocks noChangeAspect="1" noChangeArrowheads="1"/>
          </p:cNvPicPr>
          <p:nvPr/>
        </p:nvPicPr>
        <p:blipFill>
          <a:blip r:embed="rId2">
            <a:extLst>
              <a:ext uri="{28A0092B-C50C-407E-A947-70E740481C1C}">
                <a14:useLocalDpi xmlns:a14="http://schemas.microsoft.com/office/drawing/2010/main" val="0"/>
              </a:ext>
            </a:extLst>
          </a:blip>
          <a:srcRect l="560" t="19710" r="812" b="20082"/>
          <a:stretch>
            <a:fillRect/>
          </a:stretch>
        </p:blipFill>
        <p:spPr bwMode="auto">
          <a:xfrm>
            <a:off x="381000" y="2590800"/>
            <a:ext cx="8477250" cy="3551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5C90EBD-2C23-41DC-9EDC-295442DDBF99}" type="slidenum">
              <a:rPr lang="en-US" altLang="en-US" sz="1600"/>
              <a:pPr eaLnBrk="1" hangingPunct="1">
                <a:spcBef>
                  <a:spcPct val="0"/>
                </a:spcBef>
                <a:buFontTx/>
                <a:buNone/>
              </a:pPr>
              <a:t>14</a:t>
            </a:fld>
            <a:endParaRPr lang="en-US" altLang="en-US" sz="1600"/>
          </a:p>
        </p:txBody>
      </p:sp>
      <p:sp>
        <p:nvSpPr>
          <p:cNvPr id="15364" name="Rectangle 2"/>
          <p:cNvSpPr>
            <a:spLocks noGrp="1" noChangeArrowheads="1"/>
          </p:cNvSpPr>
          <p:nvPr>
            <p:ph type="title"/>
          </p:nvPr>
        </p:nvSpPr>
        <p:spPr>
          <a:xfrm>
            <a:off x="5562600" y="0"/>
            <a:ext cx="3581400" cy="1143000"/>
          </a:xfrm>
        </p:spPr>
        <p:txBody>
          <a:bodyPr/>
          <a:lstStyle/>
          <a:p>
            <a:pPr eaLnBrk="1" hangingPunct="1"/>
            <a:r>
              <a:rPr lang="en-US" altLang="en-US" sz="2800" b="1" smtClean="0">
                <a:solidFill>
                  <a:srgbClr val="FF3300"/>
                </a:solidFill>
              </a:rPr>
              <a:t>Reliability</a:t>
            </a:r>
          </a:p>
        </p:txBody>
      </p:sp>
      <p:sp>
        <p:nvSpPr>
          <p:cNvPr id="15365" name="Rectangle 3"/>
          <p:cNvSpPr>
            <a:spLocks noGrp="1" noChangeArrowheads="1"/>
          </p:cNvSpPr>
          <p:nvPr>
            <p:ph type="body" idx="1"/>
          </p:nvPr>
        </p:nvSpPr>
        <p:spPr>
          <a:xfrm>
            <a:off x="228600" y="1371600"/>
            <a:ext cx="8610600" cy="4800600"/>
          </a:xfrm>
        </p:spPr>
        <p:txBody>
          <a:bodyPr/>
          <a:lstStyle/>
          <a:p>
            <a:pPr marL="1824038" indent="-1824038" algn="just" eaLnBrk="1" hangingPunct="1">
              <a:buFont typeface="Wingdings" panose="05000000000000000000" pitchFamily="2" charset="2"/>
              <a:buNone/>
            </a:pPr>
            <a:r>
              <a:rPr lang="en-US" altLang="en-US" sz="1600" b="1" smtClean="0">
                <a:cs typeface="Arial" panose="020B0604020202020204" pitchFamily="34" charset="0"/>
              </a:rPr>
              <a:t>MIRRORING	</a:t>
            </a:r>
            <a:r>
              <a:rPr lang="en-US" altLang="en-US" sz="1600" smtClean="0">
                <a:cs typeface="Arial" panose="020B0604020202020204" pitchFamily="34" charset="0"/>
              </a:rPr>
              <a:t>One way to increase reliability is to "mirror" data on a disk. Every piece of data is maintained on two disks - disk drivers must be capable of getting data from either disk. Performance issues: a read is faster since data can be obtained from either disk - writes are slower since the data must be put on both disks.</a:t>
            </a:r>
          </a:p>
          <a:p>
            <a:pPr marL="1824038" indent="-1824038" algn="just" eaLnBrk="1" hangingPunct="1">
              <a:buFont typeface="Wingdings" panose="05000000000000000000" pitchFamily="2" charset="2"/>
              <a:buNone/>
            </a:pPr>
            <a:r>
              <a:rPr lang="en-US" altLang="en-US" sz="1600" smtClean="0">
                <a:cs typeface="Arial" panose="020B0604020202020204" pitchFamily="34" charset="0"/>
              </a:rPr>
              <a:t> </a:t>
            </a:r>
          </a:p>
          <a:p>
            <a:pPr marL="1824038" indent="-1824038" algn="just" eaLnBrk="1" hangingPunct="1">
              <a:buFont typeface="Wingdings" panose="05000000000000000000" pitchFamily="2" charset="2"/>
              <a:buNone/>
            </a:pPr>
            <a:r>
              <a:rPr lang="en-US" altLang="en-US" sz="1600" b="1" smtClean="0">
                <a:cs typeface="Arial" panose="020B0604020202020204" pitchFamily="34" charset="0"/>
              </a:rPr>
              <a:t>RAID</a:t>
            </a:r>
            <a:r>
              <a:rPr lang="en-US" altLang="en-US" sz="1600" smtClean="0">
                <a:cs typeface="Arial" panose="020B0604020202020204" pitchFamily="34" charset="0"/>
              </a:rPr>
              <a:t>	Redundant Array of Inexpensive Disks: Rather than maintain two copies of the data, maintain one copy plus parity. For example, four disks contain data, and a fifth disk holds the parity of the XOR of the four data disks. Reads slower than mirroring, writes much slower. But RAID is considerably CHEAPER than mirroring.</a:t>
            </a:r>
          </a:p>
          <a:p>
            <a:pPr marL="1824038" indent="-1824038" algn="just" eaLnBrk="1" hangingPunct="1">
              <a:buFont typeface="Wingdings" panose="05000000000000000000" pitchFamily="2" charset="2"/>
              <a:buNone/>
            </a:pPr>
            <a:r>
              <a:rPr lang="en-US" altLang="en-US" sz="1600" smtClean="0">
                <a:cs typeface="Arial" panose="020B0604020202020204" pitchFamily="34" charset="0"/>
              </a:rPr>
              <a:t> </a:t>
            </a:r>
          </a:p>
          <a:p>
            <a:pPr marL="1824038" indent="-1824038" algn="just" eaLnBrk="1" hangingPunct="1">
              <a:buFont typeface="Wingdings" panose="05000000000000000000" pitchFamily="2" charset="2"/>
              <a:buNone/>
            </a:pPr>
            <a:r>
              <a:rPr lang="en-US" altLang="en-US" sz="1600" b="1" smtClean="0">
                <a:cs typeface="Arial" panose="020B0604020202020204" pitchFamily="34" charset="0"/>
              </a:rPr>
              <a:t>DISK STRIPING</a:t>
            </a:r>
            <a:r>
              <a:rPr lang="en-US" altLang="en-US" sz="1600" smtClean="0">
                <a:cs typeface="Arial" panose="020B0604020202020204" pitchFamily="34" charset="0"/>
              </a:rPr>
              <a:t>	Disks tend to be accessed unevenly - programs ask for a number of blocks from the same file, for instance. Accesses can be distributed more evenly by spreading a file out over several disks. This works well with RAID. Thus block 0 is on disk 0, block 1 is on disk 1, block 4 is on disk 0.</a:t>
            </a:r>
          </a:p>
          <a:p>
            <a:pPr marL="1824038" indent="-1824038" algn="just" eaLnBrk="1" hangingPunct="1">
              <a:buFont typeface="Wingdings" panose="05000000000000000000" pitchFamily="2" charset="2"/>
              <a:buNone/>
            </a:pPr>
            <a:r>
              <a:rPr lang="en-US" altLang="en-US" sz="1600" smtClean="0">
                <a:cs typeface="Arial" panose="020B0604020202020204" pitchFamily="34" charset="0"/>
              </a:rPr>
              <a:t> </a:t>
            </a:r>
          </a:p>
          <a:p>
            <a:pPr marL="1824038" indent="-1824038" algn="just" eaLnBrk="1" hangingPunct="1">
              <a:buFont typeface="Wingdings" panose="05000000000000000000" pitchFamily="2" charset="2"/>
              <a:buNone/>
            </a:pPr>
            <a:r>
              <a:rPr lang="en-US" altLang="en-US" sz="1600" smtClean="0">
                <a:cs typeface="Arial" panose="020B0604020202020204" pitchFamily="34" charset="0"/>
              </a:rPr>
              <a:t>Consider how to recover from a failure on these architectures.</a:t>
            </a:r>
          </a:p>
        </p:txBody>
      </p:sp>
      <p:sp>
        <p:nvSpPr>
          <p:cNvPr id="15366" name="Rectangle 5"/>
          <p:cNvSpPr>
            <a:spLocks noChangeArrowheads="1"/>
          </p:cNvSpPr>
          <p:nvPr/>
        </p:nvSpPr>
        <p:spPr bwMode="auto">
          <a:xfrm>
            <a:off x="152400" y="228600"/>
            <a:ext cx="579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Mass-Storage Structure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1235083B-48A7-44E5-AC9D-54B72DA377CB}" type="slidenum">
              <a:rPr lang="en-US" altLang="en-US" sz="1600"/>
              <a:pPr eaLnBrk="1" hangingPunct="1">
                <a:spcBef>
                  <a:spcPct val="0"/>
                </a:spcBef>
                <a:buFontTx/>
                <a:buNone/>
              </a:pPr>
              <a:t>15</a:t>
            </a:fld>
            <a:endParaRPr lang="en-US" altLang="en-US" sz="1600"/>
          </a:p>
        </p:txBody>
      </p:sp>
      <p:sp>
        <p:nvSpPr>
          <p:cNvPr id="16388" name="Rectangle 2"/>
          <p:cNvSpPr>
            <a:spLocks noGrp="1" noChangeArrowheads="1"/>
          </p:cNvSpPr>
          <p:nvPr>
            <p:ph type="title"/>
          </p:nvPr>
        </p:nvSpPr>
        <p:spPr>
          <a:xfrm>
            <a:off x="5562600" y="0"/>
            <a:ext cx="3581400" cy="533400"/>
          </a:xfrm>
        </p:spPr>
        <p:txBody>
          <a:bodyPr/>
          <a:lstStyle/>
          <a:p>
            <a:pPr eaLnBrk="1" hangingPunct="1"/>
            <a:r>
              <a:rPr lang="en-US" altLang="en-US" sz="2800" b="1" smtClean="0">
                <a:solidFill>
                  <a:srgbClr val="FF3300"/>
                </a:solidFill>
              </a:rPr>
              <a:t>RAID</a:t>
            </a:r>
          </a:p>
        </p:txBody>
      </p:sp>
      <p:sp>
        <p:nvSpPr>
          <p:cNvPr id="16389" name="Rectangle 3"/>
          <p:cNvSpPr>
            <a:spLocks noGrp="1" noChangeArrowheads="1"/>
          </p:cNvSpPr>
          <p:nvPr>
            <p:ph type="body" idx="1"/>
          </p:nvPr>
        </p:nvSpPr>
        <p:spPr>
          <a:xfrm>
            <a:off x="228600" y="762000"/>
            <a:ext cx="4953000" cy="5867400"/>
          </a:xfrm>
        </p:spPr>
        <p:txBody>
          <a:bodyPr/>
          <a:lstStyle/>
          <a:p>
            <a:pPr marL="231775" indent="-231775" algn="just" eaLnBrk="1" hangingPunct="1">
              <a:lnSpc>
                <a:spcPct val="90000"/>
              </a:lnSpc>
              <a:buFont typeface="Wingdings" panose="05000000000000000000" pitchFamily="2" charset="2"/>
              <a:buNone/>
            </a:pPr>
            <a:r>
              <a:rPr lang="en-US" altLang="en-US" sz="1800" smtClean="0">
                <a:cs typeface="Arial" panose="020B0604020202020204" pitchFamily="34" charset="0"/>
              </a:rPr>
              <a:t>These are the various levels of RAID.  </a:t>
            </a:r>
          </a:p>
          <a:p>
            <a:pPr marL="231775" indent="-231775" algn="just" eaLnBrk="1" hangingPunct="1">
              <a:lnSpc>
                <a:spcPct val="90000"/>
              </a:lnSpc>
              <a:buFont typeface="Wingdings" panose="05000000000000000000" pitchFamily="2" charset="2"/>
              <a:buNone/>
            </a:pPr>
            <a:endParaRPr lang="en-US" altLang="en-US" sz="1800" smtClean="0">
              <a:cs typeface="Arial" panose="020B0604020202020204" pitchFamily="34" charset="0"/>
            </a:endParaRPr>
          </a:p>
          <a:p>
            <a:pPr marL="231775" indent="-231775" algn="just" eaLnBrk="1" hangingPunct="1">
              <a:lnSpc>
                <a:spcPct val="90000"/>
              </a:lnSpc>
              <a:buFont typeface="Wingdings" panose="05000000000000000000" pitchFamily="2" charset="2"/>
              <a:buNone/>
            </a:pPr>
            <a:r>
              <a:rPr lang="en-US" altLang="en-US" sz="1800" smtClean="0">
                <a:cs typeface="Arial" panose="020B0604020202020204" pitchFamily="34" charset="0"/>
              </a:rPr>
              <a:t>The reliability increases with higher levels.</a:t>
            </a:r>
          </a:p>
          <a:p>
            <a:pPr marL="231775" indent="-231775" algn="just" eaLnBrk="1" hangingPunct="1">
              <a:lnSpc>
                <a:spcPct val="90000"/>
              </a:lnSpc>
              <a:buFont typeface="Wingdings" panose="05000000000000000000" pitchFamily="2" charset="2"/>
              <a:buNone/>
            </a:pPr>
            <a:endParaRPr lang="en-US" altLang="en-US" sz="1800" smtClean="0">
              <a:cs typeface="Arial" panose="020B0604020202020204" pitchFamily="34" charset="0"/>
            </a:endParaRPr>
          </a:p>
          <a:p>
            <a:pPr marL="231775" indent="-231775" algn="just" eaLnBrk="1" hangingPunct="1">
              <a:lnSpc>
                <a:spcPct val="90000"/>
              </a:lnSpc>
              <a:buFont typeface="Wingdings" panose="05000000000000000000" pitchFamily="2" charset="2"/>
              <a:buNone/>
            </a:pPr>
            <a:r>
              <a:rPr lang="en-US" altLang="en-US" sz="1800" smtClean="0">
                <a:cs typeface="Arial" panose="020B0604020202020204" pitchFamily="34" charset="0"/>
              </a:rPr>
              <a:t>In practice, only levels 0, 1, 5 and 10 are typically used.</a:t>
            </a:r>
          </a:p>
          <a:p>
            <a:pPr marL="231775" indent="-231775" algn="just" eaLnBrk="1" hangingPunct="1">
              <a:lnSpc>
                <a:spcPct val="90000"/>
              </a:lnSpc>
              <a:buFont typeface="Wingdings" panose="05000000000000000000" pitchFamily="2" charset="2"/>
              <a:buNone/>
            </a:pPr>
            <a:endParaRPr lang="en-US" altLang="en-US" sz="1800" smtClean="0">
              <a:cs typeface="Arial" panose="020B0604020202020204" pitchFamily="34" charset="0"/>
            </a:endParaRPr>
          </a:p>
          <a:p>
            <a:pPr marL="231775" indent="-231775" eaLnBrk="1" hangingPunct="1">
              <a:lnSpc>
                <a:spcPct val="90000"/>
              </a:lnSpc>
            </a:pPr>
            <a:r>
              <a:rPr lang="en-US" altLang="en-US" sz="1800" smtClean="0"/>
              <a:t>Several improvements in disk-use techniques involve the use of multiple disks working cooperatively.</a:t>
            </a:r>
            <a:br>
              <a:rPr lang="en-US" altLang="en-US" sz="1800" smtClean="0"/>
            </a:br>
            <a:endParaRPr lang="en-US" altLang="en-US" sz="1800" smtClean="0"/>
          </a:p>
          <a:p>
            <a:pPr marL="231775" indent="-231775" eaLnBrk="1" hangingPunct="1">
              <a:lnSpc>
                <a:spcPct val="90000"/>
              </a:lnSpc>
            </a:pPr>
            <a:r>
              <a:rPr lang="en-US" altLang="en-US" sz="1800" b="1" smtClean="0">
                <a:solidFill>
                  <a:schemeClr val="accent2"/>
                </a:solidFill>
              </a:rPr>
              <a:t>Disk striping</a:t>
            </a:r>
            <a:r>
              <a:rPr lang="en-US" altLang="en-US" sz="1800" smtClean="0"/>
              <a:t> uses a group of disks as one storage unit.</a:t>
            </a:r>
            <a:br>
              <a:rPr lang="en-US" altLang="en-US" sz="1800" smtClean="0"/>
            </a:br>
            <a:endParaRPr lang="en-US" altLang="en-US" sz="1800" smtClean="0"/>
          </a:p>
          <a:p>
            <a:pPr marL="231775" indent="-231775" eaLnBrk="1" hangingPunct="1">
              <a:lnSpc>
                <a:spcPct val="90000"/>
              </a:lnSpc>
            </a:pPr>
            <a:r>
              <a:rPr lang="en-US" altLang="en-US" sz="1800" smtClean="0"/>
              <a:t>RAID schemes improve performance and improve the reliability of the storage system by storing redundant data.</a:t>
            </a:r>
          </a:p>
          <a:p>
            <a:pPr marL="741363" lvl="1" indent="-341313" eaLnBrk="1" hangingPunct="1">
              <a:lnSpc>
                <a:spcPct val="90000"/>
              </a:lnSpc>
            </a:pPr>
            <a:r>
              <a:rPr lang="en-US" altLang="en-US" sz="1800" i="1" smtClean="0"/>
              <a:t>Mirroring</a:t>
            </a:r>
            <a:r>
              <a:rPr lang="en-US" altLang="en-US" sz="1800" smtClean="0"/>
              <a:t> or </a:t>
            </a:r>
            <a:r>
              <a:rPr lang="en-US" altLang="en-US" sz="1800" i="1" smtClean="0"/>
              <a:t>shadowing</a:t>
            </a:r>
            <a:r>
              <a:rPr lang="en-US" altLang="en-US" sz="1800" smtClean="0"/>
              <a:t> keeps duplicate of each disk.</a:t>
            </a:r>
          </a:p>
          <a:p>
            <a:pPr marL="741363" lvl="1" indent="-341313" eaLnBrk="1" hangingPunct="1">
              <a:lnSpc>
                <a:spcPct val="90000"/>
              </a:lnSpc>
            </a:pPr>
            <a:r>
              <a:rPr lang="en-US" altLang="en-US" sz="1800" i="1" smtClean="0"/>
              <a:t>Block interleaved parity</a:t>
            </a:r>
            <a:r>
              <a:rPr lang="en-US" altLang="en-US" sz="1800" smtClean="0"/>
              <a:t> uses much less redundancy.</a:t>
            </a:r>
            <a:endParaRPr lang="en-US" altLang="en-US" sz="1600" smtClean="0">
              <a:cs typeface="Arial" panose="020B0604020202020204" pitchFamily="34" charset="0"/>
            </a:endParaRPr>
          </a:p>
        </p:txBody>
      </p:sp>
      <p:sp>
        <p:nvSpPr>
          <p:cNvPr id="16390" name="Rectangle 4"/>
          <p:cNvSpPr>
            <a:spLocks noChangeArrowheads="1"/>
          </p:cNvSpPr>
          <p:nvPr/>
        </p:nvSpPr>
        <p:spPr bwMode="auto">
          <a:xfrm>
            <a:off x="152400" y="228600"/>
            <a:ext cx="579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Mass-Storage Structure</a:t>
            </a:r>
          </a:p>
        </p:txBody>
      </p:sp>
      <p:pic>
        <p:nvPicPr>
          <p:cNvPr id="16391" name="Picture 6"/>
          <p:cNvPicPr>
            <a:picLocks noChangeAspect="1" noChangeArrowheads="1"/>
          </p:cNvPicPr>
          <p:nvPr/>
        </p:nvPicPr>
        <p:blipFill>
          <a:blip r:embed="rId2">
            <a:extLst>
              <a:ext uri="{28A0092B-C50C-407E-A947-70E740481C1C}">
                <a14:useLocalDpi xmlns:a14="http://schemas.microsoft.com/office/drawing/2010/main" val="0"/>
              </a:ext>
            </a:extLst>
          </a:blip>
          <a:srcRect l="28178" t="873" r="28177" b="873"/>
          <a:stretch>
            <a:fillRect/>
          </a:stretch>
        </p:blipFill>
        <p:spPr bwMode="auto">
          <a:xfrm>
            <a:off x="5770563" y="609600"/>
            <a:ext cx="3373437" cy="5695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661952B-A18C-40FE-8E9C-3A40E057503B}" type="slidenum">
              <a:rPr lang="en-US" altLang="en-US" sz="1600"/>
              <a:pPr eaLnBrk="1" hangingPunct="1">
                <a:spcBef>
                  <a:spcPct val="0"/>
                </a:spcBef>
                <a:buFontTx/>
                <a:buNone/>
              </a:pPr>
              <a:t>16</a:t>
            </a:fld>
            <a:endParaRPr lang="en-US" altLang="en-US" sz="1600"/>
          </a:p>
        </p:txBody>
      </p:sp>
      <p:sp>
        <p:nvSpPr>
          <p:cNvPr id="17412" name="Rectangle 2"/>
          <p:cNvSpPr>
            <a:spLocks noGrp="1" noChangeArrowheads="1"/>
          </p:cNvSpPr>
          <p:nvPr>
            <p:ph type="title"/>
          </p:nvPr>
        </p:nvSpPr>
        <p:spPr>
          <a:xfrm>
            <a:off x="5562600" y="0"/>
            <a:ext cx="3581400" cy="533400"/>
          </a:xfrm>
        </p:spPr>
        <p:txBody>
          <a:bodyPr/>
          <a:lstStyle/>
          <a:p>
            <a:pPr eaLnBrk="1" hangingPunct="1"/>
            <a:r>
              <a:rPr lang="en-US" altLang="en-US" sz="2800" b="1" smtClean="0">
                <a:solidFill>
                  <a:srgbClr val="FF3300"/>
                </a:solidFill>
              </a:rPr>
              <a:t>RAID</a:t>
            </a:r>
          </a:p>
        </p:txBody>
      </p:sp>
      <p:sp>
        <p:nvSpPr>
          <p:cNvPr id="17413" name="Rectangle 3"/>
          <p:cNvSpPr>
            <a:spLocks noGrp="1" noChangeArrowheads="1"/>
          </p:cNvSpPr>
          <p:nvPr>
            <p:ph type="body" idx="1"/>
          </p:nvPr>
        </p:nvSpPr>
        <p:spPr>
          <a:xfrm>
            <a:off x="228600" y="1447800"/>
            <a:ext cx="3657600" cy="762000"/>
          </a:xfrm>
        </p:spPr>
        <p:txBody>
          <a:bodyPr/>
          <a:lstStyle/>
          <a:p>
            <a:pPr marL="231775" indent="-231775" algn="just" eaLnBrk="1" hangingPunct="1">
              <a:buFont typeface="Wingdings" panose="05000000000000000000" pitchFamily="2" charset="2"/>
              <a:buNone/>
            </a:pPr>
            <a:r>
              <a:rPr lang="en-US" altLang="en-US" sz="2000" smtClean="0">
                <a:cs typeface="Arial" panose="020B0604020202020204" pitchFamily="34" charset="0"/>
              </a:rPr>
              <a:t>RAID 10 becoming more and more popular.</a:t>
            </a:r>
          </a:p>
        </p:txBody>
      </p:sp>
      <p:sp>
        <p:nvSpPr>
          <p:cNvPr id="17414" name="Rectangle 4"/>
          <p:cNvSpPr>
            <a:spLocks noChangeArrowheads="1"/>
          </p:cNvSpPr>
          <p:nvPr/>
        </p:nvSpPr>
        <p:spPr bwMode="auto">
          <a:xfrm>
            <a:off x="152400" y="228600"/>
            <a:ext cx="579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Mass-Storage Structure</a:t>
            </a:r>
          </a:p>
        </p:txBody>
      </p:sp>
      <p:pic>
        <p:nvPicPr>
          <p:cNvPr id="17415" name="Picture 7"/>
          <p:cNvPicPr>
            <a:picLocks noChangeAspect="1" noChangeArrowheads="1"/>
          </p:cNvPicPr>
          <p:nvPr/>
        </p:nvPicPr>
        <p:blipFill>
          <a:blip r:embed="rId2">
            <a:extLst>
              <a:ext uri="{28A0092B-C50C-407E-A947-70E740481C1C}">
                <a14:useLocalDpi xmlns:a14="http://schemas.microsoft.com/office/drawing/2010/main" val="0"/>
              </a:ext>
            </a:extLst>
          </a:blip>
          <a:srcRect l="17708" t="607" r="17949" b="926"/>
          <a:stretch>
            <a:fillRect/>
          </a:stretch>
        </p:blipFill>
        <p:spPr bwMode="auto">
          <a:xfrm>
            <a:off x="4267200" y="990600"/>
            <a:ext cx="4498975" cy="51641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48D30DA-5396-4FD9-8356-44972EF5B0AA}" type="slidenum">
              <a:rPr lang="en-US" altLang="en-US" sz="1600"/>
              <a:pPr eaLnBrk="1" hangingPunct="1">
                <a:spcBef>
                  <a:spcPct val="0"/>
                </a:spcBef>
                <a:buFontTx/>
                <a:buNone/>
              </a:pPr>
              <a:t>17</a:t>
            </a:fld>
            <a:endParaRPr lang="en-US" altLang="en-US" sz="1600"/>
          </a:p>
        </p:txBody>
      </p:sp>
      <p:sp>
        <p:nvSpPr>
          <p:cNvPr id="18436" name="Rectangle 2"/>
          <p:cNvSpPr>
            <a:spLocks noGrp="1" noChangeArrowheads="1"/>
          </p:cNvSpPr>
          <p:nvPr>
            <p:ph type="title"/>
          </p:nvPr>
        </p:nvSpPr>
        <p:spPr>
          <a:xfrm>
            <a:off x="5562600" y="0"/>
            <a:ext cx="3581400" cy="1371600"/>
          </a:xfrm>
        </p:spPr>
        <p:txBody>
          <a:bodyPr/>
          <a:lstStyle/>
          <a:p>
            <a:pPr eaLnBrk="1" hangingPunct="1"/>
            <a:r>
              <a:rPr lang="en-US" altLang="en-US" sz="2800" b="1" smtClean="0">
                <a:solidFill>
                  <a:srgbClr val="FF3300"/>
                </a:solidFill>
              </a:rPr>
              <a:t>What Kind Of Storage Should You Use?</a:t>
            </a:r>
          </a:p>
        </p:txBody>
      </p:sp>
      <p:sp>
        <p:nvSpPr>
          <p:cNvPr id="18437" name="Rectangle 3"/>
          <p:cNvSpPr>
            <a:spLocks noGrp="1" noChangeArrowheads="1"/>
          </p:cNvSpPr>
          <p:nvPr>
            <p:ph type="body" idx="1"/>
          </p:nvPr>
        </p:nvSpPr>
        <p:spPr>
          <a:xfrm>
            <a:off x="228600" y="1447800"/>
            <a:ext cx="3657600" cy="762000"/>
          </a:xfrm>
        </p:spPr>
        <p:txBody>
          <a:bodyPr/>
          <a:lstStyle/>
          <a:p>
            <a:pPr marL="231775" indent="-231775" algn="just" eaLnBrk="1" hangingPunct="1">
              <a:buFont typeface="Wingdings" panose="05000000000000000000" pitchFamily="2" charset="2"/>
              <a:buNone/>
            </a:pPr>
            <a:r>
              <a:rPr lang="en-US" altLang="en-US" sz="2000" dirty="0" smtClean="0"/>
              <a:t>Price per </a:t>
            </a:r>
            <a:r>
              <a:rPr lang="en-US" altLang="en-US" sz="2000" dirty="0" smtClean="0"/>
              <a:t>Gigabyte </a:t>
            </a:r>
            <a:r>
              <a:rPr lang="en-US" altLang="en-US" sz="2000" dirty="0" smtClean="0"/>
              <a:t>of DRAM, From </a:t>
            </a:r>
            <a:r>
              <a:rPr lang="en-US" altLang="en-US" sz="2000" dirty="0" smtClean="0"/>
              <a:t>1980 </a:t>
            </a:r>
            <a:r>
              <a:rPr lang="en-US" altLang="en-US" sz="2000" dirty="0" smtClean="0"/>
              <a:t>to </a:t>
            </a:r>
            <a:r>
              <a:rPr lang="en-US" altLang="en-US" sz="2000" dirty="0" smtClean="0"/>
              <a:t>2015</a:t>
            </a:r>
            <a:endParaRPr lang="en-US" altLang="en-US" sz="2000" dirty="0" smtClean="0"/>
          </a:p>
        </p:txBody>
      </p:sp>
      <p:sp>
        <p:nvSpPr>
          <p:cNvPr id="18438" name="Rectangle 4"/>
          <p:cNvSpPr>
            <a:spLocks noChangeArrowheads="1"/>
          </p:cNvSpPr>
          <p:nvPr/>
        </p:nvSpPr>
        <p:spPr bwMode="auto">
          <a:xfrm>
            <a:off x="152400" y="228600"/>
            <a:ext cx="579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Mass-Storage Structure</a:t>
            </a:r>
          </a:p>
        </p:txBody>
      </p:sp>
      <p:sp>
        <p:nvSpPr>
          <p:cNvPr id="18441" name="Rectangle 8"/>
          <p:cNvSpPr>
            <a:spLocks noChangeArrowheads="1"/>
          </p:cNvSpPr>
          <p:nvPr/>
        </p:nvSpPr>
        <p:spPr bwMode="auto">
          <a:xfrm>
            <a:off x="4648200" y="4572000"/>
            <a:ext cx="365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sz="2000" dirty="0"/>
              <a:t>Price per </a:t>
            </a:r>
            <a:r>
              <a:rPr lang="en-US" altLang="en-US" sz="2000" dirty="0" smtClean="0"/>
              <a:t>Gigabyte </a:t>
            </a:r>
            <a:r>
              <a:rPr lang="en-US" altLang="en-US" sz="2000" dirty="0"/>
              <a:t>of Hard Disk, From </a:t>
            </a:r>
            <a:r>
              <a:rPr lang="en-US" altLang="en-US" sz="2000" dirty="0" smtClean="0"/>
              <a:t>1980 </a:t>
            </a:r>
            <a:r>
              <a:rPr lang="en-US" altLang="en-US" sz="2000" dirty="0"/>
              <a:t>to </a:t>
            </a:r>
            <a:r>
              <a:rPr lang="en-US" altLang="en-US" sz="2000" dirty="0" smtClean="0"/>
              <a:t>2015</a:t>
            </a:r>
            <a:endParaRPr lang="en-US" altLang="en-US" sz="2000" dirty="0"/>
          </a:p>
        </p:txBody>
      </p:sp>
      <p:sp>
        <p:nvSpPr>
          <p:cNvPr id="18442" name="Rectangle 9"/>
          <p:cNvSpPr>
            <a:spLocks noChangeArrowheads="1"/>
          </p:cNvSpPr>
          <p:nvPr/>
        </p:nvSpPr>
        <p:spPr bwMode="auto">
          <a:xfrm>
            <a:off x="4724400" y="5410200"/>
            <a:ext cx="3657600" cy="762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31775" indent="-231775"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sz="2000">
                <a:solidFill>
                  <a:srgbClr val="FF3300"/>
                </a:solidFill>
              </a:rPr>
              <a:t>Is it only about price??  Where does speed fit in?</a:t>
            </a:r>
          </a:p>
        </p:txBody>
      </p:sp>
      <p:graphicFrame>
        <p:nvGraphicFramePr>
          <p:cNvPr id="11" name="Chart 10"/>
          <p:cNvGraphicFramePr>
            <a:graphicFrameLocks/>
          </p:cNvGraphicFramePr>
          <p:nvPr>
            <p:extLst>
              <p:ext uri="{D42A27DB-BD31-4B8C-83A1-F6EECF244321}">
                <p14:modId xmlns:p14="http://schemas.microsoft.com/office/powerpoint/2010/main" val="2721439423"/>
              </p:ext>
            </p:extLst>
          </p:nvPr>
        </p:nvGraphicFramePr>
        <p:xfrm>
          <a:off x="4267200" y="1349542"/>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3" y="3552993"/>
            <a:ext cx="4319588" cy="23429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C15E7326-3F1F-4D87-B5C0-FDFB01B09C46}" type="slidenum">
              <a:rPr lang="en-US" altLang="en-US" sz="1600"/>
              <a:pPr eaLnBrk="1" hangingPunct="1">
                <a:spcBef>
                  <a:spcPct val="0"/>
                </a:spcBef>
                <a:buFontTx/>
                <a:buNone/>
              </a:pPr>
              <a:t>18</a:t>
            </a:fld>
            <a:endParaRPr lang="en-US" altLang="en-US" sz="1600"/>
          </a:p>
        </p:txBody>
      </p:sp>
      <p:sp>
        <p:nvSpPr>
          <p:cNvPr id="19460" name="Rectangle 2"/>
          <p:cNvSpPr>
            <a:spLocks noGrp="1" noChangeArrowheads="1"/>
          </p:cNvSpPr>
          <p:nvPr>
            <p:ph type="title"/>
          </p:nvPr>
        </p:nvSpPr>
        <p:spPr>
          <a:xfrm>
            <a:off x="4648200" y="0"/>
            <a:ext cx="4267200" cy="457200"/>
          </a:xfrm>
        </p:spPr>
        <p:txBody>
          <a:bodyPr/>
          <a:lstStyle/>
          <a:p>
            <a:pPr eaLnBrk="1" hangingPunct="1"/>
            <a:r>
              <a:rPr lang="en-US" altLang="en-US" sz="2800" b="1" smtClean="0">
                <a:solidFill>
                  <a:srgbClr val="FF3300"/>
                </a:solidFill>
              </a:rPr>
              <a:t>IO Hardware</a:t>
            </a:r>
          </a:p>
        </p:txBody>
      </p:sp>
      <p:sp>
        <p:nvSpPr>
          <p:cNvPr id="19461" name="Rectangle 3"/>
          <p:cNvSpPr>
            <a:spLocks noGrp="1" noChangeArrowheads="1"/>
          </p:cNvSpPr>
          <p:nvPr>
            <p:ph type="body" idx="1"/>
          </p:nvPr>
        </p:nvSpPr>
        <p:spPr>
          <a:xfrm>
            <a:off x="152400" y="609600"/>
            <a:ext cx="4800600" cy="4343400"/>
          </a:xfrm>
        </p:spPr>
        <p:txBody>
          <a:bodyPr/>
          <a:lstStyle/>
          <a:p>
            <a:pPr marL="109538" indent="-109538" eaLnBrk="1" hangingPunct="1"/>
            <a:r>
              <a:rPr lang="en-US" altLang="en-US" sz="1600" smtClean="0"/>
              <a:t>Incredible variety of I/O devices</a:t>
            </a:r>
          </a:p>
          <a:p>
            <a:pPr marL="109538" indent="-109538" eaLnBrk="1" hangingPunct="1"/>
            <a:r>
              <a:rPr lang="en-US" altLang="en-US" sz="1600" smtClean="0"/>
              <a:t>Common concepts</a:t>
            </a:r>
          </a:p>
          <a:p>
            <a:pPr marL="339725" lvl="1" indent="-107950" eaLnBrk="1" hangingPunct="1"/>
            <a:r>
              <a:rPr lang="en-US" altLang="en-US" sz="1600" b="1" smtClean="0"/>
              <a:t>Port</a:t>
            </a:r>
            <a:r>
              <a:rPr lang="en-US" altLang="en-US" sz="1600" smtClean="0"/>
              <a:t> </a:t>
            </a:r>
          </a:p>
          <a:p>
            <a:pPr marL="339725" lvl="1" indent="-107950" eaLnBrk="1" hangingPunct="1"/>
            <a:r>
              <a:rPr lang="en-US" altLang="en-US" sz="1600" b="1" smtClean="0"/>
              <a:t>Bus</a:t>
            </a:r>
            <a:r>
              <a:rPr lang="en-US" altLang="en-US" sz="1600" smtClean="0"/>
              <a:t> (</a:t>
            </a:r>
            <a:r>
              <a:rPr lang="en-US" altLang="en-US" sz="1600" b="1" smtClean="0"/>
              <a:t>daisy chain</a:t>
            </a:r>
            <a:r>
              <a:rPr lang="en-US" altLang="en-US" sz="1600" smtClean="0"/>
              <a:t> or shared direct access)</a:t>
            </a:r>
          </a:p>
          <a:p>
            <a:pPr marL="339725" lvl="1" indent="-107950" eaLnBrk="1" hangingPunct="1"/>
            <a:r>
              <a:rPr lang="en-US" altLang="en-US" sz="1600" b="1" smtClean="0"/>
              <a:t>Controller</a:t>
            </a:r>
            <a:r>
              <a:rPr lang="en-US" altLang="en-US" sz="1600" smtClean="0"/>
              <a:t> (</a:t>
            </a:r>
            <a:r>
              <a:rPr lang="en-US" altLang="en-US" sz="1600" b="1" smtClean="0"/>
              <a:t>host adapter</a:t>
            </a:r>
            <a:r>
              <a:rPr lang="en-US" altLang="en-US" sz="1600" smtClean="0"/>
              <a:t>)</a:t>
            </a:r>
          </a:p>
          <a:p>
            <a:pPr marL="109538" indent="-109538" eaLnBrk="1" hangingPunct="1"/>
            <a:r>
              <a:rPr lang="en-US" altLang="en-US" sz="1600" smtClean="0"/>
              <a:t>I/O instructions control devices</a:t>
            </a:r>
          </a:p>
          <a:p>
            <a:pPr marL="109538" indent="-109538" eaLnBrk="1" hangingPunct="1"/>
            <a:r>
              <a:rPr lang="en-US" altLang="en-US" sz="1600" smtClean="0"/>
              <a:t>Devices have addresses, used by </a:t>
            </a:r>
          </a:p>
          <a:p>
            <a:pPr marL="339725" lvl="1" indent="-107950" eaLnBrk="1" hangingPunct="1"/>
            <a:r>
              <a:rPr lang="en-US" altLang="en-US" sz="1600" smtClean="0"/>
              <a:t>Direct I/O instructions</a:t>
            </a:r>
          </a:p>
          <a:p>
            <a:pPr marL="339725" lvl="1" indent="-107950" eaLnBrk="1" hangingPunct="1"/>
            <a:r>
              <a:rPr lang="en-US" altLang="en-US" sz="1600" b="1" smtClean="0"/>
              <a:t>Memory-mapped</a:t>
            </a:r>
            <a:r>
              <a:rPr lang="en-US" altLang="en-US" sz="1600" smtClean="0"/>
              <a:t> I/O</a:t>
            </a:r>
          </a:p>
          <a:p>
            <a:pPr marL="109538" indent="-109538" eaLnBrk="1" hangingPunct="1">
              <a:buFont typeface="Wingdings" panose="05000000000000000000" pitchFamily="2" charset="2"/>
              <a:buNone/>
            </a:pPr>
            <a:endParaRPr lang="en-US" altLang="en-US" sz="1600" b="1" smtClean="0">
              <a:solidFill>
                <a:srgbClr val="FF3300"/>
              </a:solidFill>
              <a:cs typeface="Arial" panose="020B0604020202020204" pitchFamily="34" charset="0"/>
            </a:endParaRPr>
          </a:p>
        </p:txBody>
      </p:sp>
      <p:sp>
        <p:nvSpPr>
          <p:cNvPr id="19462" name="Text Box 4"/>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pic>
        <p:nvPicPr>
          <p:cNvPr id="1946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609600"/>
            <a:ext cx="4343400" cy="551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76625"/>
            <a:ext cx="45720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7A6B09D7-B8BD-432E-9A56-7A484E243C1B}" type="slidenum">
              <a:rPr lang="en-US" altLang="en-US" sz="1600"/>
              <a:pPr eaLnBrk="1" hangingPunct="1">
                <a:spcBef>
                  <a:spcPct val="0"/>
                </a:spcBef>
                <a:buFontTx/>
                <a:buNone/>
              </a:pPr>
              <a:t>19</a:t>
            </a:fld>
            <a:endParaRPr lang="en-US" altLang="en-US" sz="1600"/>
          </a:p>
        </p:txBody>
      </p:sp>
      <p:sp>
        <p:nvSpPr>
          <p:cNvPr id="20484" name="Rectangle 2"/>
          <p:cNvSpPr>
            <a:spLocks noGrp="1" noChangeArrowheads="1"/>
          </p:cNvSpPr>
          <p:nvPr>
            <p:ph type="title"/>
          </p:nvPr>
        </p:nvSpPr>
        <p:spPr>
          <a:xfrm>
            <a:off x="4572000" y="304800"/>
            <a:ext cx="4267200" cy="685800"/>
          </a:xfrm>
        </p:spPr>
        <p:txBody>
          <a:bodyPr/>
          <a:lstStyle/>
          <a:p>
            <a:pPr eaLnBrk="1" hangingPunct="1"/>
            <a:r>
              <a:rPr lang="en-US" altLang="en-US" sz="2800" b="1" smtClean="0">
                <a:solidFill>
                  <a:srgbClr val="FF3300"/>
                </a:solidFill>
              </a:rPr>
              <a:t>IO Hardware</a:t>
            </a:r>
          </a:p>
        </p:txBody>
      </p:sp>
      <p:sp>
        <p:nvSpPr>
          <p:cNvPr id="20485" name="Rectangle 3"/>
          <p:cNvSpPr>
            <a:spLocks noGrp="1" noChangeArrowheads="1"/>
          </p:cNvSpPr>
          <p:nvPr>
            <p:ph type="body" idx="1"/>
          </p:nvPr>
        </p:nvSpPr>
        <p:spPr>
          <a:xfrm>
            <a:off x="0" y="1371600"/>
            <a:ext cx="3657600" cy="4114800"/>
          </a:xfrm>
        </p:spPr>
        <p:txBody>
          <a:bodyPr/>
          <a:lstStyle/>
          <a:p>
            <a:pPr marL="0" indent="0" eaLnBrk="1" hangingPunct="1">
              <a:buFontTx/>
              <a:buNone/>
            </a:pPr>
            <a:r>
              <a:rPr lang="en-US" altLang="en-US" sz="2000" b="1" smtClean="0"/>
              <a:t>Memory Mapped IO:</a:t>
            </a:r>
          </a:p>
          <a:p>
            <a:pPr marL="0" indent="0" eaLnBrk="1" hangingPunct="1">
              <a:buFontTx/>
              <a:buNone/>
            </a:pPr>
            <a:endParaRPr lang="en-US" altLang="en-US" sz="1800" smtClean="0"/>
          </a:p>
          <a:p>
            <a:pPr marL="0" indent="0" eaLnBrk="1" hangingPunct="1">
              <a:buFontTx/>
              <a:buNone/>
            </a:pPr>
            <a:r>
              <a:rPr lang="en-US" altLang="en-US" sz="1800" smtClean="0"/>
              <a:t>Works by associating a memory address with a device and a function on that device.</a:t>
            </a:r>
            <a:endParaRPr lang="en-US" altLang="en-US" sz="2000" smtClean="0"/>
          </a:p>
          <a:p>
            <a:pPr marL="635000" lvl="1" indent="-239713" eaLnBrk="1" hangingPunct="1"/>
            <a:endParaRPr lang="en-US" altLang="en-US" sz="1800" smtClean="0">
              <a:cs typeface="Arial" panose="020B0604020202020204" pitchFamily="34" charset="0"/>
            </a:endParaRPr>
          </a:p>
          <a:p>
            <a:pPr marL="0" indent="0" eaLnBrk="1" hangingPunct="1">
              <a:buFont typeface="Wingdings" panose="05000000000000000000" pitchFamily="2" charset="2"/>
              <a:buNone/>
            </a:pPr>
            <a:endParaRPr lang="en-US" altLang="en-US" sz="1800" smtClean="0">
              <a:cs typeface="Arial" panose="020B0604020202020204" pitchFamily="34" charset="0"/>
            </a:endParaRPr>
          </a:p>
          <a:p>
            <a:pPr marL="0" indent="0" eaLnBrk="1" hangingPunct="1">
              <a:buFont typeface="Wingdings" panose="05000000000000000000" pitchFamily="2" charset="2"/>
              <a:buNone/>
            </a:pPr>
            <a:endParaRPr lang="en-US" altLang="en-US" sz="1800" smtClean="0">
              <a:cs typeface="Arial" panose="020B0604020202020204" pitchFamily="34" charset="0"/>
            </a:endParaRPr>
          </a:p>
        </p:txBody>
      </p:sp>
      <p:sp>
        <p:nvSpPr>
          <p:cNvPr id="20486" name="Text Box 4"/>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pic>
        <p:nvPicPr>
          <p:cNvPr id="20487" name="Picture 8"/>
          <p:cNvPicPr>
            <a:picLocks noChangeAspect="1" noChangeArrowheads="1"/>
          </p:cNvPicPr>
          <p:nvPr/>
        </p:nvPicPr>
        <p:blipFill>
          <a:blip r:embed="rId2">
            <a:extLst>
              <a:ext uri="{28A0092B-C50C-407E-A947-70E740481C1C}">
                <a14:useLocalDpi xmlns:a14="http://schemas.microsoft.com/office/drawing/2010/main" val="0"/>
              </a:ext>
            </a:extLst>
          </a:blip>
          <a:srcRect l="883" t="12469" r="656" b="12469"/>
          <a:stretch>
            <a:fillRect/>
          </a:stretch>
        </p:blipFill>
        <p:spPr bwMode="auto">
          <a:xfrm>
            <a:off x="3810000" y="1371600"/>
            <a:ext cx="5046663" cy="2886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30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BE1A73C-E494-4DA0-B52F-D48490D63431}" type="slidenum">
              <a:rPr lang="en-US" altLang="en-US" sz="1600"/>
              <a:pPr eaLnBrk="1" hangingPunct="1">
                <a:spcBef>
                  <a:spcPct val="0"/>
                </a:spcBef>
                <a:buFontTx/>
                <a:buNone/>
              </a:pPr>
              <a:t>2</a:t>
            </a:fld>
            <a:endParaRPr lang="en-US" altLang="en-US" sz="1600"/>
          </a:p>
        </p:txBody>
      </p:sp>
      <p:sp>
        <p:nvSpPr>
          <p:cNvPr id="3076" name="Rectangle 2"/>
          <p:cNvSpPr>
            <a:spLocks noGrp="1" noChangeArrowheads="1"/>
          </p:cNvSpPr>
          <p:nvPr>
            <p:ph type="title"/>
          </p:nvPr>
        </p:nvSpPr>
        <p:spPr>
          <a:xfrm>
            <a:off x="685800" y="228600"/>
            <a:ext cx="7772400" cy="1143000"/>
          </a:xfrm>
        </p:spPr>
        <p:txBody>
          <a:bodyPr/>
          <a:lstStyle/>
          <a:p>
            <a:pPr eaLnBrk="1" hangingPunct="1"/>
            <a:r>
              <a:rPr lang="en-US" altLang="en-US" smtClean="0"/>
              <a:t>IO SYSTEMS</a:t>
            </a:r>
          </a:p>
        </p:txBody>
      </p:sp>
      <p:sp>
        <p:nvSpPr>
          <p:cNvPr id="3077" name="Rectangle 3"/>
          <p:cNvSpPr>
            <a:spLocks noGrp="1" noChangeArrowheads="1"/>
          </p:cNvSpPr>
          <p:nvPr>
            <p:ph type="body" idx="1"/>
          </p:nvPr>
        </p:nvSpPr>
        <p:spPr>
          <a:xfrm>
            <a:off x="304800" y="1371600"/>
            <a:ext cx="8534400" cy="4800600"/>
          </a:xfrm>
        </p:spPr>
        <p:txBody>
          <a:bodyPr/>
          <a:lstStyle/>
          <a:p>
            <a:pPr marL="533400" indent="-533400" algn="just" eaLnBrk="1" hangingPunct="1">
              <a:lnSpc>
                <a:spcPct val="90000"/>
              </a:lnSpc>
              <a:buFont typeface="Wingdings" panose="05000000000000000000" pitchFamily="2" charset="2"/>
              <a:buNone/>
            </a:pPr>
            <a:r>
              <a:rPr lang="en-US" altLang="en-US" sz="1800" b="1" smtClean="0">
                <a:solidFill>
                  <a:schemeClr val="accent2"/>
                </a:solidFill>
                <a:cs typeface="Arial" panose="020B0604020202020204" pitchFamily="34" charset="0"/>
              </a:rPr>
              <a:t>This material covers Silberschatz Chapters 12 and 13.</a:t>
            </a:r>
          </a:p>
          <a:p>
            <a:pPr marL="533400" indent="-533400" algn="just" eaLnBrk="1" hangingPunct="1">
              <a:lnSpc>
                <a:spcPct val="90000"/>
              </a:lnSpc>
              <a:buFont typeface="Wingdings" panose="05000000000000000000" pitchFamily="2" charset="2"/>
              <a:buNone/>
            </a:pPr>
            <a:endParaRPr lang="en-US" altLang="en-US" sz="1800" b="1" smtClean="0">
              <a:solidFill>
                <a:schemeClr val="accent2"/>
              </a:solidFill>
              <a:cs typeface="Arial" panose="020B0604020202020204" pitchFamily="34" charset="0"/>
            </a:endParaRPr>
          </a:p>
          <a:p>
            <a:pPr marL="533400" indent="-533400" algn="just" eaLnBrk="1" hangingPunct="1">
              <a:lnSpc>
                <a:spcPct val="90000"/>
              </a:lnSpc>
              <a:buFont typeface="Wingdings" panose="05000000000000000000" pitchFamily="2" charset="2"/>
              <a:buNone/>
            </a:pPr>
            <a:r>
              <a:rPr lang="en-US" altLang="en-US" sz="1800" b="1" smtClean="0">
                <a:solidFill>
                  <a:srgbClr val="FF3300"/>
                </a:solidFill>
                <a:cs typeface="Arial" panose="020B0604020202020204" pitchFamily="34" charset="0"/>
              </a:rPr>
              <a:t>Mass Storage - hardware</a:t>
            </a:r>
            <a:endParaRPr lang="en-US" altLang="en-US" sz="1800" smtClean="0">
              <a:solidFill>
                <a:srgbClr val="FF3300"/>
              </a:solidFill>
              <a:cs typeface="Arial" panose="020B0604020202020204" pitchFamily="34" charset="0"/>
            </a:endParaRPr>
          </a:p>
          <a:p>
            <a:pPr marL="533400" indent="-533400" algn="just" eaLnBrk="1" hangingPunct="1">
              <a:lnSpc>
                <a:spcPct val="90000"/>
              </a:lnSpc>
              <a:buFont typeface="Wingdings" panose="05000000000000000000" pitchFamily="2" charset="2"/>
              <a:buNone/>
            </a:pPr>
            <a:r>
              <a:rPr lang="en-US" altLang="en-US" sz="1800" smtClean="0">
                <a:cs typeface="Arial" panose="020B0604020202020204" pitchFamily="34" charset="0"/>
              </a:rPr>
              <a:t> </a:t>
            </a:r>
          </a:p>
          <a:p>
            <a:pPr marL="533400" indent="-533400" algn="just" eaLnBrk="1" hangingPunct="1">
              <a:lnSpc>
                <a:spcPct val="80000"/>
              </a:lnSpc>
              <a:buFontTx/>
              <a:buNone/>
            </a:pPr>
            <a:r>
              <a:rPr lang="en-US" altLang="en-US" sz="1800" smtClean="0">
                <a:cs typeface="Arial" panose="020B0604020202020204" pitchFamily="34" charset="0"/>
              </a:rPr>
              <a:t>This is about Disk Behavior and Management.</a:t>
            </a:r>
          </a:p>
          <a:p>
            <a:pPr marL="533400" indent="-533400" algn="just" eaLnBrk="1" hangingPunct="1">
              <a:lnSpc>
                <a:spcPct val="80000"/>
              </a:lnSpc>
            </a:pPr>
            <a:r>
              <a:rPr lang="en-US" altLang="en-US" sz="1800" smtClean="0">
                <a:cs typeface="Arial" panose="020B0604020202020204" pitchFamily="34" charset="0"/>
              </a:rPr>
              <a:t>Disk Characteristics </a:t>
            </a:r>
          </a:p>
          <a:p>
            <a:pPr marL="533400" indent="-533400" algn="just" eaLnBrk="1" hangingPunct="1">
              <a:lnSpc>
                <a:spcPct val="80000"/>
              </a:lnSpc>
            </a:pPr>
            <a:r>
              <a:rPr lang="en-US" altLang="en-US" sz="1800" smtClean="0">
                <a:cs typeface="Arial" panose="020B0604020202020204" pitchFamily="34" charset="0"/>
              </a:rPr>
              <a:t>Space Management</a:t>
            </a:r>
          </a:p>
          <a:p>
            <a:pPr marL="533400" indent="-533400" algn="just" eaLnBrk="1" hangingPunct="1">
              <a:lnSpc>
                <a:spcPct val="80000"/>
              </a:lnSpc>
            </a:pPr>
            <a:r>
              <a:rPr lang="en-US" altLang="en-US" sz="1800" smtClean="0">
                <a:cs typeface="Arial" panose="020B0604020202020204" pitchFamily="34" charset="0"/>
              </a:rPr>
              <a:t>RAID</a:t>
            </a:r>
          </a:p>
          <a:p>
            <a:pPr marL="533400" indent="-533400" algn="just" eaLnBrk="1" hangingPunct="1">
              <a:lnSpc>
                <a:spcPct val="80000"/>
              </a:lnSpc>
            </a:pPr>
            <a:r>
              <a:rPr lang="en-US" altLang="en-US" sz="1800" smtClean="0">
                <a:cs typeface="Arial" panose="020B0604020202020204" pitchFamily="34" charset="0"/>
              </a:rPr>
              <a:t>Disk Attachment</a:t>
            </a:r>
          </a:p>
          <a:p>
            <a:pPr marL="533400" indent="-533400" algn="just" eaLnBrk="1" hangingPunct="1">
              <a:lnSpc>
                <a:spcPct val="90000"/>
              </a:lnSpc>
              <a:buFont typeface="Wingdings" panose="05000000000000000000" pitchFamily="2" charset="2"/>
              <a:buNone/>
            </a:pPr>
            <a:endParaRPr lang="en-US" altLang="en-US" sz="1800" b="1" smtClean="0">
              <a:solidFill>
                <a:srgbClr val="FF3300"/>
              </a:solidFill>
              <a:cs typeface="Arial" panose="020B0604020202020204" pitchFamily="34" charset="0"/>
            </a:endParaRPr>
          </a:p>
          <a:p>
            <a:pPr marL="533400" indent="-533400" algn="just" eaLnBrk="1" hangingPunct="1">
              <a:lnSpc>
                <a:spcPct val="90000"/>
              </a:lnSpc>
              <a:buFont typeface="Wingdings" panose="05000000000000000000" pitchFamily="2" charset="2"/>
              <a:buNone/>
            </a:pPr>
            <a:r>
              <a:rPr lang="en-US" altLang="en-US" sz="1800" b="1" smtClean="0">
                <a:solidFill>
                  <a:srgbClr val="FF3300"/>
                </a:solidFill>
                <a:cs typeface="Arial" panose="020B0604020202020204" pitchFamily="34" charset="0"/>
              </a:rPr>
              <a:t>IO Interface – how the OS interfaces to the hardware</a:t>
            </a:r>
            <a:endParaRPr lang="en-US" altLang="en-US" sz="1800" smtClean="0">
              <a:solidFill>
                <a:srgbClr val="FF3300"/>
              </a:solidFill>
              <a:cs typeface="Arial" panose="020B0604020202020204" pitchFamily="34" charset="0"/>
            </a:endParaRPr>
          </a:p>
          <a:p>
            <a:pPr marL="533400" indent="-533400" algn="just" eaLnBrk="1" hangingPunct="1">
              <a:lnSpc>
                <a:spcPct val="90000"/>
              </a:lnSpc>
              <a:buFont typeface="Wingdings" panose="05000000000000000000" pitchFamily="2" charset="2"/>
              <a:buNone/>
            </a:pPr>
            <a:r>
              <a:rPr lang="en-US" altLang="en-US" sz="1800" smtClean="0">
                <a:cs typeface="Arial" panose="020B0604020202020204" pitchFamily="34" charset="0"/>
              </a:rPr>
              <a:t> </a:t>
            </a:r>
          </a:p>
          <a:p>
            <a:pPr marL="533400" indent="-533400" algn="just" eaLnBrk="1" hangingPunct="1">
              <a:lnSpc>
                <a:spcPct val="80000"/>
              </a:lnSpc>
              <a:buFontTx/>
              <a:buNone/>
            </a:pPr>
            <a:r>
              <a:rPr lang="en-US" altLang="en-US" sz="1800" smtClean="0">
                <a:cs typeface="Arial" panose="020B0604020202020204" pitchFamily="34" charset="0"/>
              </a:rPr>
              <a:t>The busses in the computer and how the O.S. interfaces to it.</a:t>
            </a:r>
          </a:p>
          <a:p>
            <a:pPr marL="533400" indent="-533400" algn="just" eaLnBrk="1" hangingPunct="1">
              <a:lnSpc>
                <a:spcPct val="80000"/>
              </a:lnSpc>
            </a:pPr>
            <a:r>
              <a:rPr lang="en-US" altLang="en-US" sz="1800" smtClean="0">
                <a:cs typeface="Arial" panose="020B0604020202020204" pitchFamily="34" charset="0"/>
              </a:rPr>
              <a:t>Talking to the IO – Polling, Interrupts and DMA</a:t>
            </a:r>
          </a:p>
          <a:p>
            <a:pPr marL="533400" indent="-533400" algn="just" eaLnBrk="1" hangingPunct="1">
              <a:lnSpc>
                <a:spcPct val="80000"/>
              </a:lnSpc>
            </a:pPr>
            <a:r>
              <a:rPr lang="en-US" altLang="en-US" sz="1800" smtClean="0">
                <a:cs typeface="Arial" panose="020B0604020202020204" pitchFamily="34" charset="0"/>
              </a:rPr>
              <a:t>Application IO Interface</a:t>
            </a:r>
          </a:p>
          <a:p>
            <a:pPr marL="533400" indent="-533400" algn="just" eaLnBrk="1" hangingPunct="1">
              <a:lnSpc>
                <a:spcPct val="80000"/>
              </a:lnSpc>
            </a:pPr>
            <a:r>
              <a:rPr lang="en-US" altLang="en-US" sz="1800" smtClean="0">
                <a:cs typeface="Arial" panose="020B0604020202020204" pitchFamily="34" charset="0"/>
              </a:rPr>
              <a:t>Kernel IO Subsystem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83ABE240-6ABC-4AA7-A41F-CC5809E4347A}" type="slidenum">
              <a:rPr lang="en-US" altLang="en-US" sz="1600"/>
              <a:pPr eaLnBrk="1" hangingPunct="1">
                <a:spcBef>
                  <a:spcPct val="0"/>
                </a:spcBef>
                <a:buFontTx/>
                <a:buNone/>
              </a:pPr>
              <a:t>20</a:t>
            </a:fld>
            <a:endParaRPr lang="en-US" altLang="en-US" sz="1600"/>
          </a:p>
        </p:txBody>
      </p:sp>
      <p:sp>
        <p:nvSpPr>
          <p:cNvPr id="21508" name="Rectangle 2050"/>
          <p:cNvSpPr>
            <a:spLocks noGrp="1" noChangeArrowheads="1"/>
          </p:cNvSpPr>
          <p:nvPr>
            <p:ph type="title"/>
          </p:nvPr>
        </p:nvSpPr>
        <p:spPr>
          <a:xfrm>
            <a:off x="4572000" y="304800"/>
            <a:ext cx="4267200" cy="685800"/>
          </a:xfrm>
        </p:spPr>
        <p:txBody>
          <a:bodyPr/>
          <a:lstStyle/>
          <a:p>
            <a:pPr eaLnBrk="1" hangingPunct="1"/>
            <a:r>
              <a:rPr lang="en-US" altLang="en-US" sz="2800" b="1" smtClean="0">
                <a:solidFill>
                  <a:srgbClr val="FF3300"/>
                </a:solidFill>
              </a:rPr>
              <a:t>Polling and Interrupts</a:t>
            </a:r>
          </a:p>
        </p:txBody>
      </p:sp>
      <p:sp>
        <p:nvSpPr>
          <p:cNvPr id="21509" name="Rectangle 2051"/>
          <p:cNvSpPr>
            <a:spLocks noGrp="1" noChangeArrowheads="1"/>
          </p:cNvSpPr>
          <p:nvPr>
            <p:ph type="body" idx="1"/>
          </p:nvPr>
        </p:nvSpPr>
        <p:spPr>
          <a:xfrm>
            <a:off x="0" y="1371600"/>
            <a:ext cx="3657600" cy="4114800"/>
          </a:xfrm>
        </p:spPr>
        <p:txBody>
          <a:bodyPr/>
          <a:lstStyle/>
          <a:p>
            <a:pPr marL="0" indent="0" eaLnBrk="1" hangingPunct="1">
              <a:buFontTx/>
              <a:buNone/>
            </a:pPr>
            <a:r>
              <a:rPr lang="en-US" altLang="en-US" sz="1600" smtClean="0"/>
              <a:t>CPU Interrupt request line triggered by I/O device</a:t>
            </a:r>
            <a:br>
              <a:rPr lang="en-US" altLang="en-US" sz="1600" smtClean="0"/>
            </a:br>
            <a:endParaRPr lang="en-US" altLang="en-US" sz="1600" smtClean="0"/>
          </a:p>
          <a:p>
            <a:pPr marL="0" indent="0" eaLnBrk="1" hangingPunct="1">
              <a:buFontTx/>
              <a:buNone/>
            </a:pPr>
            <a:r>
              <a:rPr lang="en-US" altLang="en-US" sz="1600" smtClean="0"/>
              <a:t>Interrupt handler receives interrupts</a:t>
            </a:r>
            <a:br>
              <a:rPr lang="en-US" altLang="en-US" sz="1600" smtClean="0"/>
            </a:br>
            <a:endParaRPr lang="en-US" altLang="en-US" sz="1600" smtClean="0"/>
          </a:p>
          <a:p>
            <a:pPr marL="0" indent="0" eaLnBrk="1" hangingPunct="1">
              <a:buFontTx/>
              <a:buNone/>
            </a:pPr>
            <a:r>
              <a:rPr lang="en-US" altLang="en-US" sz="1600" b="1" smtClean="0"/>
              <a:t>Maskable</a:t>
            </a:r>
            <a:r>
              <a:rPr lang="en-US" altLang="en-US" sz="1600" smtClean="0"/>
              <a:t> to ignore or delay some interrupts</a:t>
            </a:r>
            <a:br>
              <a:rPr lang="en-US" altLang="en-US" sz="1600" smtClean="0"/>
            </a:br>
            <a:endParaRPr lang="en-US" altLang="en-US" sz="1600" smtClean="0"/>
          </a:p>
          <a:p>
            <a:pPr marL="0" indent="0" eaLnBrk="1" hangingPunct="1">
              <a:buFontTx/>
              <a:buNone/>
            </a:pPr>
            <a:r>
              <a:rPr lang="en-US" altLang="en-US" sz="1600" smtClean="0"/>
              <a:t>Interrupt vector to dispatch interrupt to correct handler</a:t>
            </a:r>
          </a:p>
          <a:p>
            <a:pPr marL="1079500" lvl="1" indent="-457200" eaLnBrk="1" hangingPunct="1"/>
            <a:r>
              <a:rPr lang="en-US" altLang="en-US" sz="1600" smtClean="0"/>
              <a:t>Based on priority</a:t>
            </a:r>
          </a:p>
          <a:p>
            <a:pPr marL="1079500" lvl="1" indent="-457200" eaLnBrk="1" hangingPunct="1"/>
            <a:r>
              <a:rPr lang="en-US" altLang="en-US" sz="1600" smtClean="0"/>
              <a:t>Some unmaskable</a:t>
            </a:r>
            <a:br>
              <a:rPr lang="en-US" altLang="en-US" sz="1600" smtClean="0"/>
            </a:br>
            <a:endParaRPr lang="en-US" altLang="en-US" sz="1600" smtClean="0"/>
          </a:p>
          <a:p>
            <a:pPr marL="0" indent="0" eaLnBrk="1" hangingPunct="1">
              <a:buFontTx/>
              <a:buNone/>
            </a:pPr>
            <a:r>
              <a:rPr lang="en-US" altLang="en-US" sz="1600" smtClean="0"/>
              <a:t>Interrupt mechanism also used for exceptions.</a:t>
            </a:r>
            <a:endParaRPr lang="en-US" altLang="en-US" sz="1600" smtClean="0">
              <a:cs typeface="Arial" panose="020B0604020202020204" pitchFamily="34" charset="0"/>
            </a:endParaRPr>
          </a:p>
        </p:txBody>
      </p:sp>
      <p:sp>
        <p:nvSpPr>
          <p:cNvPr id="21510" name="Text Box 2052"/>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pic>
        <p:nvPicPr>
          <p:cNvPr id="21511" name="Picture 2056"/>
          <p:cNvPicPr>
            <a:picLocks noChangeAspect="1" noChangeArrowheads="1"/>
          </p:cNvPicPr>
          <p:nvPr/>
        </p:nvPicPr>
        <p:blipFill>
          <a:blip r:embed="rId2">
            <a:extLst>
              <a:ext uri="{28A0092B-C50C-407E-A947-70E740481C1C}">
                <a14:useLocalDpi xmlns:a14="http://schemas.microsoft.com/office/drawing/2010/main" val="0"/>
              </a:ext>
            </a:extLst>
          </a:blip>
          <a:srcRect l="12607" t="861" r="12607" b="891"/>
          <a:stretch>
            <a:fillRect/>
          </a:stretch>
        </p:blipFill>
        <p:spPr bwMode="auto">
          <a:xfrm>
            <a:off x="3944938" y="990600"/>
            <a:ext cx="5199062" cy="51228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DE0F2787-4EB1-42FA-85A1-D459D6FC60C3}" type="slidenum">
              <a:rPr lang="en-US" altLang="en-US" sz="1600"/>
              <a:pPr eaLnBrk="1" hangingPunct="1">
                <a:spcBef>
                  <a:spcPct val="0"/>
                </a:spcBef>
                <a:buFontTx/>
                <a:buNone/>
              </a:pPr>
              <a:t>21</a:t>
            </a:fld>
            <a:endParaRPr lang="en-US" altLang="en-US" sz="1600"/>
          </a:p>
        </p:txBody>
      </p:sp>
      <p:sp>
        <p:nvSpPr>
          <p:cNvPr id="22532" name="Rectangle 2"/>
          <p:cNvSpPr>
            <a:spLocks noGrp="1" noChangeArrowheads="1"/>
          </p:cNvSpPr>
          <p:nvPr>
            <p:ph type="title"/>
          </p:nvPr>
        </p:nvSpPr>
        <p:spPr>
          <a:xfrm>
            <a:off x="4572000" y="304800"/>
            <a:ext cx="4267200" cy="685800"/>
          </a:xfrm>
        </p:spPr>
        <p:txBody>
          <a:bodyPr/>
          <a:lstStyle/>
          <a:p>
            <a:pPr eaLnBrk="1" hangingPunct="1"/>
            <a:r>
              <a:rPr lang="en-US" altLang="en-US" sz="2800" b="1" smtClean="0">
                <a:solidFill>
                  <a:srgbClr val="FF3300"/>
                </a:solidFill>
              </a:rPr>
              <a:t>Polling and Interrupts</a:t>
            </a:r>
          </a:p>
        </p:txBody>
      </p:sp>
      <p:sp>
        <p:nvSpPr>
          <p:cNvPr id="22533" name="Rectangle 3"/>
          <p:cNvSpPr>
            <a:spLocks noGrp="1" noChangeArrowheads="1"/>
          </p:cNvSpPr>
          <p:nvPr>
            <p:ph type="body" idx="1"/>
          </p:nvPr>
        </p:nvSpPr>
        <p:spPr>
          <a:xfrm>
            <a:off x="0" y="1371600"/>
            <a:ext cx="3352800" cy="4114800"/>
          </a:xfrm>
        </p:spPr>
        <p:txBody>
          <a:bodyPr/>
          <a:lstStyle/>
          <a:p>
            <a:pPr marL="0" indent="0" eaLnBrk="1" hangingPunct="1">
              <a:buFontTx/>
              <a:buNone/>
            </a:pPr>
            <a:r>
              <a:rPr lang="en-US" altLang="en-US" sz="1800" smtClean="0"/>
              <a:t>When you get an interrupt, you need to be able to figure out the device that gave you the interrupt.</a:t>
            </a:r>
          </a:p>
          <a:p>
            <a:pPr marL="0" indent="0" eaLnBrk="1" hangingPunct="1">
              <a:buFontTx/>
              <a:buNone/>
            </a:pPr>
            <a:endParaRPr lang="en-US" altLang="en-US" sz="1800" smtClean="0"/>
          </a:p>
          <a:p>
            <a:pPr marL="0" indent="0" eaLnBrk="1" hangingPunct="1">
              <a:buFontTx/>
              <a:buNone/>
            </a:pPr>
            <a:r>
              <a:rPr lang="en-US" altLang="en-US" sz="1800" smtClean="0"/>
              <a:t>These are the interrupt vectors for an Intel Processor.</a:t>
            </a:r>
          </a:p>
          <a:p>
            <a:pPr marL="0" indent="0" eaLnBrk="1" hangingPunct="1">
              <a:buFontTx/>
              <a:buNone/>
            </a:pPr>
            <a:endParaRPr lang="en-US" altLang="en-US" sz="1800" smtClean="0"/>
          </a:p>
          <a:p>
            <a:pPr marL="0" indent="0" eaLnBrk="1" hangingPunct="1">
              <a:buFontTx/>
              <a:buNone/>
            </a:pPr>
            <a:r>
              <a:rPr lang="en-US" altLang="en-US" sz="1800" smtClean="0"/>
              <a:t>Notice that most of these are actually exceptions.</a:t>
            </a:r>
            <a:endParaRPr lang="en-US" altLang="en-US" sz="1800" smtClean="0">
              <a:cs typeface="Arial" panose="020B0604020202020204" pitchFamily="34" charset="0"/>
            </a:endParaRPr>
          </a:p>
        </p:txBody>
      </p:sp>
      <p:sp>
        <p:nvSpPr>
          <p:cNvPr id="22534" name="Text Box 4"/>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pic>
        <p:nvPicPr>
          <p:cNvPr id="22535" name="Picture 7"/>
          <p:cNvPicPr>
            <a:picLocks noChangeAspect="1" noChangeArrowheads="1"/>
          </p:cNvPicPr>
          <p:nvPr/>
        </p:nvPicPr>
        <p:blipFill>
          <a:blip r:embed="rId2">
            <a:extLst>
              <a:ext uri="{28A0092B-C50C-407E-A947-70E740481C1C}">
                <a14:useLocalDpi xmlns:a14="http://schemas.microsoft.com/office/drawing/2010/main" val="0"/>
              </a:ext>
            </a:extLst>
          </a:blip>
          <a:srcRect l="1227" t="4941" r="690" b="5383"/>
          <a:stretch>
            <a:fillRect/>
          </a:stretch>
        </p:blipFill>
        <p:spPr bwMode="auto">
          <a:xfrm>
            <a:off x="3352800" y="1219200"/>
            <a:ext cx="5592763" cy="446246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8975CABF-26B2-4343-94E8-3A94C384FC7A}" type="slidenum">
              <a:rPr lang="en-US" altLang="en-US" sz="1600"/>
              <a:pPr eaLnBrk="1" hangingPunct="1">
                <a:spcBef>
                  <a:spcPct val="0"/>
                </a:spcBef>
                <a:buFontTx/>
                <a:buNone/>
              </a:pPr>
              <a:t>22</a:t>
            </a:fld>
            <a:endParaRPr lang="en-US" altLang="en-US" sz="1600"/>
          </a:p>
        </p:txBody>
      </p:sp>
      <p:sp>
        <p:nvSpPr>
          <p:cNvPr id="23556" name="Rectangle 2"/>
          <p:cNvSpPr>
            <a:spLocks noGrp="1" noChangeArrowheads="1"/>
          </p:cNvSpPr>
          <p:nvPr>
            <p:ph type="title"/>
          </p:nvPr>
        </p:nvSpPr>
        <p:spPr>
          <a:xfrm>
            <a:off x="4572000" y="304800"/>
            <a:ext cx="4267200" cy="685800"/>
          </a:xfrm>
        </p:spPr>
        <p:txBody>
          <a:bodyPr/>
          <a:lstStyle/>
          <a:p>
            <a:pPr eaLnBrk="1" hangingPunct="1"/>
            <a:r>
              <a:rPr lang="en-US" altLang="en-US" sz="2800" b="1" smtClean="0">
                <a:solidFill>
                  <a:srgbClr val="FF3300"/>
                </a:solidFill>
              </a:rPr>
              <a:t>Synchronous or Asynchronous</a:t>
            </a:r>
          </a:p>
        </p:txBody>
      </p:sp>
      <p:sp>
        <p:nvSpPr>
          <p:cNvPr id="23557" name="Rectangle 3"/>
          <p:cNvSpPr>
            <a:spLocks noGrp="1" noChangeArrowheads="1"/>
          </p:cNvSpPr>
          <p:nvPr>
            <p:ph type="body" idx="1"/>
          </p:nvPr>
        </p:nvSpPr>
        <p:spPr>
          <a:xfrm>
            <a:off x="0" y="1371600"/>
            <a:ext cx="8839200" cy="4114800"/>
          </a:xfrm>
        </p:spPr>
        <p:txBody>
          <a:bodyPr/>
          <a:lstStyle/>
          <a:p>
            <a:pPr marL="0" indent="0" eaLnBrk="1" hangingPunct="1">
              <a:buFontTx/>
              <a:buNone/>
            </a:pPr>
            <a:r>
              <a:rPr lang="en-US" altLang="en-US" sz="1800" b="1" smtClean="0"/>
              <a:t>Synchronous</a:t>
            </a:r>
            <a:r>
              <a:rPr lang="en-US" altLang="en-US" sz="1800" smtClean="0"/>
              <a:t> does the whole job – all at one time – data is obtained from the device by the processor.</a:t>
            </a:r>
          </a:p>
          <a:p>
            <a:pPr marL="0" indent="0" eaLnBrk="1" hangingPunct="1">
              <a:buFontTx/>
              <a:buNone/>
            </a:pPr>
            <a:endParaRPr lang="en-US" altLang="en-US" sz="1800" smtClean="0"/>
          </a:p>
          <a:p>
            <a:pPr marL="0" indent="0" eaLnBrk="1" hangingPunct="1">
              <a:buFontTx/>
              <a:buNone/>
            </a:pPr>
            <a:r>
              <a:rPr lang="en-US" altLang="en-US" sz="1800" b="1" smtClean="0"/>
              <a:t>Asynchronous</a:t>
            </a:r>
            <a:r>
              <a:rPr lang="en-US" altLang="en-US" sz="1800" smtClean="0"/>
              <a:t> has the device and the processor acting in time independent of each other.</a:t>
            </a:r>
            <a:endParaRPr lang="en-US" altLang="en-US" sz="1800" smtClean="0">
              <a:cs typeface="Arial" panose="020B0604020202020204" pitchFamily="34" charset="0"/>
            </a:endParaRPr>
          </a:p>
        </p:txBody>
      </p:sp>
      <p:sp>
        <p:nvSpPr>
          <p:cNvPr id="23558" name="Text Box 4"/>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pic>
        <p:nvPicPr>
          <p:cNvPr id="23559" name="Picture 6"/>
          <p:cNvPicPr>
            <a:picLocks noChangeAspect="1" noChangeArrowheads="1"/>
          </p:cNvPicPr>
          <p:nvPr/>
        </p:nvPicPr>
        <p:blipFill>
          <a:blip r:embed="rId2">
            <a:extLst>
              <a:ext uri="{28A0092B-C50C-407E-A947-70E740481C1C}">
                <a14:useLocalDpi xmlns:a14="http://schemas.microsoft.com/office/drawing/2010/main" val="0"/>
              </a:ext>
            </a:extLst>
          </a:blip>
          <a:srcRect l="815" t="21974" r="623" b="21974"/>
          <a:stretch>
            <a:fillRect/>
          </a:stretch>
        </p:blipFill>
        <p:spPr bwMode="auto">
          <a:xfrm>
            <a:off x="1219200" y="2905125"/>
            <a:ext cx="7732713" cy="32988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E3505D48-F7CF-41F9-91F6-EAC08AF6E530}" type="slidenum">
              <a:rPr lang="en-US" altLang="en-US" sz="1600"/>
              <a:pPr eaLnBrk="1" hangingPunct="1">
                <a:spcBef>
                  <a:spcPct val="0"/>
                </a:spcBef>
                <a:buFontTx/>
                <a:buNone/>
              </a:pPr>
              <a:t>23</a:t>
            </a:fld>
            <a:endParaRPr lang="en-US" altLang="en-US" sz="1600"/>
          </a:p>
        </p:txBody>
      </p:sp>
      <p:sp>
        <p:nvSpPr>
          <p:cNvPr id="24580" name="Rectangle 2"/>
          <p:cNvSpPr>
            <a:spLocks noGrp="1" noChangeArrowheads="1"/>
          </p:cNvSpPr>
          <p:nvPr>
            <p:ph type="title"/>
          </p:nvPr>
        </p:nvSpPr>
        <p:spPr>
          <a:xfrm>
            <a:off x="4572000" y="304800"/>
            <a:ext cx="4267200" cy="685800"/>
          </a:xfrm>
        </p:spPr>
        <p:txBody>
          <a:bodyPr/>
          <a:lstStyle/>
          <a:p>
            <a:pPr eaLnBrk="1" hangingPunct="1"/>
            <a:r>
              <a:rPr lang="en-US" altLang="en-US" sz="2800" b="1" smtClean="0">
                <a:solidFill>
                  <a:srgbClr val="FF3300"/>
                </a:solidFill>
              </a:rPr>
              <a:t>DMA</a:t>
            </a:r>
          </a:p>
        </p:txBody>
      </p:sp>
      <p:sp>
        <p:nvSpPr>
          <p:cNvPr id="24581" name="Rectangle 3"/>
          <p:cNvSpPr>
            <a:spLocks noGrp="1" noChangeArrowheads="1"/>
          </p:cNvSpPr>
          <p:nvPr>
            <p:ph type="body" idx="1"/>
          </p:nvPr>
        </p:nvSpPr>
        <p:spPr>
          <a:xfrm>
            <a:off x="0" y="1143000"/>
            <a:ext cx="2133600" cy="4114800"/>
          </a:xfrm>
        </p:spPr>
        <p:txBody>
          <a:bodyPr/>
          <a:lstStyle/>
          <a:p>
            <a:pPr marL="0" indent="0" eaLnBrk="1" hangingPunct="1">
              <a:buFontTx/>
              <a:buNone/>
            </a:pPr>
            <a:r>
              <a:rPr lang="en-US" altLang="en-US" sz="1800" smtClean="0"/>
              <a:t>Used to avoid programmed I/O for large data movement </a:t>
            </a:r>
            <a:br>
              <a:rPr lang="en-US" altLang="en-US" sz="1800" smtClean="0"/>
            </a:br>
            <a:endParaRPr lang="en-US" altLang="en-US" sz="1800" smtClean="0"/>
          </a:p>
          <a:p>
            <a:pPr marL="0" indent="0" eaLnBrk="1" hangingPunct="1">
              <a:buFontTx/>
              <a:buNone/>
            </a:pPr>
            <a:r>
              <a:rPr lang="en-US" altLang="en-US" sz="1800" smtClean="0"/>
              <a:t>Requires DMA controller</a:t>
            </a:r>
            <a:br>
              <a:rPr lang="en-US" altLang="en-US" sz="1800" smtClean="0"/>
            </a:br>
            <a:endParaRPr lang="en-US" altLang="en-US" sz="1800" smtClean="0"/>
          </a:p>
          <a:p>
            <a:pPr marL="0" indent="0" eaLnBrk="1" hangingPunct="1">
              <a:buFontTx/>
              <a:buNone/>
            </a:pPr>
            <a:r>
              <a:rPr lang="en-US" altLang="en-US" sz="1800" smtClean="0"/>
              <a:t>Bypasses CPU to transfer data directly between I/O device and memory </a:t>
            </a:r>
          </a:p>
        </p:txBody>
      </p:sp>
      <p:sp>
        <p:nvSpPr>
          <p:cNvPr id="24582" name="Text Box 4"/>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pic>
        <p:nvPicPr>
          <p:cNvPr id="24583" name="Picture 8"/>
          <p:cNvPicPr>
            <a:picLocks noChangeAspect="1" noChangeArrowheads="1"/>
          </p:cNvPicPr>
          <p:nvPr/>
        </p:nvPicPr>
        <p:blipFill>
          <a:blip r:embed="rId2">
            <a:extLst>
              <a:ext uri="{28A0092B-C50C-407E-A947-70E740481C1C}">
                <a14:useLocalDpi xmlns:a14="http://schemas.microsoft.com/office/drawing/2010/main" val="0"/>
              </a:ext>
            </a:extLst>
          </a:blip>
          <a:srcRect l="464" t="5923" r="464" b="5925"/>
          <a:stretch>
            <a:fillRect/>
          </a:stretch>
        </p:blipFill>
        <p:spPr bwMode="auto">
          <a:xfrm>
            <a:off x="2286000" y="1139825"/>
            <a:ext cx="6858000" cy="4576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EE9A8AD8-B679-4899-8460-34BCE7491BBE}" type="slidenum">
              <a:rPr lang="en-US" altLang="en-US" sz="1600"/>
              <a:pPr eaLnBrk="1" hangingPunct="1">
                <a:spcBef>
                  <a:spcPct val="0"/>
                </a:spcBef>
                <a:buFontTx/>
                <a:buNone/>
              </a:pPr>
              <a:t>24</a:t>
            </a:fld>
            <a:endParaRPr lang="en-US" altLang="en-US" sz="1600"/>
          </a:p>
        </p:txBody>
      </p:sp>
      <p:sp>
        <p:nvSpPr>
          <p:cNvPr id="25604" name="Rectangle 2"/>
          <p:cNvSpPr>
            <a:spLocks noGrp="1" noChangeArrowheads="1"/>
          </p:cNvSpPr>
          <p:nvPr>
            <p:ph type="title"/>
          </p:nvPr>
        </p:nvSpPr>
        <p:spPr>
          <a:xfrm>
            <a:off x="4572000" y="304800"/>
            <a:ext cx="4267200" cy="685800"/>
          </a:xfrm>
        </p:spPr>
        <p:txBody>
          <a:bodyPr/>
          <a:lstStyle/>
          <a:p>
            <a:pPr eaLnBrk="1" hangingPunct="1"/>
            <a:r>
              <a:rPr lang="en-US" altLang="en-US" sz="2800" b="1" smtClean="0">
                <a:solidFill>
                  <a:srgbClr val="FF3300"/>
                </a:solidFill>
              </a:rPr>
              <a:t>Streams</a:t>
            </a:r>
          </a:p>
        </p:txBody>
      </p:sp>
      <p:sp>
        <p:nvSpPr>
          <p:cNvPr id="25605" name="Rectangle 3"/>
          <p:cNvSpPr>
            <a:spLocks noGrp="1" noChangeArrowheads="1"/>
          </p:cNvSpPr>
          <p:nvPr>
            <p:ph type="body" idx="1"/>
          </p:nvPr>
        </p:nvSpPr>
        <p:spPr>
          <a:xfrm>
            <a:off x="0" y="1143000"/>
            <a:ext cx="3886200" cy="4724400"/>
          </a:xfrm>
        </p:spPr>
        <p:txBody>
          <a:bodyPr/>
          <a:lstStyle/>
          <a:p>
            <a:pPr marL="109538" indent="-109538" eaLnBrk="1" hangingPunct="1"/>
            <a:r>
              <a:rPr lang="en-US" altLang="en-US" sz="1600" b="1" smtClean="0"/>
              <a:t>STREAM</a:t>
            </a:r>
            <a:r>
              <a:rPr lang="en-US" altLang="en-US" sz="1600" smtClean="0"/>
              <a:t> – a full-duplex communication channel between a user-level process and a device in Unix System V and beyond</a:t>
            </a:r>
          </a:p>
          <a:p>
            <a:pPr marL="109538" indent="-109538" eaLnBrk="1" hangingPunct="1"/>
            <a:endParaRPr lang="en-US" altLang="en-US" sz="1600" smtClean="0"/>
          </a:p>
          <a:p>
            <a:pPr marL="109538" indent="-109538" eaLnBrk="1" hangingPunct="1"/>
            <a:r>
              <a:rPr lang="en-US" altLang="en-US" sz="1600" smtClean="0"/>
              <a:t>A STREAM consists of:</a:t>
            </a:r>
          </a:p>
          <a:p>
            <a:pPr marL="109538" indent="-109538" eaLnBrk="1" hangingPunct="1">
              <a:buFontTx/>
              <a:buNone/>
            </a:pPr>
            <a:r>
              <a:rPr lang="en-US" altLang="en-US" sz="1600" smtClean="0"/>
              <a:t>	- STREAM head interfaces </a:t>
            </a:r>
          </a:p>
          <a:p>
            <a:pPr marL="109538" indent="-109538" eaLnBrk="1" hangingPunct="1">
              <a:buFontTx/>
              <a:buNone/>
            </a:pPr>
            <a:r>
              <a:rPr lang="en-US" altLang="en-US" sz="1600" smtClean="0"/>
              <a:t>	- driver end interfaces with the device</a:t>
            </a:r>
            <a:br>
              <a:rPr lang="en-US" altLang="en-US" sz="1600" smtClean="0"/>
            </a:br>
            <a:r>
              <a:rPr lang="en-US" altLang="en-US" sz="1600" smtClean="0"/>
              <a:t>- zero or more STREAM modules between them.</a:t>
            </a:r>
          </a:p>
          <a:p>
            <a:pPr marL="109538" indent="-109538" eaLnBrk="1" hangingPunct="1">
              <a:buFontTx/>
              <a:buNone/>
            </a:pPr>
            <a:endParaRPr lang="en-US" altLang="en-US" sz="1600" smtClean="0"/>
          </a:p>
          <a:p>
            <a:pPr marL="109538" indent="-109538" eaLnBrk="1" hangingPunct="1"/>
            <a:r>
              <a:rPr lang="en-US" altLang="en-US" sz="1600" smtClean="0"/>
              <a:t>Each module contains a </a:t>
            </a:r>
            <a:r>
              <a:rPr lang="en-US" altLang="en-US" sz="1600" b="1" smtClean="0"/>
              <a:t>read  queue</a:t>
            </a:r>
            <a:r>
              <a:rPr lang="en-US" altLang="en-US" sz="1600" smtClean="0"/>
              <a:t> and a </a:t>
            </a:r>
            <a:r>
              <a:rPr lang="en-US" altLang="en-US" sz="1600" b="1" smtClean="0"/>
              <a:t>write queue</a:t>
            </a:r>
          </a:p>
          <a:p>
            <a:pPr marL="109538" indent="-109538" eaLnBrk="1" hangingPunct="1"/>
            <a:endParaRPr lang="en-US" altLang="en-US" sz="1600" smtClean="0"/>
          </a:p>
          <a:p>
            <a:pPr marL="109538" indent="-109538" eaLnBrk="1" hangingPunct="1"/>
            <a:r>
              <a:rPr lang="en-US" altLang="en-US" sz="1600" smtClean="0"/>
              <a:t>Message passing is used to communicate between queues</a:t>
            </a:r>
          </a:p>
        </p:txBody>
      </p:sp>
      <p:sp>
        <p:nvSpPr>
          <p:cNvPr id="25606" name="Text Box 4"/>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pic>
        <p:nvPicPr>
          <p:cNvPr id="25607" name="Picture 6"/>
          <p:cNvPicPr>
            <a:picLocks noChangeAspect="1" noChangeArrowheads="1"/>
          </p:cNvPicPr>
          <p:nvPr/>
        </p:nvPicPr>
        <p:blipFill>
          <a:blip r:embed="rId2">
            <a:extLst>
              <a:ext uri="{28A0092B-C50C-407E-A947-70E740481C1C}">
                <a14:useLocalDpi xmlns:a14="http://schemas.microsoft.com/office/drawing/2010/main" val="0"/>
              </a:ext>
            </a:extLst>
          </a:blip>
          <a:srcRect l="15085" t="545" r="15494" b="832"/>
          <a:stretch>
            <a:fillRect/>
          </a:stretch>
        </p:blipFill>
        <p:spPr bwMode="auto">
          <a:xfrm>
            <a:off x="4224338" y="990600"/>
            <a:ext cx="4649787" cy="49530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221E681-68A4-44D6-ADE5-99C80BD733E6}" type="slidenum">
              <a:rPr lang="en-US" altLang="en-US" sz="1600"/>
              <a:pPr eaLnBrk="1" hangingPunct="1">
                <a:spcBef>
                  <a:spcPct val="0"/>
                </a:spcBef>
                <a:buFontTx/>
                <a:buNone/>
              </a:pPr>
              <a:t>25</a:t>
            </a:fld>
            <a:endParaRPr lang="en-US" altLang="en-US" sz="1600"/>
          </a:p>
        </p:txBody>
      </p:sp>
      <p:sp>
        <p:nvSpPr>
          <p:cNvPr id="26628" name="Rectangle 2"/>
          <p:cNvSpPr>
            <a:spLocks noGrp="1" noChangeArrowheads="1"/>
          </p:cNvSpPr>
          <p:nvPr>
            <p:ph type="title"/>
          </p:nvPr>
        </p:nvSpPr>
        <p:spPr>
          <a:xfrm>
            <a:off x="4572000" y="304800"/>
            <a:ext cx="4267200" cy="685800"/>
          </a:xfrm>
        </p:spPr>
        <p:txBody>
          <a:bodyPr/>
          <a:lstStyle/>
          <a:p>
            <a:pPr eaLnBrk="1" hangingPunct="1"/>
            <a:r>
              <a:rPr lang="en-US" altLang="en-US" sz="2800" b="1" smtClean="0">
                <a:solidFill>
                  <a:srgbClr val="FF3300"/>
                </a:solidFill>
              </a:rPr>
              <a:t>Interfaces</a:t>
            </a:r>
          </a:p>
        </p:txBody>
      </p:sp>
      <p:sp>
        <p:nvSpPr>
          <p:cNvPr id="26629" name="Rectangle 3"/>
          <p:cNvSpPr>
            <a:spLocks noGrp="1" noChangeArrowheads="1"/>
          </p:cNvSpPr>
          <p:nvPr>
            <p:ph type="body" idx="1"/>
          </p:nvPr>
        </p:nvSpPr>
        <p:spPr>
          <a:xfrm>
            <a:off x="304800" y="1143000"/>
            <a:ext cx="8534400" cy="4114800"/>
          </a:xfrm>
        </p:spPr>
        <p:txBody>
          <a:bodyPr/>
          <a:lstStyle/>
          <a:p>
            <a:pPr marL="169863" indent="-169863" eaLnBrk="1" hangingPunct="1">
              <a:lnSpc>
                <a:spcPct val="90000"/>
              </a:lnSpc>
              <a:buFontTx/>
              <a:buNone/>
            </a:pPr>
            <a:r>
              <a:rPr lang="en-US" altLang="en-US" sz="1800" b="1" smtClean="0">
                <a:solidFill>
                  <a:schemeClr val="accent2"/>
                </a:solidFill>
              </a:rPr>
              <a:t>Block and Character Devices</a:t>
            </a:r>
          </a:p>
          <a:p>
            <a:pPr marL="169863" indent="-169863" eaLnBrk="1" hangingPunct="1">
              <a:lnSpc>
                <a:spcPct val="90000"/>
              </a:lnSpc>
            </a:pPr>
            <a:r>
              <a:rPr lang="en-US" altLang="en-US" sz="1800" smtClean="0"/>
              <a:t>Typical for disks – use  read(), write(), seek() sequence.</a:t>
            </a:r>
          </a:p>
          <a:p>
            <a:pPr marL="169863" indent="-169863" eaLnBrk="1" hangingPunct="1">
              <a:lnSpc>
                <a:spcPct val="90000"/>
              </a:lnSpc>
              <a:buFontTx/>
              <a:buNone/>
            </a:pPr>
            <a:endParaRPr lang="en-US" altLang="en-US" sz="1800" smtClean="0"/>
          </a:p>
          <a:p>
            <a:pPr marL="169863" indent="-169863" eaLnBrk="1" hangingPunct="1">
              <a:lnSpc>
                <a:spcPct val="90000"/>
              </a:lnSpc>
              <a:buFontTx/>
              <a:buNone/>
            </a:pPr>
            <a:r>
              <a:rPr lang="en-US" altLang="en-US" sz="1800" b="1" smtClean="0">
                <a:solidFill>
                  <a:schemeClr val="accent2"/>
                </a:solidFill>
              </a:rPr>
              <a:t>Network Devices</a:t>
            </a:r>
          </a:p>
          <a:p>
            <a:pPr marL="169863" indent="-169863" eaLnBrk="1" hangingPunct="1">
              <a:lnSpc>
                <a:spcPct val="90000"/>
              </a:lnSpc>
              <a:buFontTx/>
              <a:buNone/>
            </a:pPr>
            <a:endParaRPr lang="en-US" altLang="en-US" sz="1800" b="1" smtClean="0">
              <a:solidFill>
                <a:schemeClr val="accent2"/>
              </a:solidFill>
            </a:endParaRPr>
          </a:p>
          <a:p>
            <a:pPr marL="169863" indent="-169863" eaLnBrk="1" hangingPunct="1">
              <a:lnSpc>
                <a:spcPct val="90000"/>
              </a:lnSpc>
              <a:buFontTx/>
              <a:buNone/>
            </a:pPr>
            <a:r>
              <a:rPr lang="en-US" altLang="en-US" sz="1800" b="1" smtClean="0">
                <a:solidFill>
                  <a:schemeClr val="accent2"/>
                </a:solidFill>
              </a:rPr>
              <a:t>Clocks and Timers</a:t>
            </a:r>
          </a:p>
          <a:p>
            <a:pPr marL="169863" indent="-169863" eaLnBrk="1" hangingPunct="1">
              <a:lnSpc>
                <a:spcPct val="90000"/>
              </a:lnSpc>
            </a:pPr>
            <a:r>
              <a:rPr lang="en-US" altLang="en-US" sz="1800" smtClean="0"/>
              <a:t>The OS uses an incredible number of clock calls – many events are timestamped within the OS</a:t>
            </a:r>
          </a:p>
          <a:p>
            <a:pPr marL="169863" indent="-169863" eaLnBrk="1" hangingPunct="1">
              <a:lnSpc>
                <a:spcPct val="90000"/>
              </a:lnSpc>
              <a:buFontTx/>
              <a:buNone/>
            </a:pPr>
            <a:endParaRPr lang="en-US" altLang="en-US" sz="1800" smtClean="0"/>
          </a:p>
          <a:p>
            <a:pPr marL="169863" indent="-169863" eaLnBrk="1" hangingPunct="1">
              <a:lnSpc>
                <a:spcPct val="90000"/>
              </a:lnSpc>
              <a:buFontTx/>
              <a:buNone/>
            </a:pPr>
            <a:r>
              <a:rPr lang="en-US" altLang="en-US" sz="1800" b="1" smtClean="0">
                <a:solidFill>
                  <a:schemeClr val="accent2"/>
                </a:solidFill>
              </a:rPr>
              <a:t>Blocking and Non-Blocking IO</a:t>
            </a:r>
          </a:p>
          <a:p>
            <a:pPr marL="169863" indent="-169863" eaLnBrk="1" hangingPunct="1">
              <a:lnSpc>
                <a:spcPct val="90000"/>
              </a:lnSpc>
            </a:pPr>
            <a:r>
              <a:rPr lang="en-US" altLang="en-US" sz="1800" smtClean="0"/>
              <a:t>Non- Blocking: Some devices are started by the OS, and then proceed on without further OS intervention.  The delay timer in our project works this way. </a:t>
            </a:r>
          </a:p>
          <a:p>
            <a:pPr marL="169863" indent="-169863" eaLnBrk="1" hangingPunct="1">
              <a:lnSpc>
                <a:spcPct val="90000"/>
              </a:lnSpc>
            </a:pPr>
            <a:r>
              <a:rPr lang="en-US" altLang="en-US" sz="1800" smtClean="0"/>
              <a:t>Blocking:  Any Read-Device will be blocking since the program can’t proceed until it gets the information it wanted from the device.</a:t>
            </a:r>
          </a:p>
        </p:txBody>
      </p:sp>
      <p:sp>
        <p:nvSpPr>
          <p:cNvPr id="26630" name="Text Box 4"/>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46167AD-52CE-4B0A-B94E-626E2BEAA991}" type="slidenum">
              <a:rPr lang="en-US" altLang="en-US" sz="1600"/>
              <a:pPr eaLnBrk="1" hangingPunct="1">
                <a:spcBef>
                  <a:spcPct val="0"/>
                </a:spcBef>
                <a:buFontTx/>
                <a:buNone/>
              </a:pPr>
              <a:t>26</a:t>
            </a:fld>
            <a:endParaRPr lang="en-US" altLang="en-US" sz="1600"/>
          </a:p>
        </p:txBody>
      </p:sp>
      <p:sp>
        <p:nvSpPr>
          <p:cNvPr id="27652" name="Rectangle 2"/>
          <p:cNvSpPr>
            <a:spLocks noGrp="1" noChangeArrowheads="1"/>
          </p:cNvSpPr>
          <p:nvPr>
            <p:ph type="title"/>
          </p:nvPr>
        </p:nvSpPr>
        <p:spPr>
          <a:xfrm>
            <a:off x="4572000" y="304800"/>
            <a:ext cx="4267200" cy="685800"/>
          </a:xfrm>
        </p:spPr>
        <p:txBody>
          <a:bodyPr/>
          <a:lstStyle/>
          <a:p>
            <a:pPr eaLnBrk="1" hangingPunct="1"/>
            <a:r>
              <a:rPr lang="en-US" altLang="en-US" sz="2800" b="1" smtClean="0">
                <a:solidFill>
                  <a:srgbClr val="FF3300"/>
                </a:solidFill>
              </a:rPr>
              <a:t>Kernel IO Subsystem</a:t>
            </a:r>
          </a:p>
        </p:txBody>
      </p:sp>
      <p:sp>
        <p:nvSpPr>
          <p:cNvPr id="27653" name="Rectangle 3"/>
          <p:cNvSpPr>
            <a:spLocks noGrp="1" noChangeArrowheads="1"/>
          </p:cNvSpPr>
          <p:nvPr>
            <p:ph type="body" idx="1"/>
          </p:nvPr>
        </p:nvSpPr>
        <p:spPr>
          <a:xfrm>
            <a:off x="304800" y="1143000"/>
            <a:ext cx="8534400" cy="4114800"/>
          </a:xfrm>
        </p:spPr>
        <p:txBody>
          <a:bodyPr/>
          <a:lstStyle/>
          <a:p>
            <a:pPr marL="169863" indent="-169863" eaLnBrk="1" hangingPunct="1">
              <a:lnSpc>
                <a:spcPct val="90000"/>
              </a:lnSpc>
              <a:buFontTx/>
              <a:buNone/>
            </a:pPr>
            <a:r>
              <a:rPr lang="en-US" altLang="en-US" sz="1800" b="1" smtClean="0">
                <a:solidFill>
                  <a:schemeClr val="accent2"/>
                </a:solidFill>
              </a:rPr>
              <a:t>Buffering</a:t>
            </a:r>
          </a:p>
          <a:p>
            <a:pPr marL="169863" indent="-169863" eaLnBrk="1" hangingPunct="1">
              <a:lnSpc>
                <a:spcPct val="90000"/>
              </a:lnSpc>
            </a:pPr>
            <a:r>
              <a:rPr lang="en-US" altLang="en-US" sz="1800" smtClean="0"/>
              <a:t>Used to interface between devices of different speeds (WiFi and disk for instance.)</a:t>
            </a:r>
          </a:p>
          <a:p>
            <a:pPr marL="169863" indent="-169863" eaLnBrk="1" hangingPunct="1">
              <a:lnSpc>
                <a:spcPct val="90000"/>
              </a:lnSpc>
            </a:pPr>
            <a:r>
              <a:rPr lang="en-US" altLang="en-US" sz="1800" smtClean="0"/>
              <a:t>Interface between operations having different data sizes. (small network packets as part of a bigger transfer.)</a:t>
            </a:r>
          </a:p>
          <a:p>
            <a:pPr marL="169863" indent="-169863" eaLnBrk="1" hangingPunct="1">
              <a:lnSpc>
                <a:spcPct val="90000"/>
              </a:lnSpc>
            </a:pPr>
            <a:r>
              <a:rPr lang="en-US" altLang="en-US" sz="1800" smtClean="0"/>
              <a:t>Users often read or write small number of bytes – but the disk wants 4096 bytes.  The filesystem maintains this buffer.</a:t>
            </a:r>
          </a:p>
          <a:p>
            <a:pPr marL="169863" indent="-169863" eaLnBrk="1" hangingPunct="1">
              <a:lnSpc>
                <a:spcPct val="90000"/>
              </a:lnSpc>
              <a:buFontTx/>
              <a:buNone/>
            </a:pPr>
            <a:endParaRPr lang="en-US" altLang="en-US" sz="1800" smtClean="0"/>
          </a:p>
          <a:p>
            <a:pPr marL="169863" indent="-169863" eaLnBrk="1" hangingPunct="1">
              <a:lnSpc>
                <a:spcPct val="90000"/>
              </a:lnSpc>
              <a:buFontTx/>
              <a:buNone/>
            </a:pPr>
            <a:r>
              <a:rPr lang="en-US" altLang="en-US" sz="1800" b="1" smtClean="0">
                <a:solidFill>
                  <a:schemeClr val="accent2"/>
                </a:solidFill>
              </a:rPr>
              <a:t>Spooling</a:t>
            </a:r>
          </a:p>
          <a:p>
            <a:pPr marL="169863" indent="-169863" eaLnBrk="1" hangingPunct="1">
              <a:lnSpc>
                <a:spcPct val="90000"/>
              </a:lnSpc>
              <a:buFontTx/>
              <a:buNone/>
            </a:pPr>
            <a:endParaRPr lang="en-US" altLang="en-US" sz="1800" smtClean="0"/>
          </a:p>
          <a:p>
            <a:pPr marL="169863" indent="-169863" eaLnBrk="1" hangingPunct="1">
              <a:lnSpc>
                <a:spcPct val="90000"/>
              </a:lnSpc>
              <a:buFontTx/>
              <a:buNone/>
            </a:pPr>
            <a:r>
              <a:rPr lang="en-US" altLang="en-US" sz="1800" b="1" smtClean="0">
                <a:solidFill>
                  <a:schemeClr val="accent2"/>
                </a:solidFill>
              </a:rPr>
              <a:t>Kernel data structures</a:t>
            </a:r>
            <a:r>
              <a:rPr lang="en-US" altLang="en-US" sz="1800" smtClean="0"/>
              <a:t> – what needs to be maintained to</a:t>
            </a:r>
          </a:p>
          <a:p>
            <a:pPr marL="169863" indent="-169863" eaLnBrk="1" hangingPunct="1">
              <a:lnSpc>
                <a:spcPct val="90000"/>
              </a:lnSpc>
            </a:pPr>
            <a:r>
              <a:rPr lang="en-US" altLang="en-US" sz="1800" smtClean="0"/>
              <a:t>Support the device</a:t>
            </a:r>
          </a:p>
          <a:p>
            <a:pPr marL="169863" indent="-169863" eaLnBrk="1" hangingPunct="1">
              <a:lnSpc>
                <a:spcPct val="90000"/>
              </a:lnSpc>
            </a:pPr>
            <a:r>
              <a:rPr lang="en-US" altLang="en-US" sz="1800" smtClean="0"/>
              <a:t>Support an instance of opening the device.</a:t>
            </a:r>
          </a:p>
        </p:txBody>
      </p:sp>
      <p:sp>
        <p:nvSpPr>
          <p:cNvPr id="27654" name="Text Box 4"/>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FA98227-9EEE-4A7B-84E3-C425A6CACC73}" type="slidenum">
              <a:rPr lang="en-US" altLang="en-US" sz="1600"/>
              <a:pPr eaLnBrk="1" hangingPunct="1">
                <a:spcBef>
                  <a:spcPct val="0"/>
                </a:spcBef>
                <a:buFontTx/>
                <a:buNone/>
              </a:pPr>
              <a:t>27</a:t>
            </a:fld>
            <a:endParaRPr lang="en-US" altLang="en-US" sz="1600"/>
          </a:p>
        </p:txBody>
      </p:sp>
      <p:sp>
        <p:nvSpPr>
          <p:cNvPr id="28676" name="Rectangle 2"/>
          <p:cNvSpPr>
            <a:spLocks noGrp="1" noChangeArrowheads="1"/>
          </p:cNvSpPr>
          <p:nvPr>
            <p:ph type="title"/>
          </p:nvPr>
        </p:nvSpPr>
        <p:spPr>
          <a:xfrm>
            <a:off x="4572000" y="0"/>
            <a:ext cx="4267200" cy="685800"/>
          </a:xfrm>
        </p:spPr>
        <p:txBody>
          <a:bodyPr/>
          <a:lstStyle/>
          <a:p>
            <a:pPr eaLnBrk="1" hangingPunct="1"/>
            <a:r>
              <a:rPr lang="en-US" altLang="en-US" sz="2800" b="1" smtClean="0">
                <a:solidFill>
                  <a:srgbClr val="FF3300"/>
                </a:solidFill>
              </a:rPr>
              <a:t>Kernel IO Subsystem</a:t>
            </a:r>
          </a:p>
        </p:txBody>
      </p:sp>
      <p:sp>
        <p:nvSpPr>
          <p:cNvPr id="28677" name="Rectangle 3"/>
          <p:cNvSpPr>
            <a:spLocks noGrp="1" noChangeArrowheads="1"/>
          </p:cNvSpPr>
          <p:nvPr>
            <p:ph type="body" idx="1"/>
          </p:nvPr>
        </p:nvSpPr>
        <p:spPr>
          <a:xfrm>
            <a:off x="304800" y="1143000"/>
            <a:ext cx="3505200" cy="4114800"/>
          </a:xfrm>
        </p:spPr>
        <p:txBody>
          <a:bodyPr/>
          <a:lstStyle/>
          <a:p>
            <a:pPr marL="169863" indent="-169863" eaLnBrk="1" hangingPunct="1">
              <a:buFontTx/>
              <a:buNone/>
            </a:pPr>
            <a:r>
              <a:rPr lang="en-US" altLang="en-US" sz="2000" smtClean="0"/>
              <a:t>The steps in an IO request.</a:t>
            </a:r>
          </a:p>
        </p:txBody>
      </p:sp>
      <p:sp>
        <p:nvSpPr>
          <p:cNvPr id="28678" name="Text Box 4"/>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pic>
        <p:nvPicPr>
          <p:cNvPr id="28679" name="Picture 7"/>
          <p:cNvPicPr>
            <a:picLocks noChangeAspect="1" noChangeArrowheads="1"/>
          </p:cNvPicPr>
          <p:nvPr/>
        </p:nvPicPr>
        <p:blipFill>
          <a:blip r:embed="rId2">
            <a:extLst>
              <a:ext uri="{28A0092B-C50C-407E-A947-70E740481C1C}">
                <a14:useLocalDpi xmlns:a14="http://schemas.microsoft.com/office/drawing/2010/main" val="0"/>
              </a:ext>
            </a:extLst>
          </a:blip>
          <a:srcRect l="24442" t="562" r="24442" b="562"/>
          <a:stretch>
            <a:fillRect/>
          </a:stretch>
        </p:blipFill>
        <p:spPr bwMode="auto">
          <a:xfrm>
            <a:off x="3810000" y="609600"/>
            <a:ext cx="4306888" cy="62484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E5C4221-4250-48F6-A454-875712A14368}" type="slidenum">
              <a:rPr lang="en-US" altLang="en-US" sz="1600"/>
              <a:pPr eaLnBrk="1" hangingPunct="1">
                <a:spcBef>
                  <a:spcPct val="0"/>
                </a:spcBef>
                <a:buFontTx/>
                <a:buNone/>
              </a:pPr>
              <a:t>28</a:t>
            </a:fld>
            <a:endParaRPr lang="en-US" altLang="en-US" sz="1600"/>
          </a:p>
        </p:txBody>
      </p:sp>
      <p:sp>
        <p:nvSpPr>
          <p:cNvPr id="29700" name="Rectangle 2"/>
          <p:cNvSpPr>
            <a:spLocks noGrp="1" noChangeArrowheads="1"/>
          </p:cNvSpPr>
          <p:nvPr>
            <p:ph type="title"/>
          </p:nvPr>
        </p:nvSpPr>
        <p:spPr>
          <a:xfrm>
            <a:off x="4572000" y="228600"/>
            <a:ext cx="4267200" cy="685800"/>
          </a:xfrm>
        </p:spPr>
        <p:txBody>
          <a:bodyPr/>
          <a:lstStyle/>
          <a:p>
            <a:pPr eaLnBrk="1" hangingPunct="1"/>
            <a:r>
              <a:rPr lang="en-US" altLang="en-US" sz="2800" b="1" smtClean="0">
                <a:solidFill>
                  <a:srgbClr val="FF3300"/>
                </a:solidFill>
              </a:rPr>
              <a:t>Performance</a:t>
            </a:r>
          </a:p>
        </p:txBody>
      </p:sp>
      <p:sp>
        <p:nvSpPr>
          <p:cNvPr id="29701" name="Rectangle 3"/>
          <p:cNvSpPr>
            <a:spLocks noGrp="1" noChangeArrowheads="1"/>
          </p:cNvSpPr>
          <p:nvPr>
            <p:ph type="body" idx="1"/>
          </p:nvPr>
        </p:nvSpPr>
        <p:spPr>
          <a:xfrm>
            <a:off x="304800" y="1143000"/>
            <a:ext cx="3505200" cy="4114800"/>
          </a:xfrm>
        </p:spPr>
        <p:txBody>
          <a:bodyPr/>
          <a:lstStyle/>
          <a:p>
            <a:pPr marL="169863" indent="-169863" eaLnBrk="1" hangingPunct="1">
              <a:buFontTx/>
              <a:buNone/>
            </a:pPr>
            <a:r>
              <a:rPr lang="en-US" altLang="en-US" sz="2000" smtClean="0"/>
              <a:t>The steps required to handle a single keystroke across the network.</a:t>
            </a:r>
          </a:p>
        </p:txBody>
      </p:sp>
      <p:sp>
        <p:nvSpPr>
          <p:cNvPr id="29702" name="Text Box 4"/>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pic>
        <p:nvPicPr>
          <p:cNvPr id="29703" name="Picture 8"/>
          <p:cNvPicPr>
            <a:picLocks noChangeAspect="1" noChangeArrowheads="1"/>
          </p:cNvPicPr>
          <p:nvPr/>
        </p:nvPicPr>
        <p:blipFill>
          <a:blip r:embed="rId2">
            <a:extLst>
              <a:ext uri="{28A0092B-C50C-407E-A947-70E740481C1C}">
                <a14:useLocalDpi xmlns:a14="http://schemas.microsoft.com/office/drawing/2010/main" val="0"/>
              </a:ext>
            </a:extLst>
          </a:blip>
          <a:srcRect l="17526" t="545" r="18149" b="545"/>
          <a:stretch>
            <a:fillRect/>
          </a:stretch>
        </p:blipFill>
        <p:spPr bwMode="auto">
          <a:xfrm>
            <a:off x="3886200" y="838200"/>
            <a:ext cx="4987925" cy="57531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102A8032-C371-4B5E-8A9A-98B130D3BE06}" type="slidenum">
              <a:rPr lang="en-US" altLang="en-US" sz="1600"/>
              <a:pPr eaLnBrk="1" hangingPunct="1">
                <a:spcBef>
                  <a:spcPct val="0"/>
                </a:spcBef>
                <a:buFontTx/>
                <a:buNone/>
              </a:pPr>
              <a:t>29</a:t>
            </a:fld>
            <a:endParaRPr lang="en-US" altLang="en-US" sz="1600"/>
          </a:p>
        </p:txBody>
      </p:sp>
      <p:sp>
        <p:nvSpPr>
          <p:cNvPr id="30724" name="Rectangle 2"/>
          <p:cNvSpPr>
            <a:spLocks noGrp="1" noChangeArrowheads="1"/>
          </p:cNvSpPr>
          <p:nvPr>
            <p:ph type="title"/>
          </p:nvPr>
        </p:nvSpPr>
        <p:spPr>
          <a:xfrm>
            <a:off x="4572000" y="228600"/>
            <a:ext cx="4267200" cy="685800"/>
          </a:xfrm>
        </p:spPr>
        <p:txBody>
          <a:bodyPr/>
          <a:lstStyle/>
          <a:p>
            <a:pPr eaLnBrk="1" hangingPunct="1"/>
            <a:r>
              <a:rPr lang="en-US" altLang="en-US" sz="2800" b="1" smtClean="0">
                <a:solidFill>
                  <a:srgbClr val="FF3300"/>
                </a:solidFill>
              </a:rPr>
              <a:t>Performance</a:t>
            </a:r>
          </a:p>
        </p:txBody>
      </p:sp>
      <p:sp>
        <p:nvSpPr>
          <p:cNvPr id="30725" name="Rectangle 3"/>
          <p:cNvSpPr>
            <a:spLocks noGrp="1" noChangeArrowheads="1"/>
          </p:cNvSpPr>
          <p:nvPr>
            <p:ph type="body" idx="1"/>
          </p:nvPr>
        </p:nvSpPr>
        <p:spPr>
          <a:xfrm>
            <a:off x="304800" y="1143000"/>
            <a:ext cx="3505200" cy="4114800"/>
          </a:xfrm>
        </p:spPr>
        <p:txBody>
          <a:bodyPr/>
          <a:lstStyle/>
          <a:p>
            <a:pPr marL="169863" indent="-169863" eaLnBrk="1" hangingPunct="1">
              <a:buFontTx/>
              <a:buNone/>
            </a:pPr>
            <a:r>
              <a:rPr lang="en-US" altLang="en-US" sz="2000" smtClean="0"/>
              <a:t>Throughput for various devices.</a:t>
            </a:r>
          </a:p>
        </p:txBody>
      </p:sp>
      <p:sp>
        <p:nvSpPr>
          <p:cNvPr id="30726" name="Text Box 4"/>
          <p:cNvSpPr txBox="1">
            <a:spLocks noChangeArrowheads="1"/>
          </p:cNvSpPr>
          <p:nvPr/>
        </p:nvSpPr>
        <p:spPr bwMode="auto">
          <a:xfrm>
            <a:off x="533400" y="130175"/>
            <a:ext cx="297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b="1"/>
              <a:t>IO SYSTEMS</a:t>
            </a:r>
          </a:p>
        </p:txBody>
      </p:sp>
      <p:sp>
        <p:nvSpPr>
          <p:cNvPr id="30727" name="Text Box 5"/>
          <p:cNvSpPr txBox="1">
            <a:spLocks noChangeArrowheads="1"/>
          </p:cNvSpPr>
          <p:nvPr/>
        </p:nvSpPr>
        <p:spPr bwMode="auto">
          <a:xfrm>
            <a:off x="5486400" y="6324600"/>
            <a:ext cx="1323975" cy="3365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Figure 13.12</a:t>
            </a:r>
          </a:p>
        </p:txBody>
      </p:sp>
      <p:pic>
        <p:nvPicPr>
          <p:cNvPr id="30728" name="Picture 7"/>
          <p:cNvPicPr>
            <a:picLocks noChangeAspect="1" noChangeArrowheads="1"/>
          </p:cNvPicPr>
          <p:nvPr/>
        </p:nvPicPr>
        <p:blipFill>
          <a:blip r:embed="rId2">
            <a:extLst>
              <a:ext uri="{28A0092B-C50C-407E-A947-70E740481C1C}">
                <a14:useLocalDpi xmlns:a14="http://schemas.microsoft.com/office/drawing/2010/main" val="0"/>
              </a:ext>
            </a:extLst>
          </a:blip>
          <a:srcRect l="7227" t="577" r="7658" b="882"/>
          <a:stretch>
            <a:fillRect/>
          </a:stretch>
        </p:blipFill>
        <p:spPr bwMode="auto">
          <a:xfrm>
            <a:off x="3048000" y="914400"/>
            <a:ext cx="5927725" cy="51466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757238" y="141288"/>
            <a:ext cx="8229600" cy="576262"/>
          </a:xfrm>
        </p:spPr>
        <p:txBody>
          <a:bodyPr/>
          <a:lstStyle/>
          <a:p>
            <a:r>
              <a:rPr lang="en-US" altLang="en-US" smtClean="0"/>
              <a:t>The First Commercial Disk Drive</a:t>
            </a:r>
          </a:p>
        </p:txBody>
      </p:sp>
      <p:pic>
        <p:nvPicPr>
          <p:cNvPr id="409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14438"/>
            <a:ext cx="3481388"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Box 3"/>
          <p:cNvSpPr txBox="1">
            <a:spLocks noChangeArrowheads="1"/>
          </p:cNvSpPr>
          <p:nvPr/>
        </p:nvSpPr>
        <p:spPr bwMode="auto">
          <a:xfrm>
            <a:off x="5594350" y="1698625"/>
            <a:ext cx="3328988"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Verdana" panose="020B0604030504040204" pitchFamily="34" charset="0"/>
                <a:ea typeface="MS PGothic" panose="020B0600070205080204" pitchFamily="34" charset="-128"/>
              </a:rPr>
              <a:t>1956</a:t>
            </a:r>
          </a:p>
          <a:p>
            <a:pPr eaLnBrk="1" hangingPunct="1">
              <a:spcBef>
                <a:spcPct val="0"/>
              </a:spcBef>
              <a:buFontTx/>
              <a:buNone/>
            </a:pPr>
            <a:r>
              <a:rPr lang="en-US" altLang="en-US" sz="1600">
                <a:latin typeface="Verdana" panose="020B0604030504040204" pitchFamily="34" charset="0"/>
                <a:ea typeface="MS PGothic" panose="020B0600070205080204" pitchFamily="34" charset="-128"/>
              </a:rPr>
              <a:t>IBM RAMDAC computer included the IBM Model 350 disk storage system</a:t>
            </a:r>
          </a:p>
          <a:p>
            <a:pPr eaLnBrk="1" hangingPunct="1">
              <a:spcBef>
                <a:spcPct val="0"/>
              </a:spcBef>
              <a:buFontTx/>
              <a:buNone/>
            </a:pPr>
            <a:endParaRPr lang="en-US" altLang="en-US" sz="1600">
              <a:latin typeface="Verdana" panose="020B0604030504040204" pitchFamily="34" charset="0"/>
              <a:ea typeface="MS PGothic" panose="020B0600070205080204" pitchFamily="34" charset="-128"/>
            </a:endParaRPr>
          </a:p>
          <a:p>
            <a:pPr eaLnBrk="1" hangingPunct="1">
              <a:spcBef>
                <a:spcPct val="0"/>
              </a:spcBef>
              <a:buFontTx/>
              <a:buNone/>
            </a:pPr>
            <a:r>
              <a:rPr lang="en-US" altLang="en-US" sz="1600">
                <a:latin typeface="Verdana" panose="020B0604030504040204" pitchFamily="34" charset="0"/>
                <a:ea typeface="MS PGothic" panose="020B0600070205080204" pitchFamily="34" charset="-128"/>
              </a:rPr>
              <a:t>5M (7 bit) characters</a:t>
            </a:r>
          </a:p>
          <a:p>
            <a:pPr eaLnBrk="1" hangingPunct="1">
              <a:spcBef>
                <a:spcPct val="0"/>
              </a:spcBef>
              <a:buFontTx/>
              <a:buNone/>
            </a:pPr>
            <a:r>
              <a:rPr lang="en-US" altLang="en-US" sz="1600">
                <a:latin typeface="Verdana" panose="020B0604030504040204" pitchFamily="34" charset="0"/>
                <a:ea typeface="MS PGothic" panose="020B0600070205080204" pitchFamily="34" charset="-128"/>
              </a:rPr>
              <a:t>50 x 24</a:t>
            </a:r>
            <a:r>
              <a:rPr lang="ja-JP" altLang="en-US" sz="1600">
                <a:latin typeface="Verdana" panose="020B0604030504040204" pitchFamily="34" charset="0"/>
                <a:ea typeface="MS PGothic" panose="020B0600070205080204" pitchFamily="34" charset="-128"/>
              </a:rPr>
              <a:t>”</a:t>
            </a:r>
            <a:r>
              <a:rPr lang="en-US" altLang="ja-JP" sz="1600">
                <a:latin typeface="Verdana" panose="020B0604030504040204" pitchFamily="34" charset="0"/>
                <a:ea typeface="MS PGothic" panose="020B0600070205080204" pitchFamily="34" charset="-128"/>
              </a:rPr>
              <a:t> platters</a:t>
            </a:r>
          </a:p>
          <a:p>
            <a:pPr eaLnBrk="1" hangingPunct="1">
              <a:spcBef>
                <a:spcPct val="0"/>
              </a:spcBef>
              <a:buFontTx/>
              <a:buNone/>
            </a:pPr>
            <a:r>
              <a:rPr lang="en-US" altLang="en-US" sz="1600">
                <a:latin typeface="Verdana" panose="020B0604030504040204" pitchFamily="34" charset="0"/>
                <a:ea typeface="MS PGothic" panose="020B0600070205080204" pitchFamily="34" charset="-128"/>
              </a:rPr>
              <a:t>Access time = &lt; 1 second</a:t>
            </a:r>
          </a:p>
          <a:p>
            <a:pPr eaLnBrk="1" hangingPunct="1">
              <a:spcBef>
                <a:spcPct val="0"/>
              </a:spcBef>
              <a:buFontTx/>
              <a:buNone/>
            </a:pPr>
            <a:endParaRPr lang="en-US" altLang="en-US" sz="1600">
              <a:latin typeface="Verdana" panose="020B0604030504040204" pitchFamily="34" charset="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85FDC7AA-5B67-49BA-9BB6-13959217BE0C}" type="slidenum">
              <a:rPr lang="en-US" altLang="en-US" sz="1600"/>
              <a:pPr eaLnBrk="1" hangingPunct="1">
                <a:spcBef>
                  <a:spcPct val="0"/>
                </a:spcBef>
                <a:buFontTx/>
                <a:buNone/>
              </a:pPr>
              <a:t>30</a:t>
            </a:fld>
            <a:endParaRPr lang="en-US" altLang="en-US" sz="1600"/>
          </a:p>
        </p:txBody>
      </p:sp>
      <p:sp>
        <p:nvSpPr>
          <p:cNvPr id="31748" name="Rectangle 2"/>
          <p:cNvSpPr>
            <a:spLocks noGrp="1" noChangeArrowheads="1"/>
          </p:cNvSpPr>
          <p:nvPr>
            <p:ph type="body" idx="1"/>
          </p:nvPr>
        </p:nvSpPr>
        <p:spPr>
          <a:xfrm>
            <a:off x="304800" y="1828800"/>
            <a:ext cx="8610600" cy="4191000"/>
          </a:xfrm>
          <a:solidFill>
            <a:srgbClr val="CCFFFF"/>
          </a:solidFill>
          <a:ln w="38100">
            <a:solidFill>
              <a:schemeClr val="accent1"/>
            </a:solidFill>
            <a:miter lim="800000"/>
            <a:headEnd/>
            <a:tailEnd/>
          </a:ln>
        </p:spPr>
        <p:txBody>
          <a:bodyPr/>
          <a:lstStyle/>
          <a:p>
            <a:pPr marL="0" indent="0" algn="just" eaLnBrk="1" hangingPunct="1">
              <a:lnSpc>
                <a:spcPct val="90000"/>
              </a:lnSpc>
              <a:buFont typeface="Wingdings" panose="05000000000000000000" pitchFamily="2" charset="2"/>
              <a:buNone/>
            </a:pPr>
            <a:r>
              <a:rPr lang="en-US" altLang="en-US" sz="1800" b="1" smtClean="0">
                <a:solidFill>
                  <a:srgbClr val="FF3300"/>
                </a:solidFill>
                <a:cs typeface="Arial" panose="020B0604020202020204" pitchFamily="34" charset="0"/>
              </a:rPr>
              <a:t>Mass Storage</a:t>
            </a:r>
            <a:endParaRPr lang="en-US" altLang="en-US" sz="1800" smtClean="0">
              <a:solidFill>
                <a:srgbClr val="FF3300"/>
              </a:solidFill>
              <a:cs typeface="Arial" panose="020B0604020202020204" pitchFamily="34" charset="0"/>
            </a:endParaRPr>
          </a:p>
          <a:p>
            <a:pPr marL="0" indent="0" algn="just" eaLnBrk="1" hangingPunct="1">
              <a:lnSpc>
                <a:spcPct val="90000"/>
              </a:lnSpc>
              <a:buFont typeface="Wingdings" panose="05000000000000000000" pitchFamily="2" charset="2"/>
              <a:buNone/>
            </a:pPr>
            <a:r>
              <a:rPr lang="en-US" altLang="en-US" sz="1800" smtClean="0">
                <a:cs typeface="Arial" panose="020B0604020202020204" pitchFamily="34" charset="0"/>
              </a:rPr>
              <a:t> </a:t>
            </a:r>
          </a:p>
          <a:p>
            <a:pPr marL="0" indent="0" algn="just" eaLnBrk="1" hangingPunct="1">
              <a:lnSpc>
                <a:spcPct val="80000"/>
              </a:lnSpc>
              <a:buFontTx/>
              <a:buNone/>
            </a:pPr>
            <a:r>
              <a:rPr lang="en-US" altLang="en-US" sz="1800" smtClean="0">
                <a:cs typeface="Arial" panose="020B0604020202020204" pitchFamily="34" charset="0"/>
              </a:rPr>
              <a:t>This is about Disk Behavior and Management.</a:t>
            </a:r>
          </a:p>
          <a:p>
            <a:pPr marL="0" indent="0" algn="just" eaLnBrk="1" hangingPunct="1">
              <a:lnSpc>
                <a:spcPct val="80000"/>
              </a:lnSpc>
            </a:pPr>
            <a:r>
              <a:rPr lang="en-US" altLang="en-US" sz="1800" smtClean="0">
                <a:cs typeface="Arial" panose="020B0604020202020204" pitchFamily="34" charset="0"/>
              </a:rPr>
              <a:t>Disk Characteristics </a:t>
            </a:r>
          </a:p>
          <a:p>
            <a:pPr marL="0" indent="0" algn="just" eaLnBrk="1" hangingPunct="1">
              <a:lnSpc>
                <a:spcPct val="80000"/>
              </a:lnSpc>
            </a:pPr>
            <a:r>
              <a:rPr lang="en-US" altLang="en-US" sz="1800" smtClean="0">
                <a:cs typeface="Arial" panose="020B0604020202020204" pitchFamily="34" charset="0"/>
              </a:rPr>
              <a:t>Space Management</a:t>
            </a:r>
          </a:p>
          <a:p>
            <a:pPr marL="0" indent="0" algn="just" eaLnBrk="1" hangingPunct="1">
              <a:lnSpc>
                <a:spcPct val="80000"/>
              </a:lnSpc>
            </a:pPr>
            <a:r>
              <a:rPr lang="en-US" altLang="en-US" sz="1800" smtClean="0">
                <a:cs typeface="Arial" panose="020B0604020202020204" pitchFamily="34" charset="0"/>
              </a:rPr>
              <a:t>RAID</a:t>
            </a:r>
          </a:p>
          <a:p>
            <a:pPr marL="0" indent="0" algn="just" eaLnBrk="1" hangingPunct="1">
              <a:lnSpc>
                <a:spcPct val="80000"/>
              </a:lnSpc>
            </a:pPr>
            <a:r>
              <a:rPr lang="en-US" altLang="en-US" sz="1800" smtClean="0">
                <a:cs typeface="Arial" panose="020B0604020202020204" pitchFamily="34" charset="0"/>
              </a:rPr>
              <a:t>Disk Attachment</a:t>
            </a:r>
          </a:p>
          <a:p>
            <a:pPr marL="0" indent="0" algn="just" eaLnBrk="1" hangingPunct="1">
              <a:lnSpc>
                <a:spcPct val="90000"/>
              </a:lnSpc>
              <a:buFont typeface="Wingdings" panose="05000000000000000000" pitchFamily="2" charset="2"/>
              <a:buNone/>
            </a:pPr>
            <a:endParaRPr lang="en-US" altLang="en-US" sz="1800" b="1" smtClean="0">
              <a:solidFill>
                <a:srgbClr val="FF3300"/>
              </a:solidFill>
              <a:cs typeface="Arial" panose="020B0604020202020204" pitchFamily="34" charset="0"/>
            </a:endParaRPr>
          </a:p>
          <a:p>
            <a:pPr marL="0" indent="0" algn="just" eaLnBrk="1" hangingPunct="1">
              <a:lnSpc>
                <a:spcPct val="90000"/>
              </a:lnSpc>
              <a:buFont typeface="Wingdings" panose="05000000000000000000" pitchFamily="2" charset="2"/>
              <a:buNone/>
            </a:pPr>
            <a:r>
              <a:rPr lang="en-US" altLang="en-US" sz="1800" b="1" smtClean="0">
                <a:solidFill>
                  <a:srgbClr val="FF3300"/>
                </a:solidFill>
                <a:cs typeface="Arial" panose="020B0604020202020204" pitchFamily="34" charset="0"/>
              </a:rPr>
              <a:t>IO Interface</a:t>
            </a:r>
            <a:endParaRPr lang="en-US" altLang="en-US" sz="1800" smtClean="0">
              <a:solidFill>
                <a:srgbClr val="FF3300"/>
              </a:solidFill>
              <a:cs typeface="Arial" panose="020B0604020202020204" pitchFamily="34" charset="0"/>
            </a:endParaRPr>
          </a:p>
          <a:p>
            <a:pPr marL="0" indent="0" algn="just" eaLnBrk="1" hangingPunct="1">
              <a:lnSpc>
                <a:spcPct val="90000"/>
              </a:lnSpc>
              <a:buFont typeface="Wingdings" panose="05000000000000000000" pitchFamily="2" charset="2"/>
              <a:buNone/>
            </a:pPr>
            <a:r>
              <a:rPr lang="en-US" altLang="en-US" sz="1800" smtClean="0">
                <a:cs typeface="Arial" panose="020B0604020202020204" pitchFamily="34" charset="0"/>
              </a:rPr>
              <a:t> </a:t>
            </a:r>
          </a:p>
          <a:p>
            <a:pPr marL="0" indent="0" algn="just" eaLnBrk="1" hangingPunct="1">
              <a:lnSpc>
                <a:spcPct val="80000"/>
              </a:lnSpc>
              <a:buFontTx/>
              <a:buNone/>
            </a:pPr>
            <a:r>
              <a:rPr lang="en-US" altLang="en-US" sz="1800" smtClean="0">
                <a:cs typeface="Arial" panose="020B0604020202020204" pitchFamily="34" charset="0"/>
              </a:rPr>
              <a:t>The busses in the computer and how the O.S. interfaces to it.</a:t>
            </a:r>
          </a:p>
          <a:p>
            <a:pPr marL="0" indent="0" algn="just" eaLnBrk="1" hangingPunct="1">
              <a:lnSpc>
                <a:spcPct val="80000"/>
              </a:lnSpc>
            </a:pPr>
            <a:r>
              <a:rPr lang="en-US" altLang="en-US" sz="1800" smtClean="0">
                <a:cs typeface="Arial" panose="020B0604020202020204" pitchFamily="34" charset="0"/>
              </a:rPr>
              <a:t>Talking to the IO – Polling, Interrupts and DMA</a:t>
            </a:r>
          </a:p>
          <a:p>
            <a:pPr marL="0" indent="0" algn="just" eaLnBrk="1" hangingPunct="1">
              <a:lnSpc>
                <a:spcPct val="80000"/>
              </a:lnSpc>
            </a:pPr>
            <a:r>
              <a:rPr lang="en-US" altLang="en-US" sz="1800" smtClean="0">
                <a:cs typeface="Arial" panose="020B0604020202020204" pitchFamily="34" charset="0"/>
              </a:rPr>
              <a:t>Application IO Interface</a:t>
            </a:r>
          </a:p>
          <a:p>
            <a:pPr marL="0" indent="0" algn="just" eaLnBrk="1" hangingPunct="1">
              <a:lnSpc>
                <a:spcPct val="80000"/>
              </a:lnSpc>
            </a:pPr>
            <a:r>
              <a:rPr lang="en-US" altLang="en-US" sz="1800" smtClean="0">
                <a:cs typeface="Arial" panose="020B0604020202020204" pitchFamily="34" charset="0"/>
              </a:rPr>
              <a:t>Kernel IO Subsystem</a:t>
            </a:r>
          </a:p>
          <a:p>
            <a:pPr marL="0" indent="0" algn="just" eaLnBrk="1" hangingPunct="1">
              <a:lnSpc>
                <a:spcPct val="80000"/>
              </a:lnSpc>
            </a:pPr>
            <a:endParaRPr lang="en-US" altLang="en-US" sz="1800" smtClean="0">
              <a:cs typeface="Arial" panose="020B0604020202020204" pitchFamily="34" charset="0"/>
            </a:endParaRPr>
          </a:p>
        </p:txBody>
      </p:sp>
      <p:sp>
        <p:nvSpPr>
          <p:cNvPr id="31749" name="Rectangle 3"/>
          <p:cNvSpPr>
            <a:spLocks noGrp="1" noChangeArrowheads="1"/>
          </p:cNvSpPr>
          <p:nvPr>
            <p:ph type="title"/>
          </p:nvPr>
        </p:nvSpPr>
        <p:spPr>
          <a:xfrm>
            <a:off x="1600200" y="228600"/>
            <a:ext cx="6705600" cy="838200"/>
          </a:xfrm>
          <a:noFill/>
        </p:spPr>
        <p:txBody>
          <a:bodyPr/>
          <a:lstStyle/>
          <a:p>
            <a:pPr eaLnBrk="1" hangingPunct="1"/>
            <a:r>
              <a:rPr lang="en-US" altLang="en-US" sz="3600" smtClean="0"/>
              <a:t>FILE SYSTEMS</a:t>
            </a:r>
          </a:p>
        </p:txBody>
      </p:sp>
      <p:sp>
        <p:nvSpPr>
          <p:cNvPr id="31750" name="Text Box 4"/>
          <p:cNvSpPr txBox="1">
            <a:spLocks noChangeArrowheads="1"/>
          </p:cNvSpPr>
          <p:nvPr/>
        </p:nvSpPr>
        <p:spPr bwMode="auto">
          <a:xfrm>
            <a:off x="3989388" y="1066800"/>
            <a:ext cx="1646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3300"/>
                </a:solidFill>
              </a:rPr>
              <a:t>Wrap 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8C65481A-F916-4D47-BAC5-EEC72C626E4D}" type="slidenum">
              <a:rPr lang="en-US" altLang="en-US" sz="1600"/>
              <a:pPr eaLnBrk="1" hangingPunct="1">
                <a:spcBef>
                  <a:spcPct val="0"/>
                </a:spcBef>
                <a:buFontTx/>
                <a:buNone/>
              </a:pPr>
              <a:t>4</a:t>
            </a:fld>
            <a:endParaRPr lang="en-US" altLang="en-US" sz="1600"/>
          </a:p>
        </p:txBody>
      </p:sp>
      <p:sp>
        <p:nvSpPr>
          <p:cNvPr id="5124" name="Rectangle 1026"/>
          <p:cNvSpPr>
            <a:spLocks noGrp="1" noChangeArrowheads="1"/>
          </p:cNvSpPr>
          <p:nvPr>
            <p:ph type="title"/>
          </p:nvPr>
        </p:nvSpPr>
        <p:spPr>
          <a:xfrm>
            <a:off x="5638800" y="228600"/>
            <a:ext cx="3352800" cy="609600"/>
          </a:xfrm>
        </p:spPr>
        <p:txBody>
          <a:bodyPr/>
          <a:lstStyle/>
          <a:p>
            <a:pPr eaLnBrk="1" hangingPunct="1"/>
            <a:r>
              <a:rPr lang="en-US" altLang="en-US" sz="2800" b="1" smtClean="0">
                <a:solidFill>
                  <a:srgbClr val="FF3300"/>
                </a:solidFill>
              </a:rPr>
              <a:t>Disk </a:t>
            </a:r>
            <a:br>
              <a:rPr lang="en-US" altLang="en-US" sz="2800" b="1" smtClean="0">
                <a:solidFill>
                  <a:srgbClr val="FF3300"/>
                </a:solidFill>
              </a:rPr>
            </a:br>
            <a:r>
              <a:rPr lang="en-US" altLang="en-US" sz="2800" b="1" smtClean="0">
                <a:solidFill>
                  <a:srgbClr val="FF3300"/>
                </a:solidFill>
              </a:rPr>
              <a:t>Characteristics</a:t>
            </a:r>
          </a:p>
        </p:txBody>
      </p:sp>
      <p:sp>
        <p:nvSpPr>
          <p:cNvPr id="5125" name="Rectangle 1027"/>
          <p:cNvSpPr>
            <a:spLocks noGrp="1" noChangeArrowheads="1"/>
          </p:cNvSpPr>
          <p:nvPr>
            <p:ph type="body" idx="1"/>
          </p:nvPr>
        </p:nvSpPr>
        <p:spPr>
          <a:xfrm>
            <a:off x="304800" y="1371600"/>
            <a:ext cx="8534400" cy="2971800"/>
          </a:xfrm>
        </p:spPr>
        <p:txBody>
          <a:bodyPr/>
          <a:lstStyle/>
          <a:p>
            <a:pPr marL="285750" indent="-285750" algn="just" eaLnBrk="1" hangingPunct="1">
              <a:buFont typeface="Wingdings" panose="05000000000000000000" pitchFamily="2" charset="2"/>
              <a:buNone/>
            </a:pPr>
            <a:r>
              <a:rPr lang="en-US" altLang="en-US" sz="1600" smtClean="0">
                <a:cs typeface="Arial" panose="020B0604020202020204" pitchFamily="34" charset="0"/>
              </a:rPr>
              <a:t> </a:t>
            </a:r>
          </a:p>
          <a:p>
            <a:pPr marL="285750" indent="-285750" algn="just" eaLnBrk="1" hangingPunct="1"/>
            <a:r>
              <a:rPr lang="en-US" altLang="en-US" sz="1600" smtClean="0">
                <a:cs typeface="Arial" panose="020B0604020202020204" pitchFamily="34" charset="0"/>
              </a:rPr>
              <a:t>A disk can be viewed as an array of blocks.  In fact, a file system will want to view it at that logical level.</a:t>
            </a:r>
          </a:p>
          <a:p>
            <a:pPr marL="285750" indent="-285750" algn="just" eaLnBrk="1" hangingPunct="1"/>
            <a:endParaRPr lang="en-US" altLang="en-US" sz="1600" smtClean="0">
              <a:cs typeface="Arial" panose="020B0604020202020204" pitchFamily="34" charset="0"/>
            </a:endParaRPr>
          </a:p>
          <a:p>
            <a:pPr marL="285750" indent="-285750" algn="just" eaLnBrk="1" hangingPunct="1"/>
            <a:r>
              <a:rPr lang="en-US" altLang="en-US" sz="1600" smtClean="0">
                <a:cs typeface="Arial" panose="020B0604020202020204" pitchFamily="34" charset="0"/>
              </a:rPr>
              <a:t>However, there's a mapping scheme from logical block address B, to physical address (represented by a track / sector pair.)</a:t>
            </a:r>
          </a:p>
          <a:p>
            <a:pPr marL="285750" indent="-285750" algn="just" eaLnBrk="1" hangingPunct="1"/>
            <a:endParaRPr lang="en-US" altLang="en-US" sz="1600" smtClean="0">
              <a:cs typeface="Arial" panose="020B0604020202020204" pitchFamily="34" charset="0"/>
            </a:endParaRPr>
          </a:p>
          <a:p>
            <a:pPr marL="285750" indent="-285750" algn="just" eaLnBrk="1" hangingPunct="1"/>
            <a:r>
              <a:rPr lang="en-US" altLang="en-US" sz="1600" smtClean="0">
                <a:cs typeface="Arial" panose="020B0604020202020204" pitchFamily="34" charset="0"/>
              </a:rPr>
              <a:t>The smallest storage allocation is a block - nothing smaller can be placed on the disk.  This results in unused space (internal fragmentation) on the disk, since quite often the data being placed on the disk doesn't need a whole block.</a:t>
            </a:r>
          </a:p>
        </p:txBody>
      </p:sp>
      <p:sp>
        <p:nvSpPr>
          <p:cNvPr id="5126" name="Rectangle 1029"/>
          <p:cNvSpPr>
            <a:spLocks noChangeArrowheads="1"/>
          </p:cNvSpPr>
          <p:nvPr/>
        </p:nvSpPr>
        <p:spPr bwMode="auto">
          <a:xfrm>
            <a:off x="228600" y="228600"/>
            <a:ext cx="579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Mass-Storage Structure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8DCA8296-5B83-4C88-88A1-E5BAB71E74A3}" type="slidenum">
              <a:rPr lang="en-US" altLang="en-US" sz="1600"/>
              <a:pPr eaLnBrk="1" hangingPunct="1">
                <a:spcBef>
                  <a:spcPct val="0"/>
                </a:spcBef>
                <a:buFontTx/>
                <a:buNone/>
              </a:pPr>
              <a:t>5</a:t>
            </a:fld>
            <a:endParaRPr lang="en-US" altLang="en-US" sz="1600"/>
          </a:p>
        </p:txBody>
      </p:sp>
      <p:sp>
        <p:nvSpPr>
          <p:cNvPr id="6148" name="Rectangle 2"/>
          <p:cNvSpPr>
            <a:spLocks noGrp="1" noChangeArrowheads="1"/>
          </p:cNvSpPr>
          <p:nvPr>
            <p:ph type="title"/>
          </p:nvPr>
        </p:nvSpPr>
        <p:spPr>
          <a:xfrm>
            <a:off x="5638800" y="304800"/>
            <a:ext cx="3505200" cy="609600"/>
          </a:xfrm>
        </p:spPr>
        <p:txBody>
          <a:bodyPr/>
          <a:lstStyle/>
          <a:p>
            <a:pPr eaLnBrk="1" hangingPunct="1"/>
            <a:r>
              <a:rPr lang="en-US" altLang="en-US" sz="2800" b="1" smtClean="0">
                <a:solidFill>
                  <a:srgbClr val="FF3300"/>
                </a:solidFill>
              </a:rPr>
              <a:t>Disk Scheduling</a:t>
            </a:r>
          </a:p>
        </p:txBody>
      </p:sp>
      <p:sp>
        <p:nvSpPr>
          <p:cNvPr id="6149" name="Rectangle 3"/>
          <p:cNvSpPr>
            <a:spLocks noGrp="1" noChangeArrowheads="1"/>
          </p:cNvSpPr>
          <p:nvPr>
            <p:ph type="body" idx="1"/>
          </p:nvPr>
        </p:nvSpPr>
        <p:spPr>
          <a:xfrm>
            <a:off x="228600" y="914400"/>
            <a:ext cx="8534400" cy="1981200"/>
          </a:xfrm>
        </p:spPr>
        <p:txBody>
          <a:bodyPr/>
          <a:lstStyle/>
          <a:p>
            <a:pPr marL="0" indent="0" algn="just" eaLnBrk="1" hangingPunct="1">
              <a:lnSpc>
                <a:spcPct val="90000"/>
              </a:lnSpc>
              <a:buFont typeface="Wingdings" panose="05000000000000000000" pitchFamily="2" charset="2"/>
              <a:buNone/>
            </a:pPr>
            <a:r>
              <a:rPr lang="en-US" altLang="en-US" sz="1600" smtClean="0">
                <a:cs typeface="Arial" panose="020B0604020202020204" pitchFamily="34" charset="0"/>
              </a:rPr>
              <a:t> The components making up disk service time include:</a:t>
            </a:r>
          </a:p>
          <a:p>
            <a:pPr marL="0" indent="0" algn="just" eaLnBrk="1" hangingPunct="1">
              <a:lnSpc>
                <a:spcPct val="90000"/>
              </a:lnSpc>
              <a:buFont typeface="Wingdings" panose="05000000000000000000" pitchFamily="2" charset="2"/>
              <a:buNone/>
            </a:pPr>
            <a:r>
              <a:rPr lang="en-US" altLang="en-US" sz="1600" smtClean="0">
                <a:cs typeface="Arial" panose="020B0604020202020204" pitchFamily="34" charset="0"/>
              </a:rPr>
              <a:t> </a:t>
            </a:r>
          </a:p>
          <a:p>
            <a:pPr lvl="1" algn="just" eaLnBrk="1" hangingPunct="1">
              <a:lnSpc>
                <a:spcPct val="90000"/>
              </a:lnSpc>
              <a:buFont typeface="Wingdings" panose="05000000000000000000" pitchFamily="2" charset="2"/>
              <a:buNone/>
            </a:pPr>
            <a:r>
              <a:rPr lang="en-US" altLang="en-US" sz="1600" b="1" smtClean="0">
                <a:cs typeface="Arial" panose="020B0604020202020204" pitchFamily="34" charset="0"/>
              </a:rPr>
              <a:t>time  =  setup  +  seek  +  rotation time  +  transfer  +  wrap-up</a:t>
            </a:r>
            <a:endParaRPr lang="en-US" altLang="en-US" sz="1600" smtClean="0">
              <a:cs typeface="Arial" panose="020B0604020202020204" pitchFamily="34" charset="0"/>
            </a:endParaRPr>
          </a:p>
          <a:p>
            <a:pPr marL="0" indent="0" algn="just" eaLnBrk="1" hangingPunct="1">
              <a:lnSpc>
                <a:spcPct val="90000"/>
              </a:lnSpc>
              <a:buFont typeface="Wingdings" panose="05000000000000000000" pitchFamily="2" charset="2"/>
              <a:buNone/>
            </a:pPr>
            <a:r>
              <a:rPr lang="en-US" altLang="en-US" sz="1600" smtClean="0">
                <a:cs typeface="Arial" panose="020B0604020202020204" pitchFamily="34" charset="0"/>
              </a:rPr>
              <a:t> </a:t>
            </a:r>
          </a:p>
          <a:p>
            <a:pPr marL="0" indent="0" algn="just" eaLnBrk="1" hangingPunct="1">
              <a:lnSpc>
                <a:spcPct val="90000"/>
              </a:lnSpc>
              <a:buFont typeface="Wingdings" panose="05000000000000000000" pitchFamily="2" charset="2"/>
              <a:buNone/>
            </a:pPr>
            <a:r>
              <a:rPr lang="en-US" altLang="en-US" sz="1600" smtClean="0">
                <a:cs typeface="Arial" panose="020B0604020202020204" pitchFamily="34" charset="0"/>
              </a:rPr>
              <a:t>The methods discussed below try to optimize seek time but make no attempt to account for the total time. The ideal method would optimize the total time and many controllers are now able to accomplish this.</a:t>
            </a:r>
          </a:p>
        </p:txBody>
      </p:sp>
      <p:sp>
        <p:nvSpPr>
          <p:cNvPr id="6150" name="Rectangle 7"/>
          <p:cNvSpPr>
            <a:spLocks noChangeArrowheads="1"/>
          </p:cNvSpPr>
          <p:nvPr/>
        </p:nvSpPr>
        <p:spPr bwMode="auto">
          <a:xfrm>
            <a:off x="0" y="228600"/>
            <a:ext cx="579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Mass-Storage Structure</a:t>
            </a:r>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l="801" t="2466" r="801" b="2834"/>
          <a:stretch>
            <a:fillRect/>
          </a:stretch>
        </p:blipFill>
        <p:spPr bwMode="auto">
          <a:xfrm>
            <a:off x="3810000" y="2514600"/>
            <a:ext cx="5089525" cy="36718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smtClean="0"/>
              <a:t>12: IO Systems</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C7C15C0-4E32-4FF8-BA93-7CC899D39C69}" type="slidenum">
              <a:rPr lang="en-US" altLang="en-US" sz="1600"/>
              <a:pPr eaLnBrk="1" hangingPunct="1">
                <a:spcBef>
                  <a:spcPct val="0"/>
                </a:spcBef>
                <a:buFontTx/>
                <a:buNone/>
              </a:pPr>
              <a:t>6</a:t>
            </a:fld>
            <a:endParaRPr lang="en-US" altLang="en-US" sz="1600"/>
          </a:p>
        </p:txBody>
      </p:sp>
      <p:sp>
        <p:nvSpPr>
          <p:cNvPr id="7172" name="Rectangle 2"/>
          <p:cNvSpPr>
            <a:spLocks noGrp="1" noChangeArrowheads="1"/>
          </p:cNvSpPr>
          <p:nvPr>
            <p:ph type="title"/>
          </p:nvPr>
        </p:nvSpPr>
        <p:spPr>
          <a:xfrm>
            <a:off x="6248400" y="0"/>
            <a:ext cx="2895600" cy="1143000"/>
          </a:xfrm>
        </p:spPr>
        <p:txBody>
          <a:bodyPr/>
          <a:lstStyle/>
          <a:p>
            <a:pPr eaLnBrk="1" hangingPunct="1"/>
            <a:r>
              <a:rPr lang="en-US" altLang="en-US" sz="2800" b="1" smtClean="0">
                <a:solidFill>
                  <a:srgbClr val="FF3300"/>
                </a:solidFill>
              </a:rPr>
              <a:t>Disk Management</a:t>
            </a:r>
          </a:p>
        </p:txBody>
      </p:sp>
      <p:sp>
        <p:nvSpPr>
          <p:cNvPr id="7173" name="Rectangle 3"/>
          <p:cNvSpPr>
            <a:spLocks noGrp="1" noChangeArrowheads="1"/>
          </p:cNvSpPr>
          <p:nvPr>
            <p:ph type="body" idx="1"/>
          </p:nvPr>
        </p:nvSpPr>
        <p:spPr>
          <a:xfrm>
            <a:off x="381000" y="1219200"/>
            <a:ext cx="8458200" cy="4953000"/>
          </a:xfrm>
        </p:spPr>
        <p:txBody>
          <a:bodyPr/>
          <a:lstStyle/>
          <a:p>
            <a:pPr marL="2747963" indent="-2747963" algn="just" eaLnBrk="1" hangingPunct="1">
              <a:lnSpc>
                <a:spcPct val="90000"/>
              </a:lnSpc>
              <a:buFont typeface="Wingdings" panose="05000000000000000000" pitchFamily="2" charset="2"/>
              <a:buNone/>
            </a:pPr>
            <a:r>
              <a:rPr lang="en-US" altLang="en-US" sz="1600" b="1" smtClean="0">
                <a:cs typeface="Arial" panose="020B0604020202020204" pitchFamily="34" charset="0"/>
              </a:rPr>
              <a:t>Disk formatting</a:t>
            </a:r>
            <a:r>
              <a:rPr lang="en-US" altLang="en-US" sz="1600" smtClean="0">
                <a:cs typeface="Arial" panose="020B0604020202020204" pitchFamily="34" charset="0"/>
              </a:rPr>
              <a:t> 	Creates a logical disk from the raw disk.  Includes setting aside chunks of the disk for booting, bad blocks, etc.  Also provides information needed by the driver to understand its positioning.</a:t>
            </a:r>
          </a:p>
          <a:p>
            <a:pPr marL="2747963" indent="-2747963" algn="just" eaLnBrk="1" hangingPunct="1">
              <a:lnSpc>
                <a:spcPct val="90000"/>
              </a:lnSpc>
              <a:buFont typeface="Wingdings" panose="05000000000000000000" pitchFamily="2" charset="2"/>
              <a:buNone/>
            </a:pPr>
            <a:r>
              <a:rPr lang="en-US" altLang="en-US" sz="1600" smtClean="0">
                <a:cs typeface="Arial" panose="020B0604020202020204" pitchFamily="34" charset="0"/>
              </a:rPr>
              <a:t> </a:t>
            </a:r>
          </a:p>
          <a:p>
            <a:pPr marL="2747963" indent="-2747963" algn="just" eaLnBrk="1" hangingPunct="1">
              <a:lnSpc>
                <a:spcPct val="90000"/>
              </a:lnSpc>
              <a:buFont typeface="Wingdings" panose="05000000000000000000" pitchFamily="2" charset="2"/>
              <a:buNone/>
            </a:pPr>
            <a:r>
              <a:rPr lang="en-US" altLang="en-US" sz="1600" b="1" smtClean="0">
                <a:cs typeface="Arial" panose="020B0604020202020204" pitchFamily="34" charset="0"/>
              </a:rPr>
              <a:t>Boot block</a:t>
            </a:r>
            <a:r>
              <a:rPr lang="en-US" altLang="en-US" sz="1600" smtClean="0">
                <a:cs typeface="Arial" panose="020B0604020202020204" pitchFamily="34" charset="0"/>
              </a:rPr>
              <a:t>	That location on the disk that is accessed when trying to boot the operating system.  It's a well-known location that contains the code that understands how to get at the operating system - generally this code has a rudimentary knowledge of the file system.</a:t>
            </a:r>
          </a:p>
          <a:p>
            <a:pPr marL="2747963" indent="-2747963" algn="just" eaLnBrk="1" hangingPunct="1">
              <a:lnSpc>
                <a:spcPct val="90000"/>
              </a:lnSpc>
              <a:buFont typeface="Wingdings" panose="05000000000000000000" pitchFamily="2" charset="2"/>
              <a:buNone/>
            </a:pPr>
            <a:r>
              <a:rPr lang="en-US" altLang="en-US" sz="1600" smtClean="0">
                <a:cs typeface="Arial" panose="020B0604020202020204" pitchFamily="34" charset="0"/>
              </a:rPr>
              <a:t> </a:t>
            </a:r>
          </a:p>
          <a:p>
            <a:pPr marL="2747963" indent="-2747963" algn="just" eaLnBrk="1" hangingPunct="1">
              <a:lnSpc>
                <a:spcPct val="90000"/>
              </a:lnSpc>
              <a:buFont typeface="Wingdings" panose="05000000000000000000" pitchFamily="2" charset="2"/>
              <a:buNone/>
            </a:pPr>
            <a:r>
              <a:rPr lang="en-US" altLang="en-US" sz="1600" b="1" smtClean="0">
                <a:cs typeface="Arial" panose="020B0604020202020204" pitchFamily="34" charset="0"/>
              </a:rPr>
              <a:t>Bad blocks</a:t>
            </a:r>
            <a:r>
              <a:rPr lang="en-US" altLang="en-US" sz="1600" smtClean="0">
                <a:cs typeface="Arial" panose="020B0604020202020204" pitchFamily="34" charset="0"/>
              </a:rPr>
              <a:t>	The driver knows how to compensate for a bad block on the disk.  It does this by putting a pointer, at the location of the bad block, indicating where a good copy of the data can be found.</a:t>
            </a:r>
          </a:p>
          <a:p>
            <a:pPr marL="2747963" indent="-2747963" algn="just" eaLnBrk="1" hangingPunct="1">
              <a:lnSpc>
                <a:spcPct val="90000"/>
              </a:lnSpc>
              <a:buFont typeface="Wingdings" panose="05000000000000000000" pitchFamily="2" charset="2"/>
              <a:buNone/>
            </a:pPr>
            <a:r>
              <a:rPr lang="en-US" altLang="en-US" sz="1600" smtClean="0">
                <a:cs typeface="Arial" panose="020B0604020202020204" pitchFamily="34" charset="0"/>
              </a:rPr>
              <a:t> </a:t>
            </a:r>
          </a:p>
          <a:p>
            <a:pPr marL="2747963" indent="-2747963" algn="just" eaLnBrk="1" hangingPunct="1">
              <a:lnSpc>
                <a:spcPct val="90000"/>
              </a:lnSpc>
              <a:buFont typeface="Wingdings" panose="05000000000000000000" pitchFamily="2" charset="2"/>
              <a:buNone/>
            </a:pPr>
            <a:r>
              <a:rPr lang="en-US" altLang="en-US" sz="1600" b="1" smtClean="0">
                <a:cs typeface="Arial" panose="020B0604020202020204" pitchFamily="34" charset="0"/>
              </a:rPr>
              <a:t>Swap Space Management</a:t>
            </a:r>
            <a:r>
              <a:rPr lang="en-US" altLang="en-US" sz="1600" smtClean="0">
                <a:cs typeface="Arial" panose="020B0604020202020204" pitchFamily="34" charset="0"/>
              </a:rPr>
              <a:t>	The Operating System requires a contiguous space where it knows that disk blocks have been reserved for paging.  This space is needed because a program can't be given unshared memory unless there's a backing store location for that memory.</a:t>
            </a:r>
          </a:p>
        </p:txBody>
      </p:sp>
      <p:sp>
        <p:nvSpPr>
          <p:cNvPr id="7174" name="Rectangle 5"/>
          <p:cNvSpPr>
            <a:spLocks noChangeArrowheads="1"/>
          </p:cNvSpPr>
          <p:nvPr/>
        </p:nvSpPr>
        <p:spPr bwMode="auto">
          <a:xfrm>
            <a:off x="0" y="228600"/>
            <a:ext cx="579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chemeClr val="tx2"/>
                </a:solidFill>
              </a:rPr>
              <a:t>Mass-Storage Structure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90563" y="214313"/>
            <a:ext cx="7996237" cy="576262"/>
          </a:xfrm>
        </p:spPr>
        <p:txBody>
          <a:bodyPr/>
          <a:lstStyle/>
          <a:p>
            <a:pPr eaLnBrk="1" hangingPunct="1"/>
            <a:r>
              <a:rPr lang="en-US" altLang="en-US" smtClean="0"/>
              <a:t>Disk Management</a:t>
            </a:r>
          </a:p>
        </p:txBody>
      </p:sp>
      <p:sp>
        <p:nvSpPr>
          <p:cNvPr id="8195" name="Rectangle 3"/>
          <p:cNvSpPr>
            <a:spLocks noGrp="1" noChangeArrowheads="1"/>
          </p:cNvSpPr>
          <p:nvPr>
            <p:ph type="body" idx="1"/>
          </p:nvPr>
        </p:nvSpPr>
        <p:spPr>
          <a:xfrm>
            <a:off x="844550" y="1157288"/>
            <a:ext cx="7245350" cy="4530725"/>
          </a:xfrm>
        </p:spPr>
        <p:txBody>
          <a:bodyPr/>
          <a:lstStyle/>
          <a:p>
            <a:r>
              <a:rPr lang="en-US" altLang="en-US" sz="1800" b="1" dirty="0" smtClean="0">
                <a:solidFill>
                  <a:srgbClr val="3366FF"/>
                </a:solidFill>
              </a:rPr>
              <a:t>Low-level formatting</a:t>
            </a:r>
            <a:r>
              <a:rPr lang="en-US" altLang="en-US" sz="1800" dirty="0" smtClean="0"/>
              <a:t>, or </a:t>
            </a:r>
            <a:r>
              <a:rPr lang="en-US" altLang="en-US" sz="1800" b="1" dirty="0" smtClean="0">
                <a:solidFill>
                  <a:srgbClr val="3366FF"/>
                </a:solidFill>
              </a:rPr>
              <a:t>physical formatting</a:t>
            </a:r>
            <a:r>
              <a:rPr lang="en-US" altLang="en-US" sz="1800" dirty="0" smtClean="0">
                <a:solidFill>
                  <a:srgbClr val="3366FF"/>
                </a:solidFill>
              </a:rPr>
              <a:t> </a:t>
            </a:r>
            <a:r>
              <a:rPr lang="en-US" altLang="en-US" sz="1800" dirty="0" smtClean="0"/>
              <a:t>— Dividing a disk into sectors that the disk controller can read and write</a:t>
            </a:r>
          </a:p>
          <a:p>
            <a:pPr lvl="1"/>
            <a:r>
              <a:rPr lang="en-US" altLang="en-US" sz="1800" dirty="0" smtClean="0"/>
              <a:t>Each sector can hold header information, plus data, plus error correction code (</a:t>
            </a:r>
            <a:r>
              <a:rPr lang="en-US" altLang="en-US" sz="1800" b="1" dirty="0" smtClean="0">
                <a:solidFill>
                  <a:srgbClr val="3366FF"/>
                </a:solidFill>
              </a:rPr>
              <a:t>ECC</a:t>
            </a:r>
            <a:r>
              <a:rPr lang="en-US" altLang="en-US" sz="1800" dirty="0" smtClean="0"/>
              <a:t>)</a:t>
            </a:r>
          </a:p>
          <a:p>
            <a:pPr lvl="1"/>
            <a:r>
              <a:rPr lang="en-US" altLang="en-US" sz="1800" dirty="0" smtClean="0"/>
              <a:t>Usually 512 bytes of data but can be selectable</a:t>
            </a:r>
          </a:p>
          <a:p>
            <a:r>
              <a:rPr lang="en-US" altLang="en-US" sz="1800" dirty="0" smtClean="0"/>
              <a:t>To use a disk to hold files, the operating system still needs to record its own data structures on the disk</a:t>
            </a:r>
          </a:p>
          <a:p>
            <a:pPr lvl="1"/>
            <a:r>
              <a:rPr lang="en-US" altLang="en-US" sz="1800" b="1" dirty="0" smtClean="0">
                <a:solidFill>
                  <a:srgbClr val="3366FF"/>
                </a:solidFill>
              </a:rPr>
              <a:t>Partition</a:t>
            </a:r>
            <a:r>
              <a:rPr lang="en-US" altLang="en-US" sz="1800" dirty="0" smtClean="0"/>
              <a:t> the disk into one or more groups of cylinders, each treated as a logical disk</a:t>
            </a:r>
          </a:p>
          <a:p>
            <a:pPr lvl="1"/>
            <a:r>
              <a:rPr lang="en-US" altLang="en-US" sz="1800" b="1" dirty="0" smtClean="0">
                <a:solidFill>
                  <a:srgbClr val="3366FF"/>
                </a:solidFill>
              </a:rPr>
              <a:t>Logical formatting</a:t>
            </a:r>
            <a:r>
              <a:rPr lang="en-US" altLang="en-US" sz="1800" dirty="0" smtClean="0">
                <a:solidFill>
                  <a:srgbClr val="3366FF"/>
                </a:solidFill>
              </a:rPr>
              <a:t> </a:t>
            </a:r>
            <a:r>
              <a:rPr lang="en-US" altLang="en-US" sz="1800" dirty="0" smtClean="0"/>
              <a:t>or </a:t>
            </a:r>
            <a:r>
              <a:rPr lang="ja-JP" altLang="en-US" sz="1800" dirty="0" smtClean="0">
                <a:ea typeface="MS PGothic" panose="020B0600070205080204" pitchFamily="34" charset="-128"/>
              </a:rPr>
              <a:t>“</a:t>
            </a:r>
            <a:r>
              <a:rPr lang="en-US" altLang="ja-JP" sz="1800" dirty="0" smtClean="0">
                <a:ea typeface="MS PGothic" panose="020B0600070205080204" pitchFamily="34" charset="-128"/>
              </a:rPr>
              <a:t>making a file system</a:t>
            </a:r>
            <a:r>
              <a:rPr lang="ja-JP" altLang="en-US" sz="1800" dirty="0" smtClean="0">
                <a:ea typeface="MS PGothic" panose="020B0600070205080204" pitchFamily="34" charset="-128"/>
              </a:rPr>
              <a:t>”</a:t>
            </a:r>
            <a:endParaRPr lang="en-US" altLang="ja-JP" sz="1800" dirty="0" smtClean="0">
              <a:ea typeface="MS PGothic" panose="020B0600070205080204" pitchFamily="34" charset="-128"/>
            </a:endParaRPr>
          </a:p>
          <a:p>
            <a:pPr lvl="1"/>
            <a:r>
              <a:rPr lang="en-US" altLang="en-US" sz="1800" dirty="0" smtClean="0"/>
              <a:t>To increase efficiency most file systems group blocks into </a:t>
            </a:r>
            <a:r>
              <a:rPr lang="en-US" altLang="en-US" sz="1800" b="1" dirty="0" smtClean="0">
                <a:solidFill>
                  <a:srgbClr val="3366FF"/>
                </a:solidFill>
              </a:rPr>
              <a:t>clusters</a:t>
            </a:r>
          </a:p>
          <a:p>
            <a:pPr lvl="2"/>
            <a:r>
              <a:rPr lang="en-US" altLang="en-US" sz="1800" dirty="0" smtClean="0"/>
              <a:t>Disk I/O done in blocks</a:t>
            </a:r>
          </a:p>
          <a:p>
            <a:pPr lvl="2"/>
            <a:r>
              <a:rPr lang="en-US" altLang="en-US" sz="1800" dirty="0" smtClean="0"/>
              <a:t>File I/O done in clusters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90563" y="214313"/>
            <a:ext cx="7996237" cy="576262"/>
          </a:xfrm>
        </p:spPr>
        <p:txBody>
          <a:bodyPr/>
          <a:lstStyle/>
          <a:p>
            <a:pPr eaLnBrk="1" hangingPunct="1"/>
            <a:r>
              <a:rPr lang="en-US" altLang="en-US" smtClean="0"/>
              <a:t>Disk Management (Cont.)</a:t>
            </a:r>
          </a:p>
        </p:txBody>
      </p:sp>
      <p:sp>
        <p:nvSpPr>
          <p:cNvPr id="9219" name="Rectangle 3"/>
          <p:cNvSpPr>
            <a:spLocks noGrp="1" noChangeArrowheads="1"/>
          </p:cNvSpPr>
          <p:nvPr>
            <p:ph type="body" idx="1"/>
          </p:nvPr>
        </p:nvSpPr>
        <p:spPr>
          <a:xfrm>
            <a:off x="831850" y="928688"/>
            <a:ext cx="7029450" cy="4530725"/>
          </a:xfrm>
        </p:spPr>
        <p:txBody>
          <a:bodyPr/>
          <a:lstStyle/>
          <a:p>
            <a:endParaRPr lang="en-US" altLang="en-US" sz="1400" smtClean="0"/>
          </a:p>
          <a:p>
            <a:r>
              <a:rPr lang="en-US" altLang="en-US" smtClean="0"/>
              <a:t>Raw disk access for apps that want to do their own block management, keep OS out of the way (databases for example)</a:t>
            </a:r>
          </a:p>
          <a:p>
            <a:r>
              <a:rPr lang="en-US" altLang="en-US" smtClean="0"/>
              <a:t>Boot block initializes system</a:t>
            </a:r>
          </a:p>
          <a:p>
            <a:pPr lvl="1"/>
            <a:r>
              <a:rPr lang="en-US" altLang="en-US" smtClean="0"/>
              <a:t>The bootstrap is stored in ROM</a:t>
            </a:r>
          </a:p>
          <a:p>
            <a:pPr lvl="1"/>
            <a:r>
              <a:rPr lang="en-US" altLang="en-US" b="1" smtClean="0">
                <a:solidFill>
                  <a:srgbClr val="3366FF"/>
                </a:solidFill>
              </a:rPr>
              <a:t>Bootstrap loader</a:t>
            </a:r>
            <a:r>
              <a:rPr lang="en-US" altLang="en-US" smtClean="0">
                <a:solidFill>
                  <a:srgbClr val="3366FF"/>
                </a:solidFill>
              </a:rPr>
              <a:t> </a:t>
            </a:r>
            <a:r>
              <a:rPr lang="en-US" altLang="en-US" smtClean="0"/>
              <a:t>program stored in boot blocks of boot partition</a:t>
            </a:r>
          </a:p>
          <a:p>
            <a:r>
              <a:rPr lang="en-US" altLang="en-US" smtClean="0"/>
              <a:t>Methods such as </a:t>
            </a:r>
            <a:r>
              <a:rPr lang="en-US" altLang="en-US" b="1" smtClean="0">
                <a:solidFill>
                  <a:srgbClr val="3366FF"/>
                </a:solidFill>
              </a:rPr>
              <a:t>sector sparing</a:t>
            </a:r>
            <a:r>
              <a:rPr lang="en-US" altLang="en-US" smtClean="0">
                <a:solidFill>
                  <a:srgbClr val="3366FF"/>
                </a:solidFill>
              </a:rPr>
              <a:t> </a:t>
            </a:r>
            <a:r>
              <a:rPr lang="en-US" altLang="en-US" smtClean="0"/>
              <a:t>used to handle bad blocks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41400" y="277813"/>
            <a:ext cx="7645400" cy="576262"/>
          </a:xfrm>
        </p:spPr>
        <p:txBody>
          <a:bodyPr/>
          <a:lstStyle/>
          <a:p>
            <a:pPr eaLnBrk="1" hangingPunct="1"/>
            <a:r>
              <a:rPr lang="en-US" altLang="en-US" smtClean="0"/>
              <a:t>Booting from a Disk in Windows</a:t>
            </a:r>
            <a:endParaRPr lang="en-US" altLang="en-US" sz="2400" smtClean="0"/>
          </a:p>
        </p:txBody>
      </p:sp>
      <p:pic>
        <p:nvPicPr>
          <p:cNvPr id="102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600" y="1241425"/>
            <a:ext cx="5778500"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1249</Words>
  <Application>Microsoft Office PowerPoint</Application>
  <PresentationFormat>On-screen Show (4:3)</PresentationFormat>
  <Paragraphs>293</Paragraphs>
  <Slides>30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MS PGothic</vt:lpstr>
      <vt:lpstr>Arial</vt:lpstr>
      <vt:lpstr>Times New Roman</vt:lpstr>
      <vt:lpstr>Verdana</vt:lpstr>
      <vt:lpstr>Wingdings</vt:lpstr>
      <vt:lpstr>Default Design</vt:lpstr>
      <vt:lpstr>PowerPoint Presentation</vt:lpstr>
      <vt:lpstr>IO SYSTEMS</vt:lpstr>
      <vt:lpstr>The First Commercial Disk Drive</vt:lpstr>
      <vt:lpstr>Disk  Characteristics</vt:lpstr>
      <vt:lpstr>Disk Scheduling</vt:lpstr>
      <vt:lpstr>Disk Management</vt:lpstr>
      <vt:lpstr>Disk Management</vt:lpstr>
      <vt:lpstr>Disk Management (Cont.)</vt:lpstr>
      <vt:lpstr>Booting from a Disk in Windows</vt:lpstr>
      <vt:lpstr>Swap-Space Management</vt:lpstr>
      <vt:lpstr>Disk Attachment</vt:lpstr>
      <vt:lpstr>Disk Attachment</vt:lpstr>
      <vt:lpstr>Disk Attachment</vt:lpstr>
      <vt:lpstr>Reliability</vt:lpstr>
      <vt:lpstr>RAID</vt:lpstr>
      <vt:lpstr>RAID</vt:lpstr>
      <vt:lpstr>What Kind Of Storage Should You Use?</vt:lpstr>
      <vt:lpstr>IO Hardware</vt:lpstr>
      <vt:lpstr>IO Hardware</vt:lpstr>
      <vt:lpstr>Polling and Interrupts</vt:lpstr>
      <vt:lpstr>Polling and Interrupts</vt:lpstr>
      <vt:lpstr>Synchronous or Asynchronous</vt:lpstr>
      <vt:lpstr>DMA</vt:lpstr>
      <vt:lpstr>Streams</vt:lpstr>
      <vt:lpstr>Interfaces</vt:lpstr>
      <vt:lpstr>Kernel IO Subsystem</vt:lpstr>
      <vt:lpstr>Kernel IO Subsystem</vt:lpstr>
      <vt:lpstr>Performance</vt:lpstr>
      <vt:lpstr>Performance</vt:lpstr>
      <vt:lpstr>FILE SYSTEMS</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Section11-File_Systems</dc:title>
  <dc:creator>JB</dc:creator>
  <cp:lastModifiedBy>jerry breecher</cp:lastModifiedBy>
  <cp:revision>55</cp:revision>
  <dcterms:created xsi:type="dcterms:W3CDTF">2000-12-18T17:51:01Z</dcterms:created>
  <dcterms:modified xsi:type="dcterms:W3CDTF">2017-11-30T15:37:35Z</dcterms:modified>
</cp:coreProperties>
</file>