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83" r:id="rId2"/>
    <p:sldId id="284" r:id="rId3"/>
    <p:sldId id="285" r:id="rId4"/>
    <p:sldId id="328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9" r:id="rId14"/>
    <p:sldId id="300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5" autoAdjust="0"/>
    <p:restoredTop sz="90945"/>
  </p:normalViewPr>
  <p:slideViewPr>
    <p:cSldViewPr>
      <p:cViewPr varScale="1">
        <p:scale>
          <a:sx n="60" d="100"/>
          <a:sy n="60" d="100"/>
        </p:scale>
        <p:origin x="9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1441048E-BF18-4034-BEEB-B276FB2CEA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43BC3817-CAD6-4E92-8AC2-10989C6463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6045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919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0372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2786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53975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91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2224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77417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231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821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8444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3325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503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697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17: Distributed File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7E2CF0-E516-4679-900D-988220719D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3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17: Distributed File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A3124-CFCF-44E3-926E-414F65DD96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97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17: Distributed File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F5914-3F1E-45B0-A65B-EB6719E943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40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0"/>
            <a:ext cx="3581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17: Distributed File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9181E-3F53-45A3-8844-882825711E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9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17: Distributed File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01151-D0B2-46B7-9778-114409B6A2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01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17: Distributed File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AA92D-4629-4F9F-B7F3-31C7BB51E4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81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17: Distributed File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8632E-45E3-42CD-8274-43B7587B76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07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17: Distributed File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6A426-6FE3-4AFC-8E90-3D672CAE92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58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17: Distributed 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76FA6-E3B2-4620-B9EA-8DB33CFE34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978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17: Distributed File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B556A-873A-4FBA-954B-5FFA12E4E7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05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17: Distributed File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56115-C65D-4897-B16E-138223C835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90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/>
            </a:lvl1pPr>
          </a:lstStyle>
          <a:p>
            <a:r>
              <a:rPr lang="en-US" altLang="en-US"/>
              <a:t>17: Distributed File Systems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/>
            </a:lvl1pPr>
          </a:lstStyle>
          <a:p>
            <a:fld id="{8FC38702-D856-4ECB-9A8A-2660A8DF2D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17: Distributed File Systems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648200"/>
            <a:ext cx="8458200" cy="685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b="1">
                <a:solidFill>
                  <a:schemeClr val="accent2"/>
                </a:solidFill>
              </a:rPr>
              <a:t>Jerry Breecher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52400" y="1524000"/>
            <a:ext cx="8763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4400" b="1">
                <a:solidFill>
                  <a:srgbClr val="FF0000"/>
                </a:solidFill>
              </a:rPr>
              <a:t>OPERATING SYSTEMS </a:t>
            </a:r>
          </a:p>
          <a:p>
            <a:pPr algn="ctr" eaLnBrk="0" hangingPunct="0"/>
            <a:endParaRPr lang="en-US" altLang="en-US" sz="4400" b="1">
              <a:solidFill>
                <a:srgbClr val="FF0000"/>
              </a:solidFill>
            </a:endParaRPr>
          </a:p>
          <a:p>
            <a:pPr algn="ctr" eaLnBrk="0" hangingPunct="0"/>
            <a:r>
              <a:rPr lang="en-US" altLang="en-US" sz="4400" b="1">
                <a:solidFill>
                  <a:srgbClr val="FF0000"/>
                </a:solidFill>
              </a:rPr>
              <a:t>Distributed File Systems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34937" y="66817"/>
            <a:ext cx="8531225" cy="856701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Sequential Ordering Constraints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54392" y="2893615"/>
            <a:ext cx="8950325" cy="365237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b="1" dirty="0" smtClean="0">
                <a:ea typeface="굴림" panose="020B0600000101010101" pitchFamily="34" charset="-127"/>
              </a:rPr>
              <a:t>What sort of cache coherence can we expect?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One CPU changes file, and before it’s done, another CPU reads file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Example: Start with file contents = “A”</a:t>
            </a:r>
          </a:p>
          <a:p>
            <a:pPr marL="0" indent="0">
              <a:lnSpc>
                <a:spcPct val="80000"/>
              </a:lnSpc>
              <a:spcBef>
                <a:spcPct val="10000"/>
              </a:spcBef>
              <a:buNone/>
            </a:pPr>
            <a:endParaRPr lang="en-US" altLang="ko-KR" sz="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What would we actually want?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Assume we want distributed system to behave exactly the same as if all processes are running on single system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If read finishes before write starts, get old copy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If read starts after write finishes, get new copy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Otherwise, get either new or old copy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For NFS: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If read starts more than 30 seconds after write, get new copy; otherwise, could get partial update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672055" y="1019949"/>
            <a:ext cx="1981200" cy="268332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latin typeface="Gill Sans Light"/>
                <a:cs typeface="Gill Sans Light"/>
              </a:rPr>
              <a:t>Read: gets A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129255" y="1422447"/>
            <a:ext cx="2133600" cy="268332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 dirty="0">
                <a:latin typeface="Gill Sans Light"/>
                <a:cs typeface="Gill Sans Light"/>
              </a:rPr>
              <a:t>Read: gets A or B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729455" y="1019949"/>
            <a:ext cx="1600200" cy="268332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latin typeface="Gill Sans Light"/>
                <a:cs typeface="Gill Sans Light"/>
              </a:rPr>
              <a:t>Write B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339055" y="1422447"/>
            <a:ext cx="1600200" cy="268332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latin typeface="Gill Sans Light"/>
                <a:cs typeface="Gill Sans Light"/>
              </a:rPr>
              <a:t>Write C</a:t>
            </a:r>
          </a:p>
        </p:txBody>
      </p:sp>
      <p:sp>
        <p:nvSpPr>
          <p:cNvPr id="26633" name="Rectangle 11"/>
          <p:cNvSpPr>
            <a:spLocks noChangeArrowheads="1"/>
          </p:cNvSpPr>
          <p:nvPr/>
        </p:nvSpPr>
        <p:spPr bwMode="auto">
          <a:xfrm>
            <a:off x="6167855" y="990600"/>
            <a:ext cx="2514600" cy="297681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 dirty="0">
                <a:latin typeface="Gill Sans Light"/>
                <a:cs typeface="Gill Sans Light"/>
              </a:rPr>
              <a:t>Read: parts of B or C</a:t>
            </a:r>
          </a:p>
        </p:txBody>
      </p:sp>
      <p:sp>
        <p:nvSpPr>
          <p:cNvPr id="26634" name="Text Box 13"/>
          <p:cNvSpPr txBox="1">
            <a:spLocks noChangeArrowheads="1"/>
          </p:cNvSpPr>
          <p:nvPr/>
        </p:nvSpPr>
        <p:spPr bwMode="auto">
          <a:xfrm>
            <a:off x="151230" y="1040912"/>
            <a:ext cx="1160555" cy="366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>
                <a:latin typeface="Gill Sans Light"/>
                <a:cs typeface="Gill Sans Light"/>
              </a:rPr>
              <a:t>Client 1:</a:t>
            </a:r>
          </a:p>
        </p:txBody>
      </p:sp>
      <p:sp>
        <p:nvSpPr>
          <p:cNvPr id="26635" name="Text Box 14"/>
          <p:cNvSpPr txBox="1">
            <a:spLocks noChangeArrowheads="1"/>
          </p:cNvSpPr>
          <p:nvPr/>
        </p:nvSpPr>
        <p:spPr bwMode="auto">
          <a:xfrm>
            <a:off x="151230" y="1422447"/>
            <a:ext cx="1160555" cy="366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>
                <a:latin typeface="Gill Sans Light"/>
                <a:cs typeface="Gill Sans Light"/>
              </a:rPr>
              <a:t>Client 2:</a:t>
            </a:r>
          </a:p>
        </p:txBody>
      </p:sp>
      <p:sp>
        <p:nvSpPr>
          <p:cNvPr id="26636" name="Text Box 15"/>
          <p:cNvSpPr txBox="1">
            <a:spLocks noChangeArrowheads="1"/>
          </p:cNvSpPr>
          <p:nvPr/>
        </p:nvSpPr>
        <p:spPr bwMode="auto">
          <a:xfrm>
            <a:off x="151230" y="1757863"/>
            <a:ext cx="1160555" cy="366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>
                <a:latin typeface="Gill Sans Light"/>
                <a:cs typeface="Gill Sans Light"/>
              </a:rPr>
              <a:t>Client 3:</a:t>
            </a:r>
          </a:p>
        </p:txBody>
      </p:sp>
      <p:sp>
        <p:nvSpPr>
          <p:cNvPr id="26637" name="Rectangle 16"/>
          <p:cNvSpPr>
            <a:spLocks noChangeArrowheads="1"/>
          </p:cNvSpPr>
          <p:nvPr/>
        </p:nvSpPr>
        <p:spPr bwMode="auto">
          <a:xfrm>
            <a:off x="5405855" y="1824946"/>
            <a:ext cx="2514600" cy="297681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 dirty="0">
                <a:latin typeface="Gill Sans Light"/>
                <a:cs typeface="Gill Sans Light"/>
              </a:rPr>
              <a:t>Read: parts of B or C</a:t>
            </a:r>
          </a:p>
        </p:txBody>
      </p:sp>
      <p:grpSp>
        <p:nvGrpSpPr>
          <p:cNvPr id="26638" name="Group 20"/>
          <p:cNvGrpSpPr>
            <a:grpSpLocks/>
          </p:cNvGrpSpPr>
          <p:nvPr/>
        </p:nvGrpSpPr>
        <p:grpSpPr bwMode="auto">
          <a:xfrm>
            <a:off x="1672055" y="2294530"/>
            <a:ext cx="6553200" cy="433245"/>
            <a:chOff x="1008" y="3072"/>
            <a:chExt cx="4128" cy="310"/>
          </a:xfrm>
        </p:grpSpPr>
        <p:sp>
          <p:nvSpPr>
            <p:cNvPr id="26639" name="Line 17"/>
            <p:cNvSpPr>
              <a:spLocks noChangeShapeType="1"/>
            </p:cNvSpPr>
            <p:nvPr/>
          </p:nvSpPr>
          <p:spPr bwMode="auto">
            <a:xfrm>
              <a:off x="1008" y="3072"/>
              <a:ext cx="41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640" name="Text Box 18"/>
            <p:cNvSpPr txBox="1">
              <a:spLocks noChangeArrowheads="1"/>
            </p:cNvSpPr>
            <p:nvPr/>
          </p:nvSpPr>
          <p:spPr bwMode="auto">
            <a:xfrm>
              <a:off x="2736" y="3120"/>
              <a:ext cx="501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Time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40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15144" y="152400"/>
            <a:ext cx="7772400" cy="6858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Implementation of NFS</a:t>
            </a:r>
            <a:endParaRPr lang="en-US" altLang="ko-KR" sz="1800" dirty="0" smtClean="0">
              <a:ea typeface="굴림" panose="020B0600000101010101" pitchFamily="34" charset="-127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5208" r="1151" b="5527"/>
          <a:stretch>
            <a:fillRect/>
          </a:stretch>
        </p:blipFill>
        <p:spPr bwMode="auto">
          <a:xfrm>
            <a:off x="870800" y="1014412"/>
            <a:ext cx="7431088" cy="5057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A426-6FE3-4AFC-8E90-3D672CAE92D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82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NFS Pros and Cons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NFS Pros:</a:t>
            </a:r>
          </a:p>
          <a:p>
            <a:pPr lvl="1"/>
            <a:r>
              <a:rPr lang="en-US" altLang="ko-KR" sz="2000" dirty="0" smtClean="0"/>
              <a:t>Simple, Highly portable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NFS Cons:</a:t>
            </a:r>
          </a:p>
          <a:p>
            <a:pPr lvl="1"/>
            <a:r>
              <a:rPr lang="en-US" altLang="ko-KR" sz="2000" dirty="0" smtClean="0"/>
              <a:t>Sometimes inconsistent!</a:t>
            </a:r>
          </a:p>
          <a:p>
            <a:pPr lvl="1"/>
            <a:r>
              <a:rPr lang="en-US" altLang="ko-KR" sz="2000" dirty="0" smtClean="0"/>
              <a:t>Doesn’t scale to large numbers of clients</a:t>
            </a:r>
          </a:p>
          <a:p>
            <a:pPr lvl="2"/>
            <a:r>
              <a:rPr lang="en-US" altLang="ko-KR" sz="2000" dirty="0" smtClean="0"/>
              <a:t>Must keep checking to see if caches out of date</a:t>
            </a:r>
          </a:p>
          <a:p>
            <a:pPr lvl="2"/>
            <a:r>
              <a:rPr lang="en-US" altLang="ko-KR" sz="2000" dirty="0" smtClean="0"/>
              <a:t>Server becomes bottleneck due to polling traffic</a:t>
            </a:r>
          </a:p>
          <a:p>
            <a:endParaRPr lang="ko-KR" altLang="en-US" sz="2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22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9067800" cy="8382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Virtual </a:t>
            </a:r>
            <a:r>
              <a:rPr lang="en-US" altLang="ko-KR" dirty="0" err="1" smtClean="0">
                <a:ea typeface="굴림" charset="-127"/>
              </a:rPr>
              <a:t>Filesystem</a:t>
            </a:r>
            <a:r>
              <a:rPr lang="en-US" altLang="ko-KR" dirty="0" smtClean="0">
                <a:ea typeface="굴림" charset="-127"/>
              </a:rPr>
              <a:t> (VFS)</a:t>
            </a:r>
            <a:endParaRPr lang="en-US" altLang="ko-KR" sz="1800" dirty="0" smtClean="0">
              <a:ea typeface="굴림" charset="-127"/>
            </a:endParaRPr>
          </a:p>
        </p:txBody>
      </p:sp>
      <p:sp>
        <p:nvSpPr>
          <p:cNvPr id="1008644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3391256"/>
            <a:ext cx="8915400" cy="2819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 smtClean="0">
                <a:solidFill>
                  <a:schemeClr val="tx2"/>
                </a:solidFill>
                <a:ea typeface="굴림" charset="-127"/>
              </a:rPr>
              <a:t>VFS:</a:t>
            </a:r>
            <a:r>
              <a:rPr lang="en-US" altLang="ko-KR" sz="2000" dirty="0" smtClean="0">
                <a:ea typeface="굴림" charset="-127"/>
              </a:rPr>
              <a:t> Virtual abstraction similar to local file 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dirty="0" smtClean="0">
                <a:ea typeface="굴림" charset="-127"/>
              </a:rPr>
              <a:t>Provides virtual superblocks, </a:t>
            </a:r>
            <a:r>
              <a:rPr lang="en-US" altLang="ko-KR" sz="1800" dirty="0" err="1" smtClean="0">
                <a:ea typeface="굴림" charset="-127"/>
              </a:rPr>
              <a:t>inodes</a:t>
            </a:r>
            <a:r>
              <a:rPr lang="en-US" altLang="ko-KR" sz="1800" dirty="0" smtClean="0">
                <a:ea typeface="굴림" charset="-127"/>
              </a:rPr>
              <a:t>, files, </a:t>
            </a:r>
            <a:r>
              <a:rPr lang="en-US" altLang="ko-KR" sz="1800" dirty="0" err="1" smtClean="0">
                <a:ea typeface="굴림" charset="-127"/>
              </a:rPr>
              <a:t>etc</a:t>
            </a:r>
            <a:endParaRPr lang="en-US" altLang="ko-KR" sz="1800" dirty="0" smtClean="0">
              <a:ea typeface="굴림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dirty="0" smtClean="0">
                <a:ea typeface="굴림" charset="-127"/>
              </a:rPr>
              <a:t>Compatible with a variety of local and remote file systems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>
                <a:ea typeface="굴림" charset="-127"/>
              </a:rPr>
              <a:t>P</a:t>
            </a:r>
            <a:r>
              <a:rPr lang="en-US" altLang="ko-KR" sz="1600" dirty="0" smtClean="0">
                <a:ea typeface="굴림" charset="-127"/>
              </a:rPr>
              <a:t>rovides object-oriented way of implementing file systems</a:t>
            </a:r>
          </a:p>
          <a:p>
            <a:pPr lvl="2">
              <a:lnSpc>
                <a:spcPct val="80000"/>
              </a:lnSpc>
            </a:pPr>
            <a:endParaRPr lang="en-US" altLang="ko-KR" sz="1600" dirty="0" smtClean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ea typeface="굴림" charset="-127"/>
              </a:rPr>
              <a:t>VFS allows the same system call interface (the API) to be used for different types of file systems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 smtClean="0">
                <a:ea typeface="굴림" charset="-127"/>
              </a:rPr>
              <a:t>The API is to the VFS interface, rather than any specific type of file system</a:t>
            </a: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solidFill>
                  <a:srgbClr val="FF0000"/>
                </a:solidFill>
                <a:ea typeface="굴림" charset="-127"/>
              </a:rPr>
              <a:t>In </a:t>
            </a:r>
            <a:r>
              <a:rPr lang="en-US" altLang="ko-KR" sz="2000" dirty="0" err="1" smtClean="0">
                <a:solidFill>
                  <a:srgbClr val="FF0000"/>
                </a:solidFill>
                <a:ea typeface="굴림" charset="-127"/>
              </a:rPr>
              <a:t>linux</a:t>
            </a:r>
            <a:r>
              <a:rPr lang="en-US" altLang="ko-KR" sz="2000" dirty="0" smtClean="0">
                <a:solidFill>
                  <a:srgbClr val="FF0000"/>
                </a:solidFill>
                <a:ea typeface="굴림" charset="-127"/>
              </a:rPr>
              <a:t>, “VFS” stands for “Virtual </a:t>
            </a:r>
            <a:r>
              <a:rPr lang="en-US" altLang="ko-KR" sz="2000" dirty="0" err="1" smtClean="0">
                <a:solidFill>
                  <a:srgbClr val="FF0000"/>
                </a:solidFill>
                <a:ea typeface="굴림" charset="-127"/>
              </a:rPr>
              <a:t>Filesystem</a:t>
            </a:r>
            <a:r>
              <a:rPr lang="en-US" altLang="ko-KR" sz="2000" dirty="0" smtClean="0">
                <a:solidFill>
                  <a:srgbClr val="FF0000"/>
                </a:solidFill>
                <a:ea typeface="굴림" charset="-127"/>
              </a:rPr>
              <a:t> Switch”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0"/>
          <a:stretch/>
        </p:blipFill>
        <p:spPr bwMode="auto">
          <a:xfrm>
            <a:off x="3124200" y="609600"/>
            <a:ext cx="5531957" cy="279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1524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Allows same code interface independent of underlying file system.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88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788"/>
            <a:ext cx="8763000" cy="714375"/>
          </a:xfrm>
        </p:spPr>
        <p:txBody>
          <a:bodyPr/>
          <a:lstStyle/>
          <a:p>
            <a:r>
              <a:rPr lang="en-US" dirty="0" smtClean="0"/>
              <a:t>VFS Common File Model 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276600"/>
            <a:ext cx="8763000" cy="3200400"/>
          </a:xfrm>
        </p:spPr>
        <p:txBody>
          <a:bodyPr>
            <a:noAutofit/>
          </a:bodyPr>
          <a:lstStyle/>
          <a:p>
            <a:r>
              <a:rPr lang="en-US" sz="1800" dirty="0"/>
              <a:t>Four primary object types for VFS:</a:t>
            </a:r>
          </a:p>
          <a:p>
            <a:pPr lvl="1"/>
            <a:r>
              <a:rPr lang="en-US" sz="1600" dirty="0"/>
              <a:t>superblock object: represents a specific mounted </a:t>
            </a:r>
            <a:r>
              <a:rPr lang="en-US" sz="1600" dirty="0" err="1"/>
              <a:t>filesystem</a:t>
            </a:r>
            <a:endParaRPr lang="en-US" sz="1600" dirty="0"/>
          </a:p>
          <a:p>
            <a:pPr lvl="1"/>
            <a:r>
              <a:rPr lang="en-US" sz="1600" dirty="0" err="1"/>
              <a:t>inode</a:t>
            </a:r>
            <a:r>
              <a:rPr lang="en-US" sz="1600" dirty="0"/>
              <a:t> object: represents a specific file</a:t>
            </a:r>
          </a:p>
          <a:p>
            <a:pPr lvl="1"/>
            <a:r>
              <a:rPr lang="en-US" sz="1600" dirty="0" err="1"/>
              <a:t>dentry</a:t>
            </a:r>
            <a:r>
              <a:rPr lang="en-US" sz="1600" dirty="0"/>
              <a:t> object: represents a directory entry </a:t>
            </a:r>
            <a:endParaRPr lang="en-US" sz="1600" dirty="0" smtClean="0"/>
          </a:p>
          <a:p>
            <a:pPr lvl="1"/>
            <a:r>
              <a:rPr lang="en-US" sz="1600" dirty="0" smtClean="0"/>
              <a:t>file </a:t>
            </a:r>
            <a:r>
              <a:rPr lang="en-US" sz="1600" dirty="0"/>
              <a:t>object: represents </a:t>
            </a:r>
            <a:r>
              <a:rPr lang="en-US" sz="1600" dirty="0" smtClean="0"/>
              <a:t>open </a:t>
            </a:r>
            <a:r>
              <a:rPr lang="en-US" sz="1600" dirty="0"/>
              <a:t>file associated with </a:t>
            </a:r>
            <a:r>
              <a:rPr lang="en-US" sz="1600" dirty="0" smtClean="0"/>
              <a:t>process</a:t>
            </a:r>
          </a:p>
          <a:p>
            <a:r>
              <a:rPr lang="en-US" sz="1800" dirty="0" smtClean="0"/>
              <a:t>There </a:t>
            </a:r>
            <a:r>
              <a:rPr lang="en-US" sz="1800" dirty="0"/>
              <a:t>is no specific directory </a:t>
            </a:r>
            <a:r>
              <a:rPr lang="en-US" sz="1800" dirty="0" smtClean="0"/>
              <a:t>object (VFS treats directories as files)</a:t>
            </a:r>
          </a:p>
          <a:p>
            <a:r>
              <a:rPr lang="en-US" sz="1800" dirty="0" smtClean="0"/>
              <a:t>May need to fit the model by faking it</a:t>
            </a:r>
          </a:p>
          <a:p>
            <a:pPr lvl="1"/>
            <a:r>
              <a:rPr lang="en-US" sz="1600" dirty="0" smtClean="0"/>
              <a:t>Example: make it look like directories are files</a:t>
            </a:r>
          </a:p>
          <a:p>
            <a:pPr lvl="1"/>
            <a:r>
              <a:rPr lang="en-US" sz="1600" dirty="0" smtClean="0"/>
              <a:t>Example: make it look like have </a:t>
            </a:r>
            <a:r>
              <a:rPr lang="en-US" sz="1600" dirty="0" err="1" smtClean="0"/>
              <a:t>inodes</a:t>
            </a:r>
            <a:r>
              <a:rPr lang="en-US" sz="1600" dirty="0" smtClean="0"/>
              <a:t>, superblocks, etc.</a:t>
            </a:r>
            <a:endParaRPr lang="en-US" sz="16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57"/>
          <a:stretch/>
        </p:blipFill>
        <p:spPr bwMode="auto">
          <a:xfrm>
            <a:off x="862764" y="866775"/>
            <a:ext cx="4699836" cy="234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990600"/>
            <a:ext cx="16668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09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80"/>
            <a:ext cx="9144000" cy="882838"/>
          </a:xfrm>
        </p:spPr>
        <p:txBody>
          <a:bodyPr/>
          <a:lstStyle/>
          <a:p>
            <a:r>
              <a:rPr lang="en-US" sz="3200" dirty="0" smtClean="0"/>
              <a:t>Network-Attached Storage and the CAP Theorem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174713"/>
            <a:ext cx="8991600" cy="316580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Consistency: </a:t>
            </a:r>
          </a:p>
          <a:p>
            <a:pPr lvl="1"/>
            <a:r>
              <a:rPr lang="en-US" sz="1800" dirty="0" smtClean="0"/>
              <a:t>Changes appear to everyone in the same serial order</a:t>
            </a:r>
          </a:p>
          <a:p>
            <a:r>
              <a:rPr lang="en-US" sz="2000" dirty="0" smtClean="0"/>
              <a:t>Availability:</a:t>
            </a:r>
          </a:p>
          <a:p>
            <a:pPr lvl="1"/>
            <a:r>
              <a:rPr lang="en-US" sz="1800" dirty="0" smtClean="0"/>
              <a:t>Can get a result at any time</a:t>
            </a:r>
          </a:p>
          <a:p>
            <a:r>
              <a:rPr lang="en-US" sz="2000" dirty="0" smtClean="0"/>
              <a:t>Partition-Tolerance</a:t>
            </a:r>
          </a:p>
          <a:p>
            <a:pPr lvl="1"/>
            <a:r>
              <a:rPr lang="en-US" sz="1800" dirty="0" smtClean="0"/>
              <a:t>System continues to work even when network becomes partitioned</a:t>
            </a:r>
          </a:p>
          <a:p>
            <a:r>
              <a:rPr lang="en-US" sz="2000" dirty="0" smtClean="0"/>
              <a:t>Consistency, Availability, Partition-Tolerance (CAP) Theorem: </a:t>
            </a:r>
            <a:r>
              <a:rPr lang="en-US" sz="2000" dirty="0" smtClean="0">
                <a:solidFill>
                  <a:srgbClr val="FF0000"/>
                </a:solidFill>
              </a:rPr>
              <a:t>Cannot have all three at same time</a:t>
            </a:r>
          </a:p>
          <a:p>
            <a:pPr lvl="1"/>
            <a:r>
              <a:rPr lang="en-US" sz="1800" dirty="0" smtClean="0"/>
              <a:t>Otherwise known as “Brewer’s Theorem”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47273" y="1143000"/>
            <a:ext cx="6525127" cy="1981200"/>
            <a:chOff x="0" y="582699"/>
            <a:chExt cx="8686800" cy="3173444"/>
          </a:xfrm>
        </p:grpSpPr>
        <p:sp>
          <p:nvSpPr>
            <p:cNvPr id="4" name="Cloud 3"/>
            <p:cNvSpPr/>
            <p:nvPr/>
          </p:nvSpPr>
          <p:spPr bwMode="auto">
            <a:xfrm>
              <a:off x="2639478" y="823547"/>
              <a:ext cx="3657600" cy="2362200"/>
            </a:xfrm>
            <a:prstGeom prst="cloud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 smtClean="0">
                  <a:latin typeface="Gill Sans Light"/>
                  <a:cs typeface="Gill Sans Light"/>
                </a:rPr>
                <a:t>Network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3886200" y="582699"/>
              <a:ext cx="1772653" cy="1027644"/>
              <a:chOff x="2304" y="672"/>
              <a:chExt cx="1824" cy="912"/>
            </a:xfrm>
          </p:grpSpPr>
          <p:pic>
            <p:nvPicPr>
              <p:cNvPr id="17" name="Picture 5" descr="MCj03984350000[1]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4" y="672"/>
                <a:ext cx="981" cy="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3600" y="720"/>
                <a:ext cx="528" cy="864"/>
                <a:chOff x="3600" y="720"/>
                <a:chExt cx="528" cy="864"/>
              </a:xfrm>
            </p:grpSpPr>
            <p:sp>
              <p:nvSpPr>
                <p:cNvPr id="14" name="AutoShape 20"/>
                <p:cNvSpPr>
                  <a:spLocks noChangeArrowheads="1"/>
                </p:cNvSpPr>
                <p:nvPr/>
              </p:nvSpPr>
              <p:spPr bwMode="auto">
                <a:xfrm>
                  <a:off x="3600" y="720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5" name="AutoShape 21"/>
                <p:cNvSpPr>
                  <a:spLocks noChangeArrowheads="1"/>
                </p:cNvSpPr>
                <p:nvPr/>
              </p:nvSpPr>
              <p:spPr bwMode="auto">
                <a:xfrm>
                  <a:off x="3696" y="912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6" name="AutoShape 22"/>
                <p:cNvSpPr>
                  <a:spLocks noChangeArrowheads="1"/>
                </p:cNvSpPr>
                <p:nvPr/>
              </p:nvSpPr>
              <p:spPr bwMode="auto">
                <a:xfrm>
                  <a:off x="3792" y="1104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13" name="AutoShape 23"/>
              <p:cNvSpPr>
                <a:spLocks noChangeArrowheads="1"/>
              </p:cNvSpPr>
              <p:nvPr/>
            </p:nvSpPr>
            <p:spPr bwMode="auto">
              <a:xfrm>
                <a:off x="3072" y="1008"/>
                <a:ext cx="432" cy="336"/>
              </a:xfrm>
              <a:prstGeom prst="leftRightArrow">
                <a:avLst>
                  <a:gd name="adj1" fmla="val 50000"/>
                  <a:gd name="adj2" fmla="val 25714"/>
                </a:avLst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26"/>
            <p:cNvGrpSpPr>
              <a:grpSpLocks/>
            </p:cNvGrpSpPr>
            <p:nvPr/>
          </p:nvGrpSpPr>
          <p:grpSpPr bwMode="auto">
            <a:xfrm>
              <a:off x="3226785" y="2728499"/>
              <a:ext cx="1772653" cy="1027644"/>
              <a:chOff x="2304" y="672"/>
              <a:chExt cx="1824" cy="912"/>
            </a:xfrm>
          </p:grpSpPr>
          <p:pic>
            <p:nvPicPr>
              <p:cNvPr id="21" name="Picture 5" descr="MCj03984350000[1]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4" y="672"/>
                <a:ext cx="981" cy="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2" name="Group 25"/>
              <p:cNvGrpSpPr>
                <a:grpSpLocks/>
              </p:cNvGrpSpPr>
              <p:nvPr/>
            </p:nvGrpSpPr>
            <p:grpSpPr bwMode="auto">
              <a:xfrm>
                <a:off x="3600" y="720"/>
                <a:ext cx="528" cy="864"/>
                <a:chOff x="3600" y="720"/>
                <a:chExt cx="528" cy="864"/>
              </a:xfrm>
            </p:grpSpPr>
            <p:sp>
              <p:nvSpPr>
                <p:cNvPr id="24" name="AutoShape 20"/>
                <p:cNvSpPr>
                  <a:spLocks noChangeArrowheads="1"/>
                </p:cNvSpPr>
                <p:nvPr/>
              </p:nvSpPr>
              <p:spPr bwMode="auto">
                <a:xfrm>
                  <a:off x="3600" y="720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5" name="AutoShape 21"/>
                <p:cNvSpPr>
                  <a:spLocks noChangeArrowheads="1"/>
                </p:cNvSpPr>
                <p:nvPr/>
              </p:nvSpPr>
              <p:spPr bwMode="auto">
                <a:xfrm>
                  <a:off x="3696" y="912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6" name="AutoShape 22"/>
                <p:cNvSpPr>
                  <a:spLocks noChangeArrowheads="1"/>
                </p:cNvSpPr>
                <p:nvPr/>
              </p:nvSpPr>
              <p:spPr bwMode="auto">
                <a:xfrm>
                  <a:off x="3792" y="1104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23" name="AutoShape 23"/>
              <p:cNvSpPr>
                <a:spLocks noChangeArrowheads="1"/>
              </p:cNvSpPr>
              <p:nvPr/>
            </p:nvSpPr>
            <p:spPr bwMode="auto">
              <a:xfrm>
                <a:off x="3072" y="1008"/>
                <a:ext cx="432" cy="336"/>
              </a:xfrm>
              <a:prstGeom prst="leftRightArrow">
                <a:avLst>
                  <a:gd name="adj1" fmla="val 50000"/>
                  <a:gd name="adj2" fmla="val 25714"/>
                </a:avLst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4" name="Group 26"/>
            <p:cNvGrpSpPr>
              <a:grpSpLocks/>
            </p:cNvGrpSpPr>
            <p:nvPr/>
          </p:nvGrpSpPr>
          <p:grpSpPr bwMode="auto">
            <a:xfrm>
              <a:off x="5085347" y="2248956"/>
              <a:ext cx="1772653" cy="1027644"/>
              <a:chOff x="2304" y="672"/>
              <a:chExt cx="1824" cy="912"/>
            </a:xfrm>
          </p:grpSpPr>
          <p:pic>
            <p:nvPicPr>
              <p:cNvPr id="35" name="Picture 5" descr="MCj03984350000[1]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4" y="672"/>
                <a:ext cx="981" cy="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6" name="Group 25"/>
              <p:cNvGrpSpPr>
                <a:grpSpLocks/>
              </p:cNvGrpSpPr>
              <p:nvPr/>
            </p:nvGrpSpPr>
            <p:grpSpPr bwMode="auto">
              <a:xfrm>
                <a:off x="3600" y="720"/>
                <a:ext cx="528" cy="864"/>
                <a:chOff x="3600" y="720"/>
                <a:chExt cx="528" cy="864"/>
              </a:xfrm>
            </p:grpSpPr>
            <p:sp>
              <p:nvSpPr>
                <p:cNvPr id="38" name="AutoShape 20"/>
                <p:cNvSpPr>
                  <a:spLocks noChangeArrowheads="1"/>
                </p:cNvSpPr>
                <p:nvPr/>
              </p:nvSpPr>
              <p:spPr bwMode="auto">
                <a:xfrm>
                  <a:off x="3600" y="720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9" name="AutoShape 21"/>
                <p:cNvSpPr>
                  <a:spLocks noChangeArrowheads="1"/>
                </p:cNvSpPr>
                <p:nvPr/>
              </p:nvSpPr>
              <p:spPr bwMode="auto">
                <a:xfrm>
                  <a:off x="3696" y="912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40" name="AutoShape 22"/>
                <p:cNvSpPr>
                  <a:spLocks noChangeArrowheads="1"/>
                </p:cNvSpPr>
                <p:nvPr/>
              </p:nvSpPr>
              <p:spPr bwMode="auto">
                <a:xfrm>
                  <a:off x="3792" y="1104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7" name="AutoShape 23"/>
              <p:cNvSpPr>
                <a:spLocks noChangeArrowheads="1"/>
              </p:cNvSpPr>
              <p:nvPr/>
            </p:nvSpPr>
            <p:spPr bwMode="auto">
              <a:xfrm>
                <a:off x="3072" y="1008"/>
                <a:ext cx="432" cy="336"/>
              </a:xfrm>
              <a:prstGeom prst="leftRightArrow">
                <a:avLst>
                  <a:gd name="adj1" fmla="val 50000"/>
                  <a:gd name="adj2" fmla="val 25714"/>
                </a:avLst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804862"/>
              <a:ext cx="1219200" cy="981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1905000"/>
              <a:ext cx="1219200" cy="981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771525"/>
              <a:ext cx="1219200" cy="981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339" y="2607324"/>
              <a:ext cx="1219200" cy="981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22679"/>
              <a:ext cx="1219200" cy="981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Left-Right Arrow 10"/>
            <p:cNvSpPr/>
            <p:nvPr/>
          </p:nvSpPr>
          <p:spPr bwMode="auto">
            <a:xfrm>
              <a:off x="1272208" y="1878495"/>
              <a:ext cx="1742661" cy="283743"/>
            </a:xfrm>
            <a:prstGeom prst="leftRightArrow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47" name="Left-Right Arrow 46"/>
            <p:cNvSpPr/>
            <p:nvPr/>
          </p:nvSpPr>
          <p:spPr bwMode="auto">
            <a:xfrm rot="20023723">
              <a:off x="1792144" y="2601915"/>
              <a:ext cx="1467402" cy="296566"/>
            </a:xfrm>
            <a:prstGeom prst="leftRightArrow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48" name="Left-Right Arrow 47"/>
            <p:cNvSpPr/>
            <p:nvPr/>
          </p:nvSpPr>
          <p:spPr bwMode="auto">
            <a:xfrm rot="1829678">
              <a:off x="2450831" y="1489235"/>
              <a:ext cx="839688" cy="277873"/>
            </a:xfrm>
            <a:prstGeom prst="leftRightArrow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49" name="Left-Right Arrow 48"/>
            <p:cNvSpPr/>
            <p:nvPr/>
          </p:nvSpPr>
          <p:spPr bwMode="auto">
            <a:xfrm rot="20773327">
              <a:off x="5840443" y="1391320"/>
              <a:ext cx="1742661" cy="283743"/>
            </a:xfrm>
            <a:prstGeom prst="leftRightArrow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50" name="Left-Right Arrow 49"/>
            <p:cNvSpPr/>
            <p:nvPr/>
          </p:nvSpPr>
          <p:spPr bwMode="auto">
            <a:xfrm rot="738253">
              <a:off x="5894585" y="2009112"/>
              <a:ext cx="1409183" cy="259184"/>
            </a:xfrm>
            <a:prstGeom prst="leftRightArrow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56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28600"/>
            <a:ext cx="7772400" cy="762000"/>
          </a:xfrm>
        </p:spPr>
        <p:txBody>
          <a:bodyPr/>
          <a:lstStyle/>
          <a:p>
            <a:r>
              <a:rPr lang="en-US" dirty="0" smtClean="0"/>
              <a:t>Key Value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2547"/>
            <a:ext cx="9372600" cy="329665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Goal: Handle huge volumes of data, e.g., </a:t>
            </a:r>
            <a:r>
              <a:rPr lang="en-US" sz="2400" dirty="0" err="1" smtClean="0"/>
              <a:t>PetaBytes</a:t>
            </a:r>
            <a:r>
              <a:rPr lang="en-US" sz="2400" dirty="0" smtClean="0"/>
              <a:t>!</a:t>
            </a:r>
          </a:p>
          <a:p>
            <a:pPr lvl="1"/>
            <a:r>
              <a:rPr lang="en-US" sz="2000" dirty="0" smtClean="0"/>
              <a:t>Store (key, value) tuples</a:t>
            </a:r>
          </a:p>
          <a:p>
            <a:pPr lvl="2"/>
            <a:endParaRPr lang="en-US" sz="2000" dirty="0" smtClean="0"/>
          </a:p>
          <a:p>
            <a:r>
              <a:rPr lang="en-US" sz="2400" dirty="0" smtClean="0"/>
              <a:t>Simple interface</a:t>
            </a:r>
          </a:p>
          <a:p>
            <a:pPr lvl="1"/>
            <a:r>
              <a:rPr lang="en-US" sz="2000" dirty="0" smtClean="0">
                <a:cs typeface="Courier New"/>
              </a:rPr>
              <a:t>put(key, value); </a:t>
            </a:r>
            <a:r>
              <a:rPr lang="en-US" sz="2000" dirty="0" smtClean="0"/>
              <a:t>// insert/write “value” associated with “key”</a:t>
            </a:r>
          </a:p>
          <a:p>
            <a:pPr lvl="1"/>
            <a:r>
              <a:rPr lang="en-US" sz="2000" dirty="0" smtClean="0">
                <a:cs typeface="Courier New"/>
              </a:rPr>
              <a:t>value = get(key); </a:t>
            </a:r>
            <a:r>
              <a:rPr lang="en-US" sz="2000" dirty="0" smtClean="0"/>
              <a:t>// get/read data associated with “key”</a:t>
            </a:r>
          </a:p>
          <a:p>
            <a:pPr lvl="2"/>
            <a:endParaRPr lang="en-US" sz="2000" dirty="0" smtClean="0"/>
          </a:p>
          <a:p>
            <a:r>
              <a:rPr lang="en-US" sz="2400" dirty="0" smtClean="0"/>
              <a:t>Used sometimes as a simpler but more scalable “database”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19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3408"/>
            <a:ext cx="7772400" cy="738939"/>
          </a:xfrm>
        </p:spPr>
        <p:txBody>
          <a:bodyPr/>
          <a:lstStyle/>
          <a:p>
            <a:r>
              <a:rPr lang="en-US" dirty="0" smtClean="0"/>
              <a:t>Key Values: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92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Amazon:</a:t>
            </a:r>
          </a:p>
          <a:p>
            <a:pPr lvl="1"/>
            <a:r>
              <a:rPr lang="en-US" dirty="0" smtClean="0"/>
              <a:t>Key: </a:t>
            </a:r>
            <a:r>
              <a:rPr lang="en-US" dirty="0" err="1" smtClean="0"/>
              <a:t>customerID</a:t>
            </a:r>
            <a:endParaRPr lang="en-US" dirty="0" smtClean="0"/>
          </a:p>
          <a:p>
            <a:pPr lvl="1"/>
            <a:r>
              <a:rPr lang="en-US" dirty="0" smtClean="0"/>
              <a:t>Value: customer profile (e.g., buying history, credit card, ..)</a:t>
            </a:r>
          </a:p>
          <a:p>
            <a:endParaRPr lang="en-US" dirty="0" smtClean="0"/>
          </a:p>
          <a:p>
            <a:r>
              <a:rPr lang="en-US" dirty="0" smtClean="0"/>
              <a:t>Facebook, Twitter:</a:t>
            </a:r>
          </a:p>
          <a:p>
            <a:pPr lvl="1"/>
            <a:r>
              <a:rPr lang="en-US" dirty="0" smtClean="0"/>
              <a:t>Key: </a:t>
            </a:r>
            <a:r>
              <a:rPr lang="en-US" dirty="0" err="1" smtClean="0"/>
              <a:t>UserID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Value: user profile (e.g., posting history, photos, friends, …)</a:t>
            </a:r>
          </a:p>
          <a:p>
            <a:pPr marL="457200" lvl="1" indent="0">
              <a:buNone/>
            </a:pPr>
            <a:r>
              <a:rPr lang="en-US" dirty="0" smtClean="0"/>
              <a:t>			</a:t>
            </a:r>
          </a:p>
          <a:p>
            <a:r>
              <a:rPr lang="en-US" dirty="0" err="1" smtClean="0"/>
              <a:t>iCloud</a:t>
            </a:r>
            <a:r>
              <a:rPr lang="en-US" dirty="0" smtClean="0"/>
              <a:t>/iTunes:</a:t>
            </a:r>
          </a:p>
          <a:p>
            <a:pPr lvl="1"/>
            <a:r>
              <a:rPr lang="en-US" dirty="0" smtClean="0"/>
              <a:t>Key: Movie/song name</a:t>
            </a:r>
          </a:p>
          <a:p>
            <a:pPr lvl="1"/>
            <a:r>
              <a:rPr lang="en-US" dirty="0" smtClean="0"/>
              <a:t>Value: Movie, Song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38650" y="482877"/>
            <a:ext cx="2209800" cy="228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572000" y="2618603"/>
            <a:ext cx="2324100" cy="1117824"/>
            <a:chOff x="3619500" y="2234976"/>
            <a:chExt cx="2324100" cy="11178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234976"/>
              <a:ext cx="1143000" cy="11178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9500" y="2247900"/>
              <a:ext cx="1104900" cy="11049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686300" y="4953000"/>
            <a:ext cx="2283905" cy="1041400"/>
            <a:chOff x="3558095" y="3733800"/>
            <a:chExt cx="2283905" cy="10414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8095" y="3797300"/>
              <a:ext cx="1242505" cy="9271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0600" y="3733800"/>
              <a:ext cx="1041400" cy="1041400"/>
            </a:xfrm>
            <a:prstGeom prst="rect">
              <a:avLst/>
            </a:prstGeom>
          </p:spPr>
        </p:pic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52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2" y="16042"/>
            <a:ext cx="9119937" cy="1143000"/>
          </a:xfrm>
        </p:spPr>
        <p:txBody>
          <a:bodyPr/>
          <a:lstStyle/>
          <a:p>
            <a:r>
              <a:rPr lang="en-US" sz="3600" dirty="0" smtClean="0"/>
              <a:t>Key-Value </a:t>
            </a:r>
            <a:r>
              <a:rPr lang="en-US" sz="3600" dirty="0"/>
              <a:t>S</a:t>
            </a:r>
            <a:r>
              <a:rPr lang="en-US" sz="3600" dirty="0" smtClean="0"/>
              <a:t>torage </a:t>
            </a:r>
            <a:r>
              <a:rPr lang="en-US" sz="3600" dirty="0"/>
              <a:t>S</a:t>
            </a:r>
            <a:r>
              <a:rPr lang="en-US" sz="3600" dirty="0" smtClean="0"/>
              <a:t>ystems in Real </a:t>
            </a:r>
            <a:r>
              <a:rPr lang="en-US" sz="3600" dirty="0"/>
              <a:t>L</a:t>
            </a:r>
            <a:r>
              <a:rPr lang="en-US" sz="3600" dirty="0" smtClean="0"/>
              <a:t>ife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220200" cy="41148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Amazon</a:t>
            </a:r>
          </a:p>
          <a:p>
            <a:pPr lvl="1"/>
            <a:r>
              <a:rPr lang="en-US" sz="1600" dirty="0" err="1" smtClean="0"/>
              <a:t>DynamoDB</a:t>
            </a:r>
            <a:r>
              <a:rPr lang="en-US" sz="1600" dirty="0" smtClean="0"/>
              <a:t>: internal key value store used for </a:t>
            </a:r>
            <a:r>
              <a:rPr lang="en-US" sz="1600" dirty="0" err="1" smtClean="0"/>
              <a:t>Amazon.com</a:t>
            </a:r>
            <a:r>
              <a:rPr lang="en-US" sz="1600" dirty="0" smtClean="0"/>
              <a:t> (shopping cart)</a:t>
            </a:r>
          </a:p>
          <a:p>
            <a:pPr lvl="1"/>
            <a:r>
              <a:rPr lang="en-US" sz="1600" dirty="0" smtClean="0"/>
              <a:t>Simple Storage System (S3)</a:t>
            </a:r>
          </a:p>
          <a:p>
            <a:pPr lvl="2"/>
            <a:endParaRPr lang="en-US" sz="1200" dirty="0" smtClean="0"/>
          </a:p>
          <a:p>
            <a:r>
              <a:rPr lang="en-US" sz="1800" b="1" dirty="0" err="1" smtClean="0"/>
              <a:t>BigTable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HBase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Hypertable</a:t>
            </a:r>
            <a:r>
              <a:rPr lang="en-US" sz="1800" b="1" dirty="0" smtClean="0"/>
              <a:t>: </a:t>
            </a:r>
            <a:r>
              <a:rPr lang="en-US" sz="1800" dirty="0" smtClean="0"/>
              <a:t>distributed, </a:t>
            </a:r>
            <a:r>
              <a:rPr lang="en-US" sz="1800" dirty="0"/>
              <a:t>scalable </a:t>
            </a:r>
            <a:r>
              <a:rPr lang="en-US" sz="1800" dirty="0" smtClean="0"/>
              <a:t>data storage</a:t>
            </a:r>
          </a:p>
          <a:p>
            <a:pPr lvl="2"/>
            <a:endParaRPr lang="en-US" sz="1200" dirty="0" smtClean="0"/>
          </a:p>
          <a:p>
            <a:r>
              <a:rPr lang="en-US" sz="1800" b="1" dirty="0" smtClean="0"/>
              <a:t>Cassandra</a:t>
            </a:r>
            <a:r>
              <a:rPr lang="en-US" sz="1800" dirty="0"/>
              <a:t>: “distributed data management system” (developed by Facebook</a:t>
            </a:r>
            <a:r>
              <a:rPr lang="en-US" sz="1800" dirty="0" smtClean="0"/>
              <a:t>)</a:t>
            </a:r>
          </a:p>
          <a:p>
            <a:pPr lvl="4"/>
            <a:endParaRPr lang="en-US" sz="1100" dirty="0"/>
          </a:p>
          <a:p>
            <a:r>
              <a:rPr lang="en-US" sz="1800" b="1" dirty="0" err="1" smtClean="0"/>
              <a:t>Memcached</a:t>
            </a:r>
            <a:r>
              <a:rPr lang="en-US" sz="1800" b="1" dirty="0"/>
              <a:t>:</a:t>
            </a:r>
            <a:r>
              <a:rPr lang="en-US" sz="1800" dirty="0"/>
              <a:t> in-memory key-value store for small chunks of arbitrary data (strings, objects) </a:t>
            </a:r>
          </a:p>
          <a:p>
            <a:pPr lvl="3"/>
            <a:endParaRPr lang="en-US" sz="1100" dirty="0" smtClean="0"/>
          </a:p>
          <a:p>
            <a:r>
              <a:rPr lang="en-US" sz="1800" b="1" dirty="0" err="1" smtClean="0"/>
              <a:t>BitTorrent</a:t>
            </a:r>
            <a:r>
              <a:rPr lang="en-US" sz="1800" b="1" dirty="0" smtClean="0"/>
              <a:t> distributed file location:</a:t>
            </a:r>
            <a:r>
              <a:rPr lang="en-US" sz="1800" dirty="0" smtClean="0"/>
              <a:t> peer-to-peer sharing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00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6833"/>
            <a:ext cx="7772400" cy="838200"/>
          </a:xfrm>
        </p:spPr>
        <p:txBody>
          <a:bodyPr/>
          <a:lstStyle/>
          <a:p>
            <a:r>
              <a:rPr lang="en-US" dirty="0" smtClean="0"/>
              <a:t>Key Value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4727"/>
            <a:ext cx="8763000" cy="152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Also called Distributed </a:t>
            </a:r>
            <a:r>
              <a:rPr lang="en-US" sz="2400" dirty="0"/>
              <a:t>H</a:t>
            </a:r>
            <a:r>
              <a:rPr lang="en-US" sz="2400" dirty="0" smtClean="0"/>
              <a:t>ash Tables (DHT)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Main idea: partition set of key-values across many machines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00200" y="2530759"/>
            <a:ext cx="5943600" cy="3295015"/>
            <a:chOff x="1524000" y="2133600"/>
            <a:chExt cx="5943600" cy="3295015"/>
          </a:xfrm>
        </p:grpSpPr>
        <p:grpSp>
          <p:nvGrpSpPr>
            <p:cNvPr id="98" name="Group 97"/>
            <p:cNvGrpSpPr/>
            <p:nvPr/>
          </p:nvGrpSpPr>
          <p:grpSpPr>
            <a:xfrm>
              <a:off x="6781800" y="2379821"/>
              <a:ext cx="533400" cy="1753394"/>
              <a:chOff x="7010400" y="1600200"/>
              <a:chExt cx="533400" cy="1753394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7010400" y="1600200"/>
                <a:ext cx="533400" cy="1752600"/>
              </a:xfrm>
              <a:prstGeom prst="rect">
                <a:avLst/>
              </a:prstGeom>
              <a:solidFill>
                <a:srgbClr val="FFFFAA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7" name="Straight Connector 6"/>
              <p:cNvCxnSpPr>
                <a:stCxn id="5" idx="0"/>
                <a:endCxn id="5" idx="2"/>
              </p:cNvCxnSpPr>
              <p:nvPr/>
            </p:nvCxnSpPr>
            <p:spPr bwMode="auto">
              <a:xfrm rot="16200000" flipH="1">
                <a:off x="6400800" y="2476500"/>
                <a:ext cx="17526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" name="Straight Connector 7"/>
              <p:cNvCxnSpPr/>
              <p:nvPr/>
            </p:nvCxnSpPr>
            <p:spPr bwMode="auto">
              <a:xfrm>
                <a:off x="7010400" y="16764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7010400" y="17526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7010400" y="18288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7010400" y="19050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7010400" y="1979612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7010400" y="20574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7010400" y="21336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7010400" y="22098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7010400" y="22860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7010400" y="2360612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7010400" y="24384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7010400" y="25146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7010400" y="25908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7010400" y="26670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7010400" y="2741612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7010400" y="28194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7010400" y="28956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7010400" y="29718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7010400" y="3275012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600" y="4742815"/>
              <a:ext cx="685800" cy="6858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0400" y="4742815"/>
              <a:ext cx="685800" cy="6858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800" y="4742815"/>
              <a:ext cx="685800" cy="6858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7000" y="4742021"/>
              <a:ext cx="685800" cy="685800"/>
            </a:xfrm>
            <a:prstGeom prst="rect">
              <a:avLst/>
            </a:prstGeom>
          </p:spPr>
        </p:pic>
        <p:grpSp>
          <p:nvGrpSpPr>
            <p:cNvPr id="102" name="Group 101"/>
            <p:cNvGrpSpPr/>
            <p:nvPr/>
          </p:nvGrpSpPr>
          <p:grpSpPr>
            <a:xfrm>
              <a:off x="6248400" y="4437221"/>
              <a:ext cx="533400" cy="381794"/>
              <a:chOff x="6477000" y="3657600"/>
              <a:chExt cx="533400" cy="381794"/>
            </a:xfrm>
          </p:grpSpPr>
          <p:sp>
            <p:nvSpPr>
              <p:cNvPr id="78" name="Rectangle 77"/>
              <p:cNvSpPr/>
              <p:nvPr/>
            </p:nvSpPr>
            <p:spPr bwMode="auto">
              <a:xfrm>
                <a:off x="6477000" y="3657600"/>
                <a:ext cx="533400" cy="381000"/>
              </a:xfrm>
              <a:prstGeom prst="rect">
                <a:avLst/>
              </a:prstGeom>
              <a:solidFill>
                <a:srgbClr val="FFFFAA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79" name="Straight Connector 78"/>
              <p:cNvCxnSpPr>
                <a:stCxn id="78" idx="0"/>
                <a:endCxn id="78" idx="2"/>
              </p:cNvCxnSpPr>
              <p:nvPr/>
            </p:nvCxnSpPr>
            <p:spPr bwMode="auto">
              <a:xfrm rot="16200000" flipH="1">
                <a:off x="6553200" y="3848100"/>
                <a:ext cx="3810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6477000" y="37338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>
                <a:off x="6477000" y="38100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2" name="Straight Connector 81"/>
              <p:cNvCxnSpPr/>
              <p:nvPr/>
            </p:nvCxnSpPr>
            <p:spPr bwMode="auto">
              <a:xfrm>
                <a:off x="6477000" y="38862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6477000" y="39624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99" name="Group 98"/>
            <p:cNvGrpSpPr/>
            <p:nvPr/>
          </p:nvGrpSpPr>
          <p:grpSpPr>
            <a:xfrm>
              <a:off x="1524000" y="4436427"/>
              <a:ext cx="533400" cy="381000"/>
              <a:chOff x="1752600" y="3656806"/>
              <a:chExt cx="533400" cy="381000"/>
            </a:xfrm>
          </p:grpSpPr>
          <p:sp>
            <p:nvSpPr>
              <p:cNvPr id="60" name="Rectangle 59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solidFill>
                <a:srgbClr val="FFFFAA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00" name="Group 99"/>
            <p:cNvGrpSpPr/>
            <p:nvPr/>
          </p:nvGrpSpPr>
          <p:grpSpPr>
            <a:xfrm>
              <a:off x="2971800" y="4437221"/>
              <a:ext cx="533400" cy="381000"/>
              <a:chOff x="3200400" y="3657600"/>
              <a:chExt cx="533400" cy="381000"/>
            </a:xfrm>
          </p:grpSpPr>
          <p:sp>
            <p:nvSpPr>
              <p:cNvPr id="66" name="Rectangle 65"/>
              <p:cNvSpPr/>
              <p:nvPr/>
            </p:nvSpPr>
            <p:spPr bwMode="auto">
              <a:xfrm>
                <a:off x="3200400" y="3657600"/>
                <a:ext cx="533400" cy="381000"/>
              </a:xfrm>
              <a:prstGeom prst="rect">
                <a:avLst/>
              </a:prstGeom>
              <a:solidFill>
                <a:srgbClr val="FFFFAA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68" name="Straight Connector 67"/>
              <p:cNvCxnSpPr/>
              <p:nvPr/>
            </p:nvCxnSpPr>
            <p:spPr bwMode="auto">
              <a:xfrm>
                <a:off x="3200400" y="37338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3200400" y="38100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>
                <a:off x="3200400" y="38862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>
                <a:off x="3200400" y="3658394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3200400" y="39624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01" name="Group 100"/>
            <p:cNvGrpSpPr/>
            <p:nvPr/>
          </p:nvGrpSpPr>
          <p:grpSpPr>
            <a:xfrm>
              <a:off x="4267200" y="4437221"/>
              <a:ext cx="533400" cy="381794"/>
              <a:chOff x="4495800" y="3657600"/>
              <a:chExt cx="533400" cy="381794"/>
            </a:xfrm>
          </p:grpSpPr>
          <p:sp>
            <p:nvSpPr>
              <p:cNvPr id="72" name="Rectangle 71"/>
              <p:cNvSpPr/>
              <p:nvPr/>
            </p:nvSpPr>
            <p:spPr bwMode="auto">
              <a:xfrm>
                <a:off x="4495800" y="3657600"/>
                <a:ext cx="533400" cy="381000"/>
              </a:xfrm>
              <a:prstGeom prst="rect">
                <a:avLst/>
              </a:prstGeom>
              <a:solidFill>
                <a:srgbClr val="FFFFAA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73" name="Straight Connector 72"/>
              <p:cNvCxnSpPr>
                <a:stCxn id="72" idx="0"/>
                <a:endCxn id="72" idx="2"/>
              </p:cNvCxnSpPr>
              <p:nvPr/>
            </p:nvCxnSpPr>
            <p:spPr bwMode="auto">
              <a:xfrm rot="16200000" flipH="1">
                <a:off x="4572000" y="3848100"/>
                <a:ext cx="3810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>
                <a:off x="4495800" y="37338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5" name="Straight Connector 74"/>
              <p:cNvCxnSpPr/>
              <p:nvPr/>
            </p:nvCxnSpPr>
            <p:spPr bwMode="auto">
              <a:xfrm>
                <a:off x="4495800" y="38100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4495800" y="38862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4495800" y="3658394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4495800" y="3962400"/>
                <a:ext cx="533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88" name="Left Brace 87"/>
            <p:cNvSpPr/>
            <p:nvPr/>
          </p:nvSpPr>
          <p:spPr bwMode="auto">
            <a:xfrm>
              <a:off x="6629400" y="2379821"/>
              <a:ext cx="152400" cy="381000"/>
            </a:xfrm>
            <a:prstGeom prst="leftBrac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Left Brace 88"/>
            <p:cNvSpPr/>
            <p:nvPr/>
          </p:nvSpPr>
          <p:spPr bwMode="auto">
            <a:xfrm>
              <a:off x="6629400" y="2760821"/>
              <a:ext cx="152400" cy="381000"/>
            </a:xfrm>
            <a:prstGeom prst="leftBrac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Left Brace 89"/>
            <p:cNvSpPr/>
            <p:nvPr/>
          </p:nvSpPr>
          <p:spPr bwMode="auto">
            <a:xfrm>
              <a:off x="6629400" y="3141821"/>
              <a:ext cx="152400" cy="381000"/>
            </a:xfrm>
            <a:prstGeom prst="leftBrac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Left Brace 90"/>
            <p:cNvSpPr/>
            <p:nvPr/>
          </p:nvSpPr>
          <p:spPr bwMode="auto">
            <a:xfrm>
              <a:off x="6629400" y="3751421"/>
              <a:ext cx="152400" cy="381000"/>
            </a:xfrm>
            <a:prstGeom prst="leftBrac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88721" y="2133600"/>
              <a:ext cx="7788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 Narrow"/>
                  <a:cs typeface="Arial Narrow"/>
                </a:rPr>
                <a:t>key, value</a:t>
              </a: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1816100" y="2595721"/>
              <a:ext cx="4762500" cy="1676400"/>
            </a:xfrm>
            <a:custGeom>
              <a:avLst/>
              <a:gdLst>
                <a:gd name="connsiteX0" fmla="*/ 4762500 w 4762500"/>
                <a:gd name="connsiteY0" fmla="*/ 0 h 1676400"/>
                <a:gd name="connsiteX1" fmla="*/ 0 w 4762500"/>
                <a:gd name="connsiteY1" fmla="*/ 16764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00" h="1676400">
                  <a:moveTo>
                    <a:pt x="4762500" y="0"/>
                  </a:moveTo>
                  <a:lnTo>
                    <a:pt x="0" y="1676400"/>
                  </a:lnTo>
                </a:path>
              </a:pathLst>
            </a:cu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3276600" y="2989421"/>
              <a:ext cx="3276600" cy="1295400"/>
            </a:xfrm>
            <a:custGeom>
              <a:avLst/>
              <a:gdLst>
                <a:gd name="connsiteX0" fmla="*/ 4762500 w 4762500"/>
                <a:gd name="connsiteY0" fmla="*/ 0 h 1676400"/>
                <a:gd name="connsiteX1" fmla="*/ 0 w 4762500"/>
                <a:gd name="connsiteY1" fmla="*/ 16764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00" h="1676400">
                  <a:moveTo>
                    <a:pt x="4762500" y="0"/>
                  </a:moveTo>
                  <a:lnTo>
                    <a:pt x="0" y="1676400"/>
                  </a:lnTo>
                </a:path>
              </a:pathLst>
            </a:cu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4572000" y="3370421"/>
              <a:ext cx="1981200" cy="914400"/>
            </a:xfrm>
            <a:custGeom>
              <a:avLst/>
              <a:gdLst>
                <a:gd name="connsiteX0" fmla="*/ 4762500 w 4762500"/>
                <a:gd name="connsiteY0" fmla="*/ 0 h 1676400"/>
                <a:gd name="connsiteX1" fmla="*/ 0 w 4762500"/>
                <a:gd name="connsiteY1" fmla="*/ 16764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00" h="1676400">
                  <a:moveTo>
                    <a:pt x="4762500" y="0"/>
                  </a:moveTo>
                  <a:lnTo>
                    <a:pt x="0" y="1676400"/>
                  </a:lnTo>
                </a:path>
              </a:pathLst>
            </a:cu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6477000" y="3980021"/>
              <a:ext cx="152400" cy="304800"/>
            </a:xfrm>
            <a:custGeom>
              <a:avLst/>
              <a:gdLst>
                <a:gd name="connsiteX0" fmla="*/ 4762500 w 4762500"/>
                <a:gd name="connsiteY0" fmla="*/ 0 h 1676400"/>
                <a:gd name="connsiteX1" fmla="*/ 0 w 4762500"/>
                <a:gd name="connsiteY1" fmla="*/ 16764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00" h="1676400">
                  <a:moveTo>
                    <a:pt x="4762500" y="0"/>
                  </a:moveTo>
                  <a:lnTo>
                    <a:pt x="0" y="1676400"/>
                  </a:lnTo>
                </a:path>
              </a:pathLst>
            </a:cu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486400" y="466582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…</a:t>
              </a: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67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74740" y="49130"/>
            <a:ext cx="7772400" cy="1143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Distributed File Systems</a:t>
            </a:r>
          </a:p>
        </p:txBody>
      </p:sp>
      <p:sp>
        <p:nvSpPr>
          <p:cNvPr id="1007619" name="Rectangle 3"/>
          <p:cNvSpPr>
            <a:spLocks noGrp="1" noChangeArrowheads="1"/>
          </p:cNvSpPr>
          <p:nvPr>
            <p:ph idx="1"/>
          </p:nvPr>
        </p:nvSpPr>
        <p:spPr>
          <a:xfrm>
            <a:off x="10455" y="2973735"/>
            <a:ext cx="6553200" cy="343205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Transparent access to files stored on a remote disk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Naming choices (always an issue):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i="1" dirty="0" err="1" smtClean="0">
                <a:ea typeface="굴림" panose="020B0600000101010101" pitchFamily="34" charset="-127"/>
              </a:rPr>
              <a:t>Hostname:</a:t>
            </a:r>
            <a:r>
              <a:rPr lang="en-US" altLang="ko-KR" sz="1800" dirty="0" err="1" smtClean="0">
                <a:ea typeface="굴림" panose="020B0600000101010101" pitchFamily="34" charset="-127"/>
              </a:rPr>
              <a:t>localname</a:t>
            </a:r>
            <a:r>
              <a:rPr lang="en-US" altLang="ko-KR" sz="1800" dirty="0" smtClean="0">
                <a:ea typeface="굴림" panose="020B0600000101010101" pitchFamily="34" charset="-127"/>
              </a:rPr>
              <a:t>: Name files explicitly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No location or migration transparency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i="1" dirty="0" smtClean="0">
                <a:ea typeface="굴림" panose="020B0600000101010101" pitchFamily="34" charset="-127"/>
              </a:rPr>
              <a:t>Mounting</a:t>
            </a:r>
            <a:r>
              <a:rPr lang="en-US" altLang="ko-KR" sz="1800" dirty="0" smtClean="0">
                <a:ea typeface="굴림" panose="020B0600000101010101" pitchFamily="34" charset="-127"/>
              </a:rPr>
              <a:t> of remote file systems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dirty="0">
                <a:ea typeface="굴림" panose="020B0600000101010101" pitchFamily="34" charset="-127"/>
              </a:rPr>
              <a:t>M</a:t>
            </a:r>
            <a:r>
              <a:rPr lang="en-US" altLang="ko-KR" sz="1800" dirty="0" smtClean="0">
                <a:ea typeface="굴림" panose="020B0600000101010101" pitchFamily="34" charset="-127"/>
              </a:rPr>
              <a:t>ounts remote file system by giving name </a:t>
            </a:r>
            <a:br>
              <a:rPr lang="en-US" altLang="ko-KR" sz="1800" dirty="0" smtClean="0">
                <a:ea typeface="굴림" panose="020B0600000101010101" pitchFamily="34" charset="-127"/>
              </a:rPr>
            </a:br>
            <a:r>
              <a:rPr lang="en-US" altLang="ko-KR" sz="1800" dirty="0" smtClean="0">
                <a:ea typeface="굴림" panose="020B0600000101010101" pitchFamily="34" charset="-127"/>
              </a:rPr>
              <a:t>and local mount point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Transparent to user: all reads and writes </a:t>
            </a:r>
            <a:br>
              <a:rPr lang="en-US" altLang="ko-KR" sz="1800" dirty="0" smtClean="0">
                <a:ea typeface="굴림" panose="020B0600000101010101" pitchFamily="34" charset="-127"/>
              </a:rPr>
            </a:br>
            <a:r>
              <a:rPr lang="en-US" altLang="ko-KR" sz="1800" dirty="0" smtClean="0">
                <a:ea typeface="굴림" panose="020B0600000101010101" pitchFamily="34" charset="-127"/>
              </a:rPr>
              <a:t>look like local reads and writes to user</a:t>
            </a:r>
            <a:br>
              <a:rPr lang="en-US" altLang="ko-KR" sz="1800" dirty="0" smtClean="0">
                <a:ea typeface="굴림" panose="020B0600000101010101" pitchFamily="34" charset="-127"/>
              </a:rPr>
            </a:br>
            <a:r>
              <a:rPr lang="en-US" altLang="ko-KR" sz="1800" dirty="0" smtClean="0">
                <a:ea typeface="굴림" panose="020B0600000101010101" pitchFamily="34" charset="-127"/>
              </a:rPr>
              <a:t>e.g. </a:t>
            </a:r>
            <a:r>
              <a:rPr lang="en-US" altLang="ko-KR" sz="1800" dirty="0" smtClean="0">
                <a:solidFill>
                  <a:srgbClr val="FF0000"/>
                </a:solidFill>
                <a:ea typeface="굴림" panose="020B0600000101010101" pitchFamily="34" charset="-127"/>
              </a:rPr>
              <a:t>/users/sue/foo</a:t>
            </a:r>
            <a:r>
              <a:rPr lang="en-US" altLang="ko-KR" sz="1800" dirty="0" smtClean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/sue/foo on server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i="1" dirty="0" smtClean="0">
                <a:ea typeface="굴림" panose="020B0600000101010101" pitchFamily="34" charset="-127"/>
              </a:rPr>
              <a:t>A single, global name space:</a:t>
            </a:r>
            <a:r>
              <a:rPr lang="en-US" altLang="ko-KR" sz="1800" dirty="0" smtClean="0">
                <a:ea typeface="굴림" panose="020B0600000101010101" pitchFamily="34" charset="-127"/>
              </a:rPr>
              <a:t> every file </a:t>
            </a:r>
            <a:br>
              <a:rPr lang="en-US" altLang="ko-KR" sz="1800" dirty="0" smtClean="0">
                <a:ea typeface="굴림" panose="020B0600000101010101" pitchFamily="34" charset="-127"/>
              </a:rPr>
            </a:br>
            <a:r>
              <a:rPr lang="en-US" altLang="ko-KR" sz="1800" dirty="0" smtClean="0">
                <a:ea typeface="굴림" panose="020B0600000101010101" pitchFamily="34" charset="-127"/>
              </a:rPr>
              <a:t>in the world has unique name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Location Transparency: servers/files </a:t>
            </a:r>
            <a:br>
              <a:rPr lang="en-US" altLang="ko-KR" sz="1800" dirty="0" smtClean="0">
                <a:ea typeface="굴림" panose="020B0600000101010101" pitchFamily="34" charset="-127"/>
              </a:rPr>
            </a:br>
            <a:r>
              <a:rPr lang="en-US" altLang="ko-KR" sz="1800" dirty="0" smtClean="0">
                <a:ea typeface="굴림" panose="020B0600000101010101" pitchFamily="34" charset="-127"/>
              </a:rPr>
              <a:t>can move without involving user</a:t>
            </a:r>
          </a:p>
        </p:txBody>
      </p:sp>
      <p:grpSp>
        <p:nvGrpSpPr>
          <p:cNvPr id="1007653" name="Group 37"/>
          <p:cNvGrpSpPr>
            <a:grpSpLocks/>
          </p:cNvGrpSpPr>
          <p:nvPr/>
        </p:nvGrpSpPr>
        <p:grpSpPr bwMode="auto">
          <a:xfrm>
            <a:off x="5562600" y="2906858"/>
            <a:ext cx="3581400" cy="3429000"/>
            <a:chOff x="3456" y="2016"/>
            <a:chExt cx="2256" cy="2160"/>
          </a:xfrm>
        </p:grpSpPr>
        <p:pic>
          <p:nvPicPr>
            <p:cNvPr id="17428" name="Picture 2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2" t="613" r="19032" b="613"/>
            <a:stretch>
              <a:fillRect/>
            </a:stretch>
          </p:blipFill>
          <p:spPr bwMode="auto">
            <a:xfrm>
              <a:off x="4272" y="2016"/>
              <a:ext cx="1404" cy="168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29" name="AutoShape 31"/>
            <p:cNvSpPr>
              <a:spLocks noChangeArrowheads="1"/>
            </p:cNvSpPr>
            <p:nvPr/>
          </p:nvSpPr>
          <p:spPr bwMode="auto">
            <a:xfrm>
              <a:off x="3456" y="3744"/>
              <a:ext cx="912" cy="384"/>
            </a:xfrm>
            <a:prstGeom prst="wedgeRectCallout">
              <a:avLst>
                <a:gd name="adj1" fmla="val 59648"/>
                <a:gd name="adj2" fmla="val -237500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sz="1800" dirty="0">
                  <a:latin typeface="Gill Sans Light"/>
                  <a:cs typeface="Gill Sans Light"/>
                </a:rPr>
                <a:t>mount</a:t>
              </a:r>
            </a:p>
            <a:p>
              <a:pPr>
                <a:spcBef>
                  <a:spcPct val="10000"/>
                </a:spcBef>
              </a:pPr>
              <a:r>
                <a:rPr lang="en-US" altLang="en-US" sz="1800" dirty="0" err="1" smtClean="0">
                  <a:latin typeface="Gill Sans Light"/>
                  <a:cs typeface="Gill Sans Light"/>
                </a:rPr>
                <a:t>cory</a:t>
              </a:r>
              <a:r>
                <a:rPr lang="en-US" altLang="en-US" sz="1800" dirty="0" smtClean="0">
                  <a:latin typeface="Gill Sans Light"/>
                  <a:cs typeface="Gill Sans Light"/>
                </a:rPr>
                <a:t>:</a:t>
              </a:r>
              <a:r>
                <a:rPr lang="en-US" altLang="en-US" sz="1800" dirty="0">
                  <a:latin typeface="Gill Sans Light"/>
                  <a:cs typeface="Gill Sans Light"/>
                </a:rPr>
                <a:t>/sue</a:t>
              </a:r>
            </a:p>
          </p:txBody>
        </p:sp>
        <p:sp>
          <p:nvSpPr>
            <p:cNvPr id="17430" name="AutoShape 34"/>
            <p:cNvSpPr>
              <a:spLocks noChangeArrowheads="1"/>
            </p:cNvSpPr>
            <p:nvPr/>
          </p:nvSpPr>
          <p:spPr bwMode="auto">
            <a:xfrm>
              <a:off x="4560" y="3792"/>
              <a:ext cx="912" cy="384"/>
            </a:xfrm>
            <a:prstGeom prst="wedgeRectCallout">
              <a:avLst>
                <a:gd name="adj1" fmla="val -9542"/>
                <a:gd name="adj2" fmla="val -153125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sz="1800" dirty="0">
                  <a:latin typeface="Gill Sans Light"/>
                  <a:cs typeface="Gill Sans Light"/>
                </a:rPr>
                <a:t>mount</a:t>
              </a:r>
            </a:p>
            <a:p>
              <a:pPr>
                <a:spcBef>
                  <a:spcPct val="10000"/>
                </a:spcBef>
              </a:pPr>
              <a:r>
                <a:rPr lang="en-US" altLang="en-US" sz="1800" dirty="0" smtClean="0">
                  <a:latin typeface="Gill Sans Light"/>
                  <a:cs typeface="Gill Sans Light"/>
                </a:rPr>
                <a:t>spot:</a:t>
              </a:r>
              <a:r>
                <a:rPr lang="en-US" altLang="en-US" sz="1800" dirty="0">
                  <a:latin typeface="Gill Sans Light"/>
                  <a:cs typeface="Gill Sans Light"/>
                </a:rPr>
                <a:t>/</a:t>
              </a:r>
              <a:r>
                <a:rPr lang="en-US" altLang="en-US" sz="1800" dirty="0" err="1">
                  <a:latin typeface="Gill Sans Light"/>
                  <a:cs typeface="Gill Sans Light"/>
                </a:rPr>
                <a:t>prog</a:t>
              </a:r>
              <a:endParaRPr lang="en-US" altLang="en-US" sz="1800" dirty="0">
                <a:latin typeface="Gill Sans Light"/>
                <a:cs typeface="Gill Sans Light"/>
              </a:endParaRPr>
            </a:p>
          </p:txBody>
        </p:sp>
        <p:sp>
          <p:nvSpPr>
            <p:cNvPr id="17431" name="AutoShape 35"/>
            <p:cNvSpPr>
              <a:spLocks noChangeArrowheads="1"/>
            </p:cNvSpPr>
            <p:nvPr/>
          </p:nvSpPr>
          <p:spPr bwMode="auto">
            <a:xfrm>
              <a:off x="4848" y="2064"/>
              <a:ext cx="864" cy="384"/>
            </a:xfrm>
            <a:prstGeom prst="wedgeRectCallout">
              <a:avLst>
                <a:gd name="adj1" fmla="val 2778"/>
                <a:gd name="adj2" fmla="val 134634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sz="1800" dirty="0">
                  <a:latin typeface="Gill Sans Light"/>
                  <a:cs typeface="Gill Sans Light"/>
                </a:rPr>
                <a:t>mount</a:t>
              </a:r>
            </a:p>
            <a:p>
              <a:pPr>
                <a:spcBef>
                  <a:spcPct val="10000"/>
                </a:spcBef>
              </a:pPr>
              <a:r>
                <a:rPr lang="en-US" altLang="en-US" sz="1800" dirty="0" smtClean="0">
                  <a:latin typeface="Gill Sans Light"/>
                  <a:cs typeface="Gill Sans Light"/>
                </a:rPr>
                <a:t>spot:</a:t>
              </a:r>
              <a:r>
                <a:rPr lang="en-US" altLang="en-US" sz="1800" dirty="0">
                  <a:latin typeface="Gill Sans Light"/>
                  <a:cs typeface="Gill Sans Light"/>
                </a:rPr>
                <a:t>/</a:t>
              </a:r>
              <a:r>
                <a:rPr lang="en-US" altLang="en-US" sz="1800" dirty="0" err="1">
                  <a:latin typeface="Gill Sans Light"/>
                  <a:cs typeface="Gill Sans Light"/>
                </a:rPr>
                <a:t>jane</a:t>
              </a:r>
              <a:endParaRPr lang="en-US" altLang="en-US" sz="18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17413" name="Group 26"/>
          <p:cNvGrpSpPr>
            <a:grpSpLocks/>
          </p:cNvGrpSpPr>
          <p:nvPr/>
        </p:nvGrpSpPr>
        <p:grpSpPr bwMode="auto">
          <a:xfrm>
            <a:off x="1411045" y="1122292"/>
            <a:ext cx="6324600" cy="1773308"/>
            <a:chOff x="624" y="480"/>
            <a:chExt cx="4692" cy="1591"/>
          </a:xfrm>
        </p:grpSpPr>
        <p:pic>
          <p:nvPicPr>
            <p:cNvPr id="17414" name="Picture 7" descr="MCj0398435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576"/>
              <a:ext cx="1155" cy="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Picture 13" descr="MCj0398505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624"/>
              <a:ext cx="1146" cy="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14"/>
            <p:cNvSpPr>
              <a:spLocks noChangeArrowheads="1"/>
            </p:cNvSpPr>
            <p:nvPr/>
          </p:nvSpPr>
          <p:spPr bwMode="auto">
            <a:xfrm>
              <a:off x="1824" y="1056"/>
              <a:ext cx="1488" cy="240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  <a:cs typeface="Gill Sans Light"/>
                </a:rPr>
                <a:t>Network</a:t>
              </a:r>
            </a:p>
          </p:txBody>
        </p:sp>
        <p:sp>
          <p:nvSpPr>
            <p:cNvPr id="17417" name="Line 15"/>
            <p:cNvSpPr>
              <a:spLocks noChangeShapeType="1"/>
            </p:cNvSpPr>
            <p:nvPr/>
          </p:nvSpPr>
          <p:spPr bwMode="auto">
            <a:xfrm flipV="1">
              <a:off x="1776" y="912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7418" name="Line 16"/>
            <p:cNvSpPr>
              <a:spLocks noChangeShapeType="1"/>
            </p:cNvSpPr>
            <p:nvPr/>
          </p:nvSpPr>
          <p:spPr bwMode="auto">
            <a:xfrm flipH="1" flipV="1">
              <a:off x="1776" y="1440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7419" name="Text Box 17"/>
            <p:cNvSpPr txBox="1">
              <a:spLocks noChangeArrowheads="1"/>
            </p:cNvSpPr>
            <p:nvPr/>
          </p:nvSpPr>
          <p:spPr bwMode="auto">
            <a:xfrm>
              <a:off x="1990" y="617"/>
              <a:ext cx="88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Light"/>
                  <a:cs typeface="Gill Sans Light"/>
                </a:rPr>
                <a:t>Read File</a:t>
              </a:r>
            </a:p>
          </p:txBody>
        </p:sp>
        <p:sp>
          <p:nvSpPr>
            <p:cNvPr id="17420" name="Text Box 18"/>
            <p:cNvSpPr txBox="1">
              <a:spLocks noChangeArrowheads="1"/>
            </p:cNvSpPr>
            <p:nvPr/>
          </p:nvSpPr>
          <p:spPr bwMode="auto">
            <a:xfrm>
              <a:off x="2213" y="1488"/>
              <a:ext cx="54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Data</a:t>
              </a:r>
            </a:p>
          </p:txBody>
        </p:sp>
        <p:sp>
          <p:nvSpPr>
            <p:cNvPr id="17421" name="Text Box 19"/>
            <p:cNvSpPr txBox="1">
              <a:spLocks noChangeArrowheads="1"/>
            </p:cNvSpPr>
            <p:nvPr/>
          </p:nvSpPr>
          <p:spPr bwMode="auto">
            <a:xfrm>
              <a:off x="746" y="1668"/>
              <a:ext cx="62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Light"/>
                  <a:cs typeface="Gill Sans Light"/>
                </a:rPr>
                <a:t>Client</a:t>
              </a:r>
            </a:p>
          </p:txBody>
        </p:sp>
        <p:sp>
          <p:nvSpPr>
            <p:cNvPr id="17422" name="Text Box 20"/>
            <p:cNvSpPr txBox="1">
              <a:spLocks noChangeArrowheads="1"/>
            </p:cNvSpPr>
            <p:nvPr/>
          </p:nvSpPr>
          <p:spPr bwMode="auto">
            <a:xfrm>
              <a:off x="3348" y="1687"/>
              <a:ext cx="67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Server</a:t>
              </a:r>
            </a:p>
          </p:txBody>
        </p:sp>
        <p:grpSp>
          <p:nvGrpSpPr>
            <p:cNvPr id="17423" name="Group 21"/>
            <p:cNvGrpSpPr>
              <a:grpSpLocks/>
            </p:cNvGrpSpPr>
            <p:nvPr/>
          </p:nvGrpSpPr>
          <p:grpSpPr bwMode="auto">
            <a:xfrm>
              <a:off x="4368" y="480"/>
              <a:ext cx="948" cy="1572"/>
              <a:chOff x="432" y="1933"/>
              <a:chExt cx="948" cy="1572"/>
            </a:xfrm>
          </p:grpSpPr>
          <p:pic>
            <p:nvPicPr>
              <p:cNvPr id="17424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" y="2605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425" name="Picture 23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2365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426" name="Picture 24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2173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427" name="Picture 25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1933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04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4195"/>
            <a:ext cx="7772400" cy="785722"/>
          </a:xfrm>
        </p:spPr>
        <p:txBody>
          <a:bodyPr/>
          <a:lstStyle/>
          <a:p>
            <a:r>
              <a:rPr lang="en-US" dirty="0" smtClean="0"/>
              <a:t>Key Value Store: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265077"/>
            <a:ext cx="8153400" cy="396398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Fault Tolerance: </a:t>
            </a:r>
            <a:r>
              <a:rPr lang="en-US" sz="2400" dirty="0" smtClean="0"/>
              <a:t>handle machine failures without losing data  and without degradation in performance</a:t>
            </a:r>
          </a:p>
          <a:p>
            <a:r>
              <a:rPr lang="en-US" sz="2400" b="1" dirty="0" smtClean="0"/>
              <a:t>Scalability: </a:t>
            </a:r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eed to scale to thousands of machines </a:t>
            </a:r>
          </a:p>
          <a:p>
            <a:pPr lvl="1"/>
            <a:r>
              <a:rPr lang="en-US" sz="2000" dirty="0" smtClean="0"/>
              <a:t>Need to allow easy addition of new machines</a:t>
            </a:r>
          </a:p>
          <a:p>
            <a:r>
              <a:rPr lang="en-US" sz="2400" b="1" dirty="0" smtClean="0"/>
              <a:t>Consistency: </a:t>
            </a:r>
            <a:r>
              <a:rPr lang="en-US" sz="2400" dirty="0" smtClean="0"/>
              <a:t>maintain data consistency in face of node failures and message losses </a:t>
            </a:r>
          </a:p>
          <a:p>
            <a:r>
              <a:rPr lang="en-US" sz="2400" b="1" dirty="0" smtClean="0"/>
              <a:t>Heterogeneity</a:t>
            </a:r>
            <a:r>
              <a:rPr lang="en-US" sz="2400" dirty="0" smtClean="0"/>
              <a:t> (if deployed as peer-to-peer systems):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Latency: 1ms to 1000ms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Bandwidth: 32Kb/s to 100Mb/s</a:t>
            </a:r>
            <a:endParaRPr lang="en-US" sz="2400" dirty="0" smtClean="0"/>
          </a:p>
        </p:txBody>
      </p:sp>
      <p:grpSp>
        <p:nvGrpSpPr>
          <p:cNvPr id="40" name="Group 39"/>
          <p:cNvGrpSpPr/>
          <p:nvPr/>
        </p:nvGrpSpPr>
        <p:grpSpPr>
          <a:xfrm>
            <a:off x="1524000" y="1066800"/>
            <a:ext cx="5638800" cy="992188"/>
            <a:chOff x="1752600" y="914400"/>
            <a:chExt cx="5638800" cy="9921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1220788"/>
              <a:ext cx="685800" cy="685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1220788"/>
              <a:ext cx="685800" cy="685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1220788"/>
              <a:ext cx="685800" cy="685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0" y="1219994"/>
              <a:ext cx="685800" cy="6858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6477000" y="915194"/>
              <a:ext cx="533400" cy="381794"/>
              <a:chOff x="6477000" y="3657600"/>
              <a:chExt cx="533400" cy="381794"/>
            </a:xfrm>
            <a:solidFill>
              <a:srgbClr val="FFFFAA"/>
            </a:solidFill>
          </p:grpSpPr>
          <p:sp>
            <p:nvSpPr>
              <p:cNvPr id="9" name="Rectangle 8"/>
              <p:cNvSpPr/>
              <p:nvPr/>
            </p:nvSpPr>
            <p:spPr bwMode="auto">
              <a:xfrm>
                <a:off x="6477000" y="3657600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0" name="Straight Connector 9"/>
              <p:cNvCxnSpPr>
                <a:stCxn id="9" idx="0"/>
                <a:endCxn id="9" idx="2"/>
              </p:cNvCxnSpPr>
              <p:nvPr/>
            </p:nvCxnSpPr>
            <p:spPr bwMode="auto">
              <a:xfrm rot="16200000" flipH="1">
                <a:off x="6553200" y="3848100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6477000" y="37338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6477000" y="38100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6477000" y="38862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64770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5" name="Group 14"/>
            <p:cNvGrpSpPr/>
            <p:nvPr/>
          </p:nvGrpSpPr>
          <p:grpSpPr>
            <a:xfrm>
              <a:off x="1752600" y="914400"/>
              <a:ext cx="533400" cy="381794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6" name="Rectangle 15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7" name="Straight Connector 16"/>
              <p:cNvCxnSpPr>
                <a:stCxn id="16" idx="0"/>
                <a:endCxn id="16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23" name="Group 22"/>
            <p:cNvGrpSpPr/>
            <p:nvPr/>
          </p:nvGrpSpPr>
          <p:grpSpPr>
            <a:xfrm>
              <a:off x="3200400" y="915194"/>
              <a:ext cx="533400" cy="381794"/>
              <a:chOff x="3200400" y="3657600"/>
              <a:chExt cx="533400" cy="381794"/>
            </a:xfrm>
            <a:solidFill>
              <a:srgbClr val="FFFFAA"/>
            </a:solidFill>
          </p:grpSpPr>
          <p:sp>
            <p:nvSpPr>
              <p:cNvPr id="24" name="Rectangle 23"/>
              <p:cNvSpPr/>
              <p:nvPr/>
            </p:nvSpPr>
            <p:spPr bwMode="auto">
              <a:xfrm>
                <a:off x="3200400" y="3657600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25" name="Straight Connector 24"/>
              <p:cNvCxnSpPr>
                <a:stCxn id="24" idx="0"/>
                <a:endCxn id="24" idx="2"/>
              </p:cNvCxnSpPr>
              <p:nvPr/>
            </p:nvCxnSpPr>
            <p:spPr bwMode="auto">
              <a:xfrm rot="16200000" flipH="1">
                <a:off x="3276600" y="3848100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3200400" y="37338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3200400" y="38100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3200400" y="38862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3200400" y="3658394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32004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31" name="Group 30"/>
            <p:cNvGrpSpPr/>
            <p:nvPr/>
          </p:nvGrpSpPr>
          <p:grpSpPr>
            <a:xfrm>
              <a:off x="4495800" y="915194"/>
              <a:ext cx="533400" cy="381794"/>
              <a:chOff x="4495800" y="3657600"/>
              <a:chExt cx="533400" cy="381794"/>
            </a:xfrm>
            <a:solidFill>
              <a:srgbClr val="FFFFAA"/>
            </a:solidFill>
          </p:grpSpPr>
          <p:sp>
            <p:nvSpPr>
              <p:cNvPr id="32" name="Rectangle 31"/>
              <p:cNvSpPr/>
              <p:nvPr/>
            </p:nvSpPr>
            <p:spPr bwMode="auto">
              <a:xfrm>
                <a:off x="4495800" y="3657600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33" name="Straight Connector 32"/>
              <p:cNvCxnSpPr>
                <a:stCxn id="32" idx="0"/>
                <a:endCxn id="32" idx="2"/>
              </p:cNvCxnSpPr>
              <p:nvPr/>
            </p:nvCxnSpPr>
            <p:spPr bwMode="auto">
              <a:xfrm rot="16200000" flipH="1">
                <a:off x="4572000" y="3848100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4495800" y="37338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>
                <a:off x="4495800" y="38100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4495800" y="38862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4495800" y="3658394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44958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39" name="TextBox 38"/>
            <p:cNvSpPr txBox="1"/>
            <p:nvPr/>
          </p:nvSpPr>
          <p:spPr>
            <a:xfrm>
              <a:off x="5715000" y="114379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…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276600" y="914400"/>
              <a:ext cx="762001" cy="762000"/>
              <a:chOff x="3505199" y="2971800"/>
              <a:chExt cx="762001" cy="762000"/>
            </a:xfrm>
          </p:grpSpPr>
          <p:cxnSp>
            <p:nvCxnSpPr>
              <p:cNvPr id="41" name="Straight Connector 40"/>
              <p:cNvCxnSpPr/>
              <p:nvPr/>
            </p:nvCxnSpPr>
            <p:spPr bwMode="auto">
              <a:xfrm>
                <a:off x="3505200" y="3048000"/>
                <a:ext cx="762000" cy="685800"/>
              </a:xfrm>
              <a:prstGeom prst="line">
                <a:avLst/>
              </a:prstGeom>
              <a:solidFill>
                <a:schemeClr val="bg1"/>
              </a:solidFill>
              <a:ln w="508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 rot="5400000">
                <a:off x="3467099" y="3009900"/>
                <a:ext cx="762000" cy="685800"/>
              </a:xfrm>
              <a:prstGeom prst="line">
                <a:avLst/>
              </a:prstGeom>
              <a:solidFill>
                <a:schemeClr val="bg1"/>
              </a:solidFill>
              <a:ln w="508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7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0"/>
            <a:ext cx="7772400" cy="1143000"/>
          </a:xfrm>
        </p:spPr>
        <p:txBody>
          <a:bodyPr/>
          <a:lstStyle/>
          <a:p>
            <a:r>
              <a:rPr lang="en-US" dirty="0" smtClean="0"/>
              <a:t>Key Value Store: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3733800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Courier New"/>
              </a:rPr>
              <a:t>p</a:t>
            </a:r>
            <a:r>
              <a:rPr lang="en-US" sz="2400" b="1" dirty="0" smtClean="0">
                <a:cs typeface="Courier New"/>
              </a:rPr>
              <a:t>ut(key, value)</a:t>
            </a:r>
            <a:r>
              <a:rPr lang="en-US" sz="2400" dirty="0" smtClean="0"/>
              <a:t>: where to store a new (key, value) tuple?</a:t>
            </a:r>
            <a:endParaRPr lang="en-US" sz="2400" b="1" dirty="0" smtClean="0"/>
          </a:p>
          <a:p>
            <a:endParaRPr lang="en-US" sz="2400" b="1" dirty="0" smtClean="0">
              <a:cs typeface="Courier New"/>
            </a:endParaRPr>
          </a:p>
          <a:p>
            <a:r>
              <a:rPr lang="en-US" sz="2400" b="1" dirty="0" smtClean="0">
                <a:cs typeface="Courier New"/>
              </a:rPr>
              <a:t>get(key)</a:t>
            </a:r>
            <a:r>
              <a:rPr lang="en-US" sz="2400" dirty="0" smtClean="0"/>
              <a:t>: where is the value for a given “key” stored?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And</a:t>
            </a:r>
            <a:r>
              <a:rPr lang="en-US" sz="2400" dirty="0" smtClean="0"/>
              <a:t>, do the above while providing </a:t>
            </a:r>
          </a:p>
          <a:p>
            <a:pPr lvl="1"/>
            <a:r>
              <a:rPr lang="en-US" sz="2000" dirty="0" smtClean="0"/>
              <a:t>Fault Tolerance</a:t>
            </a:r>
          </a:p>
          <a:p>
            <a:pPr lvl="1"/>
            <a:r>
              <a:rPr lang="en-US" sz="2000" dirty="0" smtClean="0"/>
              <a:t>Scalability</a:t>
            </a:r>
          </a:p>
          <a:p>
            <a:pPr lvl="1"/>
            <a:r>
              <a:rPr lang="en-US" sz="2000" dirty="0" smtClean="0"/>
              <a:t>Consistency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14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818" y="65878"/>
            <a:ext cx="7772400" cy="960922"/>
          </a:xfrm>
        </p:spPr>
        <p:txBody>
          <a:bodyPr/>
          <a:lstStyle/>
          <a:p>
            <a:r>
              <a:rPr lang="en-US" dirty="0" smtClean="0"/>
              <a:t>Directory-Based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8700"/>
            <a:ext cx="9144000" cy="914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Have a node maintain the mapping between </a:t>
            </a:r>
            <a:r>
              <a:rPr lang="en-US" sz="2000" b="1" dirty="0" smtClean="0"/>
              <a:t>keys</a:t>
            </a:r>
            <a:r>
              <a:rPr lang="en-US" sz="2000" dirty="0" smtClean="0"/>
              <a:t> and the </a:t>
            </a:r>
            <a:r>
              <a:rPr lang="en-US" sz="2000" b="1" dirty="0" smtClean="0"/>
              <a:t>machines (nodes) </a:t>
            </a:r>
            <a:r>
              <a:rPr lang="en-US" sz="2000" dirty="0" smtClean="0"/>
              <a:t>that store the </a:t>
            </a:r>
            <a:r>
              <a:rPr lang="en-US" sz="2000" b="1" dirty="0" smtClean="0"/>
              <a:t>values</a:t>
            </a:r>
            <a:r>
              <a:rPr lang="en-US" sz="2000" dirty="0" smtClean="0"/>
              <a:t> associated with the</a:t>
            </a:r>
            <a:r>
              <a:rPr lang="en-US" sz="2000" b="1" dirty="0" smtClean="0"/>
              <a:t> keys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100" y="5062818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00" y="5062818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300" y="5062818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500" y="5062024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649100" y="4224618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6144900" y="498582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500" y="2472018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3096900" y="4224618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544700" y="4224618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525900" y="4224618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591571" y="5684086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11300" y="567241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771" y="567241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39771" y="5672418"/>
            <a:ext cx="560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96900" y="4495664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646354" y="4495664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544700" y="4495664"/>
            <a:ext cx="1144839" cy="369332"/>
            <a:chOff x="4114800" y="4766846"/>
            <a:chExt cx="1144839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449700" y="4495664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05036" y="4495664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916300" y="2319618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916300" y="2395818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465754" y="239581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Helvetica"/>
                <a:cs typeface="Helvetica"/>
              </a:rPr>
              <a:t>N</a:t>
            </a:r>
            <a:r>
              <a:rPr lang="en-US" sz="1400" b="0" dirty="0">
                <a:latin typeface="Helvetica"/>
                <a:cs typeface="Helvetica"/>
              </a:rPr>
              <a:t>2</a:t>
            </a:r>
            <a:endParaRPr lang="en-US" sz="1400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916300" y="2624423"/>
            <a:ext cx="949274" cy="307777"/>
            <a:chOff x="5486400" y="3048000"/>
            <a:chExt cx="949274" cy="298351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03664" cy="298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21778" y="3048000"/>
              <a:ext cx="413896" cy="298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N3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898112" y="297805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453589" y="29761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Helvetica"/>
                <a:cs typeface="Helvetica"/>
              </a:rPr>
              <a:t>N50</a:t>
            </a:r>
            <a:endParaRPr lang="en-US" b="0" dirty="0" smtClean="0">
              <a:latin typeface="Helvetica"/>
              <a:cs typeface="Helvetic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105400" y="1938618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722362" y="2395818"/>
            <a:ext cx="3581400" cy="400110"/>
            <a:chOff x="1292462" y="2667000"/>
            <a:chExt cx="3581400" cy="400110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767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20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3059718" y="2867055"/>
              <a:ext cx="1814144" cy="2854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4793253" y="2674996"/>
            <a:ext cx="600447" cy="1608997"/>
            <a:chOff x="4363353" y="2946178"/>
            <a:chExt cx="600447" cy="1608997"/>
          </a:xfrm>
        </p:grpSpPr>
        <p:cxnSp>
          <p:nvCxnSpPr>
            <p:cNvPr id="99" name="Straight Arrow Connector 98"/>
            <p:cNvCxnSpPr>
              <a:stCxn id="44" idx="2"/>
            </p:cNvCxnSpPr>
            <p:nvPr/>
          </p:nvCxnSpPr>
          <p:spPr bwMode="auto">
            <a:xfrm flipH="1">
              <a:off x="4544700" y="2967318"/>
              <a:ext cx="419100" cy="914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7781587">
              <a:off x="3743520" y="3566011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453091" y="6320628"/>
            <a:ext cx="3581400" cy="457200"/>
          </a:xfrm>
        </p:spPr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48112" y="6259447"/>
            <a:ext cx="1905000" cy="457200"/>
          </a:xfrm>
        </p:spPr>
        <p:txBody>
          <a:bodyPr/>
          <a:lstStyle/>
          <a:p>
            <a:fld id="{5689181E-3F53-45A3-8844-882825711EA8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417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477" y="81618"/>
            <a:ext cx="7772400" cy="1143000"/>
          </a:xfrm>
        </p:spPr>
        <p:txBody>
          <a:bodyPr/>
          <a:lstStyle/>
          <a:p>
            <a:r>
              <a:rPr lang="en-US" dirty="0" smtClean="0"/>
              <a:t>Directory-Based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92" y="1089225"/>
            <a:ext cx="8077200" cy="1066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Have a node maintain the mapping between </a:t>
            </a:r>
            <a:r>
              <a:rPr lang="en-US" sz="2000" b="1" dirty="0"/>
              <a:t>keys</a:t>
            </a:r>
            <a:r>
              <a:rPr lang="en-US" sz="2000" dirty="0"/>
              <a:t> and the </a:t>
            </a:r>
            <a:r>
              <a:rPr lang="en-US" sz="2000" b="1" dirty="0"/>
              <a:t>machines (nodes) </a:t>
            </a:r>
            <a:r>
              <a:rPr lang="en-US" sz="2000" dirty="0"/>
              <a:t>that store the </a:t>
            </a:r>
            <a:r>
              <a:rPr lang="en-US" sz="2000" b="1" dirty="0"/>
              <a:t>values</a:t>
            </a:r>
            <a:r>
              <a:rPr lang="en-US" sz="2000" dirty="0"/>
              <a:t> associated with the</a:t>
            </a:r>
            <a:r>
              <a:rPr lang="en-US" sz="2000" b="1" dirty="0"/>
              <a:t> keys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60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144839" cy="369332"/>
            <a:chOff x="4114800" y="4766846"/>
            <a:chExt cx="1144839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105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72475" y="220980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676400" y="2590800"/>
            <a:ext cx="3200400" cy="400110"/>
            <a:chOff x="1676400" y="2590800"/>
            <a:chExt cx="3200400" cy="400110"/>
          </a:xfrm>
        </p:grpSpPr>
        <p:sp>
          <p:nvSpPr>
            <p:cNvPr id="94" name="TextBox 93"/>
            <p:cNvSpPr txBox="1"/>
            <p:nvPr/>
          </p:nvSpPr>
          <p:spPr>
            <a:xfrm>
              <a:off x="1676400" y="2590800"/>
              <a:ext cx="11683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get(K14)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4328011" y="3215671"/>
            <a:ext cx="590150" cy="1127729"/>
            <a:chOff x="4553350" y="3215671"/>
            <a:chExt cx="590150" cy="1127729"/>
          </a:xfrm>
        </p:grpSpPr>
        <p:cxnSp>
          <p:nvCxnSpPr>
            <p:cNvPr id="99" name="Straight Arrow Connector 98"/>
            <p:cNvCxnSpPr>
              <a:stCxn id="44" idx="2"/>
            </p:cNvCxnSpPr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7781587">
              <a:off x="4203010" y="3566011"/>
              <a:ext cx="1070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799412" y="3440743"/>
            <a:ext cx="534588" cy="914400"/>
            <a:chOff x="4608912" y="3429000"/>
            <a:chExt cx="534588" cy="914400"/>
          </a:xfrm>
        </p:grpSpPr>
        <p:cxnSp>
          <p:nvCxnSpPr>
            <p:cNvPr id="118" name="Straight Arrow Connector 117"/>
            <p:cNvCxnSpPr/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 rot="17781587">
              <a:off x="4495885" y="367313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193450" y="2938046"/>
            <a:ext cx="2664390" cy="400110"/>
            <a:chOff x="2212410" y="2667000"/>
            <a:chExt cx="2664390" cy="400110"/>
          </a:xfrm>
        </p:grpSpPr>
        <p:sp>
          <p:nvSpPr>
            <p:cNvPr id="123" name="TextBox 122"/>
            <p:cNvSpPr txBox="1"/>
            <p:nvPr/>
          </p:nvSpPr>
          <p:spPr>
            <a:xfrm>
              <a:off x="2212410" y="2667000"/>
              <a:ext cx="641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V14</a:t>
              </a:r>
            </a:p>
          </p:txBody>
        </p:sp>
        <p:cxnSp>
          <p:nvCxnSpPr>
            <p:cNvPr id="124" name="Straight Arrow Connector 123"/>
            <p:cNvCxnSpPr/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96" name="Group 95"/>
          <p:cNvGrpSpPr/>
          <p:nvPr/>
        </p:nvGrpSpPr>
        <p:grpSpPr>
          <a:xfrm>
            <a:off x="5562600" y="2782330"/>
            <a:ext cx="1084988" cy="966210"/>
            <a:chOff x="6077812" y="2781300"/>
            <a:chExt cx="1084988" cy="966210"/>
          </a:xfrm>
        </p:grpSpPr>
        <p:grpSp>
          <p:nvGrpSpPr>
            <p:cNvPr id="97" name="Group 96"/>
            <p:cNvGrpSpPr/>
            <p:nvPr/>
          </p:nvGrpSpPr>
          <p:grpSpPr>
            <a:xfrm>
              <a:off x="6096000" y="2781300"/>
              <a:ext cx="1066800" cy="913606"/>
              <a:chOff x="1752600" y="3656806"/>
              <a:chExt cx="533400" cy="381794"/>
            </a:xfrm>
            <a:solidFill>
              <a:schemeClr val="bg1"/>
            </a:solidFill>
          </p:grpSpPr>
          <p:sp>
            <p:nvSpPr>
              <p:cNvPr id="106" name="Rectangle 105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2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07" name="Straight Connector 106"/>
              <p:cNvCxnSpPr>
                <a:stCxn id="106" idx="0"/>
                <a:endCxn id="106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8" name="Straight Connector 107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9" name="Straight Connector 108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0" name="Straight Connector 109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98" name="TextBox 97"/>
            <p:cNvSpPr txBox="1"/>
            <p:nvPr/>
          </p:nvSpPr>
          <p:spPr>
            <a:xfrm>
              <a:off x="6096000" y="285750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latin typeface="Helvetica"/>
                  <a:cs typeface="Helvetica"/>
                </a:rPr>
                <a:t>K5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645454" y="285750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latin typeface="Helvetica"/>
                  <a:cs typeface="Helvetica"/>
                </a:rPr>
                <a:t>N</a:t>
              </a:r>
              <a:r>
                <a:rPr lang="en-US" sz="1400" b="0" dirty="0">
                  <a:latin typeface="Helvetica"/>
                  <a:cs typeface="Helvetica"/>
                </a:rPr>
                <a:t>2</a:t>
              </a:r>
              <a:endParaRPr lang="en-US" sz="1400" b="0" dirty="0" smtClean="0">
                <a:latin typeface="Helvetica"/>
                <a:cs typeface="Helvetica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096000" y="3086105"/>
              <a:ext cx="949274" cy="307777"/>
              <a:chOff x="5486400" y="3048000"/>
              <a:chExt cx="949274" cy="298351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5486400" y="3048000"/>
                <a:ext cx="503664" cy="298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FF0000"/>
                    </a:solidFill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021778" y="3048000"/>
                <a:ext cx="413896" cy="298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FF0000"/>
                    </a:solidFill>
                    <a:latin typeface="Helvetica"/>
                    <a:cs typeface="Helvetica"/>
                  </a:rPr>
                  <a:t>N3</a:t>
                </a: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6077812" y="3439733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latin typeface="Helvetica"/>
                  <a:cs typeface="Helvetica"/>
                </a:rPr>
                <a:t>K105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633289" y="3437833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latin typeface="Helvetica"/>
                  <a:cs typeface="Helvetica"/>
                </a:rPr>
                <a:t>N50</a:t>
              </a:r>
              <a:endParaRPr lang="en-US" b="0" dirty="0" smtClean="0">
                <a:latin typeface="Helvetica"/>
                <a:cs typeface="Helvetica"/>
              </a:endParaRP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17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3575"/>
            <a:ext cx="7772400" cy="1143000"/>
          </a:xfrm>
        </p:spPr>
        <p:txBody>
          <a:bodyPr/>
          <a:lstStyle/>
          <a:p>
            <a:r>
              <a:rPr lang="en-US" dirty="0"/>
              <a:t>Directory-Based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592" y="1049205"/>
            <a:ext cx="8655808" cy="1371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Having the master relay the requests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b="1" dirty="0" smtClean="0">
                <a:sym typeface="Wingdings"/>
              </a:rPr>
              <a:t>recursive query </a:t>
            </a:r>
            <a:r>
              <a:rPr lang="en-US" sz="1800" dirty="0" smtClean="0">
                <a:sym typeface="Wingdings"/>
              </a:rPr>
              <a:t>(previous slide)</a:t>
            </a:r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Another method: </a:t>
            </a:r>
            <a:r>
              <a:rPr lang="en-US" sz="2000" b="1" dirty="0" smtClean="0">
                <a:solidFill>
                  <a:srgbClr val="FF0000"/>
                </a:solidFill>
                <a:sym typeface="Wingdings"/>
              </a:rPr>
              <a:t>iterative query </a:t>
            </a:r>
            <a:r>
              <a:rPr lang="en-US" sz="2000" dirty="0" smtClean="0">
                <a:sym typeface="Wingdings"/>
              </a:rPr>
              <a:t>(</a:t>
            </a:r>
            <a:r>
              <a:rPr lang="en-US" sz="1800" dirty="0" smtClean="0">
                <a:sym typeface="Wingdings"/>
              </a:rPr>
              <a:t>this slide</a:t>
            </a:r>
            <a:r>
              <a:rPr lang="en-US" sz="2000" dirty="0" smtClean="0">
                <a:sym typeface="Wingdings"/>
              </a:rPr>
              <a:t>)</a:t>
            </a:r>
          </a:p>
          <a:p>
            <a:pPr lvl="1"/>
            <a:r>
              <a:rPr lang="en-US" sz="1800" dirty="0" smtClean="0">
                <a:sym typeface="Wingdings"/>
              </a:rPr>
              <a:t>Return node to requester and let requester contact node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60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144839" cy="369332"/>
            <a:chOff x="4114800" y="4766846"/>
            <a:chExt cx="1144839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105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854396" y="2291333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92462" y="2590800"/>
            <a:ext cx="3581400" cy="369332"/>
            <a:chOff x="1292462" y="2667000"/>
            <a:chExt cx="3581400" cy="369332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901459" y="2851666"/>
              <a:ext cx="1972403" cy="4393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2514600" y="3352800"/>
            <a:ext cx="2209800" cy="990600"/>
            <a:chOff x="2514600" y="3352800"/>
            <a:chExt cx="2209800" cy="9906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529368">
              <a:off x="2910010" y="3541374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296243" y="2861846"/>
            <a:ext cx="2504357" cy="369332"/>
            <a:chOff x="2293305" y="2667000"/>
            <a:chExt cx="2504357" cy="369332"/>
          </a:xfrm>
        </p:grpSpPr>
        <p:sp>
          <p:nvSpPr>
            <p:cNvPr id="97" name="TextBox 96"/>
            <p:cNvSpPr txBox="1"/>
            <p:nvPr/>
          </p:nvSpPr>
          <p:spPr>
            <a:xfrm>
              <a:off x="2293305" y="2667000"/>
              <a:ext cx="479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N3</a:t>
              </a:r>
            </a:p>
          </p:txBody>
        </p:sp>
        <p:cxnSp>
          <p:nvCxnSpPr>
            <p:cNvPr id="98" name="Straight Arrow Connector 97"/>
            <p:cNvCxnSpPr>
              <a:stCxn id="97" idx="3"/>
              <a:endCxn id="44" idx="1"/>
            </p:cNvCxnSpPr>
            <p:nvPr/>
          </p:nvCxnSpPr>
          <p:spPr bwMode="auto">
            <a:xfrm>
              <a:off x="2773049" y="2851666"/>
              <a:ext cx="2024613" cy="3958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5562600" y="2782330"/>
            <a:ext cx="1084988" cy="966210"/>
            <a:chOff x="6077812" y="2781300"/>
            <a:chExt cx="1084988" cy="966210"/>
          </a:xfrm>
        </p:grpSpPr>
        <p:grpSp>
          <p:nvGrpSpPr>
            <p:cNvPr id="100" name="Group 99"/>
            <p:cNvGrpSpPr/>
            <p:nvPr/>
          </p:nvGrpSpPr>
          <p:grpSpPr>
            <a:xfrm>
              <a:off x="6096000" y="2781300"/>
              <a:ext cx="1066800" cy="913606"/>
              <a:chOff x="1752600" y="3656806"/>
              <a:chExt cx="533400" cy="381794"/>
            </a:xfrm>
            <a:solidFill>
              <a:schemeClr val="bg1"/>
            </a:solidFill>
          </p:grpSpPr>
          <p:sp>
            <p:nvSpPr>
              <p:cNvPr id="101" name="Rectangle 100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2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02" name="Straight Connector 101"/>
              <p:cNvCxnSpPr>
                <a:stCxn id="101" idx="0"/>
                <a:endCxn id="101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6" name="Straight Connector 105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7" name="Straight Connector 106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08" name="TextBox 107"/>
            <p:cNvSpPr txBox="1"/>
            <p:nvPr/>
          </p:nvSpPr>
          <p:spPr>
            <a:xfrm>
              <a:off x="6096000" y="285750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latin typeface="Helvetica"/>
                  <a:cs typeface="Helvetica"/>
                </a:rPr>
                <a:t>K5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645454" y="285750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latin typeface="Helvetica"/>
                  <a:cs typeface="Helvetica"/>
                </a:rPr>
                <a:t>N</a:t>
              </a:r>
              <a:r>
                <a:rPr lang="en-US" sz="1400" b="0" dirty="0">
                  <a:latin typeface="Helvetica"/>
                  <a:cs typeface="Helvetica"/>
                </a:rPr>
                <a:t>2</a:t>
              </a:r>
              <a:endParaRPr lang="en-US" sz="1400" b="0" dirty="0" smtClean="0">
                <a:latin typeface="Helvetica"/>
                <a:cs typeface="Helvetica"/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096000" y="3086105"/>
              <a:ext cx="949274" cy="307777"/>
              <a:chOff x="5486400" y="3048000"/>
              <a:chExt cx="949274" cy="298351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5486400" y="3048000"/>
                <a:ext cx="503664" cy="298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FF0000"/>
                    </a:solidFill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021778" y="3048000"/>
                <a:ext cx="413896" cy="298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FF0000"/>
                    </a:solidFill>
                    <a:latin typeface="Helvetica"/>
                    <a:cs typeface="Helvetica"/>
                  </a:rPr>
                  <a:t>N3</a:t>
                </a: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6077812" y="3439733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latin typeface="Helvetica"/>
                  <a:cs typeface="Helvetica"/>
                </a:rPr>
                <a:t>K105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633289" y="3437833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latin typeface="Helvetica"/>
                  <a:cs typeface="Helvetica"/>
                </a:rPr>
                <a:t>N50</a:t>
              </a:r>
              <a:endParaRPr lang="en-US" b="0" dirty="0" smtClean="0">
                <a:latin typeface="Helvetica"/>
                <a:cs typeface="Helvetica"/>
              </a:endParaRPr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58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781" y="32569"/>
            <a:ext cx="8872625" cy="867919"/>
          </a:xfrm>
        </p:spPr>
        <p:txBody>
          <a:bodyPr/>
          <a:lstStyle/>
          <a:p>
            <a:r>
              <a:rPr lang="en-US" sz="3600" dirty="0" smtClean="0"/>
              <a:t>Discussion: </a:t>
            </a:r>
            <a:r>
              <a:rPr lang="en-US" sz="3600" dirty="0" smtClean="0"/>
              <a:t>Recursive </a:t>
            </a:r>
            <a:r>
              <a:rPr lang="en-US" sz="3600" dirty="0" smtClean="0"/>
              <a:t>vs. </a:t>
            </a:r>
            <a:r>
              <a:rPr lang="en-US" sz="3600" dirty="0" smtClean="0"/>
              <a:t>Iterative Query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077200" cy="3657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Recursive Query:</a:t>
            </a:r>
          </a:p>
          <a:p>
            <a:pPr lvl="1"/>
            <a:r>
              <a:rPr lang="en-US" sz="1800" dirty="0" smtClean="0"/>
              <a:t>Advantages: </a:t>
            </a:r>
          </a:p>
          <a:p>
            <a:pPr lvl="2"/>
            <a:r>
              <a:rPr lang="en-US" sz="1600" dirty="0"/>
              <a:t>F</a:t>
            </a:r>
            <a:r>
              <a:rPr lang="en-US" sz="1600" dirty="0" smtClean="0"/>
              <a:t>aster, as typically master/directory closer to nodes</a:t>
            </a:r>
          </a:p>
          <a:p>
            <a:pPr lvl="2"/>
            <a:r>
              <a:rPr lang="en-US" sz="1600" dirty="0" smtClean="0"/>
              <a:t>Easier to maintain consistency, as master/directory can serialize puts()/gets()</a:t>
            </a:r>
          </a:p>
          <a:p>
            <a:pPr lvl="1"/>
            <a:r>
              <a:rPr lang="en-US" sz="1800" dirty="0" smtClean="0"/>
              <a:t>Disadvantages: scalability bottleneck, as all “Values” go through  master/directory</a:t>
            </a:r>
          </a:p>
          <a:p>
            <a:r>
              <a:rPr lang="en-US" sz="2000" dirty="0" smtClean="0"/>
              <a:t>Iterative Query</a:t>
            </a:r>
          </a:p>
          <a:p>
            <a:pPr lvl="1"/>
            <a:r>
              <a:rPr lang="en-US" sz="1800" dirty="0" smtClean="0"/>
              <a:t>Advantages: more scalable</a:t>
            </a:r>
          </a:p>
          <a:p>
            <a:pPr lvl="1"/>
            <a:r>
              <a:rPr lang="en-US" sz="1800" dirty="0" smtClean="0"/>
              <a:t>Disadvantages: slower, harder to enforce data consistency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490625" y="711952"/>
            <a:ext cx="3594868" cy="2486580"/>
            <a:chOff x="1219200" y="2209800"/>
            <a:chExt cx="6330094" cy="41571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5334000"/>
              <a:ext cx="685800" cy="685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5334000"/>
              <a:ext cx="685800" cy="685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5334000"/>
              <a:ext cx="685800" cy="685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0" y="5333206"/>
              <a:ext cx="685800" cy="6858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2192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9" name="Rectangle 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0" name="Straight Connector 9"/>
              <p:cNvCxnSpPr>
                <a:stCxn id="9" idx="0"/>
                <a:endCxn id="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6" name="TextBox 15"/>
            <p:cNvSpPr txBox="1"/>
            <p:nvPr/>
          </p:nvSpPr>
          <p:spPr>
            <a:xfrm>
              <a:off x="5714999" y="5257005"/>
              <a:ext cx="550987" cy="45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…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600" y="2743200"/>
              <a:ext cx="685800" cy="685800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667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20" name="Straight Connector 19"/>
              <p:cNvCxnSpPr>
                <a:stCxn id="19" idx="0"/>
                <a:endCxn id="1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26" name="Group 25"/>
            <p:cNvGrpSpPr/>
            <p:nvPr/>
          </p:nvGrpSpPr>
          <p:grpSpPr>
            <a:xfrm>
              <a:off x="41148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27" name="Rectangle 26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28" name="Straight Connector 27"/>
              <p:cNvCxnSpPr>
                <a:stCxn id="27" idx="0"/>
                <a:endCxn id="27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34" name="Group 33"/>
            <p:cNvGrpSpPr/>
            <p:nvPr/>
          </p:nvGrpSpPr>
          <p:grpSpPr>
            <a:xfrm>
              <a:off x="6096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5" name="Rectangle 34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36" name="Straight Connector 35"/>
              <p:cNvCxnSpPr>
                <a:stCxn id="35" idx="0"/>
                <a:endCxn id="35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42" name="TextBox 41"/>
            <p:cNvSpPr txBox="1"/>
            <p:nvPr/>
          </p:nvSpPr>
          <p:spPr>
            <a:xfrm>
              <a:off x="2024270" y="5955267"/>
              <a:ext cx="613836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N1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81400" y="5943600"/>
              <a:ext cx="613836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N2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04871" y="5943600"/>
              <a:ext cx="613836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N3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09871" y="5943600"/>
              <a:ext cx="739423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N50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010439" y="4710228"/>
              <a:ext cx="1276416" cy="472635"/>
              <a:chOff x="4010439" y="4710228"/>
              <a:chExt cx="1276416" cy="472635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010439" y="4724382"/>
                <a:ext cx="72696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559892" y="4710228"/>
                <a:ext cx="726963" cy="458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486400" y="2590800"/>
              <a:ext cx="1066800" cy="913606"/>
              <a:chOff x="1752600" y="3656806"/>
              <a:chExt cx="533400" cy="381794"/>
            </a:xfrm>
            <a:solidFill>
              <a:schemeClr val="bg1"/>
            </a:solidFill>
          </p:grpSpPr>
          <p:sp>
            <p:nvSpPr>
              <p:cNvPr id="54" name="Rectangle 53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55" name="Straight Connector 54"/>
              <p:cNvCxnSpPr>
                <a:stCxn id="54" idx="0"/>
                <a:endCxn id="54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5456581" y="2824825"/>
              <a:ext cx="1177056" cy="458483"/>
              <a:chOff x="5456581" y="2977225"/>
              <a:chExt cx="1177056" cy="458483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5456581" y="2977225"/>
                <a:ext cx="72696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019803" y="2977226"/>
                <a:ext cx="613834" cy="458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N3</a:t>
                </a: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4672475" y="2209800"/>
              <a:ext cx="1981401" cy="45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Master/Directory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847760" y="2667000"/>
              <a:ext cx="3029040" cy="458481"/>
              <a:chOff x="1847760" y="2667000"/>
              <a:chExt cx="3029040" cy="458481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847760" y="2667000"/>
                <a:ext cx="119127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72" name="Group 71"/>
            <p:cNvGrpSpPr/>
            <p:nvPr/>
          </p:nvGrpSpPr>
          <p:grpSpPr>
            <a:xfrm>
              <a:off x="4295895" y="3120809"/>
              <a:ext cx="622266" cy="1259735"/>
              <a:chOff x="4521234" y="3120809"/>
              <a:chExt cx="622266" cy="1259735"/>
            </a:xfrm>
          </p:grpSpPr>
          <p:cxnSp>
            <p:nvCxnSpPr>
              <p:cNvPr id="73" name="Straight Arrow Connector 72"/>
              <p:cNvCxnSpPr>
                <a:stCxn id="17" idx="2"/>
              </p:cNvCxnSpPr>
              <p:nvPr/>
            </p:nvCxnSpPr>
            <p:spPr bwMode="auto">
              <a:xfrm flipH="1">
                <a:off x="4724400" y="3429000"/>
                <a:ext cx="419100" cy="91440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4" name="TextBox 73"/>
              <p:cNvSpPr txBox="1"/>
              <p:nvPr/>
            </p:nvSpPr>
            <p:spPr>
              <a:xfrm rot="17781587">
                <a:off x="4108148" y="3533895"/>
                <a:ext cx="1259735" cy="433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767295" y="3440743"/>
              <a:ext cx="566705" cy="914400"/>
              <a:chOff x="4576795" y="3429000"/>
              <a:chExt cx="566705" cy="914400"/>
            </a:xfrm>
          </p:grpSpPr>
          <p:cxnSp>
            <p:nvCxnSpPr>
              <p:cNvPr id="76" name="Straight Arrow Connector 75"/>
              <p:cNvCxnSpPr/>
              <p:nvPr/>
            </p:nvCxnSpPr>
            <p:spPr bwMode="auto">
              <a:xfrm flipH="1">
                <a:off x="4724400" y="3429000"/>
                <a:ext cx="419100" cy="91440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  <p:sp>
            <p:nvSpPr>
              <p:cNvPr id="77" name="TextBox 76"/>
              <p:cNvSpPr txBox="1"/>
              <p:nvPr/>
            </p:nvSpPr>
            <p:spPr>
              <a:xfrm rot="17781587">
                <a:off x="4409206" y="3641020"/>
                <a:ext cx="768742" cy="433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193450" y="2938046"/>
              <a:ext cx="2664390" cy="458481"/>
              <a:chOff x="2212410" y="2667000"/>
              <a:chExt cx="2664390" cy="458481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212410" y="2667000"/>
                <a:ext cx="72696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</p:grpSp>
      </p:grpSp>
      <p:grpSp>
        <p:nvGrpSpPr>
          <p:cNvPr id="82" name="Group 81"/>
          <p:cNvGrpSpPr/>
          <p:nvPr/>
        </p:nvGrpSpPr>
        <p:grpSpPr>
          <a:xfrm>
            <a:off x="5006753" y="687581"/>
            <a:ext cx="3387806" cy="2555637"/>
            <a:chOff x="1219200" y="2209800"/>
            <a:chExt cx="6381681" cy="4188668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5334000"/>
              <a:ext cx="685800" cy="68580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5334000"/>
              <a:ext cx="685800" cy="68580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5334000"/>
              <a:ext cx="685800" cy="6858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0" y="5333206"/>
              <a:ext cx="685800" cy="685800"/>
            </a:xfrm>
            <a:prstGeom prst="rect">
              <a:avLst/>
            </a:prstGeom>
          </p:spPr>
        </p:pic>
        <p:grpSp>
          <p:nvGrpSpPr>
            <p:cNvPr id="87" name="Group 86"/>
            <p:cNvGrpSpPr/>
            <p:nvPr/>
          </p:nvGrpSpPr>
          <p:grpSpPr>
            <a:xfrm>
              <a:off x="12192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53" name="Rectangle 152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54" name="Straight Connector 153"/>
              <p:cNvCxnSpPr>
                <a:stCxn id="153" idx="0"/>
                <a:endCxn id="153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5" name="Straight Connector 154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88" name="TextBox 87"/>
            <p:cNvSpPr txBox="1"/>
            <p:nvPr/>
          </p:nvSpPr>
          <p:spPr>
            <a:xfrm>
              <a:off x="5715000" y="5257006"/>
              <a:ext cx="58942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…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600" y="2743200"/>
              <a:ext cx="685800" cy="685800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2667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46" name="Rectangle 145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47" name="Straight Connector 146"/>
              <p:cNvCxnSpPr>
                <a:stCxn id="146" idx="0"/>
                <a:endCxn id="146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1" name="Straight Connector 150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2" name="Straight Connector 151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91" name="Group 90"/>
            <p:cNvGrpSpPr/>
            <p:nvPr/>
          </p:nvGrpSpPr>
          <p:grpSpPr>
            <a:xfrm>
              <a:off x="41148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39" name="Rectangle 1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40" name="Straight Connector 139"/>
              <p:cNvCxnSpPr>
                <a:stCxn id="139" idx="0"/>
                <a:endCxn id="1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92" name="Group 91"/>
            <p:cNvGrpSpPr/>
            <p:nvPr/>
          </p:nvGrpSpPr>
          <p:grpSpPr>
            <a:xfrm>
              <a:off x="6096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32" name="Rectangle 131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33" name="Straight Connector 132"/>
              <p:cNvCxnSpPr>
                <a:stCxn id="132" idx="0"/>
                <a:endCxn id="132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93" name="TextBox 92"/>
            <p:cNvSpPr txBox="1"/>
            <p:nvPr/>
          </p:nvSpPr>
          <p:spPr>
            <a:xfrm>
              <a:off x="2080437" y="5955270"/>
              <a:ext cx="65666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N1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81399" y="5943601"/>
              <a:ext cx="65666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N2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04872" y="5943601"/>
              <a:ext cx="65666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N3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809871" y="5943601"/>
              <a:ext cx="791010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N50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3987210" y="4705886"/>
              <a:ext cx="1343082" cy="458436"/>
              <a:chOff x="3987210" y="4705886"/>
              <a:chExt cx="1343082" cy="458436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3987210" y="4721127"/>
                <a:ext cx="777681" cy="443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552611" y="4705886"/>
                <a:ext cx="777681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5486400" y="2590800"/>
              <a:ext cx="1066800" cy="913606"/>
              <a:chOff x="1752600" y="3656806"/>
              <a:chExt cx="533400" cy="381794"/>
            </a:xfrm>
            <a:solidFill>
              <a:schemeClr val="bg1"/>
            </a:solidFill>
          </p:grpSpPr>
          <p:sp>
            <p:nvSpPr>
              <p:cNvPr id="123" name="Rectangle 122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24" name="Straight Connector 123"/>
              <p:cNvCxnSpPr>
                <a:stCxn id="123" idx="0"/>
                <a:endCxn id="123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05" name="Group 104"/>
            <p:cNvGrpSpPr/>
            <p:nvPr/>
          </p:nvGrpSpPr>
          <p:grpSpPr>
            <a:xfrm>
              <a:off x="5422604" y="2804160"/>
              <a:ext cx="1253859" cy="472440"/>
              <a:chOff x="5422604" y="2956560"/>
              <a:chExt cx="1253859" cy="472440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5422604" y="2985803"/>
                <a:ext cx="777683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6019802" y="2956560"/>
                <a:ext cx="656661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N3</a:t>
                </a: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4672475" y="2209800"/>
              <a:ext cx="211963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Master/Directory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1847760" y="2514600"/>
              <a:ext cx="3029040" cy="443197"/>
              <a:chOff x="1847760" y="2667000"/>
              <a:chExt cx="3029040" cy="443197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1847760" y="2667000"/>
                <a:ext cx="1274384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  <p:cxnSp>
            <p:nvCxnSpPr>
              <p:cNvPr id="120" name="Straight Arrow Connector 119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10" name="Group 109"/>
            <p:cNvGrpSpPr/>
            <p:nvPr/>
          </p:nvGrpSpPr>
          <p:grpSpPr>
            <a:xfrm>
              <a:off x="2895600" y="3276600"/>
              <a:ext cx="1981200" cy="1066800"/>
              <a:chOff x="2743200" y="3276600"/>
              <a:chExt cx="1981200" cy="1066800"/>
            </a:xfrm>
          </p:grpSpPr>
          <p:cxnSp>
            <p:nvCxnSpPr>
              <p:cNvPr id="117" name="Straight Arrow Connector 116"/>
              <p:cNvCxnSpPr/>
              <p:nvPr/>
            </p:nvCxnSpPr>
            <p:spPr bwMode="auto">
              <a:xfrm>
                <a:off x="2743200" y="3276600"/>
                <a:ext cx="1981200" cy="106680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8" name="TextBox 117"/>
              <p:cNvSpPr txBox="1"/>
              <p:nvPr/>
            </p:nvSpPr>
            <p:spPr>
              <a:xfrm rot="1883155">
                <a:off x="3142302" y="3414127"/>
                <a:ext cx="1274384" cy="4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2193450" y="3090446"/>
              <a:ext cx="2264250" cy="1264697"/>
              <a:chOff x="2002950" y="3078703"/>
              <a:chExt cx="2264250" cy="1264697"/>
            </a:xfrm>
          </p:grpSpPr>
          <p:cxnSp>
            <p:nvCxnSpPr>
              <p:cNvPr id="115" name="Straight Arrow Connector 114"/>
              <p:cNvCxnSpPr/>
              <p:nvPr/>
            </p:nvCxnSpPr>
            <p:spPr bwMode="auto">
              <a:xfrm>
                <a:off x="2552700" y="3417257"/>
                <a:ext cx="1714500" cy="92614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  <p:sp>
            <p:nvSpPr>
              <p:cNvPr id="116" name="TextBox 115"/>
              <p:cNvSpPr txBox="1"/>
              <p:nvPr/>
            </p:nvSpPr>
            <p:spPr>
              <a:xfrm>
                <a:off x="2002950" y="3078703"/>
                <a:ext cx="777681" cy="4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296243" y="2785646"/>
              <a:ext cx="2561597" cy="443197"/>
              <a:chOff x="2315203" y="2667000"/>
              <a:chExt cx="2561597" cy="443197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2315203" y="2667000"/>
                <a:ext cx="656661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N3</a:t>
                </a:r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</p:grpSp>
      </p:grpSp>
      <p:sp>
        <p:nvSpPr>
          <p:cNvPr id="160" name="TextBox 159"/>
          <p:cNvSpPr txBox="1"/>
          <p:nvPr/>
        </p:nvSpPr>
        <p:spPr>
          <a:xfrm>
            <a:off x="457200" y="1504890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Recursive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906535" y="1294314"/>
            <a:ext cx="109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Iterative</a:t>
            </a: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28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292" y="63650"/>
            <a:ext cx="7772400" cy="916076"/>
          </a:xfrm>
        </p:spPr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2" y="851813"/>
            <a:ext cx="8305800" cy="1295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Replicate value on several </a:t>
            </a:r>
            <a:r>
              <a:rPr lang="en-US" sz="2000" dirty="0" smtClean="0"/>
              <a:t>nodes</a:t>
            </a:r>
          </a:p>
          <a:p>
            <a:r>
              <a:rPr lang="en-US" sz="2000" b="1" dirty="0"/>
              <a:t>Recursive</a:t>
            </a:r>
            <a:r>
              <a:rPr lang="en-US" sz="2000" dirty="0"/>
              <a:t> replication</a:t>
            </a:r>
            <a:endParaRPr lang="en-US" sz="2000" dirty="0" smtClean="0"/>
          </a:p>
          <a:p>
            <a:r>
              <a:rPr lang="en-US" sz="2000" dirty="0" smtClean="0"/>
              <a:t>Usually, place replicas on different racks in a datacenter</a:t>
            </a:r>
            <a:r>
              <a:rPr lang="en-US" sz="2000" dirty="0"/>
              <a:t> </a:t>
            </a:r>
            <a:r>
              <a:rPr lang="en-US" sz="2000" dirty="0" smtClean="0"/>
              <a:t>to guard against rack failures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256986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5256986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5256986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5256192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95400" y="4418786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91200" y="517999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666186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743200" y="4418786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91000" y="4418786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172200" y="4418786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60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743200" y="4689832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92654" y="4689832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91000" y="4689832"/>
            <a:ext cx="1144839" cy="369332"/>
            <a:chOff x="4114800" y="4766846"/>
            <a:chExt cx="1144839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96000" y="4689832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651336" y="4689832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562600" y="2513786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562600" y="258998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112054" y="2589986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</a:t>
            </a:r>
            <a:r>
              <a:rPr lang="en-US" b="0" dirty="0">
                <a:latin typeface="Helvetica"/>
                <a:cs typeface="Helvetica"/>
              </a:rPr>
              <a:t>2</a:t>
            </a:r>
            <a:endParaRPr lang="en-US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562600" y="2818586"/>
            <a:ext cx="1372354" cy="369332"/>
            <a:chOff x="5486400" y="3048000"/>
            <a:chExt cx="1372354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838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508336" y="312338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68329" y="3123386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168989" y="2038486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368662" y="2513786"/>
            <a:ext cx="3581400" cy="369332"/>
            <a:chOff x="1292462" y="2667000"/>
            <a:chExt cx="3581400" cy="369332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901459" y="2851666"/>
              <a:ext cx="1972403" cy="4393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2590800" y="3275786"/>
            <a:ext cx="2216079" cy="990600"/>
            <a:chOff x="2514600" y="3352800"/>
            <a:chExt cx="2216079" cy="9906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529368">
              <a:off x="2698339" y="3541374"/>
              <a:ext cx="203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V14), N1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981200" y="2784832"/>
            <a:ext cx="2971800" cy="369332"/>
            <a:chOff x="1902062" y="2667000"/>
            <a:chExt cx="2971800" cy="369332"/>
          </a:xfrm>
        </p:grpSpPr>
        <p:sp>
          <p:nvSpPr>
            <p:cNvPr id="97" name="TextBox 96"/>
            <p:cNvSpPr txBox="1"/>
            <p:nvPr/>
          </p:nvSpPr>
          <p:spPr>
            <a:xfrm>
              <a:off x="1902062" y="2667000"/>
              <a:ext cx="903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N1, N3</a:t>
              </a:r>
            </a:p>
          </p:txBody>
        </p:sp>
        <p:cxnSp>
          <p:nvCxnSpPr>
            <p:cNvPr id="98" name="Straight Arrow Connector 97"/>
            <p:cNvCxnSpPr>
              <a:stCxn id="97" idx="3"/>
              <a:endCxn id="44" idx="1"/>
            </p:cNvCxnSpPr>
            <p:nvPr/>
          </p:nvCxnSpPr>
          <p:spPr bwMode="auto">
            <a:xfrm flipV="1">
              <a:off x="2805149" y="2814240"/>
              <a:ext cx="2068713" cy="3742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1295400" y="4689832"/>
            <a:ext cx="1144839" cy="369332"/>
            <a:chOff x="4114800" y="4766846"/>
            <a:chExt cx="1144839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89100" y="3580586"/>
            <a:ext cx="2654300" cy="723900"/>
            <a:chOff x="1612900" y="3657600"/>
            <a:chExt cx="2654300" cy="723900"/>
          </a:xfrm>
        </p:grpSpPr>
        <p:sp>
          <p:nvSpPr>
            <p:cNvPr id="8" name="Freeform 7"/>
            <p:cNvSpPr/>
            <p:nvPr/>
          </p:nvSpPr>
          <p:spPr>
            <a:xfrm>
              <a:off x="1612900" y="4000483"/>
              <a:ext cx="2654300" cy="381017"/>
            </a:xfrm>
            <a:custGeom>
              <a:avLst/>
              <a:gdLst>
                <a:gd name="connsiteX0" fmla="*/ 2654300 w 2654300"/>
                <a:gd name="connsiteY0" fmla="*/ 368317 h 381017"/>
                <a:gd name="connsiteX1" fmla="*/ 1295400 w 2654300"/>
                <a:gd name="connsiteY1" fmla="*/ 17 h 381017"/>
                <a:gd name="connsiteX2" fmla="*/ 0 w 2654300"/>
                <a:gd name="connsiteY2" fmla="*/ 381017 h 38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4300" h="381017">
                  <a:moveTo>
                    <a:pt x="2654300" y="368317"/>
                  </a:moveTo>
                  <a:cubicBezTo>
                    <a:pt x="2196041" y="183108"/>
                    <a:pt x="1737783" y="-2100"/>
                    <a:pt x="1295400" y="17"/>
                  </a:cubicBezTo>
                  <a:cubicBezTo>
                    <a:pt x="853017" y="2134"/>
                    <a:pt x="0" y="381017"/>
                    <a:pt x="0" y="381017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/>
              <a:tailEnd type="triangle"/>
            </a:ln>
          </p:spPr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054462" y="3657600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69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54" y="64532"/>
            <a:ext cx="7772400" cy="1143000"/>
          </a:xfrm>
        </p:spPr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Again, we can have </a:t>
            </a:r>
          </a:p>
          <a:p>
            <a:pPr lvl="1"/>
            <a:r>
              <a:rPr lang="en-US" sz="2000" b="1" dirty="0" smtClean="0"/>
              <a:t>Iterative </a:t>
            </a:r>
            <a:r>
              <a:rPr lang="en-US" sz="2000" dirty="0" smtClean="0"/>
              <a:t>replication (this slide)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60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144839" cy="369332"/>
            <a:chOff x="4114800" y="4766846"/>
            <a:chExt cx="1144839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66700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6670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</a:t>
            </a:r>
            <a:r>
              <a:rPr lang="en-US" b="0" dirty="0">
                <a:latin typeface="Helvetica"/>
                <a:cs typeface="Helvetica"/>
              </a:rPr>
              <a:t>2</a:t>
            </a:r>
            <a:endParaRPr lang="en-US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1372354" cy="369332"/>
            <a:chOff x="5486400" y="3048000"/>
            <a:chExt cx="1372354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838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00400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004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59292" y="220980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92462" y="2590800"/>
            <a:ext cx="3581400" cy="369332"/>
            <a:chOff x="1292462" y="2667000"/>
            <a:chExt cx="3581400" cy="369332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901459" y="2851666"/>
              <a:ext cx="1972403" cy="4393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2514600" y="3352800"/>
            <a:ext cx="2209800" cy="990600"/>
            <a:chOff x="2514600" y="3352800"/>
            <a:chExt cx="2209800" cy="9906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529368">
              <a:off x="2910010" y="3541374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905000" y="2861846"/>
            <a:ext cx="2895600" cy="369332"/>
            <a:chOff x="1902062" y="2667000"/>
            <a:chExt cx="2895600" cy="369332"/>
          </a:xfrm>
        </p:grpSpPr>
        <p:sp>
          <p:nvSpPr>
            <p:cNvPr id="97" name="TextBox 96"/>
            <p:cNvSpPr txBox="1"/>
            <p:nvPr/>
          </p:nvSpPr>
          <p:spPr>
            <a:xfrm>
              <a:off x="1902062" y="2667000"/>
              <a:ext cx="903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N1, N3</a:t>
              </a:r>
            </a:p>
          </p:txBody>
        </p:sp>
        <p:cxnSp>
          <p:nvCxnSpPr>
            <p:cNvPr id="98" name="Straight Arrow Connector 97"/>
            <p:cNvCxnSpPr>
              <a:stCxn id="97" idx="3"/>
              <a:endCxn id="44" idx="1"/>
            </p:cNvCxnSpPr>
            <p:nvPr/>
          </p:nvCxnSpPr>
          <p:spPr bwMode="auto">
            <a:xfrm>
              <a:off x="2805149" y="2851666"/>
              <a:ext cx="1992513" cy="3958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144839" cy="369332"/>
            <a:chOff x="4114800" y="4766846"/>
            <a:chExt cx="1144839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571398" y="2941930"/>
            <a:ext cx="562202" cy="1608997"/>
            <a:chOff x="1952398" y="2941930"/>
            <a:chExt cx="562202" cy="1608997"/>
          </a:xfrm>
        </p:grpSpPr>
        <p:cxnSp>
          <p:nvCxnSpPr>
            <p:cNvPr id="106" name="Straight Arrow Connector 105"/>
            <p:cNvCxnSpPr/>
            <p:nvPr/>
          </p:nvCxnSpPr>
          <p:spPr bwMode="auto">
            <a:xfrm flipH="1">
              <a:off x="1981200" y="3352800"/>
              <a:ext cx="533400" cy="990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07" name="TextBox 106"/>
            <p:cNvSpPr txBox="1"/>
            <p:nvPr/>
          </p:nvSpPr>
          <p:spPr>
            <a:xfrm rot="18038937">
              <a:off x="1332565" y="3561763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63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61" y="29104"/>
            <a:ext cx="7772400" cy="866284"/>
          </a:xfrm>
        </p:spPr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54" y="978381"/>
            <a:ext cx="8534400" cy="129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Or we can use </a:t>
            </a:r>
            <a:r>
              <a:rPr lang="en-US" sz="2800" b="1" dirty="0" smtClean="0"/>
              <a:t>recursive</a:t>
            </a:r>
            <a:r>
              <a:rPr lang="en-US" sz="2800" dirty="0" smtClean="0"/>
              <a:t> query and </a:t>
            </a:r>
            <a:r>
              <a:rPr lang="en-US" sz="2800" b="1" dirty="0" smtClean="0"/>
              <a:t>iterative </a:t>
            </a:r>
            <a:r>
              <a:rPr lang="en-US" sz="2800" dirty="0" smtClean="0"/>
              <a:t>replication…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60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144839" cy="369332"/>
            <a:chOff x="4114800" y="4766846"/>
            <a:chExt cx="1144839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66700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6670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</a:t>
            </a:r>
            <a:r>
              <a:rPr lang="en-US" b="0" dirty="0">
                <a:latin typeface="Helvetica"/>
                <a:cs typeface="Helvetica"/>
              </a:rPr>
              <a:t>2</a:t>
            </a:r>
            <a:endParaRPr lang="en-US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1372354" cy="369332"/>
            <a:chOff x="5486400" y="3048000"/>
            <a:chExt cx="1372354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838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00400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004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59292" y="220980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92462" y="2590800"/>
            <a:ext cx="3581400" cy="369332"/>
            <a:chOff x="1292462" y="2667000"/>
            <a:chExt cx="3581400" cy="369332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901459" y="2851666"/>
              <a:ext cx="1972403" cy="4393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4454482" y="3657600"/>
            <a:ext cx="1608997" cy="685800"/>
            <a:chOff x="4454482" y="3657600"/>
            <a:chExt cx="1608997" cy="6858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 flipH="1">
              <a:off x="4724400" y="3657600"/>
              <a:ext cx="1219200" cy="685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9942600">
              <a:off x="4454482" y="3659214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144839" cy="369332"/>
            <a:chOff x="4114800" y="4766846"/>
            <a:chExt cx="1144839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600200" y="3505200"/>
            <a:ext cx="3733800" cy="838200"/>
            <a:chOff x="1981200" y="3505200"/>
            <a:chExt cx="3733800" cy="838200"/>
          </a:xfrm>
        </p:grpSpPr>
        <p:cxnSp>
          <p:nvCxnSpPr>
            <p:cNvPr id="106" name="Straight Arrow Connector 105"/>
            <p:cNvCxnSpPr/>
            <p:nvPr/>
          </p:nvCxnSpPr>
          <p:spPr bwMode="auto">
            <a:xfrm flipH="1">
              <a:off x="1981200" y="3505200"/>
              <a:ext cx="3733800" cy="838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07" name="TextBox 106"/>
            <p:cNvSpPr txBox="1"/>
            <p:nvPr/>
          </p:nvSpPr>
          <p:spPr>
            <a:xfrm rot="20794730">
              <a:off x="2843722" y="3561763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80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74" y="0"/>
            <a:ext cx="7772400" cy="1143000"/>
          </a:xfrm>
        </p:spPr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4632960"/>
          </a:xfrm>
        </p:spPr>
        <p:txBody>
          <a:bodyPr/>
          <a:lstStyle/>
          <a:p>
            <a:r>
              <a:rPr lang="en-US" sz="2400" dirty="0" smtClean="0"/>
              <a:t>More Storage: use more nodes</a:t>
            </a:r>
          </a:p>
          <a:p>
            <a:endParaRPr lang="en-US" sz="2400" dirty="0" smtClean="0"/>
          </a:p>
          <a:p>
            <a:r>
              <a:rPr lang="en-US" sz="2400" dirty="0" smtClean="0"/>
              <a:t>More Requests: 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an serve requests from all nodes on which a value is stored in parallel</a:t>
            </a:r>
          </a:p>
          <a:p>
            <a:pPr lvl="1"/>
            <a:r>
              <a:rPr lang="en-US" sz="2000" dirty="0" smtClean="0"/>
              <a:t>Master can replicate a popular value on more nodes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Master/directory scalability:</a:t>
            </a:r>
          </a:p>
          <a:p>
            <a:pPr lvl="1"/>
            <a:r>
              <a:rPr lang="en-US" sz="2000" dirty="0" smtClean="0"/>
              <a:t>Replicate it</a:t>
            </a:r>
          </a:p>
          <a:p>
            <a:pPr lvl="1"/>
            <a:r>
              <a:rPr lang="en-US" sz="2000" dirty="0" smtClean="0"/>
              <a:t>Partition it, so different keys are served by different masters/directories</a:t>
            </a:r>
          </a:p>
          <a:p>
            <a:pPr lvl="2"/>
            <a:r>
              <a:rPr lang="en-US" sz="1800" dirty="0" smtClean="0"/>
              <a:t>How do you partition?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4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19460" y="96271"/>
            <a:ext cx="8619739" cy="900791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Simple Distributed File System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-7953" y="3731680"/>
            <a:ext cx="9000182" cy="2590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Remote Disk (may mean NO local disk) : Reads and writes forwarded to server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Use Remote Procedure Calls (RPC) to translate file system calls into remote requests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No local caching/can be caching at server-side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Advantage: Server provides completely consistent view of file system to multiple clients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Problems?  Performance!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Going over network is slower than going to local memory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Lots of network traffic/not well pipelined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Server can be a bottleneck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28800" y="997062"/>
            <a:ext cx="5527818" cy="2523181"/>
            <a:chOff x="1752600" y="1039813"/>
            <a:chExt cx="5935663" cy="2980681"/>
          </a:xfrm>
        </p:grpSpPr>
        <p:sp>
          <p:nvSpPr>
            <p:cNvPr id="19458" name="Cloud"/>
            <p:cNvSpPr>
              <a:spLocks noChangeAspect="1" noEditPoints="1" noChangeArrowheads="1"/>
            </p:cNvSpPr>
            <p:nvPr/>
          </p:nvSpPr>
          <p:spPr bwMode="auto">
            <a:xfrm>
              <a:off x="2971800" y="1066800"/>
              <a:ext cx="2286000" cy="2590800"/>
            </a:xfrm>
            <a:custGeom>
              <a:avLst/>
              <a:gdLst>
                <a:gd name="T0" fmla="*/ 7091 w 21600"/>
                <a:gd name="T1" fmla="*/ 1295400 h 21600"/>
                <a:gd name="T2" fmla="*/ 1143000 w 21600"/>
                <a:gd name="T3" fmla="*/ 2588041 h 21600"/>
                <a:gd name="T4" fmla="*/ 2284095 w 21600"/>
                <a:gd name="T5" fmla="*/ 1295400 h 21600"/>
                <a:gd name="T6" fmla="*/ 1143000 w 21600"/>
                <a:gd name="T7" fmla="*/ 14813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grpSp>
          <p:nvGrpSpPr>
            <p:cNvPr id="19461" name="Group 43"/>
            <p:cNvGrpSpPr>
              <a:grpSpLocks/>
            </p:cNvGrpSpPr>
            <p:nvPr/>
          </p:nvGrpSpPr>
          <p:grpSpPr bwMode="auto">
            <a:xfrm>
              <a:off x="2057400" y="2590800"/>
              <a:ext cx="1296988" cy="1429694"/>
              <a:chOff x="528" y="768"/>
              <a:chExt cx="973" cy="1098"/>
            </a:xfrm>
          </p:grpSpPr>
          <p:pic>
            <p:nvPicPr>
              <p:cNvPr id="19487" name="Picture 44" descr="MCj0398505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" y="768"/>
                <a:ext cx="973" cy="7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88" name="Text Box 45"/>
              <p:cNvSpPr txBox="1">
                <a:spLocks noChangeArrowheads="1"/>
              </p:cNvSpPr>
              <p:nvPr/>
            </p:nvSpPr>
            <p:spPr bwMode="auto">
              <a:xfrm>
                <a:off x="627" y="1561"/>
                <a:ext cx="589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latin typeface="Gill Sans Light"/>
                    <a:cs typeface="Gill Sans Light"/>
                  </a:rPr>
                  <a:t>Client</a:t>
                </a:r>
              </a:p>
            </p:txBody>
          </p:sp>
        </p:grpSp>
        <p:grpSp>
          <p:nvGrpSpPr>
            <p:cNvPr id="19462" name="Group 26"/>
            <p:cNvGrpSpPr>
              <a:grpSpLocks/>
            </p:cNvGrpSpPr>
            <p:nvPr/>
          </p:nvGrpSpPr>
          <p:grpSpPr bwMode="auto">
            <a:xfrm>
              <a:off x="5257800" y="1295400"/>
              <a:ext cx="2430463" cy="1496608"/>
              <a:chOff x="2304" y="672"/>
              <a:chExt cx="1824" cy="1150"/>
            </a:xfrm>
          </p:grpSpPr>
          <p:grpSp>
            <p:nvGrpSpPr>
              <p:cNvPr id="19479" name="Group 19"/>
              <p:cNvGrpSpPr>
                <a:grpSpLocks/>
              </p:cNvGrpSpPr>
              <p:nvPr/>
            </p:nvGrpSpPr>
            <p:grpSpPr bwMode="auto">
              <a:xfrm>
                <a:off x="2304" y="672"/>
                <a:ext cx="981" cy="1150"/>
                <a:chOff x="2043" y="624"/>
                <a:chExt cx="981" cy="1150"/>
              </a:xfrm>
            </p:grpSpPr>
            <p:pic>
              <p:nvPicPr>
                <p:cNvPr id="19485" name="Picture 5" descr="MCj03984350000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43" y="624"/>
                  <a:ext cx="981" cy="8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48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060" y="1469"/>
                  <a:ext cx="647" cy="3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latin typeface="Gill Sans Light"/>
                      <a:cs typeface="Gill Sans Light"/>
                    </a:rPr>
                    <a:t>Server</a:t>
                  </a:r>
                </a:p>
              </p:txBody>
            </p:sp>
          </p:grpSp>
          <p:grpSp>
            <p:nvGrpSpPr>
              <p:cNvPr id="19480" name="Group 25"/>
              <p:cNvGrpSpPr>
                <a:grpSpLocks/>
              </p:cNvGrpSpPr>
              <p:nvPr/>
            </p:nvGrpSpPr>
            <p:grpSpPr bwMode="auto">
              <a:xfrm>
                <a:off x="3600" y="720"/>
                <a:ext cx="528" cy="864"/>
                <a:chOff x="3600" y="720"/>
                <a:chExt cx="528" cy="864"/>
              </a:xfrm>
            </p:grpSpPr>
            <p:sp>
              <p:nvSpPr>
                <p:cNvPr id="19482" name="AutoShape 20"/>
                <p:cNvSpPr>
                  <a:spLocks noChangeArrowheads="1"/>
                </p:cNvSpPr>
                <p:nvPr/>
              </p:nvSpPr>
              <p:spPr bwMode="auto">
                <a:xfrm>
                  <a:off x="3600" y="720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4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9483" name="AutoShape 21"/>
                <p:cNvSpPr>
                  <a:spLocks noChangeArrowheads="1"/>
                </p:cNvSpPr>
                <p:nvPr/>
              </p:nvSpPr>
              <p:spPr bwMode="auto">
                <a:xfrm>
                  <a:off x="3696" y="912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4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9484" name="AutoShape 22"/>
                <p:cNvSpPr>
                  <a:spLocks noChangeArrowheads="1"/>
                </p:cNvSpPr>
                <p:nvPr/>
              </p:nvSpPr>
              <p:spPr bwMode="auto">
                <a:xfrm>
                  <a:off x="3792" y="1104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4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19481" name="AutoShape 23"/>
              <p:cNvSpPr>
                <a:spLocks noChangeArrowheads="1"/>
              </p:cNvSpPr>
              <p:nvPr/>
            </p:nvSpPr>
            <p:spPr bwMode="auto">
              <a:xfrm>
                <a:off x="3072" y="1008"/>
                <a:ext cx="432" cy="336"/>
              </a:xfrm>
              <a:prstGeom prst="leftRightArrow">
                <a:avLst>
                  <a:gd name="adj1" fmla="val 50000"/>
                  <a:gd name="adj2" fmla="val 25714"/>
                </a:avLst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463" name="Group 58"/>
            <p:cNvGrpSpPr>
              <a:grpSpLocks/>
            </p:cNvGrpSpPr>
            <p:nvPr/>
          </p:nvGrpSpPr>
          <p:grpSpPr bwMode="auto">
            <a:xfrm>
              <a:off x="3194051" y="1295402"/>
              <a:ext cx="1747838" cy="409576"/>
              <a:chOff x="1877" y="400"/>
              <a:chExt cx="1101" cy="258"/>
            </a:xfrm>
          </p:grpSpPr>
          <p:sp>
            <p:nvSpPr>
              <p:cNvPr id="19477" name="Line 31"/>
              <p:cNvSpPr>
                <a:spLocks noChangeShapeType="1"/>
              </p:cNvSpPr>
              <p:nvPr/>
            </p:nvSpPr>
            <p:spPr bwMode="auto">
              <a:xfrm flipV="1">
                <a:off x="1877" y="628"/>
                <a:ext cx="10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19478" name="Text Box 33"/>
              <p:cNvSpPr txBox="1">
                <a:spLocks noChangeArrowheads="1"/>
              </p:cNvSpPr>
              <p:nvPr/>
            </p:nvSpPr>
            <p:spPr bwMode="auto">
              <a:xfrm>
                <a:off x="1990" y="400"/>
                <a:ext cx="988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dirty="0">
                    <a:latin typeface="Gill Sans Light"/>
                    <a:cs typeface="Gill Sans Light"/>
                  </a:rPr>
                  <a:t>Read (RPC)</a:t>
                </a:r>
              </a:p>
            </p:txBody>
          </p:sp>
        </p:grpSp>
        <p:grpSp>
          <p:nvGrpSpPr>
            <p:cNvPr id="19464" name="Group 59"/>
            <p:cNvGrpSpPr>
              <a:grpSpLocks/>
            </p:cNvGrpSpPr>
            <p:nvPr/>
          </p:nvGrpSpPr>
          <p:grpSpPr bwMode="auto">
            <a:xfrm>
              <a:off x="3194052" y="1752602"/>
              <a:ext cx="1876425" cy="409576"/>
              <a:chOff x="1964" y="912"/>
              <a:chExt cx="1182" cy="258"/>
            </a:xfrm>
          </p:grpSpPr>
          <p:sp>
            <p:nvSpPr>
              <p:cNvPr id="19475" name="Line 32"/>
              <p:cNvSpPr>
                <a:spLocks noChangeShapeType="1"/>
              </p:cNvSpPr>
              <p:nvPr/>
            </p:nvSpPr>
            <p:spPr bwMode="auto">
              <a:xfrm flipH="1" flipV="1">
                <a:off x="1964" y="932"/>
                <a:ext cx="10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19476" name="Text Box 34"/>
              <p:cNvSpPr txBox="1">
                <a:spLocks noChangeArrowheads="1"/>
              </p:cNvSpPr>
              <p:nvPr/>
            </p:nvSpPr>
            <p:spPr bwMode="auto">
              <a:xfrm>
                <a:off x="1967" y="912"/>
                <a:ext cx="1179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dirty="0">
                    <a:latin typeface="Gill Sans Light"/>
                    <a:cs typeface="Gill Sans Light"/>
                  </a:rPr>
                  <a:t>Return (Data)</a:t>
                </a:r>
              </a:p>
            </p:txBody>
          </p:sp>
        </p:grpSp>
        <p:grpSp>
          <p:nvGrpSpPr>
            <p:cNvPr id="19465" name="Group 42"/>
            <p:cNvGrpSpPr>
              <a:grpSpLocks/>
            </p:cNvGrpSpPr>
            <p:nvPr/>
          </p:nvGrpSpPr>
          <p:grpSpPr bwMode="auto">
            <a:xfrm>
              <a:off x="1752600" y="1039813"/>
              <a:ext cx="1295400" cy="1430908"/>
              <a:chOff x="528" y="768"/>
              <a:chExt cx="973" cy="1100"/>
            </a:xfrm>
          </p:grpSpPr>
          <p:pic>
            <p:nvPicPr>
              <p:cNvPr id="19473" name="Picture 29" descr="MCj0398505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" y="768"/>
                <a:ext cx="973" cy="7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74" name="Text Box 35"/>
              <p:cNvSpPr txBox="1">
                <a:spLocks noChangeArrowheads="1"/>
              </p:cNvSpPr>
              <p:nvPr/>
            </p:nvSpPr>
            <p:spPr bwMode="auto">
              <a:xfrm>
                <a:off x="627" y="1562"/>
                <a:ext cx="59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latin typeface="Gill Sans Light"/>
                    <a:cs typeface="Gill Sans Light"/>
                  </a:rPr>
                  <a:t>Client</a:t>
                </a:r>
              </a:p>
            </p:txBody>
          </p:sp>
        </p:grpSp>
        <p:grpSp>
          <p:nvGrpSpPr>
            <p:cNvPr id="19466" name="Group 60"/>
            <p:cNvGrpSpPr>
              <a:grpSpLocks/>
            </p:cNvGrpSpPr>
            <p:nvPr/>
          </p:nvGrpSpPr>
          <p:grpSpPr bwMode="auto">
            <a:xfrm rot="-1562509">
              <a:off x="3241640" y="2291891"/>
              <a:ext cx="1828800" cy="411164"/>
              <a:chOff x="2016" y="1274"/>
              <a:chExt cx="1036" cy="259"/>
            </a:xfrm>
          </p:grpSpPr>
          <p:sp>
            <p:nvSpPr>
              <p:cNvPr id="19471" name="Text Box 51"/>
              <p:cNvSpPr txBox="1">
                <a:spLocks noChangeArrowheads="1"/>
              </p:cNvSpPr>
              <p:nvPr/>
            </p:nvSpPr>
            <p:spPr bwMode="auto">
              <a:xfrm>
                <a:off x="2075" y="1274"/>
                <a:ext cx="950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dirty="0">
                    <a:latin typeface="Gill Sans Light"/>
                    <a:cs typeface="Gill Sans Light"/>
                  </a:rPr>
                  <a:t>Write (RPC)</a:t>
                </a:r>
              </a:p>
            </p:txBody>
          </p:sp>
          <p:sp>
            <p:nvSpPr>
              <p:cNvPr id="19472" name="Line 49"/>
              <p:cNvSpPr>
                <a:spLocks noChangeShapeType="1"/>
              </p:cNvSpPr>
              <p:nvPr/>
            </p:nvSpPr>
            <p:spPr bwMode="auto">
              <a:xfrm flipV="1">
                <a:off x="2016" y="1533"/>
                <a:ext cx="10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467" name="Group 61"/>
            <p:cNvGrpSpPr>
              <a:grpSpLocks/>
            </p:cNvGrpSpPr>
            <p:nvPr/>
          </p:nvGrpSpPr>
          <p:grpSpPr bwMode="auto">
            <a:xfrm rot="-1590130">
              <a:off x="3379287" y="2827172"/>
              <a:ext cx="1873250" cy="409574"/>
              <a:chOff x="2016" y="1835"/>
              <a:chExt cx="1036" cy="258"/>
            </a:xfrm>
          </p:grpSpPr>
          <p:sp>
            <p:nvSpPr>
              <p:cNvPr id="19469" name="Text Box 52"/>
              <p:cNvSpPr txBox="1">
                <a:spLocks noChangeArrowheads="1"/>
              </p:cNvSpPr>
              <p:nvPr/>
            </p:nvSpPr>
            <p:spPr bwMode="auto">
              <a:xfrm>
                <a:off x="2032" y="1835"/>
                <a:ext cx="1006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Gill Sans Light"/>
                    <a:cs typeface="Gill Sans Light"/>
                  </a:rPr>
                  <a:t>ACK</a:t>
                </a:r>
              </a:p>
            </p:txBody>
          </p:sp>
          <p:sp>
            <p:nvSpPr>
              <p:cNvPr id="19470" name="Line 50"/>
              <p:cNvSpPr>
                <a:spLocks noChangeShapeType="1"/>
              </p:cNvSpPr>
              <p:nvPr/>
            </p:nvSpPr>
            <p:spPr bwMode="auto">
              <a:xfrm flipH="1" flipV="1">
                <a:off x="2016" y="1844"/>
                <a:ext cx="10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9468" name="Rectangle 62"/>
            <p:cNvSpPr>
              <a:spLocks noChangeArrowheads="1"/>
            </p:cNvSpPr>
            <p:nvPr/>
          </p:nvSpPr>
          <p:spPr bwMode="auto">
            <a:xfrm>
              <a:off x="6281153" y="2315870"/>
              <a:ext cx="838200" cy="533400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dirty="0">
                  <a:latin typeface="Gill Sans Light"/>
                  <a:cs typeface="Gill Sans Light"/>
                </a:rPr>
                <a:t>cache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893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32" y="152400"/>
            <a:ext cx="7772400" cy="1143000"/>
          </a:xfrm>
        </p:spPr>
        <p:txBody>
          <a:bodyPr/>
          <a:lstStyle/>
          <a:p>
            <a:r>
              <a:rPr lang="en-US" dirty="0" smtClean="0"/>
              <a:t>Scalability: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14500"/>
            <a:ext cx="8686800" cy="4114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Directory keeps track of the storage availability at each node</a:t>
            </a:r>
          </a:p>
          <a:p>
            <a:pPr lvl="1"/>
            <a:r>
              <a:rPr lang="en-US" sz="2000" dirty="0" smtClean="0"/>
              <a:t>Preferentially insert new values on nodes with more storage available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What happens when a new node is added?</a:t>
            </a:r>
          </a:p>
          <a:p>
            <a:pPr lvl="1"/>
            <a:r>
              <a:rPr lang="en-US" sz="2000" dirty="0" smtClean="0"/>
              <a:t>Cannot insert only new values on new node. Why?</a:t>
            </a:r>
          </a:p>
          <a:p>
            <a:pPr lvl="1"/>
            <a:r>
              <a:rPr lang="en-US" sz="2000" dirty="0" smtClean="0"/>
              <a:t>Move values from the heavy loaded nodes to the new node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What happens when a node fails?</a:t>
            </a:r>
          </a:p>
          <a:p>
            <a:pPr lvl="1"/>
            <a:r>
              <a:rPr lang="en-US" sz="2000" dirty="0" smtClean="0"/>
              <a:t>Need to replicate values from fail node to other nodes</a:t>
            </a: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5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96558"/>
            <a:ext cx="8686800" cy="556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Need to make sure that a value is replicated correctly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do you know a value has been replicated on every node? </a:t>
            </a:r>
          </a:p>
          <a:p>
            <a:pPr lvl="1"/>
            <a:r>
              <a:rPr lang="en-US" sz="2000" dirty="0" smtClean="0"/>
              <a:t>Wait for acknowledgements from every node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What happens if a node fails during replication?</a:t>
            </a:r>
          </a:p>
          <a:p>
            <a:pPr lvl="1"/>
            <a:r>
              <a:rPr lang="en-US" sz="2000" dirty="0" smtClean="0"/>
              <a:t>Pick another node and try again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What happens if a node is slow?</a:t>
            </a:r>
          </a:p>
          <a:p>
            <a:pPr lvl="1"/>
            <a:r>
              <a:rPr lang="en-US" sz="2000" dirty="0" smtClean="0"/>
              <a:t>Slow down the entire put()? Pick another node?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In general, with multiple replicas</a:t>
            </a:r>
          </a:p>
          <a:p>
            <a:pPr lvl="1"/>
            <a:r>
              <a:rPr lang="en-US" sz="2000" dirty="0" smtClean="0"/>
              <a:t>Slow puts and fast gets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8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806" y="47348"/>
            <a:ext cx="7772400" cy="809550"/>
          </a:xfrm>
        </p:spPr>
        <p:txBody>
          <a:bodyPr/>
          <a:lstStyle/>
          <a:p>
            <a:r>
              <a:rPr lang="en-US" dirty="0" smtClean="0"/>
              <a:t>Consistency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57" y="914003"/>
            <a:ext cx="8229600" cy="82101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If concurrent updates (i.e., puts to same key) may need to make sure that updates happen in the same order </a:t>
            </a:r>
            <a:endParaRPr lang="en-US" sz="2400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5530511"/>
            <a:ext cx="685800" cy="6858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123" y="5543490"/>
            <a:ext cx="685800" cy="6858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446" y="5467913"/>
            <a:ext cx="685800" cy="685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997" y="5562600"/>
            <a:ext cx="685800" cy="68580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7620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93" name="TextBox 92"/>
          <p:cNvSpPr txBox="1"/>
          <p:nvPr/>
        </p:nvSpPr>
        <p:spPr>
          <a:xfrm>
            <a:off x="5257800" y="56380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08" y="2667000"/>
            <a:ext cx="685800" cy="685800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22098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96" name="Rectangle 9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36576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04" name="Rectangle 10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05" name="Straight Connector 104"/>
            <p:cNvCxnSpPr>
              <a:stCxn id="104" idx="0"/>
              <a:endCxn id="10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56388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12" name="Rectangle 11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13" name="Straight Connector 112"/>
            <p:cNvCxnSpPr>
              <a:stCxn id="112" idx="0"/>
              <a:endCxn id="11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19" name="TextBox 118"/>
          <p:cNvSpPr txBox="1"/>
          <p:nvPr/>
        </p:nvSpPr>
        <p:spPr>
          <a:xfrm>
            <a:off x="2210844" y="5971494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608689" y="59055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077383" y="5943203"/>
            <a:ext cx="51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045145" y="5953658"/>
            <a:ext cx="69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9800" y="5147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59254" y="5147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581400" y="5147846"/>
            <a:ext cx="1144839" cy="369332"/>
            <a:chOff x="4114800" y="4766846"/>
            <a:chExt cx="1144839" cy="369332"/>
          </a:xfrm>
        </p:grpSpPr>
        <p:sp>
          <p:nvSpPr>
            <p:cNvPr id="126" name="TextBox 125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5562600" y="5147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117936" y="5147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3089308" y="25146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38" name="TextBox 137"/>
          <p:cNvSpPr txBox="1"/>
          <p:nvPr/>
        </p:nvSpPr>
        <p:spPr>
          <a:xfrm>
            <a:off x="3089308" y="259080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638762" y="25908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</a:t>
            </a:r>
            <a:r>
              <a:rPr lang="en-US" b="0" dirty="0">
                <a:latin typeface="Helvetica"/>
                <a:cs typeface="Helvetica"/>
              </a:rPr>
              <a:t>2</a:t>
            </a:r>
            <a:endParaRPr lang="en-US" b="0" dirty="0" smtClean="0">
              <a:latin typeface="Helvetica"/>
              <a:cs typeface="Helvetica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3089308" y="2819400"/>
            <a:ext cx="1372354" cy="369332"/>
            <a:chOff x="5486400" y="3048000"/>
            <a:chExt cx="1372354" cy="369332"/>
          </a:xfrm>
        </p:grpSpPr>
        <p:sp>
          <p:nvSpPr>
            <p:cNvPr id="141" name="TextBox 140"/>
            <p:cNvSpPr txBox="1"/>
            <p:nvPr/>
          </p:nvSpPr>
          <p:spPr>
            <a:xfrm>
              <a:off x="5486400" y="304800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019800" y="3048000"/>
              <a:ext cx="838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3035044" y="3124200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595037" y="31242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362200" y="213360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304800" y="2362200"/>
            <a:ext cx="2209800" cy="533400"/>
            <a:chOff x="1292462" y="2667000"/>
            <a:chExt cx="2209800" cy="533400"/>
          </a:xfrm>
        </p:grpSpPr>
        <p:sp>
          <p:nvSpPr>
            <p:cNvPr id="147" name="TextBox 146"/>
            <p:cNvSpPr txBox="1"/>
            <p:nvPr/>
          </p:nvSpPr>
          <p:spPr>
            <a:xfrm>
              <a:off x="1292462" y="2667000"/>
              <a:ext cx="1660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  <p:cxnSp>
          <p:nvCxnSpPr>
            <p:cNvPr id="148" name="Straight Arrow Connector 147"/>
            <p:cNvCxnSpPr>
              <a:stCxn id="147" idx="3"/>
            </p:cNvCxnSpPr>
            <p:nvPr/>
          </p:nvCxnSpPr>
          <p:spPr bwMode="auto">
            <a:xfrm>
              <a:off x="2952742" y="2851666"/>
              <a:ext cx="549520" cy="34873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9" name="Group 148"/>
          <p:cNvGrpSpPr/>
          <p:nvPr/>
        </p:nvGrpSpPr>
        <p:grpSpPr>
          <a:xfrm>
            <a:off x="3733800" y="3460496"/>
            <a:ext cx="581066" cy="1329210"/>
            <a:chOff x="4352708" y="3003296"/>
            <a:chExt cx="581066" cy="1329210"/>
          </a:xfrm>
        </p:grpSpPr>
        <p:cxnSp>
          <p:nvCxnSpPr>
            <p:cNvPr id="150" name="Straight Arrow Connector 149"/>
            <p:cNvCxnSpPr/>
            <p:nvPr/>
          </p:nvCxnSpPr>
          <p:spPr bwMode="auto">
            <a:xfrm>
              <a:off x="4352708" y="3048000"/>
              <a:ext cx="364067" cy="126153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51" name="TextBox 150"/>
            <p:cNvSpPr txBox="1"/>
            <p:nvPr/>
          </p:nvSpPr>
          <p:spPr>
            <a:xfrm rot="4538305">
              <a:off x="4115281" y="3514012"/>
              <a:ext cx="1329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4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85800" y="5147846"/>
            <a:ext cx="1144839" cy="369332"/>
            <a:chOff x="4114800" y="4766846"/>
            <a:chExt cx="1144839" cy="369332"/>
          </a:xfrm>
        </p:grpSpPr>
        <p:sp>
          <p:nvSpPr>
            <p:cNvPr id="153" name="TextBox 152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914400" y="3505200"/>
            <a:ext cx="2133600" cy="1295400"/>
            <a:chOff x="1752600" y="3124200"/>
            <a:chExt cx="2133600" cy="1295400"/>
          </a:xfrm>
        </p:grpSpPr>
        <p:cxnSp>
          <p:nvCxnSpPr>
            <p:cNvPr id="156" name="Straight Arrow Connector 155"/>
            <p:cNvCxnSpPr/>
            <p:nvPr/>
          </p:nvCxnSpPr>
          <p:spPr bwMode="auto">
            <a:xfrm flipH="1">
              <a:off x="1752600" y="3124200"/>
              <a:ext cx="2133600" cy="1295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 rot="19612648">
              <a:off x="1775178" y="3493244"/>
              <a:ext cx="1707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008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008000"/>
                  </a:solidFill>
                  <a:latin typeface="Helvetica"/>
                  <a:cs typeface="Helvetica"/>
                </a:rPr>
                <a:t>ut(K14, V14’’)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04800" y="2819400"/>
            <a:ext cx="2209800" cy="369332"/>
            <a:chOff x="1292462" y="2667000"/>
            <a:chExt cx="2209800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1292462" y="2667000"/>
              <a:ext cx="1707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chemeClr val="accent2">
                      <a:lumMod val="75000"/>
                    </a:schemeClr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chemeClr val="accent2">
                      <a:lumMod val="75000"/>
                    </a:schemeClr>
                  </a:solidFill>
                  <a:latin typeface="Helvetica"/>
                  <a:cs typeface="Helvetica"/>
                </a:rPr>
                <a:t>ut(K14, V14’’)</a:t>
              </a:r>
            </a:p>
          </p:txBody>
        </p:sp>
        <p:cxnSp>
          <p:nvCxnSpPr>
            <p:cNvPr id="163" name="Straight Arrow Connector 162"/>
            <p:cNvCxnSpPr>
              <a:stCxn id="162" idx="3"/>
            </p:cNvCxnSpPr>
            <p:nvPr/>
          </p:nvCxnSpPr>
          <p:spPr bwMode="auto">
            <a:xfrm>
              <a:off x="2999968" y="2851666"/>
              <a:ext cx="502294" cy="4393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8" name="Group 167"/>
          <p:cNvGrpSpPr/>
          <p:nvPr/>
        </p:nvGrpSpPr>
        <p:grpSpPr>
          <a:xfrm>
            <a:off x="1524000" y="3505200"/>
            <a:ext cx="2133600" cy="1295400"/>
            <a:chOff x="1752600" y="3352800"/>
            <a:chExt cx="2209800" cy="1066800"/>
          </a:xfrm>
        </p:grpSpPr>
        <p:cxnSp>
          <p:nvCxnSpPr>
            <p:cNvPr id="169" name="Straight Arrow Connector 168"/>
            <p:cNvCxnSpPr/>
            <p:nvPr/>
          </p:nvCxnSpPr>
          <p:spPr bwMode="auto">
            <a:xfrm flipH="1">
              <a:off x="1752600" y="3352800"/>
              <a:ext cx="2209800" cy="1066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70" name="TextBox 169"/>
            <p:cNvSpPr txBox="1"/>
            <p:nvPr/>
          </p:nvSpPr>
          <p:spPr>
            <a:xfrm rot="19645509">
              <a:off x="1867491" y="3672043"/>
              <a:ext cx="1719576" cy="304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4114800" y="3425235"/>
            <a:ext cx="594211" cy="1362874"/>
            <a:chOff x="4339563" y="2986464"/>
            <a:chExt cx="594211" cy="1362874"/>
          </a:xfrm>
        </p:grpSpPr>
        <p:cxnSp>
          <p:nvCxnSpPr>
            <p:cNvPr id="175" name="Straight Arrow Connector 174"/>
            <p:cNvCxnSpPr/>
            <p:nvPr/>
          </p:nvCxnSpPr>
          <p:spPr bwMode="auto">
            <a:xfrm>
              <a:off x="4339563" y="2990229"/>
              <a:ext cx="377212" cy="131930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009D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Box 175"/>
            <p:cNvSpPr txBox="1"/>
            <p:nvPr/>
          </p:nvSpPr>
          <p:spPr>
            <a:xfrm rot="4538305">
              <a:off x="4098449" y="3514012"/>
              <a:ext cx="1362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8200"/>
                  </a:solidFill>
                  <a:latin typeface="Helvetica"/>
                  <a:cs typeface="Helvetica"/>
                </a:rPr>
                <a:t>p</a:t>
              </a:r>
              <a:r>
                <a:rPr lang="en-US" sz="1400" b="0" dirty="0" smtClean="0">
                  <a:solidFill>
                    <a:srgbClr val="008200"/>
                  </a:solidFill>
                  <a:latin typeface="Helvetica"/>
                  <a:cs typeface="Helvetica"/>
                </a:rPr>
                <a:t>ut(K14, V14’')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581400" y="5147846"/>
            <a:ext cx="1243349" cy="369332"/>
            <a:chOff x="4114800" y="4766846"/>
            <a:chExt cx="1243349" cy="369332"/>
          </a:xfrm>
        </p:grpSpPr>
        <p:sp>
          <p:nvSpPr>
            <p:cNvPr id="181" name="TextBox 180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82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664254" y="4766846"/>
              <a:ext cx="6938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8200"/>
                  </a:solidFill>
                  <a:latin typeface="Helvetica"/>
                  <a:cs typeface="Helvetica"/>
                </a:rPr>
                <a:t>V14’’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85800" y="5147846"/>
            <a:ext cx="1196123" cy="369332"/>
            <a:chOff x="4114800" y="4766846"/>
            <a:chExt cx="1196123" cy="369332"/>
          </a:xfrm>
        </p:grpSpPr>
        <p:sp>
          <p:nvSpPr>
            <p:cNvPr id="184" name="TextBox 183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664254" y="4766846"/>
              <a:ext cx="64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V14’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4577894" y="1735022"/>
            <a:ext cx="4572000" cy="1938992"/>
          </a:xfrm>
          <a:prstGeom prst="rect">
            <a:avLst/>
          </a:prstGeom>
          <a:solidFill>
            <a:srgbClr val="FF693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dirty="0">
                <a:latin typeface="Gill Sans Light"/>
                <a:cs typeface="Gill Sans Light"/>
              </a:rPr>
              <a:t>p</a:t>
            </a:r>
            <a:r>
              <a:rPr lang="en-US" sz="2400" b="0" dirty="0" smtClean="0">
                <a:latin typeface="Gill Sans Light"/>
                <a:cs typeface="Gill Sans Light"/>
              </a:rPr>
              <a:t>ut(K14, V14’) and put(K14, V14’’) reach N1 &amp; N3 in reverse  order</a:t>
            </a:r>
            <a:endParaRPr lang="en-US" sz="2400" b="0" dirty="0">
              <a:latin typeface="Gill Sans Light"/>
              <a:cs typeface="Gill Sans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 smtClean="0">
                <a:latin typeface="Gill Sans Light"/>
                <a:cs typeface="Gill Sans Light"/>
              </a:rPr>
              <a:t>What does get(K14) return?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0" dirty="0" smtClean="0">
                <a:latin typeface="Gill Sans Light"/>
                <a:cs typeface="Gill Sans Light"/>
              </a:rPr>
              <a:t>Undefined!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62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84"/>
            <a:ext cx="9144000" cy="1143000"/>
          </a:xfrm>
        </p:spPr>
        <p:txBody>
          <a:bodyPr/>
          <a:lstStyle/>
          <a:p>
            <a:r>
              <a:rPr lang="en-US" sz="4000" dirty="0" smtClean="0"/>
              <a:t>Large Variety of Consistency Models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75084"/>
            <a:ext cx="8839200" cy="4876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Atomic </a:t>
            </a:r>
            <a:r>
              <a:rPr lang="en-US" sz="2400" dirty="0"/>
              <a:t>consistency (</a:t>
            </a:r>
            <a:r>
              <a:rPr lang="en-US" sz="2400" dirty="0" err="1"/>
              <a:t>linearizability</a:t>
            </a:r>
            <a:r>
              <a:rPr lang="en-US" sz="2400" dirty="0"/>
              <a:t>): </a:t>
            </a:r>
            <a:r>
              <a:rPr lang="en-US" sz="2400" dirty="0" smtClean="0"/>
              <a:t>reads</a:t>
            </a:r>
            <a:r>
              <a:rPr lang="en-US" sz="2400" dirty="0"/>
              <a:t>/</a:t>
            </a:r>
            <a:r>
              <a:rPr lang="en-US" sz="2400" dirty="0" smtClean="0"/>
              <a:t>writes (gets/puts) </a:t>
            </a:r>
            <a:r>
              <a:rPr lang="en-US" sz="2400" dirty="0"/>
              <a:t>to replicas </a:t>
            </a:r>
            <a:r>
              <a:rPr lang="en-US" sz="2400" dirty="0" smtClean="0"/>
              <a:t>appear as </a:t>
            </a:r>
            <a:r>
              <a:rPr lang="en-US" sz="2400" dirty="0"/>
              <a:t>if there was a single underlying replica (single system image</a:t>
            </a:r>
            <a:r>
              <a:rPr lang="en-US" sz="24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Think “one updated at a time”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Transactions</a:t>
            </a:r>
          </a:p>
          <a:p>
            <a:pPr lvl="1">
              <a:lnSpc>
                <a:spcPct val="100000"/>
              </a:lnSpc>
            </a:pPr>
            <a:endParaRPr lang="en-US" sz="7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Eventual consistency: given enough time all updates will propagate through the system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One of the weakest form of consistency; used by many systems in practice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Must eventually converge on single value/key (coherence)</a:t>
            </a:r>
          </a:p>
          <a:p>
            <a:pPr lvl="1">
              <a:lnSpc>
                <a:spcPct val="100000"/>
              </a:lnSpc>
            </a:pPr>
            <a:endParaRPr lang="en-US" sz="700" dirty="0"/>
          </a:p>
          <a:p>
            <a:pPr>
              <a:lnSpc>
                <a:spcPct val="100000"/>
              </a:lnSpc>
            </a:pPr>
            <a:r>
              <a:rPr lang="en-US" sz="2400" i="1" dirty="0" smtClean="0"/>
              <a:t>And many others: causal consistency, sequential consistency, strong consistency,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6248400"/>
            <a:ext cx="3505200" cy="457200"/>
          </a:xfrm>
        </p:spPr>
        <p:txBody>
          <a:bodyPr/>
          <a:lstStyle/>
          <a:p>
            <a:r>
              <a:rPr lang="en-US" altLang="en-US" dirty="0" smtClean="0"/>
              <a:t>17: Distributed File Systems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98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dirty="0" smtClean="0"/>
              <a:t>Quorum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Improve put() and get() operation performance</a:t>
            </a:r>
          </a:p>
          <a:p>
            <a:endParaRPr lang="en-US" sz="2400" dirty="0" smtClean="0"/>
          </a:p>
          <a:p>
            <a:r>
              <a:rPr lang="en-US" sz="2400" dirty="0" smtClean="0"/>
              <a:t>Define a replica set of size N</a:t>
            </a:r>
          </a:p>
          <a:p>
            <a:pPr lvl="1"/>
            <a:r>
              <a:rPr lang="en-US" sz="2000" dirty="0"/>
              <a:t>p</a:t>
            </a:r>
            <a:r>
              <a:rPr lang="en-US" sz="2000" dirty="0" smtClean="0"/>
              <a:t>ut() waits for acknowledgements from at least W replicas</a:t>
            </a:r>
          </a:p>
          <a:p>
            <a:pPr lvl="1"/>
            <a:r>
              <a:rPr lang="en-US" sz="2000" dirty="0"/>
              <a:t>g</a:t>
            </a:r>
            <a:r>
              <a:rPr lang="en-US" sz="2000" dirty="0" smtClean="0"/>
              <a:t>et() waits for responses from at least R replicas</a:t>
            </a:r>
          </a:p>
          <a:p>
            <a:pPr lvl="1"/>
            <a:r>
              <a:rPr lang="en-US" sz="2000" dirty="0" smtClean="0"/>
              <a:t>W+R &gt; N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Why does it work?</a:t>
            </a:r>
          </a:p>
          <a:p>
            <a:pPr lvl="1"/>
            <a:r>
              <a:rPr lang="en-US" sz="2000" dirty="0" smtClean="0"/>
              <a:t>There is at least one node that contains the update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Why might you use W+R &gt; N+1? </a:t>
            </a: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3429000" cy="457200"/>
          </a:xfrm>
        </p:spPr>
        <p:txBody>
          <a:bodyPr/>
          <a:lstStyle/>
          <a:p>
            <a:r>
              <a:rPr lang="en-US" altLang="en-US" dirty="0" smtClean="0"/>
              <a:t>17: Distributed File Systems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3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739"/>
            <a:ext cx="7772400" cy="906771"/>
          </a:xfrm>
        </p:spPr>
        <p:txBody>
          <a:bodyPr/>
          <a:lstStyle/>
          <a:p>
            <a:r>
              <a:rPr lang="en-US" dirty="0" smtClean="0"/>
              <a:t>Quorum Consensus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95479"/>
            <a:ext cx="8305800" cy="1295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N=3, W=2, R=2</a:t>
            </a:r>
          </a:p>
          <a:p>
            <a:r>
              <a:rPr lang="en-US" sz="2400" dirty="0" smtClean="0"/>
              <a:t>Replica set for K14: {N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N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N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Assume put() on N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fails</a:t>
            </a:r>
          </a:p>
          <a:p>
            <a:endParaRPr lang="en-US" sz="24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2691063" y="1770166"/>
            <a:ext cx="5791200" cy="4297978"/>
            <a:chOff x="1219200" y="2057400"/>
            <a:chExt cx="5791200" cy="4297978"/>
          </a:xfrm>
        </p:grpSpPr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4800" y="2057400"/>
              <a:ext cx="685800" cy="6858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5334000"/>
              <a:ext cx="685800" cy="685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5334000"/>
              <a:ext cx="685800" cy="685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5334000"/>
              <a:ext cx="685800" cy="685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4600" y="5333206"/>
              <a:ext cx="685800" cy="6858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 bwMode="auto">
            <a:xfrm>
              <a:off x="1219200" y="4495800"/>
              <a:ext cx="1066800" cy="911706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296747" y="4951965"/>
              <a:ext cx="911706" cy="3176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219200" y="4678141"/>
              <a:ext cx="1066800" cy="3800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219200" y="4860482"/>
              <a:ext cx="1066800" cy="3800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219200" y="5042824"/>
              <a:ext cx="1066800" cy="3800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219200" y="4497700"/>
              <a:ext cx="1066800" cy="3800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219200" y="5227065"/>
              <a:ext cx="1066800" cy="3800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6" name="Rectangle 45"/>
            <p:cNvSpPr/>
            <p:nvPr/>
          </p:nvSpPr>
          <p:spPr bwMode="auto">
            <a:xfrm>
              <a:off x="2667000" y="4495800"/>
              <a:ext cx="1066800" cy="911706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2744547" y="4951965"/>
              <a:ext cx="911706" cy="3176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2667000" y="4678141"/>
              <a:ext cx="1066800" cy="3800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2667000" y="4860482"/>
              <a:ext cx="1066800" cy="3800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667000" y="5042824"/>
              <a:ext cx="1066800" cy="3800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667000" y="4497700"/>
              <a:ext cx="1066800" cy="3800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2667000" y="5227065"/>
              <a:ext cx="1066800" cy="3800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4" name="Rectangle 53"/>
            <p:cNvSpPr/>
            <p:nvPr/>
          </p:nvSpPr>
          <p:spPr bwMode="auto">
            <a:xfrm>
              <a:off x="4114800" y="4495800"/>
              <a:ext cx="1066800" cy="911706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4192347" y="4951965"/>
              <a:ext cx="911706" cy="3176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4114800" y="4678141"/>
              <a:ext cx="1066800" cy="3800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4114800" y="4860482"/>
              <a:ext cx="1066800" cy="3800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4114800" y="5042824"/>
              <a:ext cx="1066800" cy="3800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4114800" y="4497700"/>
              <a:ext cx="1066800" cy="3800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4114800" y="5227065"/>
              <a:ext cx="1066800" cy="3800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62" name="Rectangle 61"/>
            <p:cNvSpPr/>
            <p:nvPr/>
          </p:nvSpPr>
          <p:spPr bwMode="auto">
            <a:xfrm>
              <a:off x="5715000" y="4495800"/>
              <a:ext cx="1066800" cy="911706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5792547" y="4951965"/>
              <a:ext cx="911706" cy="3176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5715000" y="4678141"/>
              <a:ext cx="1066800" cy="3800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5715000" y="4860482"/>
              <a:ext cx="1066800" cy="3800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5715000" y="5042824"/>
              <a:ext cx="1066800" cy="3800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5715000" y="4497700"/>
              <a:ext cx="1066800" cy="3800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5715000" y="5227065"/>
              <a:ext cx="1066800" cy="3800"/>
            </a:xfrm>
            <a:prstGeom prst="line">
              <a:avLst/>
            </a:prstGeom>
            <a:solidFill>
              <a:srgbClr val="FFFF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2161671" y="5955268"/>
              <a:ext cx="464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Helvetica"/>
                  <a:cs typeface="Helvetica"/>
                </a:rPr>
                <a:t>N</a:t>
              </a:r>
              <a:r>
                <a:rPr lang="en-US" sz="2000" b="0" baseline="-25000" dirty="0" smtClean="0"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81400" y="5943600"/>
              <a:ext cx="464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Helvetica"/>
                  <a:cs typeface="Helvetica"/>
                </a:rPr>
                <a:t>N</a:t>
              </a:r>
              <a:r>
                <a:rPr lang="en-US" sz="2000" b="0" baseline="-25000" dirty="0" smtClean="0"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04871" y="5943600"/>
              <a:ext cx="464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Helvetica"/>
                  <a:cs typeface="Helvetica"/>
                </a:rPr>
                <a:t>N</a:t>
              </a:r>
              <a:r>
                <a:rPr lang="en-US" sz="2000" b="0" baseline="-25000" dirty="0" smtClean="0"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428871" y="5943600"/>
              <a:ext cx="464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Helvetica"/>
                  <a:cs typeface="Helvetica"/>
                </a:rPr>
                <a:t>N</a:t>
              </a:r>
              <a:r>
                <a:rPr lang="en-US" sz="2000" b="0" baseline="-25000" dirty="0">
                  <a:latin typeface="Helvetica"/>
                  <a:cs typeface="Helvetica"/>
                </a:rPr>
                <a:t>4</a:t>
              </a:r>
              <a:endParaRPr lang="en-US" sz="2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9865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484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192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7686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544419" y="2800723"/>
              <a:ext cx="1773260" cy="1648291"/>
              <a:chOff x="1544419" y="2800723"/>
              <a:chExt cx="1773260" cy="1648291"/>
            </a:xfrm>
          </p:grpSpPr>
          <p:cxnSp>
            <p:nvCxnSpPr>
              <p:cNvPr id="105" name="Straight Arrow Connector 104"/>
              <p:cNvCxnSpPr/>
              <p:nvPr/>
            </p:nvCxnSpPr>
            <p:spPr bwMode="auto">
              <a:xfrm flipH="1">
                <a:off x="1620687" y="2800723"/>
                <a:ext cx="1696992" cy="1648291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06" name="TextBox 105"/>
              <p:cNvSpPr txBox="1"/>
              <p:nvPr/>
            </p:nvSpPr>
            <p:spPr>
              <a:xfrm rot="18916584">
                <a:off x="1544419" y="3383026"/>
                <a:ext cx="1608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p</a:t>
                </a:r>
                <a:r>
                  <a:rPr lang="en-US" b="0" dirty="0" smtClean="0">
                    <a:solidFill>
                      <a:srgbClr val="FF0000"/>
                    </a:solidFill>
                    <a:latin typeface="Helvetica"/>
                    <a:cs typeface="Helvetica"/>
                  </a:rPr>
                  <a:t>ut(K14, V14)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981200" y="2819400"/>
              <a:ext cx="1752600" cy="1648295"/>
              <a:chOff x="2057400" y="2819400"/>
              <a:chExt cx="1752600" cy="1648295"/>
            </a:xfrm>
          </p:grpSpPr>
          <p:cxnSp>
            <p:nvCxnSpPr>
              <p:cNvPr id="113" name="Straight Arrow Connector 112"/>
              <p:cNvCxnSpPr/>
              <p:nvPr/>
            </p:nvCxnSpPr>
            <p:spPr bwMode="auto">
              <a:xfrm flipH="1">
                <a:off x="2057400" y="2819400"/>
                <a:ext cx="1752600" cy="1648295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FF0000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  <p:sp>
            <p:nvSpPr>
              <p:cNvPr id="117" name="TextBox 116"/>
              <p:cNvSpPr txBox="1"/>
              <p:nvPr/>
            </p:nvSpPr>
            <p:spPr>
              <a:xfrm rot="19079691">
                <a:off x="2371195" y="3496874"/>
                <a:ext cx="659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solidFill>
                      <a:srgbClr val="FF0000"/>
                    </a:solidFill>
                    <a:latin typeface="Helvetica"/>
                    <a:cs typeface="Helvetica"/>
                  </a:rPr>
                  <a:t>ACK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638800" y="2734266"/>
              <a:ext cx="838200" cy="1733425"/>
              <a:chOff x="5638800" y="2734266"/>
              <a:chExt cx="838200" cy="1733425"/>
            </a:xfrm>
          </p:grpSpPr>
          <p:cxnSp>
            <p:nvCxnSpPr>
              <p:cNvPr id="123" name="Straight Arrow Connector 122"/>
              <p:cNvCxnSpPr/>
              <p:nvPr/>
            </p:nvCxnSpPr>
            <p:spPr bwMode="auto">
              <a:xfrm>
                <a:off x="5638800" y="2819400"/>
                <a:ext cx="838200" cy="1648291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25" name="TextBox 124"/>
              <p:cNvSpPr txBox="1"/>
              <p:nvPr/>
            </p:nvSpPr>
            <p:spPr>
              <a:xfrm rot="3841361">
                <a:off x="5383270" y="3354099"/>
                <a:ext cx="1608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p</a:t>
                </a:r>
                <a:r>
                  <a:rPr lang="en-US" b="0" dirty="0" smtClean="0">
                    <a:solidFill>
                      <a:srgbClr val="FF0000"/>
                    </a:solidFill>
                    <a:latin typeface="Helvetica"/>
                    <a:cs typeface="Helvetica"/>
                  </a:rPr>
                  <a:t>ut(K14, V14)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088717" y="2616374"/>
              <a:ext cx="369332" cy="1650826"/>
              <a:chOff x="4088717" y="2616374"/>
              <a:chExt cx="369332" cy="1650826"/>
            </a:xfrm>
          </p:grpSpPr>
          <p:cxnSp>
            <p:nvCxnSpPr>
              <p:cNvPr id="121" name="Straight Arrow Connector 120"/>
              <p:cNvCxnSpPr/>
              <p:nvPr/>
            </p:nvCxnSpPr>
            <p:spPr bwMode="auto">
              <a:xfrm>
                <a:off x="4419600" y="2819400"/>
                <a:ext cx="0" cy="144780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26" name="TextBox 125"/>
              <p:cNvSpPr txBox="1"/>
              <p:nvPr/>
            </p:nvSpPr>
            <p:spPr>
              <a:xfrm rot="16200000">
                <a:off x="3468884" y="3236207"/>
                <a:ext cx="1608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p</a:t>
                </a:r>
                <a:r>
                  <a:rPr lang="en-US" b="0" dirty="0" smtClean="0">
                    <a:solidFill>
                      <a:srgbClr val="FF0000"/>
                    </a:solidFill>
                    <a:latin typeface="Helvetica"/>
                    <a:cs typeface="Helvetica"/>
                  </a:rPr>
                  <a:t>ut(K14, V14)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81600" y="2819400"/>
              <a:ext cx="838200" cy="1648295"/>
              <a:chOff x="5181600" y="2819400"/>
              <a:chExt cx="838200" cy="1648295"/>
            </a:xfrm>
          </p:grpSpPr>
          <p:cxnSp>
            <p:nvCxnSpPr>
              <p:cNvPr id="124" name="Straight Arrow Connector 123"/>
              <p:cNvCxnSpPr/>
              <p:nvPr/>
            </p:nvCxnSpPr>
            <p:spPr bwMode="auto">
              <a:xfrm>
                <a:off x="5181600" y="2819400"/>
                <a:ext cx="838200" cy="1648295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FF0000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  <p:sp>
            <p:nvSpPr>
              <p:cNvPr id="128" name="TextBox 127"/>
              <p:cNvSpPr txBox="1"/>
              <p:nvPr/>
            </p:nvSpPr>
            <p:spPr>
              <a:xfrm rot="3824197">
                <a:off x="5442757" y="3362610"/>
                <a:ext cx="659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solidFill>
                      <a:srgbClr val="FF0000"/>
                    </a:solidFill>
                    <a:latin typeface="Helvetica"/>
                    <a:cs typeface="Helvetica"/>
                  </a:rPr>
                  <a:t>ACK</a:t>
                </a:r>
              </a:p>
            </p:txBody>
          </p:sp>
        </p:grpSp>
        <p:cxnSp>
          <p:nvCxnSpPr>
            <p:cNvPr id="42" name="Straight Connector 41"/>
            <p:cNvCxnSpPr/>
            <p:nvPr/>
          </p:nvCxnSpPr>
          <p:spPr bwMode="auto">
            <a:xfrm flipH="1">
              <a:off x="4267200" y="4191000"/>
              <a:ext cx="304800" cy="3048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 flipH="1" flipV="1">
              <a:off x="4267200" y="4191000"/>
              <a:ext cx="304800" cy="3048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7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81" y="64316"/>
            <a:ext cx="7772400" cy="904600"/>
          </a:xfrm>
        </p:spPr>
        <p:txBody>
          <a:bodyPr/>
          <a:lstStyle/>
          <a:p>
            <a:r>
              <a:rPr lang="en-US" dirty="0" smtClean="0"/>
              <a:t>Quorum Consensus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2" y="892073"/>
            <a:ext cx="8305800" cy="88577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Now, issuing get() to any two nodes out of three will return the answer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071484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071484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071484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070690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233284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667000" y="4233284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233284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5715000" y="4233284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692752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681084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681084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28871" y="5681084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N</a:t>
            </a:r>
            <a:r>
              <a:rPr lang="en-US" sz="2000" b="0" baseline="-25000" dirty="0">
                <a:latin typeface="Helvetica"/>
                <a:cs typeface="Helvetica"/>
              </a:rPr>
              <a:t>4</a:t>
            </a:r>
            <a:endParaRPr lang="en-US" sz="2000" b="0" baseline="-25000" dirty="0" smtClean="0">
              <a:latin typeface="Helvetica"/>
              <a:cs typeface="Helvetica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98650" y="4504330"/>
            <a:ext cx="1145135" cy="369332"/>
            <a:chOff x="5698650" y="4766846"/>
            <a:chExt cx="1145135" cy="369332"/>
          </a:xfrm>
        </p:grpSpPr>
        <p:sp>
          <p:nvSpPr>
            <p:cNvPr id="77" name="TextBox 76"/>
            <p:cNvSpPr txBox="1"/>
            <p:nvPr/>
          </p:nvSpPr>
          <p:spPr>
            <a:xfrm>
              <a:off x="569865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484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19200" y="4504330"/>
            <a:ext cx="1144839" cy="369332"/>
            <a:chOff x="4114800" y="4766846"/>
            <a:chExt cx="1144839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20687" y="2538207"/>
            <a:ext cx="1696992" cy="1648291"/>
            <a:chOff x="1620687" y="2800723"/>
            <a:chExt cx="1696992" cy="1648291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 flipH="1">
              <a:off x="1620687" y="2800723"/>
              <a:ext cx="1696992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 rot="18916584">
              <a:off x="1813910" y="3383026"/>
              <a:ext cx="1070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81200" y="2556884"/>
            <a:ext cx="1752600" cy="1648295"/>
            <a:chOff x="2057400" y="2819400"/>
            <a:chExt cx="1752600" cy="1648295"/>
          </a:xfrm>
        </p:grpSpPr>
        <p:cxnSp>
          <p:nvCxnSpPr>
            <p:cNvPr id="113" name="Straight Arrow Connector 112"/>
            <p:cNvCxnSpPr/>
            <p:nvPr/>
          </p:nvCxnSpPr>
          <p:spPr bwMode="auto">
            <a:xfrm flipH="1">
              <a:off x="2057400" y="2819400"/>
              <a:ext cx="175260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 rot="19079691">
              <a:off x="2403149" y="3496874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317315" y="2556884"/>
            <a:ext cx="369332" cy="1648291"/>
            <a:chOff x="4393515" y="2819400"/>
            <a:chExt cx="369332" cy="1648291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4419600" y="2819400"/>
              <a:ext cx="0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 rot="5400000">
              <a:off x="4043175" y="3481062"/>
              <a:ext cx="1070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24400" y="2556884"/>
            <a:ext cx="396390" cy="1648295"/>
            <a:chOff x="6019800" y="2819400"/>
            <a:chExt cx="396390" cy="1648295"/>
          </a:xfrm>
        </p:grpSpPr>
        <p:cxnSp>
          <p:nvCxnSpPr>
            <p:cNvPr id="124" name="Straight Arrow Connector 123"/>
            <p:cNvCxnSpPr/>
            <p:nvPr/>
          </p:nvCxnSpPr>
          <p:spPr bwMode="auto">
            <a:xfrm>
              <a:off x="6019800" y="2819400"/>
              <a:ext cx="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 rot="5400000">
              <a:off x="5959586" y="3483766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NIL</a:t>
              </a:r>
            </a:p>
          </p:txBody>
        </p: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94884"/>
            <a:ext cx="685800" cy="6858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62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5715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Wrap-up (1/2)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114300" y="1600200"/>
            <a:ext cx="8915400" cy="4419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Distributed File System: </a:t>
            </a:r>
          </a:p>
          <a:p>
            <a:pPr lvl="1">
              <a:defRPr/>
            </a:pPr>
            <a:r>
              <a:rPr lang="en-US" altLang="ko-KR" sz="1800" dirty="0"/>
              <a:t>Transparent access to files stored on a remote disk</a:t>
            </a:r>
          </a:p>
          <a:p>
            <a:pPr lvl="1">
              <a:defRPr/>
            </a:pPr>
            <a:r>
              <a:rPr lang="en-US" altLang="ko-KR" sz="1800" dirty="0"/>
              <a:t>Caching for </a:t>
            </a:r>
            <a:r>
              <a:rPr lang="en-US" altLang="ko-KR" sz="1800" dirty="0" smtClean="0"/>
              <a:t>performance</a:t>
            </a:r>
          </a:p>
          <a:p>
            <a:pPr lvl="1">
              <a:defRPr/>
            </a:pPr>
            <a:endParaRPr lang="en-US" altLang="ko-KR" sz="1800" dirty="0"/>
          </a:p>
          <a:p>
            <a:pPr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Cache Consistency: </a:t>
            </a:r>
            <a:r>
              <a:rPr lang="en-US" altLang="ko-KR" sz="2000" dirty="0"/>
              <a:t>Keeping client caches consistent with one another</a:t>
            </a:r>
          </a:p>
          <a:p>
            <a:pPr lvl="1">
              <a:defRPr/>
            </a:pPr>
            <a:r>
              <a:rPr lang="en-US" altLang="ko-KR" sz="1800" dirty="0"/>
              <a:t>If multiple clients, some reading and some writing, how do stale cached copies get updated?</a:t>
            </a:r>
          </a:p>
          <a:p>
            <a:pPr lvl="1">
              <a:defRPr/>
            </a:pPr>
            <a:r>
              <a:rPr lang="en-US" altLang="ko-KR" sz="1800" dirty="0"/>
              <a:t>NFS: check periodically for changes</a:t>
            </a:r>
          </a:p>
          <a:p>
            <a:pPr lvl="1">
              <a:defRPr/>
            </a:pPr>
            <a:r>
              <a:rPr lang="en-US" altLang="ko-KR" sz="1800" dirty="0"/>
              <a:t>AFS: clients register callbacks to be notified by server of </a:t>
            </a:r>
            <a:r>
              <a:rPr lang="en-US" altLang="ko-KR" sz="1800" dirty="0" smtClean="0"/>
              <a:t>changes</a:t>
            </a:r>
          </a:p>
          <a:p>
            <a:pPr lvl="1">
              <a:defRPr/>
            </a:pPr>
            <a:endParaRPr lang="en-US" altLang="ko-KR" sz="1800" dirty="0"/>
          </a:p>
          <a:p>
            <a:pPr>
              <a:defRPr/>
            </a:pPr>
            <a:r>
              <a:rPr lang="en-US" altLang="ko-KR" sz="2000" dirty="0" smtClean="0">
                <a:solidFill>
                  <a:srgbClr val="FF0000"/>
                </a:solidFill>
              </a:rPr>
              <a:t>Remote Procedure Call (RPC): </a:t>
            </a:r>
            <a:r>
              <a:rPr lang="en-US" altLang="ko-KR" sz="2000" dirty="0" smtClean="0"/>
              <a:t>Call procedure on remote machine</a:t>
            </a:r>
          </a:p>
          <a:p>
            <a:pPr lvl="1">
              <a:defRPr/>
            </a:pPr>
            <a:r>
              <a:rPr lang="en-US" altLang="ko-KR" sz="1800" dirty="0" smtClean="0"/>
              <a:t>Provides same interface as procedure</a:t>
            </a:r>
          </a:p>
          <a:p>
            <a:pPr lvl="1">
              <a:defRPr/>
            </a:pPr>
            <a:r>
              <a:rPr lang="en-US" altLang="ko-KR" sz="1800" dirty="0" smtClean="0"/>
              <a:t>Automatic packing and unpacking of arguments (in stub)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 smtClean="0"/>
              <a:t>DISTRIBUTED FILE SYSTEMS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5022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95834" y="1524000"/>
            <a:ext cx="9028113" cy="44958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VFS: </a:t>
            </a:r>
            <a:r>
              <a:rPr lang="en-US" altLang="ko-KR" sz="2000" dirty="0"/>
              <a:t>Virtual File System layer</a:t>
            </a:r>
          </a:p>
          <a:p>
            <a:pPr lvl="1">
              <a:defRPr/>
            </a:pPr>
            <a:r>
              <a:rPr lang="en-US" altLang="ko-KR" sz="1800" dirty="0"/>
              <a:t>Provides mechanism which gives same system call interface for different types of file systems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Key-Value Store: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1800" dirty="0"/>
              <a:t>Two operations</a:t>
            </a:r>
          </a:p>
          <a:p>
            <a:pPr lvl="2"/>
            <a:r>
              <a:rPr lang="en-US" sz="1600" dirty="0"/>
              <a:t>put(key, value)</a:t>
            </a:r>
          </a:p>
          <a:p>
            <a:pPr lvl="2"/>
            <a:r>
              <a:rPr lang="en-US" sz="1600" dirty="0"/>
              <a:t>value = get(key)</a:t>
            </a:r>
          </a:p>
          <a:p>
            <a:pPr lvl="1"/>
            <a:r>
              <a:rPr lang="en-US" sz="1800" dirty="0"/>
              <a:t>Challenges</a:t>
            </a:r>
          </a:p>
          <a:p>
            <a:pPr lvl="2"/>
            <a:r>
              <a:rPr lang="en-US" sz="1600" dirty="0"/>
              <a:t>Fault Tolerance </a:t>
            </a:r>
            <a:r>
              <a:rPr lang="en-US" sz="1600" dirty="0">
                <a:sym typeface="Wingdings"/>
              </a:rPr>
              <a:t> replication</a:t>
            </a:r>
            <a:endParaRPr lang="en-US" sz="1600" dirty="0"/>
          </a:p>
          <a:p>
            <a:pPr lvl="2"/>
            <a:r>
              <a:rPr lang="en-US" sz="1600" dirty="0"/>
              <a:t>Scalability </a:t>
            </a:r>
            <a:r>
              <a:rPr lang="en-US" sz="1600" dirty="0">
                <a:sym typeface="Wingdings"/>
              </a:rPr>
              <a:t> serve get()’s in parallel; replicate/cache hot tuples</a:t>
            </a:r>
            <a:endParaRPr lang="en-US" sz="1600" dirty="0"/>
          </a:p>
          <a:p>
            <a:pPr lvl="2"/>
            <a:r>
              <a:rPr lang="en-US" sz="1600" dirty="0"/>
              <a:t>Consistency </a:t>
            </a:r>
            <a:r>
              <a:rPr lang="en-US" sz="1600" dirty="0">
                <a:sym typeface="Wingdings"/>
              </a:rPr>
              <a:t> quorum consensus to improve put() </a:t>
            </a:r>
            <a:r>
              <a:rPr lang="en-US" sz="1600" dirty="0" smtClean="0">
                <a:sym typeface="Wingdings"/>
              </a:rPr>
              <a:t>performance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0"/>
            <a:ext cx="8991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 smtClean="0"/>
              <a:t>DISTRIBUTED FILE SYSTEMS</a:t>
            </a:r>
            <a:endParaRPr lang="en-US" altLang="en-US" sz="36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3400" y="762000"/>
            <a:ext cx="7772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dirty="0" smtClean="0">
                <a:ea typeface="굴림" panose="020B0600000101010101" pitchFamily="34" charset="-127"/>
              </a:rPr>
              <a:t>Wrap-up (2/2)</a:t>
            </a: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26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8"/>
          <p:cNvGrpSpPr>
            <a:grpSpLocks/>
          </p:cNvGrpSpPr>
          <p:nvPr/>
        </p:nvGrpSpPr>
        <p:grpSpPr bwMode="auto">
          <a:xfrm>
            <a:off x="6499844" y="865188"/>
            <a:ext cx="2491757" cy="1604623"/>
            <a:chOff x="2258" y="672"/>
            <a:chExt cx="1870" cy="1233"/>
          </a:xfrm>
        </p:grpSpPr>
        <p:grpSp>
          <p:nvGrpSpPr>
            <p:cNvPr id="20521" name="Group 9"/>
            <p:cNvGrpSpPr>
              <a:grpSpLocks/>
            </p:cNvGrpSpPr>
            <p:nvPr/>
          </p:nvGrpSpPr>
          <p:grpSpPr bwMode="auto">
            <a:xfrm>
              <a:off x="2258" y="672"/>
              <a:ext cx="1027" cy="1233"/>
              <a:chOff x="1997" y="624"/>
              <a:chExt cx="1027" cy="1233"/>
            </a:xfrm>
          </p:grpSpPr>
          <p:pic>
            <p:nvPicPr>
              <p:cNvPr id="20527" name="Picture 10" descr="MCj0398435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3" y="624"/>
                <a:ext cx="981" cy="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28" name="Text Box 11"/>
              <p:cNvSpPr txBox="1">
                <a:spLocks noChangeArrowheads="1"/>
              </p:cNvSpPr>
              <p:nvPr/>
            </p:nvSpPr>
            <p:spPr bwMode="auto">
              <a:xfrm>
                <a:off x="1997" y="1552"/>
                <a:ext cx="647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latin typeface="Gill Sans Light"/>
                    <a:cs typeface="Gill Sans Light"/>
                  </a:rPr>
                  <a:t>Server</a:t>
                </a:r>
              </a:p>
            </p:txBody>
          </p:sp>
        </p:grpSp>
        <p:grpSp>
          <p:nvGrpSpPr>
            <p:cNvPr id="20522" name="Group 12"/>
            <p:cNvGrpSpPr>
              <a:grpSpLocks/>
            </p:cNvGrpSpPr>
            <p:nvPr/>
          </p:nvGrpSpPr>
          <p:grpSpPr bwMode="auto">
            <a:xfrm>
              <a:off x="3600" y="720"/>
              <a:ext cx="528" cy="864"/>
              <a:chOff x="3600" y="720"/>
              <a:chExt cx="528" cy="864"/>
            </a:xfrm>
          </p:grpSpPr>
          <p:sp>
            <p:nvSpPr>
              <p:cNvPr id="20524" name="AutoShape 13"/>
              <p:cNvSpPr>
                <a:spLocks noChangeArrowheads="1"/>
              </p:cNvSpPr>
              <p:nvPr/>
            </p:nvSpPr>
            <p:spPr bwMode="auto">
              <a:xfrm>
                <a:off x="3600" y="720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00">
                  <a:latin typeface="Gill Sans Light"/>
                  <a:cs typeface="Gill Sans Light"/>
                </a:endParaRPr>
              </a:p>
            </p:txBody>
          </p:sp>
          <p:sp>
            <p:nvSpPr>
              <p:cNvPr id="20525" name="AutoShape 14"/>
              <p:cNvSpPr>
                <a:spLocks noChangeArrowheads="1"/>
              </p:cNvSpPr>
              <p:nvPr/>
            </p:nvSpPr>
            <p:spPr bwMode="auto">
              <a:xfrm>
                <a:off x="3696" y="912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00">
                  <a:latin typeface="Gill Sans Light"/>
                  <a:cs typeface="Gill Sans Light"/>
                </a:endParaRPr>
              </a:p>
            </p:txBody>
          </p:sp>
          <p:sp>
            <p:nvSpPr>
              <p:cNvPr id="20526" name="AutoShape 15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20523" name="AutoShape 16"/>
            <p:cNvSpPr>
              <a:spLocks noChangeArrowheads="1"/>
            </p:cNvSpPr>
            <p:nvPr/>
          </p:nvSpPr>
          <p:spPr bwMode="auto">
            <a:xfrm>
              <a:off x="3072" y="1008"/>
              <a:ext cx="432" cy="336"/>
            </a:xfrm>
            <a:prstGeom prst="leftRightArrow">
              <a:avLst>
                <a:gd name="adj1" fmla="val 50000"/>
                <a:gd name="adj2" fmla="val 25714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>
                <a:latin typeface="Gill Sans Light"/>
                <a:cs typeface="Gill Sans Light"/>
              </a:endParaRPr>
            </a:p>
          </p:txBody>
        </p:sp>
      </p:grpSp>
      <p:sp>
        <p:nvSpPr>
          <p:cNvPr id="1013792" name="Rectangle 32"/>
          <p:cNvSpPr>
            <a:spLocks noChangeArrowheads="1"/>
          </p:cNvSpPr>
          <p:nvPr/>
        </p:nvSpPr>
        <p:spPr bwMode="auto">
          <a:xfrm>
            <a:off x="7475538" y="1855788"/>
            <a:ext cx="838200" cy="9144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>
                <a:latin typeface="Gill Sans Light"/>
                <a:cs typeface="Gill Sans Light"/>
              </a:rPr>
              <a:t>cache</a:t>
            </a:r>
          </a:p>
        </p:txBody>
      </p:sp>
      <p:sp>
        <p:nvSpPr>
          <p:cNvPr id="1013798" name="Rectangle 38"/>
          <p:cNvSpPr>
            <a:spLocks noChangeArrowheads="1"/>
          </p:cNvSpPr>
          <p:nvPr/>
        </p:nvSpPr>
        <p:spPr bwMode="auto">
          <a:xfrm>
            <a:off x="7531100" y="2236788"/>
            <a:ext cx="698500" cy="36830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>
                <a:latin typeface="Gill Sans Light"/>
                <a:cs typeface="Gill Sans Light"/>
              </a:rPr>
              <a:t>F1:V1</a:t>
            </a:r>
          </a:p>
        </p:txBody>
      </p:sp>
      <p:sp>
        <p:nvSpPr>
          <p:cNvPr id="1013801" name="Rectangle 41"/>
          <p:cNvSpPr>
            <a:spLocks noChangeArrowheads="1"/>
          </p:cNvSpPr>
          <p:nvPr/>
        </p:nvSpPr>
        <p:spPr bwMode="auto">
          <a:xfrm>
            <a:off x="7531100" y="2236788"/>
            <a:ext cx="698500" cy="3683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latin typeface="Gill Sans Light"/>
                <a:cs typeface="Gill Sans Light"/>
              </a:rPr>
              <a:t>F1:V2</a:t>
            </a:r>
          </a:p>
        </p:txBody>
      </p:sp>
      <p:sp>
        <p:nvSpPr>
          <p:cNvPr id="20486" name="Cloud"/>
          <p:cNvSpPr>
            <a:spLocks noChangeAspect="1" noEditPoints="1" noChangeArrowheads="1"/>
          </p:cNvSpPr>
          <p:nvPr/>
        </p:nvSpPr>
        <p:spPr bwMode="auto">
          <a:xfrm>
            <a:off x="4275138" y="636588"/>
            <a:ext cx="2286000" cy="2590800"/>
          </a:xfrm>
          <a:custGeom>
            <a:avLst/>
            <a:gdLst>
              <a:gd name="T0" fmla="*/ 7091 w 21600"/>
              <a:gd name="T1" fmla="*/ 1295400 h 21600"/>
              <a:gd name="T2" fmla="*/ 1143000 w 21600"/>
              <a:gd name="T3" fmla="*/ 2588041 h 21600"/>
              <a:gd name="T4" fmla="*/ 2284095 w 21600"/>
              <a:gd name="T5" fmla="*/ 1295400 h 21600"/>
              <a:gd name="T6" fmla="*/ 1143000 w 21600"/>
              <a:gd name="T7" fmla="*/ 148131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0487" name="Rectangle 3"/>
          <p:cNvSpPr>
            <a:spLocks noGrp="1" noChangeArrowheads="1"/>
          </p:cNvSpPr>
          <p:nvPr>
            <p:ph type="title"/>
          </p:nvPr>
        </p:nvSpPr>
        <p:spPr>
          <a:xfrm>
            <a:off x="36478" y="-3172"/>
            <a:ext cx="9018621" cy="663572"/>
          </a:xfrm>
        </p:spPr>
        <p:txBody>
          <a:bodyPr/>
          <a:lstStyle/>
          <a:p>
            <a:r>
              <a:rPr lang="en-US" altLang="ko-KR" sz="3600" dirty="0" smtClean="0">
                <a:ea typeface="굴림" panose="020B0600000101010101" pitchFamily="34" charset="-127"/>
              </a:rPr>
              <a:t>Use of Caching to Reduce </a:t>
            </a:r>
            <a:r>
              <a:rPr lang="en-US" altLang="ko-KR" sz="3600" dirty="0">
                <a:ea typeface="굴림" panose="020B0600000101010101" pitchFamily="34" charset="-127"/>
              </a:rPr>
              <a:t>N</a:t>
            </a:r>
            <a:r>
              <a:rPr lang="en-US" altLang="ko-KR" sz="3600" dirty="0" smtClean="0">
                <a:ea typeface="굴림" panose="020B0600000101010101" pitchFamily="34" charset="-127"/>
              </a:rPr>
              <a:t>etwork Load</a:t>
            </a:r>
          </a:p>
        </p:txBody>
      </p:sp>
      <p:sp>
        <p:nvSpPr>
          <p:cNvPr id="1013795" name="Rectangle 35"/>
          <p:cNvSpPr>
            <a:spLocks noGrp="1" noChangeArrowheads="1"/>
          </p:cNvSpPr>
          <p:nvPr>
            <p:ph idx="1"/>
          </p:nvPr>
        </p:nvSpPr>
        <p:spPr>
          <a:xfrm>
            <a:off x="152400" y="3657600"/>
            <a:ext cx="8902700" cy="2743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Idea: Use caching to reduce network load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In practice: use buffer cache at source and destination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Advantage: if open/read/write/close can be done locally, don’t need to do any network traffic…fast!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Problems: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Failure: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Client caches have data not committed at server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Cache consistency!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Client caches not consistent with server/each other</a:t>
            </a:r>
          </a:p>
        </p:txBody>
      </p:sp>
      <p:grpSp>
        <p:nvGrpSpPr>
          <p:cNvPr id="1013777" name="Group 17"/>
          <p:cNvGrpSpPr>
            <a:grpSpLocks/>
          </p:cNvGrpSpPr>
          <p:nvPr/>
        </p:nvGrpSpPr>
        <p:grpSpPr bwMode="auto">
          <a:xfrm>
            <a:off x="4419600" y="898526"/>
            <a:ext cx="2057400" cy="366713"/>
            <a:chOff x="1877" y="421"/>
            <a:chExt cx="1060" cy="231"/>
          </a:xfrm>
        </p:grpSpPr>
        <p:sp>
          <p:nvSpPr>
            <p:cNvPr id="20519" name="Line 18"/>
            <p:cNvSpPr>
              <a:spLocks noChangeShapeType="1"/>
            </p:cNvSpPr>
            <p:nvPr/>
          </p:nvSpPr>
          <p:spPr bwMode="auto">
            <a:xfrm flipV="1">
              <a:off x="1877" y="628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0520" name="Text Box 19"/>
            <p:cNvSpPr txBox="1">
              <a:spLocks noChangeArrowheads="1"/>
            </p:cNvSpPr>
            <p:nvPr/>
          </p:nvSpPr>
          <p:spPr bwMode="auto">
            <a:xfrm>
              <a:off x="2070" y="421"/>
              <a:ext cx="7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dirty="0">
                  <a:latin typeface="Gill Sans Light"/>
                  <a:cs typeface="Gill Sans Light"/>
                </a:rPr>
                <a:t>Read (RPC)</a:t>
              </a:r>
            </a:p>
          </p:txBody>
        </p:sp>
      </p:grpSp>
      <p:grpSp>
        <p:nvGrpSpPr>
          <p:cNvPr id="1013780" name="Group 20"/>
          <p:cNvGrpSpPr>
            <a:grpSpLocks/>
          </p:cNvGrpSpPr>
          <p:nvPr/>
        </p:nvGrpSpPr>
        <p:grpSpPr bwMode="auto">
          <a:xfrm>
            <a:off x="4359275" y="1322390"/>
            <a:ext cx="2043113" cy="366713"/>
            <a:chOff x="1877" y="912"/>
            <a:chExt cx="1060" cy="231"/>
          </a:xfrm>
        </p:grpSpPr>
        <p:sp>
          <p:nvSpPr>
            <p:cNvPr id="20517" name="Line 21"/>
            <p:cNvSpPr>
              <a:spLocks noChangeShapeType="1"/>
            </p:cNvSpPr>
            <p:nvPr/>
          </p:nvSpPr>
          <p:spPr bwMode="auto">
            <a:xfrm flipH="1" flipV="1">
              <a:off x="1877" y="932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0518" name="Text Box 22"/>
            <p:cNvSpPr txBox="1">
              <a:spLocks noChangeArrowheads="1"/>
            </p:cNvSpPr>
            <p:nvPr/>
          </p:nvSpPr>
          <p:spPr bwMode="auto">
            <a:xfrm>
              <a:off x="1996" y="912"/>
              <a:ext cx="9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Return (Data)</a:t>
              </a:r>
            </a:p>
          </p:txBody>
        </p:sp>
      </p:grpSp>
      <p:grpSp>
        <p:nvGrpSpPr>
          <p:cNvPr id="1013786" name="Group 26"/>
          <p:cNvGrpSpPr>
            <a:grpSpLocks/>
          </p:cNvGrpSpPr>
          <p:nvPr/>
        </p:nvGrpSpPr>
        <p:grpSpPr bwMode="auto">
          <a:xfrm rot="-1562509">
            <a:off x="4559844" y="1895720"/>
            <a:ext cx="1982787" cy="366713"/>
            <a:chOff x="2016" y="1321"/>
            <a:chExt cx="1036" cy="231"/>
          </a:xfrm>
        </p:grpSpPr>
        <p:sp>
          <p:nvSpPr>
            <p:cNvPr id="20515" name="Text Box 27"/>
            <p:cNvSpPr txBox="1">
              <a:spLocks noChangeArrowheads="1"/>
            </p:cNvSpPr>
            <p:nvPr/>
          </p:nvSpPr>
          <p:spPr bwMode="auto">
            <a:xfrm>
              <a:off x="2133" y="1321"/>
              <a:ext cx="8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Write (RPC)</a:t>
              </a:r>
            </a:p>
          </p:txBody>
        </p:sp>
        <p:sp>
          <p:nvSpPr>
            <p:cNvPr id="20516" name="Line 28"/>
            <p:cNvSpPr>
              <a:spLocks noChangeShapeType="1"/>
            </p:cNvSpPr>
            <p:nvPr/>
          </p:nvSpPr>
          <p:spPr bwMode="auto">
            <a:xfrm flipV="1">
              <a:off x="2016" y="1533"/>
              <a:ext cx="10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1013789" name="Group 29"/>
          <p:cNvGrpSpPr>
            <a:grpSpLocks/>
          </p:cNvGrpSpPr>
          <p:nvPr/>
        </p:nvGrpSpPr>
        <p:grpSpPr bwMode="auto">
          <a:xfrm rot="-1590130">
            <a:off x="4671683" y="2375067"/>
            <a:ext cx="2030412" cy="374649"/>
            <a:chOff x="2016" y="1844"/>
            <a:chExt cx="1036" cy="236"/>
          </a:xfrm>
        </p:grpSpPr>
        <p:sp>
          <p:nvSpPr>
            <p:cNvPr id="20513" name="Text Box 30"/>
            <p:cNvSpPr txBox="1">
              <a:spLocks noChangeArrowheads="1"/>
            </p:cNvSpPr>
            <p:nvPr/>
          </p:nvSpPr>
          <p:spPr bwMode="auto">
            <a:xfrm>
              <a:off x="2032" y="1849"/>
              <a:ext cx="10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 dirty="0">
                  <a:latin typeface="Gill Sans Light"/>
                  <a:cs typeface="Gill Sans Light"/>
                </a:rPr>
                <a:t>ACK</a:t>
              </a:r>
            </a:p>
          </p:txBody>
        </p:sp>
        <p:sp>
          <p:nvSpPr>
            <p:cNvPr id="20514" name="Line 31"/>
            <p:cNvSpPr>
              <a:spLocks noChangeShapeType="1"/>
            </p:cNvSpPr>
            <p:nvPr/>
          </p:nvSpPr>
          <p:spPr bwMode="auto">
            <a:xfrm flipH="1" flipV="1">
              <a:off x="2016" y="1844"/>
              <a:ext cx="10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20492" name="Group 23"/>
          <p:cNvGrpSpPr>
            <a:grpSpLocks/>
          </p:cNvGrpSpPr>
          <p:nvPr/>
        </p:nvGrpSpPr>
        <p:grpSpPr bwMode="auto">
          <a:xfrm>
            <a:off x="3055938" y="609600"/>
            <a:ext cx="1295400" cy="1430908"/>
            <a:chOff x="528" y="768"/>
            <a:chExt cx="973" cy="1100"/>
          </a:xfrm>
        </p:grpSpPr>
        <p:pic>
          <p:nvPicPr>
            <p:cNvPr id="20511" name="Picture 24" descr="MCj0398505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768"/>
              <a:ext cx="973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2" name="Text Box 25"/>
            <p:cNvSpPr txBox="1">
              <a:spLocks noChangeArrowheads="1"/>
            </p:cNvSpPr>
            <p:nvPr/>
          </p:nvSpPr>
          <p:spPr bwMode="auto">
            <a:xfrm>
              <a:off x="627" y="1562"/>
              <a:ext cx="59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Light"/>
                  <a:cs typeface="Gill Sans Light"/>
                </a:rPr>
                <a:t>Client</a:t>
              </a:r>
            </a:p>
          </p:txBody>
        </p:sp>
      </p:grpSp>
      <p:sp>
        <p:nvSpPr>
          <p:cNvPr id="1013793" name="Rectangle 33"/>
          <p:cNvSpPr>
            <a:spLocks noChangeArrowheads="1"/>
          </p:cNvSpPr>
          <p:nvPr/>
        </p:nvSpPr>
        <p:spPr bwMode="auto">
          <a:xfrm>
            <a:off x="2217738" y="941388"/>
            <a:ext cx="838200" cy="8382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>
                <a:latin typeface="Gill Sans Light"/>
                <a:cs typeface="Gill Sans Light"/>
              </a:rPr>
              <a:t>cache</a:t>
            </a:r>
          </a:p>
        </p:txBody>
      </p:sp>
      <p:grpSp>
        <p:nvGrpSpPr>
          <p:cNvPr id="20494" name="Group 5"/>
          <p:cNvGrpSpPr>
            <a:grpSpLocks/>
          </p:cNvGrpSpPr>
          <p:nvPr/>
        </p:nvGrpSpPr>
        <p:grpSpPr bwMode="auto">
          <a:xfrm>
            <a:off x="3360738" y="2160588"/>
            <a:ext cx="1296987" cy="1429694"/>
            <a:chOff x="528" y="768"/>
            <a:chExt cx="973" cy="1098"/>
          </a:xfrm>
        </p:grpSpPr>
        <p:pic>
          <p:nvPicPr>
            <p:cNvPr id="20509" name="Picture 6" descr="MCj0398505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768"/>
              <a:ext cx="973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0" name="Text Box 7"/>
            <p:cNvSpPr txBox="1">
              <a:spLocks noChangeArrowheads="1"/>
            </p:cNvSpPr>
            <p:nvPr/>
          </p:nvSpPr>
          <p:spPr bwMode="auto">
            <a:xfrm>
              <a:off x="627" y="1561"/>
              <a:ext cx="589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Light"/>
                  <a:cs typeface="Gill Sans Light"/>
                </a:rPr>
                <a:t>Client</a:t>
              </a:r>
            </a:p>
          </p:txBody>
        </p:sp>
      </p:grpSp>
      <p:sp>
        <p:nvSpPr>
          <p:cNvPr id="1013794" name="Rectangle 34"/>
          <p:cNvSpPr>
            <a:spLocks noChangeArrowheads="1"/>
          </p:cNvSpPr>
          <p:nvPr/>
        </p:nvSpPr>
        <p:spPr bwMode="auto">
          <a:xfrm>
            <a:off x="2522538" y="2617788"/>
            <a:ext cx="838200" cy="8382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>
                <a:latin typeface="Gill Sans Light"/>
                <a:cs typeface="Gill Sans Light"/>
              </a:rPr>
              <a:t>cache</a:t>
            </a:r>
          </a:p>
        </p:txBody>
      </p:sp>
      <p:sp>
        <p:nvSpPr>
          <p:cNvPr id="1013796" name="Rectangle 36"/>
          <p:cNvSpPr>
            <a:spLocks noChangeArrowheads="1"/>
          </p:cNvSpPr>
          <p:nvPr/>
        </p:nvSpPr>
        <p:spPr bwMode="auto">
          <a:xfrm>
            <a:off x="2286000" y="1322388"/>
            <a:ext cx="698500" cy="36830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latin typeface="Gill Sans Light"/>
                <a:cs typeface="Gill Sans Light"/>
              </a:rPr>
              <a:t>F1:V1</a:t>
            </a:r>
          </a:p>
        </p:txBody>
      </p:sp>
      <p:sp>
        <p:nvSpPr>
          <p:cNvPr id="1013797" name="Rectangle 37"/>
          <p:cNvSpPr>
            <a:spLocks noChangeArrowheads="1"/>
          </p:cNvSpPr>
          <p:nvPr/>
        </p:nvSpPr>
        <p:spPr bwMode="auto">
          <a:xfrm>
            <a:off x="2654300" y="2998788"/>
            <a:ext cx="622300" cy="3683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latin typeface="Gill Sans Light"/>
                <a:cs typeface="Gill Sans Light"/>
              </a:rPr>
              <a:t>F1:V2</a:t>
            </a:r>
          </a:p>
        </p:txBody>
      </p:sp>
      <p:sp>
        <p:nvSpPr>
          <p:cNvPr id="1013803" name="Text Box 43"/>
          <p:cNvSpPr txBox="1">
            <a:spLocks noChangeArrowheads="1"/>
          </p:cNvSpPr>
          <p:nvPr/>
        </p:nvSpPr>
        <p:spPr bwMode="auto">
          <a:xfrm>
            <a:off x="152400" y="788988"/>
            <a:ext cx="1153692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</a:rPr>
              <a:t>read(f1)</a:t>
            </a:r>
          </a:p>
        </p:txBody>
      </p:sp>
      <p:sp>
        <p:nvSpPr>
          <p:cNvPr id="1013804" name="Text Box 44"/>
          <p:cNvSpPr txBox="1">
            <a:spLocks noChangeArrowheads="1"/>
          </p:cNvSpPr>
          <p:nvPr/>
        </p:nvSpPr>
        <p:spPr bwMode="auto">
          <a:xfrm>
            <a:off x="152400" y="2870200"/>
            <a:ext cx="1241757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</a:rPr>
              <a:t>write(f1)</a:t>
            </a:r>
          </a:p>
        </p:txBody>
      </p:sp>
      <p:sp>
        <p:nvSpPr>
          <p:cNvPr id="1013805" name="Text Box 45"/>
          <p:cNvSpPr txBox="1">
            <a:spLocks noChangeArrowheads="1"/>
          </p:cNvSpPr>
          <p:nvPr/>
        </p:nvSpPr>
        <p:spPr bwMode="auto">
          <a:xfrm>
            <a:off x="1337153" y="782317"/>
            <a:ext cx="823223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latin typeface="Gill Sans Light"/>
                <a:cs typeface="Gill Sans Light"/>
                <a:sym typeface="Symbol" panose="05050102010706020507" pitchFamily="18" charset="2"/>
              </a:rPr>
              <a:t>V1</a:t>
            </a:r>
          </a:p>
        </p:txBody>
      </p:sp>
      <p:sp>
        <p:nvSpPr>
          <p:cNvPr id="1013806" name="Text Box 46"/>
          <p:cNvSpPr txBox="1">
            <a:spLocks noChangeArrowheads="1"/>
          </p:cNvSpPr>
          <p:nvPr/>
        </p:nvSpPr>
        <p:spPr bwMode="auto">
          <a:xfrm>
            <a:off x="152400" y="1093788"/>
            <a:ext cx="1794192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</a:rPr>
              <a:t>read(f1)</a:t>
            </a:r>
            <a:r>
              <a:rPr lang="en-US" altLang="en-US" sz="2400">
                <a:latin typeface="Gill Sans Light"/>
                <a:cs typeface="Gill Sans Light"/>
                <a:sym typeface="Symbol" panose="05050102010706020507" pitchFamily="18" charset="2"/>
              </a:rPr>
              <a:t>V1</a:t>
            </a:r>
          </a:p>
        </p:txBody>
      </p:sp>
      <p:sp>
        <p:nvSpPr>
          <p:cNvPr id="1013808" name="Text Box 48"/>
          <p:cNvSpPr txBox="1">
            <a:spLocks noChangeArrowheads="1"/>
          </p:cNvSpPr>
          <p:nvPr/>
        </p:nvSpPr>
        <p:spPr bwMode="auto">
          <a:xfrm>
            <a:off x="152400" y="1398588"/>
            <a:ext cx="1794192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</a:rPr>
              <a:t>read(f1)</a:t>
            </a:r>
            <a:r>
              <a:rPr lang="en-US" altLang="en-US" sz="2400">
                <a:latin typeface="Gill Sans Light"/>
                <a:cs typeface="Gill Sans Light"/>
                <a:sym typeface="Symbol" panose="05050102010706020507" pitchFamily="18" charset="2"/>
              </a:rPr>
              <a:t>V1</a:t>
            </a:r>
          </a:p>
        </p:txBody>
      </p:sp>
      <p:sp>
        <p:nvSpPr>
          <p:cNvPr id="1013809" name="Text Box 49"/>
          <p:cNvSpPr txBox="1">
            <a:spLocks noChangeArrowheads="1"/>
          </p:cNvSpPr>
          <p:nvPr/>
        </p:nvSpPr>
        <p:spPr bwMode="auto">
          <a:xfrm>
            <a:off x="1474305" y="2870200"/>
            <a:ext cx="926517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latin typeface="Gill Sans Light"/>
                <a:cs typeface="Gill Sans Light"/>
                <a:sym typeface="Symbol" panose="05050102010706020507" pitchFamily="18" charset="2"/>
              </a:rPr>
              <a:t>OK</a:t>
            </a:r>
          </a:p>
        </p:txBody>
      </p:sp>
      <p:sp>
        <p:nvSpPr>
          <p:cNvPr id="1013810" name="Text Box 50"/>
          <p:cNvSpPr txBox="1">
            <a:spLocks noChangeArrowheads="1"/>
          </p:cNvSpPr>
          <p:nvPr/>
        </p:nvSpPr>
        <p:spPr bwMode="auto">
          <a:xfrm>
            <a:off x="152400" y="1727200"/>
            <a:ext cx="1794192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latin typeface="Gill Sans Light"/>
                <a:cs typeface="Gill Sans Light"/>
              </a:rPr>
              <a:t>read(f1)</a:t>
            </a:r>
            <a:r>
              <a:rPr lang="en-US" altLang="en-US" sz="2400" dirty="0">
                <a:latin typeface="Gill Sans Light"/>
                <a:cs typeface="Gill Sans Light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rgbClr val="FF0000"/>
                </a:solidFill>
                <a:latin typeface="Gill Sans Light"/>
                <a:cs typeface="Gill Sans Light"/>
                <a:sym typeface="Symbol" panose="05050102010706020507" pitchFamily="18" charset="2"/>
              </a:rPr>
              <a:t>V1</a:t>
            </a:r>
          </a:p>
        </p:txBody>
      </p:sp>
      <p:sp>
        <p:nvSpPr>
          <p:cNvPr id="1013811" name="Text Box 51"/>
          <p:cNvSpPr txBox="1">
            <a:spLocks noChangeArrowheads="1"/>
          </p:cNvSpPr>
          <p:nvPr/>
        </p:nvSpPr>
        <p:spPr bwMode="auto">
          <a:xfrm>
            <a:off x="152400" y="3151188"/>
            <a:ext cx="1811374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latin typeface="Gill Sans Light"/>
                <a:cs typeface="Gill Sans Light"/>
              </a:rPr>
              <a:t>read(f1)</a:t>
            </a:r>
            <a:r>
              <a:rPr lang="en-US" altLang="en-US" sz="2400" dirty="0">
                <a:latin typeface="Gill Sans Light"/>
                <a:cs typeface="Gill Sans Light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rgbClr val="FF0000"/>
                </a:solidFill>
                <a:latin typeface="Gill Sans Light"/>
                <a:cs typeface="Gill Sans Light"/>
                <a:sym typeface="Symbol" panose="05050102010706020507" pitchFamily="18" charset="2"/>
              </a:rPr>
              <a:t>V2</a:t>
            </a:r>
          </a:p>
        </p:txBody>
      </p:sp>
      <p:sp>
        <p:nvSpPr>
          <p:cNvPr id="1013812" name="AutoShape 52"/>
          <p:cNvSpPr>
            <a:spLocks noChangeArrowheads="1"/>
          </p:cNvSpPr>
          <p:nvPr/>
        </p:nvSpPr>
        <p:spPr bwMode="auto">
          <a:xfrm>
            <a:off x="-1295400" y="381000"/>
            <a:ext cx="1219200" cy="990600"/>
          </a:xfrm>
          <a:prstGeom prst="irregularSeal1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00" dirty="0">
                <a:latin typeface="Gill Sans Light"/>
                <a:cs typeface="Gill Sans Light"/>
              </a:rPr>
              <a:t>Crash!</a:t>
            </a:r>
          </a:p>
        </p:txBody>
      </p:sp>
      <p:sp>
        <p:nvSpPr>
          <p:cNvPr id="1013814" name="AutoShape 54"/>
          <p:cNvSpPr>
            <a:spLocks noChangeArrowheads="1"/>
          </p:cNvSpPr>
          <p:nvPr/>
        </p:nvSpPr>
        <p:spPr bwMode="auto">
          <a:xfrm>
            <a:off x="-1295400" y="314960"/>
            <a:ext cx="1219200" cy="1056640"/>
          </a:xfrm>
          <a:prstGeom prst="irregularSeal1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00" dirty="0">
                <a:latin typeface="Gill Sans Light"/>
                <a:cs typeface="Gill Sans Light"/>
              </a:rPr>
              <a:t>Crash!</a:t>
            </a:r>
          </a:p>
        </p:txBody>
      </p:sp>
    </p:spTree>
    <p:extLst>
      <p:ext uri="{BB962C8B-B14F-4D97-AF65-F5344CB8AC3E}">
        <p14:creationId xmlns:p14="http://schemas.microsoft.com/office/powerpoint/2010/main" val="205309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1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01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49 4.25532E-7 C 0.07621 -0.01133 0.13992 -0.02243 0.22482 -0.01295 C 0.30954 -0.00347 0.47586 0.02613 0.52204 0.05643 C 0.56822 0.08672 0.521 0.12303 0.50155 0.16952 C 0.48193 0.21577 0.42412 0.30111 0.40381 0.33557 " pathEditMode="fixed" rAng="0" ptsTypes="aaaaa">
                                      <p:cBhvr>
                                        <p:cTn id="88" dur="500" fill="hold"/>
                                        <p:tgtEl>
                                          <p:spTgt spid="1013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78" y="156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1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01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94 0.00787 C 0.07465 -0.00347 0.13837 -0.01457 0.22326 -0.00508 C 0.30799 0.0044 0.47431 0.034 0.52049 0.0643 C 0.56667 0.09459 0.51944 0.1309 0.5 0.17739 C 0.48038 0.22364 0.42257 0.30898 0.40226 0.34343 " pathEditMode="fixed" rAng="0" ptsTypes="aaaaa">
                                      <p:cBhvr>
                                        <p:cTn id="109" dur="500" fill="hold"/>
                                        <p:tgtEl>
                                          <p:spTgt spid="10138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78" y="156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1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1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1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1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2" grpId="0" animBg="1"/>
      <p:bldP spid="1013798" grpId="0" animBg="1"/>
      <p:bldP spid="1013801" grpId="0" animBg="1"/>
      <p:bldP spid="1013795" grpId="0" build="p"/>
      <p:bldP spid="1013793" grpId="0" animBg="1"/>
      <p:bldP spid="1013794" grpId="0" animBg="1"/>
      <p:bldP spid="1013796" grpId="0" animBg="1"/>
      <p:bldP spid="1013797" grpId="0" animBg="1"/>
      <p:bldP spid="1013803" grpId="0"/>
      <p:bldP spid="1013804" grpId="0"/>
      <p:bldP spid="1013805" grpId="0"/>
      <p:bldP spid="1013806" grpId="0"/>
      <p:bldP spid="1013808" grpId="0"/>
      <p:bldP spid="1013809" grpId="0"/>
      <p:bldP spid="1013810" grpId="0"/>
      <p:bldP spid="1013811" grpId="0"/>
      <p:bldP spid="1013812" grpId="0" animBg="1"/>
      <p:bldP spid="10138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28" y="18122"/>
            <a:ext cx="7772400" cy="1143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Failures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209550" y="1836449"/>
            <a:ext cx="8801100" cy="45278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000" b="1" dirty="0" smtClean="0">
                <a:solidFill>
                  <a:srgbClr val="FF0000"/>
                </a:solidFill>
                <a:ea typeface="굴림" panose="020B0600000101010101" pitchFamily="34" charset="-127"/>
              </a:rPr>
              <a:t>What if server crashes? </a:t>
            </a:r>
            <a:r>
              <a:rPr lang="en-US" altLang="ko-KR" sz="2000" dirty="0" smtClean="0">
                <a:ea typeface="굴림" panose="020B0600000101010101" pitchFamily="34" charset="-127"/>
              </a:rPr>
              <a:t>Can client wait until server comes back up and continue as before?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Any data in server memory but not on disk can be lost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Shared state across RPC: What if server crashes after seek? Then, when client does “read”, it will fail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Message retries: suppose server crashes after it does UNIX “</a:t>
            </a:r>
            <a:r>
              <a:rPr lang="en-US" altLang="ko-KR" sz="1800" dirty="0" err="1" smtClean="0">
                <a:ea typeface="굴림" panose="020B0600000101010101" pitchFamily="34" charset="-127"/>
                <a:cs typeface="Courier New"/>
              </a:rPr>
              <a:t>rm</a:t>
            </a:r>
            <a:r>
              <a:rPr lang="en-US" altLang="ko-KR" sz="1800" dirty="0" smtClean="0">
                <a:ea typeface="굴림" panose="020B0600000101010101" pitchFamily="34" charset="-127"/>
                <a:cs typeface="Courier New"/>
              </a:rPr>
              <a:t> foo</a:t>
            </a:r>
            <a:r>
              <a:rPr lang="en-US" altLang="ko-KR" sz="1800" dirty="0" smtClean="0">
                <a:ea typeface="굴림" panose="020B0600000101010101" pitchFamily="34" charset="-127"/>
              </a:rPr>
              <a:t>”, but before acknowledgment?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Message system will retry: send it again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How does it know not to delete it again? (could solve with two-phase commit protocol, but NFS takes a more ad hoc approach)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6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000" b="1" dirty="0" smtClean="0">
                <a:solidFill>
                  <a:srgbClr val="FF0000"/>
                </a:solidFill>
                <a:ea typeface="굴림" panose="020B0600000101010101" pitchFamily="34" charset="-127"/>
              </a:rPr>
              <a:t>Stateless protocol: </a:t>
            </a:r>
            <a:r>
              <a:rPr lang="en-US" altLang="ko-KR" sz="2000" dirty="0" smtClean="0">
                <a:ea typeface="굴림" panose="020B0600000101010101" pitchFamily="34" charset="-127"/>
              </a:rPr>
              <a:t>A protocol in which all information required to process a request is passed with request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Server keeps no state about client, except as hints to help improve performance (e.g., a cache)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Thus, if server crashes and restarted, requests can continue where left off (in many cases)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6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000" b="1" dirty="0" smtClean="0">
                <a:solidFill>
                  <a:srgbClr val="FF0000"/>
                </a:solidFill>
                <a:ea typeface="굴림" panose="020B0600000101010101" pitchFamily="34" charset="-127"/>
              </a:rPr>
              <a:t>What if client crashes?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Might lose modified data in client cache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89190" y="374042"/>
            <a:ext cx="2506662" cy="1187450"/>
            <a:chOff x="6637338" y="0"/>
            <a:chExt cx="2506662" cy="1187450"/>
          </a:xfrm>
        </p:grpSpPr>
        <p:pic>
          <p:nvPicPr>
            <p:cNvPr id="21508" name="Picture 6" descr="MCj0398435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3538" y="0"/>
              <a:ext cx="1306512" cy="1116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509" name="Group 8"/>
            <p:cNvGrpSpPr>
              <a:grpSpLocks/>
            </p:cNvGrpSpPr>
            <p:nvPr/>
          </p:nvGrpSpPr>
          <p:grpSpPr bwMode="auto">
            <a:xfrm>
              <a:off x="8440738" y="61913"/>
              <a:ext cx="703262" cy="1125537"/>
              <a:chOff x="3600" y="720"/>
              <a:chExt cx="528" cy="864"/>
            </a:xfrm>
          </p:grpSpPr>
          <p:sp>
            <p:nvSpPr>
              <p:cNvPr id="21512" name="AutoShape 9"/>
              <p:cNvSpPr>
                <a:spLocks noChangeArrowheads="1"/>
              </p:cNvSpPr>
              <p:nvPr/>
            </p:nvSpPr>
            <p:spPr bwMode="auto">
              <a:xfrm>
                <a:off x="3600" y="720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13" name="AutoShape 10"/>
              <p:cNvSpPr>
                <a:spLocks noChangeArrowheads="1"/>
              </p:cNvSpPr>
              <p:nvPr/>
            </p:nvSpPr>
            <p:spPr bwMode="auto">
              <a:xfrm>
                <a:off x="3696" y="912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14" name="AutoShape 11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1510" name="AutoShape 12"/>
            <p:cNvSpPr>
              <a:spLocks noChangeArrowheads="1"/>
            </p:cNvSpPr>
            <p:nvPr/>
          </p:nvSpPr>
          <p:spPr bwMode="auto">
            <a:xfrm>
              <a:off x="7737475" y="436563"/>
              <a:ext cx="574675" cy="438150"/>
            </a:xfrm>
            <a:prstGeom prst="leftRightArrow">
              <a:avLst>
                <a:gd name="adj1" fmla="val 50000"/>
                <a:gd name="adj2" fmla="val 26232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1" name="AutoShape 13"/>
            <p:cNvSpPr>
              <a:spLocks noChangeArrowheads="1"/>
            </p:cNvSpPr>
            <p:nvPr/>
          </p:nvSpPr>
          <p:spPr bwMode="auto">
            <a:xfrm>
              <a:off x="6637338" y="0"/>
              <a:ext cx="1211262" cy="990600"/>
            </a:xfrm>
            <a:prstGeom prst="irregularSeal1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  <a:cs typeface="Gill Sans Light"/>
                </a:rPr>
                <a:t>Crash!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Example: Network File System (NFS)</a:t>
            </a:r>
          </a:p>
        </p:txBody>
      </p:sp>
      <p:sp>
        <p:nvSpPr>
          <p:cNvPr id="1009667" name="Rectangle 3"/>
          <p:cNvSpPr>
            <a:spLocks noGrp="1" noChangeArrowheads="1"/>
          </p:cNvSpPr>
          <p:nvPr>
            <p:ph idx="1"/>
          </p:nvPr>
        </p:nvSpPr>
        <p:spPr>
          <a:xfrm>
            <a:off x="145228" y="1447800"/>
            <a:ext cx="8991600" cy="4724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Three Layers for NFS system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1800" dirty="0" smtClean="0">
                <a:solidFill>
                  <a:srgbClr val="FF0000"/>
                </a:solidFill>
                <a:ea typeface="굴림" panose="020B0600000101010101" pitchFamily="34" charset="-127"/>
              </a:rPr>
              <a:t>UNIX </a:t>
            </a:r>
            <a:r>
              <a:rPr lang="en-US" altLang="ko-KR" sz="1800" dirty="0" err="1" smtClean="0">
                <a:solidFill>
                  <a:srgbClr val="FF0000"/>
                </a:solidFill>
                <a:ea typeface="굴림" panose="020B0600000101010101" pitchFamily="34" charset="-127"/>
              </a:rPr>
              <a:t>filesystem</a:t>
            </a:r>
            <a:r>
              <a:rPr lang="en-US" altLang="ko-KR" sz="1800" dirty="0" smtClean="0">
                <a:solidFill>
                  <a:srgbClr val="FF0000"/>
                </a:solidFill>
                <a:ea typeface="굴림" panose="020B0600000101010101" pitchFamily="34" charset="-127"/>
              </a:rPr>
              <a:t> API</a:t>
            </a:r>
            <a:r>
              <a:rPr lang="en-US" altLang="ko-KR" sz="18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sz="1800" dirty="0" smtClean="0">
                <a:ea typeface="굴림" panose="020B0600000101010101" pitchFamily="34" charset="-127"/>
              </a:rPr>
              <a:t> open, read, write, close calls + file descriptors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1800" dirty="0" smtClean="0">
                <a:solidFill>
                  <a:srgbClr val="FF0000"/>
                </a:solidFill>
                <a:ea typeface="굴림" panose="020B0600000101010101" pitchFamily="34" charset="-127"/>
              </a:rPr>
              <a:t>VFS layer</a:t>
            </a:r>
            <a:r>
              <a:rPr lang="en-US" altLang="ko-KR" sz="18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sz="1800" dirty="0" smtClean="0">
                <a:ea typeface="굴림" panose="020B0600000101010101" pitchFamily="34" charset="-127"/>
              </a:rPr>
              <a:t> distinguishes local from remote files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Calls the NFS protocol procedures for remote requests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1800" dirty="0" smtClean="0">
                <a:solidFill>
                  <a:srgbClr val="FF0000"/>
                </a:solidFill>
                <a:ea typeface="굴림" panose="020B0600000101010101" pitchFamily="34" charset="-127"/>
              </a:rPr>
              <a:t>NFS service layer</a:t>
            </a:r>
            <a:r>
              <a:rPr lang="en-US" altLang="ko-KR" sz="18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sz="1800" dirty="0" smtClean="0">
                <a:ea typeface="굴림" panose="020B0600000101010101" pitchFamily="34" charset="-127"/>
              </a:rPr>
              <a:t> bottom layer of the architecture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Implements the NFS protocol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en-US" altLang="ko-KR" sz="1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NFS Protocol: RPC for file operations on server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Reading/searching a directory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1800" dirty="0">
                <a:ea typeface="굴림" panose="020B0600000101010101" pitchFamily="34" charset="-127"/>
              </a:rPr>
              <a:t>M</a:t>
            </a:r>
            <a:r>
              <a:rPr lang="en-US" altLang="ko-KR" sz="1800" dirty="0" smtClean="0">
                <a:ea typeface="굴림" panose="020B0600000101010101" pitchFamily="34" charset="-127"/>
              </a:rPr>
              <a:t>anipulating links and directories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1800" dirty="0">
                <a:ea typeface="굴림" panose="020B0600000101010101" pitchFamily="34" charset="-127"/>
              </a:rPr>
              <a:t>A</a:t>
            </a:r>
            <a:r>
              <a:rPr lang="en-US" altLang="ko-KR" sz="1800" dirty="0" smtClean="0">
                <a:ea typeface="굴림" panose="020B0600000101010101" pitchFamily="34" charset="-127"/>
              </a:rPr>
              <a:t>ccessing file attributes/reading and writing files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en-US" altLang="ko-KR" sz="1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Write-through caching: Modified data committed to server’s disk before results are returned to the client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1800" dirty="0">
                <a:ea typeface="굴림" panose="020B0600000101010101" pitchFamily="34" charset="-127"/>
              </a:rPr>
              <a:t>L</a:t>
            </a:r>
            <a:r>
              <a:rPr lang="en-US" altLang="ko-KR" sz="1800" dirty="0" smtClean="0">
                <a:ea typeface="굴림" panose="020B0600000101010101" pitchFamily="34" charset="-127"/>
              </a:rPr>
              <a:t>ose some of the advantages of caching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1800" dirty="0">
                <a:ea typeface="굴림" panose="020B0600000101010101" pitchFamily="34" charset="-127"/>
              </a:rPr>
              <a:t>T</a:t>
            </a:r>
            <a:r>
              <a:rPr lang="en-US" altLang="ko-KR" sz="1800" dirty="0" smtClean="0">
                <a:ea typeface="굴림" panose="020B0600000101010101" pitchFamily="34" charset="-127"/>
              </a:rPr>
              <a:t>ime to perform write() can be long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Need some mechanism for readers to eventually notice changes! </a:t>
            </a:r>
            <a:br>
              <a:rPr lang="en-US" altLang="ko-KR" sz="1800" dirty="0" smtClean="0">
                <a:ea typeface="굴림" panose="020B0600000101010101" pitchFamily="34" charset="-127"/>
              </a:rPr>
            </a:br>
            <a:r>
              <a:rPr lang="en-US" altLang="ko-KR" sz="1800" dirty="0" smtClean="0">
                <a:ea typeface="굴림" panose="020B0600000101010101" pitchFamily="34" charset="-127"/>
              </a:rPr>
              <a:t>(more on this later)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ko-KR" altLang="en-US" sz="1800" dirty="0" smtClean="0">
              <a:ea typeface="굴림" panose="020B0600000101010101" pitchFamily="34" charset="-127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09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NFS Continued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>
          <a:xfrm>
            <a:off x="158750" y="1295400"/>
            <a:ext cx="8826500" cy="48148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NFS servers are </a:t>
            </a:r>
            <a:r>
              <a:rPr lang="en-US" altLang="ko-KR" sz="2000" dirty="0" smtClean="0">
                <a:solidFill>
                  <a:srgbClr val="FF0000"/>
                </a:solidFill>
                <a:ea typeface="굴림" panose="020B0600000101010101" pitchFamily="34" charset="-127"/>
              </a:rPr>
              <a:t>stateless</a:t>
            </a:r>
            <a:r>
              <a:rPr lang="en-US" altLang="ko-KR" sz="2000" dirty="0" smtClean="0">
                <a:ea typeface="굴림" panose="020B0600000101010101" pitchFamily="34" charset="-127"/>
              </a:rPr>
              <a:t>; each request provides all arguments require for execution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E.g. reads include information for entire operation, such as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ReadAt</a:t>
            </a:r>
            <a:r>
              <a:rPr lang="en-US" altLang="ko-KR" sz="2000" dirty="0" smtClean="0"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inumber,position</a:t>
            </a:r>
            <a:r>
              <a:rPr lang="en-US" altLang="ko-KR" sz="2000" dirty="0" smtClean="0">
                <a:ea typeface="굴림" panose="020B0600000101010101" pitchFamily="34" charset="-127"/>
              </a:rPr>
              <a:t>), not Read(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openfile</a:t>
            </a:r>
            <a:r>
              <a:rPr lang="en-US" altLang="ko-KR" sz="2000" dirty="0" smtClean="0"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No need to perform network open() or close() on file – each operation stands on its own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000" dirty="0" smtClean="0">
                <a:solidFill>
                  <a:srgbClr val="FF0000"/>
                </a:solidFill>
                <a:ea typeface="굴림" panose="020B0600000101010101" pitchFamily="34" charset="-127"/>
              </a:rPr>
              <a:t>Idempotent:</a:t>
            </a:r>
            <a:r>
              <a:rPr lang="en-US" altLang="ko-KR" sz="2000" dirty="0" smtClean="0">
                <a:ea typeface="굴림" panose="020B0600000101010101" pitchFamily="34" charset="-127"/>
              </a:rPr>
              <a:t> Performing requests multiple times has same effect as performing it exactly once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Example: Server crashes between disk I/O and message send, client resend read, server does operation again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Example: Read and write file blocks: just re-read or re-write file block – no side effects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Example: What about “remove”?  NFS does operation twice and second time returns an advisory error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6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5853" y="304800"/>
            <a:ext cx="7772400" cy="609600"/>
          </a:xfrm>
        </p:spPr>
        <p:txBody>
          <a:bodyPr/>
          <a:lstStyle/>
          <a:p>
            <a:r>
              <a:rPr lang="en-US" altLang="ko-KR" dirty="0" smtClean="0"/>
              <a:t>NFS Failure Model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altLang="ko-KR" sz="2000" dirty="0" smtClean="0"/>
              <a:t>Transparent to client system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Is this a good idea?  What if you are in the middle of reading a file and server crashes? 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Options – NFS provides both choices:</a:t>
            </a:r>
          </a:p>
          <a:p>
            <a:pPr lvl="1"/>
            <a:r>
              <a:rPr lang="en-US" altLang="ko-KR" sz="2000" dirty="0" smtClean="0"/>
              <a:t>Hang until server comes back up (next week?)</a:t>
            </a:r>
          </a:p>
          <a:p>
            <a:pPr lvl="1"/>
            <a:r>
              <a:rPr lang="en-US" altLang="ko-KR" sz="2000" dirty="0" smtClean="0"/>
              <a:t>Return an error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o</a:t>
            </a:r>
            <a:r>
              <a:rPr lang="en-US" altLang="ko-KR" sz="2000" dirty="0" smtClean="0"/>
              <a:t>f course, most applications don’t know they are talking over a network)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5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66023"/>
            <a:ext cx="7772400" cy="693483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NFS Cache Consistency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3305250"/>
            <a:ext cx="8877300" cy="2931496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b="1" dirty="0" smtClean="0">
                <a:ea typeface="굴림" panose="020B0600000101010101" pitchFamily="34" charset="-127"/>
              </a:rPr>
              <a:t>NFS protocol: weak consistency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Client polls server periodically to check for changes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Polls server for changes to data in last 3-30 seconds (tunable parameter)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Thus, when file is changed on one client, server is notified, but other clients use old version of file until timeout</a:t>
            </a:r>
            <a:endParaRPr lang="en-US" altLang="ko-KR" sz="20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What if multiple clients write to same file?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In NFS, can get either version (or parts of both)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Completely arbitrary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62200" y="990600"/>
            <a:ext cx="5630863" cy="2057400"/>
            <a:chOff x="1295400" y="2286000"/>
            <a:chExt cx="6773863" cy="2981324"/>
          </a:xfrm>
        </p:grpSpPr>
        <p:grpSp>
          <p:nvGrpSpPr>
            <p:cNvPr id="1020969" name="Group 41"/>
            <p:cNvGrpSpPr>
              <a:grpSpLocks/>
            </p:cNvGrpSpPr>
            <p:nvPr/>
          </p:nvGrpSpPr>
          <p:grpSpPr bwMode="auto">
            <a:xfrm>
              <a:off x="1295400" y="2286000"/>
              <a:ext cx="6773863" cy="2981324"/>
              <a:chOff x="816" y="1635"/>
              <a:chExt cx="4267" cy="1878"/>
            </a:xfrm>
          </p:grpSpPr>
          <p:sp>
            <p:nvSpPr>
              <p:cNvPr id="25612" name="Rectangle 5"/>
              <p:cNvSpPr>
                <a:spLocks noChangeArrowheads="1"/>
              </p:cNvSpPr>
              <p:nvPr/>
            </p:nvSpPr>
            <p:spPr bwMode="auto">
              <a:xfrm>
                <a:off x="4128" y="2420"/>
                <a:ext cx="528" cy="576"/>
              </a:xfrm>
              <a:prstGeom prst="rect">
                <a:avLst/>
              </a:pr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>
                    <a:latin typeface="Gill Sans Light"/>
                    <a:cs typeface="Gill Sans Light"/>
                  </a:rPr>
                  <a:t>cache</a:t>
                </a:r>
              </a:p>
            </p:txBody>
          </p:sp>
          <p:sp>
            <p:nvSpPr>
              <p:cNvPr id="25613" name="Rectangle 6"/>
              <p:cNvSpPr>
                <a:spLocks noChangeArrowheads="1"/>
              </p:cNvSpPr>
              <p:nvPr/>
            </p:nvSpPr>
            <p:spPr bwMode="auto">
              <a:xfrm>
                <a:off x="4182" y="2697"/>
                <a:ext cx="440" cy="232"/>
              </a:xfrm>
              <a:prstGeom prst="rect">
                <a:avLst/>
              </a:prstGeom>
              <a:solidFill>
                <a:srgbClr val="FFFF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200" dirty="0">
                    <a:latin typeface="Gill Sans Light"/>
                    <a:cs typeface="Gill Sans Light"/>
                  </a:rPr>
                  <a:t>F1:V2</a:t>
                </a:r>
              </a:p>
            </p:txBody>
          </p:sp>
          <p:grpSp>
            <p:nvGrpSpPr>
              <p:cNvPr id="25614" name="Group 7"/>
              <p:cNvGrpSpPr>
                <a:grpSpLocks/>
              </p:cNvGrpSpPr>
              <p:nvPr/>
            </p:nvGrpSpPr>
            <p:grpSpPr bwMode="auto">
              <a:xfrm>
                <a:off x="3552" y="1796"/>
                <a:ext cx="1531" cy="1375"/>
                <a:chOff x="2304" y="672"/>
                <a:chExt cx="1824" cy="1677"/>
              </a:xfrm>
            </p:grpSpPr>
            <p:grpSp>
              <p:nvGrpSpPr>
                <p:cNvPr id="25632" name="Group 8"/>
                <p:cNvGrpSpPr>
                  <a:grpSpLocks/>
                </p:cNvGrpSpPr>
                <p:nvPr/>
              </p:nvGrpSpPr>
              <p:grpSpPr bwMode="auto">
                <a:xfrm>
                  <a:off x="2304" y="672"/>
                  <a:ext cx="981" cy="1677"/>
                  <a:chOff x="2043" y="624"/>
                  <a:chExt cx="981" cy="1677"/>
                </a:xfrm>
              </p:grpSpPr>
              <p:pic>
                <p:nvPicPr>
                  <p:cNvPr id="25638" name="Picture 9" descr="MCj03984350000[1]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43" y="624"/>
                    <a:ext cx="981" cy="8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563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6" y="1996"/>
                    <a:ext cx="647" cy="30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>
                    <a:spAutoFit/>
                  </a:bodyPr>
                  <a:lstStyle>
                    <a:lvl1pPr marL="2286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dirty="0">
                        <a:latin typeface="Gill Sans Light"/>
                        <a:cs typeface="Gill Sans Light"/>
                      </a:rPr>
                      <a:t>Server</a:t>
                    </a:r>
                  </a:p>
                </p:txBody>
              </p:sp>
            </p:grpSp>
            <p:grpSp>
              <p:nvGrpSpPr>
                <p:cNvPr id="25633" name="Group 11"/>
                <p:cNvGrpSpPr>
                  <a:grpSpLocks/>
                </p:cNvGrpSpPr>
                <p:nvPr/>
              </p:nvGrpSpPr>
              <p:grpSpPr bwMode="auto">
                <a:xfrm>
                  <a:off x="3600" y="720"/>
                  <a:ext cx="528" cy="864"/>
                  <a:chOff x="3600" y="720"/>
                  <a:chExt cx="528" cy="864"/>
                </a:xfrm>
              </p:grpSpPr>
              <p:sp>
                <p:nvSpPr>
                  <p:cNvPr id="25635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720"/>
                    <a:ext cx="336" cy="480"/>
                  </a:xfrm>
                  <a:prstGeom prst="can">
                    <a:avLst>
                      <a:gd name="adj" fmla="val 35714"/>
                    </a:avLst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 sz="24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25636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912"/>
                    <a:ext cx="336" cy="480"/>
                  </a:xfrm>
                  <a:prstGeom prst="can">
                    <a:avLst>
                      <a:gd name="adj" fmla="val 35714"/>
                    </a:avLst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 sz="24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25637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1104"/>
                    <a:ext cx="336" cy="480"/>
                  </a:xfrm>
                  <a:prstGeom prst="can">
                    <a:avLst>
                      <a:gd name="adj" fmla="val 35714"/>
                    </a:avLst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 sz="2400">
                      <a:latin typeface="Gill Sans Light"/>
                      <a:cs typeface="Gill Sans Light"/>
                    </a:endParaRPr>
                  </a:p>
                </p:txBody>
              </p:sp>
            </p:grpSp>
            <p:sp>
              <p:nvSpPr>
                <p:cNvPr id="25634" name="AutoShape 15"/>
                <p:cNvSpPr>
                  <a:spLocks noChangeArrowheads="1"/>
                </p:cNvSpPr>
                <p:nvPr/>
              </p:nvSpPr>
              <p:spPr bwMode="auto">
                <a:xfrm>
                  <a:off x="3072" y="1008"/>
                  <a:ext cx="432" cy="336"/>
                </a:xfrm>
                <a:prstGeom prst="leftRightArrow">
                  <a:avLst>
                    <a:gd name="adj1" fmla="val 50000"/>
                    <a:gd name="adj2" fmla="val 25714"/>
                  </a:avLst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4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256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112" y="1652"/>
                <a:ext cx="1440" cy="1632"/>
              </a:xfrm>
              <a:custGeom>
                <a:avLst/>
                <a:gdLst>
                  <a:gd name="T0" fmla="*/ 4 w 21600"/>
                  <a:gd name="T1" fmla="*/ 816 h 21600"/>
                  <a:gd name="T2" fmla="*/ 720 w 21600"/>
                  <a:gd name="T3" fmla="*/ 1630 h 21600"/>
                  <a:gd name="T4" fmla="*/ 1439 w 21600"/>
                  <a:gd name="T5" fmla="*/ 816 h 21600"/>
                  <a:gd name="T6" fmla="*/ 720 w 21600"/>
                  <a:gd name="T7" fmla="*/ 93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0 w 21600"/>
                  <a:gd name="T13" fmla="*/ 3256 h 21600"/>
                  <a:gd name="T14" fmla="*/ 17085 w 21600"/>
                  <a:gd name="T15" fmla="*/ 1733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anchor="ctr"/>
              <a:lstStyle/>
              <a:p>
                <a:endParaRPr lang="en-US" sz="1800">
                  <a:latin typeface="Gill Sans Light"/>
                  <a:cs typeface="Gill Sans Light"/>
                </a:endParaRPr>
              </a:p>
            </p:txBody>
          </p:sp>
          <p:grpSp>
            <p:nvGrpSpPr>
              <p:cNvPr id="25616" name="Group 23"/>
              <p:cNvGrpSpPr>
                <a:grpSpLocks/>
              </p:cNvGrpSpPr>
              <p:nvPr/>
            </p:nvGrpSpPr>
            <p:grpSpPr bwMode="auto">
              <a:xfrm rot="-1562509">
                <a:off x="2261" y="2399"/>
                <a:ext cx="1267" cy="279"/>
                <a:chOff x="2001" y="1269"/>
                <a:chExt cx="1051" cy="279"/>
              </a:xfrm>
            </p:grpSpPr>
            <p:sp>
              <p:nvSpPr>
                <p:cNvPr id="2563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001" y="1269"/>
                  <a:ext cx="820" cy="2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 dirty="0">
                      <a:latin typeface="Gill Sans Light"/>
                      <a:cs typeface="Gill Sans Light"/>
                    </a:rPr>
                    <a:t>Write (RPC)</a:t>
                  </a:r>
                </a:p>
              </p:txBody>
            </p:sp>
            <p:sp>
              <p:nvSpPr>
                <p:cNvPr id="2563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016" y="1533"/>
                  <a:ext cx="10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25617" name="Group 26"/>
              <p:cNvGrpSpPr>
                <a:grpSpLocks/>
              </p:cNvGrpSpPr>
              <p:nvPr/>
            </p:nvGrpSpPr>
            <p:grpSpPr bwMode="auto">
              <a:xfrm rot="-1590130">
                <a:off x="2363" y="2701"/>
                <a:ext cx="1279" cy="335"/>
                <a:chOff x="2016" y="1798"/>
                <a:chExt cx="1036" cy="335"/>
              </a:xfrm>
            </p:grpSpPr>
            <p:sp>
              <p:nvSpPr>
                <p:cNvPr id="2562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032" y="1798"/>
                  <a:ext cx="1006" cy="3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 dirty="0">
                      <a:latin typeface="Gill Sans Light"/>
                      <a:cs typeface="Gill Sans Light"/>
                    </a:rPr>
                    <a:t>ACK</a:t>
                  </a:r>
                  <a:endParaRPr lang="en-US" altLang="en-US" sz="20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5629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2016" y="1844"/>
                  <a:ext cx="10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25618" name="Group 29"/>
              <p:cNvGrpSpPr>
                <a:grpSpLocks/>
              </p:cNvGrpSpPr>
              <p:nvPr/>
            </p:nvGrpSpPr>
            <p:grpSpPr bwMode="auto">
              <a:xfrm>
                <a:off x="1344" y="1635"/>
                <a:ext cx="816" cy="901"/>
                <a:chOff x="528" y="768"/>
                <a:chExt cx="973" cy="1099"/>
              </a:xfrm>
            </p:grpSpPr>
            <p:pic>
              <p:nvPicPr>
                <p:cNvPr id="25626" name="Picture 30" descr="MCj03985050000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" y="768"/>
                  <a:ext cx="973" cy="7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62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627" y="1562"/>
                  <a:ext cx="590" cy="3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latin typeface="Gill Sans Light"/>
                      <a:cs typeface="Gill Sans Light"/>
                    </a:rPr>
                    <a:t>Client</a:t>
                  </a:r>
                </a:p>
              </p:txBody>
            </p:sp>
          </p:grpSp>
          <p:sp>
            <p:nvSpPr>
              <p:cNvPr id="25619" name="Rectangle 32"/>
              <p:cNvSpPr>
                <a:spLocks noChangeArrowheads="1"/>
              </p:cNvSpPr>
              <p:nvPr/>
            </p:nvSpPr>
            <p:spPr bwMode="auto">
              <a:xfrm>
                <a:off x="816" y="1844"/>
                <a:ext cx="528" cy="528"/>
              </a:xfrm>
              <a:prstGeom prst="rect">
                <a:avLst/>
              </a:pr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 dirty="0">
                    <a:latin typeface="Gill Sans Light"/>
                    <a:cs typeface="Gill Sans Light"/>
                  </a:rPr>
                  <a:t>cache</a:t>
                </a:r>
              </a:p>
            </p:txBody>
          </p:sp>
          <p:grpSp>
            <p:nvGrpSpPr>
              <p:cNvPr id="25620" name="Group 33"/>
              <p:cNvGrpSpPr>
                <a:grpSpLocks/>
              </p:cNvGrpSpPr>
              <p:nvPr/>
            </p:nvGrpSpPr>
            <p:grpSpPr bwMode="auto">
              <a:xfrm>
                <a:off x="1536" y="2612"/>
                <a:ext cx="817" cy="901"/>
                <a:chOff x="528" y="768"/>
                <a:chExt cx="973" cy="1098"/>
              </a:xfrm>
            </p:grpSpPr>
            <p:pic>
              <p:nvPicPr>
                <p:cNvPr id="25624" name="Picture 34" descr="MCj03985050000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" y="768"/>
                  <a:ext cx="973" cy="7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62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27" y="1561"/>
                  <a:ext cx="589" cy="3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latin typeface="Gill Sans Light"/>
                      <a:cs typeface="Gill Sans Light"/>
                    </a:rPr>
                    <a:t>Client</a:t>
                  </a:r>
                </a:p>
              </p:txBody>
            </p:sp>
          </p:grpSp>
          <p:sp>
            <p:nvSpPr>
              <p:cNvPr id="25621" name="Rectangle 36"/>
              <p:cNvSpPr>
                <a:spLocks noChangeArrowheads="1"/>
              </p:cNvSpPr>
              <p:nvPr/>
            </p:nvSpPr>
            <p:spPr bwMode="auto">
              <a:xfrm>
                <a:off x="1008" y="2900"/>
                <a:ext cx="528" cy="528"/>
              </a:xfrm>
              <a:prstGeom prst="rect">
                <a:avLst/>
              </a:pr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>
                    <a:latin typeface="Gill Sans Light"/>
                    <a:cs typeface="Gill Sans Light"/>
                  </a:rPr>
                  <a:t>cache</a:t>
                </a:r>
              </a:p>
            </p:txBody>
          </p:sp>
          <p:sp>
            <p:nvSpPr>
              <p:cNvPr id="25622" name="Rectangle 37"/>
              <p:cNvSpPr>
                <a:spLocks noChangeArrowheads="1"/>
              </p:cNvSpPr>
              <p:nvPr/>
            </p:nvSpPr>
            <p:spPr bwMode="auto">
              <a:xfrm>
                <a:off x="859" y="2084"/>
                <a:ext cx="440" cy="232"/>
              </a:xfrm>
              <a:prstGeom prst="rect">
                <a:avLst/>
              </a:prstGeom>
              <a:solidFill>
                <a:srgbClr val="FF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F1:V1</a:t>
                </a:r>
              </a:p>
            </p:txBody>
          </p:sp>
          <p:sp>
            <p:nvSpPr>
              <p:cNvPr id="25623" name="Rectangle 38"/>
              <p:cNvSpPr>
                <a:spLocks noChangeArrowheads="1"/>
              </p:cNvSpPr>
              <p:nvPr/>
            </p:nvSpPr>
            <p:spPr bwMode="auto">
              <a:xfrm>
                <a:off x="1091" y="3140"/>
                <a:ext cx="392" cy="232"/>
              </a:xfrm>
              <a:prstGeom prst="rect">
                <a:avLst/>
              </a:prstGeom>
              <a:solidFill>
                <a:srgbClr val="FFFF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100" dirty="0">
                    <a:latin typeface="Gill Sans Light"/>
                    <a:cs typeface="Gill Sans Light"/>
                  </a:rPr>
                  <a:t>F1:V2</a:t>
                </a:r>
              </a:p>
            </p:txBody>
          </p:sp>
        </p:grpSp>
        <p:sp>
          <p:nvSpPr>
            <p:cNvPr id="1020967" name="Rectangle 39"/>
            <p:cNvSpPr>
              <a:spLocks noChangeArrowheads="1"/>
            </p:cNvSpPr>
            <p:nvPr/>
          </p:nvSpPr>
          <p:spPr bwMode="auto">
            <a:xfrm>
              <a:off x="1363663" y="2984500"/>
              <a:ext cx="698500" cy="368300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200" dirty="0">
                  <a:latin typeface="Gill Sans Light"/>
                  <a:cs typeface="Gill Sans Light"/>
                </a:rPr>
                <a:t>F1:V2</a:t>
              </a:r>
            </a:p>
          </p:txBody>
        </p:sp>
        <p:grpSp>
          <p:nvGrpSpPr>
            <p:cNvPr id="1020945" name="Group 17"/>
            <p:cNvGrpSpPr>
              <a:grpSpLocks/>
            </p:cNvGrpSpPr>
            <p:nvPr/>
          </p:nvGrpSpPr>
          <p:grpSpPr bwMode="auto">
            <a:xfrm>
              <a:off x="3497263" y="2459039"/>
              <a:ext cx="2058987" cy="487364"/>
              <a:chOff x="1877" y="348"/>
              <a:chExt cx="1060" cy="307"/>
            </a:xfrm>
          </p:grpSpPr>
          <p:sp>
            <p:nvSpPr>
              <p:cNvPr id="25610" name="Line 18"/>
              <p:cNvSpPr>
                <a:spLocks noChangeShapeType="1"/>
              </p:cNvSpPr>
              <p:nvPr/>
            </p:nvSpPr>
            <p:spPr bwMode="auto">
              <a:xfrm flipV="1">
                <a:off x="1877" y="628"/>
                <a:ext cx="10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25611" name="Text Box 19"/>
              <p:cNvSpPr txBox="1">
                <a:spLocks noChangeArrowheads="1"/>
              </p:cNvSpPr>
              <p:nvPr/>
            </p:nvSpPr>
            <p:spPr bwMode="auto">
              <a:xfrm>
                <a:off x="2058" y="348"/>
                <a:ext cx="793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 dirty="0">
                    <a:latin typeface="Gill Sans Light"/>
                    <a:cs typeface="Gill Sans Light"/>
                  </a:rPr>
                  <a:t>F1 still ok?</a:t>
                </a:r>
              </a:p>
            </p:txBody>
          </p:sp>
        </p:grpSp>
        <p:grpSp>
          <p:nvGrpSpPr>
            <p:cNvPr id="1020948" name="Group 20"/>
            <p:cNvGrpSpPr>
              <a:grpSpLocks/>
            </p:cNvGrpSpPr>
            <p:nvPr/>
          </p:nvGrpSpPr>
          <p:grpSpPr bwMode="auto">
            <a:xfrm>
              <a:off x="3436938" y="2998791"/>
              <a:ext cx="2043112" cy="487364"/>
              <a:chOff x="1877" y="912"/>
              <a:chExt cx="1060" cy="307"/>
            </a:xfrm>
          </p:grpSpPr>
          <p:sp>
            <p:nvSpPr>
              <p:cNvPr id="25608" name="Line 21"/>
              <p:cNvSpPr>
                <a:spLocks noChangeShapeType="1"/>
              </p:cNvSpPr>
              <p:nvPr/>
            </p:nvSpPr>
            <p:spPr bwMode="auto">
              <a:xfrm flipH="1" flipV="1">
                <a:off x="1877" y="932"/>
                <a:ext cx="10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25609" name="Text Box 22"/>
              <p:cNvSpPr txBox="1">
                <a:spLocks noChangeArrowheads="1"/>
              </p:cNvSpPr>
              <p:nvPr/>
            </p:nvSpPr>
            <p:spPr bwMode="auto">
              <a:xfrm>
                <a:off x="2043" y="912"/>
                <a:ext cx="84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 dirty="0">
                    <a:latin typeface="Gill Sans Light"/>
                    <a:cs typeface="Gill Sans Light"/>
                  </a:rPr>
                  <a:t>No: (F1:V2)</a:t>
                </a:r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17: Distributed File Systems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181E-3F53-45A3-8844-882825711EA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84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2939</Words>
  <Application>Microsoft Office PowerPoint</Application>
  <PresentationFormat>On-screen Show (4:3)</PresentationFormat>
  <Paragraphs>679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 Narrow</vt:lpstr>
      <vt:lpstr>Comic Sans MS</vt:lpstr>
      <vt:lpstr>Courier New</vt:lpstr>
      <vt:lpstr>Gill Sans Light</vt:lpstr>
      <vt:lpstr>굴림</vt:lpstr>
      <vt:lpstr>Helvetica</vt:lpstr>
      <vt:lpstr>Symbol</vt:lpstr>
      <vt:lpstr>Wingdings</vt:lpstr>
      <vt:lpstr>Default Design</vt:lpstr>
      <vt:lpstr>PowerPoint Presentation</vt:lpstr>
      <vt:lpstr>Distributed File Systems</vt:lpstr>
      <vt:lpstr>Simple Distributed File System</vt:lpstr>
      <vt:lpstr>Use of Caching to Reduce Network Load</vt:lpstr>
      <vt:lpstr>Failures</vt:lpstr>
      <vt:lpstr>Example: Network File System (NFS)</vt:lpstr>
      <vt:lpstr>NFS Continued</vt:lpstr>
      <vt:lpstr>NFS Failure Model</vt:lpstr>
      <vt:lpstr>NFS Cache Consistency</vt:lpstr>
      <vt:lpstr>Sequential Ordering Constraints</vt:lpstr>
      <vt:lpstr>Implementation of NFS</vt:lpstr>
      <vt:lpstr>NFS Pros and Cons</vt:lpstr>
      <vt:lpstr>Virtual Filesystem (VFS)</vt:lpstr>
      <vt:lpstr>VFS Common File Model in Linux</vt:lpstr>
      <vt:lpstr>Network-Attached Storage and the CAP Theorem</vt:lpstr>
      <vt:lpstr>Key Value Storage</vt:lpstr>
      <vt:lpstr>Key Values: Examples </vt:lpstr>
      <vt:lpstr>Key-Value Storage Systems in Real Life</vt:lpstr>
      <vt:lpstr>Key Value Store</vt:lpstr>
      <vt:lpstr>Key Value Store: Challenges</vt:lpstr>
      <vt:lpstr>Key Value Store: Questions</vt:lpstr>
      <vt:lpstr>Directory-Based Architecture</vt:lpstr>
      <vt:lpstr>Directory-Based Architecture</vt:lpstr>
      <vt:lpstr>Directory-Based Architecture</vt:lpstr>
      <vt:lpstr>Discussion: Recursive vs. Iterative Query</vt:lpstr>
      <vt:lpstr>Fault Tolerance</vt:lpstr>
      <vt:lpstr>Fault Tolerance</vt:lpstr>
      <vt:lpstr>Fault Tolerance</vt:lpstr>
      <vt:lpstr>Scalability</vt:lpstr>
      <vt:lpstr>Scalability: Load Balancing</vt:lpstr>
      <vt:lpstr>Consistency</vt:lpstr>
      <vt:lpstr>Consistency (cont’d)</vt:lpstr>
      <vt:lpstr>Large Variety of Consistency Models</vt:lpstr>
      <vt:lpstr>Quorum Consensus</vt:lpstr>
      <vt:lpstr>Quorum Consensus Example</vt:lpstr>
      <vt:lpstr>Quorum Consensus Example</vt:lpstr>
      <vt:lpstr>Wrap-up (1/2)</vt:lpstr>
      <vt:lpstr>PowerPoint Presentation</vt:lpstr>
    </vt:vector>
  </TitlesOfParts>
  <Company>Stratus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FILE SYSTEMS</dc:title>
  <dc:creator>Operator</dc:creator>
  <cp:lastModifiedBy>jerry breecher</cp:lastModifiedBy>
  <cp:revision>85</cp:revision>
  <dcterms:created xsi:type="dcterms:W3CDTF">2000-12-20T13:54:05Z</dcterms:created>
  <dcterms:modified xsi:type="dcterms:W3CDTF">2017-12-17T12:56:23Z</dcterms:modified>
</cp:coreProperties>
</file>