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85" r:id="rId2"/>
    <p:sldId id="256" r:id="rId3"/>
    <p:sldId id="286" r:id="rId4"/>
    <p:sldId id="259" r:id="rId5"/>
    <p:sldId id="261" r:id="rId6"/>
    <p:sldId id="262" r:id="rId7"/>
    <p:sldId id="260" r:id="rId8"/>
    <p:sldId id="284" r:id="rId9"/>
    <p:sldId id="287" r:id="rId10"/>
    <p:sldId id="288" r:id="rId11"/>
    <p:sldId id="289" r:id="rId12"/>
    <p:sldId id="290" r:id="rId13"/>
    <p:sldId id="291" r:id="rId14"/>
    <p:sldId id="292" r:id="rId15"/>
    <p:sldId id="264" r:id="rId16"/>
    <p:sldId id="265" r:id="rId17"/>
    <p:sldId id="263" r:id="rId18"/>
    <p:sldId id="266" r:id="rId19"/>
    <p:sldId id="258" r:id="rId20"/>
    <p:sldId id="267" r:id="rId21"/>
    <p:sldId id="268" r:id="rId22"/>
    <p:sldId id="269" r:id="rId23"/>
    <p:sldId id="270" r:id="rId24"/>
    <p:sldId id="271" r:id="rId25"/>
    <p:sldId id="272" r:id="rId26"/>
    <p:sldId id="273" r:id="rId27"/>
    <p:sldId id="274" r:id="rId28"/>
    <p:sldId id="257" r:id="rId29"/>
    <p:sldId id="275" r:id="rId30"/>
    <p:sldId id="276" r:id="rId31"/>
    <p:sldId id="277" r:id="rId32"/>
    <p:sldId id="278" r:id="rId33"/>
    <p:sldId id="279" r:id="rId34"/>
    <p:sldId id="280" r:id="rId35"/>
    <p:sldId id="281" r:id="rId36"/>
    <p:sldId id="282" r:id="rId37"/>
    <p:sldId id="283" r:id="rId38"/>
  </p:sldIdLst>
  <p:sldSz cx="9144000" cy="6858000" type="screen4x3"/>
  <p:notesSz cx="7010400" cy="92964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0066FF"/>
    <a:srgbClr val="9933FF"/>
    <a:srgbClr val="00FF99"/>
    <a:srgbClr val="FF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06" autoAdjust="0"/>
    <p:restoredTop sz="90929"/>
  </p:normalViewPr>
  <p:slideViewPr>
    <p:cSldViewPr>
      <p:cViewPr varScale="1">
        <p:scale>
          <a:sx n="59" d="100"/>
          <a:sy n="59" d="100"/>
        </p:scale>
        <p:origin x="11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smtClean="0">
                <a:latin typeface="Arial" charset="0"/>
              </a:defRPr>
            </a:lvl1pPr>
          </a:lstStyle>
          <a:p>
            <a:pPr>
              <a:defRPr/>
            </a:pPr>
            <a:endParaRPr lang="en-US" altLang="en-US"/>
          </a:p>
        </p:txBody>
      </p:sp>
      <p:sp>
        <p:nvSpPr>
          <p:cNvPr id="32771" name="Rectangle 3"/>
          <p:cNvSpPr>
            <a:spLocks noGrp="1" noChangeArrowheads="1"/>
          </p:cNvSpPr>
          <p:nvPr>
            <p:ph type="dt" sz="quarter"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smtClean="0">
                <a:latin typeface="Arial"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smtClean="0">
                <a:latin typeface="Arial"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2F4421F0-BF61-451E-B0DB-F51A23814E6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smtClean="0">
                <a:latin typeface="Arial" charset="0"/>
              </a:defRPr>
            </a:lvl1pPr>
          </a:lstStyle>
          <a:p>
            <a:pPr>
              <a:defRPr/>
            </a:pPr>
            <a:endParaRPr lang="en-US" altLang="en-US"/>
          </a:p>
        </p:txBody>
      </p:sp>
      <p:sp>
        <p:nvSpPr>
          <p:cNvPr id="3075" name="Rectangle 3"/>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smtClean="0">
                <a:latin typeface="Arial" charset="0"/>
              </a:defRPr>
            </a:lvl1pPr>
          </a:lstStyle>
          <a:p>
            <a:pPr>
              <a:defRPr/>
            </a:pPr>
            <a:endParaRPr lang="en-US" altLang="en-US"/>
          </a:p>
        </p:txBody>
      </p:sp>
      <p:sp>
        <p:nvSpPr>
          <p:cNvPr id="39940"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smtClean="0">
                <a:latin typeface="Arial" charset="0"/>
              </a:defRPr>
            </a:lvl1pPr>
          </a:lstStyle>
          <a:p>
            <a:pPr>
              <a:defRPr/>
            </a:pPr>
            <a:endParaRPr lang="en-US" alt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716AC3EB-002C-484B-ACC3-41CDE00AF9C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6" name="Rectangle 6"/>
          <p:cNvSpPr>
            <a:spLocks noGrp="1" noChangeArrowheads="1"/>
          </p:cNvSpPr>
          <p:nvPr>
            <p:ph type="sldNum" sz="quarter" idx="12"/>
          </p:nvPr>
        </p:nvSpPr>
        <p:spPr>
          <a:ln/>
        </p:spPr>
        <p:txBody>
          <a:bodyPr/>
          <a:lstStyle>
            <a:lvl1pPr>
              <a:defRPr/>
            </a:lvl1pPr>
          </a:lstStyle>
          <a:p>
            <a:fld id="{81EAE294-0EA0-4117-A9A2-77244B332213}" type="slidenum">
              <a:rPr lang="en-US" altLang="en-US"/>
              <a:pPr/>
              <a:t>‹#›</a:t>
            </a:fld>
            <a:endParaRPr lang="en-US" altLang="en-US"/>
          </a:p>
        </p:txBody>
      </p:sp>
    </p:spTree>
    <p:extLst>
      <p:ext uri="{BB962C8B-B14F-4D97-AF65-F5344CB8AC3E}">
        <p14:creationId xmlns:p14="http://schemas.microsoft.com/office/powerpoint/2010/main" val="173073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6" name="Rectangle 6"/>
          <p:cNvSpPr>
            <a:spLocks noGrp="1" noChangeArrowheads="1"/>
          </p:cNvSpPr>
          <p:nvPr>
            <p:ph type="sldNum" sz="quarter" idx="12"/>
          </p:nvPr>
        </p:nvSpPr>
        <p:spPr>
          <a:ln/>
        </p:spPr>
        <p:txBody>
          <a:bodyPr/>
          <a:lstStyle>
            <a:lvl1pPr>
              <a:defRPr/>
            </a:lvl1pPr>
          </a:lstStyle>
          <a:p>
            <a:fld id="{111B61E7-E025-4A07-B910-1ECFA68892E4}" type="slidenum">
              <a:rPr lang="en-US" altLang="en-US"/>
              <a:pPr/>
              <a:t>‹#›</a:t>
            </a:fld>
            <a:endParaRPr lang="en-US" altLang="en-US"/>
          </a:p>
        </p:txBody>
      </p:sp>
    </p:spTree>
    <p:extLst>
      <p:ext uri="{BB962C8B-B14F-4D97-AF65-F5344CB8AC3E}">
        <p14:creationId xmlns:p14="http://schemas.microsoft.com/office/powerpoint/2010/main" val="142394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6" name="Rectangle 6"/>
          <p:cNvSpPr>
            <a:spLocks noGrp="1" noChangeArrowheads="1"/>
          </p:cNvSpPr>
          <p:nvPr>
            <p:ph type="sldNum" sz="quarter" idx="12"/>
          </p:nvPr>
        </p:nvSpPr>
        <p:spPr>
          <a:ln/>
        </p:spPr>
        <p:txBody>
          <a:bodyPr/>
          <a:lstStyle>
            <a:lvl1pPr>
              <a:defRPr/>
            </a:lvl1pPr>
          </a:lstStyle>
          <a:p>
            <a:fld id="{2AA0857D-B412-4161-AD10-00BB2DEEAA39}" type="slidenum">
              <a:rPr lang="en-US" altLang="en-US"/>
              <a:pPr/>
              <a:t>‹#›</a:t>
            </a:fld>
            <a:endParaRPr lang="en-US" altLang="en-US"/>
          </a:p>
        </p:txBody>
      </p:sp>
    </p:spTree>
    <p:extLst>
      <p:ext uri="{BB962C8B-B14F-4D97-AF65-F5344CB8AC3E}">
        <p14:creationId xmlns:p14="http://schemas.microsoft.com/office/powerpoint/2010/main" val="37061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6" name="Rectangle 6"/>
          <p:cNvSpPr>
            <a:spLocks noGrp="1" noChangeArrowheads="1"/>
          </p:cNvSpPr>
          <p:nvPr>
            <p:ph type="sldNum" sz="quarter" idx="12"/>
          </p:nvPr>
        </p:nvSpPr>
        <p:spPr>
          <a:ln/>
        </p:spPr>
        <p:txBody>
          <a:bodyPr/>
          <a:lstStyle>
            <a:lvl1pPr>
              <a:defRPr/>
            </a:lvl1pPr>
          </a:lstStyle>
          <a:p>
            <a:fld id="{26E912E0-5795-41FA-B78A-7E30FE5E9D3F}" type="slidenum">
              <a:rPr lang="en-US" altLang="en-US"/>
              <a:pPr/>
              <a:t>‹#›</a:t>
            </a:fld>
            <a:endParaRPr lang="en-US" altLang="en-US"/>
          </a:p>
        </p:txBody>
      </p:sp>
    </p:spTree>
    <p:extLst>
      <p:ext uri="{BB962C8B-B14F-4D97-AF65-F5344CB8AC3E}">
        <p14:creationId xmlns:p14="http://schemas.microsoft.com/office/powerpoint/2010/main" val="29927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6" name="Rectangle 6"/>
          <p:cNvSpPr>
            <a:spLocks noGrp="1" noChangeArrowheads="1"/>
          </p:cNvSpPr>
          <p:nvPr>
            <p:ph type="sldNum" sz="quarter" idx="12"/>
          </p:nvPr>
        </p:nvSpPr>
        <p:spPr>
          <a:ln/>
        </p:spPr>
        <p:txBody>
          <a:bodyPr/>
          <a:lstStyle>
            <a:lvl1pPr>
              <a:defRPr/>
            </a:lvl1pPr>
          </a:lstStyle>
          <a:p>
            <a:fld id="{FF1539A5-785A-4E35-92E1-4337D8047809}" type="slidenum">
              <a:rPr lang="en-US" altLang="en-US"/>
              <a:pPr/>
              <a:t>‹#›</a:t>
            </a:fld>
            <a:endParaRPr lang="en-US" altLang="en-US"/>
          </a:p>
        </p:txBody>
      </p:sp>
    </p:spTree>
    <p:extLst>
      <p:ext uri="{BB962C8B-B14F-4D97-AF65-F5344CB8AC3E}">
        <p14:creationId xmlns:p14="http://schemas.microsoft.com/office/powerpoint/2010/main" val="172901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7" name="Rectangle 6"/>
          <p:cNvSpPr>
            <a:spLocks noGrp="1" noChangeArrowheads="1"/>
          </p:cNvSpPr>
          <p:nvPr>
            <p:ph type="sldNum" sz="quarter" idx="12"/>
          </p:nvPr>
        </p:nvSpPr>
        <p:spPr>
          <a:ln/>
        </p:spPr>
        <p:txBody>
          <a:bodyPr/>
          <a:lstStyle>
            <a:lvl1pPr>
              <a:defRPr/>
            </a:lvl1pPr>
          </a:lstStyle>
          <a:p>
            <a:fld id="{DD29E5A7-42AF-4F47-9A53-5AC1026B881F}" type="slidenum">
              <a:rPr lang="en-US" altLang="en-US"/>
              <a:pPr/>
              <a:t>‹#›</a:t>
            </a:fld>
            <a:endParaRPr lang="en-US" altLang="en-US"/>
          </a:p>
        </p:txBody>
      </p:sp>
    </p:spTree>
    <p:extLst>
      <p:ext uri="{BB962C8B-B14F-4D97-AF65-F5344CB8AC3E}">
        <p14:creationId xmlns:p14="http://schemas.microsoft.com/office/powerpoint/2010/main" val="239005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9" name="Rectangle 6"/>
          <p:cNvSpPr>
            <a:spLocks noGrp="1" noChangeArrowheads="1"/>
          </p:cNvSpPr>
          <p:nvPr>
            <p:ph type="sldNum" sz="quarter" idx="12"/>
          </p:nvPr>
        </p:nvSpPr>
        <p:spPr>
          <a:ln/>
        </p:spPr>
        <p:txBody>
          <a:bodyPr/>
          <a:lstStyle>
            <a:lvl1pPr>
              <a:defRPr/>
            </a:lvl1pPr>
          </a:lstStyle>
          <a:p>
            <a:fld id="{82D42369-93C6-4595-A169-49F4C3D18539}" type="slidenum">
              <a:rPr lang="en-US" altLang="en-US"/>
              <a:pPr/>
              <a:t>‹#›</a:t>
            </a:fld>
            <a:endParaRPr lang="en-US" altLang="en-US"/>
          </a:p>
        </p:txBody>
      </p:sp>
    </p:spTree>
    <p:extLst>
      <p:ext uri="{BB962C8B-B14F-4D97-AF65-F5344CB8AC3E}">
        <p14:creationId xmlns:p14="http://schemas.microsoft.com/office/powerpoint/2010/main" val="30268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5" name="Rectangle 6"/>
          <p:cNvSpPr>
            <a:spLocks noGrp="1" noChangeArrowheads="1"/>
          </p:cNvSpPr>
          <p:nvPr>
            <p:ph type="sldNum" sz="quarter" idx="12"/>
          </p:nvPr>
        </p:nvSpPr>
        <p:spPr>
          <a:ln/>
        </p:spPr>
        <p:txBody>
          <a:bodyPr/>
          <a:lstStyle>
            <a:lvl1pPr>
              <a:defRPr/>
            </a:lvl1pPr>
          </a:lstStyle>
          <a:p>
            <a:fld id="{A1286CEC-52CD-4548-845E-C599FC4F58B2}" type="slidenum">
              <a:rPr lang="en-US" altLang="en-US"/>
              <a:pPr/>
              <a:t>‹#›</a:t>
            </a:fld>
            <a:endParaRPr lang="en-US" altLang="en-US"/>
          </a:p>
        </p:txBody>
      </p:sp>
    </p:spTree>
    <p:extLst>
      <p:ext uri="{BB962C8B-B14F-4D97-AF65-F5344CB8AC3E}">
        <p14:creationId xmlns:p14="http://schemas.microsoft.com/office/powerpoint/2010/main" val="224472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4" name="Rectangle 6"/>
          <p:cNvSpPr>
            <a:spLocks noGrp="1" noChangeArrowheads="1"/>
          </p:cNvSpPr>
          <p:nvPr>
            <p:ph type="sldNum" sz="quarter" idx="12"/>
          </p:nvPr>
        </p:nvSpPr>
        <p:spPr>
          <a:ln/>
        </p:spPr>
        <p:txBody>
          <a:bodyPr/>
          <a:lstStyle>
            <a:lvl1pPr>
              <a:defRPr/>
            </a:lvl1pPr>
          </a:lstStyle>
          <a:p>
            <a:fld id="{076793B4-FEC7-43B2-BC02-B86E26820A53}" type="slidenum">
              <a:rPr lang="en-US" altLang="en-US"/>
              <a:pPr/>
              <a:t>‹#›</a:t>
            </a:fld>
            <a:endParaRPr lang="en-US" altLang="en-US"/>
          </a:p>
        </p:txBody>
      </p:sp>
    </p:spTree>
    <p:extLst>
      <p:ext uri="{BB962C8B-B14F-4D97-AF65-F5344CB8AC3E}">
        <p14:creationId xmlns:p14="http://schemas.microsoft.com/office/powerpoint/2010/main" val="361858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7" name="Rectangle 6"/>
          <p:cNvSpPr>
            <a:spLocks noGrp="1" noChangeArrowheads="1"/>
          </p:cNvSpPr>
          <p:nvPr>
            <p:ph type="sldNum" sz="quarter" idx="12"/>
          </p:nvPr>
        </p:nvSpPr>
        <p:spPr>
          <a:ln/>
        </p:spPr>
        <p:txBody>
          <a:bodyPr/>
          <a:lstStyle>
            <a:lvl1pPr>
              <a:defRPr/>
            </a:lvl1pPr>
          </a:lstStyle>
          <a:p>
            <a:fld id="{DB92CDE2-0C43-4001-9DE8-D7B8B4AB8983}" type="slidenum">
              <a:rPr lang="en-US" altLang="en-US"/>
              <a:pPr/>
              <a:t>‹#›</a:t>
            </a:fld>
            <a:endParaRPr lang="en-US" altLang="en-US"/>
          </a:p>
        </p:txBody>
      </p:sp>
    </p:spTree>
    <p:extLst>
      <p:ext uri="{BB962C8B-B14F-4D97-AF65-F5344CB8AC3E}">
        <p14:creationId xmlns:p14="http://schemas.microsoft.com/office/powerpoint/2010/main" val="103437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18: Distributed Coordination</a:t>
            </a:r>
          </a:p>
        </p:txBody>
      </p:sp>
      <p:sp>
        <p:nvSpPr>
          <p:cNvPr id="7" name="Rectangle 6"/>
          <p:cNvSpPr>
            <a:spLocks noGrp="1" noChangeArrowheads="1"/>
          </p:cNvSpPr>
          <p:nvPr>
            <p:ph type="sldNum" sz="quarter" idx="12"/>
          </p:nvPr>
        </p:nvSpPr>
        <p:spPr>
          <a:ln/>
        </p:spPr>
        <p:txBody>
          <a:bodyPr/>
          <a:lstStyle>
            <a:lvl1pPr>
              <a:defRPr/>
            </a:lvl1pPr>
          </a:lstStyle>
          <a:p>
            <a:fld id="{6D2DD73F-9444-46BA-8917-D08E2C6A170D}" type="slidenum">
              <a:rPr lang="en-US" altLang="en-US"/>
              <a:pPr/>
              <a:t>‹#›</a:t>
            </a:fld>
            <a:endParaRPr lang="en-US" altLang="en-US"/>
          </a:p>
        </p:txBody>
      </p:sp>
    </p:spTree>
    <p:extLst>
      <p:ext uri="{BB962C8B-B14F-4D97-AF65-F5344CB8AC3E}">
        <p14:creationId xmlns:p14="http://schemas.microsoft.com/office/powerpoint/2010/main" val="184122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2743200" y="62484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b="1" smtClean="0">
                <a:latin typeface="Arial" charset="0"/>
              </a:defRPr>
            </a:lvl1pPr>
          </a:lstStyle>
          <a:p>
            <a:pPr>
              <a:defRPr/>
            </a:pPr>
            <a:r>
              <a:rPr lang="en-US" altLang="en-US"/>
              <a:t>18: Distributed Coordination</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b="1"/>
            </a:lvl1pPr>
          </a:lstStyle>
          <a:p>
            <a:fld id="{15ABC733-6B3B-4ABE-993C-7160A01C8A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05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E82177E7-ED62-4924-B37D-4B0EF3CEEE07}" type="slidenum">
              <a:rPr lang="en-US" altLang="en-US"/>
              <a:pPr eaLnBrk="1" hangingPunct="1"/>
              <a:t>1</a:t>
            </a:fld>
            <a:endParaRPr lang="en-US" altLang="en-US"/>
          </a:p>
        </p:txBody>
      </p:sp>
      <p:sp>
        <p:nvSpPr>
          <p:cNvPr id="2052" name="Rectangle 2"/>
          <p:cNvSpPr>
            <a:spLocks noGrp="1" noChangeArrowheads="1"/>
          </p:cNvSpPr>
          <p:nvPr>
            <p:ph type="body" idx="1"/>
          </p:nvPr>
        </p:nvSpPr>
        <p:spPr>
          <a:xfrm>
            <a:off x="304800" y="4648200"/>
            <a:ext cx="8458200" cy="685800"/>
          </a:xfrm>
        </p:spPr>
        <p:txBody>
          <a:bodyPr/>
          <a:lstStyle/>
          <a:p>
            <a:pPr algn="ctr" eaLnBrk="1" hangingPunct="1">
              <a:buFontTx/>
              <a:buNone/>
            </a:pPr>
            <a:r>
              <a:rPr lang="en-US" altLang="en-US" b="1" smtClean="0">
                <a:solidFill>
                  <a:schemeClr val="accent2"/>
                </a:solidFill>
              </a:rPr>
              <a:t>Jerry Breecher</a:t>
            </a:r>
          </a:p>
        </p:txBody>
      </p:sp>
      <p:sp>
        <p:nvSpPr>
          <p:cNvPr id="2053" name="Rectangle 3"/>
          <p:cNvSpPr>
            <a:spLocks noChangeArrowheads="1"/>
          </p:cNvSpPr>
          <p:nvPr/>
        </p:nvSpPr>
        <p:spPr bwMode="auto">
          <a:xfrm>
            <a:off x="152400" y="1524000"/>
            <a:ext cx="876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en-US" sz="4400" b="1">
                <a:solidFill>
                  <a:srgbClr val="FF0000"/>
                </a:solidFill>
              </a:rPr>
              <a:t>OPERATING SYSTEMS </a:t>
            </a:r>
          </a:p>
          <a:p>
            <a:pPr algn="ctr"/>
            <a:endParaRPr lang="en-US" altLang="en-US" sz="4400" b="1">
              <a:solidFill>
                <a:srgbClr val="FF0000"/>
              </a:solidFill>
            </a:endParaRPr>
          </a:p>
          <a:p>
            <a:pPr algn="ctr"/>
            <a:r>
              <a:rPr lang="en-US" altLang="en-US" sz="4400" b="1">
                <a:solidFill>
                  <a:srgbClr val="FF0000"/>
                </a:solidFill>
              </a:rPr>
              <a:t>Distributed Coordination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1267"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EA1E142C-F361-4F1E-A719-8C183789D663}" type="slidenum">
              <a:rPr lang="en-US" altLang="en-US"/>
              <a:pPr eaLnBrk="1" hangingPunct="1"/>
              <a:t>10</a:t>
            </a:fld>
            <a:endParaRPr lang="en-US" altLang="en-US"/>
          </a:p>
        </p:txBody>
      </p:sp>
      <p:sp>
        <p:nvSpPr>
          <p:cNvPr id="11268" name="Rectangle 2"/>
          <p:cNvSpPr>
            <a:spLocks noGrp="1" noChangeArrowheads="1"/>
          </p:cNvSpPr>
          <p:nvPr>
            <p:ph type="title"/>
          </p:nvPr>
        </p:nvSpPr>
        <p:spPr>
          <a:xfrm>
            <a:off x="228600" y="228600"/>
            <a:ext cx="7239000" cy="6096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1269" name="Rectangle 3"/>
          <p:cNvSpPr>
            <a:spLocks noGrp="1" noChangeArrowheads="1"/>
          </p:cNvSpPr>
          <p:nvPr>
            <p:ph type="body" idx="1"/>
          </p:nvPr>
        </p:nvSpPr>
        <p:spPr>
          <a:xfrm>
            <a:off x="304800" y="1143000"/>
            <a:ext cx="8534400" cy="5029200"/>
          </a:xfrm>
        </p:spPr>
        <p:txBody>
          <a:bodyPr/>
          <a:lstStyle/>
          <a:p>
            <a:pPr marL="285750" indent="-285750" algn="just" eaLnBrk="1" hangingPunct="1">
              <a:lnSpc>
                <a:spcPct val="90000"/>
              </a:lnSpc>
              <a:buFontTx/>
              <a:buNone/>
            </a:pPr>
            <a:r>
              <a:rPr lang="en-US" altLang="en-US" sz="1600" b="1" smtClean="0">
                <a:solidFill>
                  <a:schemeClr val="accent2"/>
                </a:solidFill>
                <a:cs typeface="Times New Roman" panose="02020603050405020304" pitchFamily="18" charset="0"/>
              </a:rPr>
              <a:t>CENTRALIZED APPROACH - IMPLEMENTATION</a:t>
            </a:r>
            <a:endParaRPr lang="en-US" altLang="en-US" sz="1600" smtClean="0">
              <a:cs typeface="Times New Roman" panose="02020603050405020304" pitchFamily="18" charset="0"/>
            </a:endParaRP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pPr>
            <a:r>
              <a:rPr lang="en-US" altLang="en-US" sz="1600" b="1" smtClean="0">
                <a:cs typeface="Times New Roman" panose="02020603050405020304" pitchFamily="18" charset="0"/>
              </a:rPr>
              <a:t>Here’s one approach – works for threads only – code is java:</a:t>
            </a:r>
          </a:p>
          <a:p>
            <a:pPr marL="285750" indent="-285750" eaLnBrk="1" hangingPunct="1">
              <a:buFontTx/>
              <a:buNone/>
            </a:pPr>
            <a:endParaRPr lang="en-US" altLang="en-US" b="1" smtClean="0"/>
          </a:p>
          <a:p>
            <a:pPr marL="285750" indent="-285750" eaLnBrk="1" hangingPunct="1">
              <a:buFontTx/>
              <a:buNone/>
            </a:pPr>
            <a:r>
              <a:rPr lang="en-US" altLang="en-US" sz="1400" b="1" smtClean="0">
                <a:latin typeface="Courier New" panose="02070309020205020404" pitchFamily="49" charset="0"/>
              </a:rPr>
              <a:t>private void GetThreadLock()  {</a:t>
            </a:r>
          </a:p>
          <a:p>
            <a:pPr marL="285750" indent="-285750" eaLnBrk="1" hangingPunct="1">
              <a:buFontTx/>
              <a:buNone/>
            </a:pPr>
            <a:r>
              <a:rPr lang="en-US" altLang="en-US" sz="1400" b="1" smtClean="0">
                <a:latin typeface="Courier New" panose="02070309020205020404" pitchFamily="49" charset="0"/>
              </a:rPr>
              <a:t>    try  {</a:t>
            </a:r>
          </a:p>
          <a:p>
            <a:pPr marL="285750" indent="-285750" eaLnBrk="1" hangingPunct="1">
              <a:buFontTx/>
              <a:buNone/>
            </a:pPr>
            <a:r>
              <a:rPr lang="en-US" altLang="en-US" sz="1400" b="1" smtClean="0">
                <a:latin typeface="Courier New" panose="02070309020205020404" pitchFamily="49" charset="0"/>
              </a:rPr>
              <a:t>        sem.acquire();</a:t>
            </a:r>
          </a:p>
          <a:p>
            <a:pPr marL="285750" indent="-285750" eaLnBrk="1" hangingPunct="1">
              <a:buFontTx/>
              <a:buNone/>
            </a:pPr>
            <a:r>
              <a:rPr lang="en-US" altLang="en-US" sz="1400" b="1" smtClean="0">
                <a:latin typeface="Courier New" panose="02070309020205020404" pitchFamily="49" charset="0"/>
              </a:rPr>
              <a:t>    }  catch(InterruptedException e){}</a:t>
            </a:r>
          </a:p>
          <a:p>
            <a:pPr marL="285750" indent="-285750" eaLnBrk="1" hangingPunct="1">
              <a:buFontTx/>
              <a:buNone/>
            </a:pPr>
            <a:r>
              <a:rPr lang="en-US" altLang="en-US" sz="1400" b="1" smtClean="0">
                <a:latin typeface="Courier New" panose="02070309020205020404" pitchFamily="49" charset="0"/>
              </a:rPr>
              <a:t>}          // End of GetThreadLock</a:t>
            </a:r>
          </a:p>
          <a:p>
            <a:pPr marL="285750" indent="-285750" eaLnBrk="1" hangingPunct="1">
              <a:buFontTx/>
              <a:buNone/>
            </a:pPr>
            <a:endParaRPr lang="en-US" altLang="en-US" sz="1400" b="1" smtClean="0">
              <a:latin typeface="Courier New" panose="02070309020205020404" pitchFamily="49" charset="0"/>
            </a:endParaRPr>
          </a:p>
          <a:p>
            <a:pPr marL="285750" indent="-285750" eaLnBrk="1" hangingPunct="1">
              <a:buFontTx/>
              <a:buNone/>
            </a:pPr>
            <a:r>
              <a:rPr lang="en-US" altLang="en-US" sz="1400" b="1" smtClean="0">
                <a:latin typeface="Courier New" panose="02070309020205020404" pitchFamily="49" charset="0"/>
              </a:rPr>
              <a:t>private void ReleaseThreadLock() { </a:t>
            </a:r>
          </a:p>
          <a:p>
            <a:pPr marL="285750" indent="-285750" eaLnBrk="1" hangingPunct="1">
              <a:buFontTx/>
              <a:buNone/>
            </a:pPr>
            <a:r>
              <a:rPr lang="en-US" altLang="en-US" sz="1400" b="1" smtClean="0">
                <a:latin typeface="Courier New" panose="02070309020205020404" pitchFamily="49" charset="0"/>
              </a:rPr>
              <a:t>    sem.release();</a:t>
            </a:r>
          </a:p>
          <a:p>
            <a:pPr marL="285750" indent="-285750" eaLnBrk="1" hangingPunct="1">
              <a:buFontTx/>
              <a:buNone/>
            </a:pPr>
            <a:r>
              <a:rPr lang="en-US" altLang="en-US" sz="1400" b="1" smtClean="0">
                <a:latin typeface="Courier New" panose="02070309020205020404" pitchFamily="49" charset="0"/>
              </a:rPr>
              <a:t>}          // End of ReleaseThreadLock</a:t>
            </a:r>
          </a:p>
        </p:txBody>
      </p:sp>
      <p:sp>
        <p:nvSpPr>
          <p:cNvPr id="11270" name="Text Box 4"/>
          <p:cNvSpPr txBox="1">
            <a:spLocks noChangeArrowheads="1"/>
          </p:cNvSpPr>
          <p:nvPr/>
        </p:nvSpPr>
        <p:spPr bwMode="auto">
          <a:xfrm>
            <a:off x="6096000" y="838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229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106541B-68FC-491F-B9AA-1AC2BEB0D802}" type="slidenum">
              <a:rPr lang="en-US" altLang="en-US"/>
              <a:pPr eaLnBrk="1" hangingPunct="1"/>
              <a:t>11</a:t>
            </a:fld>
            <a:endParaRPr lang="en-US" altLang="en-US"/>
          </a:p>
        </p:txBody>
      </p:sp>
      <p:sp>
        <p:nvSpPr>
          <p:cNvPr id="12292" name="Rectangle 2"/>
          <p:cNvSpPr>
            <a:spLocks noGrp="1" noChangeArrowheads="1"/>
          </p:cNvSpPr>
          <p:nvPr>
            <p:ph type="title"/>
          </p:nvPr>
        </p:nvSpPr>
        <p:spPr>
          <a:xfrm>
            <a:off x="228600" y="228600"/>
            <a:ext cx="7239000" cy="6096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2293" name="Rectangle 3"/>
          <p:cNvSpPr>
            <a:spLocks noGrp="1" noChangeArrowheads="1"/>
          </p:cNvSpPr>
          <p:nvPr>
            <p:ph type="body" idx="1"/>
          </p:nvPr>
        </p:nvSpPr>
        <p:spPr>
          <a:xfrm>
            <a:off x="304800" y="1143000"/>
            <a:ext cx="8534400" cy="5029200"/>
          </a:xfrm>
        </p:spPr>
        <p:txBody>
          <a:bodyPr/>
          <a:lstStyle/>
          <a:p>
            <a:pPr marL="285750" indent="-285750" algn="just" eaLnBrk="1" hangingPunct="1">
              <a:lnSpc>
                <a:spcPct val="90000"/>
              </a:lnSpc>
              <a:buFontTx/>
              <a:buNone/>
            </a:pPr>
            <a:r>
              <a:rPr lang="en-US" altLang="en-US" sz="1600" b="1" smtClean="0">
                <a:solidFill>
                  <a:schemeClr val="accent2"/>
                </a:solidFill>
                <a:cs typeface="Times New Roman" panose="02020603050405020304" pitchFamily="18" charset="0"/>
              </a:rPr>
              <a:t>CENTRALIZED APPROACH - IMPLEMENTATION</a:t>
            </a:r>
            <a:endParaRPr lang="en-US" altLang="en-US" sz="1600" b="1" smtClean="0">
              <a:cs typeface="Times New Roman" panose="02020603050405020304" pitchFamily="18" charset="0"/>
            </a:endParaRPr>
          </a:p>
          <a:p>
            <a:pPr marL="285750" indent="-285750" algn="just" eaLnBrk="1" hangingPunct="1">
              <a:lnSpc>
                <a:spcPct val="90000"/>
              </a:lnSpc>
              <a:buFontTx/>
              <a:buNone/>
            </a:pPr>
            <a:r>
              <a:rPr lang="en-US" altLang="en-US" sz="1600" b="1" smtClean="0">
                <a:cs typeface="Times New Roman" panose="02020603050405020304" pitchFamily="18" charset="0"/>
              </a:rPr>
              <a:t> </a:t>
            </a:r>
          </a:p>
          <a:p>
            <a:pPr marL="285750" indent="-285750" algn="just" eaLnBrk="1" hangingPunct="1">
              <a:lnSpc>
                <a:spcPct val="90000"/>
              </a:lnSpc>
            </a:pPr>
            <a:r>
              <a:rPr lang="en-US" altLang="en-US" sz="1600" b="1" smtClean="0">
                <a:cs typeface="Times New Roman" panose="02020603050405020304" pitchFamily="18" charset="0"/>
              </a:rPr>
              <a:t>Here’s one approach – works for remote processes – code is java:</a:t>
            </a:r>
          </a:p>
          <a:p>
            <a:pPr marL="285750" indent="-285750" eaLnBrk="1" hangingPunct="1">
              <a:buFontTx/>
              <a:buNone/>
            </a:pPr>
            <a:r>
              <a:rPr lang="en-US" altLang="en-US" sz="1600" b="1" smtClean="0"/>
              <a:t> </a:t>
            </a:r>
            <a:r>
              <a:rPr lang="en-US" altLang="en-US" sz="1200" b="1" smtClean="0">
                <a:latin typeface="Courier New" panose="02070309020205020404" pitchFamily="49" charset="0"/>
              </a:rPr>
              <a:t>private void GetRemoteLock() { </a:t>
            </a:r>
          </a:p>
          <a:p>
            <a:pPr marL="285750" indent="-285750" eaLnBrk="1" hangingPunct="1">
              <a:buFontTx/>
              <a:buNone/>
            </a:pPr>
            <a:r>
              <a:rPr lang="en-US" altLang="en-US" sz="1200" b="1" smtClean="0">
                <a:latin typeface="Courier New" panose="02070309020205020404" pitchFamily="49" charset="0"/>
              </a:rPr>
              <a:t>   try {</a:t>
            </a:r>
          </a:p>
          <a:p>
            <a:pPr marL="285750" indent="-285750" eaLnBrk="1" hangingPunct="1">
              <a:buFontTx/>
              <a:buNone/>
            </a:pPr>
            <a:r>
              <a:rPr lang="en-US" altLang="en-US" sz="1200" b="1" smtClean="0">
                <a:latin typeface="Courier New" panose="02070309020205020404" pitchFamily="49" charset="0"/>
              </a:rPr>
              <a:t>      Socket sock = new Socket(ServerIP, ServerPort);       // create socket &amp; connect</a:t>
            </a:r>
          </a:p>
          <a:p>
            <a:pPr marL="285750" indent="-285750" eaLnBrk="1" hangingPunct="1">
              <a:buFontTx/>
              <a:buNone/>
            </a:pPr>
            <a:r>
              <a:rPr lang="en-US" altLang="en-US" sz="1200" b="1" smtClean="0">
                <a:latin typeface="Courier New" panose="02070309020205020404" pitchFamily="49" charset="0"/>
              </a:rPr>
              <a:t>      PrintWriter netOut   = new PrintWriter(sock.getOutputStream(), true);  // Output</a:t>
            </a:r>
          </a:p>
          <a:p>
            <a:pPr marL="285750" indent="-285750" eaLnBrk="1" hangingPunct="1">
              <a:buFontTx/>
              <a:buNone/>
            </a:pPr>
            <a:r>
              <a:rPr lang="en-US" altLang="en-US" sz="1200" b="1" smtClean="0">
                <a:latin typeface="Courier New" panose="02070309020205020404" pitchFamily="49" charset="0"/>
              </a:rPr>
              <a:t>      BufferedReader netIn    = new BufferedReader(new ….);  </a:t>
            </a:r>
          </a:p>
          <a:p>
            <a:pPr marL="285750" indent="-285750" eaLnBrk="1" hangingPunct="1">
              <a:buFontTx/>
              <a:buNone/>
            </a:pPr>
            <a:endParaRPr lang="en-US" altLang="en-US" sz="1200" b="1" smtClean="0">
              <a:latin typeface="Courier New" panose="02070309020205020404" pitchFamily="49" charset="0"/>
            </a:endParaRPr>
          </a:p>
          <a:p>
            <a:pPr marL="285750" indent="-285750" eaLnBrk="1" hangingPunct="1">
              <a:buFontTx/>
              <a:buNone/>
            </a:pPr>
            <a:r>
              <a:rPr lang="en-US" altLang="en-US" sz="1200" b="1" smtClean="0">
                <a:latin typeface="Courier New" panose="02070309020205020404" pitchFamily="49" charset="0"/>
              </a:rPr>
              <a:t>      netOut.println("LockRequest:" + myThread);           // request msg to server</a:t>
            </a:r>
          </a:p>
          <a:p>
            <a:pPr marL="285750" indent="-285750" eaLnBrk="1" hangingPunct="1">
              <a:buFontTx/>
              <a:buNone/>
            </a:pPr>
            <a:r>
              <a:rPr lang="en-US" altLang="en-US" sz="1200" b="1" smtClean="0">
                <a:latin typeface="Courier New" panose="02070309020205020404" pitchFamily="49" charset="0"/>
              </a:rPr>
              <a:t>      netOut.flush();                                      // Make sure data is sent</a:t>
            </a:r>
          </a:p>
          <a:p>
            <a:pPr marL="285750" indent="-285750" eaLnBrk="1" hangingPunct="1">
              <a:buFontTx/>
              <a:buNone/>
            </a:pPr>
            <a:r>
              <a:rPr lang="en-US" altLang="en-US" sz="1200" b="1" smtClean="0">
                <a:latin typeface="Courier New" panose="02070309020205020404" pitchFamily="49" charset="0"/>
              </a:rPr>
              <a:t>      answer = netIn.readLine();                           // get granted from server</a:t>
            </a:r>
          </a:p>
          <a:p>
            <a:pPr marL="285750" indent="-285750" eaLnBrk="1" hangingPunct="1">
              <a:buFontTx/>
              <a:buNone/>
            </a:pPr>
            <a:r>
              <a:rPr lang="en-US" altLang="en-US" sz="1200" b="1" smtClean="0">
                <a:latin typeface="Courier New" panose="02070309020205020404" pitchFamily="49" charset="0"/>
              </a:rPr>
              <a:t>                                                           // Handle any error</a:t>
            </a:r>
          </a:p>
          <a:p>
            <a:pPr marL="285750" indent="-285750" eaLnBrk="1" hangingPunct="1">
              <a:buFontTx/>
              <a:buNone/>
            </a:pPr>
            <a:r>
              <a:rPr lang="en-US" altLang="en-US" sz="1200" b="1" smtClean="0">
                <a:latin typeface="Courier New" panose="02070309020205020404" pitchFamily="49" charset="0"/>
              </a:rPr>
              <a:t>      if ( ( answer == null ) || (!answer.equals( "Granted" ) ) )   {</a:t>
            </a:r>
          </a:p>
          <a:p>
            <a:pPr marL="285750" indent="-285750" eaLnBrk="1" hangingPunct="1">
              <a:buFontTx/>
              <a:buNone/>
            </a:pPr>
            <a:r>
              <a:rPr lang="en-US" altLang="en-US" sz="1200" b="1" smtClean="0">
                <a:latin typeface="Courier New" panose="02070309020205020404" pitchFamily="49" charset="0"/>
              </a:rPr>
              <a:t>          System.out.println("Lock: Error #1: BAD NEWS");</a:t>
            </a:r>
          </a:p>
          <a:p>
            <a:pPr marL="285750" indent="-285750" eaLnBrk="1" hangingPunct="1">
              <a:buFontTx/>
              <a:buNone/>
            </a:pPr>
            <a:r>
              <a:rPr lang="en-US" altLang="en-US" sz="1200" b="1" smtClean="0">
                <a:latin typeface="Courier New" panose="02070309020205020404" pitchFamily="49" charset="0"/>
              </a:rPr>
              <a:t>      }</a:t>
            </a:r>
          </a:p>
          <a:p>
            <a:pPr marL="285750" indent="-285750" eaLnBrk="1" hangingPunct="1">
              <a:buFontTx/>
              <a:buNone/>
            </a:pPr>
            <a:r>
              <a:rPr lang="en-US" altLang="en-US" sz="1200" b="1" smtClean="0">
                <a:latin typeface="Courier New" panose="02070309020205020404" pitchFamily="49" charset="0"/>
              </a:rPr>
              <a:t>	   sock.close();</a:t>
            </a:r>
          </a:p>
          <a:p>
            <a:pPr marL="285750" indent="-285750" eaLnBrk="1" hangingPunct="1">
              <a:buFontTx/>
              <a:buNone/>
            </a:pPr>
            <a:r>
              <a:rPr lang="en-US" altLang="en-US" sz="1200" b="1" smtClean="0">
                <a:latin typeface="Courier New" panose="02070309020205020404" pitchFamily="49" charset="0"/>
              </a:rPr>
              <a:t>   } catch (Throwable e) {  }</a:t>
            </a:r>
          </a:p>
          <a:p>
            <a:pPr marL="285750" indent="-285750" eaLnBrk="1" hangingPunct="1">
              <a:buFontTx/>
              <a:buNone/>
            </a:pPr>
            <a:r>
              <a:rPr lang="en-US" altLang="en-US" sz="1200" b="1" smtClean="0">
                <a:latin typeface="Courier New" panose="02070309020205020404" pitchFamily="49" charset="0"/>
              </a:rPr>
              <a:t>}          // End of GetRemoteLock</a:t>
            </a:r>
          </a:p>
        </p:txBody>
      </p:sp>
      <p:sp>
        <p:nvSpPr>
          <p:cNvPr id="12294" name="Text Box 4"/>
          <p:cNvSpPr txBox="1">
            <a:spLocks noChangeArrowheads="1"/>
          </p:cNvSpPr>
          <p:nvPr/>
        </p:nvSpPr>
        <p:spPr bwMode="auto">
          <a:xfrm>
            <a:off x="6096000" y="838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331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C4C1517-112F-4C84-B3BE-0EBC095ECB97}" type="slidenum">
              <a:rPr lang="en-US" altLang="en-US"/>
              <a:pPr eaLnBrk="1" hangingPunct="1"/>
              <a:t>12</a:t>
            </a:fld>
            <a:endParaRPr lang="en-US" altLang="en-US"/>
          </a:p>
        </p:txBody>
      </p:sp>
      <p:sp>
        <p:nvSpPr>
          <p:cNvPr id="13316" name="Rectangle 2"/>
          <p:cNvSpPr>
            <a:spLocks noGrp="1" noChangeArrowheads="1"/>
          </p:cNvSpPr>
          <p:nvPr>
            <p:ph type="title"/>
          </p:nvPr>
        </p:nvSpPr>
        <p:spPr>
          <a:xfrm>
            <a:off x="228600" y="228600"/>
            <a:ext cx="7239000" cy="6096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3317" name="Rectangle 3"/>
          <p:cNvSpPr>
            <a:spLocks noGrp="1" noChangeArrowheads="1"/>
          </p:cNvSpPr>
          <p:nvPr>
            <p:ph type="body" idx="1"/>
          </p:nvPr>
        </p:nvSpPr>
        <p:spPr>
          <a:xfrm>
            <a:off x="304800" y="1143000"/>
            <a:ext cx="8534400" cy="5029200"/>
          </a:xfrm>
        </p:spPr>
        <p:txBody>
          <a:bodyPr/>
          <a:lstStyle/>
          <a:p>
            <a:pPr marL="285750" indent="-285750" algn="just" eaLnBrk="1" hangingPunct="1">
              <a:lnSpc>
                <a:spcPct val="90000"/>
              </a:lnSpc>
              <a:buFontTx/>
              <a:buNone/>
            </a:pPr>
            <a:r>
              <a:rPr lang="en-US" altLang="en-US" sz="1200" smtClean="0">
                <a:solidFill>
                  <a:schemeClr val="accent2"/>
                </a:solidFill>
                <a:cs typeface="Times New Roman" panose="02020603050405020304" pitchFamily="18" charset="0"/>
              </a:rPr>
              <a:t>CENTRALIZED APPROACH - IMPLEMENTATION</a:t>
            </a:r>
            <a:endParaRPr lang="en-US" altLang="en-US" sz="1200" smtClean="0">
              <a:cs typeface="Times New Roman" panose="02020603050405020304" pitchFamily="18" charset="0"/>
            </a:endParaRPr>
          </a:p>
          <a:p>
            <a:pPr marL="285750" indent="-285750" algn="just" eaLnBrk="1" hangingPunct="1">
              <a:lnSpc>
                <a:spcPct val="90000"/>
              </a:lnSpc>
              <a:buFontTx/>
              <a:buNone/>
            </a:pPr>
            <a:r>
              <a:rPr lang="en-US" altLang="en-US" sz="1200" smtClean="0">
                <a:cs typeface="Times New Roman" panose="02020603050405020304" pitchFamily="18" charset="0"/>
              </a:rPr>
              <a:t> </a:t>
            </a:r>
          </a:p>
          <a:p>
            <a:pPr marL="285750" indent="-285750" algn="just" eaLnBrk="1" hangingPunct="1">
              <a:lnSpc>
                <a:spcPct val="90000"/>
              </a:lnSpc>
            </a:pPr>
            <a:r>
              <a:rPr lang="en-US" altLang="en-US" sz="1200" smtClean="0">
                <a:cs typeface="Times New Roman" panose="02020603050405020304" pitchFamily="18" charset="0"/>
              </a:rPr>
              <a:t>Here’s one approach – works for remote processes – code is java:</a:t>
            </a:r>
          </a:p>
          <a:p>
            <a:pPr marL="285750" indent="-285750" eaLnBrk="1" hangingPunct="1">
              <a:buFontTx/>
              <a:buNone/>
            </a:pPr>
            <a:r>
              <a:rPr lang="en-US" altLang="en-US" sz="1200" smtClean="0"/>
              <a:t> </a:t>
            </a:r>
          </a:p>
          <a:p>
            <a:pPr marL="285750" indent="-285750" eaLnBrk="1" hangingPunct="1">
              <a:buFontTx/>
              <a:buNone/>
            </a:pPr>
            <a:r>
              <a:rPr lang="en-US" altLang="en-US" sz="1200" smtClean="0"/>
              <a:t>public  void  requestServer()  {</a:t>
            </a:r>
          </a:p>
          <a:p>
            <a:pPr marL="285750" indent="-285750" eaLnBrk="1" hangingPunct="1">
              <a:buFontTx/>
              <a:buNone/>
            </a:pPr>
            <a:r>
              <a:rPr lang="en-US" altLang="en-US" sz="1200" smtClean="0">
                <a:latin typeface="Courier New" panose="02070309020205020404" pitchFamily="49" charset="0"/>
              </a:rPr>
              <a:t>request = netIn.readLine();                     // Get request from client</a:t>
            </a:r>
          </a:p>
          <a:p>
            <a:pPr marL="285750" indent="-285750" eaLnBrk="1" hangingPunct="1">
              <a:buFontTx/>
              <a:buNone/>
            </a:pPr>
            <a:r>
              <a:rPr lang="en-US" altLang="en-US" sz="1200" smtClean="0">
                <a:latin typeface="Courier New" panose="02070309020205020404" pitchFamily="49" charset="0"/>
              </a:rPr>
              <a:t>synchronized( whit ) {                          // Java has a monitor which we now enter</a:t>
            </a:r>
          </a:p>
          <a:p>
            <a:pPr marL="285750" indent="-285750" eaLnBrk="1" hangingPunct="1">
              <a:buFontTx/>
              <a:buNone/>
            </a:pPr>
            <a:r>
              <a:rPr lang="en-US" altLang="en-US" sz="1200" smtClean="0">
                <a:latin typeface="Courier New" panose="02070309020205020404" pitchFamily="49" charset="0"/>
              </a:rPr>
              <a:t>   boolean lockAchieved = false;</a:t>
            </a:r>
          </a:p>
          <a:p>
            <a:pPr marL="285750" indent="-285750" eaLnBrk="1" hangingPunct="1">
              <a:buFontTx/>
              <a:buNone/>
            </a:pPr>
            <a:r>
              <a:rPr lang="en-US" altLang="en-US" sz="1200" smtClean="0">
                <a:latin typeface="Courier New" panose="02070309020205020404" pitchFamily="49" charset="0"/>
              </a:rPr>
              <a:t>   if ( request.equals("LockRequest") )  {</a:t>
            </a:r>
          </a:p>
          <a:p>
            <a:pPr marL="285750" indent="-285750" eaLnBrk="1" hangingPunct="1">
              <a:buFontTx/>
              <a:buNone/>
            </a:pPr>
            <a:r>
              <a:rPr lang="en-US" altLang="en-US" sz="1200" smtClean="0">
                <a:latin typeface="Courier New" panose="02070309020205020404" pitchFamily="49" charset="0"/>
              </a:rPr>
              <a:t>       while ( !lockAchieved )   {              // when waking from a wait() need to redo</a:t>
            </a:r>
          </a:p>
          <a:p>
            <a:pPr marL="285750" indent="-285750" eaLnBrk="1" hangingPunct="1">
              <a:buFontTx/>
              <a:buNone/>
            </a:pPr>
            <a:r>
              <a:rPr lang="en-US" altLang="en-US" sz="1200" smtClean="0">
                <a:latin typeface="Courier New" panose="02070309020205020404" pitchFamily="49" charset="0"/>
              </a:rPr>
              <a:t>          if ( getLocker() == -1 )  {           // Lock is not held</a:t>
            </a:r>
          </a:p>
          <a:p>
            <a:pPr marL="285750" indent="-285750" eaLnBrk="1" hangingPunct="1">
              <a:buFontTx/>
              <a:buNone/>
            </a:pPr>
            <a:r>
              <a:rPr lang="en-US" altLang="en-US" sz="1200" smtClean="0">
                <a:latin typeface="Courier New" panose="02070309020205020404" pitchFamily="49" charset="0"/>
              </a:rPr>
              <a:t>             netOut.println( "Granted" );</a:t>
            </a:r>
          </a:p>
          <a:p>
            <a:pPr marL="285750" indent="-285750" eaLnBrk="1" hangingPunct="1">
              <a:buFontTx/>
              <a:buNone/>
            </a:pPr>
            <a:r>
              <a:rPr lang="en-US" altLang="en-US" sz="1200" smtClean="0">
                <a:latin typeface="Courier New" panose="02070309020205020404" pitchFamily="49" charset="0"/>
              </a:rPr>
              <a:t>             setLocker( threadID );             // Show who owns the lock</a:t>
            </a:r>
          </a:p>
          <a:p>
            <a:pPr marL="285750" indent="-285750" eaLnBrk="1" hangingPunct="1">
              <a:buFontTx/>
              <a:buNone/>
            </a:pPr>
            <a:r>
              <a:rPr lang="en-US" altLang="en-US" sz="1200" smtClean="0">
                <a:latin typeface="Courier New" panose="02070309020205020404" pitchFamily="49" charset="0"/>
              </a:rPr>
              <a:t>             lockAchieved = true;</a:t>
            </a:r>
          </a:p>
          <a:p>
            <a:pPr marL="285750" indent="-285750" eaLnBrk="1" hangingPunct="1">
              <a:buFontTx/>
              <a:buNone/>
            </a:pPr>
            <a:r>
              <a:rPr lang="en-US" altLang="en-US" sz="1200" smtClean="0">
                <a:latin typeface="Courier New" panose="02070309020205020404" pitchFamily="49" charset="0"/>
              </a:rPr>
              <a:t>          }     // end of if</a:t>
            </a:r>
          </a:p>
          <a:p>
            <a:pPr marL="285750" indent="-285750" eaLnBrk="1" hangingPunct="1">
              <a:buFontTx/>
              <a:buNone/>
            </a:pPr>
            <a:r>
              <a:rPr lang="en-US" altLang="en-US" sz="1200" smtClean="0">
                <a:latin typeface="Courier New" panose="02070309020205020404" pitchFamily="49" charset="0"/>
              </a:rPr>
              <a:t>          else if ( getLocker() == threadID ) { // lock held by us == BAD</a:t>
            </a:r>
          </a:p>
          <a:p>
            <a:pPr marL="285750" indent="-285750" eaLnBrk="1" hangingPunct="1">
              <a:buFontTx/>
              <a:buNone/>
            </a:pPr>
            <a:r>
              <a:rPr lang="en-US" altLang="en-US" sz="1200" smtClean="0">
                <a:latin typeface="Courier New" panose="02070309020205020404" pitchFamily="49" charset="0"/>
              </a:rPr>
              <a:t>              lockAchieved = true;</a:t>
            </a:r>
          </a:p>
          <a:p>
            <a:pPr marL="285750" indent="-285750" eaLnBrk="1" hangingPunct="1">
              <a:buFontTx/>
              <a:buNone/>
            </a:pPr>
            <a:r>
              <a:rPr lang="en-US" altLang="en-US" sz="1200" smtClean="0">
                <a:latin typeface="Courier New" panose="02070309020205020404" pitchFamily="49" charset="0"/>
              </a:rPr>
              <a:t>          }</a:t>
            </a:r>
          </a:p>
          <a:p>
            <a:pPr marL="285750" indent="-285750" eaLnBrk="1" hangingPunct="1">
              <a:buFontTx/>
              <a:buNone/>
            </a:pPr>
            <a:r>
              <a:rPr lang="en-US" altLang="en-US" sz="1200" smtClean="0">
                <a:latin typeface="Courier New" panose="02070309020205020404" pitchFamily="49" charset="0"/>
              </a:rPr>
              <a:t>          else {                                // lock held by someone else</a:t>
            </a:r>
          </a:p>
          <a:p>
            <a:pPr marL="285750" indent="-285750" eaLnBrk="1" hangingPunct="1">
              <a:buFontTx/>
              <a:buNone/>
            </a:pPr>
            <a:r>
              <a:rPr lang="en-US" altLang="en-US" sz="1200" smtClean="0">
                <a:latin typeface="Courier New" panose="02070309020205020404" pitchFamily="49" charset="0"/>
              </a:rPr>
              <a:t>              wait();                           // Suspend ourselves</a:t>
            </a:r>
          </a:p>
          <a:p>
            <a:pPr marL="285750" indent="-285750" eaLnBrk="1" hangingPunct="1">
              <a:buFontTx/>
              <a:buNone/>
            </a:pPr>
            <a:r>
              <a:rPr lang="en-US" altLang="en-US" sz="1200" smtClean="0">
                <a:latin typeface="Courier New" panose="02070309020205020404" pitchFamily="49" charset="0"/>
              </a:rPr>
              <a:t>          }                                     // End of else</a:t>
            </a:r>
          </a:p>
          <a:p>
            <a:pPr marL="285750" indent="-285750" eaLnBrk="1" hangingPunct="1">
              <a:buFontTx/>
              <a:buNone/>
            </a:pPr>
            <a:r>
              <a:rPr lang="en-US" altLang="en-US" sz="1200" smtClean="0">
                <a:latin typeface="Courier New" panose="02070309020205020404" pitchFamily="49" charset="0"/>
              </a:rPr>
              <a:t>       }                                        // End of while !lockAchieved</a:t>
            </a:r>
          </a:p>
          <a:p>
            <a:pPr marL="285750" indent="-285750" eaLnBrk="1" hangingPunct="1">
              <a:buFontTx/>
              <a:buNone/>
            </a:pPr>
            <a:r>
              <a:rPr lang="en-US" altLang="en-US" sz="1200" smtClean="0">
                <a:latin typeface="Courier New" panose="02070309020205020404" pitchFamily="49" charset="0"/>
              </a:rPr>
              <a:t>    }                                           // End of LockRequest</a:t>
            </a:r>
          </a:p>
        </p:txBody>
      </p:sp>
      <p:sp>
        <p:nvSpPr>
          <p:cNvPr id="13318" name="Text Box 4"/>
          <p:cNvSpPr txBox="1">
            <a:spLocks noChangeArrowheads="1"/>
          </p:cNvSpPr>
          <p:nvPr/>
        </p:nvSpPr>
        <p:spPr bwMode="auto">
          <a:xfrm>
            <a:off x="6096000" y="838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4339"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E97C4576-0438-48A6-B30E-C2088ED4D0EC}" type="slidenum">
              <a:rPr lang="en-US" altLang="en-US"/>
              <a:pPr eaLnBrk="1" hangingPunct="1"/>
              <a:t>13</a:t>
            </a:fld>
            <a:endParaRPr lang="en-US" altLang="en-US"/>
          </a:p>
        </p:txBody>
      </p:sp>
      <p:sp>
        <p:nvSpPr>
          <p:cNvPr id="14340" name="Rectangle 2"/>
          <p:cNvSpPr>
            <a:spLocks noGrp="1" noChangeArrowheads="1"/>
          </p:cNvSpPr>
          <p:nvPr>
            <p:ph type="title"/>
          </p:nvPr>
        </p:nvSpPr>
        <p:spPr>
          <a:xfrm>
            <a:off x="228600" y="228600"/>
            <a:ext cx="7239000" cy="6096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4341" name="Rectangle 3"/>
          <p:cNvSpPr>
            <a:spLocks noGrp="1" noChangeArrowheads="1"/>
          </p:cNvSpPr>
          <p:nvPr>
            <p:ph type="body" idx="1"/>
          </p:nvPr>
        </p:nvSpPr>
        <p:spPr>
          <a:xfrm>
            <a:off x="304800" y="1143000"/>
            <a:ext cx="8534400" cy="5029200"/>
          </a:xfrm>
        </p:spPr>
        <p:txBody>
          <a:bodyPr/>
          <a:lstStyle/>
          <a:p>
            <a:pPr marL="285750" indent="-285750" algn="just" eaLnBrk="1" hangingPunct="1">
              <a:lnSpc>
                <a:spcPct val="90000"/>
              </a:lnSpc>
              <a:buFontTx/>
              <a:buNone/>
            </a:pPr>
            <a:r>
              <a:rPr lang="en-US" altLang="en-US" sz="1200" smtClean="0">
                <a:solidFill>
                  <a:schemeClr val="accent2"/>
                </a:solidFill>
                <a:cs typeface="Times New Roman" panose="02020603050405020304" pitchFamily="18" charset="0"/>
              </a:rPr>
              <a:t>CENTRALIZED APPROACH - IMPLEMENTATION</a:t>
            </a:r>
            <a:endParaRPr lang="en-US" altLang="en-US" sz="1200" smtClean="0">
              <a:cs typeface="Times New Roman" panose="02020603050405020304" pitchFamily="18" charset="0"/>
            </a:endParaRPr>
          </a:p>
          <a:p>
            <a:pPr marL="285750" indent="-285750" algn="just" eaLnBrk="1" hangingPunct="1">
              <a:lnSpc>
                <a:spcPct val="90000"/>
              </a:lnSpc>
              <a:buFontTx/>
              <a:buNone/>
            </a:pPr>
            <a:r>
              <a:rPr lang="en-US" altLang="en-US" sz="1200" smtClean="0">
                <a:cs typeface="Times New Roman" panose="02020603050405020304" pitchFamily="18" charset="0"/>
              </a:rPr>
              <a:t> </a:t>
            </a:r>
          </a:p>
          <a:p>
            <a:pPr marL="285750" indent="-285750" algn="just" eaLnBrk="1" hangingPunct="1">
              <a:lnSpc>
                <a:spcPct val="90000"/>
              </a:lnSpc>
            </a:pPr>
            <a:r>
              <a:rPr lang="en-US" altLang="en-US" sz="1200" smtClean="0">
                <a:cs typeface="Times New Roman" panose="02020603050405020304" pitchFamily="18" charset="0"/>
              </a:rPr>
              <a:t>Here’s one approach – works for remote processes – code is java:</a:t>
            </a:r>
          </a:p>
          <a:p>
            <a:pPr marL="285750" indent="-285750" eaLnBrk="1" hangingPunct="1">
              <a:buFontTx/>
              <a:buNone/>
            </a:pPr>
            <a:r>
              <a:rPr lang="en-US" altLang="en-US" sz="1200" smtClean="0"/>
              <a:t> </a:t>
            </a:r>
          </a:p>
          <a:p>
            <a:pPr marL="285750" indent="-285750" eaLnBrk="1" hangingPunct="1">
              <a:buFontTx/>
              <a:buNone/>
            </a:pPr>
            <a:r>
              <a:rPr lang="en-US" altLang="en-US" sz="1200" smtClean="0">
                <a:latin typeface="Courier New" panose="02070309020205020404" pitchFamily="49" charset="0"/>
              </a:rPr>
              <a:t>if ( request.equals("UnLockRequest") )  {</a:t>
            </a:r>
          </a:p>
          <a:p>
            <a:pPr marL="285750" indent="-285750" eaLnBrk="1" hangingPunct="1">
              <a:buFontTx/>
              <a:buNone/>
            </a:pPr>
            <a:r>
              <a:rPr lang="en-US" altLang="en-US" sz="1200" smtClean="0">
                <a:latin typeface="Courier New" panose="02070309020205020404" pitchFamily="49" charset="0"/>
              </a:rPr>
              <a:t>    if ( getLocker() != threadID )  {     // lock not held by us == BAD</a:t>
            </a:r>
          </a:p>
          <a:p>
            <a:pPr marL="285750" indent="-285750" eaLnBrk="1" hangingPunct="1">
              <a:buFontTx/>
              <a:buNone/>
            </a:pPr>
            <a:r>
              <a:rPr lang="en-US" altLang="en-US" sz="1200" smtClean="0">
                <a:latin typeface="Courier New" panose="02070309020205020404" pitchFamily="49" charset="0"/>
              </a:rPr>
              <a:t>         System.out.println(“trying to unlock a lock held by someone else”);</a:t>
            </a:r>
          </a:p>
          <a:p>
            <a:pPr marL="285750" indent="-285750" eaLnBrk="1" hangingPunct="1">
              <a:buFontTx/>
              <a:buNone/>
            </a:pPr>
            <a:r>
              <a:rPr lang="en-US" altLang="en-US" sz="1200" smtClean="0">
                <a:latin typeface="Courier New" panose="02070309020205020404" pitchFamily="49" charset="0"/>
              </a:rPr>
              <a:t>    }  else {</a:t>
            </a:r>
          </a:p>
          <a:p>
            <a:pPr marL="285750" indent="-285750" eaLnBrk="1" hangingPunct="1">
              <a:buFontTx/>
              <a:buNone/>
            </a:pPr>
            <a:r>
              <a:rPr lang="en-US" altLang="en-US" sz="1200" smtClean="0">
                <a:latin typeface="Courier New" panose="02070309020205020404" pitchFamily="49" charset="0"/>
              </a:rPr>
              <a:t>         netOut.println( "Granted" );</a:t>
            </a:r>
          </a:p>
          <a:p>
            <a:pPr marL="285750" indent="-285750" eaLnBrk="1" hangingPunct="1">
              <a:buFontTx/>
              <a:buNone/>
            </a:pPr>
            <a:r>
              <a:rPr lang="en-US" altLang="en-US" sz="1200" smtClean="0">
                <a:latin typeface="Courier New" panose="02070309020205020404" pitchFamily="49" charset="0"/>
              </a:rPr>
              <a:t>         netOut.flush();</a:t>
            </a:r>
          </a:p>
          <a:p>
            <a:pPr marL="285750" indent="-285750" eaLnBrk="1" hangingPunct="1">
              <a:buFontTx/>
              <a:buNone/>
            </a:pPr>
            <a:r>
              <a:rPr lang="en-US" altLang="en-US" sz="1200" smtClean="0">
                <a:latin typeface="Courier New" panose="02070309020205020404" pitchFamily="49" charset="0"/>
              </a:rPr>
              <a:t>         setLocker( -1 );</a:t>
            </a:r>
          </a:p>
          <a:p>
            <a:pPr marL="285750" indent="-285750" eaLnBrk="1" hangingPunct="1">
              <a:buFontTx/>
              <a:buNone/>
            </a:pPr>
            <a:r>
              <a:rPr lang="en-US" altLang="en-US" sz="1200" smtClean="0">
                <a:latin typeface="Courier New" panose="02070309020205020404" pitchFamily="49" charset="0"/>
              </a:rPr>
              <a:t>         notifyAll();                     // wake up anyone else needing the lock</a:t>
            </a:r>
          </a:p>
          <a:p>
            <a:pPr marL="285750" indent="-285750" eaLnBrk="1" hangingPunct="1">
              <a:buFontTx/>
              <a:buNone/>
            </a:pPr>
            <a:r>
              <a:rPr lang="en-US" altLang="en-US" sz="1200" smtClean="0">
                <a:latin typeface="Courier New" panose="02070309020205020404" pitchFamily="49" charset="0"/>
              </a:rPr>
              <a:t>     } </a:t>
            </a:r>
          </a:p>
          <a:p>
            <a:pPr marL="285750" indent="-285750" eaLnBrk="1" hangingPunct="1">
              <a:buFontTx/>
              <a:buNone/>
            </a:pPr>
            <a:r>
              <a:rPr lang="en-US" altLang="en-US" sz="1200" smtClean="0">
                <a:latin typeface="Courier New" panose="02070309020205020404" pitchFamily="49" charset="0"/>
              </a:rPr>
              <a:t>   }                                      // end of unlock request</a:t>
            </a:r>
          </a:p>
          <a:p>
            <a:pPr marL="285750" indent="-285750" eaLnBrk="1" hangingPunct="1">
              <a:buFontTx/>
              <a:buNone/>
            </a:pPr>
            <a:r>
              <a:rPr lang="en-US" altLang="en-US" sz="1200" smtClean="0">
                <a:latin typeface="Courier New" panose="02070309020205020404" pitchFamily="49" charset="0"/>
              </a:rPr>
              <a:t>}                                         // end synchronized monitor</a:t>
            </a:r>
          </a:p>
          <a:p>
            <a:pPr marL="285750" indent="-285750" eaLnBrk="1" hangingPunct="1">
              <a:buFontTx/>
              <a:buNone/>
            </a:pPr>
            <a:r>
              <a:rPr lang="en-US" altLang="en-US" sz="1200" smtClean="0">
                <a:latin typeface="Courier New" panose="02070309020205020404" pitchFamily="49" charset="0"/>
              </a:rPr>
              <a:t>      </a:t>
            </a:r>
          </a:p>
        </p:txBody>
      </p:sp>
      <p:sp>
        <p:nvSpPr>
          <p:cNvPr id="14342" name="Text Box 4"/>
          <p:cNvSpPr txBox="1">
            <a:spLocks noChangeArrowheads="1"/>
          </p:cNvSpPr>
          <p:nvPr/>
        </p:nvSpPr>
        <p:spPr bwMode="auto">
          <a:xfrm>
            <a:off x="6096000" y="838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5363"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F871BE19-946E-4EA9-8EBB-BD088C64F75E}" type="slidenum">
              <a:rPr lang="en-US" altLang="en-US"/>
              <a:pPr eaLnBrk="1" hangingPunct="1"/>
              <a:t>14</a:t>
            </a:fld>
            <a:endParaRPr lang="en-US" altLang="en-US"/>
          </a:p>
        </p:txBody>
      </p:sp>
      <p:sp>
        <p:nvSpPr>
          <p:cNvPr id="15364" name="Rectangle 2"/>
          <p:cNvSpPr>
            <a:spLocks noGrp="1" noChangeArrowheads="1"/>
          </p:cNvSpPr>
          <p:nvPr>
            <p:ph type="title"/>
          </p:nvPr>
        </p:nvSpPr>
        <p:spPr>
          <a:xfrm>
            <a:off x="228600" y="228600"/>
            <a:ext cx="4572000" cy="11430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5365" name="Rectangle 3"/>
          <p:cNvSpPr>
            <a:spLocks noGrp="1" noChangeArrowheads="1"/>
          </p:cNvSpPr>
          <p:nvPr>
            <p:ph type="body" idx="1"/>
          </p:nvPr>
        </p:nvSpPr>
        <p:spPr>
          <a:xfrm>
            <a:off x="304800" y="1676400"/>
            <a:ext cx="8534400" cy="4343400"/>
          </a:xfrm>
        </p:spPr>
        <p:txBody>
          <a:bodyPr/>
          <a:lstStyle/>
          <a:p>
            <a:pPr marL="0" indent="0" algn="just" eaLnBrk="1" hangingPunct="1">
              <a:buFontTx/>
              <a:buNone/>
            </a:pPr>
            <a:r>
              <a:rPr lang="en-US" altLang="en-US" sz="1600" b="1" smtClean="0">
                <a:solidFill>
                  <a:schemeClr val="accent2"/>
                </a:solidFill>
                <a:cs typeface="Times New Roman" panose="02020603050405020304" pitchFamily="18" charset="0"/>
              </a:rPr>
              <a:t>FULLY DISTRIBUTED APPROACH</a:t>
            </a:r>
            <a:endParaRPr lang="en-US" altLang="en-US" sz="1600" smtClean="0">
              <a:cs typeface="Times New Roman" panose="02020603050405020304" pitchFamily="18" charset="0"/>
            </a:endParaRPr>
          </a:p>
          <a:p>
            <a:pPr marL="0" indent="0" algn="just" eaLnBrk="1" hangingPunct="1">
              <a:buFontTx/>
              <a:buNone/>
            </a:pPr>
            <a:r>
              <a:rPr lang="en-US" altLang="en-US" sz="1600" smtClean="0">
                <a:cs typeface="Times New Roman" panose="02020603050405020304" pitchFamily="18" charset="0"/>
              </a:rPr>
              <a:t> </a:t>
            </a:r>
          </a:p>
          <a:p>
            <a:pPr marL="0" indent="0" algn="just" eaLnBrk="1" hangingPunct="1">
              <a:buFontTx/>
              <a:buNone/>
            </a:pPr>
            <a:r>
              <a:rPr lang="en-US" altLang="en-US" sz="1600" smtClean="0">
                <a:cs typeface="Times New Roman" panose="02020603050405020304" pitchFamily="18" charset="0"/>
              </a:rPr>
              <a:t>Approach due to Lamport.  These are the general properties for the method:</a:t>
            </a:r>
          </a:p>
          <a:p>
            <a:pPr marL="0" indent="0" algn="just" eaLnBrk="1" hangingPunct="1">
              <a:buFontTx/>
              <a:buNone/>
            </a:pPr>
            <a:r>
              <a:rPr lang="en-US" altLang="en-US" sz="1600" smtClean="0">
                <a:cs typeface="Times New Roman" panose="02020603050405020304" pitchFamily="18" charset="0"/>
              </a:rPr>
              <a:t> </a:t>
            </a:r>
          </a:p>
          <a:p>
            <a:pPr lvl="1" algn="just" eaLnBrk="1" hangingPunct="1">
              <a:buFontTx/>
              <a:buAutoNum type="alphaLcParenR"/>
            </a:pPr>
            <a:r>
              <a:rPr lang="en-US" altLang="en-US" sz="1600" smtClean="0">
                <a:cs typeface="Times New Roman" panose="02020603050405020304" pitchFamily="18" charset="0"/>
              </a:rPr>
              <a:t>The general mechanism is for a process </a:t>
            </a:r>
            <a:r>
              <a:rPr lang="en-US" altLang="en-US" sz="1600" b="1" smtClean="0">
                <a:cs typeface="Times New Roman" panose="02020603050405020304" pitchFamily="18" charset="0"/>
              </a:rPr>
              <a:t>P[i]</a:t>
            </a:r>
            <a:r>
              <a:rPr lang="en-US" altLang="en-US" sz="1600" smtClean="0">
                <a:cs typeface="Times New Roman" panose="02020603050405020304" pitchFamily="18" charset="0"/>
              </a:rPr>
              <a:t>  to send a request ( with ID and time stamp ) to </a:t>
            </a:r>
            <a:r>
              <a:rPr lang="en-US" altLang="en-US" sz="1600" b="1" smtClean="0">
                <a:cs typeface="Times New Roman" panose="02020603050405020304" pitchFamily="18" charset="0"/>
              </a:rPr>
              <a:t>all </a:t>
            </a:r>
            <a:r>
              <a:rPr lang="en-US" altLang="en-US" sz="1600" smtClean="0">
                <a:cs typeface="Times New Roman" panose="02020603050405020304" pitchFamily="18" charset="0"/>
              </a:rPr>
              <a:t>other processes.</a:t>
            </a:r>
          </a:p>
          <a:p>
            <a:pPr lvl="1" algn="just" eaLnBrk="1" hangingPunct="1">
              <a:buFontTx/>
              <a:buAutoNum type="alphaLcParenR"/>
            </a:pPr>
            <a:endParaRPr lang="en-US" altLang="en-US" sz="1600" smtClean="0">
              <a:cs typeface="Times New Roman" panose="02020603050405020304" pitchFamily="18" charset="0"/>
            </a:endParaRPr>
          </a:p>
          <a:p>
            <a:pPr lvl="1" algn="just" eaLnBrk="1" hangingPunct="1">
              <a:buFontTx/>
              <a:buAutoNum type="alphaLcParenR"/>
            </a:pPr>
            <a:r>
              <a:rPr lang="en-US" altLang="en-US" sz="1600" smtClean="0">
                <a:cs typeface="Times New Roman" panose="02020603050405020304" pitchFamily="18" charset="0"/>
              </a:rPr>
              <a:t>When a process </a:t>
            </a:r>
            <a:r>
              <a:rPr lang="en-US" altLang="en-US" sz="1600" b="1" smtClean="0">
                <a:cs typeface="Times New Roman" panose="02020603050405020304" pitchFamily="18" charset="0"/>
              </a:rPr>
              <a:t>P[j]</a:t>
            </a:r>
            <a:r>
              <a:rPr lang="en-US" altLang="en-US" sz="1600" smtClean="0">
                <a:cs typeface="Times New Roman" panose="02020603050405020304" pitchFamily="18" charset="0"/>
              </a:rPr>
              <a:t> receives such a request, it may reply immediately or it may defer sending a reply back.</a:t>
            </a:r>
          </a:p>
          <a:p>
            <a:pPr lvl="1" algn="just" eaLnBrk="1" hangingPunct="1">
              <a:buFontTx/>
              <a:buAutoNum type="alphaLcParenR"/>
            </a:pPr>
            <a:endParaRPr lang="en-US" altLang="en-US" sz="1600" smtClean="0">
              <a:cs typeface="Times New Roman" panose="02020603050405020304" pitchFamily="18" charset="0"/>
            </a:endParaRPr>
          </a:p>
          <a:p>
            <a:pPr lvl="1" algn="just" eaLnBrk="1" hangingPunct="1">
              <a:buFontTx/>
              <a:buAutoNum type="alphaLcParenR"/>
            </a:pPr>
            <a:r>
              <a:rPr lang="en-US" altLang="en-US" sz="1600" smtClean="0">
                <a:cs typeface="Times New Roman" panose="02020603050405020304" pitchFamily="18" charset="0"/>
              </a:rPr>
              <a:t>When responses are received from all processes, then </a:t>
            </a:r>
            <a:r>
              <a:rPr lang="en-US" altLang="en-US" sz="1600" b="1" smtClean="0">
                <a:cs typeface="Times New Roman" panose="02020603050405020304" pitchFamily="18" charset="0"/>
              </a:rPr>
              <a:t>P[i]</a:t>
            </a:r>
            <a:r>
              <a:rPr lang="en-US" altLang="en-US" sz="1600" smtClean="0">
                <a:cs typeface="Times New Roman" panose="02020603050405020304" pitchFamily="18" charset="0"/>
              </a:rPr>
              <a:t> can enter its Critical Section.</a:t>
            </a:r>
          </a:p>
          <a:p>
            <a:pPr lvl="1" algn="just" eaLnBrk="1" hangingPunct="1">
              <a:buFontTx/>
              <a:buAutoNum type="alphaLcParenR"/>
            </a:pPr>
            <a:endParaRPr lang="en-US" altLang="en-US" sz="1600" smtClean="0">
              <a:cs typeface="Times New Roman" panose="02020603050405020304" pitchFamily="18" charset="0"/>
            </a:endParaRPr>
          </a:p>
          <a:p>
            <a:pPr lvl="1" algn="just" eaLnBrk="1" hangingPunct="1">
              <a:buFontTx/>
              <a:buAutoNum type="alphaLcParenR"/>
            </a:pPr>
            <a:r>
              <a:rPr lang="en-US" altLang="en-US" sz="1600" smtClean="0">
                <a:cs typeface="Times New Roman" panose="02020603050405020304" pitchFamily="18" charset="0"/>
              </a:rPr>
              <a:t>When </a:t>
            </a:r>
            <a:r>
              <a:rPr lang="en-US" altLang="en-US" sz="1600" b="1" smtClean="0">
                <a:cs typeface="Times New Roman" panose="02020603050405020304" pitchFamily="18" charset="0"/>
              </a:rPr>
              <a:t>P[i]</a:t>
            </a:r>
            <a:r>
              <a:rPr lang="en-US" altLang="en-US" sz="1600" smtClean="0">
                <a:cs typeface="Times New Roman" panose="02020603050405020304" pitchFamily="18" charset="0"/>
              </a:rPr>
              <a:t> exits its critical section, the process sends reply messages to all its deferred requests.</a:t>
            </a:r>
          </a:p>
        </p:txBody>
      </p:sp>
      <p:sp>
        <p:nvSpPr>
          <p:cNvPr id="15366" name="Text Box 4"/>
          <p:cNvSpPr txBox="1">
            <a:spLocks noChangeArrowheads="1"/>
          </p:cNvSpPr>
          <p:nvPr/>
        </p:nvSpPr>
        <p:spPr bwMode="auto">
          <a:xfrm>
            <a:off x="5715000" y="457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6387"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18E0983-6A6F-4293-82FB-D8B0162111AF}" type="slidenum">
              <a:rPr lang="en-US" altLang="en-US"/>
              <a:pPr eaLnBrk="1" hangingPunct="1"/>
              <a:t>15</a:t>
            </a:fld>
            <a:endParaRPr lang="en-US" altLang="en-US"/>
          </a:p>
        </p:txBody>
      </p:sp>
      <p:sp>
        <p:nvSpPr>
          <p:cNvPr id="16388" name="Rectangle 2"/>
          <p:cNvSpPr>
            <a:spLocks noGrp="1" noChangeArrowheads="1"/>
          </p:cNvSpPr>
          <p:nvPr>
            <p:ph type="title"/>
          </p:nvPr>
        </p:nvSpPr>
        <p:spPr>
          <a:xfrm>
            <a:off x="228600" y="228600"/>
            <a:ext cx="4572000" cy="11430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6389" name="Rectangle 3"/>
          <p:cNvSpPr>
            <a:spLocks noGrp="1" noChangeArrowheads="1"/>
          </p:cNvSpPr>
          <p:nvPr>
            <p:ph type="body" idx="1"/>
          </p:nvPr>
        </p:nvSpPr>
        <p:spPr>
          <a:xfrm>
            <a:off x="304800" y="1447800"/>
            <a:ext cx="8534400" cy="4648200"/>
          </a:xfrm>
        </p:spPr>
        <p:txBody>
          <a:bodyPr/>
          <a:lstStyle/>
          <a:p>
            <a:pPr marL="0" indent="0" algn="just" eaLnBrk="1" hangingPunct="1">
              <a:buFontTx/>
              <a:buNone/>
            </a:pPr>
            <a:r>
              <a:rPr lang="en-US" altLang="en-US" sz="1600" b="1" smtClean="0">
                <a:solidFill>
                  <a:schemeClr val="accent2"/>
                </a:solidFill>
                <a:cs typeface="Times New Roman" panose="02020603050405020304" pitchFamily="18" charset="0"/>
              </a:rPr>
              <a:t>FULLY DISTRIBUTED APPROACH</a:t>
            </a:r>
            <a:endParaRPr lang="en-US" altLang="en-US" sz="1600" smtClean="0">
              <a:cs typeface="Times New Roman" panose="02020603050405020304" pitchFamily="18" charset="0"/>
            </a:endParaRPr>
          </a:p>
          <a:p>
            <a:pPr marL="0" indent="0" algn="just" eaLnBrk="1" hangingPunct="1">
              <a:buFontTx/>
              <a:buNone/>
            </a:pPr>
            <a:r>
              <a:rPr lang="en-US" altLang="en-US" sz="1600" smtClean="0">
                <a:cs typeface="Times New Roman" panose="02020603050405020304" pitchFamily="18" charset="0"/>
              </a:rPr>
              <a:t> </a:t>
            </a:r>
          </a:p>
          <a:p>
            <a:pPr marL="0" indent="0" algn="just" eaLnBrk="1" hangingPunct="1">
              <a:buFontTx/>
              <a:buNone/>
            </a:pPr>
            <a:r>
              <a:rPr lang="en-US" altLang="en-US" sz="1600" smtClean="0">
                <a:cs typeface="Times New Roman" panose="02020603050405020304" pitchFamily="18" charset="0"/>
              </a:rPr>
              <a:t>The general rules for reply for processes receiving a request:</a:t>
            </a:r>
          </a:p>
          <a:p>
            <a:pPr marL="0" indent="0" algn="just" eaLnBrk="1" hangingPunct="1">
              <a:buFontTx/>
              <a:buNone/>
            </a:pPr>
            <a:r>
              <a:rPr lang="en-US" altLang="en-US" sz="1600" smtClean="0">
                <a:cs typeface="Times New Roman" panose="02020603050405020304" pitchFamily="18" charset="0"/>
              </a:rPr>
              <a:t> </a:t>
            </a:r>
          </a:p>
          <a:p>
            <a:pPr lvl="1" algn="just" eaLnBrk="1" hangingPunct="1">
              <a:buFontTx/>
              <a:buAutoNum type="alphaLcParenR"/>
            </a:pPr>
            <a:r>
              <a:rPr lang="en-US" altLang="en-US" sz="1600" smtClean="0">
                <a:cs typeface="Times New Roman" panose="02020603050405020304" pitchFamily="18" charset="0"/>
              </a:rPr>
              <a:t>If </a:t>
            </a:r>
            <a:r>
              <a:rPr lang="en-US" altLang="en-US" sz="1600" b="1" smtClean="0">
                <a:cs typeface="Times New Roman" panose="02020603050405020304" pitchFamily="18" charset="0"/>
              </a:rPr>
              <a:t>P[j]</a:t>
            </a:r>
            <a:r>
              <a:rPr lang="en-US" altLang="en-US" sz="1600" smtClean="0">
                <a:cs typeface="Times New Roman" panose="02020603050405020304" pitchFamily="18" charset="0"/>
              </a:rPr>
              <a:t> receives a request, and </a:t>
            </a:r>
            <a:r>
              <a:rPr lang="en-US" altLang="en-US" sz="1600" b="1" smtClean="0">
                <a:cs typeface="Times New Roman" panose="02020603050405020304" pitchFamily="18" charset="0"/>
              </a:rPr>
              <a:t>P[j]</a:t>
            </a:r>
            <a:r>
              <a:rPr lang="en-US" altLang="en-US" sz="1600" smtClean="0">
                <a:cs typeface="Times New Roman" panose="02020603050405020304" pitchFamily="18" charset="0"/>
              </a:rPr>
              <a:t> process is in its critical section, defer (hold off) the response  to  </a:t>
            </a:r>
            <a:r>
              <a:rPr lang="en-US" altLang="en-US" sz="1600" b="1" smtClean="0">
                <a:cs typeface="Times New Roman" panose="02020603050405020304" pitchFamily="18" charset="0"/>
              </a:rPr>
              <a:t>P[i].</a:t>
            </a:r>
            <a:endParaRPr lang="en-US" altLang="en-US" sz="1600" smtClean="0">
              <a:cs typeface="Times New Roman" panose="02020603050405020304" pitchFamily="18" charset="0"/>
            </a:endParaRPr>
          </a:p>
          <a:p>
            <a:pPr lvl="1" algn="just" eaLnBrk="1" hangingPunct="1">
              <a:buFontTx/>
              <a:buAutoNum type="alphaLcParenR"/>
            </a:pPr>
            <a:endParaRPr lang="en-US" altLang="en-US" sz="1600" smtClean="0">
              <a:cs typeface="Times New Roman" panose="02020603050405020304" pitchFamily="18" charset="0"/>
            </a:endParaRPr>
          </a:p>
          <a:p>
            <a:pPr lvl="1" algn="just" eaLnBrk="1" hangingPunct="1">
              <a:buFontTx/>
              <a:buAutoNum type="alphaLcParenR"/>
            </a:pPr>
            <a:r>
              <a:rPr lang="en-US" altLang="en-US" sz="1600" smtClean="0">
                <a:cs typeface="Times New Roman" panose="02020603050405020304" pitchFamily="18" charset="0"/>
              </a:rPr>
              <a:t>If </a:t>
            </a:r>
            <a:r>
              <a:rPr lang="en-US" altLang="en-US" sz="1600" b="1" smtClean="0">
                <a:cs typeface="Times New Roman" panose="02020603050405020304" pitchFamily="18" charset="0"/>
              </a:rPr>
              <a:t>P[j]</a:t>
            </a:r>
            <a:r>
              <a:rPr lang="en-US" altLang="en-US" sz="1600" smtClean="0">
                <a:cs typeface="Times New Roman" panose="02020603050405020304" pitchFamily="18" charset="0"/>
              </a:rPr>
              <a:t> receives a request,, and not in critical section, and doesn't want to get in, then reply immediately to </a:t>
            </a:r>
            <a:r>
              <a:rPr lang="en-US" altLang="en-US" sz="1600" b="1" smtClean="0">
                <a:cs typeface="Times New Roman" panose="02020603050405020304" pitchFamily="18" charset="0"/>
              </a:rPr>
              <a:t>P[i].</a:t>
            </a:r>
            <a:endParaRPr lang="en-US" altLang="en-US" sz="1600" smtClean="0">
              <a:cs typeface="Times New Roman" panose="02020603050405020304" pitchFamily="18" charset="0"/>
            </a:endParaRPr>
          </a:p>
          <a:p>
            <a:pPr lvl="1" algn="just" eaLnBrk="1" hangingPunct="1">
              <a:buFontTx/>
              <a:buAutoNum type="alphaLcParenR"/>
            </a:pPr>
            <a:endParaRPr lang="en-US" altLang="en-US" sz="1600" smtClean="0">
              <a:cs typeface="Times New Roman" panose="02020603050405020304" pitchFamily="18" charset="0"/>
            </a:endParaRPr>
          </a:p>
          <a:p>
            <a:pPr lvl="1" algn="just" eaLnBrk="1" hangingPunct="1">
              <a:buFontTx/>
              <a:buAutoNum type="alphaLcParenR"/>
            </a:pPr>
            <a:r>
              <a:rPr lang="en-US" altLang="en-US" sz="1600" smtClean="0">
                <a:cs typeface="Times New Roman" panose="02020603050405020304" pitchFamily="18" charset="0"/>
              </a:rPr>
              <a:t>If  </a:t>
            </a:r>
            <a:r>
              <a:rPr lang="en-US" altLang="en-US" sz="1600" b="1" smtClean="0">
                <a:cs typeface="Times New Roman" panose="02020603050405020304" pitchFamily="18" charset="0"/>
              </a:rPr>
              <a:t>P[j]</a:t>
            </a:r>
            <a:r>
              <a:rPr lang="en-US" altLang="en-US" sz="1600" smtClean="0">
                <a:cs typeface="Times New Roman" panose="02020603050405020304" pitchFamily="18" charset="0"/>
              </a:rPr>
              <a:t>  wants to enter its critical section but has not yet entered it, then it compares its own timestamp  </a:t>
            </a:r>
            <a:r>
              <a:rPr lang="en-US" altLang="en-US" sz="1600" b="1" smtClean="0">
                <a:cs typeface="Times New Roman" panose="02020603050405020304" pitchFamily="18" charset="0"/>
              </a:rPr>
              <a:t>TS[j]</a:t>
            </a:r>
            <a:r>
              <a:rPr lang="en-US" altLang="en-US" sz="1600" smtClean="0">
                <a:cs typeface="Times New Roman" panose="02020603050405020304" pitchFamily="18" charset="0"/>
              </a:rPr>
              <a:t>   with the timestamp  </a:t>
            </a:r>
            <a:r>
              <a:rPr lang="en-US" altLang="en-US" sz="1600" b="1" smtClean="0">
                <a:cs typeface="Times New Roman" panose="02020603050405020304" pitchFamily="18" charset="0"/>
              </a:rPr>
              <a:t>TS[i]</a:t>
            </a:r>
            <a:r>
              <a:rPr lang="en-US" altLang="en-US" sz="1600" smtClean="0">
                <a:cs typeface="Times New Roman" panose="02020603050405020304" pitchFamily="18" charset="0"/>
              </a:rPr>
              <a:t>    from  </a:t>
            </a:r>
            <a:r>
              <a:rPr lang="en-US" altLang="en-US" sz="1600" b="1" smtClean="0">
                <a:cs typeface="Times New Roman" panose="02020603050405020304" pitchFamily="18" charset="0"/>
              </a:rPr>
              <a:t>T[i].</a:t>
            </a:r>
            <a:endParaRPr lang="en-US" altLang="en-US" sz="1600" smtClean="0">
              <a:cs typeface="Times New Roman" panose="02020603050405020304" pitchFamily="18" charset="0"/>
            </a:endParaRPr>
          </a:p>
          <a:p>
            <a:pPr lvl="1" algn="just" eaLnBrk="1" hangingPunct="1">
              <a:buFontTx/>
              <a:buAutoNum type="alphaLcParenR"/>
            </a:pPr>
            <a:endParaRPr lang="en-US" altLang="en-US" sz="1600" smtClean="0">
              <a:cs typeface="Times New Roman" panose="02020603050405020304" pitchFamily="18" charset="0"/>
            </a:endParaRPr>
          </a:p>
          <a:p>
            <a:pPr lvl="1" algn="just" eaLnBrk="1" hangingPunct="1">
              <a:buFontTx/>
              <a:buAutoNum type="alphaLcParenR"/>
            </a:pPr>
            <a:r>
              <a:rPr lang="en-US" altLang="en-US" sz="1600" smtClean="0">
                <a:cs typeface="Times New Roman" panose="02020603050405020304" pitchFamily="18" charset="0"/>
              </a:rPr>
              <a:t>If  </a:t>
            </a:r>
            <a:r>
              <a:rPr lang="en-US" altLang="en-US" sz="1600" b="1" smtClean="0">
                <a:cs typeface="Times New Roman" panose="02020603050405020304" pitchFamily="18" charset="0"/>
              </a:rPr>
              <a:t>TS[j] &gt;  TS[i],</a:t>
            </a:r>
            <a:r>
              <a:rPr lang="en-US" altLang="en-US" sz="1600" smtClean="0">
                <a:cs typeface="Times New Roman" panose="02020603050405020304" pitchFamily="18" charset="0"/>
              </a:rPr>
              <a:t>  then it sends a reply immediately to </a:t>
            </a:r>
            <a:r>
              <a:rPr lang="en-US" altLang="en-US" sz="1600" b="1" smtClean="0">
                <a:cs typeface="Times New Roman" panose="02020603050405020304" pitchFamily="18" charset="0"/>
              </a:rPr>
              <a:t>P[i].   P[i]</a:t>
            </a:r>
            <a:r>
              <a:rPr lang="en-US" altLang="en-US" sz="1600" smtClean="0">
                <a:cs typeface="Times New Roman" panose="02020603050405020304" pitchFamily="18" charset="0"/>
              </a:rPr>
              <a:t> asked first.</a:t>
            </a:r>
          </a:p>
          <a:p>
            <a:pPr lvl="1" algn="just" eaLnBrk="1" hangingPunct="1">
              <a:buFontTx/>
              <a:buAutoNum type="alphaLcParenR"/>
            </a:pPr>
            <a:endParaRPr lang="en-US" altLang="en-US" sz="1600" smtClean="0">
              <a:cs typeface="Times New Roman" panose="02020603050405020304" pitchFamily="18" charset="0"/>
            </a:endParaRPr>
          </a:p>
          <a:p>
            <a:pPr lvl="1" algn="just" eaLnBrk="1" hangingPunct="1">
              <a:buFontTx/>
              <a:buAutoNum type="alphaLcParenR"/>
            </a:pPr>
            <a:r>
              <a:rPr lang="en-US" altLang="en-US" sz="1600" smtClean="0">
                <a:cs typeface="Times New Roman" panose="02020603050405020304" pitchFamily="18" charset="0"/>
              </a:rPr>
              <a:t>Otherwise the reply is deferred until after </a:t>
            </a:r>
            <a:r>
              <a:rPr lang="en-US" altLang="en-US" sz="1600" b="1" smtClean="0">
                <a:cs typeface="Times New Roman" panose="02020603050405020304" pitchFamily="18" charset="0"/>
              </a:rPr>
              <a:t>P[j]</a:t>
            </a:r>
            <a:r>
              <a:rPr lang="en-US" altLang="en-US" sz="1600" smtClean="0">
                <a:cs typeface="Times New Roman" panose="02020603050405020304" pitchFamily="18" charset="0"/>
              </a:rPr>
              <a:t> finishes its critical section.</a:t>
            </a:r>
          </a:p>
        </p:txBody>
      </p:sp>
      <p:sp>
        <p:nvSpPr>
          <p:cNvPr id="16390" name="Text Box 4"/>
          <p:cNvSpPr txBox="1">
            <a:spLocks noChangeArrowheads="1"/>
          </p:cNvSpPr>
          <p:nvPr/>
        </p:nvSpPr>
        <p:spPr bwMode="auto">
          <a:xfrm>
            <a:off x="5715000" y="457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741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844C763-5CAB-425F-9C7E-C57A616D3B8C}" type="slidenum">
              <a:rPr lang="en-US" altLang="en-US"/>
              <a:pPr eaLnBrk="1" hangingPunct="1"/>
              <a:t>16</a:t>
            </a:fld>
            <a:endParaRPr lang="en-US" altLang="en-US"/>
          </a:p>
        </p:txBody>
      </p:sp>
      <p:sp>
        <p:nvSpPr>
          <p:cNvPr id="17412" name="Rectangle 2"/>
          <p:cNvSpPr>
            <a:spLocks noGrp="1" noChangeArrowheads="1"/>
          </p:cNvSpPr>
          <p:nvPr>
            <p:ph type="title"/>
          </p:nvPr>
        </p:nvSpPr>
        <p:spPr>
          <a:xfrm>
            <a:off x="228600" y="228600"/>
            <a:ext cx="4572000" cy="11430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7413" name="Rectangle 3"/>
          <p:cNvSpPr>
            <a:spLocks noGrp="1" noChangeArrowheads="1"/>
          </p:cNvSpPr>
          <p:nvPr>
            <p:ph type="body" idx="1"/>
          </p:nvPr>
        </p:nvSpPr>
        <p:spPr>
          <a:xfrm>
            <a:off x="304800" y="1676400"/>
            <a:ext cx="8534400" cy="4419600"/>
          </a:xfrm>
        </p:spPr>
        <p:txBody>
          <a:bodyPr/>
          <a:lstStyle/>
          <a:p>
            <a:pPr marL="0" indent="0" algn="just" eaLnBrk="1" hangingPunct="1">
              <a:lnSpc>
                <a:spcPct val="80000"/>
              </a:lnSpc>
              <a:buFontTx/>
              <a:buNone/>
            </a:pPr>
            <a:r>
              <a:rPr lang="en-US" altLang="en-US" sz="1600" b="1" smtClean="0">
                <a:solidFill>
                  <a:schemeClr val="accent2"/>
                </a:solidFill>
                <a:cs typeface="Times New Roman" panose="02020603050405020304" pitchFamily="18" charset="0"/>
              </a:rPr>
              <a:t>The Fully Distributed Approach assures:</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smtClean="0">
                <a:cs typeface="Times New Roman" panose="02020603050405020304" pitchFamily="18" charset="0"/>
              </a:rPr>
              <a:t> </a:t>
            </a:r>
          </a:p>
          <a:p>
            <a:pPr lvl="1" algn="just" eaLnBrk="1" hangingPunct="1">
              <a:lnSpc>
                <a:spcPct val="80000"/>
              </a:lnSpc>
              <a:buFontTx/>
              <a:buAutoNum type="alphaLcParenR"/>
            </a:pPr>
            <a:r>
              <a:rPr lang="en-US" altLang="en-US" sz="1600" smtClean="0">
                <a:cs typeface="Times New Roman" panose="02020603050405020304" pitchFamily="18" charset="0"/>
              </a:rPr>
              <a:t>Mutual exclusion</a:t>
            </a:r>
          </a:p>
          <a:p>
            <a:pPr lvl="1" algn="just" eaLnBrk="1" hangingPunct="1">
              <a:buFontTx/>
              <a:buAutoNum type="alphaLcParenR"/>
            </a:pPr>
            <a:r>
              <a:rPr lang="en-US" altLang="en-US" sz="1600" smtClean="0">
                <a:cs typeface="Times New Roman" panose="02020603050405020304" pitchFamily="18" charset="0"/>
              </a:rPr>
              <a:t>Freedom from deadlock</a:t>
            </a:r>
          </a:p>
          <a:p>
            <a:pPr lvl="1" algn="just" eaLnBrk="1" hangingPunct="1">
              <a:buFontTx/>
              <a:buAutoNum type="alphaLcParenR"/>
            </a:pPr>
            <a:r>
              <a:rPr lang="en-US" altLang="en-US" sz="1600" smtClean="0">
                <a:cs typeface="Times New Roman" panose="02020603050405020304" pitchFamily="18" charset="0"/>
              </a:rPr>
              <a:t>Freedom from starvation, since entry to the critical section is scheduled according to the timestamp ordering.  The timestamp ordering ensures that processes are served in a first-come, first-served order.</a:t>
            </a:r>
          </a:p>
          <a:p>
            <a:pPr lvl="1" algn="just" eaLnBrk="1" hangingPunct="1">
              <a:buFontTx/>
              <a:buAutoNum type="alphaLcParenR"/>
            </a:pPr>
            <a:r>
              <a:rPr lang="en-US" altLang="en-US" sz="1600" smtClean="0">
                <a:cs typeface="Times New Roman" panose="02020603050405020304" pitchFamily="18" charset="0"/>
              </a:rPr>
              <a:t>2 X ( n - 1 ) messages needed for each entry.   This is the minimum number of required messages per critical-section entry when processes act independently and concurrently.</a:t>
            </a:r>
          </a:p>
          <a:p>
            <a:pPr marL="0" indent="0" algn="just" eaLnBrk="1" hangingPunct="1">
              <a:buFontTx/>
              <a:buNone/>
            </a:pPr>
            <a:r>
              <a:rPr lang="en-US" altLang="en-US" sz="1600" smtClean="0">
                <a:cs typeface="Times New Roman" panose="02020603050405020304" pitchFamily="18" charset="0"/>
              </a:rPr>
              <a:t> </a:t>
            </a:r>
          </a:p>
          <a:p>
            <a:pPr marL="0" indent="0" algn="just" eaLnBrk="1" hangingPunct="1">
              <a:lnSpc>
                <a:spcPct val="80000"/>
              </a:lnSpc>
              <a:buFontTx/>
              <a:buNone/>
            </a:pPr>
            <a:r>
              <a:rPr lang="en-US" altLang="en-US" sz="1600" b="1" smtClean="0">
                <a:solidFill>
                  <a:schemeClr val="accent2"/>
                </a:solidFill>
                <a:cs typeface="Times New Roman" panose="02020603050405020304" pitchFamily="18" charset="0"/>
              </a:rPr>
              <a:t>Problems with the method include:</a:t>
            </a:r>
            <a:endParaRPr lang="en-US" altLang="en-US" sz="1600" smtClean="0">
              <a:cs typeface="Times New Roman" panose="02020603050405020304" pitchFamily="18" charset="0"/>
            </a:endParaRPr>
          </a:p>
          <a:p>
            <a:pPr marL="0" indent="0" algn="just" eaLnBrk="1" hangingPunct="1">
              <a:lnSpc>
                <a:spcPct val="80000"/>
              </a:lnSpc>
              <a:buFontTx/>
              <a:buNone/>
            </a:pPr>
            <a:r>
              <a:rPr lang="en-US" altLang="en-US" sz="1600" smtClean="0">
                <a:cs typeface="Times New Roman" panose="02020603050405020304" pitchFamily="18" charset="0"/>
              </a:rPr>
              <a:t> </a:t>
            </a:r>
          </a:p>
          <a:p>
            <a:pPr lvl="1" algn="just" eaLnBrk="1" hangingPunct="1">
              <a:lnSpc>
                <a:spcPct val="80000"/>
              </a:lnSpc>
              <a:buFontTx/>
              <a:buAutoNum type="alphaLcParenR"/>
            </a:pPr>
            <a:r>
              <a:rPr lang="en-US" altLang="en-US" sz="1600" smtClean="0">
                <a:cs typeface="Times New Roman" panose="02020603050405020304" pitchFamily="18" charset="0"/>
              </a:rPr>
              <a:t>Need to know identity of everyone in system.</a:t>
            </a:r>
          </a:p>
          <a:p>
            <a:pPr lvl="1" algn="just" eaLnBrk="1" hangingPunct="1">
              <a:buFontTx/>
              <a:buAutoNum type="alphaLcParenR"/>
            </a:pPr>
            <a:r>
              <a:rPr lang="en-US" altLang="en-US" sz="1600" smtClean="0">
                <a:cs typeface="Times New Roman" panose="02020603050405020304" pitchFamily="18" charset="0"/>
              </a:rPr>
              <a:t>Fails if anyone dies - must continually monitor the state of all processes.</a:t>
            </a:r>
          </a:p>
          <a:p>
            <a:pPr lvl="1" algn="just" eaLnBrk="1" hangingPunct="1">
              <a:buFontTx/>
              <a:buAutoNum type="alphaLcParenR"/>
            </a:pPr>
            <a:r>
              <a:rPr lang="en-US" altLang="en-US" sz="1600" smtClean="0">
                <a:cs typeface="Times New Roman" panose="02020603050405020304" pitchFamily="18" charset="0"/>
              </a:rPr>
              <a:t>Processes are always coming and going so it's hard to maintain current data.</a:t>
            </a:r>
          </a:p>
        </p:txBody>
      </p:sp>
      <p:sp>
        <p:nvSpPr>
          <p:cNvPr id="17414" name="Text Box 4"/>
          <p:cNvSpPr txBox="1">
            <a:spLocks noChangeArrowheads="1"/>
          </p:cNvSpPr>
          <p:nvPr/>
        </p:nvSpPr>
        <p:spPr bwMode="auto">
          <a:xfrm>
            <a:off x="5715000" y="457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843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79C7F86F-8BD0-42B4-B6AC-3A9DC26B48EB}" type="slidenum">
              <a:rPr lang="en-US" altLang="en-US"/>
              <a:pPr eaLnBrk="1" hangingPunct="1"/>
              <a:t>17</a:t>
            </a:fld>
            <a:endParaRPr lang="en-US" altLang="en-US"/>
          </a:p>
        </p:txBody>
      </p:sp>
      <p:sp>
        <p:nvSpPr>
          <p:cNvPr id="18436" name="Rectangle 2"/>
          <p:cNvSpPr>
            <a:spLocks noGrp="1" noChangeArrowheads="1"/>
          </p:cNvSpPr>
          <p:nvPr>
            <p:ph type="title"/>
          </p:nvPr>
        </p:nvSpPr>
        <p:spPr>
          <a:xfrm>
            <a:off x="228600" y="228600"/>
            <a:ext cx="4572000" cy="11430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8437" name="Rectangle 3"/>
          <p:cNvSpPr>
            <a:spLocks noGrp="1" noChangeArrowheads="1"/>
          </p:cNvSpPr>
          <p:nvPr>
            <p:ph type="body" idx="1"/>
          </p:nvPr>
        </p:nvSpPr>
        <p:spPr>
          <a:xfrm>
            <a:off x="304800" y="1524000"/>
            <a:ext cx="8534400" cy="4724400"/>
          </a:xfrm>
        </p:spPr>
        <p:txBody>
          <a:bodyPr/>
          <a:lstStyle/>
          <a:p>
            <a:pPr marL="285750" indent="-285750" algn="just" eaLnBrk="1" hangingPunct="1">
              <a:lnSpc>
                <a:spcPct val="90000"/>
              </a:lnSpc>
              <a:buFontTx/>
              <a:buNone/>
            </a:pPr>
            <a:r>
              <a:rPr lang="en-US" altLang="en-US" sz="1600" b="1" smtClean="0">
                <a:solidFill>
                  <a:schemeClr val="accent2"/>
                </a:solidFill>
                <a:cs typeface="Times New Roman" panose="02020603050405020304" pitchFamily="18" charset="0"/>
              </a:rPr>
              <a:t>TOKEN PASSING APPROACH</a:t>
            </a:r>
            <a:endParaRPr lang="en-US" altLang="en-US" sz="1600" b="1" smtClean="0">
              <a:cs typeface="Times New Roman" panose="02020603050405020304" pitchFamily="18" charset="0"/>
            </a:endParaRP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buFontTx/>
              <a:buNone/>
            </a:pPr>
            <a:r>
              <a:rPr lang="en-US" altLang="en-US" sz="1600" b="1" smtClean="0">
                <a:solidFill>
                  <a:schemeClr val="accent2"/>
                </a:solidFill>
                <a:cs typeface="Times New Roman" panose="02020603050405020304" pitchFamily="18" charset="0"/>
              </a:rPr>
              <a:t>Tokens with rings</a:t>
            </a:r>
            <a:endParaRPr lang="en-US" altLang="en-US" sz="1600" b="1" smtClean="0">
              <a:cs typeface="Times New Roman" panose="02020603050405020304" pitchFamily="18" charset="0"/>
            </a:endParaRP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pPr>
            <a:r>
              <a:rPr lang="en-US" altLang="en-US" sz="1600" smtClean="0">
                <a:cs typeface="Times New Roman" panose="02020603050405020304" pitchFamily="18" charset="0"/>
              </a:rPr>
              <a:t>Whoever holds the token can use the critical section. When done, pass on the token. Processes must be logically connected in a ring -- it may not be a physical ring.</a:t>
            </a:r>
          </a:p>
          <a:p>
            <a:pPr marL="285750" indent="-285750" algn="just" eaLnBrk="1" hangingPunct="1">
              <a:lnSpc>
                <a:spcPct val="90000"/>
              </a:lnSpc>
            </a:pPr>
            <a:endParaRPr lang="en-US" altLang="en-US" sz="1600" smtClean="0">
              <a:cs typeface="Times New Roman" panose="02020603050405020304" pitchFamily="18" charset="0"/>
            </a:endParaRPr>
          </a:p>
          <a:p>
            <a:pPr marL="285750" indent="-285750" algn="just" eaLnBrk="1" hangingPunct="1">
              <a:lnSpc>
                <a:spcPct val="90000"/>
              </a:lnSpc>
            </a:pPr>
            <a:r>
              <a:rPr lang="en-US" altLang="en-US" sz="1600" smtClean="0">
                <a:cs typeface="Times New Roman" panose="02020603050405020304" pitchFamily="18" charset="0"/>
              </a:rPr>
              <a:t>Advantages:</a:t>
            </a:r>
          </a:p>
          <a:p>
            <a:pPr marL="285750" indent="-285750" algn="just" eaLnBrk="1" hangingPunct="1">
              <a:lnSpc>
                <a:spcPct val="90000"/>
              </a:lnSpc>
              <a:buFontTx/>
              <a:buNone/>
            </a:pPr>
            <a:r>
              <a:rPr lang="en-US" altLang="en-US" sz="1600" smtClean="0">
                <a:cs typeface="Times New Roman" panose="02020603050405020304" pitchFamily="18" charset="0"/>
              </a:rPr>
              <a:t> </a:t>
            </a:r>
          </a:p>
          <a:p>
            <a:pPr marL="681038" lvl="1" indent="4763" algn="just" eaLnBrk="1" hangingPunct="1">
              <a:lnSpc>
                <a:spcPct val="70000"/>
              </a:lnSpc>
              <a:buFontTx/>
              <a:buNone/>
            </a:pPr>
            <a:r>
              <a:rPr lang="en-US" altLang="en-US" sz="1600" smtClean="0">
                <a:cs typeface="Times New Roman" panose="02020603050405020304" pitchFamily="18" charset="0"/>
              </a:rPr>
              <a:t>No starvation if the ring is unidirectional.</a:t>
            </a:r>
          </a:p>
          <a:p>
            <a:pPr marL="681038" lvl="1" indent="4763" algn="just" eaLnBrk="1" hangingPunct="1">
              <a:lnSpc>
                <a:spcPct val="70000"/>
              </a:lnSpc>
              <a:buFontTx/>
              <a:buNone/>
            </a:pPr>
            <a:r>
              <a:rPr lang="en-US" altLang="en-US" sz="1600" smtClean="0">
                <a:cs typeface="Times New Roman" panose="02020603050405020304" pitchFamily="18" charset="0"/>
              </a:rPr>
              <a:t> </a:t>
            </a:r>
          </a:p>
          <a:p>
            <a:pPr marL="681038" lvl="1" indent="4763" algn="just" eaLnBrk="1" hangingPunct="1">
              <a:lnSpc>
                <a:spcPct val="70000"/>
              </a:lnSpc>
              <a:buFontTx/>
              <a:buNone/>
            </a:pPr>
            <a:r>
              <a:rPr lang="en-US" altLang="en-US" sz="1600" smtClean="0">
                <a:cs typeface="Times New Roman" panose="02020603050405020304" pitchFamily="18" charset="0"/>
              </a:rPr>
              <a:t>There are many messages passed per section entered if few users want to get in section.</a:t>
            </a:r>
          </a:p>
          <a:p>
            <a:pPr marL="681038" lvl="1" indent="4763" algn="just" eaLnBrk="1" hangingPunct="1">
              <a:lnSpc>
                <a:spcPct val="70000"/>
              </a:lnSpc>
              <a:buFontTx/>
              <a:buNone/>
            </a:pPr>
            <a:r>
              <a:rPr lang="en-US" altLang="en-US" sz="1600" smtClean="0">
                <a:cs typeface="Times New Roman" panose="02020603050405020304" pitchFamily="18" charset="0"/>
              </a:rPr>
              <a:t> </a:t>
            </a:r>
          </a:p>
          <a:p>
            <a:pPr marL="681038" lvl="1" indent="4763" algn="just" eaLnBrk="1" hangingPunct="1">
              <a:lnSpc>
                <a:spcPct val="70000"/>
              </a:lnSpc>
              <a:buFontTx/>
              <a:buNone/>
            </a:pPr>
            <a:r>
              <a:rPr lang="en-US" altLang="en-US" sz="1600" smtClean="0">
                <a:cs typeface="Times New Roman" panose="02020603050405020304" pitchFamily="18" charset="0"/>
              </a:rPr>
              <a:t>Only one message/entry if everyone wants to get in.</a:t>
            </a: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pPr>
            <a:r>
              <a:rPr lang="en-US" altLang="en-US" sz="1600" smtClean="0">
                <a:cs typeface="Times New Roman" panose="02020603050405020304" pitchFamily="18" charset="0"/>
              </a:rPr>
              <a:t>OK if you can detect loss of token and regenerate via election or other means.</a:t>
            </a:r>
          </a:p>
          <a:p>
            <a:pPr marL="285750" indent="-285750" algn="just" eaLnBrk="1" hangingPunct="1">
              <a:lnSpc>
                <a:spcPct val="90000"/>
              </a:lnSpc>
            </a:pPr>
            <a:endParaRPr lang="en-US" altLang="en-US" sz="1600" smtClean="0">
              <a:cs typeface="Times New Roman" panose="02020603050405020304" pitchFamily="18" charset="0"/>
            </a:endParaRPr>
          </a:p>
          <a:p>
            <a:pPr marL="285750" indent="-285750" algn="just" eaLnBrk="1" hangingPunct="1">
              <a:lnSpc>
                <a:spcPct val="90000"/>
              </a:lnSpc>
            </a:pPr>
            <a:r>
              <a:rPr lang="en-US" altLang="en-US" sz="1600" smtClean="0">
                <a:cs typeface="Times New Roman" panose="02020603050405020304" pitchFamily="18" charset="0"/>
              </a:rPr>
              <a:t>If a process is lost, a new logical ring must be generated.</a:t>
            </a:r>
          </a:p>
        </p:txBody>
      </p:sp>
      <p:sp>
        <p:nvSpPr>
          <p:cNvPr id="18438" name="Text Box 4"/>
          <p:cNvSpPr txBox="1">
            <a:spLocks noChangeArrowheads="1"/>
          </p:cNvSpPr>
          <p:nvPr/>
        </p:nvSpPr>
        <p:spPr bwMode="auto">
          <a:xfrm>
            <a:off x="5715000" y="457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9459"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2B270AB1-2BE3-4343-889D-DFDEB69FB12F}" type="slidenum">
              <a:rPr lang="en-US" altLang="en-US"/>
              <a:pPr eaLnBrk="1" hangingPunct="1"/>
              <a:t>18</a:t>
            </a:fld>
            <a:endParaRPr lang="en-US" altLang="en-US"/>
          </a:p>
        </p:txBody>
      </p:sp>
      <p:sp>
        <p:nvSpPr>
          <p:cNvPr id="19460" name="Rectangle 2"/>
          <p:cNvSpPr>
            <a:spLocks noGrp="1" noChangeArrowheads="1"/>
          </p:cNvSpPr>
          <p:nvPr>
            <p:ph type="title"/>
          </p:nvPr>
        </p:nvSpPr>
        <p:spPr>
          <a:xfrm>
            <a:off x="228600" y="228600"/>
            <a:ext cx="4572000" cy="11430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9461" name="Rectangle 3"/>
          <p:cNvSpPr>
            <a:spLocks noGrp="1" noChangeArrowheads="1"/>
          </p:cNvSpPr>
          <p:nvPr>
            <p:ph type="body" idx="1"/>
          </p:nvPr>
        </p:nvSpPr>
        <p:spPr>
          <a:xfrm>
            <a:off x="304800" y="1524000"/>
            <a:ext cx="8534400" cy="4648200"/>
          </a:xfrm>
        </p:spPr>
        <p:txBody>
          <a:bodyPr/>
          <a:lstStyle/>
          <a:p>
            <a:pPr marL="285750" indent="-285750" algn="just" eaLnBrk="1" hangingPunct="1">
              <a:buFontTx/>
              <a:buNone/>
            </a:pPr>
            <a:r>
              <a:rPr lang="en-US" altLang="en-US" sz="1600" b="1" smtClean="0">
                <a:solidFill>
                  <a:schemeClr val="accent2"/>
                </a:solidFill>
                <a:cs typeface="Times New Roman" panose="02020603050405020304" pitchFamily="18" charset="0"/>
              </a:rPr>
              <a:t>TOKEN PASSING APPROACH</a:t>
            </a:r>
          </a:p>
          <a:p>
            <a:pPr marL="285750" indent="-285750" algn="just" eaLnBrk="1" hangingPunct="1">
              <a:buFontTx/>
              <a:buNone/>
            </a:pPr>
            <a:r>
              <a:rPr lang="en-US" altLang="en-US" sz="1600" smtClean="0">
                <a:solidFill>
                  <a:schemeClr val="accent2"/>
                </a:solidFill>
                <a:cs typeface="Times New Roman" panose="02020603050405020304" pitchFamily="18" charset="0"/>
              </a:rPr>
              <a:t> </a:t>
            </a:r>
          </a:p>
          <a:p>
            <a:pPr marL="285750" indent="-285750" algn="just" eaLnBrk="1" hangingPunct="1">
              <a:buFontTx/>
              <a:buNone/>
            </a:pPr>
            <a:r>
              <a:rPr lang="en-US" altLang="en-US" sz="1600" b="1" smtClean="0">
                <a:solidFill>
                  <a:schemeClr val="accent2"/>
                </a:solidFill>
                <a:cs typeface="Times New Roman" panose="02020603050405020304" pitchFamily="18" charset="0"/>
              </a:rPr>
              <a:t>Tokens without rings ( Chandy )</a:t>
            </a:r>
            <a:endParaRPr lang="en-US" altLang="en-US" sz="1600" smtClean="0">
              <a:solidFill>
                <a:schemeClr val="accent2"/>
              </a:solidFill>
              <a:cs typeface="Times New Roman" panose="02020603050405020304" pitchFamily="18" charset="0"/>
            </a:endParaRPr>
          </a:p>
          <a:p>
            <a:pPr marL="285750" indent="-285750" algn="just" eaLnBrk="1" hangingPunct="1">
              <a:buFontTx/>
              <a:buNone/>
            </a:pPr>
            <a:r>
              <a:rPr lang="en-US" altLang="en-US" sz="1600" smtClean="0">
                <a:cs typeface="Times New Roman" panose="02020603050405020304" pitchFamily="18" charset="0"/>
              </a:rPr>
              <a:t> </a:t>
            </a:r>
          </a:p>
          <a:p>
            <a:pPr marL="285750" indent="-285750" algn="just" eaLnBrk="1" hangingPunct="1"/>
            <a:r>
              <a:rPr lang="en-US" altLang="en-US" sz="1600" smtClean="0">
                <a:cs typeface="Times New Roman" panose="02020603050405020304" pitchFamily="18" charset="0"/>
              </a:rPr>
              <a:t>A process can send a token to any other process.</a:t>
            </a:r>
          </a:p>
          <a:p>
            <a:pPr marL="285750" indent="-285750" algn="just" eaLnBrk="1" hangingPunct="1"/>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Each process maintains an ordered list of requests for a critical section.</a:t>
            </a:r>
          </a:p>
          <a:p>
            <a:pPr marL="285750" indent="-285750" algn="just" eaLnBrk="1" hangingPunct="1"/>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Process requiring entrance broadcasts message with ID and new count (current logical time).</a:t>
            </a:r>
          </a:p>
          <a:p>
            <a:pPr marL="285750" indent="-285750" algn="just" eaLnBrk="1" hangingPunct="1"/>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When using the token, store into it the time-of-request for the request just finished.</a:t>
            </a:r>
          </a:p>
          <a:p>
            <a:pPr marL="285750" indent="-285750" algn="just" eaLnBrk="1" hangingPunct="1"/>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If a process is holding token and not in critical section, send to first message received ( if time maintained in token is later than that for a request in the list, it's an old message and can be discarded.) If no request, hang on to the token.</a:t>
            </a:r>
          </a:p>
        </p:txBody>
      </p:sp>
      <p:sp>
        <p:nvSpPr>
          <p:cNvPr id="19462" name="Text Box 4"/>
          <p:cNvSpPr txBox="1">
            <a:spLocks noChangeArrowheads="1"/>
          </p:cNvSpPr>
          <p:nvPr/>
        </p:nvSpPr>
        <p:spPr bwMode="auto">
          <a:xfrm>
            <a:off x="5715000" y="457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0483"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C3FA515-5768-4823-A01E-CA88F8139AB9}" type="slidenum">
              <a:rPr lang="en-US" altLang="en-US"/>
              <a:pPr eaLnBrk="1" hangingPunct="1"/>
              <a:t>19</a:t>
            </a:fld>
            <a:endParaRPr lang="en-US" altLang="en-US"/>
          </a:p>
        </p:txBody>
      </p:sp>
      <p:sp>
        <p:nvSpPr>
          <p:cNvPr id="20484" name="Rectangle 3"/>
          <p:cNvSpPr>
            <a:spLocks noGrp="1" noChangeArrowheads="1"/>
          </p:cNvSpPr>
          <p:nvPr>
            <p:ph type="body" idx="1"/>
          </p:nvPr>
        </p:nvSpPr>
        <p:spPr>
          <a:xfrm>
            <a:off x="381000" y="1752600"/>
            <a:ext cx="8534400" cy="3581400"/>
          </a:xfrm>
        </p:spPr>
        <p:txBody>
          <a:bodyPr/>
          <a:lstStyle/>
          <a:p>
            <a:pPr marL="457200" indent="-457200" algn="just" eaLnBrk="1" hangingPunct="1">
              <a:lnSpc>
                <a:spcPct val="90000"/>
              </a:lnSpc>
            </a:pPr>
            <a:r>
              <a:rPr lang="en-US" altLang="en-US" sz="1600" smtClean="0">
                <a:cs typeface="Times New Roman" panose="02020603050405020304" pitchFamily="18" charset="0"/>
              </a:rPr>
              <a:t>Atomicity means either ALL the operations associated with a program unit are executed to completion, or none are performed.</a:t>
            </a:r>
          </a:p>
          <a:p>
            <a:pPr marL="457200" indent="-457200" algn="just" eaLnBrk="1" hangingPunct="1">
              <a:lnSpc>
                <a:spcPct val="90000"/>
              </a:lnSpc>
            </a:pPr>
            <a:endParaRPr lang="en-US" altLang="en-US" sz="1600" smtClean="0">
              <a:cs typeface="Times New Roman" panose="02020603050405020304" pitchFamily="18" charset="0"/>
            </a:endParaRPr>
          </a:p>
          <a:p>
            <a:pPr marL="457200" indent="-457200" algn="just" eaLnBrk="1" hangingPunct="1">
              <a:lnSpc>
                <a:spcPct val="90000"/>
              </a:lnSpc>
            </a:pPr>
            <a:r>
              <a:rPr lang="en-US" altLang="en-US" sz="1600" smtClean="0">
                <a:cs typeface="Times New Roman" panose="02020603050405020304" pitchFamily="18" charset="0"/>
              </a:rPr>
              <a:t>Ensuring atomicity in a distributed system requires a </a:t>
            </a:r>
            <a:r>
              <a:rPr lang="en-US" altLang="en-US" sz="1600" b="1" smtClean="0">
                <a:cs typeface="Times New Roman" panose="02020603050405020304" pitchFamily="18" charset="0"/>
              </a:rPr>
              <a:t>transaction  coordinator</a:t>
            </a:r>
            <a:r>
              <a:rPr lang="en-US" altLang="en-US" sz="1600" smtClean="0">
                <a:cs typeface="Times New Roman" panose="02020603050405020304" pitchFamily="18" charset="0"/>
              </a:rPr>
              <a:t>, which is responsible for the following:</a:t>
            </a:r>
          </a:p>
          <a:p>
            <a:pPr marL="457200" indent="-457200" algn="just" eaLnBrk="1" hangingPunct="1">
              <a:lnSpc>
                <a:spcPct val="90000"/>
              </a:lnSpc>
              <a:buFontTx/>
              <a:buNone/>
            </a:pPr>
            <a:r>
              <a:rPr lang="en-US" altLang="en-US" sz="1600" smtClean="0">
                <a:cs typeface="Times New Roman" panose="02020603050405020304" pitchFamily="18" charset="0"/>
              </a:rPr>
              <a:t> </a:t>
            </a:r>
          </a:p>
          <a:p>
            <a:pPr marL="1219200" lvl="1" indent="-533400" algn="just" eaLnBrk="1" hangingPunct="1">
              <a:lnSpc>
                <a:spcPct val="90000"/>
              </a:lnSpc>
              <a:buFontTx/>
              <a:buNone/>
            </a:pPr>
            <a:r>
              <a:rPr lang="en-US" altLang="en-US" sz="1600" smtClean="0">
                <a:cs typeface="Times New Roman" panose="02020603050405020304" pitchFamily="18" charset="0"/>
              </a:rPr>
              <a:t>Starting the execution of a transaction.</a:t>
            </a:r>
          </a:p>
          <a:p>
            <a:pPr marL="1219200" lvl="1" indent="-533400" algn="just" eaLnBrk="1" hangingPunct="1">
              <a:lnSpc>
                <a:spcPct val="90000"/>
              </a:lnSpc>
              <a:buFontTx/>
              <a:buNone/>
            </a:pPr>
            <a:endParaRPr lang="en-US" altLang="en-US" sz="1600" smtClean="0">
              <a:cs typeface="Times New Roman" panose="02020603050405020304" pitchFamily="18" charset="0"/>
            </a:endParaRPr>
          </a:p>
          <a:p>
            <a:pPr marL="1219200" lvl="1" indent="-533400" algn="just" eaLnBrk="1" hangingPunct="1">
              <a:lnSpc>
                <a:spcPct val="90000"/>
              </a:lnSpc>
              <a:buFontTx/>
              <a:buNone/>
            </a:pPr>
            <a:r>
              <a:rPr lang="en-US" altLang="en-US" sz="1600" smtClean="0">
                <a:cs typeface="Times New Roman" panose="02020603050405020304" pitchFamily="18" charset="0"/>
              </a:rPr>
              <a:t>Breaking the transaction into a number of sub transactions, and distributing these sub transactions to the appropriate sites for execution.</a:t>
            </a:r>
          </a:p>
          <a:p>
            <a:pPr marL="1219200" lvl="1" indent="-533400" algn="just" eaLnBrk="1" hangingPunct="1">
              <a:lnSpc>
                <a:spcPct val="90000"/>
              </a:lnSpc>
              <a:buFontTx/>
              <a:buNone/>
            </a:pPr>
            <a:endParaRPr lang="en-US" altLang="en-US" sz="1600" smtClean="0">
              <a:cs typeface="Times New Roman" panose="02020603050405020304" pitchFamily="18" charset="0"/>
            </a:endParaRPr>
          </a:p>
          <a:p>
            <a:pPr marL="1219200" lvl="1" indent="-533400" algn="just" eaLnBrk="1" hangingPunct="1">
              <a:lnSpc>
                <a:spcPct val="90000"/>
              </a:lnSpc>
              <a:buFontTx/>
              <a:buNone/>
            </a:pPr>
            <a:r>
              <a:rPr lang="en-US" altLang="en-US" sz="1600" smtClean="0">
                <a:cs typeface="Times New Roman" panose="02020603050405020304" pitchFamily="18" charset="0"/>
              </a:rPr>
              <a:t>Coordinating the termination of the transaction, which may result in the transaction being committed at all sites or aborted at all sites.</a:t>
            </a:r>
          </a:p>
        </p:txBody>
      </p:sp>
      <p:sp>
        <p:nvSpPr>
          <p:cNvPr id="20485" name="Rectangle 5"/>
          <p:cNvSpPr>
            <a:spLocks noGrp="1" noChangeArrowheads="1"/>
          </p:cNvSpPr>
          <p:nvPr>
            <p:ph type="title"/>
          </p:nvPr>
        </p:nvSpPr>
        <p:spPr>
          <a:xfrm>
            <a:off x="228600" y="2286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0486" name="Text Box 6"/>
          <p:cNvSpPr txBox="1">
            <a:spLocks noChangeArrowheads="1"/>
          </p:cNvSpPr>
          <p:nvPr/>
        </p:nvSpPr>
        <p:spPr bwMode="auto">
          <a:xfrm>
            <a:off x="5715000" y="457200"/>
            <a:ext cx="157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Atomicity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07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3FB00C0-31D4-468B-9D03-15066F9E64D8}" type="slidenum">
              <a:rPr lang="en-US" altLang="en-US"/>
              <a:pPr eaLnBrk="1" hangingPunct="1"/>
              <a:t>2</a:t>
            </a:fld>
            <a:endParaRPr lang="en-US" altLang="en-US"/>
          </a:p>
        </p:txBody>
      </p:sp>
      <p:sp>
        <p:nvSpPr>
          <p:cNvPr id="3076" name="Rectangle 2"/>
          <p:cNvSpPr>
            <a:spLocks noGrp="1" noChangeArrowheads="1"/>
          </p:cNvSpPr>
          <p:nvPr>
            <p:ph type="title"/>
          </p:nvPr>
        </p:nvSpPr>
        <p:spPr>
          <a:xfrm>
            <a:off x="228600" y="228600"/>
            <a:ext cx="8763000" cy="1143000"/>
          </a:xfrm>
        </p:spPr>
        <p:txBody>
          <a:bodyPr/>
          <a:lstStyle/>
          <a:p>
            <a:pPr eaLnBrk="1" hangingPunct="1"/>
            <a:r>
              <a:rPr lang="en-US" altLang="en-US" b="1" smtClean="0">
                <a:cs typeface="Times New Roman" panose="02020603050405020304" pitchFamily="18" charset="0"/>
              </a:rPr>
              <a:t>DISTRIBUTED COORDINATION</a:t>
            </a:r>
            <a:endParaRPr lang="en-US" altLang="en-US" smtClean="0">
              <a:cs typeface="Times New Roman" panose="02020603050405020304" pitchFamily="18" charset="0"/>
            </a:endParaRPr>
          </a:p>
        </p:txBody>
      </p:sp>
      <p:sp>
        <p:nvSpPr>
          <p:cNvPr id="3077" name="Rectangle 3"/>
          <p:cNvSpPr>
            <a:spLocks noGrp="1" noChangeArrowheads="1"/>
          </p:cNvSpPr>
          <p:nvPr>
            <p:ph type="body" idx="1"/>
          </p:nvPr>
        </p:nvSpPr>
        <p:spPr>
          <a:xfrm>
            <a:off x="304800" y="1524000"/>
            <a:ext cx="8534400" cy="4114800"/>
          </a:xfrm>
        </p:spPr>
        <p:txBody>
          <a:bodyPr/>
          <a:lstStyle/>
          <a:p>
            <a:pPr marL="609600" indent="-609600" algn="just" eaLnBrk="1" hangingPunct="1">
              <a:buFontTx/>
              <a:buNone/>
            </a:pPr>
            <a:r>
              <a:rPr lang="en-US" altLang="en-US" sz="2400" b="1" smtClean="0">
                <a:solidFill>
                  <a:srgbClr val="FF3300"/>
                </a:solidFill>
                <a:cs typeface="Times New Roman" panose="02020603050405020304" pitchFamily="18" charset="0"/>
              </a:rPr>
              <a:t>Topics:</a:t>
            </a:r>
          </a:p>
          <a:p>
            <a:pPr marL="609600" indent="-609600" algn="just" eaLnBrk="1" hangingPunct="1">
              <a:buFontTx/>
              <a:buNone/>
            </a:pPr>
            <a:r>
              <a:rPr lang="en-US" altLang="en-US" sz="2000" smtClean="0">
                <a:cs typeface="Times New Roman" panose="02020603050405020304" pitchFamily="18" charset="0"/>
              </a:rPr>
              <a:t> </a:t>
            </a:r>
          </a:p>
          <a:p>
            <a:pPr marL="609600" indent="-609600" eaLnBrk="1" hangingPunct="1"/>
            <a:r>
              <a:rPr lang="en-US" altLang="en-US" sz="2000" smtClean="0"/>
              <a:t>Event Ordering</a:t>
            </a:r>
          </a:p>
          <a:p>
            <a:pPr marL="609600" indent="-609600" eaLnBrk="1" hangingPunct="1"/>
            <a:r>
              <a:rPr lang="en-US" altLang="en-US" sz="2000" smtClean="0"/>
              <a:t>Mutual Exclusion </a:t>
            </a:r>
          </a:p>
          <a:p>
            <a:pPr marL="609600" indent="-609600" eaLnBrk="1" hangingPunct="1"/>
            <a:r>
              <a:rPr lang="en-US" altLang="en-US" sz="2000" smtClean="0"/>
              <a:t>Atomicity</a:t>
            </a:r>
          </a:p>
          <a:p>
            <a:pPr marL="609600" indent="-609600" eaLnBrk="1" hangingPunct="1"/>
            <a:r>
              <a:rPr lang="en-US" altLang="en-US" sz="2000" smtClean="0"/>
              <a:t>Concurrency Control</a:t>
            </a:r>
          </a:p>
          <a:p>
            <a:pPr marL="609600" indent="-609600" eaLnBrk="1" hangingPunct="1"/>
            <a:r>
              <a:rPr lang="en-US" altLang="en-US" sz="2000" smtClean="0"/>
              <a:t>Deadlock Handling</a:t>
            </a:r>
          </a:p>
          <a:p>
            <a:pPr marL="609600" indent="-609600" eaLnBrk="1" hangingPunct="1"/>
            <a:r>
              <a:rPr lang="en-US" altLang="en-US" sz="2000" smtClean="0"/>
              <a:t>Election Algorithms</a:t>
            </a:r>
          </a:p>
          <a:p>
            <a:pPr marL="609600" indent="-609600" eaLnBrk="1" hangingPunct="1"/>
            <a:r>
              <a:rPr lang="en-US" altLang="en-US" sz="2000" smtClean="0"/>
              <a:t>Reaching Agreement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1507"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3FD29A08-5E95-4A4D-89FF-C148ECB1998D}" type="slidenum">
              <a:rPr lang="en-US" altLang="en-US"/>
              <a:pPr eaLnBrk="1" hangingPunct="1"/>
              <a:t>20</a:t>
            </a:fld>
            <a:endParaRPr lang="en-US" altLang="en-US"/>
          </a:p>
        </p:txBody>
      </p:sp>
      <p:sp>
        <p:nvSpPr>
          <p:cNvPr id="21508" name="Rectangle 2"/>
          <p:cNvSpPr>
            <a:spLocks noGrp="1" noChangeArrowheads="1"/>
          </p:cNvSpPr>
          <p:nvPr>
            <p:ph type="body" idx="1"/>
          </p:nvPr>
        </p:nvSpPr>
        <p:spPr>
          <a:xfrm>
            <a:off x="304800" y="1524000"/>
            <a:ext cx="8534400" cy="3810000"/>
          </a:xfrm>
        </p:spPr>
        <p:txBody>
          <a:bodyPr/>
          <a:lstStyle/>
          <a:p>
            <a:pPr marL="457200" indent="-457200" algn="just" eaLnBrk="1" hangingPunct="1">
              <a:lnSpc>
                <a:spcPct val="90000"/>
              </a:lnSpc>
              <a:buFontTx/>
              <a:buNone/>
            </a:pPr>
            <a:r>
              <a:rPr lang="en-US" altLang="en-US" sz="1600" b="1" smtClean="0">
                <a:solidFill>
                  <a:srgbClr val="FF3300"/>
                </a:solidFill>
                <a:cs typeface="Times New Roman" panose="02020603050405020304" pitchFamily="18" charset="0"/>
              </a:rPr>
              <a:t>Two-Phase Commit Protocol (2PC)</a:t>
            </a:r>
            <a:endParaRPr lang="en-US" altLang="en-US" sz="1600" smtClean="0">
              <a:solidFill>
                <a:srgbClr val="FF3300"/>
              </a:solidFill>
              <a:cs typeface="Times New Roman" panose="02020603050405020304" pitchFamily="18" charset="0"/>
            </a:endParaRPr>
          </a:p>
          <a:p>
            <a:pPr marL="457200" indent="-457200" algn="just" eaLnBrk="1" hangingPunct="1">
              <a:lnSpc>
                <a:spcPct val="90000"/>
              </a:lnSpc>
              <a:buFontTx/>
              <a:buNone/>
            </a:pPr>
            <a:r>
              <a:rPr lang="en-US" altLang="en-US" sz="1600" smtClean="0">
                <a:cs typeface="Times New Roman" panose="02020603050405020304" pitchFamily="18" charset="0"/>
              </a:rPr>
              <a:t> </a:t>
            </a:r>
          </a:p>
          <a:p>
            <a:pPr marL="457200" indent="-457200" algn="just" eaLnBrk="1" hangingPunct="1">
              <a:lnSpc>
                <a:spcPct val="90000"/>
              </a:lnSpc>
            </a:pPr>
            <a:r>
              <a:rPr lang="en-US" altLang="en-US" sz="1600" smtClean="0">
                <a:cs typeface="Times New Roman" panose="02020603050405020304" pitchFamily="18" charset="0"/>
              </a:rPr>
              <a:t>For atomicity to be ensured, all the sites in which a transaction T executes must agree on the final outcome of the execution.   2PC is one way of doing this.</a:t>
            </a:r>
          </a:p>
          <a:p>
            <a:pPr marL="457200" indent="-457200" algn="just" eaLnBrk="1" hangingPunct="1">
              <a:lnSpc>
                <a:spcPct val="90000"/>
              </a:lnSpc>
            </a:pPr>
            <a:endParaRPr lang="en-US" altLang="en-US" sz="1600" smtClean="0">
              <a:cs typeface="Times New Roman" panose="02020603050405020304" pitchFamily="18" charset="0"/>
            </a:endParaRPr>
          </a:p>
          <a:p>
            <a:pPr marL="457200" indent="-457200" algn="just" eaLnBrk="1" hangingPunct="1">
              <a:lnSpc>
                <a:spcPct val="90000"/>
              </a:lnSpc>
            </a:pPr>
            <a:r>
              <a:rPr lang="en-US" altLang="en-US" sz="1600" smtClean="0">
                <a:cs typeface="Times New Roman" panose="02020603050405020304" pitchFamily="18" charset="0"/>
              </a:rPr>
              <a:t>Execution of the protocol is initiated by the coordinator after the last step of the transaction has been reached.</a:t>
            </a:r>
          </a:p>
          <a:p>
            <a:pPr marL="457200" indent="-457200" algn="just" eaLnBrk="1" hangingPunct="1">
              <a:lnSpc>
                <a:spcPct val="90000"/>
              </a:lnSpc>
            </a:pPr>
            <a:endParaRPr lang="en-US" altLang="en-US" sz="1600" smtClean="0">
              <a:cs typeface="Times New Roman" panose="02020603050405020304" pitchFamily="18" charset="0"/>
            </a:endParaRPr>
          </a:p>
          <a:p>
            <a:pPr marL="457200" indent="-457200" algn="just" eaLnBrk="1" hangingPunct="1">
              <a:lnSpc>
                <a:spcPct val="90000"/>
              </a:lnSpc>
            </a:pPr>
            <a:r>
              <a:rPr lang="en-US" altLang="en-US" sz="1600" smtClean="0">
                <a:cs typeface="Times New Roman" panose="02020603050405020304" pitchFamily="18" charset="0"/>
              </a:rPr>
              <a:t>When the protocol is initiated, the transaction may still be executing at some of the local sites.</a:t>
            </a:r>
          </a:p>
          <a:p>
            <a:pPr marL="457200" indent="-457200" algn="just" eaLnBrk="1" hangingPunct="1">
              <a:lnSpc>
                <a:spcPct val="90000"/>
              </a:lnSpc>
            </a:pPr>
            <a:endParaRPr lang="en-US" altLang="en-US" sz="1600" smtClean="0">
              <a:cs typeface="Times New Roman" panose="02020603050405020304" pitchFamily="18" charset="0"/>
            </a:endParaRPr>
          </a:p>
          <a:p>
            <a:pPr marL="457200" indent="-457200" algn="just" eaLnBrk="1" hangingPunct="1">
              <a:lnSpc>
                <a:spcPct val="90000"/>
              </a:lnSpc>
            </a:pPr>
            <a:r>
              <a:rPr lang="en-US" altLang="en-US" sz="1600" smtClean="0">
                <a:cs typeface="Times New Roman" panose="02020603050405020304" pitchFamily="18" charset="0"/>
              </a:rPr>
              <a:t>The protocol involves all the local sites at which the transaction executed.</a:t>
            </a:r>
          </a:p>
          <a:p>
            <a:pPr marL="457200" indent="-457200" algn="just" eaLnBrk="1" hangingPunct="1">
              <a:lnSpc>
                <a:spcPct val="90000"/>
              </a:lnSpc>
            </a:pPr>
            <a:endParaRPr lang="en-US" altLang="en-US" sz="1600" smtClean="0">
              <a:cs typeface="Times New Roman" panose="02020603050405020304" pitchFamily="18" charset="0"/>
            </a:endParaRPr>
          </a:p>
          <a:p>
            <a:pPr marL="457200" indent="-457200" algn="just" eaLnBrk="1" hangingPunct="1">
              <a:lnSpc>
                <a:spcPct val="90000"/>
              </a:lnSpc>
            </a:pPr>
            <a:r>
              <a:rPr lang="en-US" altLang="en-US" sz="1600" smtClean="0">
                <a:cs typeface="Times New Roman" panose="02020603050405020304" pitchFamily="18" charset="0"/>
              </a:rPr>
              <a:t>Let T be a transaction initiated at site Si, and let the transaction coordinator at Si be Ci</a:t>
            </a:r>
          </a:p>
        </p:txBody>
      </p:sp>
      <p:sp>
        <p:nvSpPr>
          <p:cNvPr id="21509" name="Rectangle 3"/>
          <p:cNvSpPr>
            <a:spLocks noGrp="1" noChangeArrowheads="1"/>
          </p:cNvSpPr>
          <p:nvPr>
            <p:ph type="title"/>
          </p:nvPr>
        </p:nvSpPr>
        <p:spPr>
          <a:xfrm>
            <a:off x="228600" y="2286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1510" name="Text Box 4"/>
          <p:cNvSpPr txBox="1">
            <a:spLocks noChangeArrowheads="1"/>
          </p:cNvSpPr>
          <p:nvPr/>
        </p:nvSpPr>
        <p:spPr bwMode="auto">
          <a:xfrm>
            <a:off x="5715000" y="457200"/>
            <a:ext cx="157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Atomicity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253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606D97B0-A18D-4362-9192-29E9D5A557DF}" type="slidenum">
              <a:rPr lang="en-US" altLang="en-US"/>
              <a:pPr eaLnBrk="1" hangingPunct="1"/>
              <a:t>21</a:t>
            </a:fld>
            <a:endParaRPr lang="en-US" altLang="en-US"/>
          </a:p>
        </p:txBody>
      </p:sp>
      <p:sp>
        <p:nvSpPr>
          <p:cNvPr id="22532" name="Rectangle 2"/>
          <p:cNvSpPr>
            <a:spLocks noGrp="1" noChangeArrowheads="1"/>
          </p:cNvSpPr>
          <p:nvPr>
            <p:ph type="body" idx="1"/>
          </p:nvPr>
        </p:nvSpPr>
        <p:spPr>
          <a:xfrm>
            <a:off x="152400" y="1143000"/>
            <a:ext cx="8991600" cy="5181600"/>
          </a:xfrm>
        </p:spPr>
        <p:txBody>
          <a:bodyPr/>
          <a:lstStyle/>
          <a:p>
            <a:pPr marL="400050" indent="-400050" algn="just" eaLnBrk="1" hangingPunct="1">
              <a:lnSpc>
                <a:spcPct val="90000"/>
              </a:lnSpc>
              <a:buFontTx/>
              <a:buNone/>
            </a:pPr>
            <a:r>
              <a:rPr lang="en-US" altLang="en-US" sz="1600" b="1" smtClean="0">
                <a:solidFill>
                  <a:schemeClr val="accent2"/>
                </a:solidFill>
                <a:cs typeface="Times New Roman" panose="02020603050405020304" pitchFamily="18" charset="0"/>
              </a:rPr>
              <a:t>Two-Phase Commit Protocol (2PC)</a:t>
            </a:r>
            <a:endParaRPr lang="en-US" altLang="en-US" sz="1600" smtClean="0">
              <a:cs typeface="Times New Roman" panose="02020603050405020304" pitchFamily="18" charset="0"/>
            </a:endParaRPr>
          </a:p>
          <a:p>
            <a:pPr marL="400050" indent="-400050" algn="just" eaLnBrk="1" hangingPunct="1">
              <a:lnSpc>
                <a:spcPct val="90000"/>
              </a:lnSpc>
              <a:buFontTx/>
              <a:buNone/>
            </a:pPr>
            <a:r>
              <a:rPr lang="en-US" altLang="en-US" sz="1600" b="1" smtClean="0">
                <a:cs typeface="Times New Roman" panose="02020603050405020304" pitchFamily="18" charset="0"/>
              </a:rPr>
              <a:t>Phase 1:    Obtaining a decision</a:t>
            </a:r>
            <a:endParaRPr lang="en-US" altLang="en-US" sz="1600" smtClean="0">
              <a:cs typeface="Times New Roman" panose="02020603050405020304" pitchFamily="18" charset="0"/>
            </a:endParaRPr>
          </a:p>
          <a:p>
            <a:pPr marL="400050" indent="-400050" algn="just" eaLnBrk="1" hangingPunct="1">
              <a:lnSpc>
                <a:spcPct val="90000"/>
              </a:lnSpc>
              <a:buFontTx/>
              <a:buNone/>
            </a:pPr>
            <a:r>
              <a:rPr lang="en-US" altLang="en-US" sz="1600" smtClean="0">
                <a:cs typeface="Times New Roman" panose="02020603050405020304" pitchFamily="18" charset="0"/>
              </a:rPr>
              <a:t> </a:t>
            </a:r>
          </a:p>
          <a:p>
            <a:pPr marL="400050" indent="-400050" algn="just" eaLnBrk="1" hangingPunct="1">
              <a:lnSpc>
                <a:spcPct val="90000"/>
              </a:lnSpc>
            </a:pPr>
            <a:r>
              <a:rPr lang="en-US" altLang="en-US" sz="1600" smtClean="0">
                <a:cs typeface="Times New Roman" panose="02020603050405020304" pitchFamily="18" charset="0"/>
              </a:rPr>
              <a:t>Ci adds &lt;prepare T&gt; record to the log.</a:t>
            </a:r>
          </a:p>
          <a:p>
            <a:pPr marL="400050" indent="-400050" algn="just" eaLnBrk="1" hangingPunct="1">
              <a:lnSpc>
                <a:spcPct val="90000"/>
              </a:lnSpc>
            </a:pPr>
            <a:r>
              <a:rPr lang="en-US" altLang="en-US" sz="1600" smtClean="0">
                <a:cs typeface="Times New Roman" panose="02020603050405020304" pitchFamily="18" charset="0"/>
              </a:rPr>
              <a:t>Ci sends &lt;prepare T&gt; message to all sites.</a:t>
            </a:r>
          </a:p>
          <a:p>
            <a:pPr marL="400050" indent="-400050" algn="just" eaLnBrk="1" hangingPunct="1">
              <a:lnSpc>
                <a:spcPct val="90000"/>
              </a:lnSpc>
            </a:pPr>
            <a:r>
              <a:rPr lang="en-US" altLang="en-US" sz="1600" smtClean="0">
                <a:cs typeface="Times New Roman" panose="02020603050405020304" pitchFamily="18" charset="0"/>
              </a:rPr>
              <a:t>When a site receives a &lt;prepare T&gt; message, the transaction manager determines if it can commit the transaction.</a:t>
            </a:r>
          </a:p>
          <a:p>
            <a:pPr marL="400050" indent="-400050" algn="just" eaLnBrk="1" hangingPunct="1">
              <a:lnSpc>
                <a:spcPct val="90000"/>
              </a:lnSpc>
              <a:buFontTx/>
              <a:buNone/>
            </a:pPr>
            <a:r>
              <a:rPr lang="en-US" altLang="en-US" sz="1600" smtClean="0">
                <a:cs typeface="Times New Roman" panose="02020603050405020304" pitchFamily="18" charset="0"/>
              </a:rPr>
              <a:t> </a:t>
            </a:r>
          </a:p>
          <a:p>
            <a:pPr marL="1219200" lvl="1" indent="-533400" algn="just" eaLnBrk="1" hangingPunct="1">
              <a:lnSpc>
                <a:spcPct val="90000"/>
              </a:lnSpc>
              <a:buFontTx/>
              <a:buNone/>
            </a:pPr>
            <a:r>
              <a:rPr lang="en-US" altLang="en-US" sz="1600" b="1" smtClean="0">
                <a:cs typeface="Times New Roman" panose="02020603050405020304" pitchFamily="18" charset="0"/>
              </a:rPr>
              <a:t>If no:</a:t>
            </a:r>
            <a:r>
              <a:rPr lang="en-US" altLang="en-US" sz="1600" smtClean="0">
                <a:cs typeface="Times New Roman" panose="02020603050405020304" pitchFamily="18" charset="0"/>
              </a:rPr>
              <a:t> add &lt;no T&gt; record to the log and respond to Ci with &lt;abort T &gt;.</a:t>
            </a:r>
          </a:p>
          <a:p>
            <a:pPr marL="1219200" lvl="1" indent="-533400" algn="just" eaLnBrk="1" hangingPunct="1">
              <a:lnSpc>
                <a:spcPct val="90000"/>
              </a:lnSpc>
              <a:buFontTx/>
              <a:buNone/>
            </a:pPr>
            <a:r>
              <a:rPr lang="en-US" altLang="en-US" sz="1600" smtClean="0">
                <a:cs typeface="Times New Roman" panose="02020603050405020304" pitchFamily="18" charset="0"/>
              </a:rPr>
              <a:t>                                                                         </a:t>
            </a:r>
          </a:p>
          <a:p>
            <a:pPr marL="1219200" lvl="1" indent="-533400" algn="just" eaLnBrk="1" hangingPunct="1">
              <a:lnSpc>
                <a:spcPct val="90000"/>
              </a:lnSpc>
              <a:buFontTx/>
              <a:buNone/>
            </a:pPr>
            <a:r>
              <a:rPr lang="en-US" altLang="en-US" sz="1600" b="1" smtClean="0">
                <a:cs typeface="Times New Roman" panose="02020603050405020304" pitchFamily="18" charset="0"/>
              </a:rPr>
              <a:t>If yes:</a:t>
            </a:r>
          </a:p>
          <a:p>
            <a:pPr marL="1790700" lvl="2" indent="-457200" algn="just" eaLnBrk="1" hangingPunct="1">
              <a:lnSpc>
                <a:spcPct val="90000"/>
              </a:lnSpc>
              <a:buFontTx/>
              <a:buNone/>
            </a:pPr>
            <a:r>
              <a:rPr lang="en-US" altLang="en-US" sz="1600" smtClean="0">
                <a:cs typeface="Times New Roman" panose="02020603050405020304" pitchFamily="18" charset="0"/>
              </a:rPr>
              <a:t>add &lt;ready T &gt; record to the log.</a:t>
            </a:r>
          </a:p>
          <a:p>
            <a:pPr marL="1790700" lvl="2" indent="-457200" algn="just" eaLnBrk="1" hangingPunct="1">
              <a:lnSpc>
                <a:spcPct val="90000"/>
              </a:lnSpc>
              <a:buFontTx/>
              <a:buNone/>
            </a:pPr>
            <a:r>
              <a:rPr lang="en-US" altLang="en-US" sz="1600" smtClean="0">
                <a:cs typeface="Times New Roman" panose="02020603050405020304" pitchFamily="18" charset="0"/>
              </a:rPr>
              <a:t>force all log records  for T onto stable storage.</a:t>
            </a:r>
          </a:p>
          <a:p>
            <a:pPr marL="1790700" lvl="2" indent="-457200" algn="just" eaLnBrk="1" hangingPunct="1">
              <a:lnSpc>
                <a:spcPct val="90000"/>
              </a:lnSpc>
              <a:buFontTx/>
              <a:buNone/>
            </a:pPr>
            <a:r>
              <a:rPr lang="en-US" altLang="en-US" sz="1600" smtClean="0">
                <a:cs typeface="Times New Roman" panose="02020603050405020304" pitchFamily="18" charset="0"/>
              </a:rPr>
              <a:t>transaction manager sends &lt;ready T &gt; message to Ci .</a:t>
            </a:r>
          </a:p>
          <a:p>
            <a:pPr marL="400050" indent="-400050" algn="just" eaLnBrk="1" hangingPunct="1">
              <a:lnSpc>
                <a:spcPct val="90000"/>
              </a:lnSpc>
              <a:buFontTx/>
              <a:buNone/>
            </a:pPr>
            <a:r>
              <a:rPr lang="en-US" altLang="en-US" sz="1600" smtClean="0">
                <a:cs typeface="Times New Roman" panose="02020603050405020304" pitchFamily="18" charset="0"/>
              </a:rPr>
              <a:t> </a:t>
            </a:r>
          </a:p>
          <a:p>
            <a:pPr marL="400050" indent="-400050" algn="just" eaLnBrk="1" hangingPunct="1">
              <a:lnSpc>
                <a:spcPct val="90000"/>
              </a:lnSpc>
            </a:pPr>
            <a:r>
              <a:rPr lang="en-US" altLang="en-US" sz="1600" smtClean="0">
                <a:cs typeface="Times New Roman" panose="02020603050405020304" pitchFamily="18" charset="0"/>
              </a:rPr>
              <a:t>Coordinator collects responses -</a:t>
            </a:r>
          </a:p>
          <a:p>
            <a:pPr marL="1219200" lvl="1" indent="-533400" algn="just" eaLnBrk="1" hangingPunct="1">
              <a:lnSpc>
                <a:spcPct val="90000"/>
              </a:lnSpc>
              <a:buFontTx/>
              <a:buNone/>
            </a:pPr>
            <a:r>
              <a:rPr lang="en-US" altLang="en-US" sz="1600" smtClean="0">
                <a:cs typeface="Times New Roman" panose="02020603050405020304" pitchFamily="18" charset="0"/>
              </a:rPr>
              <a:t>If </a:t>
            </a:r>
            <a:r>
              <a:rPr lang="en-US" altLang="en-US" sz="1600" b="1" smtClean="0">
                <a:cs typeface="Times New Roman" panose="02020603050405020304" pitchFamily="18" charset="0"/>
              </a:rPr>
              <a:t>All</a:t>
            </a:r>
            <a:r>
              <a:rPr lang="en-US" altLang="en-US" sz="1600" smtClean="0">
                <a:cs typeface="Times New Roman" panose="02020603050405020304" pitchFamily="18" charset="0"/>
              </a:rPr>
              <a:t> respond "ready", decision is </a:t>
            </a:r>
            <a:r>
              <a:rPr lang="en-US" altLang="en-US" sz="1600" b="1" smtClean="0">
                <a:cs typeface="Times New Roman" panose="02020603050405020304" pitchFamily="18" charset="0"/>
              </a:rPr>
              <a:t>commit</a:t>
            </a:r>
            <a:r>
              <a:rPr lang="en-US" altLang="en-US" sz="1600" smtClean="0">
                <a:cs typeface="Times New Roman" panose="02020603050405020304" pitchFamily="18" charset="0"/>
              </a:rPr>
              <a:t>.</a:t>
            </a:r>
          </a:p>
          <a:p>
            <a:pPr marL="1219200" lvl="1" indent="-533400" algn="just" eaLnBrk="1" hangingPunct="1">
              <a:lnSpc>
                <a:spcPct val="90000"/>
              </a:lnSpc>
              <a:buFontTx/>
              <a:buNone/>
            </a:pPr>
            <a:r>
              <a:rPr lang="en-US" altLang="en-US" sz="1600" smtClean="0">
                <a:cs typeface="Times New Roman" panose="02020603050405020304" pitchFamily="18" charset="0"/>
              </a:rPr>
              <a:t>If At least one response is "abort", decision is </a:t>
            </a:r>
            <a:r>
              <a:rPr lang="en-US" altLang="en-US" sz="1600" b="1" smtClean="0">
                <a:cs typeface="Times New Roman" panose="02020603050405020304" pitchFamily="18" charset="0"/>
              </a:rPr>
              <a:t>abort</a:t>
            </a:r>
            <a:r>
              <a:rPr lang="en-US" altLang="en-US" sz="1600" smtClean="0">
                <a:cs typeface="Times New Roman" panose="02020603050405020304" pitchFamily="18" charset="0"/>
              </a:rPr>
              <a:t>.</a:t>
            </a:r>
          </a:p>
          <a:p>
            <a:pPr marL="1219200" lvl="1" indent="-533400" algn="just" eaLnBrk="1" hangingPunct="1">
              <a:lnSpc>
                <a:spcPct val="90000"/>
              </a:lnSpc>
              <a:buFontTx/>
              <a:buNone/>
            </a:pPr>
            <a:r>
              <a:rPr lang="en-US" altLang="en-US" sz="1600" smtClean="0">
                <a:cs typeface="Times New Roman" panose="02020603050405020304" pitchFamily="18" charset="0"/>
              </a:rPr>
              <a:t>If At least one participant fails to respond within timeout period, decision is </a:t>
            </a:r>
            <a:r>
              <a:rPr lang="en-US" altLang="en-US" sz="1600" b="1" smtClean="0">
                <a:cs typeface="Times New Roman" panose="02020603050405020304" pitchFamily="18" charset="0"/>
              </a:rPr>
              <a:t>abort</a:t>
            </a:r>
            <a:r>
              <a:rPr lang="en-US" altLang="en-US" sz="1600" smtClean="0">
                <a:cs typeface="Times New Roman" panose="02020603050405020304" pitchFamily="18" charset="0"/>
              </a:rPr>
              <a:t>.</a:t>
            </a:r>
          </a:p>
        </p:txBody>
      </p:sp>
      <p:sp>
        <p:nvSpPr>
          <p:cNvPr id="22533" name="Rectangle 3"/>
          <p:cNvSpPr>
            <a:spLocks noGrp="1" noChangeArrowheads="1"/>
          </p:cNvSpPr>
          <p:nvPr>
            <p:ph type="title"/>
          </p:nvPr>
        </p:nvSpPr>
        <p:spPr>
          <a:xfrm>
            <a:off x="228600" y="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2534" name="Text Box 4"/>
          <p:cNvSpPr txBox="1">
            <a:spLocks noChangeArrowheads="1"/>
          </p:cNvSpPr>
          <p:nvPr/>
        </p:nvSpPr>
        <p:spPr bwMode="auto">
          <a:xfrm>
            <a:off x="5715000" y="457200"/>
            <a:ext cx="157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Atomicity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355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B80AAD9B-7602-4414-ADC1-C4B4BB865DD5}" type="slidenum">
              <a:rPr lang="en-US" altLang="en-US"/>
              <a:pPr eaLnBrk="1" hangingPunct="1"/>
              <a:t>22</a:t>
            </a:fld>
            <a:endParaRPr lang="en-US" altLang="en-US"/>
          </a:p>
        </p:txBody>
      </p:sp>
      <p:sp>
        <p:nvSpPr>
          <p:cNvPr id="23556" name="Rectangle 2"/>
          <p:cNvSpPr>
            <a:spLocks noGrp="1" noChangeArrowheads="1"/>
          </p:cNvSpPr>
          <p:nvPr>
            <p:ph type="body" idx="1"/>
          </p:nvPr>
        </p:nvSpPr>
        <p:spPr>
          <a:xfrm>
            <a:off x="152400" y="1143000"/>
            <a:ext cx="8763000" cy="3581400"/>
          </a:xfrm>
        </p:spPr>
        <p:txBody>
          <a:bodyPr/>
          <a:lstStyle/>
          <a:p>
            <a:pPr marL="457200" indent="-457200" algn="just" eaLnBrk="1" hangingPunct="1">
              <a:lnSpc>
                <a:spcPct val="90000"/>
              </a:lnSpc>
              <a:buFontTx/>
              <a:buNone/>
            </a:pPr>
            <a:r>
              <a:rPr lang="en-US" altLang="en-US" sz="1600" b="1" smtClean="0">
                <a:solidFill>
                  <a:schemeClr val="accent2"/>
                </a:solidFill>
                <a:cs typeface="Times New Roman" panose="02020603050405020304" pitchFamily="18" charset="0"/>
              </a:rPr>
              <a:t>Two-Phase Commit Protocol (2PC)</a:t>
            </a:r>
            <a:endParaRPr lang="en-US" altLang="en-US" sz="1600" b="1" smtClean="0">
              <a:solidFill>
                <a:srgbClr val="FF3300"/>
              </a:solidFill>
              <a:cs typeface="Times New Roman" panose="02020603050405020304" pitchFamily="18" charset="0"/>
            </a:endParaRPr>
          </a:p>
          <a:p>
            <a:pPr marL="457200" indent="-457200" algn="just" eaLnBrk="1" hangingPunct="1">
              <a:lnSpc>
                <a:spcPct val="90000"/>
              </a:lnSpc>
              <a:buFontTx/>
              <a:buNone/>
            </a:pPr>
            <a:endParaRPr lang="en-US" altLang="en-US" sz="1600" smtClean="0">
              <a:cs typeface="Times New Roman" panose="02020603050405020304" pitchFamily="18" charset="0"/>
            </a:endParaRPr>
          </a:p>
          <a:p>
            <a:pPr marL="457200" indent="-457200" algn="just" eaLnBrk="1" hangingPunct="1">
              <a:lnSpc>
                <a:spcPct val="90000"/>
              </a:lnSpc>
              <a:buFontTx/>
              <a:buNone/>
            </a:pPr>
            <a:r>
              <a:rPr lang="en-US" altLang="en-US" sz="1600" b="1" smtClean="0">
                <a:cs typeface="Times New Roman" panose="02020603050405020304" pitchFamily="18" charset="0"/>
              </a:rPr>
              <a:t>Phase 2:   Recording the decision in the database</a:t>
            </a:r>
          </a:p>
          <a:p>
            <a:pPr marL="457200" indent="-457200" algn="just" eaLnBrk="1" hangingPunct="1">
              <a:lnSpc>
                <a:spcPct val="90000"/>
              </a:lnSpc>
              <a:buFontTx/>
              <a:buNone/>
            </a:pPr>
            <a:r>
              <a:rPr lang="en-US" altLang="en-US" sz="1600" smtClean="0">
                <a:cs typeface="Times New Roman" panose="02020603050405020304" pitchFamily="18" charset="0"/>
              </a:rPr>
              <a:t> </a:t>
            </a:r>
          </a:p>
          <a:p>
            <a:pPr marL="457200" indent="-457200" algn="just" eaLnBrk="1" hangingPunct="1">
              <a:lnSpc>
                <a:spcPct val="90000"/>
              </a:lnSpc>
            </a:pPr>
            <a:r>
              <a:rPr lang="en-US" altLang="en-US" sz="1600" smtClean="0">
                <a:cs typeface="Times New Roman" panose="02020603050405020304" pitchFamily="18" charset="0"/>
              </a:rPr>
              <a:t>Coordinator adds a decision record ( &lt;abort T &gt;or &lt;commit T &gt; ) to its log and forces record onto stable storage.</a:t>
            </a:r>
          </a:p>
          <a:p>
            <a:pPr marL="457200" indent="-457200" algn="just" eaLnBrk="1" hangingPunct="1">
              <a:lnSpc>
                <a:spcPct val="90000"/>
              </a:lnSpc>
            </a:pPr>
            <a:endParaRPr lang="en-US" altLang="en-US" sz="1600" smtClean="0">
              <a:cs typeface="Times New Roman" panose="02020603050405020304" pitchFamily="18" charset="0"/>
            </a:endParaRPr>
          </a:p>
          <a:p>
            <a:pPr marL="457200" indent="-457200" algn="just" eaLnBrk="1" hangingPunct="1">
              <a:lnSpc>
                <a:spcPct val="90000"/>
              </a:lnSpc>
            </a:pPr>
            <a:r>
              <a:rPr lang="en-US" altLang="en-US" sz="1600" smtClean="0">
                <a:cs typeface="Times New Roman" panose="02020603050405020304" pitchFamily="18" charset="0"/>
              </a:rPr>
              <a:t>Once that record reaches stable storage it is irrevocable (even if failures occur).</a:t>
            </a:r>
          </a:p>
          <a:p>
            <a:pPr marL="457200" indent="-457200" algn="just" eaLnBrk="1" hangingPunct="1">
              <a:lnSpc>
                <a:spcPct val="90000"/>
              </a:lnSpc>
            </a:pPr>
            <a:endParaRPr lang="en-US" altLang="en-US" sz="1600" smtClean="0">
              <a:cs typeface="Times New Roman" panose="02020603050405020304" pitchFamily="18" charset="0"/>
            </a:endParaRPr>
          </a:p>
          <a:p>
            <a:pPr marL="457200" indent="-457200" algn="just" eaLnBrk="1" hangingPunct="1">
              <a:lnSpc>
                <a:spcPct val="90000"/>
              </a:lnSpc>
            </a:pPr>
            <a:r>
              <a:rPr lang="en-US" altLang="en-US" sz="1600" smtClean="0">
                <a:cs typeface="Times New Roman" panose="02020603050405020304" pitchFamily="18" charset="0"/>
              </a:rPr>
              <a:t>Coordinator sends a message to each participant informing it of the decision (commit or abort) .</a:t>
            </a:r>
          </a:p>
          <a:p>
            <a:pPr marL="457200" indent="-457200" algn="just" eaLnBrk="1" hangingPunct="1">
              <a:lnSpc>
                <a:spcPct val="90000"/>
              </a:lnSpc>
            </a:pPr>
            <a:endParaRPr lang="en-US" altLang="en-US" sz="1600" smtClean="0">
              <a:cs typeface="Times New Roman" panose="02020603050405020304" pitchFamily="18" charset="0"/>
            </a:endParaRPr>
          </a:p>
          <a:p>
            <a:pPr marL="457200" indent="-457200" algn="just" eaLnBrk="1" hangingPunct="1">
              <a:lnSpc>
                <a:spcPct val="90000"/>
              </a:lnSpc>
            </a:pPr>
            <a:r>
              <a:rPr lang="en-US" altLang="en-US" sz="1600" smtClean="0">
                <a:cs typeface="Times New Roman" panose="02020603050405020304" pitchFamily="18" charset="0"/>
              </a:rPr>
              <a:t>Participants take appropriate action locally.</a:t>
            </a:r>
          </a:p>
        </p:txBody>
      </p:sp>
      <p:sp>
        <p:nvSpPr>
          <p:cNvPr id="23557" name="Rectangle 3"/>
          <p:cNvSpPr>
            <a:spLocks noGrp="1" noChangeArrowheads="1"/>
          </p:cNvSpPr>
          <p:nvPr>
            <p:ph type="title"/>
          </p:nvPr>
        </p:nvSpPr>
        <p:spPr>
          <a:xfrm>
            <a:off x="228600" y="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3558" name="Text Box 4"/>
          <p:cNvSpPr txBox="1">
            <a:spLocks noChangeArrowheads="1"/>
          </p:cNvSpPr>
          <p:nvPr/>
        </p:nvSpPr>
        <p:spPr bwMode="auto">
          <a:xfrm>
            <a:off x="5715000" y="457200"/>
            <a:ext cx="157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Atomicity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4579"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C77D980-148E-437D-87FB-D5A430EDBE19}" type="slidenum">
              <a:rPr lang="en-US" altLang="en-US"/>
              <a:pPr eaLnBrk="1" hangingPunct="1"/>
              <a:t>23</a:t>
            </a:fld>
            <a:endParaRPr lang="en-US" altLang="en-US"/>
          </a:p>
        </p:txBody>
      </p:sp>
      <p:sp>
        <p:nvSpPr>
          <p:cNvPr id="24580" name="Rectangle 2"/>
          <p:cNvSpPr>
            <a:spLocks noGrp="1" noChangeArrowheads="1"/>
          </p:cNvSpPr>
          <p:nvPr>
            <p:ph type="body" idx="1"/>
          </p:nvPr>
        </p:nvSpPr>
        <p:spPr>
          <a:xfrm>
            <a:off x="152400" y="1143000"/>
            <a:ext cx="8763000" cy="5181600"/>
          </a:xfrm>
        </p:spPr>
        <p:txBody>
          <a:bodyPr/>
          <a:lstStyle/>
          <a:p>
            <a:pPr marL="400050" indent="-400050" algn="just" eaLnBrk="1" hangingPunct="1">
              <a:lnSpc>
                <a:spcPct val="90000"/>
              </a:lnSpc>
              <a:buFontTx/>
              <a:buNone/>
            </a:pPr>
            <a:r>
              <a:rPr lang="en-US" altLang="en-US" sz="1600" b="1" smtClean="0">
                <a:solidFill>
                  <a:schemeClr val="accent2"/>
                </a:solidFill>
                <a:cs typeface="Times New Roman" panose="02020603050405020304" pitchFamily="18" charset="0"/>
              </a:rPr>
              <a:t>Failure Handling in Two-Phase Commit:</a:t>
            </a:r>
            <a:endParaRPr lang="en-US" altLang="en-US" sz="1600" smtClean="0">
              <a:solidFill>
                <a:srgbClr val="FF3300"/>
              </a:solidFill>
              <a:cs typeface="Times New Roman" panose="02020603050405020304" pitchFamily="18" charset="0"/>
            </a:endParaRPr>
          </a:p>
          <a:p>
            <a:pPr marL="400050" indent="-400050" algn="just" eaLnBrk="1" hangingPunct="1">
              <a:lnSpc>
                <a:spcPct val="90000"/>
              </a:lnSpc>
              <a:buFontTx/>
              <a:buNone/>
            </a:pPr>
            <a:r>
              <a:rPr lang="en-US" altLang="en-US" sz="1600" b="1" smtClean="0">
                <a:solidFill>
                  <a:schemeClr val="accent2"/>
                </a:solidFill>
                <a:cs typeface="Times New Roman" panose="02020603050405020304" pitchFamily="18" charset="0"/>
              </a:rPr>
              <a:t>Failure of a participating Site:</a:t>
            </a:r>
            <a:endParaRPr lang="en-US" altLang="en-US" sz="1600" smtClean="0">
              <a:cs typeface="Times New Roman" panose="02020603050405020304" pitchFamily="18" charset="0"/>
            </a:endParaRPr>
          </a:p>
          <a:p>
            <a:pPr marL="400050" indent="-400050" algn="just" eaLnBrk="1" hangingPunct="1">
              <a:lnSpc>
                <a:spcPct val="90000"/>
              </a:lnSpc>
              <a:buFontTx/>
              <a:buNone/>
            </a:pPr>
            <a:r>
              <a:rPr lang="en-US" altLang="en-US" sz="1600" b="1" smtClean="0">
                <a:cs typeface="Times New Roman" panose="02020603050405020304" pitchFamily="18" charset="0"/>
              </a:rPr>
              <a:t> </a:t>
            </a:r>
            <a:endParaRPr lang="en-US" altLang="en-US" sz="1600" smtClean="0">
              <a:cs typeface="Times New Roman" panose="02020603050405020304" pitchFamily="18" charset="0"/>
            </a:endParaRPr>
          </a:p>
          <a:p>
            <a:pPr marL="400050" indent="-400050" algn="just" eaLnBrk="1" hangingPunct="1">
              <a:lnSpc>
                <a:spcPct val="90000"/>
              </a:lnSpc>
            </a:pPr>
            <a:r>
              <a:rPr lang="en-US" altLang="en-US" sz="1600" smtClean="0">
                <a:cs typeface="Times New Roman" panose="02020603050405020304" pitchFamily="18" charset="0"/>
              </a:rPr>
              <a:t>The log contains a &lt;commit T&gt; record.  In this case, the site executes </a:t>
            </a:r>
            <a:r>
              <a:rPr lang="en-US" altLang="en-US" sz="1600" b="1" smtClean="0">
                <a:cs typeface="Times New Roman" panose="02020603050405020304" pitchFamily="18" charset="0"/>
              </a:rPr>
              <a:t>redo</a:t>
            </a:r>
            <a:r>
              <a:rPr lang="en-US" altLang="en-US" sz="1600" smtClean="0">
                <a:cs typeface="Times New Roman" panose="02020603050405020304" pitchFamily="18" charset="0"/>
              </a:rPr>
              <a:t>  (T)</a:t>
            </a:r>
          </a:p>
          <a:p>
            <a:pPr marL="400050" indent="-400050" algn="just" eaLnBrk="1" hangingPunct="1">
              <a:lnSpc>
                <a:spcPct val="90000"/>
              </a:lnSpc>
            </a:pPr>
            <a:r>
              <a:rPr lang="en-US" altLang="en-US" sz="1600" smtClean="0">
                <a:cs typeface="Times New Roman" panose="02020603050405020304" pitchFamily="18" charset="0"/>
              </a:rPr>
              <a:t>The log contains an &lt;abort T&gt; record.  In this case, the site executes </a:t>
            </a:r>
            <a:r>
              <a:rPr lang="en-US" altLang="en-US" sz="1600" b="1" smtClean="0">
                <a:cs typeface="Times New Roman" panose="02020603050405020304" pitchFamily="18" charset="0"/>
              </a:rPr>
              <a:t>undo</a:t>
            </a:r>
            <a:r>
              <a:rPr lang="en-US" altLang="en-US" sz="1600" smtClean="0">
                <a:cs typeface="Times New Roman" panose="02020603050405020304" pitchFamily="18" charset="0"/>
              </a:rPr>
              <a:t>  (T)</a:t>
            </a:r>
          </a:p>
          <a:p>
            <a:pPr marL="400050" indent="-400050" algn="just" eaLnBrk="1" hangingPunct="1">
              <a:lnSpc>
                <a:spcPct val="90000"/>
              </a:lnSpc>
            </a:pPr>
            <a:r>
              <a:rPr lang="en-US" altLang="en-US" sz="1600" smtClean="0">
                <a:cs typeface="Times New Roman" panose="02020603050405020304" pitchFamily="18" charset="0"/>
              </a:rPr>
              <a:t>The log contains a &lt;ready T&gt; record; consult Ci .  If Ci is down, site sends    </a:t>
            </a:r>
            <a:r>
              <a:rPr lang="en-US" altLang="en-US" sz="1600" b="1" smtClean="0">
                <a:cs typeface="Times New Roman" panose="02020603050405020304" pitchFamily="18" charset="0"/>
              </a:rPr>
              <a:t>query-status</a:t>
            </a:r>
            <a:r>
              <a:rPr lang="en-US" altLang="en-US" sz="1600" smtClean="0">
                <a:cs typeface="Times New Roman" panose="02020603050405020304" pitchFamily="18" charset="0"/>
              </a:rPr>
              <a:t>(T)   message to the other sites.</a:t>
            </a:r>
          </a:p>
          <a:p>
            <a:pPr marL="400050" indent="-400050" algn="just" eaLnBrk="1" hangingPunct="1">
              <a:lnSpc>
                <a:spcPct val="90000"/>
              </a:lnSpc>
            </a:pPr>
            <a:r>
              <a:rPr lang="en-US" altLang="en-US" sz="1600" smtClean="0">
                <a:cs typeface="Times New Roman" panose="02020603050405020304" pitchFamily="18" charset="0"/>
              </a:rPr>
              <a:t>The log contains no control records concerning (T).  Then the site executes  </a:t>
            </a:r>
            <a:r>
              <a:rPr lang="en-US" altLang="en-US" sz="1600" b="1" smtClean="0">
                <a:cs typeface="Times New Roman" panose="02020603050405020304" pitchFamily="18" charset="0"/>
              </a:rPr>
              <a:t>undo</a:t>
            </a:r>
            <a:r>
              <a:rPr lang="en-US" altLang="en-US" sz="1600" smtClean="0">
                <a:cs typeface="Times New Roman" panose="02020603050405020304" pitchFamily="18" charset="0"/>
              </a:rPr>
              <a:t>(T).</a:t>
            </a:r>
          </a:p>
          <a:p>
            <a:pPr marL="400050" indent="-400050" algn="just" eaLnBrk="1" hangingPunct="1">
              <a:lnSpc>
                <a:spcPct val="90000"/>
              </a:lnSpc>
              <a:buFontTx/>
              <a:buNone/>
            </a:pPr>
            <a:r>
              <a:rPr lang="en-US" altLang="en-US" sz="1600" smtClean="0">
                <a:cs typeface="Times New Roman" panose="02020603050405020304" pitchFamily="18" charset="0"/>
              </a:rPr>
              <a:t> </a:t>
            </a:r>
          </a:p>
          <a:p>
            <a:pPr marL="400050" indent="-400050" algn="just" eaLnBrk="1" hangingPunct="1">
              <a:lnSpc>
                <a:spcPct val="90000"/>
              </a:lnSpc>
              <a:buFontTx/>
              <a:buNone/>
            </a:pPr>
            <a:r>
              <a:rPr lang="en-US" altLang="en-US" sz="1600" b="1" smtClean="0">
                <a:solidFill>
                  <a:schemeClr val="accent2"/>
                </a:solidFill>
                <a:cs typeface="Times New Roman" panose="02020603050405020304" pitchFamily="18" charset="0"/>
              </a:rPr>
              <a:t>Failure of the Coordinator Ci:</a:t>
            </a:r>
            <a:endParaRPr lang="en-US" altLang="en-US" sz="1600" smtClean="0">
              <a:cs typeface="Times New Roman" panose="02020603050405020304" pitchFamily="18" charset="0"/>
            </a:endParaRPr>
          </a:p>
          <a:p>
            <a:pPr marL="400050" indent="-400050" algn="just" eaLnBrk="1" hangingPunct="1">
              <a:lnSpc>
                <a:spcPct val="90000"/>
              </a:lnSpc>
              <a:buFontTx/>
              <a:buNone/>
            </a:pPr>
            <a:r>
              <a:rPr lang="en-US" altLang="en-US" sz="1600" smtClean="0">
                <a:cs typeface="Times New Roman" panose="02020603050405020304" pitchFamily="18" charset="0"/>
              </a:rPr>
              <a:t> </a:t>
            </a:r>
          </a:p>
          <a:p>
            <a:pPr marL="400050" indent="-400050" algn="just" eaLnBrk="1" hangingPunct="1"/>
            <a:r>
              <a:rPr lang="en-US" altLang="en-US" sz="1600" smtClean="0">
                <a:cs typeface="Times New Roman" panose="02020603050405020304" pitchFamily="18" charset="0"/>
              </a:rPr>
              <a:t>If an active site contains a &lt;commit T&gt; record in its log, then T must be committed.</a:t>
            </a:r>
          </a:p>
          <a:p>
            <a:pPr marL="400050" indent="-400050" algn="just" eaLnBrk="1" hangingPunct="1"/>
            <a:r>
              <a:rPr lang="en-US" altLang="en-US" sz="1600" smtClean="0">
                <a:cs typeface="Times New Roman" panose="02020603050405020304" pitchFamily="18" charset="0"/>
              </a:rPr>
              <a:t>If an active site contains an &lt;abort T&gt; record in its log, then T must be aborted.</a:t>
            </a:r>
          </a:p>
          <a:p>
            <a:pPr marL="400050" indent="-400050" algn="just" eaLnBrk="1" hangingPunct="1"/>
            <a:r>
              <a:rPr lang="en-US" altLang="en-US" sz="1600" smtClean="0">
                <a:cs typeface="Times New Roman" panose="02020603050405020304" pitchFamily="18" charset="0"/>
              </a:rPr>
              <a:t>If some active site does </a:t>
            </a:r>
            <a:r>
              <a:rPr lang="en-US" altLang="en-US" sz="1600" b="1" smtClean="0">
                <a:cs typeface="Times New Roman" panose="02020603050405020304" pitchFamily="18" charset="0"/>
              </a:rPr>
              <a:t>not</a:t>
            </a:r>
            <a:r>
              <a:rPr lang="en-US" altLang="en-US" sz="1600" smtClean="0">
                <a:cs typeface="Times New Roman" panose="02020603050405020304" pitchFamily="18" charset="0"/>
              </a:rPr>
              <a:t> contain the record &lt;ready T&gt; in its log, then the failed coordinator Ci cannot have decided to commit T.  Rather than wait for Ci to recover, it is preferable to abort T.</a:t>
            </a:r>
          </a:p>
          <a:p>
            <a:pPr marL="400050" indent="-400050" algn="just" eaLnBrk="1" hangingPunct="1"/>
            <a:r>
              <a:rPr lang="en-US" altLang="en-US" sz="1600" smtClean="0">
                <a:cs typeface="Times New Roman" panose="02020603050405020304" pitchFamily="18" charset="0"/>
              </a:rPr>
              <a:t>All active sites have a &lt;ready T&gt; record in their logs, but no additional control records.  In this case we must wait for the coordinator to recover.  </a:t>
            </a:r>
            <a:r>
              <a:rPr lang="en-US" altLang="en-US" sz="1600" b="1" smtClean="0">
                <a:cs typeface="Times New Roman" panose="02020603050405020304" pitchFamily="18" charset="0"/>
              </a:rPr>
              <a:t>Blocking</a:t>
            </a:r>
            <a:r>
              <a:rPr lang="en-US" altLang="en-US" sz="1600" smtClean="0">
                <a:cs typeface="Times New Roman" panose="02020603050405020304" pitchFamily="18" charset="0"/>
              </a:rPr>
              <a:t>  </a:t>
            </a:r>
            <a:r>
              <a:rPr lang="en-US" altLang="en-US" sz="1600" b="1" smtClean="0">
                <a:cs typeface="Times New Roman" panose="02020603050405020304" pitchFamily="18" charset="0"/>
              </a:rPr>
              <a:t>problem</a:t>
            </a:r>
            <a:r>
              <a:rPr lang="en-US" altLang="en-US" sz="1600" smtClean="0">
                <a:cs typeface="Times New Roman" panose="02020603050405020304" pitchFamily="18" charset="0"/>
              </a:rPr>
              <a:t> - T is blocked pending the recovery of site Si.</a:t>
            </a:r>
          </a:p>
        </p:txBody>
      </p:sp>
      <p:sp>
        <p:nvSpPr>
          <p:cNvPr id="24581" name="Rectangle 3"/>
          <p:cNvSpPr>
            <a:spLocks noGrp="1" noChangeArrowheads="1"/>
          </p:cNvSpPr>
          <p:nvPr>
            <p:ph type="title"/>
          </p:nvPr>
        </p:nvSpPr>
        <p:spPr>
          <a:xfrm>
            <a:off x="228600" y="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4582" name="Text Box 4"/>
          <p:cNvSpPr txBox="1">
            <a:spLocks noChangeArrowheads="1"/>
          </p:cNvSpPr>
          <p:nvPr/>
        </p:nvSpPr>
        <p:spPr bwMode="auto">
          <a:xfrm>
            <a:off x="5715000" y="457200"/>
            <a:ext cx="157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Atomicity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5603"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8B4EF28-BDA5-4EAE-BF5E-A9A4C4250AF7}" type="slidenum">
              <a:rPr lang="en-US" altLang="en-US"/>
              <a:pPr eaLnBrk="1" hangingPunct="1"/>
              <a:t>24</a:t>
            </a:fld>
            <a:endParaRPr lang="en-US" altLang="en-US"/>
          </a:p>
        </p:txBody>
      </p:sp>
      <p:sp>
        <p:nvSpPr>
          <p:cNvPr id="25604" name="Rectangle 2"/>
          <p:cNvSpPr>
            <a:spLocks noGrp="1" noChangeArrowheads="1"/>
          </p:cNvSpPr>
          <p:nvPr>
            <p:ph type="body" idx="1"/>
          </p:nvPr>
        </p:nvSpPr>
        <p:spPr>
          <a:xfrm>
            <a:off x="228600" y="1295400"/>
            <a:ext cx="8763000" cy="5181600"/>
          </a:xfrm>
        </p:spPr>
        <p:txBody>
          <a:bodyPr/>
          <a:lstStyle/>
          <a:p>
            <a:pPr marL="400050" indent="-400050" algn="just" eaLnBrk="1" hangingPunct="1">
              <a:lnSpc>
                <a:spcPct val="110000"/>
              </a:lnSpc>
              <a:buFontTx/>
              <a:buNone/>
            </a:pPr>
            <a:r>
              <a:rPr lang="en-US" altLang="en-US" sz="1600" smtClean="0">
                <a:solidFill>
                  <a:schemeClr val="accent2"/>
                </a:solidFill>
                <a:cs typeface="Times New Roman" panose="02020603050405020304" pitchFamily="18" charset="0"/>
              </a:rPr>
              <a:t>We need to modify the centralized concurrency schemes to accommodate the distribution of transactions.</a:t>
            </a:r>
          </a:p>
          <a:p>
            <a:pPr marL="400050" indent="-400050" algn="just" eaLnBrk="1" hangingPunct="1">
              <a:lnSpc>
                <a:spcPct val="110000"/>
              </a:lnSpc>
            </a:pPr>
            <a:r>
              <a:rPr lang="en-US" altLang="en-US" sz="1600" smtClean="0">
                <a:cs typeface="Times New Roman" panose="02020603050405020304" pitchFamily="18" charset="0"/>
              </a:rPr>
              <a:t>Transaction manager coordinates execution of transactions (or sub transactions) that access data at local sites.</a:t>
            </a:r>
          </a:p>
          <a:p>
            <a:pPr marL="400050" indent="-400050" algn="just" eaLnBrk="1" hangingPunct="1">
              <a:lnSpc>
                <a:spcPct val="110000"/>
              </a:lnSpc>
            </a:pPr>
            <a:r>
              <a:rPr lang="en-US" altLang="en-US" sz="1600" smtClean="0">
                <a:cs typeface="Times New Roman" panose="02020603050405020304" pitchFamily="18" charset="0"/>
              </a:rPr>
              <a:t>Local transaction only executes at that site.</a:t>
            </a:r>
          </a:p>
          <a:p>
            <a:pPr marL="400050" indent="-400050" algn="just" eaLnBrk="1" hangingPunct="1">
              <a:lnSpc>
                <a:spcPct val="110000"/>
              </a:lnSpc>
            </a:pPr>
            <a:r>
              <a:rPr lang="en-US" altLang="en-US" sz="1600" smtClean="0">
                <a:cs typeface="Times New Roman" panose="02020603050405020304" pitchFamily="18" charset="0"/>
              </a:rPr>
              <a:t>Global transaction executes at several sites.</a:t>
            </a:r>
          </a:p>
          <a:p>
            <a:pPr marL="400050" indent="-400050" algn="just" eaLnBrk="1" hangingPunct="1">
              <a:lnSpc>
                <a:spcPct val="90000"/>
              </a:lnSpc>
              <a:buFontTx/>
              <a:buNone/>
            </a:pPr>
            <a:r>
              <a:rPr lang="en-US" altLang="en-US" sz="1600" smtClean="0">
                <a:cs typeface="Times New Roman" panose="02020603050405020304" pitchFamily="18" charset="0"/>
              </a:rPr>
              <a:t> </a:t>
            </a:r>
          </a:p>
          <a:p>
            <a:pPr marL="400050" indent="-400050" algn="just" eaLnBrk="1" hangingPunct="1">
              <a:lnSpc>
                <a:spcPct val="90000"/>
              </a:lnSpc>
              <a:buFontTx/>
              <a:buNone/>
            </a:pPr>
            <a:r>
              <a:rPr lang="en-US" altLang="en-US" sz="1600" b="1" smtClean="0">
                <a:solidFill>
                  <a:srgbClr val="9933FF"/>
                </a:solidFill>
                <a:cs typeface="Times New Roman" panose="02020603050405020304" pitchFamily="18" charset="0"/>
              </a:rPr>
              <a:t>Locking Protocols</a:t>
            </a:r>
          </a:p>
          <a:p>
            <a:pPr marL="400050" indent="-400050" algn="just" eaLnBrk="1" hangingPunct="1">
              <a:lnSpc>
                <a:spcPct val="90000"/>
              </a:lnSpc>
              <a:buFontTx/>
              <a:buNone/>
            </a:pPr>
            <a:r>
              <a:rPr lang="en-US" altLang="en-US" sz="1600" smtClean="0">
                <a:cs typeface="Times New Roman" panose="02020603050405020304" pitchFamily="18" charset="0"/>
              </a:rPr>
              <a:t> </a:t>
            </a:r>
          </a:p>
          <a:p>
            <a:pPr marL="400050" indent="-400050" algn="just" eaLnBrk="1" hangingPunct="1">
              <a:lnSpc>
                <a:spcPct val="90000"/>
              </a:lnSpc>
            </a:pPr>
            <a:r>
              <a:rPr lang="en-US" altLang="en-US" sz="1600" smtClean="0">
                <a:cs typeface="Times New Roman" panose="02020603050405020304" pitchFamily="18" charset="0"/>
              </a:rPr>
              <a:t>Can use the two-phase locking protocol in a distributed environment by changing how the lock manager is implemented.</a:t>
            </a:r>
          </a:p>
          <a:p>
            <a:pPr marL="400050" indent="-400050" algn="just" eaLnBrk="1" hangingPunct="1">
              <a:lnSpc>
                <a:spcPct val="90000"/>
              </a:lnSpc>
            </a:pPr>
            <a:endParaRPr lang="en-US" altLang="en-US" sz="1600" smtClean="0">
              <a:cs typeface="Times New Roman" panose="02020603050405020304" pitchFamily="18" charset="0"/>
            </a:endParaRPr>
          </a:p>
          <a:p>
            <a:pPr marL="400050" indent="-400050" algn="just" eaLnBrk="1" hangingPunct="1">
              <a:lnSpc>
                <a:spcPct val="90000"/>
              </a:lnSpc>
            </a:pPr>
            <a:r>
              <a:rPr lang="en-US" altLang="en-US" sz="1600" b="1" smtClean="0">
                <a:cs typeface="Times New Roman" panose="02020603050405020304" pitchFamily="18" charset="0"/>
              </a:rPr>
              <a:t>Nonreplicated</a:t>
            </a:r>
            <a:r>
              <a:rPr lang="en-US" altLang="en-US" sz="1600" smtClean="0">
                <a:cs typeface="Times New Roman" panose="02020603050405020304" pitchFamily="18" charset="0"/>
              </a:rPr>
              <a:t> scheme - each site maintains a local lock manager which administers lock and unlock requests for those data items that are stored in that site.</a:t>
            </a:r>
          </a:p>
          <a:p>
            <a:pPr marL="400050" indent="-400050" algn="just" eaLnBrk="1" hangingPunct="1">
              <a:lnSpc>
                <a:spcPct val="90000"/>
              </a:lnSpc>
              <a:buFontTx/>
              <a:buNone/>
            </a:pPr>
            <a:r>
              <a:rPr lang="en-US" altLang="en-US" sz="1600" smtClean="0">
                <a:cs typeface="Times New Roman" panose="02020603050405020304" pitchFamily="18" charset="0"/>
              </a:rPr>
              <a:t> </a:t>
            </a:r>
          </a:p>
          <a:p>
            <a:pPr marL="914400" lvl="1" indent="0" algn="just" eaLnBrk="1" hangingPunct="1">
              <a:lnSpc>
                <a:spcPct val="90000"/>
              </a:lnSpc>
              <a:buFontTx/>
              <a:buNone/>
            </a:pPr>
            <a:r>
              <a:rPr lang="en-US" altLang="en-US" sz="1600" smtClean="0">
                <a:cs typeface="Times New Roman" panose="02020603050405020304" pitchFamily="18" charset="0"/>
              </a:rPr>
              <a:t>Simple implementation involves two message transfers for handling lock requests, and one message transfer for handling unlock requests.</a:t>
            </a:r>
          </a:p>
          <a:p>
            <a:pPr marL="914400" lvl="1" indent="0" algn="just" eaLnBrk="1" hangingPunct="1">
              <a:lnSpc>
                <a:spcPct val="90000"/>
              </a:lnSpc>
              <a:buFontTx/>
              <a:buNone/>
            </a:pPr>
            <a:r>
              <a:rPr lang="en-US" altLang="en-US" sz="1600" smtClean="0">
                <a:cs typeface="Times New Roman" panose="02020603050405020304" pitchFamily="18" charset="0"/>
              </a:rPr>
              <a:t>Deadlock handling is more complex.</a:t>
            </a:r>
            <a:endParaRPr lang="en-US" altLang="en-US" sz="1400" smtClean="0">
              <a:cs typeface="Times New Roman" panose="02020603050405020304" pitchFamily="18" charset="0"/>
            </a:endParaRPr>
          </a:p>
        </p:txBody>
      </p:sp>
      <p:sp>
        <p:nvSpPr>
          <p:cNvPr id="25605" name="Rectangle 3"/>
          <p:cNvSpPr>
            <a:spLocks noGrp="1" noChangeArrowheads="1"/>
          </p:cNvSpPr>
          <p:nvPr>
            <p:ph type="title"/>
          </p:nvPr>
        </p:nvSpPr>
        <p:spPr>
          <a:xfrm>
            <a:off x="228600" y="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5606" name="Text Box 4"/>
          <p:cNvSpPr txBox="1">
            <a:spLocks noChangeArrowheads="1"/>
          </p:cNvSpPr>
          <p:nvPr/>
        </p:nvSpPr>
        <p:spPr bwMode="auto">
          <a:xfrm>
            <a:off x="5715000" y="457200"/>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Concurrency Control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6627"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06FF71D2-4C60-429D-88BA-AAB0ED82179A}" type="slidenum">
              <a:rPr lang="en-US" altLang="en-US"/>
              <a:pPr eaLnBrk="1" hangingPunct="1"/>
              <a:t>25</a:t>
            </a:fld>
            <a:endParaRPr lang="en-US" altLang="en-US"/>
          </a:p>
        </p:txBody>
      </p:sp>
      <p:sp>
        <p:nvSpPr>
          <p:cNvPr id="26628" name="Rectangle 2"/>
          <p:cNvSpPr>
            <a:spLocks noGrp="1" noChangeArrowheads="1"/>
          </p:cNvSpPr>
          <p:nvPr>
            <p:ph type="body" idx="1"/>
          </p:nvPr>
        </p:nvSpPr>
        <p:spPr>
          <a:xfrm>
            <a:off x="228600" y="1295400"/>
            <a:ext cx="8763000" cy="4267200"/>
          </a:xfrm>
        </p:spPr>
        <p:txBody>
          <a:bodyPr/>
          <a:lstStyle/>
          <a:p>
            <a:pPr marL="285750" indent="-285750" algn="just" eaLnBrk="1" hangingPunct="1">
              <a:buFontTx/>
              <a:buNone/>
            </a:pPr>
            <a:r>
              <a:rPr lang="en-US" altLang="en-US" sz="1600" b="1" smtClean="0">
                <a:solidFill>
                  <a:schemeClr val="accent2"/>
                </a:solidFill>
                <a:cs typeface="Times New Roman" panose="02020603050405020304" pitchFamily="18" charset="0"/>
              </a:rPr>
              <a:t>Locking Protocols == Single-coordinator approach:</a:t>
            </a:r>
            <a:endParaRPr lang="en-US" altLang="en-US" sz="1600" smtClean="0">
              <a:solidFill>
                <a:srgbClr val="9933FF"/>
              </a:solidFill>
              <a:cs typeface="Times New Roman" panose="02020603050405020304" pitchFamily="18" charset="0"/>
            </a:endParaRPr>
          </a:p>
          <a:p>
            <a:pPr marL="285750" indent="-285750" algn="just" eaLnBrk="1" hangingPunct="1">
              <a:buFontTx/>
              <a:buNone/>
            </a:pPr>
            <a:r>
              <a:rPr lang="en-US" altLang="en-US" sz="1600" smtClean="0">
                <a:cs typeface="Times New Roman" panose="02020603050405020304" pitchFamily="18" charset="0"/>
              </a:rPr>
              <a:t> </a:t>
            </a:r>
          </a:p>
          <a:p>
            <a:pPr marL="285750" indent="-285750" algn="just" eaLnBrk="1" hangingPunct="1"/>
            <a:r>
              <a:rPr lang="en-US" altLang="en-US" sz="1600" smtClean="0">
                <a:cs typeface="Times New Roman" panose="02020603050405020304" pitchFamily="18" charset="0"/>
              </a:rPr>
              <a:t>A single lock manager resides in a single chosen site; all lock and unlock requests are made at that site.</a:t>
            </a:r>
          </a:p>
          <a:p>
            <a:pPr marL="285750" indent="-285750" algn="just" eaLnBrk="1" hangingPunct="1"/>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Simple implementation</a:t>
            </a:r>
          </a:p>
          <a:p>
            <a:pPr marL="285750" indent="-285750" algn="just" eaLnBrk="1" hangingPunct="1"/>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Simple deadlock handling</a:t>
            </a:r>
          </a:p>
          <a:p>
            <a:pPr marL="285750" indent="-285750" algn="just" eaLnBrk="1" hangingPunct="1">
              <a:buFontTx/>
              <a:buNone/>
            </a:pPr>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Possibility of bottleneck</a:t>
            </a:r>
          </a:p>
          <a:p>
            <a:pPr marL="285750" indent="-285750" algn="just" eaLnBrk="1" hangingPunct="1">
              <a:buFontTx/>
              <a:buNone/>
            </a:pPr>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Vulnerable to loss of concurrency controller if single site fails.</a:t>
            </a:r>
          </a:p>
        </p:txBody>
      </p:sp>
      <p:sp>
        <p:nvSpPr>
          <p:cNvPr id="26629" name="Rectangle 3"/>
          <p:cNvSpPr>
            <a:spLocks noGrp="1" noChangeArrowheads="1"/>
          </p:cNvSpPr>
          <p:nvPr>
            <p:ph type="title"/>
          </p:nvPr>
        </p:nvSpPr>
        <p:spPr>
          <a:xfrm>
            <a:off x="228600" y="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6630" name="Text Box 4"/>
          <p:cNvSpPr txBox="1">
            <a:spLocks noChangeArrowheads="1"/>
          </p:cNvSpPr>
          <p:nvPr/>
        </p:nvSpPr>
        <p:spPr bwMode="auto">
          <a:xfrm>
            <a:off x="5715000" y="457200"/>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Concurrency Control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765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365604AE-F24F-4271-BE77-C7C576D693E0}" type="slidenum">
              <a:rPr lang="en-US" altLang="en-US"/>
              <a:pPr eaLnBrk="1" hangingPunct="1"/>
              <a:t>26</a:t>
            </a:fld>
            <a:endParaRPr lang="en-US" altLang="en-US"/>
          </a:p>
        </p:txBody>
      </p:sp>
      <p:sp>
        <p:nvSpPr>
          <p:cNvPr id="27652" name="Rectangle 2"/>
          <p:cNvSpPr>
            <a:spLocks noGrp="1" noChangeArrowheads="1"/>
          </p:cNvSpPr>
          <p:nvPr>
            <p:ph type="body" idx="1"/>
          </p:nvPr>
        </p:nvSpPr>
        <p:spPr>
          <a:xfrm>
            <a:off x="228600" y="1295400"/>
            <a:ext cx="8763000" cy="4724400"/>
          </a:xfrm>
        </p:spPr>
        <p:txBody>
          <a:bodyPr/>
          <a:lstStyle/>
          <a:p>
            <a:pPr marL="285750" indent="-285750" algn="just" eaLnBrk="1" hangingPunct="1">
              <a:buFontTx/>
              <a:buNone/>
            </a:pPr>
            <a:r>
              <a:rPr lang="en-US" altLang="en-US" sz="1600" b="1" smtClean="0">
                <a:solidFill>
                  <a:schemeClr val="accent2"/>
                </a:solidFill>
                <a:cs typeface="Times New Roman" panose="02020603050405020304" pitchFamily="18" charset="0"/>
              </a:rPr>
              <a:t>Locking Protocols == Multiple-coordinator approach:</a:t>
            </a:r>
            <a:r>
              <a:rPr lang="en-US" altLang="en-US" sz="1600" b="1" smtClean="0">
                <a:cs typeface="Times New Roman" panose="02020603050405020304" pitchFamily="18" charset="0"/>
              </a:rPr>
              <a:t>  </a:t>
            </a:r>
            <a:r>
              <a:rPr lang="en-US" altLang="en-US" sz="1600" smtClean="0">
                <a:cs typeface="Times New Roman" panose="02020603050405020304" pitchFamily="18" charset="0"/>
              </a:rPr>
              <a:t> </a:t>
            </a:r>
          </a:p>
          <a:p>
            <a:pPr marL="285750" indent="-285750" algn="just" eaLnBrk="1" hangingPunct="1">
              <a:buFontTx/>
              <a:buNone/>
            </a:pPr>
            <a:r>
              <a:rPr lang="en-US" altLang="en-US" sz="1600" smtClean="0">
                <a:cs typeface="Times New Roman" panose="02020603050405020304" pitchFamily="18" charset="0"/>
              </a:rPr>
              <a:t> </a:t>
            </a:r>
          </a:p>
          <a:p>
            <a:pPr marL="285750" indent="-285750" algn="just" eaLnBrk="1" hangingPunct="1">
              <a:buFontTx/>
              <a:buNone/>
            </a:pPr>
            <a:r>
              <a:rPr lang="en-US" altLang="en-US" sz="1600" smtClean="0">
                <a:cs typeface="Times New Roman" panose="02020603050405020304" pitchFamily="18" charset="0"/>
              </a:rPr>
              <a:t>Distributes lock-manager function over several sites.</a:t>
            </a:r>
          </a:p>
          <a:p>
            <a:pPr marL="285750" indent="-285750" algn="just" eaLnBrk="1" hangingPunct="1">
              <a:buFontTx/>
              <a:buNone/>
            </a:pPr>
            <a:r>
              <a:rPr lang="en-US" altLang="en-US" sz="1600" smtClean="0">
                <a:cs typeface="Times New Roman" panose="02020603050405020304" pitchFamily="18" charset="0"/>
              </a:rPr>
              <a:t> </a:t>
            </a:r>
          </a:p>
          <a:p>
            <a:pPr marL="285750" indent="-285750" algn="just" eaLnBrk="1" hangingPunct="1">
              <a:buFontTx/>
              <a:buNone/>
            </a:pPr>
            <a:r>
              <a:rPr lang="en-US" altLang="en-US" sz="1600" b="1" smtClean="0">
                <a:solidFill>
                  <a:schemeClr val="accent2"/>
                </a:solidFill>
                <a:cs typeface="Times New Roman" panose="02020603050405020304" pitchFamily="18" charset="0"/>
              </a:rPr>
              <a:t>Majority protocol:</a:t>
            </a:r>
            <a:endParaRPr lang="en-US" altLang="en-US" sz="1600" smtClean="0">
              <a:cs typeface="Times New Roman" panose="02020603050405020304" pitchFamily="18" charset="0"/>
            </a:endParaRPr>
          </a:p>
          <a:p>
            <a:pPr marL="285750" indent="-285750" algn="just" eaLnBrk="1" hangingPunct="1">
              <a:buFontTx/>
              <a:buNone/>
            </a:pPr>
            <a:r>
              <a:rPr lang="en-US" altLang="en-US" sz="1600" b="1" smtClean="0">
                <a:cs typeface="Times New Roman" panose="02020603050405020304" pitchFamily="18" charset="0"/>
              </a:rPr>
              <a:t> </a:t>
            </a:r>
            <a:endParaRPr lang="en-US" altLang="en-US" sz="1600" smtClean="0">
              <a:cs typeface="Times New Roman" panose="02020603050405020304" pitchFamily="18" charset="0"/>
            </a:endParaRPr>
          </a:p>
          <a:p>
            <a:pPr marL="285750" indent="-285750" algn="just" eaLnBrk="1" hangingPunct="1"/>
            <a:r>
              <a:rPr lang="en-US" altLang="en-US" sz="1600" smtClean="0">
                <a:cs typeface="Times New Roman" panose="02020603050405020304" pitchFamily="18" charset="0"/>
              </a:rPr>
              <a:t>Avoids drawbacks of central control by replicating data in a decentralized manner.</a:t>
            </a:r>
          </a:p>
          <a:p>
            <a:pPr marL="285750" indent="-285750" algn="just" eaLnBrk="1" hangingPunct="1"/>
            <a:r>
              <a:rPr lang="en-US" altLang="en-US" sz="1600" smtClean="0">
                <a:cs typeface="Times New Roman" panose="02020603050405020304" pitchFamily="18" charset="0"/>
              </a:rPr>
              <a:t>More complicated to implement.</a:t>
            </a:r>
          </a:p>
          <a:p>
            <a:pPr marL="285750" indent="-285750" algn="just" eaLnBrk="1" hangingPunct="1"/>
            <a:r>
              <a:rPr lang="en-US" altLang="en-US" sz="1600" smtClean="0">
                <a:cs typeface="Times New Roman" panose="02020603050405020304" pitchFamily="18" charset="0"/>
              </a:rPr>
              <a:t>Deadlock-handling algorithms must be modified; possible for deadlock to occur in locking only one data item.</a:t>
            </a:r>
          </a:p>
          <a:p>
            <a:pPr marL="285750" indent="-285750" algn="just" eaLnBrk="1" hangingPunct="1">
              <a:buFontTx/>
              <a:buNone/>
            </a:pPr>
            <a:r>
              <a:rPr lang="en-US" altLang="en-US" sz="1600" smtClean="0">
                <a:cs typeface="Times New Roman" panose="02020603050405020304" pitchFamily="18" charset="0"/>
              </a:rPr>
              <a:t> </a:t>
            </a:r>
          </a:p>
          <a:p>
            <a:pPr marL="285750" indent="-285750" algn="just" eaLnBrk="1" hangingPunct="1">
              <a:buFontTx/>
              <a:buNone/>
            </a:pPr>
            <a:r>
              <a:rPr lang="en-US" altLang="en-US" sz="1600" b="1" smtClean="0">
                <a:solidFill>
                  <a:schemeClr val="accent2"/>
                </a:solidFill>
                <a:cs typeface="Times New Roman" panose="02020603050405020304" pitchFamily="18" charset="0"/>
              </a:rPr>
              <a:t>Biased protocol:</a:t>
            </a:r>
            <a:endParaRPr lang="en-US" altLang="en-US" sz="1600" smtClean="0">
              <a:cs typeface="Times New Roman" panose="02020603050405020304" pitchFamily="18" charset="0"/>
            </a:endParaRPr>
          </a:p>
          <a:p>
            <a:pPr marL="285750" indent="-285750" algn="just" eaLnBrk="1" hangingPunct="1">
              <a:buFontTx/>
              <a:buNone/>
            </a:pPr>
            <a:r>
              <a:rPr lang="en-US" altLang="en-US" sz="1600" smtClean="0">
                <a:cs typeface="Times New Roman" panose="02020603050405020304" pitchFamily="18" charset="0"/>
              </a:rPr>
              <a:t> </a:t>
            </a:r>
          </a:p>
          <a:p>
            <a:pPr marL="285750" indent="-285750" algn="just" eaLnBrk="1" hangingPunct="1"/>
            <a:r>
              <a:rPr lang="en-US" altLang="en-US" sz="1600" smtClean="0">
                <a:cs typeface="Times New Roman" panose="02020603050405020304" pitchFamily="18" charset="0"/>
              </a:rPr>
              <a:t>Like majority protocol, but requests for shared locks prioritized over exclusive locks.</a:t>
            </a:r>
          </a:p>
          <a:p>
            <a:pPr marL="285750" indent="-285750" algn="just" eaLnBrk="1" hangingPunct="1"/>
            <a:r>
              <a:rPr lang="en-US" altLang="en-US" sz="1600" smtClean="0">
                <a:cs typeface="Times New Roman" panose="02020603050405020304" pitchFamily="18" charset="0"/>
              </a:rPr>
              <a:t>Less overhead on reads than in majority protocol; but more overhead on writes.</a:t>
            </a:r>
          </a:p>
          <a:p>
            <a:pPr marL="285750" indent="-285750" algn="just" eaLnBrk="1" hangingPunct="1"/>
            <a:r>
              <a:rPr lang="en-US" altLang="en-US" sz="1600" smtClean="0">
                <a:cs typeface="Times New Roman" panose="02020603050405020304" pitchFamily="18" charset="0"/>
              </a:rPr>
              <a:t>Like majority protocol, deadlock handling is complex.</a:t>
            </a:r>
          </a:p>
        </p:txBody>
      </p:sp>
      <p:sp>
        <p:nvSpPr>
          <p:cNvPr id="27653" name="Rectangle 3"/>
          <p:cNvSpPr>
            <a:spLocks noGrp="1" noChangeArrowheads="1"/>
          </p:cNvSpPr>
          <p:nvPr>
            <p:ph type="title"/>
          </p:nvPr>
        </p:nvSpPr>
        <p:spPr>
          <a:xfrm>
            <a:off x="228600" y="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7654" name="Text Box 4"/>
          <p:cNvSpPr txBox="1">
            <a:spLocks noChangeArrowheads="1"/>
          </p:cNvSpPr>
          <p:nvPr/>
        </p:nvSpPr>
        <p:spPr bwMode="auto">
          <a:xfrm>
            <a:off x="5715000" y="457200"/>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Concurrency 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867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E2CAC8A-3D2F-4911-8388-0845BFA35770}" type="slidenum">
              <a:rPr lang="en-US" altLang="en-US"/>
              <a:pPr eaLnBrk="1" hangingPunct="1"/>
              <a:t>27</a:t>
            </a:fld>
            <a:endParaRPr lang="en-US" altLang="en-US"/>
          </a:p>
        </p:txBody>
      </p:sp>
      <p:sp>
        <p:nvSpPr>
          <p:cNvPr id="28676" name="Rectangle 2"/>
          <p:cNvSpPr>
            <a:spLocks noGrp="1" noChangeArrowheads="1"/>
          </p:cNvSpPr>
          <p:nvPr>
            <p:ph type="body" idx="1"/>
          </p:nvPr>
        </p:nvSpPr>
        <p:spPr>
          <a:xfrm>
            <a:off x="228600" y="1143000"/>
            <a:ext cx="8763000" cy="5181600"/>
          </a:xfrm>
        </p:spPr>
        <p:txBody>
          <a:bodyPr/>
          <a:lstStyle/>
          <a:p>
            <a:pPr marL="228600" indent="-228600" algn="just" eaLnBrk="1" hangingPunct="1">
              <a:lnSpc>
                <a:spcPct val="90000"/>
              </a:lnSpc>
              <a:buFontTx/>
              <a:buNone/>
            </a:pPr>
            <a:r>
              <a:rPr lang="en-US" altLang="en-US" sz="1600" b="1" smtClean="0">
                <a:solidFill>
                  <a:schemeClr val="accent2"/>
                </a:solidFill>
                <a:cs typeface="Times New Roman" panose="02020603050405020304" pitchFamily="18" charset="0"/>
              </a:rPr>
              <a:t>Locking Protocols == Multiple-coordinator approach:</a:t>
            </a:r>
            <a:r>
              <a:rPr lang="en-US" altLang="en-US" sz="1600" b="1" smtClean="0">
                <a:cs typeface="Times New Roman" panose="02020603050405020304" pitchFamily="18" charset="0"/>
              </a:rPr>
              <a:t>  </a:t>
            </a:r>
            <a:r>
              <a:rPr lang="en-US" altLang="en-US" sz="1600" smtClean="0">
                <a:cs typeface="Times New Roman" panose="02020603050405020304" pitchFamily="18" charset="0"/>
              </a:rPr>
              <a:t> </a:t>
            </a:r>
          </a:p>
          <a:p>
            <a:pPr marL="228600" indent="-228600" algn="just" eaLnBrk="1" hangingPunct="1">
              <a:lnSpc>
                <a:spcPct val="90000"/>
              </a:lnSpc>
              <a:buFontTx/>
              <a:buNone/>
            </a:pPr>
            <a:r>
              <a:rPr lang="en-US" altLang="en-US" sz="1600" smtClean="0">
                <a:cs typeface="Times New Roman" panose="02020603050405020304" pitchFamily="18" charset="0"/>
              </a:rPr>
              <a:t> </a:t>
            </a:r>
          </a:p>
          <a:p>
            <a:pPr marL="228600" indent="-228600" algn="just" eaLnBrk="1" hangingPunct="1">
              <a:lnSpc>
                <a:spcPct val="90000"/>
              </a:lnSpc>
              <a:buFontTx/>
              <a:buNone/>
            </a:pPr>
            <a:r>
              <a:rPr lang="en-US" altLang="en-US" sz="1600" b="1" smtClean="0">
                <a:solidFill>
                  <a:schemeClr val="accent2"/>
                </a:solidFill>
                <a:cs typeface="Times New Roman" panose="02020603050405020304" pitchFamily="18" charset="0"/>
              </a:rPr>
              <a:t>Primary copy:</a:t>
            </a:r>
            <a:r>
              <a:rPr lang="en-US" altLang="en-US" sz="1600" b="1" smtClean="0">
                <a:cs typeface="Times New Roman" panose="02020603050405020304" pitchFamily="18" charset="0"/>
              </a:rPr>
              <a:t> </a:t>
            </a:r>
            <a:endParaRPr lang="en-US" altLang="en-US" sz="1600" smtClean="0">
              <a:cs typeface="Times New Roman" panose="02020603050405020304" pitchFamily="18" charset="0"/>
            </a:endParaRPr>
          </a:p>
          <a:p>
            <a:pPr marL="228600" indent="-228600" algn="just" eaLnBrk="1" hangingPunct="1">
              <a:lnSpc>
                <a:spcPct val="90000"/>
              </a:lnSpc>
            </a:pPr>
            <a:r>
              <a:rPr lang="en-US" altLang="en-US" sz="1600" smtClean="0">
                <a:cs typeface="Times New Roman" panose="02020603050405020304" pitchFamily="18" charset="0"/>
              </a:rPr>
              <a:t>One of the sites at which a replica resides is designated as the primary site.  Request to lock a data item is made at the primary site of that data item.</a:t>
            </a:r>
          </a:p>
          <a:p>
            <a:pPr marL="228600" indent="-228600" algn="just" eaLnBrk="1" hangingPunct="1">
              <a:lnSpc>
                <a:spcPct val="90000"/>
              </a:lnSpc>
            </a:pPr>
            <a:r>
              <a:rPr lang="en-US" altLang="en-US" sz="1600" smtClean="0">
                <a:cs typeface="Times New Roman" panose="02020603050405020304" pitchFamily="18" charset="0"/>
              </a:rPr>
              <a:t>Concurrency control for replicated data handled in a manner similar to that for un-replicated data.</a:t>
            </a:r>
          </a:p>
          <a:p>
            <a:pPr marL="228600" indent="-228600" algn="just" eaLnBrk="1" hangingPunct="1">
              <a:lnSpc>
                <a:spcPct val="90000"/>
              </a:lnSpc>
            </a:pPr>
            <a:r>
              <a:rPr lang="en-US" altLang="en-US" sz="1600" smtClean="0">
                <a:cs typeface="Times New Roman" panose="02020603050405020304" pitchFamily="18" charset="0"/>
              </a:rPr>
              <a:t>Simple implementation, but if primary site fails, the data item is unavailable, even though other sites may have a replica.</a:t>
            </a:r>
          </a:p>
          <a:p>
            <a:pPr marL="228600" indent="-228600" algn="just" eaLnBrk="1" hangingPunct="1">
              <a:lnSpc>
                <a:spcPct val="90000"/>
              </a:lnSpc>
            </a:pPr>
            <a:endParaRPr lang="en-US" altLang="en-US" sz="1600" smtClean="0">
              <a:cs typeface="Times New Roman" panose="02020603050405020304" pitchFamily="18" charset="0"/>
            </a:endParaRPr>
          </a:p>
          <a:p>
            <a:pPr marL="228600" indent="-228600" algn="just" eaLnBrk="1" hangingPunct="1">
              <a:lnSpc>
                <a:spcPct val="90000"/>
              </a:lnSpc>
              <a:buFontTx/>
              <a:buNone/>
            </a:pPr>
            <a:r>
              <a:rPr lang="en-US" altLang="en-US" sz="1600" b="1" smtClean="0">
                <a:solidFill>
                  <a:schemeClr val="accent2"/>
                </a:solidFill>
                <a:cs typeface="Times New Roman" panose="02020603050405020304" pitchFamily="18" charset="0"/>
              </a:rPr>
              <a:t>Timestamping</a:t>
            </a:r>
            <a:r>
              <a:rPr lang="en-US" altLang="en-US" sz="1600" smtClean="0">
                <a:solidFill>
                  <a:schemeClr val="accent2"/>
                </a:solidFill>
                <a:cs typeface="Times New Roman" panose="02020603050405020304" pitchFamily="18" charset="0"/>
              </a:rPr>
              <a:t>:</a:t>
            </a:r>
            <a:endParaRPr lang="en-US" altLang="en-US" sz="1600" smtClean="0">
              <a:cs typeface="Times New Roman" panose="02020603050405020304" pitchFamily="18" charset="0"/>
            </a:endParaRPr>
          </a:p>
          <a:p>
            <a:pPr marL="228600" indent="-228600" algn="just" eaLnBrk="1" hangingPunct="1">
              <a:lnSpc>
                <a:spcPct val="90000"/>
              </a:lnSpc>
            </a:pPr>
            <a:r>
              <a:rPr lang="en-US" altLang="en-US" sz="1600" smtClean="0">
                <a:cs typeface="Times New Roman" panose="02020603050405020304" pitchFamily="18" charset="0"/>
              </a:rPr>
              <a:t>Generate unique timestamps in distributed scheme:</a:t>
            </a:r>
          </a:p>
          <a:p>
            <a:pPr marL="1219200" lvl="1" indent="-533400" algn="just" eaLnBrk="1" hangingPunct="1">
              <a:lnSpc>
                <a:spcPct val="90000"/>
              </a:lnSpc>
              <a:buFontTx/>
              <a:buNone/>
            </a:pPr>
            <a:r>
              <a:rPr lang="en-US" altLang="en-US" sz="1600" smtClean="0">
                <a:cs typeface="Times New Roman" panose="02020603050405020304" pitchFamily="18" charset="0"/>
              </a:rPr>
              <a:t>A)   Each site generates a unique local timestamp.</a:t>
            </a:r>
          </a:p>
          <a:p>
            <a:pPr marL="1219200" lvl="1" indent="-533400" algn="just" eaLnBrk="1" hangingPunct="1">
              <a:lnSpc>
                <a:spcPct val="90000"/>
              </a:lnSpc>
              <a:buFontTx/>
              <a:buNone/>
            </a:pPr>
            <a:r>
              <a:rPr lang="en-US" altLang="en-US" sz="1600" smtClean="0">
                <a:cs typeface="Times New Roman" panose="02020603050405020304" pitchFamily="18" charset="0"/>
              </a:rPr>
              <a:t>B) The global unique timestamp is obtained by concatenation of the unique local timestamp with the unique site identifier.</a:t>
            </a:r>
          </a:p>
          <a:p>
            <a:pPr marL="1219200" lvl="1" indent="-533400" algn="just" eaLnBrk="1" hangingPunct="1">
              <a:lnSpc>
                <a:spcPct val="90000"/>
              </a:lnSpc>
              <a:buFontTx/>
              <a:buNone/>
            </a:pPr>
            <a:r>
              <a:rPr lang="en-US" altLang="en-US" sz="1600" smtClean="0">
                <a:cs typeface="Times New Roman" panose="02020603050405020304" pitchFamily="18" charset="0"/>
              </a:rPr>
              <a:t>C) Use a logical clock  defined within each site to ensure the fair generation of timestamps.</a:t>
            </a:r>
          </a:p>
          <a:p>
            <a:pPr marL="228600" indent="-228600" algn="just" eaLnBrk="1" hangingPunct="1">
              <a:lnSpc>
                <a:spcPct val="90000"/>
              </a:lnSpc>
              <a:buFontTx/>
              <a:buNone/>
            </a:pPr>
            <a:r>
              <a:rPr lang="en-US" altLang="en-US" sz="1600" smtClean="0">
                <a:cs typeface="Times New Roman" panose="02020603050405020304" pitchFamily="18" charset="0"/>
              </a:rPr>
              <a:t>                                      </a:t>
            </a:r>
          </a:p>
          <a:p>
            <a:pPr marL="228600" indent="-228600" algn="just" eaLnBrk="1" hangingPunct="1">
              <a:lnSpc>
                <a:spcPct val="90000"/>
              </a:lnSpc>
            </a:pPr>
            <a:r>
              <a:rPr lang="en-US" altLang="en-US" sz="1600" smtClean="0">
                <a:cs typeface="Times New Roman" panose="02020603050405020304" pitchFamily="18" charset="0"/>
              </a:rPr>
              <a:t>Timestamp-ordering scheme - combine the centralized concurrency control timestamp scheme with the (2PC) protocol to obtain a protocol that ensures serializability with no cascading rollbacks.</a:t>
            </a:r>
          </a:p>
        </p:txBody>
      </p:sp>
      <p:sp>
        <p:nvSpPr>
          <p:cNvPr id="28677" name="Rectangle 3"/>
          <p:cNvSpPr>
            <a:spLocks noGrp="1" noChangeArrowheads="1"/>
          </p:cNvSpPr>
          <p:nvPr>
            <p:ph type="title"/>
          </p:nvPr>
        </p:nvSpPr>
        <p:spPr>
          <a:xfrm>
            <a:off x="228600" y="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8678" name="Text Box 4"/>
          <p:cNvSpPr txBox="1">
            <a:spLocks noChangeArrowheads="1"/>
          </p:cNvSpPr>
          <p:nvPr/>
        </p:nvSpPr>
        <p:spPr bwMode="auto">
          <a:xfrm>
            <a:off x="5715000" y="457200"/>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Concurrency Control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29699"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74BEC600-8C66-4020-99A1-E92E201D6C1E}" type="slidenum">
              <a:rPr lang="en-US" altLang="en-US"/>
              <a:pPr eaLnBrk="1" hangingPunct="1"/>
              <a:t>28</a:t>
            </a:fld>
            <a:endParaRPr lang="en-US" altLang="en-US"/>
          </a:p>
        </p:txBody>
      </p:sp>
      <p:sp>
        <p:nvSpPr>
          <p:cNvPr id="29700" name="Rectangle 4"/>
          <p:cNvSpPr>
            <a:spLocks noGrp="1" noChangeArrowheads="1"/>
          </p:cNvSpPr>
          <p:nvPr>
            <p:ph type="body" idx="1"/>
          </p:nvPr>
        </p:nvSpPr>
        <p:spPr>
          <a:xfrm>
            <a:off x="228600" y="1524000"/>
            <a:ext cx="8686800" cy="4648200"/>
          </a:xfrm>
        </p:spPr>
        <p:txBody>
          <a:bodyPr/>
          <a:lstStyle/>
          <a:p>
            <a:pPr marL="285750" indent="-285750" algn="just" eaLnBrk="1" hangingPunct="1">
              <a:lnSpc>
                <a:spcPct val="90000"/>
              </a:lnSpc>
              <a:buFontTx/>
              <a:buNone/>
            </a:pPr>
            <a:r>
              <a:rPr lang="en-US" altLang="en-US" sz="1600" b="1" smtClean="0">
                <a:solidFill>
                  <a:schemeClr val="accent2"/>
                </a:solidFill>
                <a:cs typeface="Times New Roman" panose="02020603050405020304" pitchFamily="18" charset="0"/>
              </a:rPr>
              <a:t>DEADLOCK PREVENTION</a:t>
            </a:r>
            <a:endParaRPr lang="en-US" altLang="en-US" sz="1600" smtClean="0">
              <a:solidFill>
                <a:srgbClr val="9933FF"/>
              </a:solidFill>
              <a:cs typeface="Times New Roman" panose="02020603050405020304" pitchFamily="18" charset="0"/>
            </a:endParaRP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buFontTx/>
              <a:buNone/>
            </a:pPr>
            <a:r>
              <a:rPr lang="en-US" altLang="en-US" sz="1600" smtClean="0">
                <a:cs typeface="Times New Roman" panose="02020603050405020304" pitchFamily="18" charset="0"/>
              </a:rPr>
              <a:t>To </a:t>
            </a:r>
            <a:r>
              <a:rPr lang="en-US" altLang="en-US" sz="1600" b="1" smtClean="0">
                <a:cs typeface="Times New Roman" panose="02020603050405020304" pitchFamily="18" charset="0"/>
              </a:rPr>
              <a:t>prevent Deadlocks</a:t>
            </a:r>
            <a:r>
              <a:rPr lang="en-US" altLang="en-US" sz="1600" smtClean="0">
                <a:cs typeface="Times New Roman" panose="02020603050405020304" pitchFamily="18" charset="0"/>
              </a:rPr>
              <a:t>, must stop one of the four conditions (these should sound familiar!):</a:t>
            </a:r>
          </a:p>
          <a:p>
            <a:pPr marL="285750" indent="-285750" algn="just" eaLnBrk="1" hangingPunct="1">
              <a:lnSpc>
                <a:spcPct val="90000"/>
              </a:lnSpc>
              <a:buFontTx/>
              <a:buNone/>
            </a:pPr>
            <a:r>
              <a:rPr lang="en-US" altLang="en-US" sz="1600" smtClean="0">
                <a:cs typeface="Times New Roman" panose="02020603050405020304" pitchFamily="18" charset="0"/>
              </a:rPr>
              <a:t> </a:t>
            </a:r>
          </a:p>
          <a:p>
            <a:pPr marL="800100" lvl="1" indent="-171450" algn="just" eaLnBrk="1" hangingPunct="1">
              <a:lnSpc>
                <a:spcPct val="90000"/>
              </a:lnSpc>
              <a:buFontTx/>
              <a:buNone/>
            </a:pPr>
            <a:r>
              <a:rPr lang="en-US" altLang="en-US" sz="1600" smtClean="0">
                <a:cs typeface="Times New Roman" panose="02020603050405020304" pitchFamily="18" charset="0"/>
              </a:rPr>
              <a:t> Mutual exclusion,</a:t>
            </a:r>
          </a:p>
          <a:p>
            <a:pPr marL="800100" lvl="1" indent="-171450" algn="just" eaLnBrk="1" hangingPunct="1">
              <a:lnSpc>
                <a:spcPct val="90000"/>
              </a:lnSpc>
              <a:buFontTx/>
              <a:buNone/>
            </a:pPr>
            <a:r>
              <a:rPr lang="en-US" altLang="en-US" sz="1600" smtClean="0">
                <a:cs typeface="Times New Roman" panose="02020603050405020304" pitchFamily="18" charset="0"/>
              </a:rPr>
              <a:t> Hold and wait,</a:t>
            </a:r>
          </a:p>
          <a:p>
            <a:pPr marL="800100" lvl="1" indent="-171450" algn="just" eaLnBrk="1" hangingPunct="1">
              <a:lnSpc>
                <a:spcPct val="90000"/>
              </a:lnSpc>
              <a:buFontTx/>
              <a:buNone/>
            </a:pPr>
            <a:r>
              <a:rPr lang="en-US" altLang="en-US" sz="1600" smtClean="0">
                <a:cs typeface="Times New Roman" panose="02020603050405020304" pitchFamily="18" charset="0"/>
              </a:rPr>
              <a:t> No preemption,</a:t>
            </a:r>
          </a:p>
          <a:p>
            <a:pPr marL="800100" lvl="1" indent="-171450" algn="just" eaLnBrk="1" hangingPunct="1">
              <a:lnSpc>
                <a:spcPct val="90000"/>
              </a:lnSpc>
              <a:buFontTx/>
              <a:buNone/>
            </a:pPr>
            <a:r>
              <a:rPr lang="en-US" altLang="en-US" sz="1600" smtClean="0">
                <a:cs typeface="Times New Roman" panose="02020603050405020304" pitchFamily="18" charset="0"/>
              </a:rPr>
              <a:t> Circular wait.</a:t>
            </a: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buFontTx/>
              <a:buNone/>
            </a:pPr>
            <a:r>
              <a:rPr lang="en-US" altLang="en-US" sz="1600" smtClean="0">
                <a:cs typeface="Times New Roman" panose="02020603050405020304" pitchFamily="18" charset="0"/>
              </a:rPr>
              <a:t>Possible Solutions Include:</a:t>
            </a:r>
          </a:p>
          <a:p>
            <a:pPr marL="285750" indent="-285750" algn="just" eaLnBrk="1" hangingPunct="1">
              <a:lnSpc>
                <a:spcPct val="90000"/>
              </a:lnSpc>
              <a:buFontTx/>
              <a:buNone/>
            </a:pPr>
            <a:r>
              <a:rPr lang="en-US" altLang="en-US" sz="1600" smtClean="0">
                <a:cs typeface="Times New Roman" panose="02020603050405020304" pitchFamily="18" charset="0"/>
              </a:rPr>
              <a:t> </a:t>
            </a:r>
          </a:p>
          <a:p>
            <a:pPr marL="800100" lvl="1" indent="-171450" algn="just" eaLnBrk="1" hangingPunct="1">
              <a:lnSpc>
                <a:spcPct val="90000"/>
              </a:lnSpc>
              <a:buFontTx/>
              <a:buAutoNum type="alphaLcParenR"/>
            </a:pPr>
            <a:r>
              <a:rPr lang="en-US" altLang="en-US" sz="1600" smtClean="0">
                <a:cs typeface="Times New Roman" panose="02020603050405020304" pitchFamily="18" charset="0"/>
              </a:rPr>
              <a:t>Global resource ordering (all resources are given unique numbers and a process can acquire them only in ascending order.) Simple to implement, low cost, but requires knowing all resources. Prevents a circular wait.</a:t>
            </a:r>
          </a:p>
          <a:p>
            <a:pPr marL="800100" lvl="1" indent="-171450" algn="just" eaLnBrk="1" hangingPunct="1">
              <a:lnSpc>
                <a:spcPct val="90000"/>
              </a:lnSpc>
              <a:buFontTx/>
              <a:buAutoNum type="alphaLcParenR"/>
            </a:pPr>
            <a:r>
              <a:rPr lang="en-US" altLang="en-US" sz="1600" smtClean="0">
                <a:cs typeface="Times New Roman" panose="02020603050405020304" pitchFamily="18" charset="0"/>
              </a:rPr>
              <a:t>Banker's algorithm with one process being banker (can be bottleneck.) Large number of messages is required so method is not very practical.</a:t>
            </a:r>
          </a:p>
          <a:p>
            <a:pPr marL="800100" lvl="1" indent="-171450" algn="just" eaLnBrk="1" hangingPunct="1">
              <a:lnSpc>
                <a:spcPct val="90000"/>
              </a:lnSpc>
              <a:buFontTx/>
              <a:buAutoNum type="alphaLcParenR"/>
            </a:pPr>
            <a:r>
              <a:rPr lang="en-US" altLang="en-US" sz="1600" smtClean="0">
                <a:cs typeface="Times New Roman" panose="02020603050405020304" pitchFamily="18" charset="0"/>
              </a:rPr>
              <a:t>Priorities based on unique numbers for each process has a problem with starvation.</a:t>
            </a:r>
          </a:p>
        </p:txBody>
      </p:sp>
      <p:sp>
        <p:nvSpPr>
          <p:cNvPr id="29701" name="Rectangle 6"/>
          <p:cNvSpPr>
            <a:spLocks noGrp="1" noChangeArrowheads="1"/>
          </p:cNvSpPr>
          <p:nvPr>
            <p:ph type="title"/>
          </p:nvPr>
        </p:nvSpPr>
        <p:spPr>
          <a:xfrm>
            <a:off x="228600" y="2286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29702" name="Text Box 7"/>
          <p:cNvSpPr txBox="1">
            <a:spLocks noChangeArrowheads="1"/>
          </p:cNvSpPr>
          <p:nvPr/>
        </p:nvSpPr>
        <p:spPr bwMode="auto">
          <a:xfrm>
            <a:off x="5715000" y="457200"/>
            <a:ext cx="292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Deadlock Handling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0723"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E27FBA0-4ED5-404E-8ACF-F05D59511F6C}" type="slidenum">
              <a:rPr lang="en-US" altLang="en-US"/>
              <a:pPr eaLnBrk="1" hangingPunct="1"/>
              <a:t>29</a:t>
            </a:fld>
            <a:endParaRPr lang="en-US" altLang="en-US"/>
          </a:p>
        </p:txBody>
      </p:sp>
      <p:sp>
        <p:nvSpPr>
          <p:cNvPr id="30724" name="Rectangle 2"/>
          <p:cNvSpPr>
            <a:spLocks noGrp="1" noChangeArrowheads="1"/>
          </p:cNvSpPr>
          <p:nvPr>
            <p:ph type="body" idx="1"/>
          </p:nvPr>
        </p:nvSpPr>
        <p:spPr>
          <a:xfrm>
            <a:off x="152400" y="1295400"/>
            <a:ext cx="8686800" cy="4953000"/>
          </a:xfrm>
        </p:spPr>
        <p:txBody>
          <a:bodyPr/>
          <a:lstStyle/>
          <a:p>
            <a:pPr marL="0" indent="0" algn="just" eaLnBrk="1" hangingPunct="1">
              <a:lnSpc>
                <a:spcPct val="90000"/>
              </a:lnSpc>
              <a:buFontTx/>
              <a:buNone/>
            </a:pPr>
            <a:r>
              <a:rPr lang="en-US" altLang="en-US" sz="1600" b="1" smtClean="0">
                <a:solidFill>
                  <a:schemeClr val="accent2"/>
                </a:solidFill>
                <a:cs typeface="Times New Roman" panose="02020603050405020304" pitchFamily="18" charset="0"/>
              </a:rPr>
              <a:t>DEADLOCK PREVENTION</a:t>
            </a:r>
            <a:endParaRPr lang="en-US" altLang="en-US" sz="1600" smtClean="0">
              <a:solidFill>
                <a:srgbClr val="9933FF"/>
              </a:solidFill>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Possible Solutions Include:</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Priorities based on timestamps can be used to prevent circular waits. Each process is assigned a timestamp at its creation. Several variations are possible:</a:t>
            </a:r>
          </a:p>
          <a:p>
            <a:pPr marL="0" indent="0" algn="just" eaLnBrk="1" hangingPunct="1">
              <a:lnSpc>
                <a:spcPct val="90000"/>
              </a:lnSpc>
              <a:buFontTx/>
              <a:buNone/>
            </a:pPr>
            <a:r>
              <a:rPr lang="en-US" altLang="en-US" sz="1600" smtClean="0">
                <a:cs typeface="Times New Roman" panose="02020603050405020304" pitchFamily="18" charset="0"/>
              </a:rPr>
              <a:t> </a:t>
            </a:r>
          </a:p>
          <a:p>
            <a:pPr marL="2286000" lvl="1" indent="-1828800" algn="just" eaLnBrk="1" hangingPunct="1">
              <a:lnSpc>
                <a:spcPct val="90000"/>
              </a:lnSpc>
              <a:buFontTx/>
              <a:buNone/>
            </a:pPr>
            <a:r>
              <a:rPr lang="en-US" altLang="en-US" sz="1600" b="1" smtClean="0">
                <a:cs typeface="Times New Roman" panose="02020603050405020304" pitchFamily="18" charset="0"/>
              </a:rPr>
              <a:t>Non-preemptive 	</a:t>
            </a:r>
            <a:r>
              <a:rPr lang="en-US" altLang="en-US" sz="1600" smtClean="0">
                <a:cs typeface="Times New Roman" panose="02020603050405020304" pitchFamily="18" charset="0"/>
              </a:rPr>
              <a:t>Requester waits for resource if older than current resource holder, else it's rolled back losing all its resources. The older a process gets, the longer it waits.</a:t>
            </a:r>
          </a:p>
          <a:p>
            <a:pPr marL="2286000" lvl="1" indent="-1828800" algn="just" eaLnBrk="1" hangingPunct="1">
              <a:lnSpc>
                <a:spcPct val="90000"/>
              </a:lnSpc>
              <a:buFontTx/>
              <a:buNone/>
            </a:pPr>
            <a:endParaRPr lang="en-US" altLang="en-US" sz="1600" smtClean="0">
              <a:cs typeface="Times New Roman" panose="02020603050405020304" pitchFamily="18" charset="0"/>
            </a:endParaRPr>
          </a:p>
          <a:p>
            <a:pPr marL="2286000" lvl="1" indent="-1828800" algn="just" eaLnBrk="1" hangingPunct="1">
              <a:lnSpc>
                <a:spcPct val="90000"/>
              </a:lnSpc>
              <a:buFontTx/>
              <a:buNone/>
            </a:pPr>
            <a:r>
              <a:rPr lang="en-US" altLang="en-US" sz="1600" b="1" smtClean="0">
                <a:cs typeface="Times New Roman" panose="02020603050405020304" pitchFamily="18" charset="0"/>
              </a:rPr>
              <a:t>Preemptive</a:t>
            </a:r>
            <a:r>
              <a:rPr lang="en-US" altLang="en-US" sz="1600" smtClean="0">
                <a:cs typeface="Times New Roman" panose="02020603050405020304" pitchFamily="18" charset="0"/>
              </a:rPr>
              <a:t> 	If the requester is older than the holder, then the holder is preempted ( rolled back ). If the requester is younger, then it waits. Fewer rollbacks here. When P(i) is preempted by P(j), it restarts and, being younger, ends up waiting for P(j).</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80000"/>
              </a:lnSpc>
              <a:buFontTx/>
              <a:buNone/>
            </a:pPr>
            <a:r>
              <a:rPr lang="en-US" altLang="en-US" sz="1600" smtClean="0">
                <a:cs typeface="Times New Roman" panose="02020603050405020304" pitchFamily="18" charset="0"/>
              </a:rPr>
              <a:t>Keep timestamp if rolled back ( don't reassign them ) - prevents starvation since a preempted process will soon be the oldest.</a:t>
            </a:r>
          </a:p>
          <a:p>
            <a:pPr marL="0" indent="0" algn="just" eaLnBrk="1" hangingPunct="1">
              <a:lnSpc>
                <a:spcPct val="80000"/>
              </a:lnSpc>
              <a:buFontTx/>
              <a:buNone/>
            </a:pPr>
            <a:r>
              <a:rPr lang="en-US" altLang="en-US" sz="1600" smtClean="0">
                <a:cs typeface="Times New Roman" panose="02020603050405020304" pitchFamily="18" charset="0"/>
              </a:rPr>
              <a:t> </a:t>
            </a:r>
          </a:p>
          <a:p>
            <a:pPr marL="0" indent="0" algn="just" eaLnBrk="1" hangingPunct="1">
              <a:lnSpc>
                <a:spcPct val="80000"/>
              </a:lnSpc>
              <a:buFontTx/>
              <a:buNone/>
            </a:pPr>
            <a:r>
              <a:rPr lang="en-US" altLang="en-US" sz="1600" smtClean="0">
                <a:cs typeface="Times New Roman" panose="02020603050405020304" pitchFamily="18" charset="0"/>
              </a:rPr>
              <a:t>The preemption method has fewer rollbacks because in the non-preemptive method, a young process can be rolled back a number of times before it gets the resource.</a:t>
            </a:r>
          </a:p>
        </p:txBody>
      </p:sp>
      <p:sp>
        <p:nvSpPr>
          <p:cNvPr id="30725" name="Rectangle 3"/>
          <p:cNvSpPr>
            <a:spLocks noGrp="1" noChangeArrowheads="1"/>
          </p:cNvSpPr>
          <p:nvPr>
            <p:ph type="title"/>
          </p:nvPr>
        </p:nvSpPr>
        <p:spPr>
          <a:xfrm>
            <a:off x="152400" y="1524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0726" name="Text Box 4"/>
          <p:cNvSpPr txBox="1">
            <a:spLocks noChangeArrowheads="1"/>
          </p:cNvSpPr>
          <p:nvPr/>
        </p:nvSpPr>
        <p:spPr bwMode="auto">
          <a:xfrm>
            <a:off x="5715000" y="457200"/>
            <a:ext cx="292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Deadlock Handling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4099"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453F721-FC3B-4E0E-BD00-605CBF4F84CD}" type="slidenum">
              <a:rPr lang="en-US" altLang="en-US"/>
              <a:pPr eaLnBrk="1" hangingPunct="1"/>
              <a:t>3</a:t>
            </a:fld>
            <a:endParaRPr lang="en-US" altLang="en-US"/>
          </a:p>
        </p:txBody>
      </p:sp>
      <p:sp>
        <p:nvSpPr>
          <p:cNvPr id="4100" name="Rectangle 2"/>
          <p:cNvSpPr>
            <a:spLocks noGrp="1" noChangeArrowheads="1"/>
          </p:cNvSpPr>
          <p:nvPr>
            <p:ph type="title"/>
          </p:nvPr>
        </p:nvSpPr>
        <p:spPr>
          <a:xfrm>
            <a:off x="228600" y="228600"/>
            <a:ext cx="8763000" cy="1143000"/>
          </a:xfrm>
        </p:spPr>
        <p:txBody>
          <a:bodyPr/>
          <a:lstStyle/>
          <a:p>
            <a:pPr eaLnBrk="1" hangingPunct="1"/>
            <a:r>
              <a:rPr lang="en-US" altLang="en-US" b="1" smtClean="0">
                <a:cs typeface="Times New Roman" panose="02020603050405020304" pitchFamily="18" charset="0"/>
              </a:rPr>
              <a:t>DISTRIBUTED COORDINATION</a:t>
            </a:r>
            <a:endParaRPr lang="en-US" altLang="en-US" smtClean="0">
              <a:cs typeface="Times New Roman" panose="02020603050405020304" pitchFamily="18" charset="0"/>
            </a:endParaRPr>
          </a:p>
        </p:txBody>
      </p:sp>
      <p:sp>
        <p:nvSpPr>
          <p:cNvPr id="4101" name="Rectangle 3"/>
          <p:cNvSpPr>
            <a:spLocks noGrp="1" noChangeArrowheads="1"/>
          </p:cNvSpPr>
          <p:nvPr>
            <p:ph type="body" idx="1"/>
          </p:nvPr>
        </p:nvSpPr>
        <p:spPr>
          <a:xfrm>
            <a:off x="304800" y="1524000"/>
            <a:ext cx="8534400" cy="4114800"/>
          </a:xfrm>
        </p:spPr>
        <p:txBody>
          <a:bodyPr/>
          <a:lstStyle/>
          <a:p>
            <a:pPr marL="609600" indent="-609600" algn="just" eaLnBrk="1" hangingPunct="1">
              <a:buFontTx/>
              <a:buNone/>
            </a:pPr>
            <a:r>
              <a:rPr lang="en-US" altLang="en-US" sz="1800" b="1" smtClean="0">
                <a:solidFill>
                  <a:srgbClr val="FF3300"/>
                </a:solidFill>
                <a:cs typeface="Times New Roman" panose="02020603050405020304" pitchFamily="18" charset="0"/>
              </a:rPr>
              <a:t>Definitions:</a:t>
            </a:r>
          </a:p>
          <a:p>
            <a:pPr marL="609600" indent="-609600" algn="just" eaLnBrk="1" hangingPunct="1">
              <a:buFontTx/>
              <a:buNone/>
            </a:pPr>
            <a:r>
              <a:rPr lang="en-US" altLang="en-US" sz="1600" smtClean="0">
                <a:cs typeface="Times New Roman" panose="02020603050405020304" pitchFamily="18" charset="0"/>
              </a:rPr>
              <a:t> </a:t>
            </a:r>
          </a:p>
          <a:p>
            <a:pPr marL="609600" indent="-609600" algn="just" eaLnBrk="1" hangingPunct="1">
              <a:buFontTx/>
              <a:buNone/>
            </a:pPr>
            <a:r>
              <a:rPr lang="en-US" altLang="en-US" sz="1600" b="1" smtClean="0">
                <a:cs typeface="Times New Roman" panose="02020603050405020304" pitchFamily="18" charset="0"/>
              </a:rPr>
              <a:t>Tightly coupled systems:</a:t>
            </a:r>
            <a:endParaRPr lang="en-US" altLang="en-US" sz="1600" smtClean="0">
              <a:cs typeface="Times New Roman" panose="02020603050405020304" pitchFamily="18" charset="0"/>
            </a:endParaRPr>
          </a:p>
          <a:p>
            <a:pPr marL="609600" indent="-609600" algn="just" eaLnBrk="1" hangingPunct="1">
              <a:buFontTx/>
              <a:buNone/>
            </a:pPr>
            <a:r>
              <a:rPr lang="en-US" altLang="en-US" sz="1600" smtClean="0">
                <a:cs typeface="Times New Roman" panose="02020603050405020304" pitchFamily="18" charset="0"/>
              </a:rPr>
              <a:t> </a:t>
            </a:r>
          </a:p>
          <a:p>
            <a:pPr marL="990600" lvl="1" indent="-533400" algn="just" eaLnBrk="1" hangingPunct="1"/>
            <a:r>
              <a:rPr lang="en-US" altLang="en-US" sz="1600" smtClean="0">
                <a:cs typeface="Times New Roman" panose="02020603050405020304" pitchFamily="18" charset="0"/>
              </a:rPr>
              <a:t>Same clock, usually shared memory. </a:t>
            </a:r>
          </a:p>
          <a:p>
            <a:pPr marL="990600" lvl="1" indent="-533400" algn="just" eaLnBrk="1" hangingPunct="1"/>
            <a:r>
              <a:rPr lang="en-US" altLang="en-US" sz="1600" smtClean="0">
                <a:cs typeface="Times New Roman" panose="02020603050405020304" pitchFamily="18" charset="0"/>
              </a:rPr>
              <a:t>Communication is via this shared memory.</a:t>
            </a:r>
          </a:p>
          <a:p>
            <a:pPr marL="990600" lvl="1" indent="-533400" algn="just" eaLnBrk="1" hangingPunct="1"/>
            <a:r>
              <a:rPr lang="en-US" altLang="en-US" sz="1600" smtClean="0">
                <a:cs typeface="Times New Roman" panose="02020603050405020304" pitchFamily="18" charset="0"/>
              </a:rPr>
              <a:t>Multiprocessors.</a:t>
            </a:r>
          </a:p>
          <a:p>
            <a:pPr marL="609600" indent="-609600" algn="just" eaLnBrk="1" hangingPunct="1">
              <a:buFontTx/>
              <a:buNone/>
            </a:pPr>
            <a:r>
              <a:rPr lang="en-US" altLang="en-US" sz="1600" smtClean="0">
                <a:cs typeface="Times New Roman" panose="02020603050405020304" pitchFamily="18" charset="0"/>
              </a:rPr>
              <a:t> </a:t>
            </a:r>
          </a:p>
          <a:p>
            <a:pPr marL="609600" indent="-609600" algn="just" eaLnBrk="1" hangingPunct="1">
              <a:buFontTx/>
              <a:buNone/>
            </a:pPr>
            <a:r>
              <a:rPr lang="en-US" altLang="en-US" sz="1600" b="1" smtClean="0">
                <a:cs typeface="Times New Roman" panose="02020603050405020304" pitchFamily="18" charset="0"/>
              </a:rPr>
              <a:t>Loosely coupled systems:</a:t>
            </a:r>
            <a:endParaRPr lang="en-US" altLang="en-US" sz="1600" smtClean="0">
              <a:cs typeface="Times New Roman" panose="02020603050405020304" pitchFamily="18" charset="0"/>
            </a:endParaRPr>
          </a:p>
          <a:p>
            <a:pPr marL="609600" indent="-609600" algn="just" eaLnBrk="1" hangingPunct="1">
              <a:buFontTx/>
              <a:buNone/>
            </a:pPr>
            <a:r>
              <a:rPr lang="en-US" altLang="en-US" sz="1600" smtClean="0">
                <a:cs typeface="Times New Roman" panose="02020603050405020304" pitchFamily="18" charset="0"/>
              </a:rPr>
              <a:t> </a:t>
            </a:r>
          </a:p>
          <a:p>
            <a:pPr marL="990600" lvl="1" indent="-533400" algn="just" eaLnBrk="1" hangingPunct="1"/>
            <a:r>
              <a:rPr lang="en-US" altLang="en-US" sz="1600" smtClean="0">
                <a:cs typeface="Times New Roman" panose="02020603050405020304" pitchFamily="18" charset="0"/>
              </a:rPr>
              <a:t>Different clock.</a:t>
            </a:r>
          </a:p>
          <a:p>
            <a:pPr marL="990600" lvl="1" indent="-533400" algn="just" eaLnBrk="1" hangingPunct="1"/>
            <a:r>
              <a:rPr lang="en-US" altLang="en-US" sz="1600" smtClean="0">
                <a:cs typeface="Times New Roman" panose="02020603050405020304" pitchFamily="18" charset="0"/>
              </a:rPr>
              <a:t>Use communication links. </a:t>
            </a:r>
          </a:p>
          <a:p>
            <a:pPr marL="990600" lvl="1" indent="-533400" algn="just" eaLnBrk="1" hangingPunct="1"/>
            <a:r>
              <a:rPr lang="en-US" altLang="en-US" sz="1600" smtClean="0">
                <a:cs typeface="Times New Roman" panose="02020603050405020304" pitchFamily="18" charset="0"/>
              </a:rPr>
              <a:t>Distributed systems.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1747"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EB5D44DC-97D3-4D02-B0EF-55455BFD14C9}" type="slidenum">
              <a:rPr lang="en-US" altLang="en-US"/>
              <a:pPr eaLnBrk="1" hangingPunct="1"/>
              <a:t>30</a:t>
            </a:fld>
            <a:endParaRPr lang="en-US" altLang="en-US"/>
          </a:p>
        </p:txBody>
      </p:sp>
      <p:sp>
        <p:nvSpPr>
          <p:cNvPr id="31748" name="Rectangle 2"/>
          <p:cNvSpPr>
            <a:spLocks noGrp="1" noChangeArrowheads="1"/>
          </p:cNvSpPr>
          <p:nvPr>
            <p:ph type="body" idx="1"/>
          </p:nvPr>
        </p:nvSpPr>
        <p:spPr>
          <a:xfrm>
            <a:off x="228600" y="1524000"/>
            <a:ext cx="8686800" cy="4191000"/>
          </a:xfrm>
        </p:spPr>
        <p:txBody>
          <a:bodyPr/>
          <a:lstStyle/>
          <a:p>
            <a:pPr marL="533400" indent="-533400" algn="just" eaLnBrk="1" hangingPunct="1">
              <a:buFontTx/>
              <a:buNone/>
            </a:pPr>
            <a:r>
              <a:rPr lang="en-US" altLang="en-US" sz="1600" b="1" smtClean="0">
                <a:solidFill>
                  <a:schemeClr val="accent2"/>
                </a:solidFill>
                <a:cs typeface="Times New Roman" panose="02020603050405020304" pitchFamily="18" charset="0"/>
              </a:rPr>
              <a:t>DEADLOCK DETECTION</a:t>
            </a:r>
            <a:endParaRPr lang="en-US" altLang="en-US" sz="1600" smtClean="0">
              <a:solidFill>
                <a:srgbClr val="9933FF"/>
              </a:solidFill>
              <a:cs typeface="Times New Roman" panose="02020603050405020304" pitchFamily="18" charset="0"/>
            </a:endParaRPr>
          </a:p>
          <a:p>
            <a:pPr marL="533400" indent="-533400" algn="just" eaLnBrk="1" hangingPunct="1">
              <a:buFontTx/>
              <a:buNone/>
            </a:pPr>
            <a:r>
              <a:rPr lang="en-US" altLang="en-US" sz="1600" smtClean="0">
                <a:cs typeface="Times New Roman" panose="02020603050405020304" pitchFamily="18" charset="0"/>
              </a:rPr>
              <a:t> </a:t>
            </a:r>
          </a:p>
          <a:p>
            <a:pPr marL="533400" indent="-533400" algn="just" eaLnBrk="1" hangingPunct="1"/>
            <a:r>
              <a:rPr lang="en-US" altLang="en-US" sz="1600" smtClean="0">
                <a:cs typeface="Times New Roman" panose="02020603050405020304" pitchFamily="18" charset="0"/>
              </a:rPr>
              <a:t>The previous Prevention Techniques can unnecessarily preempt a resource. Can we do rollback only when a deadlock is detected??</a:t>
            </a:r>
          </a:p>
          <a:p>
            <a:pPr marL="533400" indent="-533400" algn="just" eaLnBrk="1" hangingPunct="1">
              <a:buFontTx/>
              <a:buNone/>
            </a:pPr>
            <a:endParaRPr lang="en-US" altLang="en-US" sz="1600" smtClean="0">
              <a:cs typeface="Times New Roman" panose="02020603050405020304" pitchFamily="18" charset="0"/>
            </a:endParaRPr>
          </a:p>
          <a:p>
            <a:pPr marL="533400" indent="-533400" algn="just" eaLnBrk="1" hangingPunct="1"/>
            <a:r>
              <a:rPr lang="en-US" altLang="en-US" sz="1600" smtClean="0">
                <a:cs typeface="Times New Roman" panose="02020603050405020304" pitchFamily="18" charset="0"/>
              </a:rPr>
              <a:t>Use Wait For Graphs - recall, with a single resource of a type, a cycle is a deadlock.</a:t>
            </a:r>
          </a:p>
          <a:p>
            <a:pPr marL="533400" indent="-533400" algn="just" eaLnBrk="1" hangingPunct="1">
              <a:buFontTx/>
              <a:buNone/>
            </a:pPr>
            <a:endParaRPr lang="en-US" altLang="en-US" sz="1600" smtClean="0">
              <a:cs typeface="Times New Roman" panose="02020603050405020304" pitchFamily="18" charset="0"/>
            </a:endParaRPr>
          </a:p>
          <a:p>
            <a:pPr marL="533400" indent="-533400" algn="just" eaLnBrk="1" hangingPunct="1"/>
            <a:r>
              <a:rPr lang="en-US" altLang="en-US" sz="1600" smtClean="0">
                <a:cs typeface="Times New Roman" panose="02020603050405020304" pitchFamily="18" charset="0"/>
              </a:rPr>
              <a:t>Each site maintains a local wait-for-graph, with nodes being local or remote processes requesting LOCAL resources. </a:t>
            </a:r>
            <a:r>
              <a:rPr lang="en-US" altLang="en-US" sz="1600" b="1" smtClean="0">
                <a:cs typeface="Times New Roman" panose="02020603050405020304" pitchFamily="18" charset="0"/>
              </a:rPr>
              <a:t>&lt;&lt;&lt; FIGURE 7.7 &gt;&gt;&gt;</a:t>
            </a:r>
            <a:endParaRPr lang="en-US" altLang="en-US" sz="1600" smtClean="0">
              <a:cs typeface="Times New Roman" panose="02020603050405020304" pitchFamily="18" charset="0"/>
            </a:endParaRPr>
          </a:p>
          <a:p>
            <a:pPr marL="533400" indent="-533400" algn="just" eaLnBrk="1" hangingPunct="1">
              <a:buFontTx/>
              <a:buNone/>
            </a:pPr>
            <a:endParaRPr lang="en-US" altLang="en-US" sz="1600" smtClean="0">
              <a:cs typeface="Times New Roman" panose="02020603050405020304" pitchFamily="18" charset="0"/>
            </a:endParaRPr>
          </a:p>
          <a:p>
            <a:pPr marL="533400" indent="-533400" algn="just" eaLnBrk="1" hangingPunct="1"/>
            <a:r>
              <a:rPr lang="en-US" altLang="en-US" sz="1600" smtClean="0">
                <a:cs typeface="Times New Roman" panose="02020603050405020304" pitchFamily="18" charset="0"/>
              </a:rPr>
              <a:t>To show no deadlock has occurred, show the union of graphs has no cycle.</a:t>
            </a:r>
          </a:p>
          <a:p>
            <a:pPr marL="914400" lvl="1" indent="-457200" algn="just" eaLnBrk="1" hangingPunct="1">
              <a:buFontTx/>
              <a:buNone/>
            </a:pPr>
            <a:r>
              <a:rPr lang="en-US" altLang="en-US" sz="1600" b="1" smtClean="0">
                <a:cs typeface="Times New Roman" panose="02020603050405020304" pitchFamily="18" charset="0"/>
              </a:rPr>
              <a:t>&lt;&lt;&lt; FIGURE 18.3 &gt;&gt;&gt;</a:t>
            </a:r>
            <a:r>
              <a:rPr lang="en-US" altLang="en-US" sz="1600" smtClean="0">
                <a:cs typeface="Times New Roman" panose="02020603050405020304" pitchFamily="18" charset="0"/>
              </a:rPr>
              <a:t> &lt;- P2 is in both graphs</a:t>
            </a:r>
          </a:p>
          <a:p>
            <a:pPr marL="914400" lvl="1" indent="-457200" algn="just" eaLnBrk="1" hangingPunct="1">
              <a:buFontTx/>
              <a:buNone/>
            </a:pPr>
            <a:r>
              <a:rPr lang="en-US" altLang="en-US" sz="1600" b="1" smtClean="0">
                <a:cs typeface="Times New Roman" panose="02020603050405020304" pitchFamily="18" charset="0"/>
              </a:rPr>
              <a:t>&lt;&lt;&lt; FIGURE 18.4 &gt;&gt;&gt;</a:t>
            </a:r>
            <a:r>
              <a:rPr lang="en-US" altLang="en-US" sz="1600" smtClean="0">
                <a:cs typeface="Times New Roman" panose="02020603050405020304" pitchFamily="18" charset="0"/>
              </a:rPr>
              <a:t> &lt;- Cycle formed.</a:t>
            </a:r>
          </a:p>
          <a:p>
            <a:pPr marL="914400" lvl="1" indent="-457200" algn="just" eaLnBrk="1" hangingPunct="1">
              <a:buFontTx/>
              <a:buNone/>
            </a:pPr>
            <a:r>
              <a:rPr lang="en-US" altLang="en-US" sz="1600" b="1" smtClean="0">
                <a:cs typeface="Times New Roman" panose="02020603050405020304" pitchFamily="18" charset="0"/>
              </a:rPr>
              <a:t>SEE THE FIGURES ON THE NEXT PAGE</a:t>
            </a:r>
          </a:p>
        </p:txBody>
      </p:sp>
      <p:sp>
        <p:nvSpPr>
          <p:cNvPr id="31749" name="Rectangle 3"/>
          <p:cNvSpPr>
            <a:spLocks noGrp="1" noChangeArrowheads="1"/>
          </p:cNvSpPr>
          <p:nvPr>
            <p:ph type="title"/>
          </p:nvPr>
        </p:nvSpPr>
        <p:spPr>
          <a:xfrm>
            <a:off x="152400" y="1524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1750" name="Text Box 4"/>
          <p:cNvSpPr txBox="1">
            <a:spLocks noChangeArrowheads="1"/>
          </p:cNvSpPr>
          <p:nvPr/>
        </p:nvSpPr>
        <p:spPr bwMode="auto">
          <a:xfrm>
            <a:off x="5715000" y="457200"/>
            <a:ext cx="292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Deadlock Handling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277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68942766-B151-4038-89AE-EFE72AC9CD27}" type="slidenum">
              <a:rPr lang="en-US" altLang="en-US"/>
              <a:pPr eaLnBrk="1" hangingPunct="1"/>
              <a:t>31</a:t>
            </a:fld>
            <a:endParaRPr lang="en-US" altLang="en-US"/>
          </a:p>
        </p:txBody>
      </p:sp>
      <p:sp>
        <p:nvSpPr>
          <p:cNvPr id="32772" name="Rectangle 3"/>
          <p:cNvSpPr>
            <a:spLocks noGrp="1" noChangeArrowheads="1"/>
          </p:cNvSpPr>
          <p:nvPr>
            <p:ph type="title"/>
          </p:nvPr>
        </p:nvSpPr>
        <p:spPr>
          <a:xfrm>
            <a:off x="152400" y="1524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2773" name="Text Box 4"/>
          <p:cNvSpPr txBox="1">
            <a:spLocks noChangeArrowheads="1"/>
          </p:cNvSpPr>
          <p:nvPr/>
        </p:nvSpPr>
        <p:spPr bwMode="auto">
          <a:xfrm>
            <a:off x="5715000" y="457200"/>
            <a:ext cx="292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Deadlock Handling</a:t>
            </a:r>
          </a:p>
        </p:txBody>
      </p:sp>
      <p:pic>
        <p:nvPicPr>
          <p:cNvPr id="3277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l="592" t="9808" r="458" b="9842"/>
          <a:stretch>
            <a:fillRect/>
          </a:stretch>
        </p:blipFill>
        <p:spPr bwMode="auto">
          <a:xfrm>
            <a:off x="457200" y="1371600"/>
            <a:ext cx="4038600" cy="2647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5" name="Text Box 7"/>
          <p:cNvSpPr txBox="1">
            <a:spLocks noChangeArrowheads="1"/>
          </p:cNvSpPr>
          <p:nvPr/>
        </p:nvSpPr>
        <p:spPr bwMode="auto">
          <a:xfrm>
            <a:off x="0" y="4038600"/>
            <a:ext cx="33686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Figure 7.7 – Resource Allocation Graph &amp; It’s Wait-For Graph.</a:t>
            </a:r>
          </a:p>
        </p:txBody>
      </p:sp>
      <p:sp>
        <p:nvSpPr>
          <p:cNvPr id="32776" name="Rectangle 8"/>
          <p:cNvSpPr>
            <a:spLocks noChangeArrowheads="1"/>
          </p:cNvSpPr>
          <p:nvPr/>
        </p:nvSpPr>
        <p:spPr bwMode="auto">
          <a:xfrm>
            <a:off x="5638800" y="1219200"/>
            <a:ext cx="1447800" cy="2057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2777" name="Text Box 10"/>
          <p:cNvSpPr txBox="1">
            <a:spLocks noChangeArrowheads="1"/>
          </p:cNvSpPr>
          <p:nvPr/>
        </p:nvSpPr>
        <p:spPr bwMode="auto">
          <a:xfrm>
            <a:off x="4800600" y="3429000"/>
            <a:ext cx="411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Figure 18.3 – Two local wait-for graphs.</a:t>
            </a:r>
          </a:p>
        </p:txBody>
      </p:sp>
      <p:sp>
        <p:nvSpPr>
          <p:cNvPr id="32778" name="Oval 11"/>
          <p:cNvSpPr>
            <a:spLocks noChangeArrowheads="1"/>
          </p:cNvSpPr>
          <p:nvPr/>
        </p:nvSpPr>
        <p:spPr bwMode="auto">
          <a:xfrm>
            <a:off x="5715000" y="1447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P1</a:t>
            </a:r>
          </a:p>
        </p:txBody>
      </p:sp>
      <p:sp>
        <p:nvSpPr>
          <p:cNvPr id="32779" name="Oval 12"/>
          <p:cNvSpPr>
            <a:spLocks noChangeArrowheads="1"/>
          </p:cNvSpPr>
          <p:nvPr/>
        </p:nvSpPr>
        <p:spPr bwMode="auto">
          <a:xfrm>
            <a:off x="6477000" y="1447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P2</a:t>
            </a:r>
          </a:p>
        </p:txBody>
      </p:sp>
      <p:sp>
        <p:nvSpPr>
          <p:cNvPr id="32780" name="Oval 13"/>
          <p:cNvSpPr>
            <a:spLocks noChangeArrowheads="1"/>
          </p:cNvSpPr>
          <p:nvPr/>
        </p:nvSpPr>
        <p:spPr bwMode="auto">
          <a:xfrm>
            <a:off x="6477000" y="25146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P3</a:t>
            </a:r>
          </a:p>
        </p:txBody>
      </p:sp>
      <p:sp>
        <p:nvSpPr>
          <p:cNvPr id="32781" name="Oval 14"/>
          <p:cNvSpPr>
            <a:spLocks noChangeArrowheads="1"/>
          </p:cNvSpPr>
          <p:nvPr/>
        </p:nvSpPr>
        <p:spPr bwMode="auto">
          <a:xfrm>
            <a:off x="5715000" y="2590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P5</a:t>
            </a:r>
          </a:p>
        </p:txBody>
      </p:sp>
      <p:sp>
        <p:nvSpPr>
          <p:cNvPr id="32782" name="Line 15"/>
          <p:cNvSpPr>
            <a:spLocks noChangeShapeType="1"/>
          </p:cNvSpPr>
          <p:nvPr/>
        </p:nvSpPr>
        <p:spPr bwMode="auto">
          <a:xfrm flipV="1">
            <a:off x="5943600" y="1905000"/>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16"/>
          <p:cNvSpPr>
            <a:spLocks noChangeShapeType="1"/>
          </p:cNvSpPr>
          <p:nvPr/>
        </p:nvSpPr>
        <p:spPr bwMode="auto">
          <a:xfrm>
            <a:off x="6705600" y="1905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Line 17"/>
          <p:cNvSpPr>
            <a:spLocks noChangeShapeType="1"/>
          </p:cNvSpPr>
          <p:nvPr/>
        </p:nvSpPr>
        <p:spPr bwMode="auto">
          <a:xfrm flipH="1" flipV="1">
            <a:off x="6172200" y="16764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5" name="Text Box 23"/>
          <p:cNvSpPr txBox="1">
            <a:spLocks noChangeArrowheads="1"/>
          </p:cNvSpPr>
          <p:nvPr/>
        </p:nvSpPr>
        <p:spPr bwMode="auto">
          <a:xfrm>
            <a:off x="4876800" y="5943600"/>
            <a:ext cx="426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Figure 18.4 – Global local wait-for graphs.</a:t>
            </a:r>
          </a:p>
        </p:txBody>
      </p:sp>
      <p:sp>
        <p:nvSpPr>
          <p:cNvPr id="32786" name="Rectangle 24"/>
          <p:cNvSpPr>
            <a:spLocks noChangeArrowheads="1"/>
          </p:cNvSpPr>
          <p:nvPr/>
        </p:nvSpPr>
        <p:spPr bwMode="auto">
          <a:xfrm>
            <a:off x="5715000" y="3810000"/>
            <a:ext cx="3124200" cy="2057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2787" name="Line 25"/>
          <p:cNvSpPr>
            <a:spLocks noChangeShapeType="1"/>
          </p:cNvSpPr>
          <p:nvPr/>
        </p:nvSpPr>
        <p:spPr bwMode="auto">
          <a:xfrm flipV="1">
            <a:off x="7772400" y="4495800"/>
            <a:ext cx="6096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Oval 26"/>
          <p:cNvSpPr>
            <a:spLocks noChangeArrowheads="1"/>
          </p:cNvSpPr>
          <p:nvPr/>
        </p:nvSpPr>
        <p:spPr bwMode="auto">
          <a:xfrm>
            <a:off x="7391400" y="5257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P3</a:t>
            </a:r>
          </a:p>
        </p:txBody>
      </p:sp>
      <p:sp>
        <p:nvSpPr>
          <p:cNvPr id="32789" name="Oval 27"/>
          <p:cNvSpPr>
            <a:spLocks noChangeArrowheads="1"/>
          </p:cNvSpPr>
          <p:nvPr/>
        </p:nvSpPr>
        <p:spPr bwMode="auto">
          <a:xfrm>
            <a:off x="8229600" y="4114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P4</a:t>
            </a:r>
          </a:p>
        </p:txBody>
      </p:sp>
      <p:sp>
        <p:nvSpPr>
          <p:cNvPr id="32790" name="Oval 28"/>
          <p:cNvSpPr>
            <a:spLocks noChangeArrowheads="1"/>
          </p:cNvSpPr>
          <p:nvPr/>
        </p:nvSpPr>
        <p:spPr bwMode="auto">
          <a:xfrm>
            <a:off x="7391400" y="4114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P2</a:t>
            </a:r>
          </a:p>
        </p:txBody>
      </p:sp>
      <p:sp>
        <p:nvSpPr>
          <p:cNvPr id="32791" name="Line 29"/>
          <p:cNvSpPr>
            <a:spLocks noChangeShapeType="1"/>
          </p:cNvSpPr>
          <p:nvPr/>
        </p:nvSpPr>
        <p:spPr bwMode="auto">
          <a:xfrm flipH="1" flipV="1">
            <a:off x="7848600" y="44196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2" name="Rectangle 30"/>
          <p:cNvSpPr>
            <a:spLocks noChangeArrowheads="1"/>
          </p:cNvSpPr>
          <p:nvPr/>
        </p:nvSpPr>
        <p:spPr bwMode="auto">
          <a:xfrm>
            <a:off x="7391400" y="1219200"/>
            <a:ext cx="1447800" cy="2057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2793" name="Line 31"/>
          <p:cNvSpPr>
            <a:spLocks noChangeShapeType="1"/>
          </p:cNvSpPr>
          <p:nvPr/>
        </p:nvSpPr>
        <p:spPr bwMode="auto">
          <a:xfrm flipV="1">
            <a:off x="7848600" y="1828800"/>
            <a:ext cx="6096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4" name="Oval 32"/>
          <p:cNvSpPr>
            <a:spLocks noChangeArrowheads="1"/>
          </p:cNvSpPr>
          <p:nvPr/>
        </p:nvSpPr>
        <p:spPr bwMode="auto">
          <a:xfrm>
            <a:off x="7467600" y="2590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P3</a:t>
            </a:r>
          </a:p>
        </p:txBody>
      </p:sp>
      <p:sp>
        <p:nvSpPr>
          <p:cNvPr id="32795" name="Oval 33"/>
          <p:cNvSpPr>
            <a:spLocks noChangeArrowheads="1"/>
          </p:cNvSpPr>
          <p:nvPr/>
        </p:nvSpPr>
        <p:spPr bwMode="auto">
          <a:xfrm>
            <a:off x="8305800" y="1447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P4</a:t>
            </a:r>
          </a:p>
        </p:txBody>
      </p:sp>
      <p:sp>
        <p:nvSpPr>
          <p:cNvPr id="32796" name="Oval 34"/>
          <p:cNvSpPr>
            <a:spLocks noChangeArrowheads="1"/>
          </p:cNvSpPr>
          <p:nvPr/>
        </p:nvSpPr>
        <p:spPr bwMode="auto">
          <a:xfrm>
            <a:off x="7467600" y="1447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P2</a:t>
            </a:r>
          </a:p>
        </p:txBody>
      </p:sp>
      <p:sp>
        <p:nvSpPr>
          <p:cNvPr id="32797" name="Line 35"/>
          <p:cNvSpPr>
            <a:spLocks noChangeShapeType="1"/>
          </p:cNvSpPr>
          <p:nvPr/>
        </p:nvSpPr>
        <p:spPr bwMode="auto">
          <a:xfrm flipH="1" flipV="1">
            <a:off x="7924800" y="17526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8" name="Oval 36"/>
          <p:cNvSpPr>
            <a:spLocks noChangeArrowheads="1"/>
          </p:cNvSpPr>
          <p:nvPr/>
        </p:nvSpPr>
        <p:spPr bwMode="auto">
          <a:xfrm>
            <a:off x="6248400" y="4114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P1</a:t>
            </a:r>
          </a:p>
        </p:txBody>
      </p:sp>
      <p:sp>
        <p:nvSpPr>
          <p:cNvPr id="32799" name="Oval 37"/>
          <p:cNvSpPr>
            <a:spLocks noChangeArrowheads="1"/>
          </p:cNvSpPr>
          <p:nvPr/>
        </p:nvSpPr>
        <p:spPr bwMode="auto">
          <a:xfrm>
            <a:off x="6248400" y="5257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P5</a:t>
            </a:r>
          </a:p>
        </p:txBody>
      </p:sp>
      <p:sp>
        <p:nvSpPr>
          <p:cNvPr id="32800" name="Line 38"/>
          <p:cNvSpPr>
            <a:spLocks noChangeShapeType="1"/>
          </p:cNvSpPr>
          <p:nvPr/>
        </p:nvSpPr>
        <p:spPr bwMode="auto">
          <a:xfrm flipV="1">
            <a:off x="6477000" y="4572000"/>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1" name="Line 39"/>
          <p:cNvSpPr>
            <a:spLocks noChangeShapeType="1"/>
          </p:cNvSpPr>
          <p:nvPr/>
        </p:nvSpPr>
        <p:spPr bwMode="auto">
          <a:xfrm flipH="1" flipV="1">
            <a:off x="6705600" y="43434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2" name="Line 40"/>
          <p:cNvSpPr>
            <a:spLocks noChangeShapeType="1"/>
          </p:cNvSpPr>
          <p:nvPr/>
        </p:nvSpPr>
        <p:spPr bwMode="auto">
          <a:xfrm>
            <a:off x="7620000" y="4572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379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9C2F3F4-3602-48AA-BC8B-B2AA666C55EC}" type="slidenum">
              <a:rPr lang="en-US" altLang="en-US"/>
              <a:pPr eaLnBrk="1" hangingPunct="1"/>
              <a:t>32</a:t>
            </a:fld>
            <a:endParaRPr lang="en-US" altLang="en-US"/>
          </a:p>
        </p:txBody>
      </p:sp>
      <p:sp>
        <p:nvSpPr>
          <p:cNvPr id="33796" name="Rectangle 2"/>
          <p:cNvSpPr>
            <a:spLocks noGrp="1" noChangeArrowheads="1"/>
          </p:cNvSpPr>
          <p:nvPr>
            <p:ph type="body" idx="1"/>
          </p:nvPr>
        </p:nvSpPr>
        <p:spPr>
          <a:xfrm>
            <a:off x="228600" y="1524000"/>
            <a:ext cx="8686800" cy="4648200"/>
          </a:xfrm>
        </p:spPr>
        <p:txBody>
          <a:bodyPr/>
          <a:lstStyle/>
          <a:p>
            <a:pPr marL="533400" indent="-533400" algn="just" eaLnBrk="1" hangingPunct="1">
              <a:lnSpc>
                <a:spcPct val="90000"/>
              </a:lnSpc>
              <a:buFontTx/>
              <a:buNone/>
            </a:pPr>
            <a:r>
              <a:rPr lang="en-US" altLang="en-US" sz="1800" b="1" smtClean="0">
                <a:solidFill>
                  <a:schemeClr val="accent2"/>
                </a:solidFill>
                <a:cs typeface="Times New Roman" panose="02020603050405020304" pitchFamily="18" charset="0"/>
              </a:rPr>
              <a:t>DEADLOCK DETECTION</a:t>
            </a:r>
            <a:endParaRPr lang="en-US" altLang="en-US" sz="1800" smtClean="0">
              <a:solidFill>
                <a:srgbClr val="9933FF"/>
              </a:solidFill>
              <a:cs typeface="Times New Roman" panose="02020603050405020304" pitchFamily="18" charset="0"/>
            </a:endParaRPr>
          </a:p>
          <a:p>
            <a:pPr marL="533400" indent="-533400" algn="just" eaLnBrk="1" hangingPunct="1">
              <a:lnSpc>
                <a:spcPct val="90000"/>
              </a:lnSpc>
              <a:buFontTx/>
              <a:buNone/>
            </a:pPr>
            <a:r>
              <a:rPr lang="en-US" altLang="en-US" sz="1800" smtClean="0">
                <a:cs typeface="Times New Roman" panose="02020603050405020304" pitchFamily="18" charset="0"/>
              </a:rPr>
              <a:t> </a:t>
            </a:r>
          </a:p>
          <a:p>
            <a:pPr marL="533400" indent="-533400" algn="just" eaLnBrk="1" hangingPunct="1">
              <a:lnSpc>
                <a:spcPct val="90000"/>
              </a:lnSpc>
              <a:buFontTx/>
              <a:buNone/>
            </a:pPr>
            <a:r>
              <a:rPr lang="en-US" altLang="en-US" sz="1800" b="1" smtClean="0">
                <a:solidFill>
                  <a:schemeClr val="accent2"/>
                </a:solidFill>
                <a:cs typeface="Times New Roman" panose="02020603050405020304" pitchFamily="18" charset="0"/>
              </a:rPr>
              <a:t>CENTRALIZED</a:t>
            </a:r>
            <a:endParaRPr lang="en-US" altLang="en-US" sz="1800" b="1" smtClean="0">
              <a:cs typeface="Times New Roman" panose="02020603050405020304" pitchFamily="18" charset="0"/>
            </a:endParaRPr>
          </a:p>
          <a:p>
            <a:pPr marL="533400" indent="-533400" algn="just" eaLnBrk="1" hangingPunct="1">
              <a:lnSpc>
                <a:spcPct val="90000"/>
              </a:lnSpc>
              <a:buFontTx/>
              <a:buNone/>
            </a:pPr>
            <a:r>
              <a:rPr lang="en-US" altLang="en-US" sz="1800" smtClean="0">
                <a:cs typeface="Times New Roman" panose="02020603050405020304" pitchFamily="18" charset="0"/>
              </a:rPr>
              <a:t> </a:t>
            </a:r>
          </a:p>
          <a:p>
            <a:pPr marL="533400" indent="-533400" algn="just" eaLnBrk="1" hangingPunct="1">
              <a:lnSpc>
                <a:spcPct val="90000"/>
              </a:lnSpc>
            </a:pPr>
            <a:r>
              <a:rPr lang="en-US" altLang="en-US" sz="1800" smtClean="0">
                <a:cs typeface="Times New Roman" panose="02020603050405020304" pitchFamily="18" charset="0"/>
              </a:rPr>
              <a:t>In this method, the union is maintained in one process. If a global (centralized) graph has cycles, a deadlock has occurred.</a:t>
            </a:r>
          </a:p>
          <a:p>
            <a:pPr marL="533400" indent="-533400" algn="just" eaLnBrk="1" hangingPunct="1">
              <a:lnSpc>
                <a:spcPct val="90000"/>
              </a:lnSpc>
              <a:buFontTx/>
              <a:buNone/>
            </a:pPr>
            <a:endParaRPr lang="en-US" altLang="en-US" sz="1800" smtClean="0">
              <a:cs typeface="Times New Roman" panose="02020603050405020304" pitchFamily="18" charset="0"/>
            </a:endParaRPr>
          </a:p>
          <a:p>
            <a:pPr marL="533400" indent="-533400" algn="just" eaLnBrk="1" hangingPunct="1">
              <a:lnSpc>
                <a:spcPct val="90000"/>
              </a:lnSpc>
            </a:pPr>
            <a:r>
              <a:rPr lang="en-US" altLang="en-US" sz="1800" smtClean="0">
                <a:cs typeface="Times New Roman" panose="02020603050405020304" pitchFamily="18" charset="0"/>
              </a:rPr>
              <a:t>Construct graph incrementally (whenever an edge is added or removed), OR periodically (at some fixed time period), OR whenever checking for cycles (because there's some reason to fear deadlock).</a:t>
            </a:r>
          </a:p>
          <a:p>
            <a:pPr marL="533400" indent="-533400" algn="just" eaLnBrk="1" hangingPunct="1">
              <a:lnSpc>
                <a:spcPct val="90000"/>
              </a:lnSpc>
              <a:buFontTx/>
              <a:buNone/>
            </a:pPr>
            <a:endParaRPr lang="en-US" altLang="en-US" sz="1800" smtClean="0">
              <a:cs typeface="Times New Roman" panose="02020603050405020304" pitchFamily="18" charset="0"/>
            </a:endParaRPr>
          </a:p>
          <a:p>
            <a:pPr marL="533400" indent="-533400" algn="just" eaLnBrk="1" hangingPunct="1">
              <a:lnSpc>
                <a:spcPct val="90000"/>
              </a:lnSpc>
            </a:pPr>
            <a:r>
              <a:rPr lang="en-US" altLang="en-US" sz="1800" smtClean="0">
                <a:cs typeface="Times New Roman" panose="02020603050405020304" pitchFamily="18" charset="0"/>
              </a:rPr>
              <a:t>Can roll back unnecessarily due to false cycles {because information is obtained asynchronously ( a delete may not be reported before an insert )} and because cycles are broken by terminated processes.</a:t>
            </a:r>
          </a:p>
          <a:p>
            <a:pPr marL="533400" indent="-533400" algn="just" eaLnBrk="1" hangingPunct="1">
              <a:lnSpc>
                <a:spcPct val="90000"/>
              </a:lnSpc>
              <a:buFontTx/>
              <a:buNone/>
            </a:pPr>
            <a:endParaRPr lang="en-US" altLang="en-US" sz="1800" smtClean="0">
              <a:cs typeface="Times New Roman" panose="02020603050405020304" pitchFamily="18" charset="0"/>
            </a:endParaRPr>
          </a:p>
          <a:p>
            <a:pPr marL="533400" indent="-533400" algn="just" eaLnBrk="1" hangingPunct="1">
              <a:lnSpc>
                <a:spcPct val="90000"/>
              </a:lnSpc>
            </a:pPr>
            <a:r>
              <a:rPr lang="en-US" altLang="en-US" sz="1800" smtClean="0">
                <a:cs typeface="Times New Roman" panose="02020603050405020304" pitchFamily="18" charset="0"/>
              </a:rPr>
              <a:t>Can avoid false cycles with timestamps that force synchronization.</a:t>
            </a:r>
          </a:p>
        </p:txBody>
      </p:sp>
      <p:sp>
        <p:nvSpPr>
          <p:cNvPr id="33797" name="Rectangle 3"/>
          <p:cNvSpPr>
            <a:spLocks noGrp="1" noChangeArrowheads="1"/>
          </p:cNvSpPr>
          <p:nvPr>
            <p:ph type="title"/>
          </p:nvPr>
        </p:nvSpPr>
        <p:spPr>
          <a:xfrm>
            <a:off x="152400" y="1524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3798" name="Text Box 4"/>
          <p:cNvSpPr txBox="1">
            <a:spLocks noChangeArrowheads="1"/>
          </p:cNvSpPr>
          <p:nvPr/>
        </p:nvSpPr>
        <p:spPr bwMode="auto">
          <a:xfrm>
            <a:off x="5715000" y="457200"/>
            <a:ext cx="292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Deadlock Handling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4819"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7255FBE0-0110-4019-9ABB-627486039808}" type="slidenum">
              <a:rPr lang="en-US" altLang="en-US"/>
              <a:pPr eaLnBrk="1" hangingPunct="1"/>
              <a:t>33</a:t>
            </a:fld>
            <a:endParaRPr lang="en-US" altLang="en-US"/>
          </a:p>
        </p:txBody>
      </p:sp>
      <p:sp>
        <p:nvSpPr>
          <p:cNvPr id="34820" name="Rectangle 2"/>
          <p:cNvSpPr>
            <a:spLocks noGrp="1" noChangeArrowheads="1"/>
          </p:cNvSpPr>
          <p:nvPr>
            <p:ph type="body" idx="1"/>
          </p:nvPr>
        </p:nvSpPr>
        <p:spPr>
          <a:xfrm>
            <a:off x="152400" y="1143000"/>
            <a:ext cx="4648200" cy="5410200"/>
          </a:xfrm>
        </p:spPr>
        <p:txBody>
          <a:bodyPr/>
          <a:lstStyle/>
          <a:p>
            <a:pPr marL="533400" indent="-533400" algn="just" eaLnBrk="1" hangingPunct="1">
              <a:lnSpc>
                <a:spcPct val="90000"/>
              </a:lnSpc>
              <a:buFontTx/>
              <a:buNone/>
            </a:pPr>
            <a:r>
              <a:rPr lang="en-US" altLang="en-US" sz="1600" b="1" smtClean="0">
                <a:solidFill>
                  <a:schemeClr val="accent2"/>
                </a:solidFill>
                <a:cs typeface="Times New Roman" panose="02020603050405020304" pitchFamily="18" charset="0"/>
              </a:rPr>
              <a:t>DEADLOCK DETECTION</a:t>
            </a:r>
            <a:endParaRPr lang="en-US" altLang="en-US" sz="1600" smtClean="0">
              <a:solidFill>
                <a:schemeClr val="accent2"/>
              </a:solidFill>
              <a:cs typeface="Times New Roman" panose="02020603050405020304" pitchFamily="18" charset="0"/>
            </a:endParaRPr>
          </a:p>
          <a:p>
            <a:pPr marL="533400" indent="-533400" algn="just" eaLnBrk="1" hangingPunct="1">
              <a:lnSpc>
                <a:spcPct val="90000"/>
              </a:lnSpc>
              <a:buFontTx/>
              <a:buNone/>
            </a:pPr>
            <a:r>
              <a:rPr lang="en-US" altLang="en-US" sz="1600" smtClean="0">
                <a:solidFill>
                  <a:schemeClr val="accent2"/>
                </a:solidFill>
                <a:cs typeface="Times New Roman" panose="02020603050405020304" pitchFamily="18" charset="0"/>
              </a:rPr>
              <a:t> </a:t>
            </a:r>
            <a:r>
              <a:rPr lang="en-US" altLang="en-US" sz="1600" b="1" smtClean="0">
                <a:solidFill>
                  <a:schemeClr val="accent2"/>
                </a:solidFill>
                <a:cs typeface="Times New Roman" panose="02020603050405020304" pitchFamily="18" charset="0"/>
              </a:rPr>
              <a:t>FULLY DISTRIBUTED</a:t>
            </a:r>
            <a:endParaRPr lang="en-US" altLang="en-US" sz="1600" smtClean="0">
              <a:solidFill>
                <a:schemeClr val="accent2"/>
              </a:solidFill>
              <a:cs typeface="Times New Roman" panose="02020603050405020304" pitchFamily="18" charset="0"/>
            </a:endParaRPr>
          </a:p>
          <a:p>
            <a:pPr marL="533400" indent="-533400" algn="just" eaLnBrk="1" hangingPunct="1">
              <a:lnSpc>
                <a:spcPct val="90000"/>
              </a:lnSpc>
            </a:pPr>
            <a:r>
              <a:rPr lang="en-US" altLang="en-US" sz="1600" smtClean="0">
                <a:cs typeface="Times New Roman" panose="02020603050405020304" pitchFamily="18" charset="0"/>
              </a:rPr>
              <a:t>All controllers share equally in detecting deadlocks.</a:t>
            </a:r>
          </a:p>
          <a:p>
            <a:pPr marL="533400" indent="-533400" algn="just" eaLnBrk="1" hangingPunct="1">
              <a:lnSpc>
                <a:spcPct val="90000"/>
              </a:lnSpc>
            </a:pPr>
            <a:r>
              <a:rPr lang="en-US" altLang="en-US" sz="1600" smtClean="0">
                <a:cs typeface="Times New Roman" panose="02020603050405020304" pitchFamily="18" charset="0"/>
              </a:rPr>
              <a:t>See </a:t>
            </a:r>
            <a:r>
              <a:rPr lang="en-US" altLang="en-US" sz="1600" b="1" smtClean="0">
                <a:cs typeface="Times New Roman" panose="02020603050405020304" pitchFamily="18" charset="0"/>
              </a:rPr>
              <a:t>&lt;&lt;&lt; FIGURE 18.6 &gt;&gt;&gt;</a:t>
            </a:r>
            <a:r>
              <a:rPr lang="en-US" altLang="en-US" sz="1600" smtClean="0">
                <a:cs typeface="Times New Roman" panose="02020603050405020304" pitchFamily="18" charset="0"/>
              </a:rPr>
              <a:t>.    At Site S1, P[ext]  shows that P3  is waiting for some external process, and that some external process is waiting for P2  -- but beware, they may not be related external processes.</a:t>
            </a:r>
          </a:p>
          <a:p>
            <a:pPr marL="533400" indent="-533400" algn="just" eaLnBrk="1" hangingPunct="1">
              <a:lnSpc>
                <a:spcPct val="90000"/>
              </a:lnSpc>
            </a:pPr>
            <a:r>
              <a:rPr lang="en-US" altLang="en-US" sz="1600" smtClean="0">
                <a:cs typeface="Times New Roman" panose="02020603050405020304" pitchFamily="18" charset="0"/>
              </a:rPr>
              <a:t>Each site collects such a local graph and uses this algorithm:</a:t>
            </a:r>
            <a:endParaRPr lang="en-US" altLang="en-US" sz="1600" b="1" smtClean="0">
              <a:cs typeface="Times New Roman" panose="02020603050405020304" pitchFamily="18" charset="0"/>
            </a:endParaRPr>
          </a:p>
          <a:p>
            <a:pPr marL="914400" lvl="1" indent="-457200" algn="just" eaLnBrk="1" hangingPunct="1">
              <a:lnSpc>
                <a:spcPct val="90000"/>
              </a:lnSpc>
              <a:buFontTx/>
              <a:buAutoNum type="alphaLcParenR"/>
            </a:pPr>
            <a:r>
              <a:rPr lang="en-US" altLang="en-US" sz="1600" smtClean="0">
                <a:cs typeface="Times New Roman" panose="02020603050405020304" pitchFamily="18" charset="0"/>
              </a:rPr>
              <a:t>If a local site has a cycle, not including a P[ext] , there is a deadlock.</a:t>
            </a:r>
          </a:p>
          <a:p>
            <a:pPr marL="914400" lvl="1" indent="-457200" algn="just" eaLnBrk="1" hangingPunct="1">
              <a:lnSpc>
                <a:spcPct val="90000"/>
              </a:lnSpc>
              <a:buFontTx/>
              <a:buAutoNum type="alphaLcParenR"/>
            </a:pPr>
            <a:r>
              <a:rPr lang="en-US" altLang="en-US" sz="1600" smtClean="0">
                <a:cs typeface="Times New Roman" panose="02020603050405020304" pitchFamily="18" charset="0"/>
              </a:rPr>
              <a:t>If there's no cycle, then there's no deadlock.</a:t>
            </a:r>
          </a:p>
          <a:p>
            <a:pPr marL="914400" lvl="1" indent="-457200" algn="just" eaLnBrk="1" hangingPunct="1">
              <a:lnSpc>
                <a:spcPct val="90000"/>
              </a:lnSpc>
              <a:buFontTx/>
              <a:buAutoNum type="alphaLcParenR"/>
            </a:pPr>
            <a:r>
              <a:rPr lang="en-US" altLang="en-US" sz="1600" smtClean="0">
                <a:cs typeface="Times New Roman" panose="02020603050405020304" pitchFamily="18" charset="0"/>
              </a:rPr>
              <a:t>If a cycle includes a P[ext] , then there MAY be a deadlock. Each site waiting for a P[ext]  sends its graph to the site of the P[ext]  it's waiting for. That site combines the two local graphs and starts the algorithm again.</a:t>
            </a:r>
          </a:p>
        </p:txBody>
      </p:sp>
      <p:sp>
        <p:nvSpPr>
          <p:cNvPr id="34821" name="Rectangle 3"/>
          <p:cNvSpPr>
            <a:spLocks noGrp="1" noChangeArrowheads="1"/>
          </p:cNvSpPr>
          <p:nvPr>
            <p:ph type="title"/>
          </p:nvPr>
        </p:nvSpPr>
        <p:spPr>
          <a:xfrm>
            <a:off x="0" y="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4822" name="Text Box 4"/>
          <p:cNvSpPr txBox="1">
            <a:spLocks noChangeArrowheads="1"/>
          </p:cNvSpPr>
          <p:nvPr/>
        </p:nvSpPr>
        <p:spPr bwMode="auto">
          <a:xfrm>
            <a:off x="5715000" y="457200"/>
            <a:ext cx="292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Deadlock Handling</a:t>
            </a:r>
          </a:p>
        </p:txBody>
      </p:sp>
      <p:sp>
        <p:nvSpPr>
          <p:cNvPr id="34823" name="Rectangle 5"/>
          <p:cNvSpPr>
            <a:spLocks noChangeArrowheads="1"/>
          </p:cNvSpPr>
          <p:nvPr/>
        </p:nvSpPr>
        <p:spPr bwMode="auto">
          <a:xfrm>
            <a:off x="4876800" y="1295400"/>
            <a:ext cx="2286000" cy="2057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4824" name="Oval 6"/>
          <p:cNvSpPr>
            <a:spLocks noChangeArrowheads="1"/>
          </p:cNvSpPr>
          <p:nvPr/>
        </p:nvSpPr>
        <p:spPr bwMode="auto">
          <a:xfrm>
            <a:off x="4953000" y="15240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P1</a:t>
            </a:r>
          </a:p>
        </p:txBody>
      </p:sp>
      <p:sp>
        <p:nvSpPr>
          <p:cNvPr id="34825" name="Oval 7"/>
          <p:cNvSpPr>
            <a:spLocks noChangeArrowheads="1"/>
          </p:cNvSpPr>
          <p:nvPr/>
        </p:nvSpPr>
        <p:spPr bwMode="auto">
          <a:xfrm>
            <a:off x="5791200" y="15240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P2</a:t>
            </a:r>
          </a:p>
        </p:txBody>
      </p:sp>
      <p:sp>
        <p:nvSpPr>
          <p:cNvPr id="34826" name="Oval 8"/>
          <p:cNvSpPr>
            <a:spLocks noChangeArrowheads="1"/>
          </p:cNvSpPr>
          <p:nvPr/>
        </p:nvSpPr>
        <p:spPr bwMode="auto">
          <a:xfrm>
            <a:off x="5791200" y="2590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P3</a:t>
            </a:r>
          </a:p>
        </p:txBody>
      </p:sp>
      <p:sp>
        <p:nvSpPr>
          <p:cNvPr id="34827" name="Oval 9"/>
          <p:cNvSpPr>
            <a:spLocks noChangeArrowheads="1"/>
          </p:cNvSpPr>
          <p:nvPr/>
        </p:nvSpPr>
        <p:spPr bwMode="auto">
          <a:xfrm>
            <a:off x="4953000" y="26670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P5</a:t>
            </a:r>
          </a:p>
        </p:txBody>
      </p:sp>
      <p:sp>
        <p:nvSpPr>
          <p:cNvPr id="34828" name="Line 10"/>
          <p:cNvSpPr>
            <a:spLocks noChangeShapeType="1"/>
          </p:cNvSpPr>
          <p:nvPr/>
        </p:nvSpPr>
        <p:spPr bwMode="auto">
          <a:xfrm flipV="1">
            <a:off x="5181600" y="1981200"/>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Line 11"/>
          <p:cNvSpPr>
            <a:spLocks noChangeShapeType="1"/>
          </p:cNvSpPr>
          <p:nvPr/>
        </p:nvSpPr>
        <p:spPr bwMode="auto">
          <a:xfrm>
            <a:off x="6019800" y="19812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Line 12"/>
          <p:cNvSpPr>
            <a:spLocks noChangeShapeType="1"/>
          </p:cNvSpPr>
          <p:nvPr/>
        </p:nvSpPr>
        <p:spPr bwMode="auto">
          <a:xfrm flipH="1" flipV="1">
            <a:off x="5334000" y="1752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Rectangle 13"/>
          <p:cNvSpPr>
            <a:spLocks noChangeArrowheads="1"/>
          </p:cNvSpPr>
          <p:nvPr/>
        </p:nvSpPr>
        <p:spPr bwMode="auto">
          <a:xfrm>
            <a:off x="7239000" y="1295400"/>
            <a:ext cx="1905000" cy="2057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4832" name="Line 14"/>
          <p:cNvSpPr>
            <a:spLocks noChangeShapeType="1"/>
          </p:cNvSpPr>
          <p:nvPr/>
        </p:nvSpPr>
        <p:spPr bwMode="auto">
          <a:xfrm flipV="1">
            <a:off x="8382000" y="1905000"/>
            <a:ext cx="457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Oval 15"/>
          <p:cNvSpPr>
            <a:spLocks noChangeArrowheads="1"/>
          </p:cNvSpPr>
          <p:nvPr/>
        </p:nvSpPr>
        <p:spPr bwMode="auto">
          <a:xfrm>
            <a:off x="8077200" y="26670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P3</a:t>
            </a:r>
          </a:p>
        </p:txBody>
      </p:sp>
      <p:sp>
        <p:nvSpPr>
          <p:cNvPr id="34834" name="Oval 16"/>
          <p:cNvSpPr>
            <a:spLocks noChangeArrowheads="1"/>
          </p:cNvSpPr>
          <p:nvPr/>
        </p:nvSpPr>
        <p:spPr bwMode="auto">
          <a:xfrm>
            <a:off x="8686800" y="15240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P4</a:t>
            </a:r>
          </a:p>
        </p:txBody>
      </p:sp>
      <p:sp>
        <p:nvSpPr>
          <p:cNvPr id="34835" name="Oval 17"/>
          <p:cNvSpPr>
            <a:spLocks noChangeArrowheads="1"/>
          </p:cNvSpPr>
          <p:nvPr/>
        </p:nvSpPr>
        <p:spPr bwMode="auto">
          <a:xfrm>
            <a:off x="8001000" y="16002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P2</a:t>
            </a:r>
          </a:p>
        </p:txBody>
      </p:sp>
      <p:sp>
        <p:nvSpPr>
          <p:cNvPr id="34836" name="Line 18"/>
          <p:cNvSpPr>
            <a:spLocks noChangeShapeType="1"/>
          </p:cNvSpPr>
          <p:nvPr/>
        </p:nvSpPr>
        <p:spPr bwMode="auto">
          <a:xfrm flipH="1" flipV="1">
            <a:off x="8458200" y="1828800"/>
            <a:ext cx="228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Oval 19"/>
          <p:cNvSpPr>
            <a:spLocks noChangeArrowheads="1"/>
          </p:cNvSpPr>
          <p:nvPr/>
        </p:nvSpPr>
        <p:spPr bwMode="auto">
          <a:xfrm>
            <a:off x="6553200" y="2590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Pext</a:t>
            </a:r>
          </a:p>
        </p:txBody>
      </p:sp>
      <p:sp>
        <p:nvSpPr>
          <p:cNvPr id="34838" name="Line 20"/>
          <p:cNvSpPr>
            <a:spLocks noChangeShapeType="1"/>
          </p:cNvSpPr>
          <p:nvPr/>
        </p:nvSpPr>
        <p:spPr bwMode="auto">
          <a:xfrm flipH="1" flipV="1">
            <a:off x="6172200" y="1905000"/>
            <a:ext cx="4572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Line 21"/>
          <p:cNvSpPr>
            <a:spLocks noChangeShapeType="1"/>
          </p:cNvSpPr>
          <p:nvPr/>
        </p:nvSpPr>
        <p:spPr bwMode="auto">
          <a:xfrm>
            <a:off x="6248400" y="28194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22"/>
          <p:cNvSpPr>
            <a:spLocks noChangeShapeType="1"/>
          </p:cNvSpPr>
          <p:nvPr/>
        </p:nvSpPr>
        <p:spPr bwMode="auto">
          <a:xfrm flipH="1" flipV="1">
            <a:off x="7772400" y="1828800"/>
            <a:ext cx="228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Oval 23"/>
          <p:cNvSpPr>
            <a:spLocks noChangeArrowheads="1"/>
          </p:cNvSpPr>
          <p:nvPr/>
        </p:nvSpPr>
        <p:spPr bwMode="auto">
          <a:xfrm>
            <a:off x="7315200" y="16002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Pext</a:t>
            </a:r>
          </a:p>
        </p:txBody>
      </p:sp>
      <p:sp>
        <p:nvSpPr>
          <p:cNvPr id="34842" name="Line 24"/>
          <p:cNvSpPr>
            <a:spLocks noChangeShapeType="1"/>
          </p:cNvSpPr>
          <p:nvPr/>
        </p:nvSpPr>
        <p:spPr bwMode="auto">
          <a:xfrm>
            <a:off x="7696200" y="1981200"/>
            <a:ext cx="457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3" name="Text Box 25"/>
          <p:cNvSpPr txBox="1">
            <a:spLocks noChangeArrowheads="1"/>
          </p:cNvSpPr>
          <p:nvPr/>
        </p:nvSpPr>
        <p:spPr bwMode="auto">
          <a:xfrm>
            <a:off x="4876800" y="3505200"/>
            <a:ext cx="411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Figure 18.6 – Two local wait-for graphs.</a:t>
            </a:r>
          </a:p>
        </p:txBody>
      </p:sp>
      <p:sp>
        <p:nvSpPr>
          <p:cNvPr id="34844" name="Text Box 26"/>
          <p:cNvSpPr txBox="1">
            <a:spLocks noChangeArrowheads="1"/>
          </p:cNvSpPr>
          <p:nvPr/>
        </p:nvSpPr>
        <p:spPr bwMode="auto">
          <a:xfrm>
            <a:off x="4876800" y="6019800"/>
            <a:ext cx="411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Figure 18.7 – Augmented graph at S2.</a:t>
            </a:r>
          </a:p>
        </p:txBody>
      </p:sp>
      <p:sp>
        <p:nvSpPr>
          <p:cNvPr id="34845" name="Rectangle 27"/>
          <p:cNvSpPr>
            <a:spLocks noChangeArrowheads="1"/>
          </p:cNvSpPr>
          <p:nvPr/>
        </p:nvSpPr>
        <p:spPr bwMode="auto">
          <a:xfrm>
            <a:off x="5562600" y="3962400"/>
            <a:ext cx="3048000" cy="2057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34846" name="Line 28"/>
          <p:cNvSpPr>
            <a:spLocks noChangeShapeType="1"/>
          </p:cNvSpPr>
          <p:nvPr/>
        </p:nvSpPr>
        <p:spPr bwMode="auto">
          <a:xfrm flipV="1">
            <a:off x="7239000" y="4495800"/>
            <a:ext cx="457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Oval 29"/>
          <p:cNvSpPr>
            <a:spLocks noChangeArrowheads="1"/>
          </p:cNvSpPr>
          <p:nvPr/>
        </p:nvSpPr>
        <p:spPr bwMode="auto">
          <a:xfrm>
            <a:off x="6934200" y="5257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P3</a:t>
            </a:r>
          </a:p>
        </p:txBody>
      </p:sp>
      <p:sp>
        <p:nvSpPr>
          <p:cNvPr id="34848" name="Oval 30"/>
          <p:cNvSpPr>
            <a:spLocks noChangeArrowheads="1"/>
          </p:cNvSpPr>
          <p:nvPr/>
        </p:nvSpPr>
        <p:spPr bwMode="auto">
          <a:xfrm>
            <a:off x="7543800" y="41148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P4</a:t>
            </a:r>
          </a:p>
        </p:txBody>
      </p:sp>
      <p:sp>
        <p:nvSpPr>
          <p:cNvPr id="34849" name="Oval 31"/>
          <p:cNvSpPr>
            <a:spLocks noChangeArrowheads="1"/>
          </p:cNvSpPr>
          <p:nvPr/>
        </p:nvSpPr>
        <p:spPr bwMode="auto">
          <a:xfrm>
            <a:off x="6858000" y="41910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P2</a:t>
            </a:r>
          </a:p>
        </p:txBody>
      </p:sp>
      <p:sp>
        <p:nvSpPr>
          <p:cNvPr id="34850" name="Line 32"/>
          <p:cNvSpPr>
            <a:spLocks noChangeShapeType="1"/>
          </p:cNvSpPr>
          <p:nvPr/>
        </p:nvSpPr>
        <p:spPr bwMode="auto">
          <a:xfrm flipH="1" flipV="1">
            <a:off x="7315200" y="4419600"/>
            <a:ext cx="228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33"/>
          <p:cNvSpPr>
            <a:spLocks noChangeShapeType="1"/>
          </p:cNvSpPr>
          <p:nvPr/>
        </p:nvSpPr>
        <p:spPr bwMode="auto">
          <a:xfrm flipH="1" flipV="1">
            <a:off x="6629400" y="4419600"/>
            <a:ext cx="228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2" name="Oval 34"/>
          <p:cNvSpPr>
            <a:spLocks noChangeArrowheads="1"/>
          </p:cNvSpPr>
          <p:nvPr/>
        </p:nvSpPr>
        <p:spPr bwMode="auto">
          <a:xfrm>
            <a:off x="6172200" y="4191000"/>
            <a:ext cx="457200" cy="457200"/>
          </a:xfrm>
          <a:prstGeom prst="ellipse">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a:t>Pext</a:t>
            </a:r>
          </a:p>
        </p:txBody>
      </p:sp>
      <p:sp>
        <p:nvSpPr>
          <p:cNvPr id="34853" name="Line 35"/>
          <p:cNvSpPr>
            <a:spLocks noChangeShapeType="1"/>
          </p:cNvSpPr>
          <p:nvPr/>
        </p:nvSpPr>
        <p:spPr bwMode="auto">
          <a:xfrm>
            <a:off x="6553200" y="4572000"/>
            <a:ext cx="457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Line 36"/>
          <p:cNvSpPr>
            <a:spLocks noChangeShapeType="1"/>
          </p:cNvSpPr>
          <p:nvPr/>
        </p:nvSpPr>
        <p:spPr bwMode="auto">
          <a:xfrm>
            <a:off x="7086600" y="46482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5843"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DB48F282-06D9-4CD8-BD99-A2B2077D5817}" type="slidenum">
              <a:rPr lang="en-US" altLang="en-US"/>
              <a:pPr eaLnBrk="1" hangingPunct="1"/>
              <a:t>34</a:t>
            </a:fld>
            <a:endParaRPr lang="en-US" altLang="en-US"/>
          </a:p>
        </p:txBody>
      </p:sp>
      <p:sp>
        <p:nvSpPr>
          <p:cNvPr id="35844" name="Rectangle 2"/>
          <p:cNvSpPr>
            <a:spLocks noGrp="1" noChangeArrowheads="1"/>
          </p:cNvSpPr>
          <p:nvPr>
            <p:ph type="body" idx="1"/>
          </p:nvPr>
        </p:nvSpPr>
        <p:spPr>
          <a:xfrm>
            <a:off x="228600" y="1524000"/>
            <a:ext cx="8686800" cy="4648200"/>
          </a:xfrm>
        </p:spPr>
        <p:txBody>
          <a:bodyPr/>
          <a:lstStyle/>
          <a:p>
            <a:pPr marL="285750" indent="-285750" algn="just" eaLnBrk="1" hangingPunct="1">
              <a:lnSpc>
                <a:spcPct val="90000"/>
              </a:lnSpc>
              <a:buFontTx/>
              <a:buNone/>
            </a:pPr>
            <a:r>
              <a:rPr lang="en-US" altLang="en-US" sz="1600" smtClean="0">
                <a:cs typeface="Times New Roman" panose="02020603050405020304" pitchFamily="18" charset="0"/>
              </a:rPr>
              <a:t>Either upon a crash, or upon initialization, we need to know who should be the new coordinator.  We’re calling this an “election”.</a:t>
            </a:r>
          </a:p>
          <a:p>
            <a:pPr marL="285750" indent="-285750" algn="just" eaLnBrk="1" hangingPunct="1">
              <a:lnSpc>
                <a:spcPct val="90000"/>
              </a:lnSpc>
              <a:buFontTx/>
              <a:buNone/>
            </a:pPr>
            <a:endParaRPr lang="en-US" altLang="en-US" sz="1600" smtClean="0">
              <a:cs typeface="Times New Roman" panose="02020603050405020304" pitchFamily="18" charset="0"/>
            </a:endParaRPr>
          </a:p>
          <a:p>
            <a:pPr marL="285750" indent="-285750" algn="just" eaLnBrk="1" hangingPunct="1">
              <a:lnSpc>
                <a:spcPct val="90000"/>
              </a:lnSpc>
              <a:buFontTx/>
              <a:buNone/>
            </a:pPr>
            <a:r>
              <a:rPr lang="en-US" altLang="en-US" sz="1600" smtClean="0">
                <a:cs typeface="Times New Roman" panose="02020603050405020304" pitchFamily="18" charset="0"/>
              </a:rPr>
              <a:t>How we do it depends on configuration</a:t>
            </a: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buFontTx/>
              <a:buNone/>
            </a:pPr>
            <a:r>
              <a:rPr lang="en-US" altLang="en-US" sz="1600" b="1" smtClean="0">
                <a:solidFill>
                  <a:schemeClr val="accent2"/>
                </a:solidFill>
                <a:cs typeface="Times New Roman" panose="02020603050405020304" pitchFamily="18" charset="0"/>
              </a:rPr>
              <a:t>THE BULLY ALGORITHM</a:t>
            </a:r>
            <a:endParaRPr lang="en-US" altLang="en-US" sz="1600" smtClean="0">
              <a:cs typeface="Times New Roman" panose="02020603050405020304" pitchFamily="18" charset="0"/>
            </a:endParaRP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pPr>
            <a:r>
              <a:rPr lang="en-US" altLang="en-US" sz="1600" smtClean="0">
                <a:cs typeface="Times New Roman" panose="02020603050405020304" pitchFamily="18" charset="0"/>
              </a:rPr>
              <a:t>Suppose P(i) sends a request to the coordinator which is not answered.</a:t>
            </a:r>
          </a:p>
          <a:p>
            <a:pPr marL="285750" indent="-285750" algn="just" eaLnBrk="1" hangingPunct="1">
              <a:lnSpc>
                <a:spcPct val="90000"/>
              </a:lnSpc>
            </a:pPr>
            <a:r>
              <a:rPr lang="en-US" altLang="en-US" sz="1600" smtClean="0">
                <a:cs typeface="Times New Roman" panose="02020603050405020304" pitchFamily="18" charset="0"/>
              </a:rPr>
              <a:t>We want the highest priority process to be the new coordinator.</a:t>
            </a:r>
          </a:p>
          <a:p>
            <a:pPr marL="285750" indent="-285750" algn="just" eaLnBrk="1" hangingPunct="1">
              <a:lnSpc>
                <a:spcPct val="90000"/>
              </a:lnSpc>
            </a:pPr>
            <a:r>
              <a:rPr lang="en-US" altLang="en-US" sz="1600" smtClean="0">
                <a:cs typeface="Times New Roman" panose="02020603050405020304" pitchFamily="18" charset="0"/>
              </a:rPr>
              <a:t>Steps to be followed:</a:t>
            </a:r>
          </a:p>
          <a:p>
            <a:pPr marL="285750" indent="-285750" algn="just" eaLnBrk="1" hangingPunct="1">
              <a:lnSpc>
                <a:spcPct val="90000"/>
              </a:lnSpc>
              <a:buFontTx/>
              <a:buNone/>
            </a:pPr>
            <a:r>
              <a:rPr lang="en-US" altLang="en-US" sz="1600" smtClean="0">
                <a:cs typeface="Times New Roman" panose="02020603050405020304" pitchFamily="18" charset="0"/>
              </a:rPr>
              <a:t> </a:t>
            </a:r>
          </a:p>
          <a:p>
            <a:pPr marL="1085850" lvl="1" indent="-457200" algn="just" eaLnBrk="1" hangingPunct="1">
              <a:lnSpc>
                <a:spcPct val="90000"/>
              </a:lnSpc>
              <a:buFontTx/>
              <a:buNone/>
            </a:pPr>
            <a:r>
              <a:rPr lang="en-US" altLang="en-US" sz="1600" smtClean="0">
                <a:cs typeface="Times New Roman" panose="02020603050405020304" pitchFamily="18" charset="0"/>
              </a:rPr>
              <a:t>1. P(i) sends "I want to be elected" to all P(j) of higher priority.</a:t>
            </a:r>
          </a:p>
          <a:p>
            <a:pPr marL="1085850" lvl="1" indent="-457200" algn="just" eaLnBrk="1" hangingPunct="1">
              <a:lnSpc>
                <a:spcPct val="90000"/>
              </a:lnSpc>
              <a:buFontTx/>
              <a:buNone/>
            </a:pPr>
            <a:r>
              <a:rPr lang="en-US" altLang="en-US" sz="1600" smtClean="0">
                <a:cs typeface="Times New Roman" panose="02020603050405020304" pitchFamily="18" charset="0"/>
              </a:rPr>
              <a:t>2. If no response, then P(i) has won the election.</a:t>
            </a:r>
          </a:p>
          <a:p>
            <a:pPr marL="1085850" lvl="1" indent="-457200" algn="just" eaLnBrk="1" hangingPunct="1">
              <a:lnSpc>
                <a:spcPct val="90000"/>
              </a:lnSpc>
              <a:buFontTx/>
              <a:buNone/>
            </a:pPr>
            <a:r>
              <a:rPr lang="en-US" altLang="en-US" sz="1600" smtClean="0">
                <a:cs typeface="Times New Roman" panose="02020603050405020304" pitchFamily="18" charset="0"/>
              </a:rPr>
              <a:t>3. All living P(j) send "election" requests to </a:t>
            </a:r>
            <a:r>
              <a:rPr lang="en-US" altLang="en-US" sz="1600" b="1" smtClean="0">
                <a:cs typeface="Times New Roman" panose="02020603050405020304" pitchFamily="18" charset="0"/>
              </a:rPr>
              <a:t>THEIR</a:t>
            </a:r>
            <a:r>
              <a:rPr lang="en-US" altLang="en-US" sz="1600" smtClean="0">
                <a:cs typeface="Times New Roman" panose="02020603050405020304" pitchFamily="18" charset="0"/>
              </a:rPr>
              <a:t> higher priority P(k), and send "you lose" messages back to P(i).</a:t>
            </a:r>
          </a:p>
          <a:p>
            <a:pPr marL="1085850" lvl="1" indent="-457200" algn="just" eaLnBrk="1" hangingPunct="1">
              <a:lnSpc>
                <a:spcPct val="90000"/>
              </a:lnSpc>
              <a:buFontTx/>
              <a:buNone/>
            </a:pPr>
            <a:r>
              <a:rPr lang="en-US" altLang="en-US" sz="1600" smtClean="0">
                <a:cs typeface="Times New Roman" panose="02020603050405020304" pitchFamily="18" charset="0"/>
              </a:rPr>
              <a:t>4. Finally only one process receives no response.</a:t>
            </a:r>
          </a:p>
          <a:p>
            <a:pPr marL="1085850" lvl="1" indent="-457200" algn="just" eaLnBrk="1" hangingPunct="1">
              <a:lnSpc>
                <a:spcPct val="90000"/>
              </a:lnSpc>
              <a:buFontTx/>
              <a:buNone/>
            </a:pPr>
            <a:r>
              <a:rPr lang="en-US" altLang="en-US" sz="1600" smtClean="0">
                <a:cs typeface="Times New Roman" panose="02020603050405020304" pitchFamily="18" charset="0"/>
              </a:rPr>
              <a:t>5. That process sends "I am it" messages to all lower priority processes.</a:t>
            </a:r>
          </a:p>
        </p:txBody>
      </p:sp>
      <p:sp>
        <p:nvSpPr>
          <p:cNvPr id="35845" name="Rectangle 3"/>
          <p:cNvSpPr>
            <a:spLocks noGrp="1" noChangeArrowheads="1"/>
          </p:cNvSpPr>
          <p:nvPr>
            <p:ph type="title"/>
          </p:nvPr>
        </p:nvSpPr>
        <p:spPr>
          <a:xfrm>
            <a:off x="152400" y="1524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5846" name="Text Box 4"/>
          <p:cNvSpPr txBox="1">
            <a:spLocks noChangeArrowheads="1"/>
          </p:cNvSpPr>
          <p:nvPr/>
        </p:nvSpPr>
        <p:spPr bwMode="auto">
          <a:xfrm>
            <a:off x="5715000" y="457200"/>
            <a:ext cx="306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Election Algorithms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6867"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F637AA74-1446-4BF4-982F-41A0DF2DB926}" type="slidenum">
              <a:rPr lang="en-US" altLang="en-US"/>
              <a:pPr eaLnBrk="1" hangingPunct="1"/>
              <a:t>35</a:t>
            </a:fld>
            <a:endParaRPr lang="en-US" altLang="en-US"/>
          </a:p>
        </p:txBody>
      </p:sp>
      <p:sp>
        <p:nvSpPr>
          <p:cNvPr id="36868" name="Rectangle 2"/>
          <p:cNvSpPr>
            <a:spLocks noGrp="1" noChangeArrowheads="1"/>
          </p:cNvSpPr>
          <p:nvPr>
            <p:ph type="body" idx="1"/>
          </p:nvPr>
        </p:nvSpPr>
        <p:spPr>
          <a:xfrm>
            <a:off x="228600" y="1524000"/>
            <a:ext cx="8686800" cy="4495800"/>
          </a:xfrm>
        </p:spPr>
        <p:txBody>
          <a:bodyPr/>
          <a:lstStyle/>
          <a:p>
            <a:pPr marL="285750" indent="-285750" algn="just" eaLnBrk="1" hangingPunct="1">
              <a:buFontTx/>
              <a:buNone/>
            </a:pPr>
            <a:r>
              <a:rPr lang="en-US" altLang="en-US" sz="1600" b="1" smtClean="0">
                <a:solidFill>
                  <a:schemeClr val="accent2"/>
                </a:solidFill>
                <a:cs typeface="Times New Roman" panose="02020603050405020304" pitchFamily="18" charset="0"/>
              </a:rPr>
              <a:t>A RING ALGORITHM</a:t>
            </a:r>
            <a:endParaRPr lang="en-US" altLang="en-US" sz="1600" smtClean="0">
              <a:cs typeface="Times New Roman" panose="02020603050405020304" pitchFamily="18" charset="0"/>
            </a:endParaRPr>
          </a:p>
          <a:p>
            <a:pPr marL="285750" indent="-285750" algn="just" eaLnBrk="1" hangingPunct="1">
              <a:buFontTx/>
              <a:buNone/>
            </a:pPr>
            <a:r>
              <a:rPr lang="en-US" altLang="en-US" sz="1600" smtClean="0">
                <a:cs typeface="Times New Roman" panose="02020603050405020304" pitchFamily="18" charset="0"/>
              </a:rPr>
              <a:t> </a:t>
            </a:r>
          </a:p>
          <a:p>
            <a:pPr marL="285750" indent="-285750" algn="just" eaLnBrk="1" hangingPunct="1"/>
            <a:r>
              <a:rPr lang="en-US" altLang="en-US" sz="1600" smtClean="0">
                <a:cs typeface="Times New Roman" panose="02020603050405020304" pitchFamily="18" charset="0"/>
              </a:rPr>
              <a:t>Used where there are unidirectional links. The algorithm uses an "active list" that is filled in upon a failure. Upon completion, this list contains priority numbers and the active processes in the system.</a:t>
            </a:r>
          </a:p>
          <a:p>
            <a:pPr marL="285750" indent="-285750" algn="just" eaLnBrk="1" hangingPunct="1">
              <a:buFontTx/>
              <a:buNone/>
            </a:pPr>
            <a:r>
              <a:rPr lang="en-US" altLang="en-US" sz="1600" smtClean="0">
                <a:cs typeface="Times New Roman" panose="02020603050405020304" pitchFamily="18" charset="0"/>
              </a:rPr>
              <a:t> </a:t>
            </a:r>
          </a:p>
          <a:p>
            <a:pPr marL="285750" indent="-285750" algn="just" eaLnBrk="1" hangingPunct="1">
              <a:lnSpc>
                <a:spcPct val="110000"/>
              </a:lnSpc>
              <a:buFontTx/>
              <a:buAutoNum type="alphaLcParenR"/>
            </a:pPr>
            <a:r>
              <a:rPr lang="en-US" altLang="en-US" sz="1600" smtClean="0">
                <a:cs typeface="Times New Roman" panose="02020603050405020304" pitchFamily="18" charset="0"/>
              </a:rPr>
              <a:t>Every site sends every other site its priority.</a:t>
            </a:r>
          </a:p>
          <a:p>
            <a:pPr marL="285750" indent="-285750" algn="just" eaLnBrk="1" hangingPunct="1">
              <a:lnSpc>
                <a:spcPct val="110000"/>
              </a:lnSpc>
              <a:buFontTx/>
              <a:buAutoNum type="alphaLcParenR"/>
            </a:pPr>
            <a:r>
              <a:rPr lang="en-US" altLang="en-US" sz="1600" smtClean="0">
                <a:cs typeface="Times New Roman" panose="02020603050405020304" pitchFamily="18" charset="0"/>
              </a:rPr>
              <a:t>If coordinator not responding, start active list with its ID on it and send messages that it is holding election.</a:t>
            </a:r>
          </a:p>
          <a:p>
            <a:pPr marL="285750" indent="-285750" algn="just" eaLnBrk="1" hangingPunct="1">
              <a:lnSpc>
                <a:spcPct val="110000"/>
              </a:lnSpc>
              <a:buFontTx/>
              <a:buAutoNum type="alphaLcParenR"/>
            </a:pPr>
            <a:r>
              <a:rPr lang="en-US" altLang="en-US" sz="1600" smtClean="0">
                <a:cs typeface="Times New Roman" panose="02020603050405020304" pitchFamily="18" charset="0"/>
              </a:rPr>
              <a:t>If this is first for receiver, create active list with received ID and its ID, send 2 messages, one for it and one for received ( second message ).</a:t>
            </a:r>
          </a:p>
          <a:p>
            <a:pPr marL="285750" indent="-285750" algn="just" eaLnBrk="1" hangingPunct="1">
              <a:lnSpc>
                <a:spcPct val="110000"/>
              </a:lnSpc>
              <a:buFontTx/>
              <a:buAutoNum type="alphaLcParenR"/>
            </a:pPr>
            <a:r>
              <a:rPr lang="en-US" altLang="en-US" sz="1600" smtClean="0">
                <a:cs typeface="Times New Roman" panose="02020603050405020304" pitchFamily="18" charset="0"/>
              </a:rPr>
              <a:t>If not first ( and not same ID ), add to active list and pass on.</a:t>
            </a:r>
          </a:p>
          <a:p>
            <a:pPr marL="285750" indent="-285750" algn="just" eaLnBrk="1" hangingPunct="1">
              <a:lnSpc>
                <a:spcPct val="110000"/>
              </a:lnSpc>
              <a:buFontTx/>
              <a:buAutoNum type="alphaLcParenR"/>
            </a:pPr>
            <a:r>
              <a:rPr lang="en-US" altLang="en-US" sz="1600" smtClean="0">
                <a:cs typeface="Times New Roman" panose="02020603050405020304" pitchFamily="18" charset="0"/>
              </a:rPr>
              <a:t>If receives message it sent, active list complete, and can name coordinator.</a:t>
            </a:r>
          </a:p>
        </p:txBody>
      </p:sp>
      <p:sp>
        <p:nvSpPr>
          <p:cNvPr id="36869" name="Rectangle 3"/>
          <p:cNvSpPr>
            <a:spLocks noGrp="1" noChangeArrowheads="1"/>
          </p:cNvSpPr>
          <p:nvPr>
            <p:ph type="title"/>
          </p:nvPr>
        </p:nvSpPr>
        <p:spPr>
          <a:xfrm>
            <a:off x="152400" y="1524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6870" name="Text Box 4"/>
          <p:cNvSpPr txBox="1">
            <a:spLocks noChangeArrowheads="1"/>
          </p:cNvSpPr>
          <p:nvPr/>
        </p:nvSpPr>
        <p:spPr bwMode="auto">
          <a:xfrm>
            <a:off x="5715000" y="457200"/>
            <a:ext cx="306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Election Algorithms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789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35F8A2B1-21C5-4644-A81D-8F790A4C119F}" type="slidenum">
              <a:rPr lang="en-US" altLang="en-US"/>
              <a:pPr eaLnBrk="1" hangingPunct="1"/>
              <a:t>36</a:t>
            </a:fld>
            <a:endParaRPr lang="en-US" altLang="en-US"/>
          </a:p>
        </p:txBody>
      </p:sp>
      <p:sp>
        <p:nvSpPr>
          <p:cNvPr id="37892" name="Rectangle 2"/>
          <p:cNvSpPr>
            <a:spLocks noGrp="1" noChangeArrowheads="1"/>
          </p:cNvSpPr>
          <p:nvPr>
            <p:ph type="body" idx="1"/>
          </p:nvPr>
        </p:nvSpPr>
        <p:spPr>
          <a:xfrm>
            <a:off x="228600" y="1524000"/>
            <a:ext cx="8534400" cy="3810000"/>
          </a:xfrm>
        </p:spPr>
        <p:txBody>
          <a:bodyPr/>
          <a:lstStyle/>
          <a:p>
            <a:pPr marL="228600" indent="-228600" algn="just" eaLnBrk="1" hangingPunct="1">
              <a:buFontTx/>
              <a:buNone/>
            </a:pPr>
            <a:r>
              <a:rPr lang="en-US" altLang="en-US" sz="1600" smtClean="0">
                <a:cs typeface="Times New Roman" panose="02020603050405020304" pitchFamily="18" charset="0"/>
              </a:rPr>
              <a:t>The problem here is how to get agreement with an unreliable mechanism.  In order to do an election, as we just discussed, it would be necessary to work around the following problems.</a:t>
            </a:r>
          </a:p>
          <a:p>
            <a:pPr marL="228600" indent="-228600" algn="just" eaLnBrk="1" hangingPunct="1">
              <a:buFontTx/>
              <a:buNone/>
            </a:pPr>
            <a:r>
              <a:rPr lang="en-US" altLang="en-US" sz="1600" smtClean="0">
                <a:cs typeface="Times New Roman" panose="02020603050405020304" pitchFamily="18" charset="0"/>
              </a:rPr>
              <a:t> </a:t>
            </a:r>
          </a:p>
          <a:p>
            <a:pPr marL="228600" indent="-228600" algn="just" eaLnBrk="1" hangingPunct="1">
              <a:buFontTx/>
              <a:buNone/>
            </a:pPr>
            <a:r>
              <a:rPr lang="en-US" altLang="en-US" sz="1600" b="1" smtClean="0">
                <a:solidFill>
                  <a:schemeClr val="accent2"/>
                </a:solidFill>
                <a:cs typeface="Times New Roman" panose="02020603050405020304" pitchFamily="18" charset="0"/>
              </a:rPr>
              <a:t>UNRELIABLE COMMUNICATIONS</a:t>
            </a:r>
            <a:endParaRPr lang="en-US" altLang="en-US" sz="1600" smtClean="0">
              <a:solidFill>
                <a:schemeClr val="accent2"/>
              </a:solidFill>
              <a:cs typeface="Times New Roman" panose="02020603050405020304" pitchFamily="18" charset="0"/>
            </a:endParaRPr>
          </a:p>
          <a:p>
            <a:pPr marL="228600" indent="-228600" algn="just" eaLnBrk="1" hangingPunct="1">
              <a:buFontTx/>
              <a:buNone/>
            </a:pPr>
            <a:r>
              <a:rPr lang="en-US" altLang="en-US" sz="1600" smtClean="0">
                <a:cs typeface="Times New Roman" panose="02020603050405020304" pitchFamily="18" charset="0"/>
              </a:rPr>
              <a:t> </a:t>
            </a:r>
          </a:p>
          <a:p>
            <a:pPr marL="228600" indent="-228600" algn="just" eaLnBrk="1" hangingPunct="1"/>
            <a:r>
              <a:rPr lang="en-US" altLang="en-US" sz="1600" smtClean="0">
                <a:cs typeface="Times New Roman" panose="02020603050405020304" pitchFamily="18" charset="0"/>
              </a:rPr>
              <a:t>Can have faulty links - can use a timeout to detect this.</a:t>
            </a:r>
          </a:p>
          <a:p>
            <a:pPr marL="228600" indent="-228600" algn="just" eaLnBrk="1" hangingPunct="1">
              <a:buFontTx/>
              <a:buNone/>
            </a:pPr>
            <a:r>
              <a:rPr lang="en-US" altLang="en-US" sz="1600" smtClean="0">
                <a:cs typeface="Times New Roman" panose="02020603050405020304" pitchFamily="18" charset="0"/>
              </a:rPr>
              <a:t> </a:t>
            </a:r>
          </a:p>
          <a:p>
            <a:pPr marL="228600" indent="-228600" algn="just" eaLnBrk="1" hangingPunct="1">
              <a:buFontTx/>
              <a:buNone/>
            </a:pPr>
            <a:r>
              <a:rPr lang="en-US" altLang="en-US" sz="1600" b="1" smtClean="0">
                <a:solidFill>
                  <a:schemeClr val="accent2"/>
                </a:solidFill>
                <a:cs typeface="Times New Roman" panose="02020603050405020304" pitchFamily="18" charset="0"/>
              </a:rPr>
              <a:t>FAULTY PROCESSES</a:t>
            </a:r>
            <a:endParaRPr lang="en-US" altLang="en-US" sz="1600" smtClean="0">
              <a:solidFill>
                <a:schemeClr val="accent2"/>
              </a:solidFill>
              <a:cs typeface="Times New Roman" panose="02020603050405020304" pitchFamily="18" charset="0"/>
            </a:endParaRPr>
          </a:p>
          <a:p>
            <a:pPr marL="228600" indent="-228600" algn="just" eaLnBrk="1" hangingPunct="1">
              <a:buFontTx/>
              <a:buNone/>
            </a:pPr>
            <a:r>
              <a:rPr lang="en-US" altLang="en-US" sz="1600" smtClean="0">
                <a:cs typeface="Times New Roman" panose="02020603050405020304" pitchFamily="18" charset="0"/>
              </a:rPr>
              <a:t> </a:t>
            </a:r>
          </a:p>
          <a:p>
            <a:pPr marL="228600" indent="-228600" algn="just" eaLnBrk="1" hangingPunct="1"/>
            <a:r>
              <a:rPr lang="en-US" altLang="en-US" sz="1600" smtClean="0">
                <a:cs typeface="Times New Roman" panose="02020603050405020304" pitchFamily="18" charset="0"/>
              </a:rPr>
              <a:t>Can have faulty processes generating bad messages.</a:t>
            </a:r>
          </a:p>
          <a:p>
            <a:pPr marL="228600" indent="-228600" algn="just" eaLnBrk="1" hangingPunct="1"/>
            <a:endParaRPr lang="en-US" altLang="en-US" sz="1600" smtClean="0">
              <a:cs typeface="Times New Roman" panose="02020603050405020304" pitchFamily="18" charset="0"/>
            </a:endParaRPr>
          </a:p>
          <a:p>
            <a:pPr marL="228600" indent="-228600" algn="just" eaLnBrk="1" hangingPunct="1"/>
            <a:r>
              <a:rPr lang="en-US" altLang="en-US" sz="1600" smtClean="0">
                <a:cs typeface="Times New Roman" panose="02020603050405020304" pitchFamily="18" charset="0"/>
              </a:rPr>
              <a:t>Cannot guarantee agreement.</a:t>
            </a:r>
            <a:endParaRPr lang="en-US" altLang="en-US" sz="1600" smtClean="0"/>
          </a:p>
        </p:txBody>
      </p:sp>
      <p:sp>
        <p:nvSpPr>
          <p:cNvPr id="37893" name="Rectangle 3"/>
          <p:cNvSpPr>
            <a:spLocks noGrp="1" noChangeArrowheads="1"/>
          </p:cNvSpPr>
          <p:nvPr>
            <p:ph type="title"/>
          </p:nvPr>
        </p:nvSpPr>
        <p:spPr>
          <a:xfrm>
            <a:off x="152400" y="152400"/>
            <a:ext cx="4572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7894" name="Text Box 4"/>
          <p:cNvSpPr txBox="1">
            <a:spLocks noChangeArrowheads="1"/>
          </p:cNvSpPr>
          <p:nvPr/>
        </p:nvSpPr>
        <p:spPr bwMode="auto">
          <a:xfrm>
            <a:off x="5715000" y="457200"/>
            <a:ext cx="3233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Reaching Agreement</a:t>
            </a:r>
          </a:p>
          <a:p>
            <a:pPr eaLnBrk="1" hangingPunct="1"/>
            <a:r>
              <a:rPr lang="en-US" altLang="en-US" sz="2400" b="1">
                <a:solidFill>
                  <a:srgbClr val="FF3300"/>
                </a:solidFill>
              </a:rPr>
              <a:t> Between Processes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3891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3B51D9D-3209-4522-A51D-86524591A895}" type="slidenum">
              <a:rPr lang="en-US" altLang="en-US"/>
              <a:pPr eaLnBrk="1" hangingPunct="1"/>
              <a:t>37</a:t>
            </a:fld>
            <a:endParaRPr lang="en-US" altLang="en-US"/>
          </a:p>
        </p:txBody>
      </p:sp>
      <p:sp>
        <p:nvSpPr>
          <p:cNvPr id="38916" name="Rectangle 2"/>
          <p:cNvSpPr>
            <a:spLocks noGrp="1" noChangeArrowheads="1"/>
          </p:cNvSpPr>
          <p:nvPr>
            <p:ph type="body" idx="1"/>
          </p:nvPr>
        </p:nvSpPr>
        <p:spPr>
          <a:xfrm>
            <a:off x="228600" y="2286000"/>
            <a:ext cx="8686800" cy="2590800"/>
          </a:xfrm>
          <a:solidFill>
            <a:srgbClr val="CCFFFF"/>
          </a:solidFill>
        </p:spPr>
        <p:txBody>
          <a:bodyPr/>
          <a:lstStyle/>
          <a:p>
            <a:pPr marL="0" indent="0" algn="just" eaLnBrk="1" hangingPunct="1">
              <a:buFontTx/>
              <a:buNone/>
            </a:pPr>
            <a:r>
              <a:rPr lang="en-US" altLang="en-US" sz="1800" smtClean="0">
                <a:cs typeface="Times New Roman" panose="02020603050405020304" pitchFamily="18" charset="0"/>
              </a:rPr>
              <a:t>This chapter has examined what it takes to synchronize happenings between processes when the communication costs between those processes is non-trivial.  </a:t>
            </a:r>
          </a:p>
          <a:p>
            <a:pPr marL="0" indent="0" algn="just" eaLnBrk="1" hangingPunct="1">
              <a:buFontTx/>
              <a:buNone/>
            </a:pPr>
            <a:endParaRPr lang="en-US" altLang="en-US" sz="1800" smtClean="0">
              <a:cs typeface="Times New Roman" panose="02020603050405020304" pitchFamily="18" charset="0"/>
            </a:endParaRPr>
          </a:p>
          <a:p>
            <a:pPr marL="0" indent="0" algn="just" eaLnBrk="1" hangingPunct="1">
              <a:buFontTx/>
              <a:buNone/>
            </a:pPr>
            <a:r>
              <a:rPr lang="en-US" altLang="en-US" sz="1800" smtClean="0">
                <a:cs typeface="Times New Roman" panose="02020603050405020304" pitchFamily="18" charset="0"/>
              </a:rPr>
              <a:t>Everything is very simple if processes can share memory or send very cheap messages between themselves when they need to coordinate.</a:t>
            </a:r>
          </a:p>
          <a:p>
            <a:pPr marL="0" indent="0" algn="just" eaLnBrk="1" hangingPunct="1">
              <a:buFontTx/>
              <a:buNone/>
            </a:pPr>
            <a:endParaRPr lang="en-US" altLang="en-US" sz="1800" smtClean="0">
              <a:cs typeface="Times New Roman" panose="02020603050405020304" pitchFamily="18" charset="0"/>
            </a:endParaRPr>
          </a:p>
          <a:p>
            <a:pPr marL="0" indent="0" algn="just" eaLnBrk="1" hangingPunct="1">
              <a:buFontTx/>
              <a:buNone/>
            </a:pPr>
            <a:r>
              <a:rPr lang="en-US" altLang="en-US" sz="1800" smtClean="0">
                <a:cs typeface="Times New Roman" panose="02020603050405020304" pitchFamily="18" charset="0"/>
              </a:rPr>
              <a:t>But it’s not simple at all when every communication has a high overhead.</a:t>
            </a:r>
            <a:endParaRPr lang="en-US" altLang="en-US" sz="1800" smtClean="0"/>
          </a:p>
        </p:txBody>
      </p:sp>
      <p:sp>
        <p:nvSpPr>
          <p:cNvPr id="38917" name="Rectangle 3"/>
          <p:cNvSpPr>
            <a:spLocks noGrp="1" noChangeArrowheads="1"/>
          </p:cNvSpPr>
          <p:nvPr>
            <p:ph type="title"/>
          </p:nvPr>
        </p:nvSpPr>
        <p:spPr>
          <a:xfrm>
            <a:off x="152400" y="152400"/>
            <a:ext cx="8763000" cy="1143000"/>
          </a:xfrm>
          <a:noFill/>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38918" name="Text Box 4"/>
          <p:cNvSpPr txBox="1">
            <a:spLocks noChangeArrowheads="1"/>
          </p:cNvSpPr>
          <p:nvPr/>
        </p:nvSpPr>
        <p:spPr bwMode="auto">
          <a:xfrm>
            <a:off x="3886200" y="1600200"/>
            <a:ext cx="143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Wrap 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5123"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DEECD00A-C731-45BE-8790-BE50345BB97D}" type="slidenum">
              <a:rPr lang="en-US" altLang="en-US"/>
              <a:pPr eaLnBrk="1" hangingPunct="1"/>
              <a:t>4</a:t>
            </a:fld>
            <a:endParaRPr lang="en-US" altLang="en-US"/>
          </a:p>
        </p:txBody>
      </p:sp>
      <p:sp>
        <p:nvSpPr>
          <p:cNvPr id="5124" name="Rectangle 2"/>
          <p:cNvSpPr>
            <a:spLocks noGrp="1" noChangeArrowheads="1"/>
          </p:cNvSpPr>
          <p:nvPr>
            <p:ph type="title"/>
          </p:nvPr>
        </p:nvSpPr>
        <p:spPr>
          <a:xfrm>
            <a:off x="228600" y="228600"/>
            <a:ext cx="4572000" cy="11430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5125" name="Rectangle 3"/>
          <p:cNvSpPr>
            <a:spLocks noGrp="1" noChangeArrowheads="1"/>
          </p:cNvSpPr>
          <p:nvPr>
            <p:ph type="body" idx="1"/>
          </p:nvPr>
        </p:nvSpPr>
        <p:spPr>
          <a:xfrm>
            <a:off x="304800" y="1524000"/>
            <a:ext cx="8534400" cy="4724400"/>
          </a:xfrm>
        </p:spPr>
        <p:txBody>
          <a:bodyPr/>
          <a:lstStyle/>
          <a:p>
            <a:pPr algn="just" eaLnBrk="1" hangingPunct="1">
              <a:lnSpc>
                <a:spcPct val="90000"/>
              </a:lnSpc>
              <a:buFontTx/>
              <a:buNone/>
            </a:pPr>
            <a:r>
              <a:rPr lang="en-US" altLang="en-US" sz="1600" b="1" smtClean="0">
                <a:solidFill>
                  <a:schemeClr val="accent2"/>
                </a:solidFill>
                <a:cs typeface="Times New Roman" panose="02020603050405020304" pitchFamily="18" charset="0"/>
              </a:rPr>
              <a:t>"Happening before" vs. concurrent.</a:t>
            </a:r>
            <a:r>
              <a:rPr lang="en-US" altLang="en-US" sz="1600" smtClean="0">
                <a:cs typeface="Times New Roman" panose="02020603050405020304" pitchFamily="18" charset="0"/>
              </a:rPr>
              <a:t> </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70000"/>
              </a:lnSpc>
            </a:pPr>
            <a:r>
              <a:rPr lang="en-US" altLang="en-US" sz="1600" smtClean="0">
                <a:cs typeface="Times New Roman" panose="02020603050405020304" pitchFamily="18" charset="0"/>
              </a:rPr>
              <a:t>Here   </a:t>
            </a:r>
            <a:r>
              <a:rPr lang="en-US" altLang="en-US" sz="1600" b="1" smtClean="0">
                <a:cs typeface="Times New Roman" panose="02020603050405020304" pitchFamily="18" charset="0"/>
              </a:rPr>
              <a:t>A --&gt; B</a:t>
            </a:r>
            <a:r>
              <a:rPr lang="en-US" altLang="en-US" sz="1600" smtClean="0">
                <a:cs typeface="Times New Roman" panose="02020603050405020304" pitchFamily="18" charset="0"/>
              </a:rPr>
              <a:t>   means A occurred before B and  thus could have caused B. </a:t>
            </a:r>
          </a:p>
          <a:p>
            <a:pPr algn="just" eaLnBrk="1" hangingPunct="1">
              <a:lnSpc>
                <a:spcPct val="70000"/>
              </a:lnSpc>
            </a:pPr>
            <a:endParaRPr lang="en-US" altLang="en-US" sz="1600" smtClean="0">
              <a:cs typeface="Times New Roman" panose="02020603050405020304" pitchFamily="18" charset="0"/>
            </a:endParaRPr>
          </a:p>
          <a:p>
            <a:pPr algn="just" eaLnBrk="1" hangingPunct="1">
              <a:lnSpc>
                <a:spcPct val="70000"/>
              </a:lnSpc>
            </a:pPr>
            <a:r>
              <a:rPr lang="en-US" altLang="en-US" sz="1600" smtClean="0">
                <a:cs typeface="Times New Roman" panose="02020603050405020304" pitchFamily="18" charset="0"/>
              </a:rPr>
              <a:t>Of the events shown on the next page, which are happened-before and which are concurrent?</a:t>
            </a:r>
          </a:p>
          <a:p>
            <a:pPr algn="just" eaLnBrk="1" hangingPunct="1">
              <a:lnSpc>
                <a:spcPct val="70000"/>
              </a:lnSpc>
            </a:pPr>
            <a:endParaRPr lang="en-US" altLang="en-US" sz="1600" smtClean="0">
              <a:cs typeface="Times New Roman" panose="02020603050405020304" pitchFamily="18" charset="0"/>
            </a:endParaRPr>
          </a:p>
          <a:p>
            <a:pPr algn="just" eaLnBrk="1" hangingPunct="1">
              <a:lnSpc>
                <a:spcPct val="70000"/>
              </a:lnSpc>
            </a:pPr>
            <a:r>
              <a:rPr lang="en-US" altLang="en-US" sz="1600" smtClean="0">
                <a:cs typeface="Times New Roman" panose="02020603050405020304" pitchFamily="18" charset="0"/>
              </a:rPr>
              <a:t>Ordering is easy if the systems share a common clock ( i.e., it's in a centralized system.)</a:t>
            </a:r>
          </a:p>
          <a:p>
            <a:pPr algn="just" eaLnBrk="1" hangingPunct="1">
              <a:lnSpc>
                <a:spcPct val="70000"/>
              </a:lnSpc>
            </a:pPr>
            <a:endParaRPr lang="en-US" altLang="en-US" sz="1600" smtClean="0">
              <a:cs typeface="Times New Roman" panose="02020603050405020304" pitchFamily="18" charset="0"/>
            </a:endParaRPr>
          </a:p>
          <a:p>
            <a:pPr algn="just" eaLnBrk="1" hangingPunct="1">
              <a:lnSpc>
                <a:spcPct val="70000"/>
              </a:lnSpc>
            </a:pPr>
            <a:r>
              <a:rPr lang="en-US" altLang="en-US" sz="1600" smtClean="0">
                <a:cs typeface="Times New Roman" panose="02020603050405020304" pitchFamily="18" charset="0"/>
              </a:rPr>
              <a:t>With no common clock, each process keeps a logical clock. </a:t>
            </a:r>
          </a:p>
          <a:p>
            <a:pPr algn="just" eaLnBrk="1" hangingPunct="1">
              <a:lnSpc>
                <a:spcPct val="70000"/>
              </a:lnSpc>
            </a:pPr>
            <a:endParaRPr lang="en-US" altLang="en-US" sz="1600" smtClean="0">
              <a:cs typeface="Times New Roman" panose="02020603050405020304" pitchFamily="18" charset="0"/>
            </a:endParaRPr>
          </a:p>
          <a:p>
            <a:pPr algn="just" eaLnBrk="1" hangingPunct="1">
              <a:lnSpc>
                <a:spcPct val="70000"/>
              </a:lnSpc>
            </a:pPr>
            <a:r>
              <a:rPr lang="en-US" altLang="en-US" sz="1600" smtClean="0">
                <a:cs typeface="Times New Roman" panose="02020603050405020304" pitchFamily="18" charset="0"/>
              </a:rPr>
              <a:t>This Logical Clock can be simply a counter - it may have no relation to real time. </a:t>
            </a:r>
          </a:p>
          <a:p>
            <a:pPr algn="just" eaLnBrk="1" hangingPunct="1">
              <a:lnSpc>
                <a:spcPct val="70000"/>
              </a:lnSpc>
            </a:pPr>
            <a:endParaRPr lang="en-US" altLang="en-US" sz="1600" smtClean="0">
              <a:cs typeface="Times New Roman" panose="02020603050405020304" pitchFamily="18" charset="0"/>
            </a:endParaRPr>
          </a:p>
          <a:p>
            <a:pPr algn="just" eaLnBrk="1" hangingPunct="1">
              <a:lnSpc>
                <a:spcPct val="70000"/>
              </a:lnSpc>
            </a:pPr>
            <a:r>
              <a:rPr lang="en-US" altLang="en-US" sz="1600" smtClean="0">
                <a:cs typeface="Times New Roman" panose="02020603050405020304" pitchFamily="18" charset="0"/>
              </a:rPr>
              <a:t>Adjust the clock if messages are received with time higher than current time. </a:t>
            </a:r>
          </a:p>
          <a:p>
            <a:pPr algn="just" eaLnBrk="1" hangingPunct="1">
              <a:lnSpc>
                <a:spcPct val="70000"/>
              </a:lnSpc>
            </a:pPr>
            <a:endParaRPr lang="en-US" altLang="en-US" sz="1600" smtClean="0">
              <a:cs typeface="Times New Roman" panose="02020603050405020304" pitchFamily="18" charset="0"/>
            </a:endParaRPr>
          </a:p>
          <a:p>
            <a:pPr algn="just" eaLnBrk="1" hangingPunct="1">
              <a:lnSpc>
                <a:spcPct val="70000"/>
              </a:lnSpc>
            </a:pPr>
            <a:r>
              <a:rPr lang="en-US" altLang="en-US" sz="1600" smtClean="0">
                <a:cs typeface="Times New Roman" panose="02020603050405020304" pitchFamily="18" charset="0"/>
              </a:rPr>
              <a:t>We require that </a:t>
            </a:r>
            <a:r>
              <a:rPr lang="en-US" altLang="en-US" sz="1600" b="1" smtClean="0">
                <a:cs typeface="Times New Roman" panose="02020603050405020304" pitchFamily="18" charset="0"/>
              </a:rPr>
              <a:t>LC( A ) &lt; LC( B )</a:t>
            </a:r>
            <a:r>
              <a:rPr lang="en-US" altLang="en-US" sz="1600" smtClean="0">
                <a:cs typeface="Times New Roman" panose="02020603050405020304" pitchFamily="18" charset="0"/>
              </a:rPr>
              <a:t>,   the time of transmission be less than the time of receipt for a message. </a:t>
            </a:r>
          </a:p>
          <a:p>
            <a:pPr algn="just" eaLnBrk="1" hangingPunct="1">
              <a:lnSpc>
                <a:spcPct val="70000"/>
              </a:lnSpc>
            </a:pPr>
            <a:endParaRPr lang="en-US" altLang="en-US" sz="1600" smtClean="0">
              <a:cs typeface="Times New Roman" panose="02020603050405020304" pitchFamily="18" charset="0"/>
            </a:endParaRPr>
          </a:p>
          <a:p>
            <a:pPr algn="just" eaLnBrk="1" hangingPunct="1">
              <a:lnSpc>
                <a:spcPct val="70000"/>
              </a:lnSpc>
            </a:pPr>
            <a:r>
              <a:rPr lang="en-US" altLang="en-US" sz="1600" smtClean="0">
                <a:cs typeface="Times New Roman" panose="02020603050405020304" pitchFamily="18" charset="0"/>
              </a:rPr>
              <a:t>So if on message receipt,  </a:t>
            </a:r>
            <a:r>
              <a:rPr lang="en-US" altLang="en-US" sz="1600" b="1" smtClean="0">
                <a:cs typeface="Times New Roman" panose="02020603050405020304" pitchFamily="18" charset="0"/>
              </a:rPr>
              <a:t>LC( A ) &gt;= LC( B )</a:t>
            </a:r>
            <a:r>
              <a:rPr lang="en-US" altLang="en-US" sz="1600" smtClean="0">
                <a:cs typeface="Times New Roman" panose="02020603050405020304" pitchFamily="18" charset="0"/>
              </a:rPr>
              <a:t>,    </a:t>
            </a:r>
          </a:p>
          <a:p>
            <a:pPr marL="1790700" lvl="2" indent="-457200" algn="just" eaLnBrk="1" hangingPunct="1">
              <a:lnSpc>
                <a:spcPct val="90000"/>
              </a:lnSpc>
              <a:buFontTx/>
              <a:buNone/>
            </a:pPr>
            <a:r>
              <a:rPr lang="en-US" altLang="en-US" sz="1600" smtClean="0">
                <a:cs typeface="Times New Roman" panose="02020603050405020304" pitchFamily="18" charset="0"/>
              </a:rPr>
              <a:t>then set </a:t>
            </a:r>
            <a:r>
              <a:rPr lang="en-US" altLang="en-US" sz="1600" b="1" smtClean="0">
                <a:cs typeface="Times New Roman" panose="02020603050405020304" pitchFamily="18" charset="0"/>
              </a:rPr>
              <a:t>LC( B ) = LC( A ) + 1.</a:t>
            </a:r>
            <a:endParaRPr lang="en-US" altLang="en-US" sz="1600" smtClean="0">
              <a:cs typeface="Times New Roman" panose="02020603050405020304" pitchFamily="18" charset="0"/>
            </a:endParaRPr>
          </a:p>
        </p:txBody>
      </p:sp>
      <p:sp>
        <p:nvSpPr>
          <p:cNvPr id="5126" name="Text Box 4"/>
          <p:cNvSpPr txBox="1">
            <a:spLocks noChangeArrowheads="1"/>
          </p:cNvSpPr>
          <p:nvPr/>
        </p:nvSpPr>
        <p:spPr bwMode="auto">
          <a:xfrm>
            <a:off x="5715000" y="457200"/>
            <a:ext cx="238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Event Ordering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6147" name="Slide Number Placeholder 4"/>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07090D91-E706-41D8-953D-3243468B1970}" type="slidenum">
              <a:rPr lang="en-US" altLang="en-US"/>
              <a:pPr eaLnBrk="1" hangingPunct="1"/>
              <a:t>5</a:t>
            </a:fld>
            <a:endParaRPr lang="en-US" altLang="en-US"/>
          </a:p>
        </p:txBody>
      </p:sp>
      <p:sp>
        <p:nvSpPr>
          <p:cNvPr id="6148" name="Rectangle 3"/>
          <p:cNvSpPr>
            <a:spLocks noChangeArrowheads="1"/>
          </p:cNvSpPr>
          <p:nvPr/>
        </p:nvSpPr>
        <p:spPr bwMode="auto">
          <a:xfrm>
            <a:off x="228600" y="228600"/>
            <a:ext cx="457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3600" b="1">
                <a:solidFill>
                  <a:schemeClr val="tx2"/>
                </a:solidFill>
                <a:cs typeface="Times New Roman" panose="02020603050405020304" pitchFamily="18" charset="0"/>
              </a:rPr>
              <a:t>DISTRIBUTED COORDINATION</a:t>
            </a:r>
            <a:endParaRPr lang="en-US" altLang="en-US" sz="3600">
              <a:solidFill>
                <a:schemeClr val="tx2"/>
              </a:solidFill>
              <a:cs typeface="Times New Roman" panose="02020603050405020304" pitchFamily="18" charset="0"/>
            </a:endParaRPr>
          </a:p>
        </p:txBody>
      </p:sp>
      <p:sp>
        <p:nvSpPr>
          <p:cNvPr id="6149" name="Text Box 4"/>
          <p:cNvSpPr txBox="1">
            <a:spLocks noChangeArrowheads="1"/>
          </p:cNvSpPr>
          <p:nvPr/>
        </p:nvSpPr>
        <p:spPr bwMode="auto">
          <a:xfrm>
            <a:off x="5715000" y="457200"/>
            <a:ext cx="238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b="1">
                <a:solidFill>
                  <a:srgbClr val="FF3300"/>
                </a:solidFill>
              </a:rPr>
              <a:t>Event Ordering</a:t>
            </a:r>
          </a:p>
        </p:txBody>
      </p:sp>
      <p:sp>
        <p:nvSpPr>
          <p:cNvPr id="6150" name="Line 6"/>
          <p:cNvSpPr>
            <a:spLocks noChangeShapeType="1"/>
          </p:cNvSpPr>
          <p:nvPr/>
        </p:nvSpPr>
        <p:spPr bwMode="auto">
          <a:xfrm flipV="1">
            <a:off x="1981200" y="1524000"/>
            <a:ext cx="0" cy="419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7"/>
          <p:cNvSpPr>
            <a:spLocks noChangeShapeType="1"/>
          </p:cNvSpPr>
          <p:nvPr/>
        </p:nvSpPr>
        <p:spPr bwMode="auto">
          <a:xfrm flipV="1">
            <a:off x="4114800" y="1524000"/>
            <a:ext cx="0" cy="419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8"/>
          <p:cNvSpPr>
            <a:spLocks noChangeShapeType="1"/>
          </p:cNvSpPr>
          <p:nvPr/>
        </p:nvSpPr>
        <p:spPr bwMode="auto">
          <a:xfrm flipV="1">
            <a:off x="6553200" y="1524000"/>
            <a:ext cx="0" cy="419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Text Box 10"/>
          <p:cNvSpPr txBox="1">
            <a:spLocks noChangeArrowheads="1"/>
          </p:cNvSpPr>
          <p:nvPr/>
        </p:nvSpPr>
        <p:spPr bwMode="auto">
          <a:xfrm>
            <a:off x="1371600" y="4495800"/>
            <a:ext cx="396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P</a:t>
            </a:r>
            <a:r>
              <a:rPr lang="en-US" altLang="en-US" b="1" baseline="-25000"/>
              <a:t>0</a:t>
            </a:r>
          </a:p>
        </p:txBody>
      </p:sp>
      <p:sp>
        <p:nvSpPr>
          <p:cNvPr id="6154" name="Text Box 11"/>
          <p:cNvSpPr txBox="1">
            <a:spLocks noChangeArrowheads="1"/>
          </p:cNvSpPr>
          <p:nvPr/>
        </p:nvSpPr>
        <p:spPr bwMode="auto">
          <a:xfrm>
            <a:off x="1371600" y="4114800"/>
            <a:ext cx="396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P</a:t>
            </a:r>
            <a:r>
              <a:rPr lang="en-US" altLang="en-US" b="1" baseline="-25000"/>
              <a:t>1</a:t>
            </a:r>
          </a:p>
        </p:txBody>
      </p:sp>
      <p:sp>
        <p:nvSpPr>
          <p:cNvPr id="6155" name="Text Box 13"/>
          <p:cNvSpPr txBox="1">
            <a:spLocks noChangeArrowheads="1"/>
          </p:cNvSpPr>
          <p:nvPr/>
        </p:nvSpPr>
        <p:spPr bwMode="auto">
          <a:xfrm>
            <a:off x="1371600" y="2667000"/>
            <a:ext cx="396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P</a:t>
            </a:r>
            <a:r>
              <a:rPr lang="en-US" altLang="en-US" b="1" baseline="-25000"/>
              <a:t>4</a:t>
            </a:r>
          </a:p>
        </p:txBody>
      </p:sp>
      <p:sp>
        <p:nvSpPr>
          <p:cNvPr id="6156" name="Text Box 14"/>
          <p:cNvSpPr txBox="1">
            <a:spLocks noChangeArrowheads="1"/>
          </p:cNvSpPr>
          <p:nvPr/>
        </p:nvSpPr>
        <p:spPr bwMode="auto">
          <a:xfrm>
            <a:off x="1371600" y="3200400"/>
            <a:ext cx="404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P</a:t>
            </a:r>
            <a:r>
              <a:rPr lang="en-US" altLang="en-US" b="1" baseline="-25000"/>
              <a:t>3</a:t>
            </a:r>
          </a:p>
        </p:txBody>
      </p:sp>
      <p:sp>
        <p:nvSpPr>
          <p:cNvPr id="6157" name="Text Box 15"/>
          <p:cNvSpPr txBox="1">
            <a:spLocks noChangeArrowheads="1"/>
          </p:cNvSpPr>
          <p:nvPr/>
        </p:nvSpPr>
        <p:spPr bwMode="auto">
          <a:xfrm>
            <a:off x="1371600" y="3657600"/>
            <a:ext cx="396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P</a:t>
            </a:r>
            <a:r>
              <a:rPr lang="en-US" altLang="en-US" b="1" baseline="-25000"/>
              <a:t>2</a:t>
            </a:r>
          </a:p>
        </p:txBody>
      </p:sp>
      <p:sp>
        <p:nvSpPr>
          <p:cNvPr id="6158" name="Text Box 16"/>
          <p:cNvSpPr txBox="1">
            <a:spLocks noChangeArrowheads="1"/>
          </p:cNvSpPr>
          <p:nvPr/>
        </p:nvSpPr>
        <p:spPr bwMode="auto">
          <a:xfrm>
            <a:off x="1752600" y="5867400"/>
            <a:ext cx="396875" cy="406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b="1"/>
              <a:t>P</a:t>
            </a:r>
            <a:endParaRPr lang="en-US" altLang="en-US" sz="2000" b="1" baseline="-25000"/>
          </a:p>
        </p:txBody>
      </p:sp>
      <p:sp>
        <p:nvSpPr>
          <p:cNvPr id="6159" name="Text Box 17"/>
          <p:cNvSpPr txBox="1">
            <a:spLocks noChangeArrowheads="1"/>
          </p:cNvSpPr>
          <p:nvPr/>
        </p:nvSpPr>
        <p:spPr bwMode="auto">
          <a:xfrm>
            <a:off x="1828800" y="44958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60" name="Text Box 18"/>
          <p:cNvSpPr txBox="1">
            <a:spLocks noChangeArrowheads="1"/>
          </p:cNvSpPr>
          <p:nvPr/>
        </p:nvSpPr>
        <p:spPr bwMode="auto">
          <a:xfrm>
            <a:off x="1828800" y="27432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61" name="Text Box 19"/>
          <p:cNvSpPr txBox="1">
            <a:spLocks noChangeArrowheads="1"/>
          </p:cNvSpPr>
          <p:nvPr/>
        </p:nvSpPr>
        <p:spPr bwMode="auto">
          <a:xfrm>
            <a:off x="1828800" y="32766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62" name="Text Box 20"/>
          <p:cNvSpPr txBox="1">
            <a:spLocks noChangeArrowheads="1"/>
          </p:cNvSpPr>
          <p:nvPr/>
        </p:nvSpPr>
        <p:spPr bwMode="auto">
          <a:xfrm>
            <a:off x="1828800" y="36576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63" name="Text Box 21"/>
          <p:cNvSpPr txBox="1">
            <a:spLocks noChangeArrowheads="1"/>
          </p:cNvSpPr>
          <p:nvPr/>
        </p:nvSpPr>
        <p:spPr bwMode="auto">
          <a:xfrm>
            <a:off x="1828800" y="41148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64" name="Text Box 22"/>
          <p:cNvSpPr txBox="1">
            <a:spLocks noChangeArrowheads="1"/>
          </p:cNvSpPr>
          <p:nvPr/>
        </p:nvSpPr>
        <p:spPr bwMode="auto">
          <a:xfrm>
            <a:off x="3429000" y="4495800"/>
            <a:ext cx="473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Q</a:t>
            </a:r>
            <a:r>
              <a:rPr lang="en-US" altLang="en-US" b="1" baseline="-25000"/>
              <a:t>0</a:t>
            </a:r>
          </a:p>
        </p:txBody>
      </p:sp>
      <p:sp>
        <p:nvSpPr>
          <p:cNvPr id="6165" name="Text Box 23"/>
          <p:cNvSpPr txBox="1">
            <a:spLocks noChangeArrowheads="1"/>
          </p:cNvSpPr>
          <p:nvPr/>
        </p:nvSpPr>
        <p:spPr bwMode="auto">
          <a:xfrm>
            <a:off x="3429000" y="4114800"/>
            <a:ext cx="496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Q</a:t>
            </a:r>
            <a:r>
              <a:rPr lang="en-US" altLang="en-US" b="1" baseline="-25000"/>
              <a:t>1</a:t>
            </a:r>
          </a:p>
        </p:txBody>
      </p:sp>
      <p:sp>
        <p:nvSpPr>
          <p:cNvPr id="6166" name="Text Box 24"/>
          <p:cNvSpPr txBox="1">
            <a:spLocks noChangeArrowheads="1"/>
          </p:cNvSpPr>
          <p:nvPr/>
        </p:nvSpPr>
        <p:spPr bwMode="auto">
          <a:xfrm>
            <a:off x="3429000" y="2667000"/>
            <a:ext cx="473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Q</a:t>
            </a:r>
            <a:r>
              <a:rPr lang="en-US" altLang="en-US" b="1" baseline="-25000"/>
              <a:t>4</a:t>
            </a:r>
          </a:p>
        </p:txBody>
      </p:sp>
      <p:sp>
        <p:nvSpPr>
          <p:cNvPr id="6167" name="Text Box 25"/>
          <p:cNvSpPr txBox="1">
            <a:spLocks noChangeArrowheads="1"/>
          </p:cNvSpPr>
          <p:nvPr/>
        </p:nvSpPr>
        <p:spPr bwMode="auto">
          <a:xfrm>
            <a:off x="3429000" y="3200400"/>
            <a:ext cx="481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Q</a:t>
            </a:r>
            <a:r>
              <a:rPr lang="en-US" altLang="en-US" b="1" baseline="-25000"/>
              <a:t>3</a:t>
            </a:r>
          </a:p>
        </p:txBody>
      </p:sp>
      <p:sp>
        <p:nvSpPr>
          <p:cNvPr id="6168" name="Text Box 26"/>
          <p:cNvSpPr txBox="1">
            <a:spLocks noChangeArrowheads="1"/>
          </p:cNvSpPr>
          <p:nvPr/>
        </p:nvSpPr>
        <p:spPr bwMode="auto">
          <a:xfrm>
            <a:off x="3429000" y="3657600"/>
            <a:ext cx="473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Q</a:t>
            </a:r>
            <a:r>
              <a:rPr lang="en-US" altLang="en-US" b="1" baseline="-25000"/>
              <a:t>2</a:t>
            </a:r>
          </a:p>
        </p:txBody>
      </p:sp>
      <p:sp>
        <p:nvSpPr>
          <p:cNvPr id="6169" name="Text Box 27"/>
          <p:cNvSpPr txBox="1">
            <a:spLocks noChangeArrowheads="1"/>
          </p:cNvSpPr>
          <p:nvPr/>
        </p:nvSpPr>
        <p:spPr bwMode="auto">
          <a:xfrm>
            <a:off x="3886200" y="5867400"/>
            <a:ext cx="396875" cy="406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b="1"/>
              <a:t>Q</a:t>
            </a:r>
            <a:endParaRPr lang="en-US" altLang="en-US" sz="2000" b="1" baseline="-25000"/>
          </a:p>
        </p:txBody>
      </p:sp>
      <p:sp>
        <p:nvSpPr>
          <p:cNvPr id="6170" name="Text Box 28"/>
          <p:cNvSpPr txBox="1">
            <a:spLocks noChangeArrowheads="1"/>
          </p:cNvSpPr>
          <p:nvPr/>
        </p:nvSpPr>
        <p:spPr bwMode="auto">
          <a:xfrm>
            <a:off x="3962400" y="44958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71" name="Text Box 29"/>
          <p:cNvSpPr txBox="1">
            <a:spLocks noChangeArrowheads="1"/>
          </p:cNvSpPr>
          <p:nvPr/>
        </p:nvSpPr>
        <p:spPr bwMode="auto">
          <a:xfrm>
            <a:off x="3962400" y="27432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72" name="Text Box 30"/>
          <p:cNvSpPr txBox="1">
            <a:spLocks noChangeArrowheads="1"/>
          </p:cNvSpPr>
          <p:nvPr/>
        </p:nvSpPr>
        <p:spPr bwMode="auto">
          <a:xfrm>
            <a:off x="3962400" y="32766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73" name="Text Box 31"/>
          <p:cNvSpPr txBox="1">
            <a:spLocks noChangeArrowheads="1"/>
          </p:cNvSpPr>
          <p:nvPr/>
        </p:nvSpPr>
        <p:spPr bwMode="auto">
          <a:xfrm>
            <a:off x="3962400" y="36576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74" name="Text Box 32"/>
          <p:cNvSpPr txBox="1">
            <a:spLocks noChangeArrowheads="1"/>
          </p:cNvSpPr>
          <p:nvPr/>
        </p:nvSpPr>
        <p:spPr bwMode="auto">
          <a:xfrm>
            <a:off x="3962400" y="41148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75" name="Text Box 33"/>
          <p:cNvSpPr txBox="1">
            <a:spLocks noChangeArrowheads="1"/>
          </p:cNvSpPr>
          <p:nvPr/>
        </p:nvSpPr>
        <p:spPr bwMode="auto">
          <a:xfrm>
            <a:off x="5867400" y="4495800"/>
            <a:ext cx="473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R</a:t>
            </a:r>
            <a:r>
              <a:rPr lang="en-US" altLang="en-US" b="1" baseline="-25000"/>
              <a:t>0</a:t>
            </a:r>
          </a:p>
        </p:txBody>
      </p:sp>
      <p:sp>
        <p:nvSpPr>
          <p:cNvPr id="6176" name="Text Box 34"/>
          <p:cNvSpPr txBox="1">
            <a:spLocks noChangeArrowheads="1"/>
          </p:cNvSpPr>
          <p:nvPr/>
        </p:nvSpPr>
        <p:spPr bwMode="auto">
          <a:xfrm>
            <a:off x="5867400" y="4038600"/>
            <a:ext cx="496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R</a:t>
            </a:r>
            <a:r>
              <a:rPr lang="en-US" altLang="en-US" b="1" baseline="-25000"/>
              <a:t>1</a:t>
            </a:r>
          </a:p>
        </p:txBody>
      </p:sp>
      <p:sp>
        <p:nvSpPr>
          <p:cNvPr id="6177" name="Text Box 35"/>
          <p:cNvSpPr txBox="1">
            <a:spLocks noChangeArrowheads="1"/>
          </p:cNvSpPr>
          <p:nvPr/>
        </p:nvSpPr>
        <p:spPr bwMode="auto">
          <a:xfrm>
            <a:off x="5867400" y="2590800"/>
            <a:ext cx="473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R</a:t>
            </a:r>
            <a:r>
              <a:rPr lang="en-US" altLang="en-US" b="1" baseline="-25000"/>
              <a:t>4</a:t>
            </a:r>
          </a:p>
        </p:txBody>
      </p:sp>
      <p:sp>
        <p:nvSpPr>
          <p:cNvPr id="6178" name="Text Box 36"/>
          <p:cNvSpPr txBox="1">
            <a:spLocks noChangeArrowheads="1"/>
          </p:cNvSpPr>
          <p:nvPr/>
        </p:nvSpPr>
        <p:spPr bwMode="auto">
          <a:xfrm>
            <a:off x="5867400" y="3200400"/>
            <a:ext cx="481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R</a:t>
            </a:r>
            <a:r>
              <a:rPr lang="en-US" altLang="en-US" b="1" baseline="-25000"/>
              <a:t>3</a:t>
            </a:r>
          </a:p>
        </p:txBody>
      </p:sp>
      <p:sp>
        <p:nvSpPr>
          <p:cNvPr id="6179" name="Text Box 37"/>
          <p:cNvSpPr txBox="1">
            <a:spLocks noChangeArrowheads="1"/>
          </p:cNvSpPr>
          <p:nvPr/>
        </p:nvSpPr>
        <p:spPr bwMode="auto">
          <a:xfrm>
            <a:off x="5867400" y="3657600"/>
            <a:ext cx="473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R</a:t>
            </a:r>
            <a:r>
              <a:rPr lang="en-US" altLang="en-US" b="1" baseline="-25000"/>
              <a:t>2</a:t>
            </a:r>
          </a:p>
        </p:txBody>
      </p:sp>
      <p:sp>
        <p:nvSpPr>
          <p:cNvPr id="6180" name="Text Box 38"/>
          <p:cNvSpPr txBox="1">
            <a:spLocks noChangeArrowheads="1"/>
          </p:cNvSpPr>
          <p:nvPr/>
        </p:nvSpPr>
        <p:spPr bwMode="auto">
          <a:xfrm>
            <a:off x="6324600" y="5867400"/>
            <a:ext cx="396875" cy="406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b="1"/>
              <a:t>R</a:t>
            </a:r>
            <a:endParaRPr lang="en-US" altLang="en-US" sz="2000" b="1" baseline="-25000"/>
          </a:p>
        </p:txBody>
      </p:sp>
      <p:sp>
        <p:nvSpPr>
          <p:cNvPr id="6181" name="Text Box 39"/>
          <p:cNvSpPr txBox="1">
            <a:spLocks noChangeArrowheads="1"/>
          </p:cNvSpPr>
          <p:nvPr/>
        </p:nvSpPr>
        <p:spPr bwMode="auto">
          <a:xfrm>
            <a:off x="6400800" y="44958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82" name="Text Box 40"/>
          <p:cNvSpPr txBox="1">
            <a:spLocks noChangeArrowheads="1"/>
          </p:cNvSpPr>
          <p:nvPr/>
        </p:nvSpPr>
        <p:spPr bwMode="auto">
          <a:xfrm>
            <a:off x="6400800" y="27432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83" name="Text Box 41"/>
          <p:cNvSpPr txBox="1">
            <a:spLocks noChangeArrowheads="1"/>
          </p:cNvSpPr>
          <p:nvPr/>
        </p:nvSpPr>
        <p:spPr bwMode="auto">
          <a:xfrm>
            <a:off x="6400800" y="32766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84" name="Text Box 42"/>
          <p:cNvSpPr txBox="1">
            <a:spLocks noChangeArrowheads="1"/>
          </p:cNvSpPr>
          <p:nvPr/>
        </p:nvSpPr>
        <p:spPr bwMode="auto">
          <a:xfrm>
            <a:off x="6400800" y="36576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85" name="Text Box 43"/>
          <p:cNvSpPr txBox="1">
            <a:spLocks noChangeArrowheads="1"/>
          </p:cNvSpPr>
          <p:nvPr/>
        </p:nvSpPr>
        <p:spPr bwMode="auto">
          <a:xfrm>
            <a:off x="6400800" y="41148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o</a:t>
            </a:r>
          </a:p>
        </p:txBody>
      </p:sp>
      <p:sp>
        <p:nvSpPr>
          <p:cNvPr id="6186" name="Line 46"/>
          <p:cNvSpPr>
            <a:spLocks noChangeShapeType="1"/>
          </p:cNvSpPr>
          <p:nvPr/>
        </p:nvSpPr>
        <p:spPr bwMode="auto">
          <a:xfrm flipH="1" flipV="1">
            <a:off x="2057400" y="2971800"/>
            <a:ext cx="2057400" cy="1295400"/>
          </a:xfrm>
          <a:prstGeom prst="line">
            <a:avLst/>
          </a:prstGeom>
          <a:noFill/>
          <a:ln w="38100">
            <a:solidFill>
              <a:srgbClr val="00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7" name="Line 47"/>
          <p:cNvSpPr>
            <a:spLocks noChangeShapeType="1"/>
          </p:cNvSpPr>
          <p:nvPr/>
        </p:nvSpPr>
        <p:spPr bwMode="auto">
          <a:xfrm flipV="1">
            <a:off x="2057400" y="3886200"/>
            <a:ext cx="2057400" cy="3810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8" name="Line 48"/>
          <p:cNvSpPr>
            <a:spLocks noChangeShapeType="1"/>
          </p:cNvSpPr>
          <p:nvPr/>
        </p:nvSpPr>
        <p:spPr bwMode="auto">
          <a:xfrm flipV="1">
            <a:off x="4191000" y="2895600"/>
            <a:ext cx="2362200" cy="533400"/>
          </a:xfrm>
          <a:prstGeom prst="line">
            <a:avLst/>
          </a:prstGeom>
          <a:noFill/>
          <a:ln w="38100">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9" name="Line 49"/>
          <p:cNvSpPr>
            <a:spLocks noChangeShapeType="1"/>
          </p:cNvSpPr>
          <p:nvPr/>
        </p:nvSpPr>
        <p:spPr bwMode="auto">
          <a:xfrm flipH="1" flipV="1">
            <a:off x="4114800" y="2971800"/>
            <a:ext cx="2438400" cy="1752600"/>
          </a:xfrm>
          <a:prstGeom prst="line">
            <a:avLst/>
          </a:prstGeom>
          <a:noFill/>
          <a:ln w="38100">
            <a:solidFill>
              <a:srgbClr val="99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0" name="Line 50"/>
          <p:cNvSpPr>
            <a:spLocks noChangeShapeType="1"/>
          </p:cNvSpPr>
          <p:nvPr/>
        </p:nvSpPr>
        <p:spPr bwMode="auto">
          <a:xfrm flipV="1">
            <a:off x="7543800" y="1600200"/>
            <a:ext cx="0" cy="1752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1" name="Text Box 51"/>
          <p:cNvSpPr txBox="1">
            <a:spLocks noChangeArrowheads="1"/>
          </p:cNvSpPr>
          <p:nvPr/>
        </p:nvSpPr>
        <p:spPr bwMode="auto">
          <a:xfrm>
            <a:off x="7756525" y="2117725"/>
            <a:ext cx="696913" cy="374650"/>
          </a:xfrm>
          <a:prstGeom prst="rect">
            <a:avLst/>
          </a:prstGeom>
          <a:noFill/>
          <a:ln w="38100">
            <a:solidFill>
              <a:srgbClr val="99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b="1"/>
              <a:t>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7171"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88387372-1C48-4E70-9C77-D850C601D274}" type="slidenum">
              <a:rPr lang="en-US" altLang="en-US"/>
              <a:pPr eaLnBrk="1" hangingPunct="1"/>
              <a:t>6</a:t>
            </a:fld>
            <a:endParaRPr lang="en-US" altLang="en-US"/>
          </a:p>
        </p:txBody>
      </p:sp>
      <p:sp>
        <p:nvSpPr>
          <p:cNvPr id="7172" name="Rectangle 2"/>
          <p:cNvSpPr>
            <a:spLocks noGrp="1" noChangeArrowheads="1"/>
          </p:cNvSpPr>
          <p:nvPr>
            <p:ph type="title"/>
          </p:nvPr>
        </p:nvSpPr>
        <p:spPr>
          <a:xfrm>
            <a:off x="228600" y="228600"/>
            <a:ext cx="4572000" cy="11430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7173" name="Rectangle 3"/>
          <p:cNvSpPr>
            <a:spLocks noGrp="1" noChangeArrowheads="1"/>
          </p:cNvSpPr>
          <p:nvPr>
            <p:ph type="body" idx="1"/>
          </p:nvPr>
        </p:nvSpPr>
        <p:spPr>
          <a:xfrm>
            <a:off x="304800" y="1676400"/>
            <a:ext cx="8534400" cy="4343400"/>
          </a:xfrm>
        </p:spPr>
        <p:txBody>
          <a:bodyPr/>
          <a:lstStyle/>
          <a:p>
            <a:pPr marL="0" indent="0" algn="just" eaLnBrk="1" hangingPunct="1">
              <a:buFontTx/>
              <a:buNone/>
            </a:pPr>
            <a:r>
              <a:rPr lang="en-US" altLang="en-US" sz="1800" smtClean="0">
                <a:cs typeface="Times New Roman" panose="02020603050405020304" pitchFamily="18" charset="0"/>
              </a:rPr>
              <a:t>Here’s the problem we have to solve.  Suppose two processes want to gain two locks.  For a single system approach, we learned that deadlock could be avoided by assuring that the locks are always attained in the same order:</a:t>
            </a:r>
          </a:p>
          <a:p>
            <a:pPr marL="0" indent="0" algn="just" eaLnBrk="1" hangingPunct="1">
              <a:buFontTx/>
              <a:buNone/>
            </a:pPr>
            <a:endParaRPr lang="en-US" altLang="en-US" sz="1800" smtClean="0">
              <a:cs typeface="Times New Roman" panose="02020603050405020304" pitchFamily="18" charset="0"/>
            </a:endParaRPr>
          </a:p>
          <a:p>
            <a:pPr marL="0" indent="0" algn="just" eaLnBrk="1" hangingPunct="1">
              <a:buFontTx/>
              <a:buNone/>
            </a:pPr>
            <a:r>
              <a:rPr lang="en-US" altLang="en-US" sz="1400" b="1" smtClean="0">
                <a:latin typeface="Courier New" panose="02070309020205020404" pitchFamily="49" charset="0"/>
                <a:cs typeface="Times New Roman" panose="02020603050405020304" pitchFamily="18" charset="0"/>
              </a:rPr>
              <a:t>P1: 				P2:</a:t>
            </a:r>
            <a:endParaRPr lang="en-US" altLang="en-US" sz="1400" smtClean="0">
              <a:latin typeface="Courier New" panose="02070309020205020404" pitchFamily="49" charset="0"/>
              <a:cs typeface="Times New Roman" panose="02020603050405020304" pitchFamily="18" charset="0"/>
            </a:endParaRPr>
          </a:p>
          <a:p>
            <a:pPr marL="0" indent="0" algn="just" eaLnBrk="1" hangingPunct="1">
              <a:buFontTx/>
              <a:buNone/>
            </a:pPr>
            <a:r>
              <a:rPr lang="en-US" altLang="en-US" sz="1400" smtClean="0">
                <a:latin typeface="Courier New" panose="02070309020205020404" pitchFamily="49" charset="0"/>
                <a:cs typeface="Times New Roman" panose="02020603050405020304" pitchFamily="18" charset="0"/>
              </a:rPr>
              <a:t>      </a:t>
            </a:r>
            <a:r>
              <a:rPr lang="en-US" altLang="en-US" sz="1400" b="1" smtClean="0">
                <a:latin typeface="Courier New" panose="02070309020205020404" pitchFamily="49" charset="0"/>
                <a:cs typeface="Times New Roman" panose="02020603050405020304" pitchFamily="18" charset="0"/>
              </a:rPr>
              <a:t>wait(Q); 			    wait(Q);</a:t>
            </a:r>
            <a:endParaRPr lang="en-US" altLang="en-US" sz="1400" smtClean="0">
              <a:latin typeface="Courier New" panose="02070309020205020404" pitchFamily="49" charset="0"/>
              <a:cs typeface="Times New Roman" panose="02020603050405020304" pitchFamily="18" charset="0"/>
            </a:endParaRPr>
          </a:p>
          <a:p>
            <a:pPr marL="0" indent="0" algn="just" eaLnBrk="1" hangingPunct="1">
              <a:buFontTx/>
              <a:buNone/>
            </a:pPr>
            <a:r>
              <a:rPr lang="en-US" altLang="en-US" sz="1400" b="1" smtClean="0">
                <a:latin typeface="Courier New" panose="02070309020205020404" pitchFamily="49" charset="0"/>
                <a:cs typeface="Times New Roman" panose="02020603050405020304" pitchFamily="18" charset="0"/>
              </a:rPr>
              <a:t>      wait(S); 			    wait(S);</a:t>
            </a:r>
            <a:endParaRPr lang="en-US" altLang="en-US" sz="1400" smtClean="0">
              <a:latin typeface="Courier New" panose="02070309020205020404" pitchFamily="49" charset="0"/>
              <a:cs typeface="Times New Roman" panose="02020603050405020304" pitchFamily="18" charset="0"/>
            </a:endParaRPr>
          </a:p>
          <a:p>
            <a:pPr marL="0" indent="0" algn="just" eaLnBrk="1" hangingPunct="1">
              <a:buFontTx/>
              <a:buNone/>
            </a:pPr>
            <a:r>
              <a:rPr lang="en-US" altLang="en-US" sz="1400" b="1" smtClean="0">
                <a:latin typeface="Courier New" panose="02070309020205020404" pitchFamily="49" charset="0"/>
                <a:cs typeface="Times New Roman" panose="02020603050405020304" pitchFamily="18" charset="0"/>
              </a:rPr>
              <a:t>      ..... 			                   .....</a:t>
            </a:r>
            <a:endParaRPr lang="en-US" altLang="en-US" sz="1400" smtClean="0">
              <a:latin typeface="Courier New" panose="02070309020205020404" pitchFamily="49" charset="0"/>
              <a:cs typeface="Times New Roman" panose="02020603050405020304" pitchFamily="18" charset="0"/>
            </a:endParaRPr>
          </a:p>
          <a:p>
            <a:pPr marL="0" indent="0" algn="just" eaLnBrk="1" hangingPunct="1">
              <a:buFontTx/>
              <a:buNone/>
            </a:pPr>
            <a:r>
              <a:rPr lang="en-US" altLang="en-US" sz="1400" b="1" smtClean="0">
                <a:latin typeface="Courier New" panose="02070309020205020404" pitchFamily="49" charset="0"/>
                <a:cs typeface="Times New Roman" panose="02020603050405020304" pitchFamily="18" charset="0"/>
              </a:rPr>
              <a:t>      signal(S); 			    signal(Q);</a:t>
            </a:r>
            <a:endParaRPr lang="en-US" altLang="en-US" sz="1400" smtClean="0">
              <a:latin typeface="Courier New" panose="02070309020205020404" pitchFamily="49" charset="0"/>
              <a:cs typeface="Times New Roman" panose="02020603050405020304" pitchFamily="18" charset="0"/>
            </a:endParaRPr>
          </a:p>
          <a:p>
            <a:pPr marL="0" indent="0" algn="just" eaLnBrk="1" hangingPunct="1">
              <a:buFontTx/>
              <a:buNone/>
            </a:pPr>
            <a:r>
              <a:rPr lang="en-US" altLang="en-US" sz="1400" b="1" smtClean="0">
                <a:latin typeface="Courier New" panose="02070309020205020404" pitchFamily="49" charset="0"/>
                <a:cs typeface="Times New Roman" panose="02020603050405020304" pitchFamily="18" charset="0"/>
              </a:rPr>
              <a:t>      signal(Q); 			    signal(S);</a:t>
            </a:r>
            <a:endParaRPr lang="en-US" altLang="en-US" sz="1400" smtClean="0">
              <a:latin typeface="Courier New" panose="02070309020205020404" pitchFamily="49" charset="0"/>
              <a:cs typeface="Times New Roman" panose="02020603050405020304" pitchFamily="18" charset="0"/>
            </a:endParaRPr>
          </a:p>
          <a:p>
            <a:pPr marL="0" indent="0" algn="just" eaLnBrk="1" hangingPunct="1">
              <a:buFontTx/>
              <a:buNone/>
            </a:pPr>
            <a:endParaRPr lang="en-US" altLang="en-US" sz="1400" smtClean="0">
              <a:latin typeface="Courier New" panose="02070309020205020404" pitchFamily="49" charset="0"/>
              <a:cs typeface="Times New Roman" panose="02020603050405020304" pitchFamily="18" charset="0"/>
            </a:endParaRPr>
          </a:p>
          <a:p>
            <a:pPr marL="0" indent="0" algn="just" eaLnBrk="1" hangingPunct="1">
              <a:buFontTx/>
              <a:buNone/>
            </a:pPr>
            <a:r>
              <a:rPr lang="en-US" altLang="en-US" sz="1800" smtClean="0">
                <a:cs typeface="Times New Roman" panose="02020603050405020304" pitchFamily="18" charset="0"/>
              </a:rPr>
              <a:t>To make this work, we need to maintain strict Happening Before relationships.</a:t>
            </a:r>
          </a:p>
        </p:txBody>
      </p:sp>
      <p:sp>
        <p:nvSpPr>
          <p:cNvPr id="7174" name="Text Box 4"/>
          <p:cNvSpPr txBox="1">
            <a:spLocks noChangeArrowheads="1"/>
          </p:cNvSpPr>
          <p:nvPr/>
        </p:nvSpPr>
        <p:spPr bwMode="auto">
          <a:xfrm>
            <a:off x="5715000" y="457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8195"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EE490615-80F7-40DB-8334-8461ADF24498}" type="slidenum">
              <a:rPr lang="en-US" altLang="en-US"/>
              <a:pPr eaLnBrk="1" hangingPunct="1"/>
              <a:t>7</a:t>
            </a:fld>
            <a:endParaRPr lang="en-US" altLang="en-US"/>
          </a:p>
        </p:txBody>
      </p:sp>
      <p:sp>
        <p:nvSpPr>
          <p:cNvPr id="8196" name="Rectangle 2"/>
          <p:cNvSpPr>
            <a:spLocks noGrp="1" noChangeArrowheads="1"/>
          </p:cNvSpPr>
          <p:nvPr>
            <p:ph type="title"/>
          </p:nvPr>
        </p:nvSpPr>
        <p:spPr>
          <a:xfrm>
            <a:off x="228600" y="228600"/>
            <a:ext cx="4572000" cy="11430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8197" name="Rectangle 3"/>
          <p:cNvSpPr>
            <a:spLocks noGrp="1" noChangeArrowheads="1"/>
          </p:cNvSpPr>
          <p:nvPr>
            <p:ph type="body" idx="1"/>
          </p:nvPr>
        </p:nvSpPr>
        <p:spPr>
          <a:xfrm>
            <a:off x="228600" y="1524000"/>
            <a:ext cx="8610600" cy="2743200"/>
          </a:xfrm>
        </p:spPr>
        <p:txBody>
          <a:bodyPr/>
          <a:lstStyle/>
          <a:p>
            <a:pPr marL="228600" indent="-228600" algn="just" eaLnBrk="1" hangingPunct="1">
              <a:buFontTx/>
              <a:buNone/>
            </a:pPr>
            <a:r>
              <a:rPr lang="en-US" altLang="en-US" sz="1600" b="1" smtClean="0">
                <a:solidFill>
                  <a:schemeClr val="accent2"/>
                </a:solidFill>
                <a:cs typeface="Times New Roman" panose="02020603050405020304" pitchFamily="18" charset="0"/>
              </a:rPr>
              <a:t>USING DISTRIBUTED SEMAPHORES</a:t>
            </a:r>
            <a:endParaRPr lang="en-US" altLang="en-US" sz="1600" smtClean="0">
              <a:cs typeface="Times New Roman" panose="02020603050405020304" pitchFamily="18" charset="0"/>
            </a:endParaRPr>
          </a:p>
          <a:p>
            <a:pPr marL="228600" indent="-228600" algn="just" eaLnBrk="1" hangingPunct="1">
              <a:buFontTx/>
              <a:buNone/>
            </a:pPr>
            <a:r>
              <a:rPr lang="en-US" altLang="en-US" sz="1600" smtClean="0">
                <a:cs typeface="Times New Roman" panose="02020603050405020304" pitchFamily="18" charset="0"/>
              </a:rPr>
              <a:t> </a:t>
            </a:r>
          </a:p>
          <a:p>
            <a:pPr marL="228600" indent="-228600" algn="just" eaLnBrk="1" hangingPunct="1"/>
            <a:r>
              <a:rPr lang="en-US" altLang="en-US" sz="1600" smtClean="0">
                <a:cs typeface="Times New Roman" panose="02020603050405020304" pitchFamily="18" charset="0"/>
              </a:rPr>
              <a:t>With only a single machine, a processor can provide mutual exclusion.</a:t>
            </a:r>
          </a:p>
          <a:p>
            <a:pPr marL="228600" indent="-228600" algn="just" eaLnBrk="1" hangingPunct="1"/>
            <a:r>
              <a:rPr lang="en-US" altLang="en-US" sz="1600" smtClean="0">
                <a:cs typeface="Times New Roman" panose="02020603050405020304" pitchFamily="18" charset="0"/>
              </a:rPr>
              <a:t>But it's much harder to do with a distributed system. </a:t>
            </a:r>
          </a:p>
          <a:p>
            <a:pPr marL="228600" indent="-228600" algn="just" eaLnBrk="1" hangingPunct="1"/>
            <a:r>
              <a:rPr lang="en-US" altLang="en-US" sz="1600" smtClean="0">
                <a:cs typeface="Times New Roman" panose="02020603050405020304" pitchFamily="18" charset="0"/>
              </a:rPr>
              <a:t>The network may not be fully connected so communication must be through an intermediary machine.</a:t>
            </a:r>
          </a:p>
          <a:p>
            <a:pPr marL="228600" indent="-228600" algn="just" eaLnBrk="1" hangingPunct="1"/>
            <a:r>
              <a:rPr lang="en-US" altLang="en-US" sz="1600" smtClean="0">
                <a:cs typeface="Times New Roman" panose="02020603050405020304" pitchFamily="18" charset="0"/>
              </a:rPr>
              <a:t>Concerns center around:</a:t>
            </a:r>
          </a:p>
          <a:p>
            <a:pPr marL="228600" indent="-228600" algn="just" eaLnBrk="1" hangingPunct="1">
              <a:buFontTx/>
              <a:buNone/>
            </a:pPr>
            <a:r>
              <a:rPr lang="en-US" altLang="en-US" sz="1600" smtClean="0">
                <a:cs typeface="Times New Roman" panose="02020603050405020304" pitchFamily="18" charset="0"/>
              </a:rPr>
              <a:t>    1. Efficiency/performance</a:t>
            </a:r>
          </a:p>
          <a:p>
            <a:pPr marL="228600" indent="-228600" algn="just" eaLnBrk="1" hangingPunct="1">
              <a:buFontTx/>
              <a:buNone/>
            </a:pPr>
            <a:r>
              <a:rPr lang="en-US" altLang="en-US" sz="1600" smtClean="0">
                <a:cs typeface="Times New Roman" panose="02020603050405020304" pitchFamily="18" charset="0"/>
              </a:rPr>
              <a:t>    2. How to re-coordinate if something breaks.</a:t>
            </a:r>
          </a:p>
        </p:txBody>
      </p:sp>
      <p:sp>
        <p:nvSpPr>
          <p:cNvPr id="8198" name="Text Box 4"/>
          <p:cNvSpPr txBox="1">
            <a:spLocks noChangeArrowheads="1"/>
          </p:cNvSpPr>
          <p:nvPr/>
        </p:nvSpPr>
        <p:spPr bwMode="auto">
          <a:xfrm>
            <a:off x="5715000" y="457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
        <p:nvSpPr>
          <p:cNvPr id="8199" name="Rectangle 5"/>
          <p:cNvSpPr>
            <a:spLocks noChangeArrowheads="1"/>
          </p:cNvSpPr>
          <p:nvPr/>
        </p:nvSpPr>
        <p:spPr bwMode="auto">
          <a:xfrm>
            <a:off x="2819400" y="4343400"/>
            <a:ext cx="3429000" cy="18288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har char="•"/>
              <a:defRPr sz="3200">
                <a:solidFill>
                  <a:schemeClr val="tx1"/>
                </a:solidFill>
                <a:latin typeface="Arial" panose="020B0604020202020204" pitchFamily="34" charset="0"/>
              </a:defRPr>
            </a:lvl1pPr>
            <a:lvl2pPr marL="1219200" indent="-533400" eaLnBrk="0" hangingPunct="0">
              <a:spcBef>
                <a:spcPct val="20000"/>
              </a:spcBef>
              <a:buChar char="•"/>
              <a:defRPr sz="2800">
                <a:solidFill>
                  <a:schemeClr val="tx1"/>
                </a:solidFill>
                <a:latin typeface="Arial" panose="020B0604020202020204" pitchFamily="34" charset="0"/>
              </a:defRPr>
            </a:lvl2pPr>
            <a:lvl3pPr marL="1790700" indent="-457200" eaLnBrk="0" hangingPunct="0">
              <a:spcBef>
                <a:spcPct val="20000"/>
              </a:spcBef>
              <a:buChar char="•"/>
              <a:defRPr sz="2400">
                <a:solidFill>
                  <a:schemeClr val="tx1"/>
                </a:solidFill>
                <a:latin typeface="Arial" panose="020B0604020202020204" pitchFamily="34" charset="0"/>
              </a:defRPr>
            </a:lvl3pPr>
            <a:lvl4pPr marL="2286000" indent="-381000" eaLnBrk="0" hangingPunct="0">
              <a:spcBef>
                <a:spcPct val="20000"/>
              </a:spcBef>
              <a:buChar char="–"/>
              <a:defRPr sz="2000">
                <a:solidFill>
                  <a:schemeClr val="tx1"/>
                </a:solidFill>
                <a:latin typeface="Arial" panose="020B0604020202020204" pitchFamily="34" charset="0"/>
              </a:defRPr>
            </a:lvl4pPr>
            <a:lvl5pPr marL="2781300" indent="-381000" eaLnBrk="0" hangingPunct="0">
              <a:spcBef>
                <a:spcPct val="20000"/>
              </a:spcBef>
              <a:buChar char="»"/>
              <a:defRPr sz="2000">
                <a:solidFill>
                  <a:schemeClr val="tx1"/>
                </a:solidFill>
                <a:latin typeface="Arial" panose="020B0604020202020204" pitchFamily="34" charset="0"/>
              </a:defRPr>
            </a:lvl5pPr>
            <a:lvl6pPr marL="32385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6957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41529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6101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Tx/>
              <a:buNone/>
            </a:pPr>
            <a:r>
              <a:rPr lang="en-US" altLang="en-US" sz="1600">
                <a:solidFill>
                  <a:schemeClr val="accent2"/>
                </a:solidFill>
                <a:cs typeface="Times New Roman" panose="02020603050405020304" pitchFamily="18" charset="0"/>
              </a:rPr>
              <a:t>Techniques we will discuss:</a:t>
            </a:r>
          </a:p>
          <a:p>
            <a:pPr algn="just" eaLnBrk="1" hangingPunct="1">
              <a:buFontTx/>
              <a:buNone/>
            </a:pPr>
            <a:r>
              <a:rPr lang="en-US" altLang="en-US" sz="1600">
                <a:solidFill>
                  <a:schemeClr val="accent2"/>
                </a:solidFill>
                <a:cs typeface="Times New Roman" panose="02020603050405020304" pitchFamily="18" charset="0"/>
              </a:rPr>
              <a:t>    1. Centralized</a:t>
            </a:r>
          </a:p>
          <a:p>
            <a:pPr algn="just" eaLnBrk="1" hangingPunct="1">
              <a:buFontTx/>
              <a:buNone/>
            </a:pPr>
            <a:r>
              <a:rPr lang="en-US" altLang="en-US" sz="1600">
                <a:solidFill>
                  <a:schemeClr val="accent2"/>
                </a:solidFill>
                <a:cs typeface="Times New Roman" panose="02020603050405020304" pitchFamily="18" charset="0"/>
              </a:rPr>
              <a:t>    2. Fully Distributed</a:t>
            </a:r>
          </a:p>
          <a:p>
            <a:pPr algn="just" eaLnBrk="1" hangingPunct="1">
              <a:buFontTx/>
              <a:buNone/>
            </a:pPr>
            <a:r>
              <a:rPr lang="en-US" altLang="en-US" sz="1600">
                <a:solidFill>
                  <a:schemeClr val="accent2"/>
                </a:solidFill>
                <a:cs typeface="Times New Roman" panose="02020603050405020304" pitchFamily="18" charset="0"/>
              </a:rPr>
              <a:t>    3. Distributed with Tokens</a:t>
            </a:r>
          </a:p>
          <a:p>
            <a:pPr algn="just" eaLnBrk="1" hangingPunct="1">
              <a:buFontTx/>
              <a:buNone/>
            </a:pPr>
            <a:r>
              <a:rPr lang="en-US" altLang="en-US" sz="1600">
                <a:solidFill>
                  <a:schemeClr val="accent2"/>
                </a:solidFill>
                <a:cs typeface="Times New Roman" panose="02020603050405020304" pitchFamily="18" charset="0"/>
              </a:rPr>
              <a:t>		With rings</a:t>
            </a:r>
          </a:p>
          <a:p>
            <a:pPr algn="just" eaLnBrk="1" hangingPunct="1">
              <a:buFontTx/>
              <a:buNone/>
            </a:pPr>
            <a:r>
              <a:rPr lang="en-US" altLang="en-US" sz="1600">
                <a:solidFill>
                  <a:schemeClr val="accent2"/>
                </a:solidFill>
                <a:cs typeface="Times New Roman" panose="02020603050405020304" pitchFamily="18" charset="0"/>
              </a:rPr>
              <a:t>		Without rings</a:t>
            </a:r>
          </a:p>
          <a:p>
            <a:pPr algn="just" eaLnBrk="1" hangingPunct="1">
              <a:buFontTx/>
              <a:buNone/>
            </a:pPr>
            <a:endParaRPr lang="en-US" altLang="en-US" sz="1600">
              <a:solidFill>
                <a:schemeClr val="accent2"/>
              </a:solidFill>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9219"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00D59416-2BC6-43CD-9A89-5AF3A07B35FE}" type="slidenum">
              <a:rPr lang="en-US" altLang="en-US"/>
              <a:pPr eaLnBrk="1" hangingPunct="1"/>
              <a:t>8</a:t>
            </a:fld>
            <a:endParaRPr lang="en-US" altLang="en-US"/>
          </a:p>
        </p:txBody>
      </p:sp>
      <p:sp>
        <p:nvSpPr>
          <p:cNvPr id="9220" name="Rectangle 2"/>
          <p:cNvSpPr>
            <a:spLocks noGrp="1" noChangeArrowheads="1"/>
          </p:cNvSpPr>
          <p:nvPr>
            <p:ph type="title"/>
          </p:nvPr>
        </p:nvSpPr>
        <p:spPr>
          <a:xfrm>
            <a:off x="228600" y="228600"/>
            <a:ext cx="7239000" cy="6096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9221" name="Rectangle 3"/>
          <p:cNvSpPr>
            <a:spLocks noGrp="1" noChangeArrowheads="1"/>
          </p:cNvSpPr>
          <p:nvPr>
            <p:ph type="body" idx="1"/>
          </p:nvPr>
        </p:nvSpPr>
        <p:spPr>
          <a:xfrm>
            <a:off x="304800" y="1143000"/>
            <a:ext cx="8534400" cy="5029200"/>
          </a:xfrm>
        </p:spPr>
        <p:txBody>
          <a:bodyPr/>
          <a:lstStyle/>
          <a:p>
            <a:pPr marL="285750" indent="-285750" algn="just" eaLnBrk="1" hangingPunct="1">
              <a:lnSpc>
                <a:spcPct val="90000"/>
              </a:lnSpc>
              <a:buFontTx/>
              <a:buNone/>
            </a:pPr>
            <a:r>
              <a:rPr lang="en-US" altLang="en-US" sz="1600" b="1" smtClean="0">
                <a:solidFill>
                  <a:schemeClr val="accent2"/>
                </a:solidFill>
                <a:cs typeface="Times New Roman" panose="02020603050405020304" pitchFamily="18" charset="0"/>
              </a:rPr>
              <a:t>CENTRALIZED APPROACH</a:t>
            </a:r>
            <a:endParaRPr lang="en-US" altLang="en-US" sz="1600" smtClean="0">
              <a:cs typeface="Times New Roman" panose="02020603050405020304" pitchFamily="18" charset="0"/>
            </a:endParaRP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pPr>
            <a:r>
              <a:rPr lang="en-US" altLang="en-US" sz="1600" smtClean="0">
                <a:cs typeface="Times New Roman" panose="02020603050405020304" pitchFamily="18" charset="0"/>
              </a:rPr>
              <a:t>Choose one processor as coordinator who handles all requests.</a:t>
            </a:r>
          </a:p>
          <a:p>
            <a:pPr marL="285750" indent="-285750" algn="just" eaLnBrk="1" hangingPunct="1">
              <a:lnSpc>
                <a:spcPct val="90000"/>
              </a:lnSpc>
            </a:pPr>
            <a:endParaRPr lang="en-US" altLang="en-US" sz="1600" smtClean="0">
              <a:cs typeface="Times New Roman" panose="02020603050405020304" pitchFamily="18" charset="0"/>
            </a:endParaRPr>
          </a:p>
          <a:p>
            <a:pPr marL="285750" indent="-285750" algn="just" eaLnBrk="1" hangingPunct="1">
              <a:lnSpc>
                <a:spcPct val="90000"/>
              </a:lnSpc>
            </a:pPr>
            <a:r>
              <a:rPr lang="en-US" altLang="en-US" sz="1600" smtClean="0">
                <a:cs typeface="Times New Roman" panose="02020603050405020304" pitchFamily="18" charset="0"/>
              </a:rPr>
              <a:t>A process that wants to enter its critical section sends a request message to the coordinator.</a:t>
            </a:r>
          </a:p>
          <a:p>
            <a:pPr marL="285750" indent="-285750" algn="just" eaLnBrk="1" hangingPunct="1">
              <a:lnSpc>
                <a:spcPct val="90000"/>
              </a:lnSpc>
            </a:pPr>
            <a:endParaRPr lang="en-US" altLang="en-US" sz="1600" smtClean="0">
              <a:cs typeface="Times New Roman" panose="02020603050405020304" pitchFamily="18" charset="0"/>
            </a:endParaRPr>
          </a:p>
          <a:p>
            <a:pPr marL="285750" indent="-285750" algn="just" eaLnBrk="1" hangingPunct="1">
              <a:lnSpc>
                <a:spcPct val="90000"/>
              </a:lnSpc>
            </a:pPr>
            <a:r>
              <a:rPr lang="en-US" altLang="en-US" sz="1600" smtClean="0">
                <a:cs typeface="Times New Roman" panose="02020603050405020304" pitchFamily="18" charset="0"/>
              </a:rPr>
              <a:t>On getting a request, the coordinator doesn't answer until the critical section is empty (has been released by whoever is holding it).</a:t>
            </a:r>
          </a:p>
          <a:p>
            <a:pPr marL="285750" indent="-285750" algn="just" eaLnBrk="1" hangingPunct="1">
              <a:lnSpc>
                <a:spcPct val="90000"/>
              </a:lnSpc>
            </a:pPr>
            <a:endParaRPr lang="en-US" altLang="en-US" sz="1600" smtClean="0">
              <a:cs typeface="Times New Roman" panose="02020603050405020304" pitchFamily="18" charset="0"/>
            </a:endParaRPr>
          </a:p>
          <a:p>
            <a:pPr marL="285750" indent="-285750" algn="just" eaLnBrk="1" hangingPunct="1">
              <a:lnSpc>
                <a:spcPct val="90000"/>
              </a:lnSpc>
            </a:pPr>
            <a:r>
              <a:rPr lang="en-US" altLang="en-US" sz="1600" smtClean="0">
                <a:cs typeface="Times New Roman" panose="02020603050405020304" pitchFamily="18" charset="0"/>
              </a:rPr>
              <a:t>On getting a release, the coordinator answers the next outstanding request.</a:t>
            </a:r>
          </a:p>
          <a:p>
            <a:pPr marL="285750" indent="-285750" algn="just" eaLnBrk="1" hangingPunct="1">
              <a:lnSpc>
                <a:spcPct val="90000"/>
              </a:lnSpc>
            </a:pPr>
            <a:endParaRPr lang="en-US" altLang="en-US" sz="1600" smtClean="0">
              <a:cs typeface="Times New Roman" panose="02020603050405020304" pitchFamily="18" charset="0"/>
            </a:endParaRPr>
          </a:p>
          <a:p>
            <a:pPr marL="285750" indent="-285750" algn="just" eaLnBrk="1" hangingPunct="1">
              <a:lnSpc>
                <a:spcPct val="90000"/>
              </a:lnSpc>
            </a:pPr>
            <a:r>
              <a:rPr lang="en-US" altLang="en-US" sz="1600" smtClean="0">
                <a:cs typeface="Times New Roman" panose="02020603050405020304" pitchFamily="18" charset="0"/>
              </a:rPr>
              <a:t>If coordinator dies, elect a new one who recreates the request list by polling all systems to find out what resource each thinks it has.</a:t>
            </a:r>
          </a:p>
          <a:p>
            <a:pPr marL="285750" indent="-285750" algn="just" eaLnBrk="1" hangingPunct="1">
              <a:lnSpc>
                <a:spcPct val="90000"/>
              </a:lnSpc>
            </a:pPr>
            <a:endParaRPr lang="en-US" altLang="en-US" sz="1600" smtClean="0">
              <a:cs typeface="Times New Roman" panose="02020603050405020304" pitchFamily="18" charset="0"/>
            </a:endParaRPr>
          </a:p>
          <a:p>
            <a:pPr marL="285750" indent="-285750" algn="just" eaLnBrk="1" hangingPunct="1">
              <a:lnSpc>
                <a:spcPct val="70000"/>
              </a:lnSpc>
            </a:pPr>
            <a:r>
              <a:rPr lang="en-US" altLang="en-US" sz="1600" smtClean="0">
                <a:cs typeface="Times New Roman" panose="02020603050405020304" pitchFamily="18" charset="0"/>
              </a:rPr>
              <a:t>Requires three  messages per critical section entry;</a:t>
            </a:r>
          </a:p>
          <a:p>
            <a:pPr marL="285750" indent="-285750" algn="just" eaLnBrk="1" hangingPunct="1">
              <a:lnSpc>
                <a:spcPct val="70000"/>
              </a:lnSpc>
              <a:buFontTx/>
              <a:buNone/>
            </a:pPr>
            <a:r>
              <a:rPr lang="en-US" altLang="en-US" sz="1600" smtClean="0">
                <a:cs typeface="Times New Roman" panose="02020603050405020304" pitchFamily="18" charset="0"/>
              </a:rPr>
              <a:t> </a:t>
            </a:r>
          </a:p>
          <a:p>
            <a:pPr marL="1219200" lvl="1" indent="152400" algn="just" eaLnBrk="1" hangingPunct="1">
              <a:lnSpc>
                <a:spcPct val="70000"/>
              </a:lnSpc>
              <a:buFontTx/>
              <a:buNone/>
            </a:pPr>
            <a:r>
              <a:rPr lang="en-US" altLang="en-US" sz="1600" b="1" smtClean="0">
                <a:cs typeface="Times New Roman" panose="02020603050405020304" pitchFamily="18" charset="0"/>
              </a:rPr>
              <a:t>request,</a:t>
            </a:r>
            <a:r>
              <a:rPr lang="en-US" altLang="en-US" sz="1600" smtClean="0">
                <a:cs typeface="Times New Roman" panose="02020603050405020304" pitchFamily="18" charset="0"/>
              </a:rPr>
              <a:t>    </a:t>
            </a:r>
            <a:r>
              <a:rPr lang="en-US" altLang="en-US" sz="1600" b="1" smtClean="0">
                <a:cs typeface="Times New Roman" panose="02020603050405020304" pitchFamily="18" charset="0"/>
              </a:rPr>
              <a:t>reply,</a:t>
            </a:r>
            <a:r>
              <a:rPr lang="en-US" altLang="en-US" sz="1600" smtClean="0">
                <a:cs typeface="Times New Roman" panose="02020603050405020304" pitchFamily="18" charset="0"/>
              </a:rPr>
              <a:t>  </a:t>
            </a:r>
            <a:r>
              <a:rPr lang="en-US" altLang="en-US" sz="1600" b="1" smtClean="0">
                <a:cs typeface="Times New Roman" panose="02020603050405020304" pitchFamily="18" charset="0"/>
              </a:rPr>
              <a:t>release</a:t>
            </a:r>
            <a:r>
              <a:rPr lang="en-US" altLang="en-US" sz="1600" smtClean="0">
                <a:cs typeface="Times New Roman" panose="02020603050405020304" pitchFamily="18" charset="0"/>
              </a:rPr>
              <a:t>.</a:t>
            </a:r>
          </a:p>
          <a:p>
            <a:pPr marL="285750" indent="-285750" algn="just" eaLnBrk="1" hangingPunct="1">
              <a:lnSpc>
                <a:spcPct val="70000"/>
              </a:lnSpc>
              <a:buFontTx/>
              <a:buNone/>
            </a:pPr>
            <a:r>
              <a:rPr lang="en-US" altLang="en-US" sz="1600" smtClean="0">
                <a:cs typeface="Times New Roman" panose="02020603050405020304" pitchFamily="18" charset="0"/>
              </a:rPr>
              <a:t> </a:t>
            </a:r>
          </a:p>
          <a:p>
            <a:pPr marL="285750" indent="-285750" algn="just" eaLnBrk="1" hangingPunct="1">
              <a:lnSpc>
                <a:spcPct val="70000"/>
              </a:lnSpc>
            </a:pPr>
            <a:r>
              <a:rPr lang="en-US" altLang="en-US" sz="1600" smtClean="0">
                <a:cs typeface="Times New Roman" panose="02020603050405020304" pitchFamily="18" charset="0"/>
              </a:rPr>
              <a:t>The method is free from starvation.</a:t>
            </a:r>
          </a:p>
        </p:txBody>
      </p:sp>
      <p:sp>
        <p:nvSpPr>
          <p:cNvPr id="9222" name="Text Box 4"/>
          <p:cNvSpPr txBox="1">
            <a:spLocks noChangeArrowheads="1"/>
          </p:cNvSpPr>
          <p:nvPr/>
        </p:nvSpPr>
        <p:spPr bwMode="auto">
          <a:xfrm>
            <a:off x="6096000" y="838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18: Distributed Coordination</a:t>
            </a:r>
          </a:p>
        </p:txBody>
      </p:sp>
      <p:sp>
        <p:nvSpPr>
          <p:cNvPr id="10243" name="Slide Number Placeholder 5"/>
          <p:cNvSpPr>
            <a:spLocks noGrp="1"/>
          </p:cNvSpPr>
          <p:nvPr>
            <p:ph type="sldNum" sz="quarter" idx="12"/>
          </p:nvPr>
        </p:nvSpPr>
        <p:spPr>
          <a:noFill/>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BFB85051-14B4-4D0C-AFAD-C501C50CA325}" type="slidenum">
              <a:rPr lang="en-US" altLang="en-US"/>
              <a:pPr eaLnBrk="1" hangingPunct="1"/>
              <a:t>9</a:t>
            </a:fld>
            <a:endParaRPr lang="en-US" altLang="en-US"/>
          </a:p>
        </p:txBody>
      </p:sp>
      <p:sp>
        <p:nvSpPr>
          <p:cNvPr id="10244" name="Rectangle 2"/>
          <p:cNvSpPr>
            <a:spLocks noGrp="1" noChangeArrowheads="1"/>
          </p:cNvSpPr>
          <p:nvPr>
            <p:ph type="title"/>
          </p:nvPr>
        </p:nvSpPr>
        <p:spPr>
          <a:xfrm>
            <a:off x="228600" y="228600"/>
            <a:ext cx="7239000" cy="609600"/>
          </a:xfrm>
        </p:spPr>
        <p:txBody>
          <a:bodyPr/>
          <a:lstStyle/>
          <a:p>
            <a:pPr eaLnBrk="1" hangingPunct="1"/>
            <a:r>
              <a:rPr lang="en-US" altLang="en-US" sz="3600" b="1" smtClean="0">
                <a:cs typeface="Times New Roman" panose="02020603050405020304" pitchFamily="18" charset="0"/>
              </a:rPr>
              <a:t>DISTRIBUTED COORDINATION</a:t>
            </a:r>
            <a:endParaRPr lang="en-US" altLang="en-US" sz="3600" smtClean="0">
              <a:cs typeface="Times New Roman" panose="02020603050405020304" pitchFamily="18" charset="0"/>
            </a:endParaRPr>
          </a:p>
        </p:txBody>
      </p:sp>
      <p:sp>
        <p:nvSpPr>
          <p:cNvPr id="10245" name="Rectangle 3"/>
          <p:cNvSpPr>
            <a:spLocks noGrp="1" noChangeArrowheads="1"/>
          </p:cNvSpPr>
          <p:nvPr>
            <p:ph type="body" idx="1"/>
          </p:nvPr>
        </p:nvSpPr>
        <p:spPr>
          <a:xfrm>
            <a:off x="304800" y="1143000"/>
            <a:ext cx="8534400" cy="5029200"/>
          </a:xfrm>
        </p:spPr>
        <p:txBody>
          <a:bodyPr/>
          <a:lstStyle/>
          <a:p>
            <a:pPr marL="285750" indent="-285750" algn="just" eaLnBrk="1" hangingPunct="1">
              <a:lnSpc>
                <a:spcPct val="90000"/>
              </a:lnSpc>
              <a:buFontTx/>
              <a:buNone/>
            </a:pPr>
            <a:r>
              <a:rPr lang="en-US" altLang="en-US" sz="1600" b="1" smtClean="0">
                <a:solidFill>
                  <a:schemeClr val="accent2"/>
                </a:solidFill>
                <a:cs typeface="Times New Roman" panose="02020603050405020304" pitchFamily="18" charset="0"/>
              </a:rPr>
              <a:t>CENTRALIZED APPROACH - IMPLEMENTATION</a:t>
            </a:r>
            <a:endParaRPr lang="en-US" altLang="en-US" sz="1600" smtClean="0">
              <a:cs typeface="Times New Roman" panose="02020603050405020304" pitchFamily="18" charset="0"/>
            </a:endParaRPr>
          </a:p>
          <a:p>
            <a:pPr marL="285750" indent="-285750" algn="just" eaLnBrk="1" hangingPunct="1">
              <a:lnSpc>
                <a:spcPct val="90000"/>
              </a:lnSpc>
              <a:buFontTx/>
              <a:buNone/>
            </a:pPr>
            <a:r>
              <a:rPr lang="en-US" altLang="en-US" sz="1600" smtClean="0">
                <a:cs typeface="Times New Roman" panose="02020603050405020304" pitchFamily="18" charset="0"/>
              </a:rPr>
              <a:t> </a:t>
            </a:r>
          </a:p>
          <a:p>
            <a:pPr marL="285750" indent="-285750" algn="just" eaLnBrk="1" hangingPunct="1">
              <a:lnSpc>
                <a:spcPct val="90000"/>
              </a:lnSpc>
            </a:pPr>
            <a:r>
              <a:rPr lang="en-US" altLang="en-US" sz="1600" smtClean="0">
                <a:cs typeface="Times New Roman" panose="02020603050405020304" pitchFamily="18" charset="0"/>
              </a:rPr>
              <a:t>So how would you do this?  Let’s sketch out a way of doing a centralized lock..</a:t>
            </a:r>
          </a:p>
        </p:txBody>
      </p:sp>
      <p:sp>
        <p:nvSpPr>
          <p:cNvPr id="10246" name="Text Box 4"/>
          <p:cNvSpPr txBox="1">
            <a:spLocks noChangeArrowheads="1"/>
          </p:cNvSpPr>
          <p:nvPr/>
        </p:nvSpPr>
        <p:spPr bwMode="auto">
          <a:xfrm>
            <a:off x="6096000" y="838200"/>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2400" b="1">
                <a:solidFill>
                  <a:srgbClr val="FF3300"/>
                </a:solidFill>
              </a:rPr>
              <a:t>Mutual Exclusion/</a:t>
            </a:r>
          </a:p>
          <a:p>
            <a:pPr algn="ctr" eaLnBrk="1" hangingPunct="1"/>
            <a:r>
              <a:rPr lang="en-US" altLang="en-US" sz="2400" b="1">
                <a:solidFill>
                  <a:srgbClr val="FF3300"/>
                </a:solidFill>
              </a:rPr>
              <a:t>Synchronization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868</Words>
  <Application>Microsoft Office PowerPoint</Application>
  <PresentationFormat>On-screen Show (4:3)</PresentationFormat>
  <Paragraphs>660</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Times New Roman</vt:lpstr>
      <vt:lpstr>Courier New</vt:lpstr>
      <vt:lpstr>Default Design</vt:lpstr>
      <vt:lpstr>PowerPoint Presentation</vt:lpstr>
      <vt:lpstr>DISTRIBUTED COORDINATION</vt:lpstr>
      <vt:lpstr>DISTRIBUTED COORDINATION</vt:lpstr>
      <vt:lpstr>DISTRIBUTED COORDINATION</vt:lpstr>
      <vt:lpstr>PowerPoint Presentation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lpstr>DISTRIBUTED COORDINATION</vt:lpstr>
    </vt:vector>
  </TitlesOfParts>
  <Company>Stratus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COORDINATION</dc:title>
  <dc:creator>Operator</dc:creator>
  <cp:lastModifiedBy>jerry breecher</cp:lastModifiedBy>
  <cp:revision>57</cp:revision>
  <dcterms:created xsi:type="dcterms:W3CDTF">2001-01-02T15:29:38Z</dcterms:created>
  <dcterms:modified xsi:type="dcterms:W3CDTF">2018-05-31T01:09:12Z</dcterms:modified>
</cp:coreProperties>
</file>