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5" r:id="rId2"/>
    <p:sldId id="266" r:id="rId3"/>
    <p:sldId id="269" r:id="rId4"/>
    <p:sldId id="267" r:id="rId5"/>
    <p:sldId id="277" r:id="rId6"/>
    <p:sldId id="278" r:id="rId7"/>
    <p:sldId id="279" r:id="rId8"/>
    <p:sldId id="280" r:id="rId9"/>
    <p:sldId id="268" r:id="rId10"/>
    <p:sldId id="281" r:id="rId11"/>
    <p:sldId id="282" r:id="rId12"/>
    <p:sldId id="270" r:id="rId13"/>
    <p:sldId id="283" r:id="rId14"/>
    <p:sldId id="285" r:id="rId15"/>
    <p:sldId id="271" r:id="rId16"/>
    <p:sldId id="286" r:id="rId17"/>
    <p:sldId id="287" r:id="rId18"/>
    <p:sldId id="288" r:id="rId19"/>
    <p:sldId id="272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3" r:id="rId29"/>
    <p:sldId id="299" r:id="rId30"/>
    <p:sldId id="298" r:id="rId31"/>
    <p:sldId id="273" r:id="rId32"/>
    <p:sldId id="304" r:id="rId33"/>
    <p:sldId id="300" r:id="rId34"/>
    <p:sldId id="301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5" autoAdjust="0"/>
    <p:restoredTop sz="90929"/>
  </p:normalViewPr>
  <p:slideViewPr>
    <p:cSldViewPr>
      <p:cViewPr varScale="1">
        <p:scale>
          <a:sx n="59" d="100"/>
          <a:sy n="59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ECAF872A-EC22-45B3-B592-8DB7D5BBD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EBC0F402-8A67-4F25-B6C6-79C7BD350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61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11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154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32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399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809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516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08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22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60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1540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6738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9804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703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895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551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3626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1382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536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7411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83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6020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5838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40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4912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97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933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135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33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643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10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A2FF5-EF94-4A0E-BEF8-1F99124D07F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418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084A-2387-4191-B253-60799FF4E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4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1842-6650-4B4F-8FD2-DBDD4212A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69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9A1C-4A87-45A5-8AA9-7669AC61F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C352-0D89-4CE4-B16F-F311BC7AA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2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027F2-31D4-4FB6-883E-0FBE5EE70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5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1287-235A-405D-962B-372238EB4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436FD-4A22-46BF-B61D-CB626CDA0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C657E-0591-4B27-B392-50819ADC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3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7A3CB-1EE0-4A2F-8A17-DFEC30804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8D616-42A3-4B17-A18F-0993BE78B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5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0F32-37AD-47EF-959D-E0E4FF098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r>
              <a:rPr lang="en-US" altLang="en-US"/>
              <a:t>10: File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/>
            </a:lvl1pPr>
          </a:lstStyle>
          <a:p>
            <a:pPr>
              <a:defRPr/>
            </a:pPr>
            <a:fld id="{FE4F1F97-DBDE-4E0F-9391-6B5A99F57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0"/>
            <a:ext cx="845820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0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Overview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2072" y="2141879"/>
            <a:ext cx="5020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Virtual </a:t>
            </a:r>
            <a:r>
              <a:rPr lang="en-US" sz="2400" b="1" dirty="0" smtClean="0"/>
              <a:t>Machines</a:t>
            </a:r>
          </a:p>
          <a:p>
            <a:endParaRPr lang="en-US" sz="2400" b="1" dirty="0"/>
          </a:p>
          <a:p>
            <a:r>
              <a:rPr lang="en-US" sz="2400" b="1" dirty="0"/>
              <a:t>Virtualization </a:t>
            </a:r>
            <a:r>
              <a:rPr lang="en-US" sz="2400" b="1" dirty="0" smtClean="0"/>
              <a:t>Approaches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Virtual machine monitors (VMMs)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Virtualization platform types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 system virtualizations</a:t>
            </a:r>
          </a:p>
          <a:p>
            <a:endParaRPr lang="en-US" sz="2400" b="1" dirty="0"/>
          </a:p>
          <a:p>
            <a:r>
              <a:rPr lang="en-US" sz="2400" b="1" dirty="0"/>
              <a:t>Processor </a:t>
            </a:r>
            <a:r>
              <a:rPr lang="en-US" sz="2400" b="1" dirty="0" smtClean="0"/>
              <a:t>Virtualization</a:t>
            </a:r>
            <a:endParaRPr lang="en-US" sz="2400" b="1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334000" y="3124200"/>
            <a:ext cx="3124200" cy="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7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814817"/>
            <a:ext cx="443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idea has been around for IBM mainframes since the ’60s.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86139" y="185291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a Virtual Machine Monitor?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08188"/>
            <a:ext cx="4438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VMM provides an environment for programs which is essentially identical with the original machine; second, programs run in this environment show at worst only minor decreases in speed; and last, the VMM is in complete control of all system resources.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34030" y="1321909"/>
            <a:ext cx="38862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VMM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583" y="1168731"/>
            <a:ext cx="86768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 this is just like Java, right?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No, a Java VM is very different from the physical machine that runs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 hardware-level VM reflects underlying processor </a:t>
            </a:r>
            <a:r>
              <a:rPr lang="en-US" sz="2400" dirty="0" smtClean="0"/>
              <a:t>architecture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Like a simulator or emulator that can run old Nintendo games?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No, they emulate the behavior of different hardware architectures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Simulators generally have very high overhead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 hardware-level VM utilizes the underlying physical processor directly</a:t>
            </a:r>
          </a:p>
        </p:txBody>
      </p:sp>
    </p:spTree>
    <p:extLst>
      <p:ext uri="{BB962C8B-B14F-4D97-AF65-F5344CB8AC3E}">
        <p14:creationId xmlns:p14="http://schemas.microsoft.com/office/powerpoint/2010/main" val="357361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133" y="62484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139" y="185291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VMM from the Past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078" y="856357"/>
            <a:ext cx="48199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An Old Idea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Hardware-level </a:t>
            </a:r>
            <a:r>
              <a:rPr lang="en-US" sz="2400" dirty="0"/>
              <a:t>VMs since ’60s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IBM S/360, IBM VM/370mainframe systems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Timeshare multiple single-user OS instances on expensive hardware</a:t>
            </a:r>
          </a:p>
          <a:p>
            <a:r>
              <a:rPr lang="en-US" sz="2400" b="1" dirty="0"/>
              <a:t>Classical VMM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Run VM directly on hardware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“Trap and emulate”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IBM VM/370 product announcement, </a:t>
            </a:r>
            <a:r>
              <a:rPr lang="en-US" sz="2400" i="1" dirty="0"/>
              <a:t>ca</a:t>
            </a:r>
            <a:r>
              <a:rPr lang="en-US" sz="2400" dirty="0"/>
              <a:t>. </a:t>
            </a:r>
            <a:r>
              <a:rPr lang="en-US" sz="2400" dirty="0" smtClean="0"/>
              <a:t>197 for </a:t>
            </a:r>
            <a:r>
              <a:rPr lang="en-US" sz="2400" dirty="0"/>
              <a:t>privileged instructions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Vendors had vertical control over proprietary hardware, operating systems, VMM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599" y="1383486"/>
            <a:ext cx="4174067" cy="28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133" y="62484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139" y="185291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VMM from the Past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078" y="856357"/>
            <a:ext cx="4819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Renewed Interest</a:t>
            </a:r>
            <a:endParaRPr lang="en-US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Academic research since ’90s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VMs for commodity systems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smtClean="0"/>
              <a:t>consolidation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62339" y="789781"/>
            <a:ext cx="4419600" cy="2760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99" y="3550761"/>
            <a:ext cx="8677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VMM for x86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Industry-standard hardware, from laptops to datacenter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unmodified commodity VMware Fusion for Mac OS X running </a:t>
            </a:r>
            <a:r>
              <a:rPr lang="en-US" sz="2400" dirty="0" err="1" smtClean="0"/>
              <a:t>WinXP</a:t>
            </a:r>
            <a:r>
              <a:rPr lang="en-US" sz="2400" dirty="0" smtClean="0"/>
              <a:t>, 2006 guest operating systems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Significant challenges, </a:t>
            </a:r>
            <a:r>
              <a:rPr lang="en-US" sz="2400" i="1" dirty="0" smtClean="0"/>
              <a:t>e.g.</a:t>
            </a:r>
            <a:r>
              <a:rPr lang="en-US" sz="2400" dirty="0"/>
              <a:t> </a:t>
            </a:r>
            <a:r>
              <a:rPr lang="en-US" sz="2400" dirty="0" smtClean="0"/>
              <a:t>“non-</a:t>
            </a:r>
            <a:r>
              <a:rPr lang="en-US" sz="2400" dirty="0" err="1" smtClean="0"/>
              <a:t>virtualizable</a:t>
            </a:r>
            <a:r>
              <a:rPr lang="en-US" sz="2400" dirty="0" smtClean="0"/>
              <a:t>” instructions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Pioneered by VMware in ’98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14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VMM Platform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29" y="965775"/>
            <a:ext cx="8509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Hosted Architecture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as application on existing x86 “host” OS, </a:t>
            </a:r>
            <a:r>
              <a:rPr lang="en-US" sz="2400" i="1" dirty="0" smtClean="0"/>
              <a:t>e.g</a:t>
            </a:r>
            <a:r>
              <a:rPr lang="en-US" sz="2400" i="1" dirty="0"/>
              <a:t>. </a:t>
            </a:r>
            <a:r>
              <a:rPr lang="en-US" sz="2400" dirty="0"/>
              <a:t>Windows, Linux, OS 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Small context-switching driver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Leverage host I/O stack and resource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Examples: VMware Player/Workstation/Server, Microsoft Virtual PC/Server, Parallels Desktop</a:t>
            </a:r>
          </a:p>
          <a:p>
            <a:r>
              <a:rPr lang="en-US" sz="2400" b="1" dirty="0"/>
              <a:t>Bare-Metal Architecture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“Hypervisor” installs directly on hardware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Acknowledged as preferred architecture for high-end servers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Examples: VMware ESX Server, </a:t>
            </a:r>
            <a:r>
              <a:rPr lang="en-US" sz="2400" dirty="0" err="1"/>
              <a:t>Xen</a:t>
            </a:r>
            <a:r>
              <a:rPr lang="en-US" sz="2400" dirty="0"/>
              <a:t>, Microsoft Viridian (2008)</a:t>
            </a:r>
          </a:p>
        </p:txBody>
      </p:sp>
    </p:spTree>
    <p:extLst>
      <p:ext uri="{BB962C8B-B14F-4D97-AF65-F5344CB8AC3E}">
        <p14:creationId xmlns:p14="http://schemas.microsoft.com/office/powerpoint/2010/main" val="350772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System Virtualization Alternatives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829" y="1527875"/>
            <a:ext cx="850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machines abstracted using a layer at different </a:t>
            </a:r>
            <a:r>
              <a:rPr lang="en-US" sz="2400" dirty="0" smtClean="0"/>
              <a:t>places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1012" y="2243455"/>
            <a:ext cx="8181974" cy="2371089"/>
            <a:chOff x="0" y="0"/>
            <a:chExt cx="8182362" cy="2371344"/>
          </a:xfrm>
        </p:grpSpPr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66650" y="0"/>
              <a:ext cx="2362201" cy="225094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667762" y="0"/>
              <a:ext cx="2514600" cy="2371344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362200" cy="224942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01133" y="498276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 Level	</a:t>
            </a:r>
            <a:r>
              <a:rPr lang="en-US" sz="2400" dirty="0" smtClean="0"/>
              <a:t>    OS </a:t>
            </a:r>
            <a:r>
              <a:rPr lang="en-US" sz="2400" dirty="0"/>
              <a:t>Level	</a:t>
            </a:r>
            <a:r>
              <a:rPr lang="en-US" sz="2400" dirty="0" smtClean="0"/>
              <a:t>           Hardware </a:t>
            </a:r>
            <a:r>
              <a:rPr lang="en-US" sz="2400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46523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System Virtualization </a:t>
            </a:r>
            <a:r>
              <a:rPr lang="en-US" sz="3200" b="1" dirty="0" smtClean="0"/>
              <a:t>Taxonomy</a:t>
            </a:r>
            <a:endParaRPr lang="en-US" sz="5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5050" y="1484125"/>
            <a:ext cx="8846549" cy="3988466"/>
            <a:chOff x="0" y="0"/>
            <a:chExt cx="8859017" cy="3988640"/>
          </a:xfrm>
        </p:grpSpPr>
        <p:sp>
          <p:nvSpPr>
            <p:cNvPr id="14" name="Shape 45534"/>
            <p:cNvSpPr/>
            <p:nvPr/>
          </p:nvSpPr>
          <p:spPr>
            <a:xfrm>
              <a:off x="1845570" y="0"/>
              <a:ext cx="4543044" cy="542544"/>
            </a:xfrm>
            <a:custGeom>
              <a:avLst/>
              <a:gdLst/>
              <a:ahLst/>
              <a:cxnLst/>
              <a:rect l="0" t="0" r="0" b="0"/>
              <a:pathLst>
                <a:path w="4543044" h="542544">
                  <a:moveTo>
                    <a:pt x="2272284" y="0"/>
                  </a:moveTo>
                  <a:cubicBezTo>
                    <a:pt x="3526536" y="0"/>
                    <a:pt x="4543044" y="121920"/>
                    <a:pt x="4543044" y="271272"/>
                  </a:cubicBezTo>
                  <a:cubicBezTo>
                    <a:pt x="4543044" y="420624"/>
                    <a:pt x="3526536" y="542544"/>
                    <a:pt x="2272284" y="542544"/>
                  </a:cubicBezTo>
                  <a:cubicBezTo>
                    <a:pt x="1018032" y="542544"/>
                    <a:pt x="0" y="420624"/>
                    <a:pt x="0" y="271272"/>
                  </a:cubicBezTo>
                  <a:cubicBezTo>
                    <a:pt x="0" y="121920"/>
                    <a:pt x="1018032" y="0"/>
                    <a:pt x="227228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C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7089" y="142036"/>
              <a:ext cx="4098836" cy="3903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System Virtualization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14875" y="1346812"/>
              <a:ext cx="65267" cy="1790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9175" y="1318542"/>
              <a:ext cx="498728" cy="227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Java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4875" y="1532740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175" y="1504470"/>
              <a:ext cx="2349309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Microsoft .NET / Mono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14875" y="1718668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29175" y="1690398"/>
              <a:ext cx="959747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Smalltalk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Shape 45542"/>
            <p:cNvSpPr/>
            <p:nvPr/>
          </p:nvSpPr>
          <p:spPr>
            <a:xfrm>
              <a:off x="5899410" y="856488"/>
              <a:ext cx="2782824" cy="387096"/>
            </a:xfrm>
            <a:custGeom>
              <a:avLst/>
              <a:gdLst/>
              <a:ahLst/>
              <a:cxnLst/>
              <a:rect l="0" t="0" r="0" b="0"/>
              <a:pathLst>
                <a:path w="2782824" h="387096">
                  <a:moveTo>
                    <a:pt x="64008" y="0"/>
                  </a:moveTo>
                  <a:lnTo>
                    <a:pt x="2718816" y="0"/>
                  </a:lnTo>
                  <a:cubicBezTo>
                    <a:pt x="2753868" y="0"/>
                    <a:pt x="2782824" y="28956"/>
                    <a:pt x="2782824" y="65532"/>
                  </a:cubicBezTo>
                  <a:lnTo>
                    <a:pt x="2782824" y="321564"/>
                  </a:lnTo>
                  <a:cubicBezTo>
                    <a:pt x="2782824" y="358140"/>
                    <a:pt x="2753868" y="387096"/>
                    <a:pt x="2718816" y="387096"/>
                  </a:cubicBezTo>
                  <a:lnTo>
                    <a:pt x="64008" y="387096"/>
                  </a:lnTo>
                  <a:cubicBezTo>
                    <a:pt x="28956" y="387096"/>
                    <a:pt x="0" y="358140"/>
                    <a:pt x="0" y="321564"/>
                  </a:cubicBezTo>
                  <a:lnTo>
                    <a:pt x="0" y="65532"/>
                  </a:lnTo>
                  <a:cubicBezTo>
                    <a:pt x="0" y="28956"/>
                    <a:pt x="28956" y="0"/>
                    <a:pt x="6400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06087" y="853681"/>
              <a:ext cx="2852930" cy="4167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High-Level Language</a:t>
              </a:r>
              <a:endParaRPr lang="en-US" sz="1800" dirty="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Shape 45544"/>
            <p:cNvSpPr/>
            <p:nvPr/>
          </p:nvSpPr>
          <p:spPr>
            <a:xfrm>
              <a:off x="5722626" y="463296"/>
              <a:ext cx="1568196" cy="391668"/>
            </a:xfrm>
            <a:custGeom>
              <a:avLst/>
              <a:gdLst/>
              <a:ahLst/>
              <a:cxnLst/>
              <a:rect l="0" t="0" r="0" b="0"/>
              <a:pathLst>
                <a:path w="1568196" h="391668">
                  <a:moveTo>
                    <a:pt x="0" y="0"/>
                  </a:moveTo>
                  <a:lnTo>
                    <a:pt x="1568196" y="391668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45545"/>
            <p:cNvSpPr/>
            <p:nvPr/>
          </p:nvSpPr>
          <p:spPr>
            <a:xfrm>
              <a:off x="374904" y="877824"/>
              <a:ext cx="2089410" cy="385572"/>
            </a:xfrm>
            <a:custGeom>
              <a:avLst/>
              <a:gdLst/>
              <a:ahLst/>
              <a:cxnLst/>
              <a:rect l="0" t="0" r="0" b="0"/>
              <a:pathLst>
                <a:path w="2089410" h="385572">
                  <a:moveTo>
                    <a:pt x="64008" y="0"/>
                  </a:moveTo>
                  <a:lnTo>
                    <a:pt x="2023878" y="0"/>
                  </a:lnTo>
                  <a:cubicBezTo>
                    <a:pt x="2060454" y="0"/>
                    <a:pt x="2089410" y="28956"/>
                    <a:pt x="2089410" y="64008"/>
                  </a:cubicBezTo>
                  <a:lnTo>
                    <a:pt x="2089410" y="321564"/>
                  </a:lnTo>
                  <a:cubicBezTo>
                    <a:pt x="2089410" y="356616"/>
                    <a:pt x="2060454" y="385572"/>
                    <a:pt x="2023878" y="385572"/>
                  </a:cubicBezTo>
                  <a:lnTo>
                    <a:pt x="64008" y="385572"/>
                  </a:lnTo>
                  <a:cubicBezTo>
                    <a:pt x="28956" y="385572"/>
                    <a:pt x="0" y="356616"/>
                    <a:pt x="0" y="321564"/>
                  </a:cubicBezTo>
                  <a:lnTo>
                    <a:pt x="0" y="64008"/>
                  </a:lnTo>
                  <a:cubicBezTo>
                    <a:pt x="0" y="28956"/>
                    <a:pt x="28956" y="0"/>
                    <a:pt x="6400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583" y="965837"/>
              <a:ext cx="2493973" cy="3259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Hardware Level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Shape 45547"/>
            <p:cNvSpPr/>
            <p:nvPr/>
          </p:nvSpPr>
          <p:spPr>
            <a:xfrm>
              <a:off x="1418850" y="463296"/>
              <a:ext cx="1092708" cy="413004"/>
            </a:xfrm>
            <a:custGeom>
              <a:avLst/>
              <a:gdLst/>
              <a:ahLst/>
              <a:cxnLst/>
              <a:rect l="0" t="0" r="0" b="0"/>
              <a:pathLst>
                <a:path w="1092708" h="413004">
                  <a:moveTo>
                    <a:pt x="1092708" y="0"/>
                  </a:moveTo>
                  <a:lnTo>
                    <a:pt x="0" y="413004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45548"/>
            <p:cNvSpPr/>
            <p:nvPr/>
          </p:nvSpPr>
          <p:spPr>
            <a:xfrm>
              <a:off x="0" y="1891284"/>
              <a:ext cx="1365504" cy="571500"/>
            </a:xfrm>
            <a:custGeom>
              <a:avLst/>
              <a:gdLst/>
              <a:ahLst/>
              <a:cxnLst/>
              <a:rect l="0" t="0" r="0" b="0"/>
              <a:pathLst>
                <a:path w="1365504" h="571500">
                  <a:moveTo>
                    <a:pt x="0" y="0"/>
                  </a:moveTo>
                  <a:lnTo>
                    <a:pt x="1365504" y="0"/>
                  </a:lnTo>
                  <a:lnTo>
                    <a:pt x="1365504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DDDD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39" y="1960929"/>
              <a:ext cx="1568227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Bare-Metal/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39" y="2200197"/>
              <a:ext cx="1451173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Hypervisor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39" y="2529435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9539" y="2501165"/>
              <a:ext cx="1654901" cy="227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HP Integrity VM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39" y="2715363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9539" y="2687093"/>
              <a:ext cx="1879889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IBM zSeries z/VM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39" y="2901291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539" y="2873021"/>
              <a:ext cx="2168725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VMware ESX Server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239" y="3087219"/>
              <a:ext cx="65267" cy="1790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9539" y="3058949"/>
              <a:ext cx="421705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Xen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Shape 45559"/>
            <p:cNvSpPr/>
            <p:nvPr/>
          </p:nvSpPr>
          <p:spPr>
            <a:xfrm>
              <a:off x="682752" y="1264920"/>
              <a:ext cx="736098" cy="626364"/>
            </a:xfrm>
            <a:custGeom>
              <a:avLst/>
              <a:gdLst/>
              <a:ahLst/>
              <a:cxnLst/>
              <a:rect l="0" t="0" r="0" b="0"/>
              <a:pathLst>
                <a:path w="736098" h="626364">
                  <a:moveTo>
                    <a:pt x="736098" y="0"/>
                  </a:moveTo>
                  <a:lnTo>
                    <a:pt x="0" y="626364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80845"/>
            <p:cNvSpPr/>
            <p:nvPr/>
          </p:nvSpPr>
          <p:spPr>
            <a:xfrm>
              <a:off x="2089410" y="1872996"/>
              <a:ext cx="908304" cy="332232"/>
            </a:xfrm>
            <a:custGeom>
              <a:avLst/>
              <a:gdLst/>
              <a:ahLst/>
              <a:cxnLst/>
              <a:rect l="0" t="0" r="0" b="0"/>
              <a:pathLst>
                <a:path w="908304" h="332232">
                  <a:moveTo>
                    <a:pt x="0" y="0"/>
                  </a:moveTo>
                  <a:lnTo>
                    <a:pt x="908304" y="0"/>
                  </a:lnTo>
                  <a:lnTo>
                    <a:pt x="908304" y="332232"/>
                  </a:lnTo>
                  <a:lnTo>
                    <a:pt x="0" y="33223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DDDD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80849" y="1944165"/>
              <a:ext cx="961571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Hosted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1225" y="2294740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55525" y="2266470"/>
              <a:ext cx="2450469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Microsoft Virtual Server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41225" y="2480668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55525" y="2452398"/>
              <a:ext cx="2086663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Microsoft Virtual PC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41225" y="2666595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5525" y="2638325"/>
              <a:ext cx="1838524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Parallels Desktop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41225" y="2852523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55525" y="2824253"/>
              <a:ext cx="1601188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VMware Player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41225" y="3036927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5525" y="3008657"/>
              <a:ext cx="2177018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VMware Workstation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41225" y="3222856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55525" y="3194585"/>
              <a:ext cx="1627538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VMware Server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Shape 45574"/>
            <p:cNvSpPr/>
            <p:nvPr/>
          </p:nvSpPr>
          <p:spPr>
            <a:xfrm>
              <a:off x="1418850" y="1264920"/>
              <a:ext cx="1124712" cy="608076"/>
            </a:xfrm>
            <a:custGeom>
              <a:avLst/>
              <a:gdLst/>
              <a:ahLst/>
              <a:cxnLst/>
              <a:rect l="0" t="0" r="0" b="0"/>
              <a:pathLst>
                <a:path w="1124712" h="608076">
                  <a:moveTo>
                    <a:pt x="0" y="0"/>
                  </a:moveTo>
                  <a:lnTo>
                    <a:pt x="1124712" y="608076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1253" y="3696764"/>
              <a:ext cx="2431087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Para-virtualization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Shape 45583"/>
            <p:cNvSpPr/>
            <p:nvPr/>
          </p:nvSpPr>
          <p:spPr>
            <a:xfrm>
              <a:off x="4215390" y="2865120"/>
              <a:ext cx="1299972" cy="385572"/>
            </a:xfrm>
            <a:custGeom>
              <a:avLst/>
              <a:gdLst/>
              <a:ahLst/>
              <a:cxnLst/>
              <a:rect l="0" t="0" r="0" b="0"/>
              <a:pathLst>
                <a:path w="1299972" h="385572">
                  <a:moveTo>
                    <a:pt x="64008" y="0"/>
                  </a:moveTo>
                  <a:lnTo>
                    <a:pt x="1235964" y="0"/>
                  </a:lnTo>
                  <a:cubicBezTo>
                    <a:pt x="1271016" y="0"/>
                    <a:pt x="1299972" y="28956"/>
                    <a:pt x="1299972" y="64008"/>
                  </a:cubicBezTo>
                  <a:lnTo>
                    <a:pt x="1299972" y="321564"/>
                  </a:lnTo>
                  <a:cubicBezTo>
                    <a:pt x="1299972" y="356616"/>
                    <a:pt x="1271016" y="385572"/>
                    <a:pt x="1235964" y="385572"/>
                  </a:cubicBezTo>
                  <a:lnTo>
                    <a:pt x="64008" y="385572"/>
                  </a:lnTo>
                  <a:cubicBezTo>
                    <a:pt x="27432" y="385572"/>
                    <a:pt x="0" y="356616"/>
                    <a:pt x="0" y="321564"/>
                  </a:cubicBezTo>
                  <a:lnTo>
                    <a:pt x="0" y="64008"/>
                  </a:lnTo>
                  <a:cubicBezTo>
                    <a:pt x="0" y="28956"/>
                    <a:pt x="27432" y="0"/>
                    <a:pt x="6400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45585"/>
            <p:cNvSpPr/>
            <p:nvPr/>
          </p:nvSpPr>
          <p:spPr>
            <a:xfrm>
              <a:off x="4117854" y="542544"/>
              <a:ext cx="748284" cy="2322576"/>
            </a:xfrm>
            <a:custGeom>
              <a:avLst/>
              <a:gdLst/>
              <a:ahLst/>
              <a:cxnLst/>
              <a:rect l="0" t="0" r="0" b="0"/>
              <a:pathLst>
                <a:path w="748284" h="2322576">
                  <a:moveTo>
                    <a:pt x="0" y="0"/>
                  </a:moveTo>
                  <a:lnTo>
                    <a:pt x="748284" y="2322576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82444" y="3379828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96744" y="3351558"/>
              <a:ext cx="1392441" cy="227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FreeBSD Jail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82444" y="3565755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96744" y="3537485"/>
              <a:ext cx="2283380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HP Secure Resource 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96744" y="3723413"/>
              <a:ext cx="984070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Partitions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59655" y="3328012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73955" y="3299742"/>
              <a:ext cx="657737" cy="227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Bochs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59655" y="3513939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73955" y="3485670"/>
              <a:ext cx="2362377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Microsoft VPC for Mac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59655" y="3699867"/>
              <a:ext cx="65267" cy="1790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336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73955" y="3671597"/>
              <a:ext cx="710383" cy="227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QEMU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Shape 45605"/>
            <p:cNvSpPr/>
            <p:nvPr/>
          </p:nvSpPr>
          <p:spPr>
            <a:xfrm>
              <a:off x="6248406" y="2837688"/>
              <a:ext cx="1453896" cy="387096"/>
            </a:xfrm>
            <a:custGeom>
              <a:avLst/>
              <a:gdLst/>
              <a:ahLst/>
              <a:cxnLst/>
              <a:rect l="0" t="0" r="0" b="0"/>
              <a:pathLst>
                <a:path w="1453896" h="387096">
                  <a:moveTo>
                    <a:pt x="64008" y="0"/>
                  </a:moveTo>
                  <a:lnTo>
                    <a:pt x="1389888" y="0"/>
                  </a:lnTo>
                  <a:cubicBezTo>
                    <a:pt x="1424940" y="0"/>
                    <a:pt x="1453896" y="28956"/>
                    <a:pt x="1453896" y="65532"/>
                  </a:cubicBezTo>
                  <a:lnTo>
                    <a:pt x="1453896" y="321564"/>
                  </a:lnTo>
                  <a:cubicBezTo>
                    <a:pt x="1453896" y="358140"/>
                    <a:pt x="1424940" y="387096"/>
                    <a:pt x="1389888" y="387096"/>
                  </a:cubicBezTo>
                  <a:lnTo>
                    <a:pt x="64008" y="387096"/>
                  </a:lnTo>
                  <a:cubicBezTo>
                    <a:pt x="28956" y="387096"/>
                    <a:pt x="0" y="358140"/>
                    <a:pt x="0" y="321564"/>
                  </a:cubicBezTo>
                  <a:lnTo>
                    <a:pt x="0" y="65532"/>
                  </a:lnTo>
                  <a:cubicBezTo>
                    <a:pt x="0" y="28956"/>
                    <a:pt x="28956" y="0"/>
                    <a:pt x="6400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55084" y="2925700"/>
              <a:ext cx="1653667" cy="3259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Emulators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Shape 45607"/>
            <p:cNvSpPr/>
            <p:nvPr/>
          </p:nvSpPr>
          <p:spPr>
            <a:xfrm>
              <a:off x="4800606" y="533400"/>
              <a:ext cx="2174748" cy="2304288"/>
            </a:xfrm>
            <a:custGeom>
              <a:avLst/>
              <a:gdLst/>
              <a:ahLst/>
              <a:cxnLst/>
              <a:rect l="0" t="0" r="0" b="0"/>
              <a:pathLst>
                <a:path w="2174748" h="2304288">
                  <a:moveTo>
                    <a:pt x="0" y="0"/>
                  </a:moveTo>
                  <a:lnTo>
                    <a:pt x="2174748" y="2304288"/>
                  </a:lnTo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54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Overview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4121" y="1325608"/>
            <a:ext cx="39619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Virtual </a:t>
            </a:r>
            <a:r>
              <a:rPr lang="en-US" sz="2400" b="1" dirty="0" smtClean="0"/>
              <a:t>Machines</a:t>
            </a:r>
          </a:p>
          <a:p>
            <a:endParaRPr lang="en-US" sz="2400" b="1" dirty="0"/>
          </a:p>
          <a:p>
            <a:r>
              <a:rPr lang="en-US" sz="2400" b="1" dirty="0"/>
              <a:t>Virtualization </a:t>
            </a:r>
            <a:r>
              <a:rPr lang="en-US" sz="2400" b="1" dirty="0" smtClean="0"/>
              <a:t>Approaches</a:t>
            </a:r>
          </a:p>
          <a:p>
            <a:endParaRPr lang="en-US" sz="2400" b="1" dirty="0"/>
          </a:p>
          <a:p>
            <a:r>
              <a:rPr lang="en-US" sz="2400" b="1" dirty="0"/>
              <a:t>Processor </a:t>
            </a:r>
            <a:r>
              <a:rPr lang="en-US" sz="2400" b="1" dirty="0" smtClean="0"/>
              <a:t>Virtualization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Classical techniques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 x86 VMM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Para-virtualization</a:t>
            </a:r>
            <a:endParaRPr lang="en-US" sz="2400" dirty="0"/>
          </a:p>
          <a:p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334000" y="3124200"/>
            <a:ext cx="3124200" cy="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Classical Instruction Virtualization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6321" y="1593324"/>
            <a:ext cx="8202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Trap and Emulate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Run guest operating system </a:t>
            </a:r>
            <a:r>
              <a:rPr lang="en-US" sz="2400" i="1" dirty="0" err="1" smtClean="0"/>
              <a:t>deprivileged</a:t>
            </a:r>
            <a:r>
              <a:rPr lang="en-US" sz="2400" i="1" dirty="0" smtClean="0"/>
              <a:t> (like being in user mode)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All privileged instructions </a:t>
            </a:r>
            <a:r>
              <a:rPr lang="en-US" sz="2400" i="1" dirty="0"/>
              <a:t>trap into VMM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VMM emulates instructions against virtual </a:t>
            </a:r>
            <a:r>
              <a:rPr lang="en-US" sz="2400" dirty="0" smtClean="0"/>
              <a:t>state </a:t>
            </a:r>
            <a:r>
              <a:rPr lang="en-US" sz="2400" i="1" dirty="0" smtClean="0"/>
              <a:t>e.g</a:t>
            </a:r>
            <a:r>
              <a:rPr lang="en-US" sz="2400" i="1" dirty="0"/>
              <a:t>. </a:t>
            </a:r>
            <a:r>
              <a:rPr lang="en-US" sz="2400" dirty="0"/>
              <a:t>disable virtual interrupts, not physical interrupts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Resume direct execution from next guest </a:t>
            </a:r>
            <a:r>
              <a:rPr lang="en-US" sz="2400" dirty="0" smtClean="0"/>
              <a:t>instruction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1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505" y="1133695"/>
            <a:ext cx="841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vir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•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tu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•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): existing in essence or effect, though not in actual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fact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Virtualization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4505" y="2363602"/>
            <a:ext cx="85235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Virtual systems</a:t>
            </a:r>
          </a:p>
          <a:p>
            <a:pPr lvl="0"/>
            <a:r>
              <a:rPr lang="en-US" sz="2400" dirty="0"/>
              <a:t>Abstract physical components using logical objects</a:t>
            </a:r>
          </a:p>
          <a:p>
            <a:pPr lvl="0"/>
            <a:r>
              <a:rPr lang="en-US" sz="2400" dirty="0"/>
              <a:t>Dynamically bind logical objects to physical </a:t>
            </a:r>
            <a:r>
              <a:rPr lang="en-US" sz="2400" dirty="0" smtClean="0"/>
              <a:t>configurations</a:t>
            </a:r>
          </a:p>
          <a:p>
            <a:pPr lvl="0"/>
            <a:endParaRPr lang="en-US" sz="2400" dirty="0"/>
          </a:p>
          <a:p>
            <a:r>
              <a:rPr lang="en-US" sz="2400" b="1" dirty="0"/>
              <a:t>Examples</a:t>
            </a:r>
          </a:p>
          <a:p>
            <a:pPr lvl="0"/>
            <a:r>
              <a:rPr lang="en-US" sz="2400" dirty="0"/>
              <a:t>Network – Virtual LAN (VLAN), Virtual Private Network (VPN)</a:t>
            </a:r>
          </a:p>
          <a:p>
            <a:pPr lvl="0"/>
            <a:r>
              <a:rPr lang="en-US" sz="2400" dirty="0"/>
              <a:t>Storage – Storage Area Network (SAN), LUN</a:t>
            </a:r>
          </a:p>
          <a:p>
            <a:pPr lvl="0"/>
            <a:r>
              <a:rPr lang="en-US" sz="2400" dirty="0"/>
              <a:t>Computer – Virtual Machine (VM), simulator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89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Classical </a:t>
            </a:r>
            <a:r>
              <a:rPr lang="en-US" sz="3200" b="1" dirty="0" smtClean="0"/>
              <a:t>Memory </a:t>
            </a:r>
            <a:r>
              <a:rPr lang="en-US" sz="3200" b="1" dirty="0"/>
              <a:t>Virtualization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6321" y="1593324"/>
            <a:ext cx="8202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Trap and Emulate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Run guest operating system </a:t>
            </a:r>
            <a:r>
              <a:rPr lang="en-US" sz="2400" i="1" dirty="0" err="1" smtClean="0"/>
              <a:t>deprivileged</a:t>
            </a:r>
            <a:r>
              <a:rPr lang="en-US" sz="2400" i="1" dirty="0" smtClean="0"/>
              <a:t> (like being in user mode)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All privileged instructions </a:t>
            </a:r>
            <a:r>
              <a:rPr lang="en-US" sz="2400" i="1" dirty="0"/>
              <a:t>trap into VMM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VMM emulates instructions against virtual </a:t>
            </a:r>
            <a:r>
              <a:rPr lang="en-US" sz="2400" dirty="0" smtClean="0"/>
              <a:t>state </a:t>
            </a:r>
            <a:r>
              <a:rPr lang="en-US" sz="2400" i="1" dirty="0" smtClean="0"/>
              <a:t>e.g</a:t>
            </a:r>
            <a:r>
              <a:rPr lang="en-US" sz="2400" i="1" dirty="0"/>
              <a:t>. </a:t>
            </a:r>
            <a:r>
              <a:rPr lang="en-US" sz="2400" dirty="0"/>
              <a:t>disable virtual interrupts, not physical interrupts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Resume direct execution from next guest </a:t>
            </a:r>
            <a:r>
              <a:rPr lang="en-US" sz="2400" dirty="0" smtClean="0"/>
              <a:t>instruction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39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Classical Instruction Virtualization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58218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Traditional VMM Approach</a:t>
            </a:r>
          </a:p>
          <a:p>
            <a:r>
              <a:rPr lang="en-US" sz="2400" b="1" dirty="0"/>
              <a:t>Extra Level of Indirection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</a:t>
            </a:r>
            <a:r>
              <a:rPr lang="en-US" sz="2400" dirty="0"/>
              <a:t>® </a:t>
            </a:r>
            <a:r>
              <a:rPr lang="en-US" sz="2400" b="1" dirty="0"/>
              <a:t>“</a:t>
            </a:r>
            <a:r>
              <a:rPr lang="en-US" sz="2400" dirty="0" smtClean="0"/>
              <a:t>Physical” Guest </a:t>
            </a:r>
            <a:r>
              <a:rPr lang="en-US" sz="2400" dirty="0"/>
              <a:t>maps VPN to </a:t>
            </a:r>
            <a:r>
              <a:rPr lang="en-US" sz="2400" dirty="0" smtClean="0"/>
              <a:t>PPN using </a:t>
            </a:r>
            <a:r>
              <a:rPr lang="en-US" sz="2400" dirty="0"/>
              <a:t>primary page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en-US" sz="2400" dirty="0"/>
              <a:t>Physical”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Machine VMM </a:t>
            </a:r>
            <a:r>
              <a:rPr lang="en-US" sz="2400" dirty="0"/>
              <a:t>maps PPN to MPN</a:t>
            </a:r>
          </a:p>
          <a:p>
            <a:r>
              <a:rPr lang="en-US" sz="2400" b="1" dirty="0"/>
              <a:t>Shadow Page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Composite </a:t>
            </a:r>
            <a:r>
              <a:rPr lang="en-US" sz="2400" dirty="0"/>
              <a:t>of two mappings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ordinary </a:t>
            </a:r>
            <a:r>
              <a:rPr lang="en-US" sz="2400" dirty="0" smtClean="0"/>
              <a:t>memory references</a:t>
            </a:r>
            <a:r>
              <a:rPr lang="en-US" sz="2400" dirty="0"/>
              <a:t> </a:t>
            </a:r>
            <a:r>
              <a:rPr lang="en-US" sz="2400" dirty="0" smtClean="0"/>
              <a:t> Hardware </a:t>
            </a:r>
            <a:r>
              <a:rPr lang="en-US" sz="2400" dirty="0"/>
              <a:t>maps VPN to MPN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Cached </a:t>
            </a:r>
            <a:r>
              <a:rPr lang="en-US" sz="2400" dirty="0"/>
              <a:t>by physical TLB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91947" y="20574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VPN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91946" y="32429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PPN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91947" y="46482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PN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5540" y="27062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guest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540" y="39050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VMM</a:t>
            </a:r>
            <a:endParaRPr lang="en-US" sz="1800" b="1" dirty="0"/>
          </a:p>
        </p:txBody>
      </p:sp>
      <p:cxnSp>
        <p:nvCxnSpPr>
          <p:cNvPr id="8" name="Straight Arrow Connector 7"/>
          <p:cNvCxnSpPr>
            <a:stCxn id="3" idx="2"/>
            <a:endCxn id="9" idx="0"/>
          </p:cNvCxnSpPr>
          <p:nvPr/>
        </p:nvCxnSpPr>
        <p:spPr>
          <a:xfrm flipH="1">
            <a:off x="1800873" y="2519065"/>
            <a:ext cx="1" cy="7239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00872" y="3846568"/>
            <a:ext cx="1" cy="7239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1" y="2519065"/>
            <a:ext cx="452920" cy="954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86001" y="3607501"/>
            <a:ext cx="457198" cy="96296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37692" y="2706295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Shadow Page Table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99945" y="3728672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Hardware TLB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5969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700" y="19942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Classical Memory Behavior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2450" y="946365"/>
            <a:ext cx="8039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Shadow Page Table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Derived from primary page table in guest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VMM must keep primary and shadow </a:t>
            </a:r>
            <a:r>
              <a:rPr lang="en-US" sz="2400" dirty="0" smtClean="0"/>
              <a:t>coherent</a:t>
            </a:r>
            <a:endParaRPr lang="en-US" sz="2400" dirty="0"/>
          </a:p>
          <a:p>
            <a:r>
              <a:rPr lang="en-US" sz="2400" b="1" dirty="0"/>
              <a:t>Trace = Coherency Mechanism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Write-protect primary page table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Trap guest writes to primary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or invalidate corresponding shadow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Transparent to </a:t>
            </a:r>
            <a:r>
              <a:rPr lang="en-US" sz="2400" dirty="0" smtClean="0"/>
              <a:t>guest</a:t>
            </a:r>
          </a:p>
          <a:p>
            <a:r>
              <a:rPr lang="en-US" sz="2400" b="1" dirty="0"/>
              <a:t>Native Speed Except for Traps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 overhead in direct execution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Overhead = trap frequency × average trap cost</a:t>
            </a:r>
          </a:p>
          <a:p>
            <a:r>
              <a:rPr lang="en-US" sz="2400" b="1" dirty="0"/>
              <a:t>Trap Sources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Most frequent: </a:t>
            </a:r>
            <a:r>
              <a:rPr lang="en-US" sz="2400" dirty="0"/>
              <a:t>Guest page table traces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Privileged instructions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Memory-mapped device </a:t>
            </a:r>
            <a:r>
              <a:rPr lang="en-US" sz="2400" dirty="0" smtClean="0"/>
              <a:t>traces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94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6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3810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x86 Virtualization Challenges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431004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Classically Virtualizable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x86 ISA includes instructions that read or modify privileged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But which don’t trap in unprivileged </a:t>
            </a:r>
            <a:r>
              <a:rPr lang="en-US" sz="2400" dirty="0" smtClean="0"/>
              <a:t>mode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Example: POPF instruction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Pop top-of-stack into EFLAGS register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EFLAGS.IF bit privileged (interrupt enable flag)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POPF </a:t>
            </a:r>
            <a:r>
              <a:rPr lang="en-US" sz="2400" i="1" dirty="0"/>
              <a:t>silently ignores </a:t>
            </a:r>
            <a:r>
              <a:rPr lang="en-US" sz="2400" dirty="0"/>
              <a:t>attempts to alter EFLAGS.IF in unprivileged mode!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So no trap to return control to </a:t>
            </a:r>
            <a:r>
              <a:rPr lang="en-US" sz="2400" dirty="0" smtClean="0"/>
              <a:t>VMM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err="1"/>
              <a:t>Deprivileging</a:t>
            </a:r>
            <a:r>
              <a:rPr lang="en-US" sz="2400" b="1" dirty="0"/>
              <a:t> not possible with x86!</a:t>
            </a:r>
          </a:p>
        </p:txBody>
      </p:sp>
    </p:spTree>
    <p:extLst>
      <p:ext uri="{BB962C8B-B14F-4D97-AF65-F5344CB8AC3E}">
        <p14:creationId xmlns:p14="http://schemas.microsoft.com/office/powerpoint/2010/main" val="197321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6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3810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to Virtualize x86?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89668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 – too inefficient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x86 decoding </a:t>
            </a:r>
            <a:r>
              <a:rPr lang="en-US" sz="2400" dirty="0" smtClean="0"/>
              <a:t>slow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b="1" dirty="0" smtClean="0"/>
              <a:t>Code </a:t>
            </a:r>
            <a:r>
              <a:rPr lang="en-US" sz="2400" b="1" dirty="0"/>
              <a:t>Patching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 – not transparent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Guest can inspect its own </a:t>
            </a:r>
            <a:r>
              <a:rPr lang="en-US" sz="2400" dirty="0" smtClean="0"/>
              <a:t>code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Binary Translation (BT)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Approach pioneered by VMware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Run any unmodified x86 OS in </a:t>
            </a:r>
            <a:r>
              <a:rPr lang="en-US" sz="2400" dirty="0" smtClean="0"/>
              <a:t>VM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Extend x86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271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6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810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Software VMM: Binary Translation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911197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Direct execute unprivileged guest application code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Will run at full speed until it traps, we get an interrupt, etc.</a:t>
            </a:r>
          </a:p>
          <a:p>
            <a:r>
              <a:rPr lang="en-US" sz="2400" b="1" dirty="0"/>
              <a:t>“Binary translate” all guest kernel code, run it unprivileged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x86 has non-</a:t>
            </a:r>
            <a:r>
              <a:rPr lang="en-US" sz="2400" dirty="0" err="1"/>
              <a:t>virtualizable</a:t>
            </a:r>
            <a:r>
              <a:rPr lang="en-US" sz="2400" dirty="0"/>
              <a:t> instructions</a:t>
            </a:r>
            <a:r>
              <a:rPr lang="en-US" sz="2400" dirty="0" smtClean="0"/>
              <a:t>, </a:t>
            </a:r>
            <a:r>
              <a:rPr lang="en-US" sz="2400" i="1" dirty="0" smtClean="0"/>
              <a:t>proactively </a:t>
            </a:r>
            <a:r>
              <a:rPr lang="en-US" sz="2400" dirty="0"/>
              <a:t>transfer control to the VMM (no need for traps)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Safe instructions are emitted without change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For “unsafe” instructions, emit a controlled emulation sequence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VMM translation cache for good performance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783689"/>
            <a:ext cx="5835015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0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6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81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Does VMWare Do This?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586" y="177799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Binary </a:t>
            </a:r>
            <a:r>
              <a:rPr lang="en-US" sz="2400" dirty="0"/>
              <a:t>– input is x86 “hex”, not </a:t>
            </a:r>
            <a:r>
              <a:rPr lang="en-US" sz="2400" dirty="0" smtClean="0"/>
              <a:t>source</a:t>
            </a:r>
          </a:p>
          <a:p>
            <a:endParaRPr lang="en-US" sz="2400" dirty="0"/>
          </a:p>
          <a:p>
            <a:r>
              <a:rPr lang="en-US" sz="2400" b="1" dirty="0"/>
              <a:t>Dynamic </a:t>
            </a:r>
            <a:r>
              <a:rPr lang="en-US" sz="2400" dirty="0"/>
              <a:t>– interleave translation and </a:t>
            </a:r>
            <a:r>
              <a:rPr lang="en-US" sz="2400" dirty="0" smtClean="0"/>
              <a:t>execution</a:t>
            </a:r>
          </a:p>
          <a:p>
            <a:endParaRPr lang="en-US" sz="2400" dirty="0"/>
          </a:p>
          <a:p>
            <a:r>
              <a:rPr lang="en-US" sz="2400" b="1" dirty="0"/>
              <a:t>On Demand </a:t>
            </a:r>
            <a:r>
              <a:rPr lang="en-US" sz="2400" dirty="0"/>
              <a:t>– translate only what about to execute (lazy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System Level </a:t>
            </a:r>
            <a:r>
              <a:rPr lang="en-US" sz="2400" dirty="0"/>
              <a:t>– makes no assumptions about guest </a:t>
            </a:r>
            <a:r>
              <a:rPr lang="en-US" sz="2400" dirty="0" smtClean="0"/>
              <a:t>code</a:t>
            </a:r>
          </a:p>
          <a:p>
            <a:endParaRPr lang="en-US" sz="2400" dirty="0"/>
          </a:p>
          <a:p>
            <a:r>
              <a:rPr lang="en-US" sz="2400" b="1" dirty="0" err="1"/>
              <a:t>Subsetting</a:t>
            </a:r>
            <a:r>
              <a:rPr lang="en-US" sz="2400" b="1" dirty="0"/>
              <a:t> </a:t>
            </a:r>
            <a:r>
              <a:rPr lang="en-US" sz="2400" dirty="0"/>
              <a:t>– full x86 to safe </a:t>
            </a:r>
            <a:r>
              <a:rPr lang="en-US" sz="2400" dirty="0" smtClean="0"/>
              <a:t>subset</a:t>
            </a:r>
          </a:p>
          <a:p>
            <a:endParaRPr lang="en-US" sz="2400" dirty="0"/>
          </a:p>
          <a:p>
            <a:r>
              <a:rPr lang="en-US" sz="2400" b="1" dirty="0"/>
              <a:t>Adaptive </a:t>
            </a:r>
            <a:r>
              <a:rPr lang="en-US" sz="2400" dirty="0"/>
              <a:t>– adjust translations based on guest behavior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036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6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81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Does VMWare Do This?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91372" y="1447164"/>
            <a:ext cx="6100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Each Translator Invocation</a:t>
            </a:r>
          </a:p>
          <a:p>
            <a:r>
              <a:rPr lang="en-US" sz="2400" dirty="0"/>
              <a:t>• Consume a basic block (BB)</a:t>
            </a:r>
          </a:p>
          <a:p>
            <a:r>
              <a:rPr lang="en-US" sz="2400" dirty="0"/>
              <a:t>• Produce a compiled code fragment (CCF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Store CCF in Translation Cache</a:t>
            </a:r>
          </a:p>
          <a:p>
            <a:r>
              <a:rPr lang="en-US" sz="2400" dirty="0"/>
              <a:t>• Future reuse</a:t>
            </a:r>
          </a:p>
          <a:p>
            <a:r>
              <a:rPr lang="en-US" sz="2400" dirty="0"/>
              <a:t>• Capture working set of guest kernel</a:t>
            </a:r>
          </a:p>
          <a:p>
            <a:r>
              <a:rPr lang="en-US" sz="2400" dirty="0"/>
              <a:t>• Amortize translation costs</a:t>
            </a:r>
          </a:p>
          <a:p>
            <a:r>
              <a:rPr lang="en-US" sz="2400" dirty="0"/>
              <a:t>• Not “patching in place”</a:t>
            </a:r>
            <a:endParaRPr lang="en-US" sz="48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54528" y="1042500"/>
            <a:ext cx="16882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Input: BB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55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33 c7 03 ...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600" y="1725230"/>
            <a:ext cx="1888670" cy="3163570"/>
            <a:chOff x="0" y="0"/>
            <a:chExt cx="1857756" cy="3163824"/>
          </a:xfrm>
        </p:grpSpPr>
        <p:sp>
          <p:nvSpPr>
            <p:cNvPr id="24" name="Shape 45820"/>
            <p:cNvSpPr/>
            <p:nvPr/>
          </p:nvSpPr>
          <p:spPr>
            <a:xfrm>
              <a:off x="0" y="1085088"/>
              <a:ext cx="1857756" cy="993648"/>
            </a:xfrm>
            <a:custGeom>
              <a:avLst/>
              <a:gdLst/>
              <a:ahLst/>
              <a:cxnLst/>
              <a:rect l="0" t="0" r="0" b="0"/>
              <a:pathLst>
                <a:path w="1857756" h="993648">
                  <a:moveTo>
                    <a:pt x="1524" y="0"/>
                  </a:moveTo>
                  <a:cubicBezTo>
                    <a:pt x="1524" y="0"/>
                    <a:pt x="0" y="1524"/>
                    <a:pt x="0" y="1524"/>
                  </a:cubicBezTo>
                  <a:lnTo>
                    <a:pt x="0" y="992124"/>
                  </a:lnTo>
                  <a:cubicBezTo>
                    <a:pt x="0" y="993648"/>
                    <a:pt x="1524" y="993648"/>
                    <a:pt x="1524" y="993648"/>
                  </a:cubicBezTo>
                  <a:lnTo>
                    <a:pt x="1856232" y="993648"/>
                  </a:lnTo>
                  <a:cubicBezTo>
                    <a:pt x="1857756" y="993648"/>
                    <a:pt x="1857756" y="993648"/>
                    <a:pt x="1857756" y="992124"/>
                  </a:cubicBezTo>
                  <a:lnTo>
                    <a:pt x="1857756" y="1524"/>
                  </a:lnTo>
                  <a:cubicBezTo>
                    <a:pt x="1857756" y="1524"/>
                    <a:pt x="1857756" y="0"/>
                    <a:pt x="185623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899" y="1480948"/>
              <a:ext cx="1558626" cy="3259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translator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Shape 45822"/>
            <p:cNvSpPr/>
            <p:nvPr/>
          </p:nvSpPr>
          <p:spPr>
            <a:xfrm>
              <a:off x="833628" y="0"/>
              <a:ext cx="76200" cy="1077468"/>
            </a:xfrm>
            <a:custGeom>
              <a:avLst/>
              <a:gdLst/>
              <a:ahLst/>
              <a:cxnLst/>
              <a:rect l="0" t="0" r="0" b="0"/>
              <a:pathLst>
                <a:path w="76200" h="1077468">
                  <a:moveTo>
                    <a:pt x="33528" y="0"/>
                  </a:moveTo>
                  <a:lnTo>
                    <a:pt x="36576" y="1524"/>
                  </a:lnTo>
                  <a:lnTo>
                    <a:pt x="38100" y="4572"/>
                  </a:lnTo>
                  <a:lnTo>
                    <a:pt x="42617" y="1001268"/>
                  </a:lnTo>
                  <a:lnTo>
                    <a:pt x="76200" y="1001268"/>
                  </a:lnTo>
                  <a:lnTo>
                    <a:pt x="38100" y="1077468"/>
                  </a:lnTo>
                  <a:lnTo>
                    <a:pt x="0" y="1001268"/>
                  </a:lnTo>
                  <a:lnTo>
                    <a:pt x="33473" y="1001268"/>
                  </a:lnTo>
                  <a:lnTo>
                    <a:pt x="28956" y="4572"/>
                  </a:lnTo>
                  <a:lnTo>
                    <a:pt x="30480" y="1524"/>
                  </a:lnTo>
                  <a:lnTo>
                    <a:pt x="3352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45827"/>
            <p:cNvSpPr/>
            <p:nvPr/>
          </p:nvSpPr>
          <p:spPr>
            <a:xfrm>
              <a:off x="833628" y="2084832"/>
              <a:ext cx="76200" cy="1078992"/>
            </a:xfrm>
            <a:custGeom>
              <a:avLst/>
              <a:gdLst/>
              <a:ahLst/>
              <a:cxnLst/>
              <a:rect l="0" t="0" r="0" b="0"/>
              <a:pathLst>
                <a:path w="76200" h="1078992">
                  <a:moveTo>
                    <a:pt x="33528" y="0"/>
                  </a:moveTo>
                  <a:lnTo>
                    <a:pt x="36576" y="1524"/>
                  </a:lnTo>
                  <a:lnTo>
                    <a:pt x="38100" y="4572"/>
                  </a:lnTo>
                  <a:lnTo>
                    <a:pt x="42617" y="1002792"/>
                  </a:lnTo>
                  <a:lnTo>
                    <a:pt x="76200" y="1002792"/>
                  </a:lnTo>
                  <a:lnTo>
                    <a:pt x="38100" y="1078992"/>
                  </a:lnTo>
                  <a:lnTo>
                    <a:pt x="0" y="1002792"/>
                  </a:lnTo>
                  <a:lnTo>
                    <a:pt x="33473" y="1002792"/>
                  </a:lnTo>
                  <a:lnTo>
                    <a:pt x="28956" y="6096"/>
                  </a:lnTo>
                  <a:lnTo>
                    <a:pt x="30480" y="1524"/>
                  </a:lnTo>
                  <a:lnTo>
                    <a:pt x="3352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854529" y="4648200"/>
            <a:ext cx="19648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Output: CCF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55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33 c7 03 ...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10: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9C352-0D89-4CE4-B16F-F311BC7AAA0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725" y="1828800"/>
            <a:ext cx="4255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80304a69 push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ebp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80403a6a 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push 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80403a6c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),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ffffffff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80403a72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edx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,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esp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80403a74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esp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, 81c(%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80403a7a 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push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edx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80403a7b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ebp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,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eax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80403a7d 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call </a:t>
            </a:r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80460ba4</a:t>
            </a:r>
            <a:endParaRPr lang="en-US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25555b0 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push %</a:t>
            </a:r>
            <a:r>
              <a:rPr lang="en-US" altLang="en-US" sz="2000" b="1" dirty="0" err="1" smtClean="0">
                <a:solidFill>
                  <a:srgbClr val="000000"/>
                </a:solidFill>
                <a:ea typeface="Courier New" panose="02070309020205020404" pitchFamily="49" charset="0"/>
              </a:rPr>
              <a:t>ebp</a:t>
            </a:r>
            <a:endParaRPr lang="en-US" altLang="en-US" sz="2000" dirty="0"/>
          </a:p>
          <a:p>
            <a:pPr lvl="0"/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25555b1 push 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25555b3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),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ffffffff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25555b9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edx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,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esp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25555bb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 smtClean="0">
                <a:solidFill>
                  <a:srgbClr val="000000"/>
                </a:solidFill>
                <a:ea typeface="Courier New" panose="02070309020205020404" pitchFamily="49" charset="0"/>
              </a:rPr>
              <a:t>esp</a:t>
            </a:r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, 81c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(%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ebx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25555c1 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push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edx</a:t>
            </a:r>
            <a:endParaRPr lang="en-US" altLang="en-US" sz="2000" dirty="0"/>
          </a:p>
          <a:p>
            <a:pPr lvl="0"/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25555c2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mov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%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ebp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, %</a:t>
            </a:r>
            <a:r>
              <a:rPr lang="en-US" altLang="en-US" sz="2000" b="1" dirty="0" err="1" smtClean="0">
                <a:solidFill>
                  <a:srgbClr val="000000"/>
                </a:solidFill>
                <a:ea typeface="Courier New" panose="02070309020205020404" pitchFamily="49" charset="0"/>
              </a:rPr>
              <a:t>eax</a:t>
            </a:r>
            <a:endParaRPr lang="en-US" altLang="en-US" sz="2000" dirty="0"/>
          </a:p>
          <a:p>
            <a:pPr lvl="0"/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25555c4 push 80403a82</a:t>
            </a:r>
            <a:endParaRPr lang="en-US" altLang="en-US" sz="2000" dirty="0"/>
          </a:p>
          <a:p>
            <a:pPr lvl="0"/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25555c9 </a:t>
            </a:r>
            <a:r>
              <a:rPr lang="en-US" altLang="en-US" sz="2000" b="1" dirty="0" err="1">
                <a:solidFill>
                  <a:srgbClr val="000000"/>
                </a:solidFill>
                <a:ea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rgbClr val="000000"/>
                </a:solidFill>
                <a:ea typeface="Courier New" panose="02070309020205020404" pitchFamily="49" charset="0"/>
              </a:rPr>
              <a:t>3a</a:t>
            </a:r>
          </a:p>
          <a:p>
            <a:pPr lvl="0"/>
            <a:r>
              <a:rPr lang="en-US" altLang="en-US" sz="2000" b="1" dirty="0">
                <a:solidFill>
                  <a:srgbClr val="000000"/>
                </a:solidFill>
                <a:ea typeface="Courier New" panose="02070309020205020404" pitchFamily="49" charset="0"/>
              </a:rPr>
              <a:t>25555cb data: 80460ba4</a:t>
            </a:r>
            <a:endParaRPr lang="en-US" altLang="en-US" sz="2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381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Does VMWare Do This?</a:t>
            </a:r>
            <a:endParaRPr lang="en-US" sz="3200" b="1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1711" y="4809292"/>
            <a:ext cx="824681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8587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150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15025" algn="ctr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Arial" panose="020B0604020202020204" pitchFamily="34" charset="0"/>
              </a:rPr>
              <a:t>BB </a:t>
            </a:r>
            <a:r>
              <a:rPr lang="en-US" altLang="en-U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                                        CCF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15025" algn="ctr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25555c4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push return address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15025" algn="ctr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25555c9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invoke translator 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callee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6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Adaptive BT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25558" y="1338994"/>
            <a:ext cx="5018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Translated Code Is Fast</a:t>
            </a:r>
          </a:p>
          <a:p>
            <a:r>
              <a:rPr lang="en-US" sz="2400" dirty="0"/>
              <a:t>• Mostly </a:t>
            </a:r>
            <a:r>
              <a:rPr lang="en-US" sz="2400" dirty="0" smtClean="0"/>
              <a:t>IDENTICAL </a:t>
            </a:r>
            <a:r>
              <a:rPr lang="en-US" sz="2400" dirty="0"/>
              <a:t>translations</a:t>
            </a:r>
          </a:p>
          <a:p>
            <a:r>
              <a:rPr lang="en-US" sz="2400" dirty="0"/>
              <a:t>• Runs “at speed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r>
              <a:rPr lang="en-US" sz="2400" b="1" dirty="0"/>
              <a:t>Except Writes to Traced Memory</a:t>
            </a:r>
          </a:p>
          <a:p>
            <a:r>
              <a:rPr lang="en-US" sz="2400" dirty="0"/>
              <a:t>• Page fault (shown as !*!)</a:t>
            </a:r>
          </a:p>
          <a:p>
            <a:r>
              <a:rPr lang="en-US" sz="2400" dirty="0"/>
              <a:t>• Decode and interpret instruction</a:t>
            </a:r>
          </a:p>
          <a:p>
            <a:r>
              <a:rPr lang="en-US" sz="2400" dirty="0"/>
              <a:t>• Fire trace callbacks</a:t>
            </a:r>
          </a:p>
          <a:p>
            <a:r>
              <a:rPr lang="en-US" sz="2400" dirty="0"/>
              <a:t>• Resume execution</a:t>
            </a:r>
          </a:p>
          <a:p>
            <a:r>
              <a:rPr lang="en-US" sz="2400" dirty="0"/>
              <a:t>• Can take 1000’s of cycles</a:t>
            </a:r>
            <a:endParaRPr lang="en-US" sz="4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5215" y="1338994"/>
            <a:ext cx="3923385" cy="4306338"/>
            <a:chOff x="0" y="0"/>
            <a:chExt cx="4304392" cy="4572001"/>
          </a:xfrm>
        </p:grpSpPr>
        <p:sp>
          <p:nvSpPr>
            <p:cNvPr id="19" name="Shape 45933"/>
            <p:cNvSpPr/>
            <p:nvPr/>
          </p:nvSpPr>
          <p:spPr>
            <a:xfrm>
              <a:off x="0" y="0"/>
              <a:ext cx="4114807" cy="4572001"/>
            </a:xfrm>
            <a:custGeom>
              <a:avLst/>
              <a:gdLst/>
              <a:ahLst/>
              <a:cxnLst/>
              <a:rect l="0" t="0" r="0" b="0"/>
              <a:pathLst>
                <a:path w="4114807" h="4572001">
                  <a:moveTo>
                    <a:pt x="146304" y="0"/>
                  </a:moveTo>
                  <a:lnTo>
                    <a:pt x="3968502" y="0"/>
                  </a:lnTo>
                  <a:cubicBezTo>
                    <a:pt x="4049275" y="0"/>
                    <a:pt x="4114807" y="65532"/>
                    <a:pt x="4114807" y="146304"/>
                  </a:cubicBezTo>
                  <a:lnTo>
                    <a:pt x="4114806" y="4425696"/>
                  </a:lnTo>
                  <a:cubicBezTo>
                    <a:pt x="4114806" y="4506469"/>
                    <a:pt x="4049274" y="4572001"/>
                    <a:pt x="3968502" y="4572001"/>
                  </a:cubicBezTo>
                  <a:lnTo>
                    <a:pt x="146304" y="4572000"/>
                  </a:lnTo>
                  <a:cubicBezTo>
                    <a:pt x="65532" y="4572000"/>
                    <a:pt x="0" y="4506468"/>
                    <a:pt x="0" y="4425696"/>
                  </a:cubicBezTo>
                  <a:lnTo>
                    <a:pt x="0" y="146304"/>
                  </a:lnTo>
                  <a:cubicBezTo>
                    <a:pt x="0" y="65532"/>
                    <a:pt x="65532" y="0"/>
                    <a:pt x="14630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3B3B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45934"/>
            <p:cNvSpPr/>
            <p:nvPr/>
          </p:nvSpPr>
          <p:spPr>
            <a:xfrm>
              <a:off x="0" y="0"/>
              <a:ext cx="4114807" cy="4572001"/>
            </a:xfrm>
            <a:custGeom>
              <a:avLst/>
              <a:gdLst/>
              <a:ahLst/>
              <a:cxnLst/>
              <a:rect l="0" t="0" r="0" b="0"/>
              <a:pathLst>
                <a:path w="4114807" h="4572001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4425696"/>
                  </a:lnTo>
                  <a:cubicBezTo>
                    <a:pt x="0" y="4506468"/>
                    <a:pt x="65532" y="4572000"/>
                    <a:pt x="146304" y="4572000"/>
                  </a:cubicBezTo>
                  <a:lnTo>
                    <a:pt x="3968502" y="4572001"/>
                  </a:lnTo>
                  <a:cubicBezTo>
                    <a:pt x="4049274" y="4572001"/>
                    <a:pt x="4114806" y="4506469"/>
                    <a:pt x="4114806" y="4425696"/>
                  </a:cubicBezTo>
                  <a:lnTo>
                    <a:pt x="4114807" y="146304"/>
                  </a:lnTo>
                  <a:cubicBezTo>
                    <a:pt x="4114807" y="65532"/>
                    <a:pt x="4049275" y="0"/>
                    <a:pt x="396850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3" name="Picture 2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6239" y="453136"/>
              <a:ext cx="981456" cy="1527048"/>
            </a:xfrm>
            <a:prstGeom prst="rect">
              <a:avLst/>
            </a:prstGeom>
          </p:spPr>
        </p:pic>
        <p:sp>
          <p:nvSpPr>
            <p:cNvPr id="26" name="Shape 45937"/>
            <p:cNvSpPr/>
            <p:nvPr/>
          </p:nvSpPr>
          <p:spPr>
            <a:xfrm>
              <a:off x="588264" y="457200"/>
              <a:ext cx="979938" cy="1524000"/>
            </a:xfrm>
            <a:custGeom>
              <a:avLst/>
              <a:gdLst/>
              <a:ahLst/>
              <a:cxnLst/>
              <a:rect l="0" t="0" r="0" b="0"/>
              <a:pathLst>
                <a:path w="979938" h="1524000">
                  <a:moveTo>
                    <a:pt x="146310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377696"/>
                  </a:lnTo>
                  <a:cubicBezTo>
                    <a:pt x="0" y="1458468"/>
                    <a:pt x="65532" y="1524000"/>
                    <a:pt x="146310" y="1524000"/>
                  </a:cubicBezTo>
                  <a:lnTo>
                    <a:pt x="833634" y="1524000"/>
                  </a:lnTo>
                  <a:cubicBezTo>
                    <a:pt x="914406" y="1524000"/>
                    <a:pt x="979938" y="1458468"/>
                    <a:pt x="979938" y="1377696"/>
                  </a:cubicBezTo>
                  <a:lnTo>
                    <a:pt x="979938" y="146304"/>
                  </a:lnTo>
                  <a:cubicBezTo>
                    <a:pt x="979938" y="65532"/>
                    <a:pt x="914406" y="0"/>
                    <a:pt x="83363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2318" y="1128826"/>
              <a:ext cx="287215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!*!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28" name="Picture 2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57839" y="453136"/>
              <a:ext cx="981456" cy="1222248"/>
            </a:xfrm>
            <a:prstGeom prst="rect">
              <a:avLst/>
            </a:prstGeom>
          </p:spPr>
        </p:pic>
        <p:sp>
          <p:nvSpPr>
            <p:cNvPr id="29" name="Shape 45941"/>
            <p:cNvSpPr/>
            <p:nvPr/>
          </p:nvSpPr>
          <p:spPr>
            <a:xfrm>
              <a:off x="1959870" y="457200"/>
              <a:ext cx="979932" cy="1219200"/>
            </a:xfrm>
            <a:custGeom>
              <a:avLst/>
              <a:gdLst/>
              <a:ahLst/>
              <a:cxnLst/>
              <a:rect l="0" t="0" r="0" b="0"/>
              <a:pathLst>
                <a:path w="979932" h="1219200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072896"/>
                  </a:lnTo>
                  <a:cubicBezTo>
                    <a:pt x="0" y="1153668"/>
                    <a:pt x="65532" y="1219200"/>
                    <a:pt x="146304" y="1219200"/>
                  </a:cubicBezTo>
                  <a:lnTo>
                    <a:pt x="833628" y="1219200"/>
                  </a:lnTo>
                  <a:cubicBezTo>
                    <a:pt x="914400" y="1219200"/>
                    <a:pt x="979932" y="1153668"/>
                    <a:pt x="979932" y="1072896"/>
                  </a:cubicBezTo>
                  <a:lnTo>
                    <a:pt x="979932" y="146304"/>
                  </a:lnTo>
                  <a:cubicBezTo>
                    <a:pt x="979932" y="65532"/>
                    <a:pt x="914400" y="0"/>
                    <a:pt x="83362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0" name="Picture 2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86239" y="2586736"/>
              <a:ext cx="981456" cy="1222248"/>
            </a:xfrm>
            <a:prstGeom prst="rect">
              <a:avLst/>
            </a:prstGeom>
          </p:spPr>
        </p:pic>
        <p:sp>
          <p:nvSpPr>
            <p:cNvPr id="31" name="Shape 45944"/>
            <p:cNvSpPr/>
            <p:nvPr/>
          </p:nvSpPr>
          <p:spPr>
            <a:xfrm>
              <a:off x="588264" y="2590800"/>
              <a:ext cx="979938" cy="1219200"/>
            </a:xfrm>
            <a:custGeom>
              <a:avLst/>
              <a:gdLst/>
              <a:ahLst/>
              <a:cxnLst/>
              <a:rect l="0" t="0" r="0" b="0"/>
              <a:pathLst>
                <a:path w="979938" h="1219200">
                  <a:moveTo>
                    <a:pt x="146310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072896"/>
                  </a:lnTo>
                  <a:cubicBezTo>
                    <a:pt x="0" y="1153668"/>
                    <a:pt x="65532" y="1219200"/>
                    <a:pt x="146310" y="1219200"/>
                  </a:cubicBezTo>
                  <a:lnTo>
                    <a:pt x="833634" y="1219200"/>
                  </a:lnTo>
                  <a:cubicBezTo>
                    <a:pt x="914406" y="1219200"/>
                    <a:pt x="979938" y="1153668"/>
                    <a:pt x="979938" y="1072896"/>
                  </a:cubicBezTo>
                  <a:lnTo>
                    <a:pt x="979938" y="146304"/>
                  </a:lnTo>
                  <a:cubicBezTo>
                    <a:pt x="979938" y="65532"/>
                    <a:pt x="914406" y="0"/>
                    <a:pt x="83363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2" name="Picture 3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57839" y="2586736"/>
              <a:ext cx="981456" cy="765048"/>
            </a:xfrm>
            <a:prstGeom prst="rect">
              <a:avLst/>
            </a:prstGeom>
          </p:spPr>
        </p:pic>
        <p:sp>
          <p:nvSpPr>
            <p:cNvPr id="33" name="Shape 45947"/>
            <p:cNvSpPr/>
            <p:nvPr/>
          </p:nvSpPr>
          <p:spPr>
            <a:xfrm>
              <a:off x="1959870" y="2590800"/>
              <a:ext cx="979932" cy="762000"/>
            </a:xfrm>
            <a:custGeom>
              <a:avLst/>
              <a:gdLst/>
              <a:ahLst/>
              <a:cxnLst/>
              <a:rect l="0" t="0" r="0" b="0"/>
              <a:pathLst>
                <a:path w="979932" h="762000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615696"/>
                  </a:lnTo>
                  <a:cubicBezTo>
                    <a:pt x="0" y="696468"/>
                    <a:pt x="65532" y="762000"/>
                    <a:pt x="146304" y="762000"/>
                  </a:cubicBezTo>
                  <a:lnTo>
                    <a:pt x="833628" y="762000"/>
                  </a:lnTo>
                  <a:cubicBezTo>
                    <a:pt x="914400" y="762000"/>
                    <a:pt x="979932" y="696468"/>
                    <a:pt x="979932" y="615696"/>
                  </a:cubicBezTo>
                  <a:lnTo>
                    <a:pt x="979932" y="146304"/>
                  </a:lnTo>
                  <a:cubicBezTo>
                    <a:pt x="979932" y="65532"/>
                    <a:pt x="914400" y="0"/>
                    <a:pt x="83362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45948"/>
            <p:cNvSpPr/>
            <p:nvPr/>
          </p:nvSpPr>
          <p:spPr>
            <a:xfrm>
              <a:off x="1072902" y="1976628"/>
              <a:ext cx="1376172" cy="649224"/>
            </a:xfrm>
            <a:custGeom>
              <a:avLst/>
              <a:gdLst/>
              <a:ahLst/>
              <a:cxnLst/>
              <a:rect l="0" t="0" r="0" b="0"/>
              <a:pathLst>
                <a:path w="1376172" h="649224">
                  <a:moveTo>
                    <a:pt x="4572" y="0"/>
                  </a:moveTo>
                  <a:lnTo>
                    <a:pt x="36576" y="0"/>
                  </a:lnTo>
                  <a:lnTo>
                    <a:pt x="70104" y="1524"/>
                  </a:lnTo>
                  <a:lnTo>
                    <a:pt x="102108" y="3048"/>
                  </a:lnTo>
                  <a:lnTo>
                    <a:pt x="134112" y="6096"/>
                  </a:lnTo>
                  <a:lnTo>
                    <a:pt x="164592" y="10668"/>
                  </a:lnTo>
                  <a:lnTo>
                    <a:pt x="196596" y="15240"/>
                  </a:lnTo>
                  <a:lnTo>
                    <a:pt x="227076" y="19812"/>
                  </a:lnTo>
                  <a:lnTo>
                    <a:pt x="257556" y="25908"/>
                  </a:lnTo>
                  <a:lnTo>
                    <a:pt x="288036" y="32004"/>
                  </a:lnTo>
                  <a:lnTo>
                    <a:pt x="316992" y="39624"/>
                  </a:lnTo>
                  <a:lnTo>
                    <a:pt x="345948" y="47244"/>
                  </a:lnTo>
                  <a:lnTo>
                    <a:pt x="373380" y="56388"/>
                  </a:lnTo>
                  <a:lnTo>
                    <a:pt x="400812" y="65532"/>
                  </a:lnTo>
                  <a:lnTo>
                    <a:pt x="428244" y="74676"/>
                  </a:lnTo>
                  <a:lnTo>
                    <a:pt x="454152" y="85344"/>
                  </a:lnTo>
                  <a:lnTo>
                    <a:pt x="478536" y="96012"/>
                  </a:lnTo>
                  <a:lnTo>
                    <a:pt x="501396" y="106680"/>
                  </a:lnTo>
                  <a:lnTo>
                    <a:pt x="524256" y="117348"/>
                  </a:lnTo>
                  <a:lnTo>
                    <a:pt x="545592" y="129540"/>
                  </a:lnTo>
                  <a:lnTo>
                    <a:pt x="566928" y="141732"/>
                  </a:lnTo>
                  <a:lnTo>
                    <a:pt x="585216" y="153924"/>
                  </a:lnTo>
                  <a:lnTo>
                    <a:pt x="603504" y="167640"/>
                  </a:lnTo>
                  <a:lnTo>
                    <a:pt x="620268" y="179832"/>
                  </a:lnTo>
                  <a:lnTo>
                    <a:pt x="635508" y="193548"/>
                  </a:lnTo>
                  <a:lnTo>
                    <a:pt x="649224" y="207264"/>
                  </a:lnTo>
                  <a:lnTo>
                    <a:pt x="659892" y="220980"/>
                  </a:lnTo>
                  <a:lnTo>
                    <a:pt x="670560" y="236220"/>
                  </a:lnTo>
                  <a:lnTo>
                    <a:pt x="679704" y="249936"/>
                  </a:lnTo>
                  <a:lnTo>
                    <a:pt x="685800" y="265176"/>
                  </a:lnTo>
                  <a:lnTo>
                    <a:pt x="691896" y="278892"/>
                  </a:lnTo>
                  <a:lnTo>
                    <a:pt x="694944" y="294132"/>
                  </a:lnTo>
                  <a:lnTo>
                    <a:pt x="694944" y="309372"/>
                  </a:lnTo>
                  <a:lnTo>
                    <a:pt x="696468" y="323088"/>
                  </a:lnTo>
                  <a:lnTo>
                    <a:pt x="699516" y="336804"/>
                  </a:lnTo>
                  <a:lnTo>
                    <a:pt x="704088" y="350520"/>
                  </a:lnTo>
                  <a:lnTo>
                    <a:pt x="710184" y="364236"/>
                  </a:lnTo>
                  <a:lnTo>
                    <a:pt x="719328" y="377952"/>
                  </a:lnTo>
                  <a:lnTo>
                    <a:pt x="728472" y="391668"/>
                  </a:lnTo>
                  <a:lnTo>
                    <a:pt x="740664" y="405384"/>
                  </a:lnTo>
                  <a:lnTo>
                    <a:pt x="752856" y="417576"/>
                  </a:lnTo>
                  <a:lnTo>
                    <a:pt x="768096" y="431292"/>
                  </a:lnTo>
                  <a:lnTo>
                    <a:pt x="783336" y="443484"/>
                  </a:lnTo>
                  <a:lnTo>
                    <a:pt x="801624" y="457200"/>
                  </a:lnTo>
                  <a:lnTo>
                    <a:pt x="819912" y="469392"/>
                  </a:lnTo>
                  <a:lnTo>
                    <a:pt x="839724" y="481584"/>
                  </a:lnTo>
                  <a:lnTo>
                    <a:pt x="861060" y="492252"/>
                  </a:lnTo>
                  <a:lnTo>
                    <a:pt x="883920" y="504444"/>
                  </a:lnTo>
                  <a:lnTo>
                    <a:pt x="906780" y="515112"/>
                  </a:lnTo>
                  <a:lnTo>
                    <a:pt x="931164" y="525780"/>
                  </a:lnTo>
                  <a:lnTo>
                    <a:pt x="957072" y="534924"/>
                  </a:lnTo>
                  <a:lnTo>
                    <a:pt x="982980" y="544068"/>
                  </a:lnTo>
                  <a:lnTo>
                    <a:pt x="1010412" y="553212"/>
                  </a:lnTo>
                  <a:lnTo>
                    <a:pt x="1037844" y="562356"/>
                  </a:lnTo>
                  <a:lnTo>
                    <a:pt x="1066800" y="569976"/>
                  </a:lnTo>
                  <a:lnTo>
                    <a:pt x="1095756" y="577596"/>
                  </a:lnTo>
                  <a:lnTo>
                    <a:pt x="1126236" y="583692"/>
                  </a:lnTo>
                  <a:lnTo>
                    <a:pt x="1156716" y="589788"/>
                  </a:lnTo>
                  <a:lnTo>
                    <a:pt x="1187196" y="594360"/>
                  </a:lnTo>
                  <a:lnTo>
                    <a:pt x="1217676" y="598932"/>
                  </a:lnTo>
                  <a:lnTo>
                    <a:pt x="1249680" y="601980"/>
                  </a:lnTo>
                  <a:lnTo>
                    <a:pt x="1280160" y="605028"/>
                  </a:lnTo>
                  <a:lnTo>
                    <a:pt x="1300818" y="606906"/>
                  </a:lnTo>
                  <a:lnTo>
                    <a:pt x="1301496" y="573024"/>
                  </a:lnTo>
                  <a:lnTo>
                    <a:pt x="1376172" y="614172"/>
                  </a:lnTo>
                  <a:lnTo>
                    <a:pt x="1299972" y="649224"/>
                  </a:lnTo>
                  <a:lnTo>
                    <a:pt x="1300634" y="616122"/>
                  </a:lnTo>
                  <a:lnTo>
                    <a:pt x="1280160" y="614172"/>
                  </a:lnTo>
                  <a:lnTo>
                    <a:pt x="1248156" y="612648"/>
                  </a:lnTo>
                  <a:lnTo>
                    <a:pt x="1216152" y="608076"/>
                  </a:lnTo>
                  <a:lnTo>
                    <a:pt x="1185672" y="603504"/>
                  </a:lnTo>
                  <a:lnTo>
                    <a:pt x="1153668" y="598932"/>
                  </a:lnTo>
                  <a:lnTo>
                    <a:pt x="1123188" y="592836"/>
                  </a:lnTo>
                  <a:lnTo>
                    <a:pt x="1094232" y="585216"/>
                  </a:lnTo>
                  <a:lnTo>
                    <a:pt x="1063752" y="579120"/>
                  </a:lnTo>
                  <a:lnTo>
                    <a:pt x="1036320" y="571500"/>
                  </a:lnTo>
                  <a:lnTo>
                    <a:pt x="1007364" y="562356"/>
                  </a:lnTo>
                  <a:lnTo>
                    <a:pt x="979932" y="553212"/>
                  </a:lnTo>
                  <a:lnTo>
                    <a:pt x="954024" y="544068"/>
                  </a:lnTo>
                  <a:lnTo>
                    <a:pt x="928116" y="533400"/>
                  </a:lnTo>
                  <a:lnTo>
                    <a:pt x="903732" y="522732"/>
                  </a:lnTo>
                  <a:lnTo>
                    <a:pt x="879348" y="512064"/>
                  </a:lnTo>
                  <a:lnTo>
                    <a:pt x="856488" y="501396"/>
                  </a:lnTo>
                  <a:lnTo>
                    <a:pt x="835152" y="489204"/>
                  </a:lnTo>
                  <a:lnTo>
                    <a:pt x="815340" y="477012"/>
                  </a:lnTo>
                  <a:lnTo>
                    <a:pt x="795528" y="464820"/>
                  </a:lnTo>
                  <a:lnTo>
                    <a:pt x="777240" y="451104"/>
                  </a:lnTo>
                  <a:lnTo>
                    <a:pt x="762000" y="437388"/>
                  </a:lnTo>
                  <a:lnTo>
                    <a:pt x="746760" y="425196"/>
                  </a:lnTo>
                  <a:lnTo>
                    <a:pt x="733044" y="411480"/>
                  </a:lnTo>
                  <a:lnTo>
                    <a:pt x="720852" y="396240"/>
                  </a:lnTo>
                  <a:lnTo>
                    <a:pt x="710184" y="382524"/>
                  </a:lnTo>
                  <a:lnTo>
                    <a:pt x="702564" y="368808"/>
                  </a:lnTo>
                  <a:lnTo>
                    <a:pt x="694944" y="353568"/>
                  </a:lnTo>
                  <a:lnTo>
                    <a:pt x="690372" y="338328"/>
                  </a:lnTo>
                  <a:lnTo>
                    <a:pt x="687324" y="324612"/>
                  </a:lnTo>
                  <a:lnTo>
                    <a:pt x="685800" y="309372"/>
                  </a:lnTo>
                  <a:lnTo>
                    <a:pt x="685800" y="295656"/>
                  </a:lnTo>
                  <a:lnTo>
                    <a:pt x="682752" y="281940"/>
                  </a:lnTo>
                  <a:lnTo>
                    <a:pt x="678180" y="268224"/>
                  </a:lnTo>
                  <a:lnTo>
                    <a:pt x="672084" y="254508"/>
                  </a:lnTo>
                  <a:lnTo>
                    <a:pt x="662940" y="240792"/>
                  </a:lnTo>
                  <a:lnTo>
                    <a:pt x="653796" y="227076"/>
                  </a:lnTo>
                  <a:lnTo>
                    <a:pt x="641604" y="214884"/>
                  </a:lnTo>
                  <a:lnTo>
                    <a:pt x="629412" y="201168"/>
                  </a:lnTo>
                  <a:lnTo>
                    <a:pt x="614172" y="187452"/>
                  </a:lnTo>
                  <a:lnTo>
                    <a:pt x="597408" y="175260"/>
                  </a:lnTo>
                  <a:lnTo>
                    <a:pt x="580644" y="161544"/>
                  </a:lnTo>
                  <a:lnTo>
                    <a:pt x="562356" y="149352"/>
                  </a:lnTo>
                  <a:lnTo>
                    <a:pt x="542544" y="137160"/>
                  </a:lnTo>
                  <a:lnTo>
                    <a:pt x="521208" y="126492"/>
                  </a:lnTo>
                  <a:lnTo>
                    <a:pt x="498348" y="114300"/>
                  </a:lnTo>
                  <a:lnTo>
                    <a:pt x="473964" y="103632"/>
                  </a:lnTo>
                  <a:lnTo>
                    <a:pt x="449580" y="92964"/>
                  </a:lnTo>
                  <a:lnTo>
                    <a:pt x="425196" y="83820"/>
                  </a:lnTo>
                  <a:lnTo>
                    <a:pt x="397764" y="74676"/>
                  </a:lnTo>
                  <a:lnTo>
                    <a:pt x="371856" y="65532"/>
                  </a:lnTo>
                  <a:lnTo>
                    <a:pt x="342900" y="56388"/>
                  </a:lnTo>
                  <a:lnTo>
                    <a:pt x="315468" y="48768"/>
                  </a:lnTo>
                  <a:lnTo>
                    <a:pt x="284988" y="41148"/>
                  </a:lnTo>
                  <a:lnTo>
                    <a:pt x="256032" y="35052"/>
                  </a:lnTo>
                  <a:lnTo>
                    <a:pt x="225552" y="28956"/>
                  </a:lnTo>
                  <a:lnTo>
                    <a:pt x="195072" y="24384"/>
                  </a:lnTo>
                  <a:lnTo>
                    <a:pt x="164592" y="19812"/>
                  </a:lnTo>
                  <a:lnTo>
                    <a:pt x="132588" y="16764"/>
                  </a:lnTo>
                  <a:lnTo>
                    <a:pt x="100584" y="13716"/>
                  </a:lnTo>
                  <a:lnTo>
                    <a:pt x="68580" y="10668"/>
                  </a:lnTo>
                  <a:lnTo>
                    <a:pt x="36576" y="9144"/>
                  </a:lnTo>
                  <a:lnTo>
                    <a:pt x="4572" y="9144"/>
                  </a:lnTo>
                  <a:lnTo>
                    <a:pt x="1524" y="7620"/>
                  </a:lnTo>
                  <a:lnTo>
                    <a:pt x="0" y="4572"/>
                  </a:lnTo>
                  <a:lnTo>
                    <a:pt x="1524" y="1524"/>
                  </a:lnTo>
                  <a:lnTo>
                    <a:pt x="457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45949"/>
            <p:cNvSpPr/>
            <p:nvPr/>
          </p:nvSpPr>
          <p:spPr>
            <a:xfrm>
              <a:off x="1077474" y="1671828"/>
              <a:ext cx="1376172" cy="952500"/>
            </a:xfrm>
            <a:custGeom>
              <a:avLst/>
              <a:gdLst/>
              <a:ahLst/>
              <a:cxnLst/>
              <a:rect l="0" t="0" r="0" b="0"/>
              <a:pathLst>
                <a:path w="1376172" h="952500">
                  <a:moveTo>
                    <a:pt x="1339596" y="0"/>
                  </a:moveTo>
                  <a:lnTo>
                    <a:pt x="1371600" y="0"/>
                  </a:lnTo>
                  <a:lnTo>
                    <a:pt x="1374648" y="1524"/>
                  </a:lnTo>
                  <a:lnTo>
                    <a:pt x="1376172" y="4572"/>
                  </a:lnTo>
                  <a:lnTo>
                    <a:pt x="1376172" y="7620"/>
                  </a:lnTo>
                  <a:lnTo>
                    <a:pt x="1371600" y="9144"/>
                  </a:lnTo>
                  <a:lnTo>
                    <a:pt x="1339596" y="9144"/>
                  </a:lnTo>
                  <a:lnTo>
                    <a:pt x="1307592" y="12192"/>
                  </a:lnTo>
                  <a:lnTo>
                    <a:pt x="1275588" y="15240"/>
                  </a:lnTo>
                  <a:lnTo>
                    <a:pt x="1245108" y="19812"/>
                  </a:lnTo>
                  <a:lnTo>
                    <a:pt x="1213104" y="24384"/>
                  </a:lnTo>
                  <a:lnTo>
                    <a:pt x="1182624" y="32004"/>
                  </a:lnTo>
                  <a:lnTo>
                    <a:pt x="1152144" y="39624"/>
                  </a:lnTo>
                  <a:lnTo>
                    <a:pt x="1121664" y="48768"/>
                  </a:lnTo>
                  <a:lnTo>
                    <a:pt x="1091184" y="57912"/>
                  </a:lnTo>
                  <a:lnTo>
                    <a:pt x="1062228" y="68580"/>
                  </a:lnTo>
                  <a:lnTo>
                    <a:pt x="1034796" y="80772"/>
                  </a:lnTo>
                  <a:lnTo>
                    <a:pt x="1005840" y="92964"/>
                  </a:lnTo>
                  <a:lnTo>
                    <a:pt x="979932" y="106680"/>
                  </a:lnTo>
                  <a:lnTo>
                    <a:pt x="952500" y="120396"/>
                  </a:lnTo>
                  <a:lnTo>
                    <a:pt x="928116" y="135636"/>
                  </a:lnTo>
                  <a:lnTo>
                    <a:pt x="903732" y="150876"/>
                  </a:lnTo>
                  <a:lnTo>
                    <a:pt x="879348" y="167640"/>
                  </a:lnTo>
                  <a:lnTo>
                    <a:pt x="858012" y="184404"/>
                  </a:lnTo>
                  <a:lnTo>
                    <a:pt x="836676" y="202692"/>
                  </a:lnTo>
                  <a:lnTo>
                    <a:pt x="815340" y="219456"/>
                  </a:lnTo>
                  <a:lnTo>
                    <a:pt x="797052" y="239268"/>
                  </a:lnTo>
                  <a:lnTo>
                    <a:pt x="780288" y="257556"/>
                  </a:lnTo>
                  <a:lnTo>
                    <a:pt x="763524" y="277368"/>
                  </a:lnTo>
                  <a:lnTo>
                    <a:pt x="748284" y="297180"/>
                  </a:lnTo>
                  <a:lnTo>
                    <a:pt x="736092" y="316992"/>
                  </a:lnTo>
                  <a:lnTo>
                    <a:pt x="723900" y="336804"/>
                  </a:lnTo>
                  <a:lnTo>
                    <a:pt x="714756" y="358140"/>
                  </a:lnTo>
                  <a:lnTo>
                    <a:pt x="705612" y="377952"/>
                  </a:lnTo>
                  <a:lnTo>
                    <a:pt x="699516" y="399288"/>
                  </a:lnTo>
                  <a:lnTo>
                    <a:pt x="694944" y="420624"/>
                  </a:lnTo>
                  <a:lnTo>
                    <a:pt x="691896" y="440436"/>
                  </a:lnTo>
                  <a:lnTo>
                    <a:pt x="690372" y="461772"/>
                  </a:lnTo>
                  <a:lnTo>
                    <a:pt x="690372" y="483108"/>
                  </a:lnTo>
                  <a:lnTo>
                    <a:pt x="687324" y="504444"/>
                  </a:lnTo>
                  <a:lnTo>
                    <a:pt x="682752" y="527304"/>
                  </a:lnTo>
                  <a:lnTo>
                    <a:pt x="675132" y="548640"/>
                  </a:lnTo>
                  <a:lnTo>
                    <a:pt x="667512" y="569976"/>
                  </a:lnTo>
                  <a:lnTo>
                    <a:pt x="656844" y="591312"/>
                  </a:lnTo>
                  <a:lnTo>
                    <a:pt x="644652" y="611124"/>
                  </a:lnTo>
                  <a:lnTo>
                    <a:pt x="630936" y="632460"/>
                  </a:lnTo>
                  <a:lnTo>
                    <a:pt x="615696" y="652272"/>
                  </a:lnTo>
                  <a:lnTo>
                    <a:pt x="600456" y="672084"/>
                  </a:lnTo>
                  <a:lnTo>
                    <a:pt x="582168" y="691896"/>
                  </a:lnTo>
                  <a:lnTo>
                    <a:pt x="562356" y="710184"/>
                  </a:lnTo>
                  <a:lnTo>
                    <a:pt x="542544" y="728472"/>
                  </a:lnTo>
                  <a:lnTo>
                    <a:pt x="521208" y="746760"/>
                  </a:lnTo>
                  <a:lnTo>
                    <a:pt x="498348" y="763524"/>
                  </a:lnTo>
                  <a:lnTo>
                    <a:pt x="473964" y="780288"/>
                  </a:lnTo>
                  <a:lnTo>
                    <a:pt x="449580" y="795528"/>
                  </a:lnTo>
                  <a:lnTo>
                    <a:pt x="423672" y="810768"/>
                  </a:lnTo>
                  <a:lnTo>
                    <a:pt x="397764" y="826008"/>
                  </a:lnTo>
                  <a:lnTo>
                    <a:pt x="370332" y="838200"/>
                  </a:lnTo>
                  <a:lnTo>
                    <a:pt x="341376" y="851916"/>
                  </a:lnTo>
                  <a:lnTo>
                    <a:pt x="313944" y="862584"/>
                  </a:lnTo>
                  <a:lnTo>
                    <a:pt x="283464" y="874776"/>
                  </a:lnTo>
                  <a:lnTo>
                    <a:pt x="254508" y="883920"/>
                  </a:lnTo>
                  <a:lnTo>
                    <a:pt x="222504" y="893064"/>
                  </a:lnTo>
                  <a:lnTo>
                    <a:pt x="192024" y="900684"/>
                  </a:lnTo>
                  <a:lnTo>
                    <a:pt x="161544" y="908304"/>
                  </a:lnTo>
                  <a:lnTo>
                    <a:pt x="129540" y="912876"/>
                  </a:lnTo>
                  <a:lnTo>
                    <a:pt x="97536" y="917448"/>
                  </a:lnTo>
                  <a:lnTo>
                    <a:pt x="76372" y="919372"/>
                  </a:lnTo>
                  <a:lnTo>
                    <a:pt x="77724" y="952500"/>
                  </a:lnTo>
                  <a:lnTo>
                    <a:pt x="0" y="918972"/>
                  </a:lnTo>
                  <a:lnTo>
                    <a:pt x="74676" y="877824"/>
                  </a:lnTo>
                  <a:lnTo>
                    <a:pt x="75998" y="910210"/>
                  </a:lnTo>
                  <a:lnTo>
                    <a:pt x="96012" y="908304"/>
                  </a:lnTo>
                  <a:lnTo>
                    <a:pt x="128016" y="903732"/>
                  </a:lnTo>
                  <a:lnTo>
                    <a:pt x="158496" y="899160"/>
                  </a:lnTo>
                  <a:lnTo>
                    <a:pt x="190500" y="891540"/>
                  </a:lnTo>
                  <a:lnTo>
                    <a:pt x="220980" y="883920"/>
                  </a:lnTo>
                  <a:lnTo>
                    <a:pt x="251460" y="874776"/>
                  </a:lnTo>
                  <a:lnTo>
                    <a:pt x="280416" y="865632"/>
                  </a:lnTo>
                  <a:lnTo>
                    <a:pt x="309372" y="854964"/>
                  </a:lnTo>
                  <a:lnTo>
                    <a:pt x="338328" y="842772"/>
                  </a:lnTo>
                  <a:lnTo>
                    <a:pt x="365760" y="830580"/>
                  </a:lnTo>
                  <a:lnTo>
                    <a:pt x="393192" y="816864"/>
                  </a:lnTo>
                  <a:lnTo>
                    <a:pt x="419100" y="803148"/>
                  </a:lnTo>
                  <a:lnTo>
                    <a:pt x="445008" y="787908"/>
                  </a:lnTo>
                  <a:lnTo>
                    <a:pt x="469392" y="772668"/>
                  </a:lnTo>
                  <a:lnTo>
                    <a:pt x="492252" y="755904"/>
                  </a:lnTo>
                  <a:lnTo>
                    <a:pt x="515112" y="739140"/>
                  </a:lnTo>
                  <a:lnTo>
                    <a:pt x="536448" y="720852"/>
                  </a:lnTo>
                  <a:lnTo>
                    <a:pt x="556260" y="704088"/>
                  </a:lnTo>
                  <a:lnTo>
                    <a:pt x="574548" y="685800"/>
                  </a:lnTo>
                  <a:lnTo>
                    <a:pt x="592836" y="665988"/>
                  </a:lnTo>
                  <a:lnTo>
                    <a:pt x="608076" y="646176"/>
                  </a:lnTo>
                  <a:lnTo>
                    <a:pt x="623316" y="626364"/>
                  </a:lnTo>
                  <a:lnTo>
                    <a:pt x="637032" y="606552"/>
                  </a:lnTo>
                  <a:lnTo>
                    <a:pt x="647700" y="586740"/>
                  </a:lnTo>
                  <a:lnTo>
                    <a:pt x="658368" y="566928"/>
                  </a:lnTo>
                  <a:lnTo>
                    <a:pt x="665988" y="545592"/>
                  </a:lnTo>
                  <a:lnTo>
                    <a:pt x="673608" y="524256"/>
                  </a:lnTo>
                  <a:lnTo>
                    <a:pt x="678180" y="504444"/>
                  </a:lnTo>
                  <a:lnTo>
                    <a:pt x="681228" y="483108"/>
                  </a:lnTo>
                  <a:lnTo>
                    <a:pt x="681228" y="461772"/>
                  </a:lnTo>
                  <a:lnTo>
                    <a:pt x="682752" y="440436"/>
                  </a:lnTo>
                  <a:lnTo>
                    <a:pt x="685800" y="417576"/>
                  </a:lnTo>
                  <a:lnTo>
                    <a:pt x="690372" y="396240"/>
                  </a:lnTo>
                  <a:lnTo>
                    <a:pt x="697992" y="374904"/>
                  </a:lnTo>
                  <a:lnTo>
                    <a:pt x="705612" y="353568"/>
                  </a:lnTo>
                  <a:lnTo>
                    <a:pt x="716280" y="332232"/>
                  </a:lnTo>
                  <a:lnTo>
                    <a:pt x="728472" y="310896"/>
                  </a:lnTo>
                  <a:lnTo>
                    <a:pt x="742188" y="291084"/>
                  </a:lnTo>
                  <a:lnTo>
                    <a:pt x="755904" y="271272"/>
                  </a:lnTo>
                  <a:lnTo>
                    <a:pt x="772668" y="251460"/>
                  </a:lnTo>
                  <a:lnTo>
                    <a:pt x="790956" y="231648"/>
                  </a:lnTo>
                  <a:lnTo>
                    <a:pt x="809244" y="213360"/>
                  </a:lnTo>
                  <a:lnTo>
                    <a:pt x="830580" y="195072"/>
                  </a:lnTo>
                  <a:lnTo>
                    <a:pt x="851916" y="176784"/>
                  </a:lnTo>
                  <a:lnTo>
                    <a:pt x="874776" y="160020"/>
                  </a:lnTo>
                  <a:lnTo>
                    <a:pt x="897636" y="143256"/>
                  </a:lnTo>
                  <a:lnTo>
                    <a:pt x="922020" y="128016"/>
                  </a:lnTo>
                  <a:lnTo>
                    <a:pt x="947928" y="112776"/>
                  </a:lnTo>
                  <a:lnTo>
                    <a:pt x="975360" y="97536"/>
                  </a:lnTo>
                  <a:lnTo>
                    <a:pt x="1002792" y="85344"/>
                  </a:lnTo>
                  <a:lnTo>
                    <a:pt x="1030224" y="71628"/>
                  </a:lnTo>
                  <a:lnTo>
                    <a:pt x="1059180" y="59436"/>
                  </a:lnTo>
                  <a:lnTo>
                    <a:pt x="1089660" y="48768"/>
                  </a:lnTo>
                  <a:lnTo>
                    <a:pt x="1118616" y="39624"/>
                  </a:lnTo>
                  <a:lnTo>
                    <a:pt x="1149096" y="30480"/>
                  </a:lnTo>
                  <a:lnTo>
                    <a:pt x="1181100" y="22860"/>
                  </a:lnTo>
                  <a:lnTo>
                    <a:pt x="1211580" y="15240"/>
                  </a:lnTo>
                  <a:lnTo>
                    <a:pt x="1243584" y="10668"/>
                  </a:lnTo>
                  <a:lnTo>
                    <a:pt x="1275588" y="6096"/>
                  </a:lnTo>
                  <a:lnTo>
                    <a:pt x="1307592" y="3048"/>
                  </a:lnTo>
                  <a:lnTo>
                    <a:pt x="133959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5950"/>
            <p:cNvSpPr/>
            <p:nvPr/>
          </p:nvSpPr>
          <p:spPr>
            <a:xfrm>
              <a:off x="2412498" y="1671828"/>
              <a:ext cx="76200" cy="918972"/>
            </a:xfrm>
            <a:custGeom>
              <a:avLst/>
              <a:gdLst/>
              <a:ahLst/>
              <a:cxnLst/>
              <a:rect l="0" t="0" r="0" b="0"/>
              <a:pathLst>
                <a:path w="76200" h="918972">
                  <a:moveTo>
                    <a:pt x="36576" y="0"/>
                  </a:moveTo>
                  <a:lnTo>
                    <a:pt x="41148" y="1524"/>
                  </a:lnTo>
                  <a:lnTo>
                    <a:pt x="41148" y="4572"/>
                  </a:lnTo>
                  <a:lnTo>
                    <a:pt x="41148" y="15240"/>
                  </a:lnTo>
                  <a:lnTo>
                    <a:pt x="42672" y="19812"/>
                  </a:lnTo>
                  <a:lnTo>
                    <a:pt x="42672" y="842772"/>
                  </a:lnTo>
                  <a:lnTo>
                    <a:pt x="76200" y="842772"/>
                  </a:lnTo>
                  <a:lnTo>
                    <a:pt x="38100" y="918972"/>
                  </a:lnTo>
                  <a:lnTo>
                    <a:pt x="0" y="842772"/>
                  </a:lnTo>
                  <a:lnTo>
                    <a:pt x="33528" y="842772"/>
                  </a:lnTo>
                  <a:lnTo>
                    <a:pt x="33528" y="102108"/>
                  </a:lnTo>
                  <a:lnTo>
                    <a:pt x="32004" y="88392"/>
                  </a:lnTo>
                  <a:lnTo>
                    <a:pt x="32004" y="4572"/>
                  </a:lnTo>
                  <a:lnTo>
                    <a:pt x="33528" y="1524"/>
                  </a:lnTo>
                  <a:lnTo>
                    <a:pt x="3657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5951"/>
            <p:cNvSpPr/>
            <p:nvPr/>
          </p:nvSpPr>
          <p:spPr>
            <a:xfrm>
              <a:off x="970795" y="443484"/>
              <a:ext cx="111252" cy="3371088"/>
            </a:xfrm>
            <a:custGeom>
              <a:avLst/>
              <a:gdLst/>
              <a:ahLst/>
              <a:cxnLst/>
              <a:rect l="0" t="0" r="0" b="0"/>
              <a:pathLst>
                <a:path w="111252" h="3371088">
                  <a:moveTo>
                    <a:pt x="27432" y="0"/>
                  </a:moveTo>
                  <a:lnTo>
                    <a:pt x="76200" y="70104"/>
                  </a:lnTo>
                  <a:lnTo>
                    <a:pt x="43035" y="74747"/>
                  </a:lnTo>
                  <a:lnTo>
                    <a:pt x="44196" y="82296"/>
                  </a:lnTo>
                  <a:lnTo>
                    <a:pt x="45720" y="111252"/>
                  </a:lnTo>
                  <a:lnTo>
                    <a:pt x="47244" y="143256"/>
                  </a:lnTo>
                  <a:lnTo>
                    <a:pt x="48768" y="179832"/>
                  </a:lnTo>
                  <a:lnTo>
                    <a:pt x="50292" y="220980"/>
                  </a:lnTo>
                  <a:lnTo>
                    <a:pt x="51816" y="263652"/>
                  </a:lnTo>
                  <a:lnTo>
                    <a:pt x="53340" y="309372"/>
                  </a:lnTo>
                  <a:lnTo>
                    <a:pt x="54864" y="359664"/>
                  </a:lnTo>
                  <a:lnTo>
                    <a:pt x="56388" y="411480"/>
                  </a:lnTo>
                  <a:lnTo>
                    <a:pt x="57912" y="467868"/>
                  </a:lnTo>
                  <a:lnTo>
                    <a:pt x="59436" y="525780"/>
                  </a:lnTo>
                  <a:lnTo>
                    <a:pt x="60960" y="585216"/>
                  </a:lnTo>
                  <a:lnTo>
                    <a:pt x="62484" y="649224"/>
                  </a:lnTo>
                  <a:lnTo>
                    <a:pt x="64008" y="713232"/>
                  </a:lnTo>
                  <a:lnTo>
                    <a:pt x="65532" y="780288"/>
                  </a:lnTo>
                  <a:lnTo>
                    <a:pt x="65532" y="848868"/>
                  </a:lnTo>
                  <a:lnTo>
                    <a:pt x="67056" y="918972"/>
                  </a:lnTo>
                  <a:lnTo>
                    <a:pt x="68580" y="992124"/>
                  </a:lnTo>
                  <a:lnTo>
                    <a:pt x="68580" y="1065276"/>
                  </a:lnTo>
                  <a:lnTo>
                    <a:pt x="70104" y="1214628"/>
                  </a:lnTo>
                  <a:lnTo>
                    <a:pt x="71628" y="1368552"/>
                  </a:lnTo>
                  <a:lnTo>
                    <a:pt x="71628" y="1840992"/>
                  </a:lnTo>
                  <a:lnTo>
                    <a:pt x="73152" y="1996440"/>
                  </a:lnTo>
                  <a:lnTo>
                    <a:pt x="74676" y="2150364"/>
                  </a:lnTo>
                  <a:lnTo>
                    <a:pt x="76200" y="2301240"/>
                  </a:lnTo>
                  <a:lnTo>
                    <a:pt x="76200" y="2374392"/>
                  </a:lnTo>
                  <a:lnTo>
                    <a:pt x="77724" y="2446020"/>
                  </a:lnTo>
                  <a:lnTo>
                    <a:pt x="77724" y="2516124"/>
                  </a:lnTo>
                  <a:lnTo>
                    <a:pt x="79248" y="2586228"/>
                  </a:lnTo>
                  <a:lnTo>
                    <a:pt x="80772" y="2651760"/>
                  </a:lnTo>
                  <a:lnTo>
                    <a:pt x="82296" y="2717292"/>
                  </a:lnTo>
                  <a:lnTo>
                    <a:pt x="83820" y="2779776"/>
                  </a:lnTo>
                  <a:lnTo>
                    <a:pt x="83820" y="2840736"/>
                  </a:lnTo>
                  <a:lnTo>
                    <a:pt x="85344" y="2898648"/>
                  </a:lnTo>
                  <a:lnTo>
                    <a:pt x="86868" y="2953512"/>
                  </a:lnTo>
                  <a:lnTo>
                    <a:pt x="88392" y="3005328"/>
                  </a:lnTo>
                  <a:lnTo>
                    <a:pt x="89916" y="3055620"/>
                  </a:lnTo>
                  <a:lnTo>
                    <a:pt x="91440" y="3102864"/>
                  </a:lnTo>
                  <a:lnTo>
                    <a:pt x="94488" y="3145536"/>
                  </a:lnTo>
                  <a:lnTo>
                    <a:pt x="96012" y="3185160"/>
                  </a:lnTo>
                  <a:lnTo>
                    <a:pt x="97536" y="3221736"/>
                  </a:lnTo>
                  <a:lnTo>
                    <a:pt x="99060" y="3253740"/>
                  </a:lnTo>
                  <a:lnTo>
                    <a:pt x="100584" y="3282696"/>
                  </a:lnTo>
                  <a:lnTo>
                    <a:pt x="102108" y="3307080"/>
                  </a:lnTo>
                  <a:lnTo>
                    <a:pt x="103632" y="3328416"/>
                  </a:lnTo>
                  <a:lnTo>
                    <a:pt x="106680" y="3343656"/>
                  </a:lnTo>
                  <a:lnTo>
                    <a:pt x="108204" y="3355848"/>
                  </a:lnTo>
                  <a:lnTo>
                    <a:pt x="109728" y="3363468"/>
                  </a:lnTo>
                  <a:lnTo>
                    <a:pt x="109728" y="3361944"/>
                  </a:lnTo>
                  <a:lnTo>
                    <a:pt x="111252" y="3363468"/>
                  </a:lnTo>
                  <a:lnTo>
                    <a:pt x="111252" y="3366516"/>
                  </a:lnTo>
                  <a:lnTo>
                    <a:pt x="109728" y="3369564"/>
                  </a:lnTo>
                  <a:lnTo>
                    <a:pt x="106680" y="3371088"/>
                  </a:lnTo>
                  <a:lnTo>
                    <a:pt x="103632" y="3369564"/>
                  </a:lnTo>
                  <a:lnTo>
                    <a:pt x="102108" y="3366516"/>
                  </a:lnTo>
                  <a:lnTo>
                    <a:pt x="100584" y="3364992"/>
                  </a:lnTo>
                  <a:lnTo>
                    <a:pt x="99060" y="3357372"/>
                  </a:lnTo>
                  <a:lnTo>
                    <a:pt x="97536" y="3345180"/>
                  </a:lnTo>
                  <a:lnTo>
                    <a:pt x="94488" y="3329940"/>
                  </a:lnTo>
                  <a:lnTo>
                    <a:pt x="92964" y="3308604"/>
                  </a:lnTo>
                  <a:lnTo>
                    <a:pt x="91440" y="3284220"/>
                  </a:lnTo>
                  <a:lnTo>
                    <a:pt x="89916" y="3255264"/>
                  </a:lnTo>
                  <a:lnTo>
                    <a:pt x="88392" y="3221736"/>
                  </a:lnTo>
                  <a:lnTo>
                    <a:pt x="86868" y="3185160"/>
                  </a:lnTo>
                  <a:lnTo>
                    <a:pt x="83820" y="3145536"/>
                  </a:lnTo>
                  <a:lnTo>
                    <a:pt x="82296" y="3102864"/>
                  </a:lnTo>
                  <a:lnTo>
                    <a:pt x="80772" y="3055620"/>
                  </a:lnTo>
                  <a:lnTo>
                    <a:pt x="79248" y="3006852"/>
                  </a:lnTo>
                  <a:lnTo>
                    <a:pt x="77724" y="2953512"/>
                  </a:lnTo>
                  <a:lnTo>
                    <a:pt x="76200" y="2898648"/>
                  </a:lnTo>
                  <a:lnTo>
                    <a:pt x="74676" y="2840736"/>
                  </a:lnTo>
                  <a:lnTo>
                    <a:pt x="73152" y="2779776"/>
                  </a:lnTo>
                  <a:lnTo>
                    <a:pt x="73152" y="2717292"/>
                  </a:lnTo>
                  <a:lnTo>
                    <a:pt x="71628" y="2651760"/>
                  </a:lnTo>
                  <a:lnTo>
                    <a:pt x="70104" y="2586228"/>
                  </a:lnTo>
                  <a:lnTo>
                    <a:pt x="68580" y="2517648"/>
                  </a:lnTo>
                  <a:lnTo>
                    <a:pt x="68580" y="2446020"/>
                  </a:lnTo>
                  <a:lnTo>
                    <a:pt x="67056" y="2374392"/>
                  </a:lnTo>
                  <a:lnTo>
                    <a:pt x="65532" y="2301240"/>
                  </a:lnTo>
                  <a:lnTo>
                    <a:pt x="64008" y="2150364"/>
                  </a:lnTo>
                  <a:lnTo>
                    <a:pt x="64008" y="1996440"/>
                  </a:lnTo>
                  <a:lnTo>
                    <a:pt x="62484" y="1840992"/>
                  </a:lnTo>
                  <a:lnTo>
                    <a:pt x="62484" y="1368552"/>
                  </a:lnTo>
                  <a:lnTo>
                    <a:pt x="60960" y="1214628"/>
                  </a:lnTo>
                  <a:lnTo>
                    <a:pt x="59436" y="1065276"/>
                  </a:lnTo>
                  <a:lnTo>
                    <a:pt x="57912" y="992124"/>
                  </a:lnTo>
                  <a:lnTo>
                    <a:pt x="57912" y="918972"/>
                  </a:lnTo>
                  <a:lnTo>
                    <a:pt x="56388" y="848868"/>
                  </a:lnTo>
                  <a:lnTo>
                    <a:pt x="54864" y="780288"/>
                  </a:lnTo>
                  <a:lnTo>
                    <a:pt x="54864" y="713232"/>
                  </a:lnTo>
                  <a:lnTo>
                    <a:pt x="53340" y="649224"/>
                  </a:lnTo>
                  <a:lnTo>
                    <a:pt x="51816" y="586740"/>
                  </a:lnTo>
                  <a:lnTo>
                    <a:pt x="50292" y="525780"/>
                  </a:lnTo>
                  <a:lnTo>
                    <a:pt x="48768" y="467868"/>
                  </a:lnTo>
                  <a:lnTo>
                    <a:pt x="47244" y="413004"/>
                  </a:lnTo>
                  <a:lnTo>
                    <a:pt x="45720" y="359664"/>
                  </a:lnTo>
                  <a:lnTo>
                    <a:pt x="44196" y="310896"/>
                  </a:lnTo>
                  <a:lnTo>
                    <a:pt x="42672" y="263652"/>
                  </a:lnTo>
                  <a:lnTo>
                    <a:pt x="41148" y="220980"/>
                  </a:lnTo>
                  <a:lnTo>
                    <a:pt x="39624" y="181356"/>
                  </a:lnTo>
                  <a:lnTo>
                    <a:pt x="38100" y="144780"/>
                  </a:lnTo>
                  <a:lnTo>
                    <a:pt x="36576" y="111252"/>
                  </a:lnTo>
                  <a:lnTo>
                    <a:pt x="33528" y="82296"/>
                  </a:lnTo>
                  <a:lnTo>
                    <a:pt x="33055" y="76144"/>
                  </a:lnTo>
                  <a:lnTo>
                    <a:pt x="0" y="80772"/>
                  </a:lnTo>
                  <a:lnTo>
                    <a:pt x="2743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45952"/>
            <p:cNvSpPr/>
            <p:nvPr/>
          </p:nvSpPr>
          <p:spPr>
            <a:xfrm>
              <a:off x="2412499" y="457200"/>
              <a:ext cx="76200" cy="2900172"/>
            </a:xfrm>
            <a:custGeom>
              <a:avLst/>
              <a:gdLst/>
              <a:ahLst/>
              <a:cxnLst/>
              <a:rect l="0" t="0" r="0" b="0"/>
              <a:pathLst>
                <a:path w="76200" h="2900172">
                  <a:moveTo>
                    <a:pt x="38100" y="0"/>
                  </a:moveTo>
                  <a:lnTo>
                    <a:pt x="76200" y="76200"/>
                  </a:lnTo>
                  <a:lnTo>
                    <a:pt x="42672" y="76200"/>
                  </a:lnTo>
                  <a:lnTo>
                    <a:pt x="42672" y="2854452"/>
                  </a:lnTo>
                  <a:lnTo>
                    <a:pt x="41147" y="2863596"/>
                  </a:lnTo>
                  <a:lnTo>
                    <a:pt x="41147" y="2898648"/>
                  </a:lnTo>
                  <a:lnTo>
                    <a:pt x="36576" y="2900172"/>
                  </a:lnTo>
                  <a:lnTo>
                    <a:pt x="33528" y="2898648"/>
                  </a:lnTo>
                  <a:lnTo>
                    <a:pt x="32003" y="2895600"/>
                  </a:lnTo>
                  <a:lnTo>
                    <a:pt x="32003" y="2607564"/>
                  </a:lnTo>
                  <a:lnTo>
                    <a:pt x="33528" y="2586228"/>
                  </a:lnTo>
                  <a:lnTo>
                    <a:pt x="33528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62461" y="4113752"/>
              <a:ext cx="2086286" cy="2587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Invoke Translator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Shape 45954"/>
            <p:cNvSpPr/>
            <p:nvPr/>
          </p:nvSpPr>
          <p:spPr>
            <a:xfrm>
              <a:off x="2244858" y="3348228"/>
              <a:ext cx="208788" cy="687324"/>
            </a:xfrm>
            <a:custGeom>
              <a:avLst/>
              <a:gdLst/>
              <a:ahLst/>
              <a:cxnLst/>
              <a:rect l="0" t="0" r="0" b="0"/>
              <a:pathLst>
                <a:path w="208788" h="687324">
                  <a:moveTo>
                    <a:pt x="198120" y="0"/>
                  </a:moveTo>
                  <a:lnTo>
                    <a:pt x="204216" y="0"/>
                  </a:lnTo>
                  <a:lnTo>
                    <a:pt x="207264" y="1524"/>
                  </a:lnTo>
                  <a:lnTo>
                    <a:pt x="208788" y="4572"/>
                  </a:lnTo>
                  <a:lnTo>
                    <a:pt x="208788" y="7620"/>
                  </a:lnTo>
                  <a:lnTo>
                    <a:pt x="205740" y="9144"/>
                  </a:lnTo>
                  <a:lnTo>
                    <a:pt x="201168" y="9144"/>
                  </a:lnTo>
                  <a:lnTo>
                    <a:pt x="196596" y="10668"/>
                  </a:lnTo>
                  <a:lnTo>
                    <a:pt x="192024" y="13716"/>
                  </a:lnTo>
                  <a:lnTo>
                    <a:pt x="193548" y="12192"/>
                  </a:lnTo>
                  <a:lnTo>
                    <a:pt x="188976" y="16764"/>
                  </a:lnTo>
                  <a:lnTo>
                    <a:pt x="184404" y="19812"/>
                  </a:lnTo>
                  <a:lnTo>
                    <a:pt x="179832" y="24384"/>
                  </a:lnTo>
                  <a:lnTo>
                    <a:pt x="175260" y="30480"/>
                  </a:lnTo>
                  <a:lnTo>
                    <a:pt x="170688" y="36576"/>
                  </a:lnTo>
                  <a:lnTo>
                    <a:pt x="166116" y="44196"/>
                  </a:lnTo>
                  <a:lnTo>
                    <a:pt x="163068" y="51816"/>
                  </a:lnTo>
                  <a:lnTo>
                    <a:pt x="158496" y="59436"/>
                  </a:lnTo>
                  <a:lnTo>
                    <a:pt x="153924" y="70104"/>
                  </a:lnTo>
                  <a:lnTo>
                    <a:pt x="149352" y="79248"/>
                  </a:lnTo>
                  <a:lnTo>
                    <a:pt x="146304" y="89916"/>
                  </a:lnTo>
                  <a:lnTo>
                    <a:pt x="138684" y="112776"/>
                  </a:lnTo>
                  <a:lnTo>
                    <a:pt x="132588" y="137160"/>
                  </a:lnTo>
                  <a:lnTo>
                    <a:pt x="124968" y="164592"/>
                  </a:lnTo>
                  <a:lnTo>
                    <a:pt x="120396" y="192024"/>
                  </a:lnTo>
                  <a:lnTo>
                    <a:pt x="115824" y="220980"/>
                  </a:lnTo>
                  <a:lnTo>
                    <a:pt x="111252" y="251460"/>
                  </a:lnTo>
                  <a:lnTo>
                    <a:pt x="109728" y="283464"/>
                  </a:lnTo>
                  <a:lnTo>
                    <a:pt x="108204" y="313944"/>
                  </a:lnTo>
                  <a:lnTo>
                    <a:pt x="106680" y="345948"/>
                  </a:lnTo>
                  <a:lnTo>
                    <a:pt x="106680" y="377952"/>
                  </a:lnTo>
                  <a:lnTo>
                    <a:pt x="105156" y="409956"/>
                  </a:lnTo>
                  <a:lnTo>
                    <a:pt x="102108" y="441960"/>
                  </a:lnTo>
                  <a:lnTo>
                    <a:pt x="97536" y="472440"/>
                  </a:lnTo>
                  <a:lnTo>
                    <a:pt x="92964" y="501396"/>
                  </a:lnTo>
                  <a:lnTo>
                    <a:pt x="88392" y="530352"/>
                  </a:lnTo>
                  <a:lnTo>
                    <a:pt x="82296" y="556260"/>
                  </a:lnTo>
                  <a:lnTo>
                    <a:pt x="74676" y="582168"/>
                  </a:lnTo>
                  <a:lnTo>
                    <a:pt x="67056" y="605028"/>
                  </a:lnTo>
                  <a:lnTo>
                    <a:pt x="62484" y="615696"/>
                  </a:lnTo>
                  <a:lnTo>
                    <a:pt x="59436" y="626364"/>
                  </a:lnTo>
                  <a:lnTo>
                    <a:pt x="57912" y="626364"/>
                  </a:lnTo>
                  <a:lnTo>
                    <a:pt x="53806" y="632816"/>
                  </a:lnTo>
                  <a:lnTo>
                    <a:pt x="79248" y="656844"/>
                  </a:lnTo>
                  <a:lnTo>
                    <a:pt x="0" y="687324"/>
                  </a:lnTo>
                  <a:lnTo>
                    <a:pt x="24384" y="605028"/>
                  </a:lnTo>
                  <a:lnTo>
                    <a:pt x="47229" y="626604"/>
                  </a:lnTo>
                  <a:lnTo>
                    <a:pt x="50292" y="621792"/>
                  </a:lnTo>
                  <a:lnTo>
                    <a:pt x="54864" y="612648"/>
                  </a:lnTo>
                  <a:lnTo>
                    <a:pt x="57912" y="601980"/>
                  </a:lnTo>
                  <a:lnTo>
                    <a:pt x="65532" y="579120"/>
                  </a:lnTo>
                  <a:lnTo>
                    <a:pt x="73152" y="554736"/>
                  </a:lnTo>
                  <a:lnTo>
                    <a:pt x="79248" y="527304"/>
                  </a:lnTo>
                  <a:lnTo>
                    <a:pt x="83820" y="499872"/>
                  </a:lnTo>
                  <a:lnTo>
                    <a:pt x="88392" y="470916"/>
                  </a:lnTo>
                  <a:lnTo>
                    <a:pt x="92964" y="440436"/>
                  </a:lnTo>
                  <a:lnTo>
                    <a:pt x="96012" y="409956"/>
                  </a:lnTo>
                  <a:lnTo>
                    <a:pt x="97536" y="377952"/>
                  </a:lnTo>
                  <a:lnTo>
                    <a:pt x="97536" y="313944"/>
                  </a:lnTo>
                  <a:lnTo>
                    <a:pt x="100584" y="281940"/>
                  </a:lnTo>
                  <a:lnTo>
                    <a:pt x="102108" y="249936"/>
                  </a:lnTo>
                  <a:lnTo>
                    <a:pt x="106680" y="219456"/>
                  </a:lnTo>
                  <a:lnTo>
                    <a:pt x="111252" y="190500"/>
                  </a:lnTo>
                  <a:lnTo>
                    <a:pt x="117348" y="161544"/>
                  </a:lnTo>
                  <a:lnTo>
                    <a:pt x="123444" y="135636"/>
                  </a:lnTo>
                  <a:lnTo>
                    <a:pt x="129540" y="109728"/>
                  </a:lnTo>
                  <a:lnTo>
                    <a:pt x="137160" y="86868"/>
                  </a:lnTo>
                  <a:lnTo>
                    <a:pt x="141732" y="76200"/>
                  </a:lnTo>
                  <a:lnTo>
                    <a:pt x="144780" y="65532"/>
                  </a:lnTo>
                  <a:lnTo>
                    <a:pt x="149352" y="56388"/>
                  </a:lnTo>
                  <a:lnTo>
                    <a:pt x="153924" y="47244"/>
                  </a:lnTo>
                  <a:lnTo>
                    <a:pt x="158496" y="38100"/>
                  </a:lnTo>
                  <a:lnTo>
                    <a:pt x="163068" y="32004"/>
                  </a:lnTo>
                  <a:lnTo>
                    <a:pt x="167640" y="24384"/>
                  </a:lnTo>
                  <a:lnTo>
                    <a:pt x="172212" y="18288"/>
                  </a:lnTo>
                  <a:lnTo>
                    <a:pt x="178308" y="12192"/>
                  </a:lnTo>
                  <a:lnTo>
                    <a:pt x="182880" y="9144"/>
                  </a:lnTo>
                  <a:lnTo>
                    <a:pt x="187452" y="4572"/>
                  </a:lnTo>
                  <a:lnTo>
                    <a:pt x="193548" y="3048"/>
                  </a:lnTo>
                  <a:lnTo>
                    <a:pt x="193548" y="1524"/>
                  </a:lnTo>
                  <a:lnTo>
                    <a:pt x="19812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757" y="151354"/>
              <a:ext cx="1335635" cy="2587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Translation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68757" y="386050"/>
              <a:ext cx="780259" cy="2587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Cache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8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Overview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2072" y="2141879"/>
            <a:ext cx="39619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Virtual </a:t>
            </a:r>
            <a:r>
              <a:rPr lang="en-US" sz="2400" b="1" dirty="0" smtClean="0"/>
              <a:t>Machines</a:t>
            </a:r>
          </a:p>
          <a:p>
            <a:endParaRPr lang="en-US" sz="2400" b="1" dirty="0"/>
          </a:p>
          <a:p>
            <a:r>
              <a:rPr lang="en-US" sz="2400" b="1" dirty="0"/>
              <a:t>Virtualization </a:t>
            </a:r>
            <a:r>
              <a:rPr lang="en-US" sz="2400" b="1" dirty="0" smtClean="0"/>
              <a:t>Approaches</a:t>
            </a:r>
          </a:p>
          <a:p>
            <a:endParaRPr lang="en-US" sz="2400" b="1" dirty="0"/>
          </a:p>
          <a:p>
            <a:r>
              <a:rPr lang="en-US" sz="2400" b="1" dirty="0"/>
              <a:t>Processor </a:t>
            </a:r>
            <a:r>
              <a:rPr lang="en-US" sz="2400" b="1" dirty="0" smtClean="0"/>
              <a:t>Virtualization</a:t>
            </a:r>
            <a:endParaRPr lang="en-US" sz="2400" b="1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29200" y="2514600"/>
            <a:ext cx="3124200" cy="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8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6177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Adaptive BT: </a:t>
            </a:r>
            <a:r>
              <a:rPr lang="en-US" sz="3200" b="1" dirty="0"/>
              <a:t>Fast Trace Handling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9627" y="1338994"/>
            <a:ext cx="52843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Detect and Track Trace Faults</a:t>
            </a:r>
          </a:p>
          <a:p>
            <a:r>
              <a:rPr lang="en-US" sz="2400" b="1" dirty="0"/>
              <a:t>Splice in TRACE Translation</a:t>
            </a:r>
          </a:p>
          <a:p>
            <a:r>
              <a:rPr lang="en-US" sz="2400" dirty="0"/>
              <a:t>• Execute memory access in software</a:t>
            </a:r>
          </a:p>
          <a:p>
            <a:r>
              <a:rPr lang="en-US" sz="2400" dirty="0"/>
              <a:t>• Avoid page fault</a:t>
            </a:r>
          </a:p>
          <a:p>
            <a:r>
              <a:rPr lang="en-US" sz="2400" dirty="0"/>
              <a:t>• No re-decoding</a:t>
            </a:r>
          </a:p>
          <a:p>
            <a:r>
              <a:rPr lang="en-US" sz="2400" dirty="0"/>
              <a:t>• Faster resumption</a:t>
            </a:r>
          </a:p>
          <a:p>
            <a:r>
              <a:rPr lang="en-US" sz="2400" b="1" dirty="0"/>
              <a:t>Faster Traces</a:t>
            </a:r>
          </a:p>
          <a:p>
            <a:r>
              <a:rPr lang="en-US" sz="2400" dirty="0"/>
              <a:t>• 10x performance improvement</a:t>
            </a:r>
          </a:p>
          <a:p>
            <a:r>
              <a:rPr lang="en-US" sz="2400" dirty="0"/>
              <a:t>• Adapts to runtime behavior</a:t>
            </a:r>
            <a:endParaRPr lang="en-US" sz="6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72143" y="1338994"/>
            <a:ext cx="3309257" cy="4556547"/>
            <a:chOff x="0" y="0"/>
            <a:chExt cx="4114807" cy="4840556"/>
          </a:xfrm>
        </p:grpSpPr>
        <p:sp>
          <p:nvSpPr>
            <p:cNvPr id="44" name="Shape 45974"/>
            <p:cNvSpPr/>
            <p:nvPr/>
          </p:nvSpPr>
          <p:spPr>
            <a:xfrm>
              <a:off x="0" y="0"/>
              <a:ext cx="4114807" cy="4800601"/>
            </a:xfrm>
            <a:custGeom>
              <a:avLst/>
              <a:gdLst/>
              <a:ahLst/>
              <a:cxnLst/>
              <a:rect l="0" t="0" r="0" b="0"/>
              <a:pathLst>
                <a:path w="4114807" h="4800601">
                  <a:moveTo>
                    <a:pt x="146304" y="0"/>
                  </a:moveTo>
                  <a:lnTo>
                    <a:pt x="3968502" y="0"/>
                  </a:lnTo>
                  <a:cubicBezTo>
                    <a:pt x="4049275" y="0"/>
                    <a:pt x="4114807" y="65532"/>
                    <a:pt x="4114807" y="146304"/>
                  </a:cubicBezTo>
                  <a:lnTo>
                    <a:pt x="4114806" y="4654296"/>
                  </a:lnTo>
                  <a:cubicBezTo>
                    <a:pt x="4114806" y="4735069"/>
                    <a:pt x="4049274" y="4800601"/>
                    <a:pt x="3968502" y="4800601"/>
                  </a:cubicBezTo>
                  <a:lnTo>
                    <a:pt x="146304" y="4800600"/>
                  </a:lnTo>
                  <a:cubicBezTo>
                    <a:pt x="65532" y="4800600"/>
                    <a:pt x="0" y="4735068"/>
                    <a:pt x="0" y="4654296"/>
                  </a:cubicBezTo>
                  <a:lnTo>
                    <a:pt x="0" y="146304"/>
                  </a:lnTo>
                  <a:cubicBezTo>
                    <a:pt x="0" y="65532"/>
                    <a:pt x="65532" y="0"/>
                    <a:pt x="14630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3B3B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45975"/>
            <p:cNvSpPr/>
            <p:nvPr/>
          </p:nvSpPr>
          <p:spPr>
            <a:xfrm>
              <a:off x="0" y="0"/>
              <a:ext cx="4114807" cy="4800601"/>
            </a:xfrm>
            <a:custGeom>
              <a:avLst/>
              <a:gdLst/>
              <a:ahLst/>
              <a:cxnLst/>
              <a:rect l="0" t="0" r="0" b="0"/>
              <a:pathLst>
                <a:path w="4114807" h="4800601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4654296"/>
                  </a:lnTo>
                  <a:cubicBezTo>
                    <a:pt x="0" y="4735068"/>
                    <a:pt x="65532" y="4800600"/>
                    <a:pt x="146304" y="4800600"/>
                  </a:cubicBezTo>
                  <a:lnTo>
                    <a:pt x="3968502" y="4800601"/>
                  </a:lnTo>
                  <a:cubicBezTo>
                    <a:pt x="4049274" y="4800601"/>
                    <a:pt x="4114806" y="4735069"/>
                    <a:pt x="4114806" y="4654296"/>
                  </a:cubicBezTo>
                  <a:lnTo>
                    <a:pt x="4114807" y="146304"/>
                  </a:lnTo>
                  <a:cubicBezTo>
                    <a:pt x="4114807" y="65532"/>
                    <a:pt x="4049275" y="0"/>
                    <a:pt x="396850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46" name="Picture 4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2390" y="281432"/>
              <a:ext cx="899160" cy="1676400"/>
            </a:xfrm>
            <a:prstGeom prst="rect">
              <a:avLst/>
            </a:prstGeom>
          </p:spPr>
        </p:pic>
        <p:sp>
          <p:nvSpPr>
            <p:cNvPr id="47" name="Shape 45978"/>
            <p:cNvSpPr/>
            <p:nvPr/>
          </p:nvSpPr>
          <p:spPr>
            <a:xfrm>
              <a:off x="536448" y="283464"/>
              <a:ext cx="896118" cy="1673352"/>
            </a:xfrm>
            <a:custGeom>
              <a:avLst/>
              <a:gdLst/>
              <a:ahLst/>
              <a:cxnLst/>
              <a:rect l="0" t="0" r="0" b="0"/>
              <a:pathLst>
                <a:path w="896118" h="1673352">
                  <a:moveTo>
                    <a:pt x="146310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528572"/>
                  </a:lnTo>
                  <a:cubicBezTo>
                    <a:pt x="0" y="1607820"/>
                    <a:pt x="65532" y="1673352"/>
                    <a:pt x="146310" y="1673352"/>
                  </a:cubicBezTo>
                  <a:lnTo>
                    <a:pt x="749814" y="1673352"/>
                  </a:lnTo>
                  <a:cubicBezTo>
                    <a:pt x="830586" y="1673352"/>
                    <a:pt x="896118" y="1607820"/>
                    <a:pt x="896118" y="1528572"/>
                  </a:cubicBezTo>
                  <a:lnTo>
                    <a:pt x="896118" y="146304"/>
                  </a:lnTo>
                  <a:cubicBezTo>
                    <a:pt x="896118" y="65532"/>
                    <a:pt x="830586" y="0"/>
                    <a:pt x="74981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0294" y="1039845"/>
              <a:ext cx="540602" cy="2587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JMP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49" name="Picture 4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786134" y="281432"/>
              <a:ext cx="896112" cy="1341120"/>
            </a:xfrm>
            <a:prstGeom prst="rect">
              <a:avLst/>
            </a:prstGeom>
          </p:spPr>
        </p:pic>
        <p:sp>
          <p:nvSpPr>
            <p:cNvPr id="50" name="Shape 45982"/>
            <p:cNvSpPr/>
            <p:nvPr/>
          </p:nvSpPr>
          <p:spPr>
            <a:xfrm>
              <a:off x="1789182" y="283464"/>
              <a:ext cx="894588" cy="1339596"/>
            </a:xfrm>
            <a:custGeom>
              <a:avLst/>
              <a:gdLst/>
              <a:ahLst/>
              <a:cxnLst/>
              <a:rect l="0" t="0" r="0" b="0"/>
              <a:pathLst>
                <a:path w="894588" h="1339596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193292"/>
                  </a:lnTo>
                  <a:cubicBezTo>
                    <a:pt x="0" y="1274064"/>
                    <a:pt x="65532" y="1339596"/>
                    <a:pt x="146304" y="1339596"/>
                  </a:cubicBezTo>
                  <a:lnTo>
                    <a:pt x="749808" y="1339596"/>
                  </a:lnTo>
                  <a:cubicBezTo>
                    <a:pt x="830580" y="1339596"/>
                    <a:pt x="894588" y="1274064"/>
                    <a:pt x="894588" y="1193292"/>
                  </a:cubicBezTo>
                  <a:lnTo>
                    <a:pt x="894588" y="146304"/>
                  </a:lnTo>
                  <a:cubicBezTo>
                    <a:pt x="894588" y="65532"/>
                    <a:pt x="830580" y="0"/>
                    <a:pt x="74980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1" name="Picture 5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2390" y="2621280"/>
              <a:ext cx="899160" cy="1341120"/>
            </a:xfrm>
            <a:prstGeom prst="rect">
              <a:avLst/>
            </a:prstGeom>
          </p:spPr>
        </p:pic>
        <p:sp>
          <p:nvSpPr>
            <p:cNvPr id="52" name="Shape 45985"/>
            <p:cNvSpPr/>
            <p:nvPr/>
          </p:nvSpPr>
          <p:spPr>
            <a:xfrm>
              <a:off x="536448" y="2625852"/>
              <a:ext cx="896118" cy="1338072"/>
            </a:xfrm>
            <a:custGeom>
              <a:avLst/>
              <a:gdLst/>
              <a:ahLst/>
              <a:cxnLst/>
              <a:rect l="0" t="0" r="0" b="0"/>
              <a:pathLst>
                <a:path w="896118" h="1338072">
                  <a:moveTo>
                    <a:pt x="146310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1191768"/>
                  </a:lnTo>
                  <a:cubicBezTo>
                    <a:pt x="0" y="1272540"/>
                    <a:pt x="65532" y="1338072"/>
                    <a:pt x="146310" y="1338072"/>
                  </a:cubicBezTo>
                  <a:lnTo>
                    <a:pt x="749814" y="1338072"/>
                  </a:lnTo>
                  <a:cubicBezTo>
                    <a:pt x="830586" y="1338072"/>
                    <a:pt x="896118" y="1272540"/>
                    <a:pt x="896118" y="1191768"/>
                  </a:cubicBezTo>
                  <a:lnTo>
                    <a:pt x="896118" y="146304"/>
                  </a:lnTo>
                  <a:cubicBezTo>
                    <a:pt x="896118" y="65532"/>
                    <a:pt x="830586" y="0"/>
                    <a:pt x="74981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3" name="Picture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6134" y="2621280"/>
              <a:ext cx="896112" cy="841248"/>
            </a:xfrm>
            <a:prstGeom prst="rect">
              <a:avLst/>
            </a:prstGeom>
          </p:spPr>
        </p:pic>
        <p:sp>
          <p:nvSpPr>
            <p:cNvPr id="54" name="Shape 45988"/>
            <p:cNvSpPr/>
            <p:nvPr/>
          </p:nvSpPr>
          <p:spPr>
            <a:xfrm>
              <a:off x="1789182" y="2625852"/>
              <a:ext cx="894588" cy="836676"/>
            </a:xfrm>
            <a:custGeom>
              <a:avLst/>
              <a:gdLst/>
              <a:ahLst/>
              <a:cxnLst/>
              <a:rect l="0" t="0" r="0" b="0"/>
              <a:pathLst>
                <a:path w="894588" h="836676">
                  <a:moveTo>
                    <a:pt x="146304" y="0"/>
                  </a:moveTo>
                  <a:cubicBezTo>
                    <a:pt x="65532" y="0"/>
                    <a:pt x="0" y="65532"/>
                    <a:pt x="0" y="146304"/>
                  </a:cubicBezTo>
                  <a:lnTo>
                    <a:pt x="0" y="690372"/>
                  </a:lnTo>
                  <a:cubicBezTo>
                    <a:pt x="0" y="771144"/>
                    <a:pt x="65532" y="836676"/>
                    <a:pt x="146304" y="836676"/>
                  </a:cubicBezTo>
                  <a:lnTo>
                    <a:pt x="748284" y="836676"/>
                  </a:lnTo>
                  <a:cubicBezTo>
                    <a:pt x="829056" y="836676"/>
                    <a:pt x="894588" y="771144"/>
                    <a:pt x="894588" y="690372"/>
                  </a:cubicBezTo>
                  <a:lnTo>
                    <a:pt x="894588" y="146304"/>
                  </a:lnTo>
                  <a:cubicBezTo>
                    <a:pt x="894588" y="65532"/>
                    <a:pt x="829056" y="0"/>
                    <a:pt x="74828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45989"/>
            <p:cNvSpPr/>
            <p:nvPr/>
          </p:nvSpPr>
          <p:spPr>
            <a:xfrm>
              <a:off x="979938" y="1952244"/>
              <a:ext cx="1257300" cy="708660"/>
            </a:xfrm>
            <a:custGeom>
              <a:avLst/>
              <a:gdLst/>
              <a:ahLst/>
              <a:cxnLst/>
              <a:rect l="0" t="0" r="0" b="0"/>
              <a:pathLst>
                <a:path w="1257300" h="708660">
                  <a:moveTo>
                    <a:pt x="4572" y="0"/>
                  </a:moveTo>
                  <a:lnTo>
                    <a:pt x="33528" y="1524"/>
                  </a:lnTo>
                  <a:lnTo>
                    <a:pt x="64008" y="3048"/>
                  </a:lnTo>
                  <a:lnTo>
                    <a:pt x="92964" y="4572"/>
                  </a:lnTo>
                  <a:lnTo>
                    <a:pt x="121920" y="7620"/>
                  </a:lnTo>
                  <a:lnTo>
                    <a:pt x="150876" y="12192"/>
                  </a:lnTo>
                  <a:lnTo>
                    <a:pt x="179832" y="16764"/>
                  </a:lnTo>
                  <a:lnTo>
                    <a:pt x="207264" y="22860"/>
                  </a:lnTo>
                  <a:lnTo>
                    <a:pt x="234696" y="28956"/>
                  </a:lnTo>
                  <a:lnTo>
                    <a:pt x="262128" y="36576"/>
                  </a:lnTo>
                  <a:lnTo>
                    <a:pt x="289560" y="44196"/>
                  </a:lnTo>
                  <a:lnTo>
                    <a:pt x="315468" y="53340"/>
                  </a:lnTo>
                  <a:lnTo>
                    <a:pt x="341376" y="62484"/>
                  </a:lnTo>
                  <a:lnTo>
                    <a:pt x="367284" y="71628"/>
                  </a:lnTo>
                  <a:lnTo>
                    <a:pt x="391668" y="82296"/>
                  </a:lnTo>
                  <a:lnTo>
                    <a:pt x="414528" y="94488"/>
                  </a:lnTo>
                  <a:lnTo>
                    <a:pt x="437388" y="105156"/>
                  </a:lnTo>
                  <a:lnTo>
                    <a:pt x="458724" y="117348"/>
                  </a:lnTo>
                  <a:lnTo>
                    <a:pt x="480060" y="129540"/>
                  </a:lnTo>
                  <a:lnTo>
                    <a:pt x="499872" y="143256"/>
                  </a:lnTo>
                  <a:lnTo>
                    <a:pt x="518160" y="156972"/>
                  </a:lnTo>
                  <a:lnTo>
                    <a:pt x="534924" y="170688"/>
                  </a:lnTo>
                  <a:lnTo>
                    <a:pt x="551688" y="184404"/>
                  </a:lnTo>
                  <a:lnTo>
                    <a:pt x="566928" y="198120"/>
                  </a:lnTo>
                  <a:lnTo>
                    <a:pt x="580644" y="213360"/>
                  </a:lnTo>
                  <a:lnTo>
                    <a:pt x="592836" y="228600"/>
                  </a:lnTo>
                  <a:lnTo>
                    <a:pt x="603504" y="243840"/>
                  </a:lnTo>
                  <a:lnTo>
                    <a:pt x="612648" y="259080"/>
                  </a:lnTo>
                  <a:lnTo>
                    <a:pt x="620268" y="274320"/>
                  </a:lnTo>
                  <a:lnTo>
                    <a:pt x="626364" y="291084"/>
                  </a:lnTo>
                  <a:lnTo>
                    <a:pt x="630936" y="306324"/>
                  </a:lnTo>
                  <a:lnTo>
                    <a:pt x="633984" y="323088"/>
                  </a:lnTo>
                  <a:lnTo>
                    <a:pt x="635508" y="338328"/>
                  </a:lnTo>
                  <a:lnTo>
                    <a:pt x="635508" y="355092"/>
                  </a:lnTo>
                  <a:lnTo>
                    <a:pt x="638556" y="370332"/>
                  </a:lnTo>
                  <a:lnTo>
                    <a:pt x="643128" y="385572"/>
                  </a:lnTo>
                  <a:lnTo>
                    <a:pt x="649224" y="399288"/>
                  </a:lnTo>
                  <a:lnTo>
                    <a:pt x="656844" y="414528"/>
                  </a:lnTo>
                  <a:lnTo>
                    <a:pt x="665988" y="429768"/>
                  </a:lnTo>
                  <a:lnTo>
                    <a:pt x="676656" y="445008"/>
                  </a:lnTo>
                  <a:lnTo>
                    <a:pt x="687324" y="458724"/>
                  </a:lnTo>
                  <a:lnTo>
                    <a:pt x="701040" y="473964"/>
                  </a:lnTo>
                  <a:lnTo>
                    <a:pt x="716280" y="487680"/>
                  </a:lnTo>
                  <a:lnTo>
                    <a:pt x="731520" y="501396"/>
                  </a:lnTo>
                  <a:lnTo>
                    <a:pt x="749808" y="515112"/>
                  </a:lnTo>
                  <a:lnTo>
                    <a:pt x="768096" y="527304"/>
                  </a:lnTo>
                  <a:lnTo>
                    <a:pt x="786384" y="541020"/>
                  </a:lnTo>
                  <a:lnTo>
                    <a:pt x="807720" y="553212"/>
                  </a:lnTo>
                  <a:lnTo>
                    <a:pt x="829056" y="565404"/>
                  </a:lnTo>
                  <a:lnTo>
                    <a:pt x="850392" y="576072"/>
                  </a:lnTo>
                  <a:lnTo>
                    <a:pt x="874776" y="586740"/>
                  </a:lnTo>
                  <a:lnTo>
                    <a:pt x="897636" y="597408"/>
                  </a:lnTo>
                  <a:lnTo>
                    <a:pt x="923544" y="608076"/>
                  </a:lnTo>
                  <a:lnTo>
                    <a:pt x="947928" y="617220"/>
                  </a:lnTo>
                  <a:lnTo>
                    <a:pt x="973836" y="624840"/>
                  </a:lnTo>
                  <a:lnTo>
                    <a:pt x="1001268" y="632460"/>
                  </a:lnTo>
                  <a:lnTo>
                    <a:pt x="1028700" y="640080"/>
                  </a:lnTo>
                  <a:lnTo>
                    <a:pt x="1056132" y="646176"/>
                  </a:lnTo>
                  <a:lnTo>
                    <a:pt x="1083564" y="652272"/>
                  </a:lnTo>
                  <a:lnTo>
                    <a:pt x="1112520" y="656844"/>
                  </a:lnTo>
                  <a:lnTo>
                    <a:pt x="1139952" y="661416"/>
                  </a:lnTo>
                  <a:lnTo>
                    <a:pt x="1168908" y="664464"/>
                  </a:lnTo>
                  <a:lnTo>
                    <a:pt x="1181313" y="665239"/>
                  </a:lnTo>
                  <a:lnTo>
                    <a:pt x="1182624" y="632460"/>
                  </a:lnTo>
                  <a:lnTo>
                    <a:pt x="1257300" y="673608"/>
                  </a:lnTo>
                  <a:lnTo>
                    <a:pt x="1179576" y="708660"/>
                  </a:lnTo>
                  <a:lnTo>
                    <a:pt x="1180948" y="674360"/>
                  </a:lnTo>
                  <a:lnTo>
                    <a:pt x="1168908" y="673608"/>
                  </a:lnTo>
                  <a:lnTo>
                    <a:pt x="1139952" y="670560"/>
                  </a:lnTo>
                  <a:lnTo>
                    <a:pt x="1110996" y="665988"/>
                  </a:lnTo>
                  <a:lnTo>
                    <a:pt x="1082040" y="661416"/>
                  </a:lnTo>
                  <a:lnTo>
                    <a:pt x="1053084" y="655320"/>
                  </a:lnTo>
                  <a:lnTo>
                    <a:pt x="1025652" y="649224"/>
                  </a:lnTo>
                  <a:lnTo>
                    <a:pt x="998220" y="641604"/>
                  </a:lnTo>
                  <a:lnTo>
                    <a:pt x="970788" y="633984"/>
                  </a:lnTo>
                  <a:lnTo>
                    <a:pt x="944880" y="624840"/>
                  </a:lnTo>
                  <a:lnTo>
                    <a:pt x="918972" y="615696"/>
                  </a:lnTo>
                  <a:lnTo>
                    <a:pt x="894588" y="606552"/>
                  </a:lnTo>
                  <a:lnTo>
                    <a:pt x="870204" y="595884"/>
                  </a:lnTo>
                  <a:lnTo>
                    <a:pt x="847344" y="585216"/>
                  </a:lnTo>
                  <a:lnTo>
                    <a:pt x="824484" y="573024"/>
                  </a:lnTo>
                  <a:lnTo>
                    <a:pt x="801624" y="560832"/>
                  </a:lnTo>
                  <a:lnTo>
                    <a:pt x="781812" y="548640"/>
                  </a:lnTo>
                  <a:lnTo>
                    <a:pt x="762000" y="534924"/>
                  </a:lnTo>
                  <a:lnTo>
                    <a:pt x="743712" y="522732"/>
                  </a:lnTo>
                  <a:lnTo>
                    <a:pt x="725424" y="509016"/>
                  </a:lnTo>
                  <a:lnTo>
                    <a:pt x="710184" y="493776"/>
                  </a:lnTo>
                  <a:lnTo>
                    <a:pt x="694944" y="480060"/>
                  </a:lnTo>
                  <a:lnTo>
                    <a:pt x="681228" y="464820"/>
                  </a:lnTo>
                  <a:lnTo>
                    <a:pt x="669036" y="449580"/>
                  </a:lnTo>
                  <a:lnTo>
                    <a:pt x="656844" y="434340"/>
                  </a:lnTo>
                  <a:lnTo>
                    <a:pt x="647700" y="419100"/>
                  </a:lnTo>
                  <a:lnTo>
                    <a:pt x="640080" y="403860"/>
                  </a:lnTo>
                  <a:lnTo>
                    <a:pt x="633984" y="387096"/>
                  </a:lnTo>
                  <a:lnTo>
                    <a:pt x="629412" y="371856"/>
                  </a:lnTo>
                  <a:lnTo>
                    <a:pt x="626364" y="355092"/>
                  </a:lnTo>
                  <a:lnTo>
                    <a:pt x="626364" y="339852"/>
                  </a:lnTo>
                  <a:lnTo>
                    <a:pt x="624840" y="324612"/>
                  </a:lnTo>
                  <a:lnTo>
                    <a:pt x="621792" y="309372"/>
                  </a:lnTo>
                  <a:lnTo>
                    <a:pt x="618744" y="294132"/>
                  </a:lnTo>
                  <a:lnTo>
                    <a:pt x="612648" y="278892"/>
                  </a:lnTo>
                  <a:lnTo>
                    <a:pt x="605028" y="263652"/>
                  </a:lnTo>
                  <a:lnTo>
                    <a:pt x="595884" y="249936"/>
                  </a:lnTo>
                  <a:lnTo>
                    <a:pt x="585216" y="234696"/>
                  </a:lnTo>
                  <a:lnTo>
                    <a:pt x="573024" y="219456"/>
                  </a:lnTo>
                  <a:lnTo>
                    <a:pt x="559308" y="205740"/>
                  </a:lnTo>
                  <a:lnTo>
                    <a:pt x="545592" y="192024"/>
                  </a:lnTo>
                  <a:lnTo>
                    <a:pt x="528828" y="176784"/>
                  </a:lnTo>
                  <a:lnTo>
                    <a:pt x="512064" y="164592"/>
                  </a:lnTo>
                  <a:lnTo>
                    <a:pt x="493776" y="150876"/>
                  </a:lnTo>
                  <a:lnTo>
                    <a:pt x="473964" y="138684"/>
                  </a:lnTo>
                  <a:lnTo>
                    <a:pt x="454152" y="124968"/>
                  </a:lnTo>
                  <a:lnTo>
                    <a:pt x="432816" y="114300"/>
                  </a:lnTo>
                  <a:lnTo>
                    <a:pt x="409956" y="102108"/>
                  </a:lnTo>
                  <a:lnTo>
                    <a:pt x="387096" y="91440"/>
                  </a:lnTo>
                  <a:lnTo>
                    <a:pt x="362712" y="80772"/>
                  </a:lnTo>
                  <a:lnTo>
                    <a:pt x="338328" y="71628"/>
                  </a:lnTo>
                  <a:lnTo>
                    <a:pt x="312420" y="62484"/>
                  </a:lnTo>
                  <a:lnTo>
                    <a:pt x="286512" y="53340"/>
                  </a:lnTo>
                  <a:lnTo>
                    <a:pt x="260604" y="45720"/>
                  </a:lnTo>
                  <a:lnTo>
                    <a:pt x="233172" y="38100"/>
                  </a:lnTo>
                  <a:lnTo>
                    <a:pt x="205740" y="32004"/>
                  </a:lnTo>
                  <a:lnTo>
                    <a:pt x="178308" y="25908"/>
                  </a:lnTo>
                  <a:lnTo>
                    <a:pt x="149352" y="21336"/>
                  </a:lnTo>
                  <a:lnTo>
                    <a:pt x="120396" y="16764"/>
                  </a:lnTo>
                  <a:lnTo>
                    <a:pt x="91440" y="13716"/>
                  </a:lnTo>
                  <a:lnTo>
                    <a:pt x="62484" y="12192"/>
                  </a:lnTo>
                  <a:lnTo>
                    <a:pt x="33528" y="10668"/>
                  </a:lnTo>
                  <a:lnTo>
                    <a:pt x="4572" y="9144"/>
                  </a:lnTo>
                  <a:lnTo>
                    <a:pt x="1524" y="9144"/>
                  </a:lnTo>
                  <a:lnTo>
                    <a:pt x="0" y="4572"/>
                  </a:lnTo>
                  <a:lnTo>
                    <a:pt x="1524" y="1524"/>
                  </a:lnTo>
                  <a:lnTo>
                    <a:pt x="457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45990"/>
            <p:cNvSpPr/>
            <p:nvPr/>
          </p:nvSpPr>
          <p:spPr>
            <a:xfrm>
              <a:off x="984510" y="1618488"/>
              <a:ext cx="1257300" cy="1040892"/>
            </a:xfrm>
            <a:custGeom>
              <a:avLst/>
              <a:gdLst/>
              <a:ahLst/>
              <a:cxnLst/>
              <a:rect l="0" t="0" r="0" b="0"/>
              <a:pathLst>
                <a:path w="1257300" h="1040892">
                  <a:moveTo>
                    <a:pt x="1222248" y="0"/>
                  </a:moveTo>
                  <a:lnTo>
                    <a:pt x="1255776" y="0"/>
                  </a:lnTo>
                  <a:lnTo>
                    <a:pt x="1257300" y="4572"/>
                  </a:lnTo>
                  <a:lnTo>
                    <a:pt x="1255776" y="7620"/>
                  </a:lnTo>
                  <a:lnTo>
                    <a:pt x="1252728" y="9144"/>
                  </a:lnTo>
                  <a:lnTo>
                    <a:pt x="1223772" y="9144"/>
                  </a:lnTo>
                  <a:lnTo>
                    <a:pt x="1193292" y="12192"/>
                  </a:lnTo>
                  <a:lnTo>
                    <a:pt x="1164336" y="15240"/>
                  </a:lnTo>
                  <a:lnTo>
                    <a:pt x="1136904" y="19812"/>
                  </a:lnTo>
                  <a:lnTo>
                    <a:pt x="1107948" y="25908"/>
                  </a:lnTo>
                  <a:lnTo>
                    <a:pt x="1078992" y="33528"/>
                  </a:lnTo>
                  <a:lnTo>
                    <a:pt x="1051560" y="41148"/>
                  </a:lnTo>
                  <a:lnTo>
                    <a:pt x="1024128" y="51816"/>
                  </a:lnTo>
                  <a:lnTo>
                    <a:pt x="996696" y="62484"/>
                  </a:lnTo>
                  <a:lnTo>
                    <a:pt x="970788" y="74676"/>
                  </a:lnTo>
                  <a:lnTo>
                    <a:pt x="944880" y="86868"/>
                  </a:lnTo>
                  <a:lnTo>
                    <a:pt x="918972" y="100584"/>
                  </a:lnTo>
                  <a:lnTo>
                    <a:pt x="894588" y="115824"/>
                  </a:lnTo>
                  <a:lnTo>
                    <a:pt x="870204" y="131064"/>
                  </a:lnTo>
                  <a:lnTo>
                    <a:pt x="847344" y="147828"/>
                  </a:lnTo>
                  <a:lnTo>
                    <a:pt x="824484" y="164592"/>
                  </a:lnTo>
                  <a:lnTo>
                    <a:pt x="803148" y="182880"/>
                  </a:lnTo>
                  <a:lnTo>
                    <a:pt x="783336" y="201168"/>
                  </a:lnTo>
                  <a:lnTo>
                    <a:pt x="763524" y="219456"/>
                  </a:lnTo>
                  <a:lnTo>
                    <a:pt x="745236" y="239268"/>
                  </a:lnTo>
                  <a:lnTo>
                    <a:pt x="728472" y="260604"/>
                  </a:lnTo>
                  <a:lnTo>
                    <a:pt x="711708" y="280416"/>
                  </a:lnTo>
                  <a:lnTo>
                    <a:pt x="697992" y="301752"/>
                  </a:lnTo>
                  <a:lnTo>
                    <a:pt x="684276" y="323088"/>
                  </a:lnTo>
                  <a:lnTo>
                    <a:pt x="672084" y="345948"/>
                  </a:lnTo>
                  <a:lnTo>
                    <a:pt x="661416" y="368808"/>
                  </a:lnTo>
                  <a:lnTo>
                    <a:pt x="652272" y="390144"/>
                  </a:lnTo>
                  <a:lnTo>
                    <a:pt x="644652" y="413004"/>
                  </a:lnTo>
                  <a:lnTo>
                    <a:pt x="638556" y="435864"/>
                  </a:lnTo>
                  <a:lnTo>
                    <a:pt x="633984" y="458724"/>
                  </a:lnTo>
                  <a:lnTo>
                    <a:pt x="630936" y="483108"/>
                  </a:lnTo>
                  <a:lnTo>
                    <a:pt x="630936" y="505968"/>
                  </a:lnTo>
                  <a:lnTo>
                    <a:pt x="629412" y="528828"/>
                  </a:lnTo>
                  <a:lnTo>
                    <a:pt x="626364" y="553212"/>
                  </a:lnTo>
                  <a:lnTo>
                    <a:pt x="623316" y="576072"/>
                  </a:lnTo>
                  <a:lnTo>
                    <a:pt x="617220" y="600456"/>
                  </a:lnTo>
                  <a:lnTo>
                    <a:pt x="608076" y="623316"/>
                  </a:lnTo>
                  <a:lnTo>
                    <a:pt x="598932" y="646176"/>
                  </a:lnTo>
                  <a:lnTo>
                    <a:pt x="588264" y="669036"/>
                  </a:lnTo>
                  <a:lnTo>
                    <a:pt x="576072" y="691896"/>
                  </a:lnTo>
                  <a:lnTo>
                    <a:pt x="562356" y="714756"/>
                  </a:lnTo>
                  <a:lnTo>
                    <a:pt x="547116" y="736092"/>
                  </a:lnTo>
                  <a:lnTo>
                    <a:pt x="531876" y="757428"/>
                  </a:lnTo>
                  <a:lnTo>
                    <a:pt x="513588" y="777240"/>
                  </a:lnTo>
                  <a:lnTo>
                    <a:pt x="495300" y="797052"/>
                  </a:lnTo>
                  <a:lnTo>
                    <a:pt x="475488" y="816864"/>
                  </a:lnTo>
                  <a:lnTo>
                    <a:pt x="455676" y="836676"/>
                  </a:lnTo>
                  <a:lnTo>
                    <a:pt x="432816" y="853440"/>
                  </a:lnTo>
                  <a:lnTo>
                    <a:pt x="409956" y="871728"/>
                  </a:lnTo>
                  <a:lnTo>
                    <a:pt x="387096" y="888492"/>
                  </a:lnTo>
                  <a:lnTo>
                    <a:pt x="362712" y="903732"/>
                  </a:lnTo>
                  <a:lnTo>
                    <a:pt x="338328" y="918972"/>
                  </a:lnTo>
                  <a:lnTo>
                    <a:pt x="312420" y="932688"/>
                  </a:lnTo>
                  <a:lnTo>
                    <a:pt x="286512" y="944880"/>
                  </a:lnTo>
                  <a:lnTo>
                    <a:pt x="259080" y="957072"/>
                  </a:lnTo>
                  <a:lnTo>
                    <a:pt x="231648" y="967740"/>
                  </a:lnTo>
                  <a:lnTo>
                    <a:pt x="204216" y="978408"/>
                  </a:lnTo>
                  <a:lnTo>
                    <a:pt x="175260" y="987552"/>
                  </a:lnTo>
                  <a:lnTo>
                    <a:pt x="146304" y="993648"/>
                  </a:lnTo>
                  <a:lnTo>
                    <a:pt x="117348" y="1001268"/>
                  </a:lnTo>
                  <a:lnTo>
                    <a:pt x="88392" y="1005840"/>
                  </a:lnTo>
                  <a:lnTo>
                    <a:pt x="75668" y="1006635"/>
                  </a:lnTo>
                  <a:lnTo>
                    <a:pt x="77724" y="1040892"/>
                  </a:lnTo>
                  <a:lnTo>
                    <a:pt x="0" y="1007364"/>
                  </a:lnTo>
                  <a:lnTo>
                    <a:pt x="73152" y="964692"/>
                  </a:lnTo>
                  <a:lnTo>
                    <a:pt x="75116" y="997430"/>
                  </a:lnTo>
                  <a:lnTo>
                    <a:pt x="86868" y="996696"/>
                  </a:lnTo>
                  <a:lnTo>
                    <a:pt x="115824" y="992124"/>
                  </a:lnTo>
                  <a:lnTo>
                    <a:pt x="144780" y="986028"/>
                  </a:lnTo>
                  <a:lnTo>
                    <a:pt x="172212" y="978408"/>
                  </a:lnTo>
                  <a:lnTo>
                    <a:pt x="201168" y="969264"/>
                  </a:lnTo>
                  <a:lnTo>
                    <a:pt x="228600" y="960120"/>
                  </a:lnTo>
                  <a:lnTo>
                    <a:pt x="254508" y="949452"/>
                  </a:lnTo>
                  <a:lnTo>
                    <a:pt x="281940" y="937260"/>
                  </a:lnTo>
                  <a:lnTo>
                    <a:pt x="307848" y="925068"/>
                  </a:lnTo>
                  <a:lnTo>
                    <a:pt x="333756" y="911352"/>
                  </a:lnTo>
                  <a:lnTo>
                    <a:pt x="358140" y="896112"/>
                  </a:lnTo>
                  <a:lnTo>
                    <a:pt x="382524" y="880872"/>
                  </a:lnTo>
                  <a:lnTo>
                    <a:pt x="405384" y="864108"/>
                  </a:lnTo>
                  <a:lnTo>
                    <a:pt x="426720" y="847344"/>
                  </a:lnTo>
                  <a:lnTo>
                    <a:pt x="448056" y="829056"/>
                  </a:lnTo>
                  <a:lnTo>
                    <a:pt x="469392" y="810768"/>
                  </a:lnTo>
                  <a:lnTo>
                    <a:pt x="489204" y="790956"/>
                  </a:lnTo>
                  <a:lnTo>
                    <a:pt x="507492" y="771144"/>
                  </a:lnTo>
                  <a:lnTo>
                    <a:pt x="524256" y="751332"/>
                  </a:lnTo>
                  <a:lnTo>
                    <a:pt x="539496" y="729996"/>
                  </a:lnTo>
                  <a:lnTo>
                    <a:pt x="554736" y="708660"/>
                  </a:lnTo>
                  <a:lnTo>
                    <a:pt x="568452" y="687324"/>
                  </a:lnTo>
                  <a:lnTo>
                    <a:pt x="580644" y="665988"/>
                  </a:lnTo>
                  <a:lnTo>
                    <a:pt x="591312" y="643128"/>
                  </a:lnTo>
                  <a:lnTo>
                    <a:pt x="600456" y="620268"/>
                  </a:lnTo>
                  <a:lnTo>
                    <a:pt x="608076" y="597408"/>
                  </a:lnTo>
                  <a:lnTo>
                    <a:pt x="614172" y="574548"/>
                  </a:lnTo>
                  <a:lnTo>
                    <a:pt x="617220" y="551688"/>
                  </a:lnTo>
                  <a:lnTo>
                    <a:pt x="620268" y="528828"/>
                  </a:lnTo>
                  <a:lnTo>
                    <a:pt x="621792" y="505968"/>
                  </a:lnTo>
                  <a:lnTo>
                    <a:pt x="621792" y="481584"/>
                  </a:lnTo>
                  <a:lnTo>
                    <a:pt x="624840" y="457200"/>
                  </a:lnTo>
                  <a:lnTo>
                    <a:pt x="629412" y="434340"/>
                  </a:lnTo>
                  <a:lnTo>
                    <a:pt x="635508" y="409956"/>
                  </a:lnTo>
                  <a:lnTo>
                    <a:pt x="643128" y="387096"/>
                  </a:lnTo>
                  <a:lnTo>
                    <a:pt x="652272" y="364236"/>
                  </a:lnTo>
                  <a:lnTo>
                    <a:pt x="662940" y="341376"/>
                  </a:lnTo>
                  <a:lnTo>
                    <a:pt x="676656" y="318516"/>
                  </a:lnTo>
                  <a:lnTo>
                    <a:pt x="688848" y="297180"/>
                  </a:lnTo>
                  <a:lnTo>
                    <a:pt x="704088" y="275844"/>
                  </a:lnTo>
                  <a:lnTo>
                    <a:pt x="720852" y="254508"/>
                  </a:lnTo>
                  <a:lnTo>
                    <a:pt x="737616" y="233172"/>
                  </a:lnTo>
                  <a:lnTo>
                    <a:pt x="757428" y="213360"/>
                  </a:lnTo>
                  <a:lnTo>
                    <a:pt x="775716" y="193548"/>
                  </a:lnTo>
                  <a:lnTo>
                    <a:pt x="797052" y="175260"/>
                  </a:lnTo>
                  <a:lnTo>
                    <a:pt x="818388" y="156972"/>
                  </a:lnTo>
                  <a:lnTo>
                    <a:pt x="841248" y="140208"/>
                  </a:lnTo>
                  <a:lnTo>
                    <a:pt x="865632" y="123444"/>
                  </a:lnTo>
                  <a:lnTo>
                    <a:pt x="890016" y="106680"/>
                  </a:lnTo>
                  <a:lnTo>
                    <a:pt x="914400" y="92964"/>
                  </a:lnTo>
                  <a:lnTo>
                    <a:pt x="940308" y="77724"/>
                  </a:lnTo>
                  <a:lnTo>
                    <a:pt x="966216" y="65532"/>
                  </a:lnTo>
                  <a:lnTo>
                    <a:pt x="993648" y="53340"/>
                  </a:lnTo>
                  <a:lnTo>
                    <a:pt x="1021080" y="42672"/>
                  </a:lnTo>
                  <a:lnTo>
                    <a:pt x="1048512" y="33528"/>
                  </a:lnTo>
                  <a:lnTo>
                    <a:pt x="1077468" y="24384"/>
                  </a:lnTo>
                  <a:lnTo>
                    <a:pt x="1106424" y="16764"/>
                  </a:lnTo>
                  <a:lnTo>
                    <a:pt x="1135380" y="10668"/>
                  </a:lnTo>
                  <a:lnTo>
                    <a:pt x="1164336" y="6096"/>
                  </a:lnTo>
                  <a:lnTo>
                    <a:pt x="1193292" y="1524"/>
                  </a:lnTo>
                  <a:lnTo>
                    <a:pt x="122224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45991"/>
            <p:cNvSpPr/>
            <p:nvPr/>
          </p:nvSpPr>
          <p:spPr>
            <a:xfrm>
              <a:off x="2199138" y="1618488"/>
              <a:ext cx="76200" cy="1007364"/>
            </a:xfrm>
            <a:custGeom>
              <a:avLst/>
              <a:gdLst/>
              <a:ahLst/>
              <a:cxnLst/>
              <a:rect l="0" t="0" r="0" b="0"/>
              <a:pathLst>
                <a:path w="76200" h="1007364">
                  <a:moveTo>
                    <a:pt x="35052" y="0"/>
                  </a:moveTo>
                  <a:lnTo>
                    <a:pt x="41148" y="0"/>
                  </a:lnTo>
                  <a:lnTo>
                    <a:pt x="42672" y="4572"/>
                  </a:lnTo>
                  <a:lnTo>
                    <a:pt x="42672" y="832104"/>
                  </a:lnTo>
                  <a:lnTo>
                    <a:pt x="44196" y="850392"/>
                  </a:lnTo>
                  <a:lnTo>
                    <a:pt x="44196" y="931164"/>
                  </a:lnTo>
                  <a:lnTo>
                    <a:pt x="76200" y="931164"/>
                  </a:lnTo>
                  <a:lnTo>
                    <a:pt x="39624" y="1007364"/>
                  </a:lnTo>
                  <a:lnTo>
                    <a:pt x="0" y="931164"/>
                  </a:lnTo>
                  <a:lnTo>
                    <a:pt x="33528" y="931164"/>
                  </a:lnTo>
                  <a:lnTo>
                    <a:pt x="33528" y="4572"/>
                  </a:lnTo>
                  <a:lnTo>
                    <a:pt x="3505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45992"/>
            <p:cNvSpPr/>
            <p:nvPr/>
          </p:nvSpPr>
          <p:spPr>
            <a:xfrm>
              <a:off x="882402" y="268224"/>
              <a:ext cx="106680" cy="3700272"/>
            </a:xfrm>
            <a:custGeom>
              <a:avLst/>
              <a:gdLst/>
              <a:ahLst/>
              <a:cxnLst/>
              <a:rect l="0" t="0" r="0" b="0"/>
              <a:pathLst>
                <a:path w="106680" h="3700272">
                  <a:moveTo>
                    <a:pt x="28956" y="0"/>
                  </a:moveTo>
                  <a:lnTo>
                    <a:pt x="76200" y="71628"/>
                  </a:lnTo>
                  <a:lnTo>
                    <a:pt x="42536" y="75668"/>
                  </a:lnTo>
                  <a:lnTo>
                    <a:pt x="44196" y="91440"/>
                  </a:lnTo>
                  <a:lnTo>
                    <a:pt x="45720" y="123444"/>
                  </a:lnTo>
                  <a:lnTo>
                    <a:pt x="47244" y="158496"/>
                  </a:lnTo>
                  <a:lnTo>
                    <a:pt x="48768" y="198120"/>
                  </a:lnTo>
                  <a:lnTo>
                    <a:pt x="50292" y="242316"/>
                  </a:lnTo>
                  <a:lnTo>
                    <a:pt x="51816" y="289560"/>
                  </a:lnTo>
                  <a:lnTo>
                    <a:pt x="53340" y="341376"/>
                  </a:lnTo>
                  <a:lnTo>
                    <a:pt x="54864" y="394716"/>
                  </a:lnTo>
                  <a:lnTo>
                    <a:pt x="56388" y="452628"/>
                  </a:lnTo>
                  <a:lnTo>
                    <a:pt x="57912" y="513588"/>
                  </a:lnTo>
                  <a:lnTo>
                    <a:pt x="59436" y="577596"/>
                  </a:lnTo>
                  <a:lnTo>
                    <a:pt x="59436" y="643128"/>
                  </a:lnTo>
                  <a:lnTo>
                    <a:pt x="60960" y="713232"/>
                  </a:lnTo>
                  <a:lnTo>
                    <a:pt x="62484" y="783336"/>
                  </a:lnTo>
                  <a:lnTo>
                    <a:pt x="64008" y="856488"/>
                  </a:lnTo>
                  <a:lnTo>
                    <a:pt x="64008" y="932688"/>
                  </a:lnTo>
                  <a:lnTo>
                    <a:pt x="65532" y="1010412"/>
                  </a:lnTo>
                  <a:lnTo>
                    <a:pt x="65532" y="1088136"/>
                  </a:lnTo>
                  <a:lnTo>
                    <a:pt x="67056" y="1168908"/>
                  </a:lnTo>
                  <a:lnTo>
                    <a:pt x="68580" y="1335024"/>
                  </a:lnTo>
                  <a:lnTo>
                    <a:pt x="68580" y="1502664"/>
                  </a:lnTo>
                  <a:lnTo>
                    <a:pt x="70104" y="1674876"/>
                  </a:lnTo>
                  <a:lnTo>
                    <a:pt x="70104" y="2020824"/>
                  </a:lnTo>
                  <a:lnTo>
                    <a:pt x="71628" y="2193036"/>
                  </a:lnTo>
                  <a:lnTo>
                    <a:pt x="71628" y="2362200"/>
                  </a:lnTo>
                  <a:lnTo>
                    <a:pt x="73152" y="2526792"/>
                  </a:lnTo>
                  <a:lnTo>
                    <a:pt x="74676" y="2607564"/>
                  </a:lnTo>
                  <a:lnTo>
                    <a:pt x="74676" y="2685288"/>
                  </a:lnTo>
                  <a:lnTo>
                    <a:pt x="76200" y="2763012"/>
                  </a:lnTo>
                  <a:lnTo>
                    <a:pt x="76200" y="2839212"/>
                  </a:lnTo>
                  <a:lnTo>
                    <a:pt x="77724" y="2912364"/>
                  </a:lnTo>
                  <a:lnTo>
                    <a:pt x="79248" y="2982468"/>
                  </a:lnTo>
                  <a:lnTo>
                    <a:pt x="80772" y="3052572"/>
                  </a:lnTo>
                  <a:lnTo>
                    <a:pt x="80772" y="3118104"/>
                  </a:lnTo>
                  <a:lnTo>
                    <a:pt x="82296" y="3182112"/>
                  </a:lnTo>
                  <a:lnTo>
                    <a:pt x="83820" y="3243072"/>
                  </a:lnTo>
                  <a:lnTo>
                    <a:pt x="85344" y="3299460"/>
                  </a:lnTo>
                  <a:lnTo>
                    <a:pt x="86868" y="3354324"/>
                  </a:lnTo>
                  <a:lnTo>
                    <a:pt x="88392" y="3406140"/>
                  </a:lnTo>
                  <a:lnTo>
                    <a:pt x="89916" y="3453384"/>
                  </a:lnTo>
                  <a:lnTo>
                    <a:pt x="91440" y="3497580"/>
                  </a:lnTo>
                  <a:lnTo>
                    <a:pt x="92964" y="3537204"/>
                  </a:lnTo>
                  <a:lnTo>
                    <a:pt x="94488" y="3572256"/>
                  </a:lnTo>
                  <a:lnTo>
                    <a:pt x="96012" y="3604260"/>
                  </a:lnTo>
                  <a:lnTo>
                    <a:pt x="97536" y="3631692"/>
                  </a:lnTo>
                  <a:lnTo>
                    <a:pt x="99060" y="3654552"/>
                  </a:lnTo>
                  <a:lnTo>
                    <a:pt x="102108" y="3671316"/>
                  </a:lnTo>
                  <a:lnTo>
                    <a:pt x="103632" y="3683508"/>
                  </a:lnTo>
                  <a:lnTo>
                    <a:pt x="105156" y="3692652"/>
                  </a:lnTo>
                  <a:lnTo>
                    <a:pt x="106680" y="3697224"/>
                  </a:lnTo>
                  <a:lnTo>
                    <a:pt x="105156" y="3700272"/>
                  </a:lnTo>
                  <a:lnTo>
                    <a:pt x="100584" y="3700272"/>
                  </a:lnTo>
                  <a:lnTo>
                    <a:pt x="97536" y="3698748"/>
                  </a:lnTo>
                  <a:lnTo>
                    <a:pt x="96012" y="3695700"/>
                  </a:lnTo>
                  <a:lnTo>
                    <a:pt x="96012" y="3694176"/>
                  </a:lnTo>
                  <a:lnTo>
                    <a:pt x="94488" y="3686556"/>
                  </a:lnTo>
                  <a:lnTo>
                    <a:pt x="91440" y="3672840"/>
                  </a:lnTo>
                  <a:lnTo>
                    <a:pt x="89916" y="3654552"/>
                  </a:lnTo>
                  <a:lnTo>
                    <a:pt x="88392" y="3631692"/>
                  </a:lnTo>
                  <a:lnTo>
                    <a:pt x="86868" y="3604260"/>
                  </a:lnTo>
                  <a:lnTo>
                    <a:pt x="85344" y="3573780"/>
                  </a:lnTo>
                  <a:lnTo>
                    <a:pt x="83820" y="3537204"/>
                  </a:lnTo>
                  <a:lnTo>
                    <a:pt x="82296" y="3497580"/>
                  </a:lnTo>
                  <a:lnTo>
                    <a:pt x="80772" y="3453384"/>
                  </a:lnTo>
                  <a:lnTo>
                    <a:pt x="79248" y="3406140"/>
                  </a:lnTo>
                  <a:lnTo>
                    <a:pt x="77724" y="3354324"/>
                  </a:lnTo>
                  <a:lnTo>
                    <a:pt x="76200" y="3300984"/>
                  </a:lnTo>
                  <a:lnTo>
                    <a:pt x="74676" y="3243072"/>
                  </a:lnTo>
                  <a:lnTo>
                    <a:pt x="73152" y="3182112"/>
                  </a:lnTo>
                  <a:lnTo>
                    <a:pt x="71628" y="3118104"/>
                  </a:lnTo>
                  <a:lnTo>
                    <a:pt x="70104" y="3052572"/>
                  </a:lnTo>
                  <a:lnTo>
                    <a:pt x="70104" y="2983992"/>
                  </a:lnTo>
                  <a:lnTo>
                    <a:pt x="68580" y="2912364"/>
                  </a:lnTo>
                  <a:lnTo>
                    <a:pt x="67056" y="2839212"/>
                  </a:lnTo>
                  <a:lnTo>
                    <a:pt x="67056" y="2763012"/>
                  </a:lnTo>
                  <a:lnTo>
                    <a:pt x="65532" y="2685288"/>
                  </a:lnTo>
                  <a:lnTo>
                    <a:pt x="64008" y="2607564"/>
                  </a:lnTo>
                  <a:lnTo>
                    <a:pt x="64008" y="2526792"/>
                  </a:lnTo>
                  <a:lnTo>
                    <a:pt x="62484" y="2362200"/>
                  </a:lnTo>
                  <a:lnTo>
                    <a:pt x="60960" y="2193036"/>
                  </a:lnTo>
                  <a:lnTo>
                    <a:pt x="60960" y="1674876"/>
                  </a:lnTo>
                  <a:lnTo>
                    <a:pt x="59436" y="1502664"/>
                  </a:lnTo>
                  <a:lnTo>
                    <a:pt x="59436" y="1335024"/>
                  </a:lnTo>
                  <a:lnTo>
                    <a:pt x="57912" y="1168908"/>
                  </a:lnTo>
                  <a:lnTo>
                    <a:pt x="56388" y="1089660"/>
                  </a:lnTo>
                  <a:lnTo>
                    <a:pt x="56388" y="1010412"/>
                  </a:lnTo>
                  <a:lnTo>
                    <a:pt x="54864" y="932688"/>
                  </a:lnTo>
                  <a:lnTo>
                    <a:pt x="53340" y="858012"/>
                  </a:lnTo>
                  <a:lnTo>
                    <a:pt x="53340" y="783336"/>
                  </a:lnTo>
                  <a:lnTo>
                    <a:pt x="51816" y="713232"/>
                  </a:lnTo>
                  <a:lnTo>
                    <a:pt x="50292" y="643128"/>
                  </a:lnTo>
                  <a:lnTo>
                    <a:pt x="48768" y="577596"/>
                  </a:lnTo>
                  <a:lnTo>
                    <a:pt x="47244" y="513588"/>
                  </a:lnTo>
                  <a:lnTo>
                    <a:pt x="47244" y="452628"/>
                  </a:lnTo>
                  <a:lnTo>
                    <a:pt x="45720" y="396240"/>
                  </a:lnTo>
                  <a:lnTo>
                    <a:pt x="44196" y="341376"/>
                  </a:lnTo>
                  <a:lnTo>
                    <a:pt x="42672" y="289560"/>
                  </a:lnTo>
                  <a:lnTo>
                    <a:pt x="41148" y="242316"/>
                  </a:lnTo>
                  <a:lnTo>
                    <a:pt x="39624" y="199644"/>
                  </a:lnTo>
                  <a:lnTo>
                    <a:pt x="38100" y="158496"/>
                  </a:lnTo>
                  <a:lnTo>
                    <a:pt x="36576" y="123444"/>
                  </a:lnTo>
                  <a:lnTo>
                    <a:pt x="35052" y="91440"/>
                  </a:lnTo>
                  <a:lnTo>
                    <a:pt x="33421" y="76761"/>
                  </a:lnTo>
                  <a:lnTo>
                    <a:pt x="0" y="80772"/>
                  </a:lnTo>
                  <a:lnTo>
                    <a:pt x="2895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45993"/>
            <p:cNvSpPr/>
            <p:nvPr/>
          </p:nvSpPr>
          <p:spPr>
            <a:xfrm>
              <a:off x="2200663" y="283464"/>
              <a:ext cx="76200" cy="3183636"/>
            </a:xfrm>
            <a:custGeom>
              <a:avLst/>
              <a:gdLst/>
              <a:ahLst/>
              <a:cxnLst/>
              <a:rect l="0" t="0" r="0" b="0"/>
              <a:pathLst>
                <a:path w="76200" h="3183636">
                  <a:moveTo>
                    <a:pt x="38100" y="0"/>
                  </a:moveTo>
                  <a:lnTo>
                    <a:pt x="76200" y="77724"/>
                  </a:lnTo>
                  <a:lnTo>
                    <a:pt x="42672" y="77053"/>
                  </a:lnTo>
                  <a:lnTo>
                    <a:pt x="42672" y="496824"/>
                  </a:lnTo>
                  <a:lnTo>
                    <a:pt x="41148" y="554736"/>
                  </a:lnTo>
                  <a:lnTo>
                    <a:pt x="41148" y="3179064"/>
                  </a:lnTo>
                  <a:lnTo>
                    <a:pt x="39624" y="3182112"/>
                  </a:lnTo>
                  <a:lnTo>
                    <a:pt x="36576" y="3183636"/>
                  </a:lnTo>
                  <a:lnTo>
                    <a:pt x="33528" y="3182112"/>
                  </a:lnTo>
                  <a:lnTo>
                    <a:pt x="32004" y="3179064"/>
                  </a:lnTo>
                  <a:lnTo>
                    <a:pt x="32004" y="106680"/>
                  </a:lnTo>
                  <a:lnTo>
                    <a:pt x="33528" y="79248"/>
                  </a:lnTo>
                  <a:lnTo>
                    <a:pt x="33528" y="76871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51209" y="4292648"/>
              <a:ext cx="978394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Invoke 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51209" y="4548680"/>
              <a:ext cx="1368069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Translator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Shape 45996"/>
            <p:cNvSpPr/>
            <p:nvPr/>
          </p:nvSpPr>
          <p:spPr>
            <a:xfrm>
              <a:off x="1994922" y="3457956"/>
              <a:ext cx="246888" cy="754380"/>
            </a:xfrm>
            <a:custGeom>
              <a:avLst/>
              <a:gdLst/>
              <a:ahLst/>
              <a:cxnLst/>
              <a:rect l="0" t="0" r="0" b="0"/>
              <a:pathLst>
                <a:path w="246888" h="754380">
                  <a:moveTo>
                    <a:pt x="234696" y="0"/>
                  </a:moveTo>
                  <a:lnTo>
                    <a:pt x="240792" y="0"/>
                  </a:lnTo>
                  <a:lnTo>
                    <a:pt x="245364" y="1524"/>
                  </a:lnTo>
                  <a:lnTo>
                    <a:pt x="246888" y="4572"/>
                  </a:lnTo>
                  <a:lnTo>
                    <a:pt x="245364" y="7620"/>
                  </a:lnTo>
                  <a:lnTo>
                    <a:pt x="242316" y="9144"/>
                  </a:lnTo>
                  <a:lnTo>
                    <a:pt x="237744" y="9144"/>
                  </a:lnTo>
                  <a:lnTo>
                    <a:pt x="231648" y="10668"/>
                  </a:lnTo>
                  <a:lnTo>
                    <a:pt x="233172" y="10668"/>
                  </a:lnTo>
                  <a:lnTo>
                    <a:pt x="227076" y="13716"/>
                  </a:lnTo>
                  <a:lnTo>
                    <a:pt x="222504" y="16764"/>
                  </a:lnTo>
                  <a:lnTo>
                    <a:pt x="216408" y="21336"/>
                  </a:lnTo>
                  <a:lnTo>
                    <a:pt x="211836" y="25908"/>
                  </a:lnTo>
                  <a:lnTo>
                    <a:pt x="207264" y="32004"/>
                  </a:lnTo>
                  <a:lnTo>
                    <a:pt x="201168" y="39624"/>
                  </a:lnTo>
                  <a:lnTo>
                    <a:pt x="196596" y="47244"/>
                  </a:lnTo>
                  <a:lnTo>
                    <a:pt x="190500" y="56388"/>
                  </a:lnTo>
                  <a:lnTo>
                    <a:pt x="185928" y="65532"/>
                  </a:lnTo>
                  <a:lnTo>
                    <a:pt x="181356" y="76200"/>
                  </a:lnTo>
                  <a:lnTo>
                    <a:pt x="176784" y="86868"/>
                  </a:lnTo>
                  <a:lnTo>
                    <a:pt x="172212" y="97536"/>
                  </a:lnTo>
                  <a:lnTo>
                    <a:pt x="167640" y="109728"/>
                  </a:lnTo>
                  <a:lnTo>
                    <a:pt x="163068" y="123444"/>
                  </a:lnTo>
                  <a:lnTo>
                    <a:pt x="155448" y="150876"/>
                  </a:lnTo>
                  <a:lnTo>
                    <a:pt x="147828" y="179832"/>
                  </a:lnTo>
                  <a:lnTo>
                    <a:pt x="141732" y="210312"/>
                  </a:lnTo>
                  <a:lnTo>
                    <a:pt x="135636" y="242316"/>
                  </a:lnTo>
                  <a:lnTo>
                    <a:pt x="132588" y="275844"/>
                  </a:lnTo>
                  <a:lnTo>
                    <a:pt x="128016" y="309372"/>
                  </a:lnTo>
                  <a:lnTo>
                    <a:pt x="126492" y="344424"/>
                  </a:lnTo>
                  <a:lnTo>
                    <a:pt x="126492" y="379476"/>
                  </a:lnTo>
                  <a:lnTo>
                    <a:pt x="124968" y="414528"/>
                  </a:lnTo>
                  <a:lnTo>
                    <a:pt x="123444" y="449580"/>
                  </a:lnTo>
                  <a:lnTo>
                    <a:pt x="120396" y="483108"/>
                  </a:lnTo>
                  <a:lnTo>
                    <a:pt x="115824" y="516636"/>
                  </a:lnTo>
                  <a:lnTo>
                    <a:pt x="109728" y="550164"/>
                  </a:lnTo>
                  <a:lnTo>
                    <a:pt x="103632" y="580644"/>
                  </a:lnTo>
                  <a:lnTo>
                    <a:pt x="96012" y="609600"/>
                  </a:lnTo>
                  <a:lnTo>
                    <a:pt x="88392" y="638556"/>
                  </a:lnTo>
                  <a:lnTo>
                    <a:pt x="83820" y="650748"/>
                  </a:lnTo>
                  <a:lnTo>
                    <a:pt x="79248" y="662940"/>
                  </a:lnTo>
                  <a:lnTo>
                    <a:pt x="74676" y="675132"/>
                  </a:lnTo>
                  <a:lnTo>
                    <a:pt x="70104" y="685800"/>
                  </a:lnTo>
                  <a:lnTo>
                    <a:pt x="64008" y="696468"/>
                  </a:lnTo>
                  <a:lnTo>
                    <a:pt x="64008" y="697992"/>
                  </a:lnTo>
                  <a:lnTo>
                    <a:pt x="58505" y="704106"/>
                  </a:lnTo>
                  <a:lnTo>
                    <a:pt x="82296" y="729996"/>
                  </a:lnTo>
                  <a:lnTo>
                    <a:pt x="0" y="754380"/>
                  </a:lnTo>
                  <a:lnTo>
                    <a:pt x="30480" y="673608"/>
                  </a:lnTo>
                  <a:lnTo>
                    <a:pt x="52151" y="697192"/>
                  </a:lnTo>
                  <a:lnTo>
                    <a:pt x="56388" y="691896"/>
                  </a:lnTo>
                  <a:lnTo>
                    <a:pt x="56388" y="693420"/>
                  </a:lnTo>
                  <a:lnTo>
                    <a:pt x="60960" y="682752"/>
                  </a:lnTo>
                  <a:lnTo>
                    <a:pt x="65532" y="672084"/>
                  </a:lnTo>
                  <a:lnTo>
                    <a:pt x="70104" y="659892"/>
                  </a:lnTo>
                  <a:lnTo>
                    <a:pt x="74676" y="647700"/>
                  </a:lnTo>
                  <a:lnTo>
                    <a:pt x="79248" y="635508"/>
                  </a:lnTo>
                  <a:lnTo>
                    <a:pt x="86868" y="608076"/>
                  </a:lnTo>
                  <a:lnTo>
                    <a:pt x="94488" y="579120"/>
                  </a:lnTo>
                  <a:lnTo>
                    <a:pt x="100584" y="548640"/>
                  </a:lnTo>
                  <a:lnTo>
                    <a:pt x="106680" y="516636"/>
                  </a:lnTo>
                  <a:lnTo>
                    <a:pt x="111252" y="483108"/>
                  </a:lnTo>
                  <a:lnTo>
                    <a:pt x="114300" y="448056"/>
                  </a:lnTo>
                  <a:lnTo>
                    <a:pt x="115824" y="414528"/>
                  </a:lnTo>
                  <a:lnTo>
                    <a:pt x="115824" y="379476"/>
                  </a:lnTo>
                  <a:lnTo>
                    <a:pt x="117348" y="344424"/>
                  </a:lnTo>
                  <a:lnTo>
                    <a:pt x="118872" y="309372"/>
                  </a:lnTo>
                  <a:lnTo>
                    <a:pt x="121920" y="274320"/>
                  </a:lnTo>
                  <a:lnTo>
                    <a:pt x="126492" y="240792"/>
                  </a:lnTo>
                  <a:lnTo>
                    <a:pt x="132588" y="208788"/>
                  </a:lnTo>
                  <a:lnTo>
                    <a:pt x="138684" y="176784"/>
                  </a:lnTo>
                  <a:lnTo>
                    <a:pt x="146304" y="147828"/>
                  </a:lnTo>
                  <a:lnTo>
                    <a:pt x="153924" y="120396"/>
                  </a:lnTo>
                  <a:lnTo>
                    <a:pt x="158496" y="106680"/>
                  </a:lnTo>
                  <a:lnTo>
                    <a:pt x="163068" y="94488"/>
                  </a:lnTo>
                  <a:lnTo>
                    <a:pt x="167640" y="82296"/>
                  </a:lnTo>
                  <a:lnTo>
                    <a:pt x="173736" y="71628"/>
                  </a:lnTo>
                  <a:lnTo>
                    <a:pt x="178308" y="60960"/>
                  </a:lnTo>
                  <a:lnTo>
                    <a:pt x="182880" y="51816"/>
                  </a:lnTo>
                  <a:lnTo>
                    <a:pt x="188976" y="42672"/>
                  </a:lnTo>
                  <a:lnTo>
                    <a:pt x="193548" y="33528"/>
                  </a:lnTo>
                  <a:lnTo>
                    <a:pt x="199644" y="25908"/>
                  </a:lnTo>
                  <a:lnTo>
                    <a:pt x="205740" y="19812"/>
                  </a:lnTo>
                  <a:lnTo>
                    <a:pt x="210312" y="13716"/>
                  </a:lnTo>
                  <a:lnTo>
                    <a:pt x="216408" y="9144"/>
                  </a:lnTo>
                  <a:lnTo>
                    <a:pt x="222504" y="4572"/>
                  </a:lnTo>
                  <a:lnTo>
                    <a:pt x="228600" y="3048"/>
                  </a:lnTo>
                  <a:lnTo>
                    <a:pt x="228600" y="1524"/>
                  </a:lnTo>
                  <a:lnTo>
                    <a:pt x="23469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63" name="Picture 6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894082" y="382524"/>
              <a:ext cx="1043940" cy="3817620"/>
            </a:xfrm>
            <a:prstGeom prst="rect">
              <a:avLst/>
            </a:prstGeom>
          </p:spPr>
        </p:pic>
        <p:sp>
          <p:nvSpPr>
            <p:cNvPr id="64" name="Shape 45999"/>
            <p:cNvSpPr/>
            <p:nvPr/>
          </p:nvSpPr>
          <p:spPr>
            <a:xfrm>
              <a:off x="2895606" y="384048"/>
              <a:ext cx="1040892" cy="3814572"/>
            </a:xfrm>
            <a:custGeom>
              <a:avLst/>
              <a:gdLst/>
              <a:ahLst/>
              <a:cxnLst/>
              <a:rect l="0" t="0" r="0" b="0"/>
              <a:pathLst>
                <a:path w="1040892" h="3814572">
                  <a:moveTo>
                    <a:pt x="169164" y="0"/>
                  </a:moveTo>
                  <a:cubicBezTo>
                    <a:pt x="76200" y="0"/>
                    <a:pt x="0" y="76200"/>
                    <a:pt x="0" y="170688"/>
                  </a:cubicBezTo>
                  <a:lnTo>
                    <a:pt x="0" y="3645408"/>
                  </a:lnTo>
                  <a:cubicBezTo>
                    <a:pt x="0" y="3738372"/>
                    <a:pt x="76200" y="3814572"/>
                    <a:pt x="169164" y="3814572"/>
                  </a:cubicBezTo>
                  <a:lnTo>
                    <a:pt x="871728" y="3814572"/>
                  </a:lnTo>
                  <a:cubicBezTo>
                    <a:pt x="964692" y="3814572"/>
                    <a:pt x="1040892" y="3738372"/>
                    <a:pt x="1040892" y="3645409"/>
                  </a:cubicBezTo>
                  <a:lnTo>
                    <a:pt x="1040892" y="170688"/>
                  </a:lnTo>
                  <a:cubicBezTo>
                    <a:pt x="1040892" y="76200"/>
                    <a:pt x="964692" y="0"/>
                    <a:pt x="87172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3913" y="2211801"/>
              <a:ext cx="913556" cy="258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TRACE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Shape 46001"/>
            <p:cNvSpPr/>
            <p:nvPr/>
          </p:nvSpPr>
          <p:spPr>
            <a:xfrm>
              <a:off x="1427994" y="347472"/>
              <a:ext cx="1988820" cy="778764"/>
            </a:xfrm>
            <a:custGeom>
              <a:avLst/>
              <a:gdLst/>
              <a:ahLst/>
              <a:cxnLst/>
              <a:rect l="0" t="0" r="0" b="0"/>
              <a:pathLst>
                <a:path w="1988820" h="778764">
                  <a:moveTo>
                    <a:pt x="1911096" y="0"/>
                  </a:moveTo>
                  <a:lnTo>
                    <a:pt x="1988820" y="36576"/>
                  </a:lnTo>
                  <a:lnTo>
                    <a:pt x="1912620" y="76200"/>
                  </a:lnTo>
                  <a:lnTo>
                    <a:pt x="1911949" y="42672"/>
                  </a:lnTo>
                  <a:lnTo>
                    <a:pt x="1895856" y="42672"/>
                  </a:lnTo>
                  <a:lnTo>
                    <a:pt x="1850136" y="45720"/>
                  </a:lnTo>
                  <a:lnTo>
                    <a:pt x="1804416" y="48768"/>
                  </a:lnTo>
                  <a:lnTo>
                    <a:pt x="1758696" y="53340"/>
                  </a:lnTo>
                  <a:lnTo>
                    <a:pt x="1712976" y="59436"/>
                  </a:lnTo>
                  <a:lnTo>
                    <a:pt x="1668780" y="65532"/>
                  </a:lnTo>
                  <a:lnTo>
                    <a:pt x="1624584" y="73152"/>
                  </a:lnTo>
                  <a:lnTo>
                    <a:pt x="1581912" y="80772"/>
                  </a:lnTo>
                  <a:lnTo>
                    <a:pt x="1539240" y="89916"/>
                  </a:lnTo>
                  <a:lnTo>
                    <a:pt x="1498092" y="99060"/>
                  </a:lnTo>
                  <a:lnTo>
                    <a:pt x="1456944" y="109728"/>
                  </a:lnTo>
                  <a:lnTo>
                    <a:pt x="1418844" y="120396"/>
                  </a:lnTo>
                  <a:lnTo>
                    <a:pt x="1380744" y="131064"/>
                  </a:lnTo>
                  <a:lnTo>
                    <a:pt x="1342644" y="143256"/>
                  </a:lnTo>
                  <a:lnTo>
                    <a:pt x="1307592" y="155448"/>
                  </a:lnTo>
                  <a:lnTo>
                    <a:pt x="1274064" y="169164"/>
                  </a:lnTo>
                  <a:lnTo>
                    <a:pt x="1242060" y="182880"/>
                  </a:lnTo>
                  <a:lnTo>
                    <a:pt x="1210056" y="196596"/>
                  </a:lnTo>
                  <a:lnTo>
                    <a:pt x="1181100" y="211836"/>
                  </a:lnTo>
                  <a:lnTo>
                    <a:pt x="1153668" y="227076"/>
                  </a:lnTo>
                  <a:lnTo>
                    <a:pt x="1129284" y="242316"/>
                  </a:lnTo>
                  <a:lnTo>
                    <a:pt x="1104900" y="257556"/>
                  </a:lnTo>
                  <a:lnTo>
                    <a:pt x="1085088" y="272796"/>
                  </a:lnTo>
                  <a:lnTo>
                    <a:pt x="1065276" y="289560"/>
                  </a:lnTo>
                  <a:lnTo>
                    <a:pt x="1056132" y="297180"/>
                  </a:lnTo>
                  <a:lnTo>
                    <a:pt x="1048512" y="306324"/>
                  </a:lnTo>
                  <a:lnTo>
                    <a:pt x="1040892" y="313944"/>
                  </a:lnTo>
                  <a:lnTo>
                    <a:pt x="1034796" y="321564"/>
                  </a:lnTo>
                  <a:lnTo>
                    <a:pt x="1028700" y="330708"/>
                  </a:lnTo>
                  <a:lnTo>
                    <a:pt x="1022604" y="338328"/>
                  </a:lnTo>
                  <a:lnTo>
                    <a:pt x="1018032" y="347472"/>
                  </a:lnTo>
                  <a:lnTo>
                    <a:pt x="1013460" y="355092"/>
                  </a:lnTo>
                  <a:lnTo>
                    <a:pt x="1008888" y="364236"/>
                  </a:lnTo>
                  <a:lnTo>
                    <a:pt x="1005840" y="371856"/>
                  </a:lnTo>
                  <a:lnTo>
                    <a:pt x="1004316" y="379476"/>
                  </a:lnTo>
                  <a:lnTo>
                    <a:pt x="1002792" y="388620"/>
                  </a:lnTo>
                  <a:lnTo>
                    <a:pt x="1001268" y="396240"/>
                  </a:lnTo>
                  <a:lnTo>
                    <a:pt x="1001268" y="405384"/>
                  </a:lnTo>
                  <a:lnTo>
                    <a:pt x="999744" y="414528"/>
                  </a:lnTo>
                  <a:lnTo>
                    <a:pt x="999744" y="423672"/>
                  </a:lnTo>
                  <a:lnTo>
                    <a:pt x="996696" y="432816"/>
                  </a:lnTo>
                  <a:lnTo>
                    <a:pt x="995172" y="440436"/>
                  </a:lnTo>
                  <a:lnTo>
                    <a:pt x="992124" y="449580"/>
                  </a:lnTo>
                  <a:lnTo>
                    <a:pt x="987552" y="458724"/>
                  </a:lnTo>
                  <a:lnTo>
                    <a:pt x="982980" y="467868"/>
                  </a:lnTo>
                  <a:lnTo>
                    <a:pt x="978408" y="477012"/>
                  </a:lnTo>
                  <a:lnTo>
                    <a:pt x="972312" y="484632"/>
                  </a:lnTo>
                  <a:lnTo>
                    <a:pt x="964692" y="493776"/>
                  </a:lnTo>
                  <a:lnTo>
                    <a:pt x="958596" y="501396"/>
                  </a:lnTo>
                  <a:lnTo>
                    <a:pt x="950976" y="510540"/>
                  </a:lnTo>
                  <a:lnTo>
                    <a:pt x="941832" y="519684"/>
                  </a:lnTo>
                  <a:lnTo>
                    <a:pt x="932688" y="527304"/>
                  </a:lnTo>
                  <a:lnTo>
                    <a:pt x="914400" y="544068"/>
                  </a:lnTo>
                  <a:lnTo>
                    <a:pt x="891540" y="560832"/>
                  </a:lnTo>
                  <a:lnTo>
                    <a:pt x="868680" y="576072"/>
                  </a:lnTo>
                  <a:lnTo>
                    <a:pt x="842772" y="591312"/>
                  </a:lnTo>
                  <a:lnTo>
                    <a:pt x="815340" y="606552"/>
                  </a:lnTo>
                  <a:lnTo>
                    <a:pt x="786384" y="621792"/>
                  </a:lnTo>
                  <a:lnTo>
                    <a:pt x="754380" y="635508"/>
                  </a:lnTo>
                  <a:lnTo>
                    <a:pt x="722376" y="649224"/>
                  </a:lnTo>
                  <a:lnTo>
                    <a:pt x="687324" y="662940"/>
                  </a:lnTo>
                  <a:lnTo>
                    <a:pt x="652272" y="675132"/>
                  </a:lnTo>
                  <a:lnTo>
                    <a:pt x="614172" y="687324"/>
                  </a:lnTo>
                  <a:lnTo>
                    <a:pt x="576072" y="699516"/>
                  </a:lnTo>
                  <a:lnTo>
                    <a:pt x="536448" y="710184"/>
                  </a:lnTo>
                  <a:lnTo>
                    <a:pt x="496824" y="719328"/>
                  </a:lnTo>
                  <a:lnTo>
                    <a:pt x="454152" y="729996"/>
                  </a:lnTo>
                  <a:lnTo>
                    <a:pt x="413004" y="737616"/>
                  </a:lnTo>
                  <a:lnTo>
                    <a:pt x="368808" y="746760"/>
                  </a:lnTo>
                  <a:lnTo>
                    <a:pt x="324612" y="752856"/>
                  </a:lnTo>
                  <a:lnTo>
                    <a:pt x="280416" y="760476"/>
                  </a:lnTo>
                  <a:lnTo>
                    <a:pt x="234696" y="765048"/>
                  </a:lnTo>
                  <a:lnTo>
                    <a:pt x="188976" y="769620"/>
                  </a:lnTo>
                  <a:lnTo>
                    <a:pt x="143256" y="772668"/>
                  </a:lnTo>
                  <a:lnTo>
                    <a:pt x="97536" y="775716"/>
                  </a:lnTo>
                  <a:lnTo>
                    <a:pt x="50292" y="777240"/>
                  </a:lnTo>
                  <a:lnTo>
                    <a:pt x="4572" y="778764"/>
                  </a:lnTo>
                  <a:lnTo>
                    <a:pt x="0" y="777240"/>
                  </a:lnTo>
                  <a:lnTo>
                    <a:pt x="0" y="769620"/>
                  </a:lnTo>
                  <a:lnTo>
                    <a:pt x="4572" y="768096"/>
                  </a:lnTo>
                  <a:lnTo>
                    <a:pt x="50292" y="768096"/>
                  </a:lnTo>
                  <a:lnTo>
                    <a:pt x="96012" y="766572"/>
                  </a:lnTo>
                  <a:lnTo>
                    <a:pt x="143256" y="763524"/>
                  </a:lnTo>
                  <a:lnTo>
                    <a:pt x="188976" y="760476"/>
                  </a:lnTo>
                  <a:lnTo>
                    <a:pt x="234696" y="755904"/>
                  </a:lnTo>
                  <a:lnTo>
                    <a:pt x="278892" y="749808"/>
                  </a:lnTo>
                  <a:lnTo>
                    <a:pt x="323088" y="743712"/>
                  </a:lnTo>
                  <a:lnTo>
                    <a:pt x="367284" y="737616"/>
                  </a:lnTo>
                  <a:lnTo>
                    <a:pt x="409956" y="728472"/>
                  </a:lnTo>
                  <a:lnTo>
                    <a:pt x="452628" y="720852"/>
                  </a:lnTo>
                  <a:lnTo>
                    <a:pt x="493776" y="710184"/>
                  </a:lnTo>
                  <a:lnTo>
                    <a:pt x="534924" y="701040"/>
                  </a:lnTo>
                  <a:lnTo>
                    <a:pt x="574548" y="690372"/>
                  </a:lnTo>
                  <a:lnTo>
                    <a:pt x="612648" y="678180"/>
                  </a:lnTo>
                  <a:lnTo>
                    <a:pt x="649224" y="665988"/>
                  </a:lnTo>
                  <a:lnTo>
                    <a:pt x="684276" y="653796"/>
                  </a:lnTo>
                  <a:lnTo>
                    <a:pt x="717804" y="640080"/>
                  </a:lnTo>
                  <a:lnTo>
                    <a:pt x="751332" y="626364"/>
                  </a:lnTo>
                  <a:lnTo>
                    <a:pt x="781812" y="612648"/>
                  </a:lnTo>
                  <a:lnTo>
                    <a:pt x="810768" y="598932"/>
                  </a:lnTo>
                  <a:lnTo>
                    <a:pt x="838200" y="583692"/>
                  </a:lnTo>
                  <a:lnTo>
                    <a:pt x="864108" y="568452"/>
                  </a:lnTo>
                  <a:lnTo>
                    <a:pt x="886968" y="553212"/>
                  </a:lnTo>
                  <a:lnTo>
                    <a:pt x="908304" y="536448"/>
                  </a:lnTo>
                  <a:lnTo>
                    <a:pt x="926592" y="519684"/>
                  </a:lnTo>
                  <a:lnTo>
                    <a:pt x="935736" y="512064"/>
                  </a:lnTo>
                  <a:lnTo>
                    <a:pt x="943356" y="504444"/>
                  </a:lnTo>
                  <a:lnTo>
                    <a:pt x="950976" y="495300"/>
                  </a:lnTo>
                  <a:lnTo>
                    <a:pt x="958596" y="487680"/>
                  </a:lnTo>
                  <a:lnTo>
                    <a:pt x="964692" y="480060"/>
                  </a:lnTo>
                  <a:lnTo>
                    <a:pt x="969264" y="470916"/>
                  </a:lnTo>
                  <a:lnTo>
                    <a:pt x="975360" y="463296"/>
                  </a:lnTo>
                  <a:lnTo>
                    <a:pt x="979932" y="454152"/>
                  </a:lnTo>
                  <a:lnTo>
                    <a:pt x="982980" y="446532"/>
                  </a:lnTo>
                  <a:lnTo>
                    <a:pt x="986028" y="437388"/>
                  </a:lnTo>
                  <a:lnTo>
                    <a:pt x="989076" y="429768"/>
                  </a:lnTo>
                  <a:lnTo>
                    <a:pt x="990600" y="420624"/>
                  </a:lnTo>
                  <a:lnTo>
                    <a:pt x="990600" y="413004"/>
                  </a:lnTo>
                  <a:lnTo>
                    <a:pt x="992124" y="405384"/>
                  </a:lnTo>
                  <a:lnTo>
                    <a:pt x="992124" y="396240"/>
                  </a:lnTo>
                  <a:lnTo>
                    <a:pt x="993648" y="387096"/>
                  </a:lnTo>
                  <a:lnTo>
                    <a:pt x="995172" y="377952"/>
                  </a:lnTo>
                  <a:lnTo>
                    <a:pt x="996696" y="368808"/>
                  </a:lnTo>
                  <a:lnTo>
                    <a:pt x="1001268" y="359664"/>
                  </a:lnTo>
                  <a:lnTo>
                    <a:pt x="1004316" y="352044"/>
                  </a:lnTo>
                  <a:lnTo>
                    <a:pt x="1008888" y="342900"/>
                  </a:lnTo>
                  <a:lnTo>
                    <a:pt x="1014984" y="333756"/>
                  </a:lnTo>
                  <a:lnTo>
                    <a:pt x="1021080" y="324612"/>
                  </a:lnTo>
                  <a:lnTo>
                    <a:pt x="1027176" y="316992"/>
                  </a:lnTo>
                  <a:lnTo>
                    <a:pt x="1033272" y="307848"/>
                  </a:lnTo>
                  <a:lnTo>
                    <a:pt x="1042416" y="298704"/>
                  </a:lnTo>
                  <a:lnTo>
                    <a:pt x="1050036" y="291084"/>
                  </a:lnTo>
                  <a:lnTo>
                    <a:pt x="1059180" y="281940"/>
                  </a:lnTo>
                  <a:lnTo>
                    <a:pt x="1078992" y="266700"/>
                  </a:lnTo>
                  <a:lnTo>
                    <a:pt x="1100328" y="249936"/>
                  </a:lnTo>
                  <a:lnTo>
                    <a:pt x="1123188" y="234696"/>
                  </a:lnTo>
                  <a:lnTo>
                    <a:pt x="1149096" y="217932"/>
                  </a:lnTo>
                  <a:lnTo>
                    <a:pt x="1176528" y="202692"/>
                  </a:lnTo>
                  <a:lnTo>
                    <a:pt x="1207008" y="188976"/>
                  </a:lnTo>
                  <a:lnTo>
                    <a:pt x="1237488" y="175260"/>
                  </a:lnTo>
                  <a:lnTo>
                    <a:pt x="1269492" y="160020"/>
                  </a:lnTo>
                  <a:lnTo>
                    <a:pt x="1304544" y="147828"/>
                  </a:lnTo>
                  <a:lnTo>
                    <a:pt x="1339596" y="134112"/>
                  </a:lnTo>
                  <a:lnTo>
                    <a:pt x="1377696" y="121920"/>
                  </a:lnTo>
                  <a:lnTo>
                    <a:pt x="1415796" y="111252"/>
                  </a:lnTo>
                  <a:lnTo>
                    <a:pt x="1455420" y="100584"/>
                  </a:lnTo>
                  <a:lnTo>
                    <a:pt x="1495044" y="89916"/>
                  </a:lnTo>
                  <a:lnTo>
                    <a:pt x="1537716" y="80772"/>
                  </a:lnTo>
                  <a:lnTo>
                    <a:pt x="1580388" y="71628"/>
                  </a:lnTo>
                  <a:lnTo>
                    <a:pt x="1623060" y="64008"/>
                  </a:lnTo>
                  <a:lnTo>
                    <a:pt x="1667256" y="56388"/>
                  </a:lnTo>
                  <a:lnTo>
                    <a:pt x="1711452" y="50292"/>
                  </a:lnTo>
                  <a:lnTo>
                    <a:pt x="1757172" y="44196"/>
                  </a:lnTo>
                  <a:lnTo>
                    <a:pt x="1802892" y="39624"/>
                  </a:lnTo>
                  <a:lnTo>
                    <a:pt x="1848612" y="36576"/>
                  </a:lnTo>
                  <a:lnTo>
                    <a:pt x="1895856" y="33528"/>
                  </a:lnTo>
                  <a:lnTo>
                    <a:pt x="1911767" y="33528"/>
                  </a:lnTo>
                  <a:lnTo>
                    <a:pt x="191109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80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7100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</a:t>
            </a:r>
            <a:r>
              <a:rPr lang="en-US" sz="3200" b="1" dirty="0" err="1" smtClean="0"/>
              <a:t>ParaVirtualization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841" y="1116823"/>
            <a:ext cx="8572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Virtualization</a:t>
            </a:r>
          </a:p>
          <a:p>
            <a:r>
              <a:rPr lang="en-US" sz="2400" dirty="0"/>
              <a:t>• No modifications to guest OS</a:t>
            </a:r>
          </a:p>
          <a:p>
            <a:r>
              <a:rPr lang="en-US" sz="2400" dirty="0"/>
              <a:t>• Excellent compatibility, good performance, but </a:t>
            </a:r>
            <a:r>
              <a:rPr lang="en-US" sz="2400" dirty="0" smtClean="0"/>
              <a:t>complex</a:t>
            </a:r>
          </a:p>
          <a:p>
            <a:endParaRPr lang="en-US" sz="2400" dirty="0"/>
          </a:p>
          <a:p>
            <a:r>
              <a:rPr lang="en-US" sz="2400" b="1" dirty="0"/>
              <a:t>Paravirtualization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Exports </a:t>
            </a:r>
            <a:r>
              <a:rPr lang="en-US" sz="2400" dirty="0"/>
              <a:t>Simpler </a:t>
            </a:r>
            <a:r>
              <a:rPr lang="en-US" sz="2400" dirty="0" smtClean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an enhancement of virtualization technology in which a guest OS is recompiled prior to installation inside a virtual machine. 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for an interface to the virtual machine that can differ somewhat from that of the underlying </a:t>
            </a:r>
            <a:r>
              <a:rPr lang="en-US" sz="2400" dirty="0" smtClean="0"/>
              <a:t>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requires guest</a:t>
            </a:r>
            <a:r>
              <a:rPr lang="en-US" sz="2400" dirty="0"/>
              <a:t> </a:t>
            </a:r>
            <a:r>
              <a:rPr lang="en-US" sz="2400" dirty="0" smtClean="0"/>
              <a:t>OS</a:t>
            </a:r>
            <a:r>
              <a:rPr lang="en-US" sz="2400" dirty="0"/>
              <a:t> to be explicitly </a:t>
            </a:r>
            <a:r>
              <a:rPr lang="en-US" sz="2400" dirty="0" smtClean="0"/>
              <a:t>ported</a:t>
            </a:r>
            <a:r>
              <a:rPr lang="en-US" sz="2400" dirty="0"/>
              <a:t> for the </a:t>
            </a:r>
            <a:r>
              <a:rPr lang="en-US" sz="2400" dirty="0" smtClean="0"/>
              <a:t>para-API</a:t>
            </a:r>
            <a:r>
              <a:rPr lang="en-US" sz="2400" dirty="0"/>
              <a:t> — a conventional OS distribution that is not paravirtualization-aware cannot be run on top of a paravirtualizing VMM.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21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7100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</a:t>
            </a:r>
            <a:r>
              <a:rPr lang="en-US" sz="3200" b="1" dirty="0" err="1" smtClean="0"/>
              <a:t>ParaVirtualization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840" y="1116823"/>
            <a:ext cx="80986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Full Virtualization</a:t>
            </a:r>
          </a:p>
          <a:p>
            <a:r>
              <a:rPr lang="en-US" sz="2400" dirty="0"/>
              <a:t>• No modifications to guest OS</a:t>
            </a:r>
          </a:p>
          <a:p>
            <a:r>
              <a:rPr lang="en-US" sz="2400" dirty="0"/>
              <a:t>• Excellent compatibility, good performance, but </a:t>
            </a:r>
            <a:r>
              <a:rPr lang="en-US" sz="2400" dirty="0" smtClean="0"/>
              <a:t>complex</a:t>
            </a:r>
          </a:p>
          <a:p>
            <a:endParaRPr lang="en-US" sz="2400" dirty="0"/>
          </a:p>
          <a:p>
            <a:r>
              <a:rPr lang="en-US" sz="2400" b="1" dirty="0"/>
              <a:t>Paravirtualization Exports Simpler Architecture</a:t>
            </a:r>
          </a:p>
          <a:p>
            <a:r>
              <a:rPr lang="en-US" sz="2400" dirty="0"/>
              <a:t>• Term coined by Denali project in ’01, popularized by </a:t>
            </a:r>
            <a:r>
              <a:rPr lang="en-US" sz="2400" dirty="0" err="1"/>
              <a:t>Xen</a:t>
            </a:r>
            <a:endParaRPr lang="en-US" sz="2400" dirty="0"/>
          </a:p>
          <a:p>
            <a:r>
              <a:rPr lang="en-US" sz="2400" dirty="0"/>
              <a:t>• Modify guest OS to be aware of virtualization layer</a:t>
            </a:r>
          </a:p>
          <a:p>
            <a:r>
              <a:rPr lang="en-US" sz="2400" dirty="0"/>
              <a:t>• Remove non-</a:t>
            </a:r>
            <a:r>
              <a:rPr lang="en-US" sz="2400" dirty="0" err="1"/>
              <a:t>virtualizable</a:t>
            </a:r>
            <a:r>
              <a:rPr lang="en-US" sz="2400" dirty="0"/>
              <a:t> parts of architecture</a:t>
            </a:r>
          </a:p>
          <a:p>
            <a:r>
              <a:rPr lang="en-US" sz="2400" dirty="0"/>
              <a:t>• Avoid rediscovery of knowledge in hypervisor</a:t>
            </a:r>
          </a:p>
          <a:p>
            <a:r>
              <a:rPr lang="en-US" sz="2400" dirty="0"/>
              <a:t>• Excellent performance and simple, but poor compatibility</a:t>
            </a:r>
          </a:p>
          <a:p>
            <a:r>
              <a:rPr lang="en-US" sz="2400" b="1" dirty="0"/>
              <a:t>Ongoing Linux Standards </a:t>
            </a:r>
            <a:r>
              <a:rPr lang="en-US" sz="2400" b="1" dirty="0" smtClean="0"/>
              <a:t>Work</a:t>
            </a:r>
          </a:p>
          <a:p>
            <a:endParaRPr lang="en-US" sz="2400" b="1" dirty="0"/>
          </a:p>
          <a:p>
            <a:r>
              <a:rPr lang="en-US" sz="2400" dirty="0"/>
              <a:t>• “</a:t>
            </a:r>
            <a:r>
              <a:rPr lang="en-US" sz="2400" dirty="0" err="1"/>
              <a:t>Paravirt</a:t>
            </a:r>
            <a:r>
              <a:rPr lang="en-US" sz="2400" dirty="0"/>
              <a:t> Ops” interface between guest and hypervisor</a:t>
            </a:r>
          </a:p>
          <a:p>
            <a:r>
              <a:rPr lang="en-US" sz="2400" dirty="0"/>
              <a:t>• Small team from VMware, </a:t>
            </a:r>
            <a:r>
              <a:rPr lang="en-US" sz="2400" dirty="0" err="1"/>
              <a:t>Xen</a:t>
            </a:r>
            <a:r>
              <a:rPr lang="en-US" sz="2400" dirty="0"/>
              <a:t>, IBM LTC,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1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7100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</a:t>
            </a:r>
            <a:r>
              <a:rPr lang="en-US" sz="3200" b="1" dirty="0" err="1" smtClean="0"/>
              <a:t>ParaVirtualization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39750" y="1600200"/>
            <a:ext cx="8496857" cy="3657601"/>
            <a:chOff x="0" y="0"/>
            <a:chExt cx="8496913" cy="3657601"/>
          </a:xfrm>
        </p:grpSpPr>
        <p:sp>
          <p:nvSpPr>
            <p:cNvPr id="8" name="Shape 46167"/>
            <p:cNvSpPr/>
            <p:nvPr/>
          </p:nvSpPr>
          <p:spPr>
            <a:xfrm>
              <a:off x="0" y="2819400"/>
              <a:ext cx="3048000" cy="838200"/>
            </a:xfrm>
            <a:custGeom>
              <a:avLst/>
              <a:gdLst/>
              <a:ahLst/>
              <a:cxnLst/>
              <a:rect l="0" t="0" r="0" b="0"/>
              <a:pathLst>
                <a:path w="3048000" h="838200">
                  <a:moveTo>
                    <a:pt x="0" y="0"/>
                  </a:moveTo>
                  <a:lnTo>
                    <a:pt x="0" y="838200"/>
                  </a:lnTo>
                  <a:lnTo>
                    <a:pt x="3048000" y="838200"/>
                  </a:lnTo>
                  <a:lnTo>
                    <a:pt x="30480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6168"/>
            <p:cNvSpPr/>
            <p:nvPr/>
          </p:nvSpPr>
          <p:spPr>
            <a:xfrm>
              <a:off x="0" y="1981200"/>
              <a:ext cx="3048000" cy="838200"/>
            </a:xfrm>
            <a:custGeom>
              <a:avLst/>
              <a:gdLst/>
              <a:ahLst/>
              <a:cxnLst/>
              <a:rect l="0" t="0" r="0" b="0"/>
              <a:pathLst>
                <a:path w="3048000" h="838200">
                  <a:moveTo>
                    <a:pt x="0" y="0"/>
                  </a:moveTo>
                  <a:lnTo>
                    <a:pt x="0" y="838200"/>
                  </a:lnTo>
                  <a:lnTo>
                    <a:pt x="3048000" y="838200"/>
                  </a:lnTo>
                  <a:lnTo>
                    <a:pt x="30480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6169"/>
            <p:cNvSpPr/>
            <p:nvPr/>
          </p:nvSpPr>
          <p:spPr>
            <a:xfrm>
              <a:off x="685806" y="0"/>
              <a:ext cx="1600200" cy="1981200"/>
            </a:xfrm>
            <a:custGeom>
              <a:avLst/>
              <a:gdLst/>
              <a:ahLst/>
              <a:cxnLst/>
              <a:rect l="0" t="0" r="0" b="0"/>
              <a:pathLst>
                <a:path w="1600200" h="1981200">
                  <a:moveTo>
                    <a:pt x="0" y="0"/>
                  </a:moveTo>
                  <a:lnTo>
                    <a:pt x="0" y="1981200"/>
                  </a:lnTo>
                  <a:lnTo>
                    <a:pt x="1600200" y="1981200"/>
                  </a:lnTo>
                  <a:lnTo>
                    <a:pt x="1600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273" y="3045081"/>
              <a:ext cx="1467189" cy="324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Hardware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409" y="2368425"/>
              <a:ext cx="1616693" cy="3249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Hypervisor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6721" y="615826"/>
              <a:ext cx="996081" cy="324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Guest 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5697" y="881002"/>
              <a:ext cx="489276" cy="3249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Shape 46174"/>
            <p:cNvSpPr/>
            <p:nvPr/>
          </p:nvSpPr>
          <p:spPr>
            <a:xfrm>
              <a:off x="3657606" y="2819401"/>
              <a:ext cx="3048001" cy="838200"/>
            </a:xfrm>
            <a:custGeom>
              <a:avLst/>
              <a:gdLst/>
              <a:ahLst/>
              <a:cxnLst/>
              <a:rect l="0" t="0" r="0" b="0"/>
              <a:pathLst>
                <a:path w="3048001" h="838200">
                  <a:moveTo>
                    <a:pt x="0" y="0"/>
                  </a:moveTo>
                  <a:lnTo>
                    <a:pt x="0" y="838200"/>
                  </a:lnTo>
                  <a:lnTo>
                    <a:pt x="3048001" y="838200"/>
                  </a:lnTo>
                  <a:lnTo>
                    <a:pt x="3048001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46175"/>
            <p:cNvSpPr/>
            <p:nvPr/>
          </p:nvSpPr>
          <p:spPr>
            <a:xfrm>
              <a:off x="3657606" y="1981200"/>
              <a:ext cx="3048001" cy="838200"/>
            </a:xfrm>
            <a:custGeom>
              <a:avLst/>
              <a:gdLst/>
              <a:ahLst/>
              <a:cxnLst/>
              <a:rect l="0" t="0" r="0" b="0"/>
              <a:pathLst>
                <a:path w="3048001" h="838200">
                  <a:moveTo>
                    <a:pt x="0" y="0"/>
                  </a:moveTo>
                  <a:lnTo>
                    <a:pt x="0" y="838200"/>
                  </a:lnTo>
                  <a:lnTo>
                    <a:pt x="3048001" y="838200"/>
                  </a:lnTo>
                  <a:lnTo>
                    <a:pt x="3048001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46176"/>
            <p:cNvSpPr/>
            <p:nvPr/>
          </p:nvSpPr>
          <p:spPr>
            <a:xfrm>
              <a:off x="4343406" y="0"/>
              <a:ext cx="1600200" cy="1981200"/>
            </a:xfrm>
            <a:custGeom>
              <a:avLst/>
              <a:gdLst/>
              <a:ahLst/>
              <a:cxnLst/>
              <a:rect l="0" t="0" r="0" b="0"/>
              <a:pathLst>
                <a:path w="1600200" h="1981200">
                  <a:moveTo>
                    <a:pt x="0" y="0"/>
                  </a:moveTo>
                  <a:lnTo>
                    <a:pt x="0" y="1981200"/>
                  </a:lnTo>
                  <a:lnTo>
                    <a:pt x="1600200" y="1981200"/>
                  </a:lnTo>
                  <a:lnTo>
                    <a:pt x="1600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58872" y="3045082"/>
              <a:ext cx="1467190" cy="324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Hardware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04008" y="2368425"/>
              <a:ext cx="1616694" cy="3249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Hypervisor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17367" y="911482"/>
              <a:ext cx="996081" cy="3249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Guest 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344" y="1176658"/>
              <a:ext cx="489276" cy="324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Shape 46181"/>
            <p:cNvSpPr/>
            <p:nvPr/>
          </p:nvSpPr>
          <p:spPr>
            <a:xfrm>
              <a:off x="4343406" y="1219200"/>
              <a:ext cx="1580388" cy="236220"/>
            </a:xfrm>
            <a:custGeom>
              <a:avLst/>
              <a:gdLst/>
              <a:ahLst/>
              <a:cxnLst/>
              <a:rect l="0" t="0" r="0" b="0"/>
              <a:pathLst>
                <a:path w="1580388" h="236220">
                  <a:moveTo>
                    <a:pt x="0" y="236220"/>
                  </a:moveTo>
                  <a:cubicBezTo>
                    <a:pt x="147828" y="205740"/>
                    <a:pt x="303276" y="233172"/>
                    <a:pt x="451104" y="201168"/>
                  </a:cubicBezTo>
                  <a:cubicBezTo>
                    <a:pt x="480060" y="195072"/>
                    <a:pt x="475488" y="146304"/>
                    <a:pt x="499872" y="129540"/>
                  </a:cubicBezTo>
                  <a:cubicBezTo>
                    <a:pt x="545592" y="99060"/>
                    <a:pt x="521208" y="111252"/>
                    <a:pt x="569976" y="94488"/>
                  </a:cubicBezTo>
                  <a:cubicBezTo>
                    <a:pt x="620268" y="111252"/>
                    <a:pt x="635508" y="141732"/>
                    <a:pt x="676656" y="164592"/>
                  </a:cubicBezTo>
                  <a:cubicBezTo>
                    <a:pt x="702564" y="179832"/>
                    <a:pt x="733044" y="181356"/>
                    <a:pt x="758952" y="188976"/>
                  </a:cubicBezTo>
                  <a:cubicBezTo>
                    <a:pt x="812292" y="179832"/>
                    <a:pt x="864108" y="169164"/>
                    <a:pt x="914400" y="153924"/>
                  </a:cubicBezTo>
                  <a:cubicBezTo>
                    <a:pt x="938784" y="138684"/>
                    <a:pt x="963168" y="121920"/>
                    <a:pt x="986028" y="106680"/>
                  </a:cubicBezTo>
                  <a:cubicBezTo>
                    <a:pt x="998220" y="99060"/>
                    <a:pt x="1021080" y="82296"/>
                    <a:pt x="1021080" y="82296"/>
                  </a:cubicBezTo>
                  <a:cubicBezTo>
                    <a:pt x="1040892" y="102108"/>
                    <a:pt x="1056132" y="126492"/>
                    <a:pt x="1080516" y="141732"/>
                  </a:cubicBezTo>
                  <a:cubicBezTo>
                    <a:pt x="1100328" y="153924"/>
                    <a:pt x="1152144" y="164592"/>
                    <a:pt x="1152144" y="164592"/>
                  </a:cubicBezTo>
                  <a:cubicBezTo>
                    <a:pt x="1167384" y="161544"/>
                    <a:pt x="1226820" y="153924"/>
                    <a:pt x="1246632" y="141732"/>
                  </a:cubicBezTo>
                  <a:cubicBezTo>
                    <a:pt x="1328928" y="85344"/>
                    <a:pt x="1240536" y="120396"/>
                    <a:pt x="1318260" y="94488"/>
                  </a:cubicBezTo>
                  <a:cubicBezTo>
                    <a:pt x="1333500" y="79248"/>
                    <a:pt x="1348740" y="60960"/>
                    <a:pt x="1365504" y="47244"/>
                  </a:cubicBezTo>
                  <a:cubicBezTo>
                    <a:pt x="1431036" y="0"/>
                    <a:pt x="1423416" y="106680"/>
                    <a:pt x="1472184" y="118872"/>
                  </a:cubicBezTo>
                  <a:cubicBezTo>
                    <a:pt x="1507236" y="128016"/>
                    <a:pt x="1543812" y="118872"/>
                    <a:pt x="1580388" y="118872"/>
                  </a:cubicBez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46183"/>
            <p:cNvSpPr/>
            <p:nvPr/>
          </p:nvSpPr>
          <p:spPr>
            <a:xfrm>
              <a:off x="5867406" y="1348740"/>
              <a:ext cx="768096" cy="179832"/>
            </a:xfrm>
            <a:custGeom>
              <a:avLst/>
              <a:gdLst/>
              <a:ahLst/>
              <a:cxnLst/>
              <a:rect l="0" t="0" r="0" b="0"/>
              <a:pathLst>
                <a:path w="768096" h="179832">
                  <a:moveTo>
                    <a:pt x="82296" y="0"/>
                  </a:moveTo>
                  <a:lnTo>
                    <a:pt x="76247" y="32933"/>
                  </a:lnTo>
                  <a:lnTo>
                    <a:pt x="763524" y="170688"/>
                  </a:lnTo>
                  <a:lnTo>
                    <a:pt x="766572" y="172212"/>
                  </a:lnTo>
                  <a:lnTo>
                    <a:pt x="768096" y="176784"/>
                  </a:lnTo>
                  <a:lnTo>
                    <a:pt x="765048" y="179832"/>
                  </a:lnTo>
                  <a:lnTo>
                    <a:pt x="762000" y="179832"/>
                  </a:lnTo>
                  <a:lnTo>
                    <a:pt x="74573" y="42047"/>
                  </a:lnTo>
                  <a:lnTo>
                    <a:pt x="68580" y="74676"/>
                  </a:lnTo>
                  <a:lnTo>
                    <a:pt x="0" y="22860"/>
                  </a:lnTo>
                  <a:lnTo>
                    <a:pt x="8229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46167" y="1442769"/>
              <a:ext cx="1416817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Hypercalls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54372" y="1682038"/>
              <a:ext cx="101245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0572" y="1682038"/>
              <a:ext cx="930963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GOOD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30086" y="1682038"/>
              <a:ext cx="101245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Shape 46186"/>
            <p:cNvSpPr/>
            <p:nvPr/>
          </p:nvSpPr>
          <p:spPr>
            <a:xfrm>
              <a:off x="4343406" y="914400"/>
              <a:ext cx="1600200" cy="0"/>
            </a:xfrm>
            <a:custGeom>
              <a:avLst/>
              <a:gdLst/>
              <a:ahLst/>
              <a:cxnLst/>
              <a:rect l="0" t="0" r="0" b="0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46187"/>
            <p:cNvSpPr/>
            <p:nvPr/>
          </p:nvSpPr>
          <p:spPr>
            <a:xfrm>
              <a:off x="5715006" y="452628"/>
              <a:ext cx="918972" cy="461772"/>
            </a:xfrm>
            <a:custGeom>
              <a:avLst/>
              <a:gdLst/>
              <a:ahLst/>
              <a:cxnLst/>
              <a:rect l="0" t="0" r="0" b="0"/>
              <a:pathLst>
                <a:path w="918972" h="461772">
                  <a:moveTo>
                    <a:pt x="912876" y="0"/>
                  </a:moveTo>
                  <a:lnTo>
                    <a:pt x="917448" y="0"/>
                  </a:lnTo>
                  <a:lnTo>
                    <a:pt x="918972" y="3048"/>
                  </a:lnTo>
                  <a:lnTo>
                    <a:pt x="918972" y="6096"/>
                  </a:lnTo>
                  <a:lnTo>
                    <a:pt x="917448" y="9144"/>
                  </a:lnTo>
                  <a:lnTo>
                    <a:pt x="70679" y="431776"/>
                  </a:lnTo>
                  <a:lnTo>
                    <a:pt x="85344" y="461772"/>
                  </a:lnTo>
                  <a:lnTo>
                    <a:pt x="0" y="461772"/>
                  </a:lnTo>
                  <a:lnTo>
                    <a:pt x="51815" y="393192"/>
                  </a:lnTo>
                  <a:lnTo>
                    <a:pt x="66780" y="423800"/>
                  </a:lnTo>
                  <a:lnTo>
                    <a:pt x="91287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02555" y="375970"/>
              <a:ext cx="1553229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System call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48860" y="615238"/>
              <a:ext cx="1164263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interface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Shape 46190"/>
            <p:cNvSpPr/>
            <p:nvPr/>
          </p:nvSpPr>
          <p:spPr>
            <a:xfrm>
              <a:off x="5448306" y="1138428"/>
              <a:ext cx="76200" cy="461772"/>
            </a:xfrm>
            <a:custGeom>
              <a:avLst/>
              <a:gdLst/>
              <a:ahLst/>
              <a:cxnLst/>
              <a:rect l="0" t="0" r="0" b="0"/>
              <a:pathLst>
                <a:path w="76200" h="461772">
                  <a:moveTo>
                    <a:pt x="38100" y="0"/>
                  </a:moveTo>
                  <a:lnTo>
                    <a:pt x="42672" y="1524"/>
                  </a:lnTo>
                  <a:lnTo>
                    <a:pt x="44196" y="4572"/>
                  </a:lnTo>
                  <a:lnTo>
                    <a:pt x="44196" y="385572"/>
                  </a:lnTo>
                  <a:lnTo>
                    <a:pt x="76200" y="385572"/>
                  </a:lnTo>
                  <a:lnTo>
                    <a:pt x="38100" y="461772"/>
                  </a:lnTo>
                  <a:lnTo>
                    <a:pt x="0" y="385572"/>
                  </a:lnTo>
                  <a:lnTo>
                    <a:pt x="33528" y="385572"/>
                  </a:lnTo>
                  <a:lnTo>
                    <a:pt x="33528" y="4572"/>
                  </a:lnTo>
                  <a:lnTo>
                    <a:pt x="35052" y="1524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46191"/>
            <p:cNvSpPr/>
            <p:nvPr/>
          </p:nvSpPr>
          <p:spPr>
            <a:xfrm>
              <a:off x="5676906" y="1138428"/>
              <a:ext cx="76200" cy="461772"/>
            </a:xfrm>
            <a:custGeom>
              <a:avLst/>
              <a:gdLst/>
              <a:ahLst/>
              <a:cxnLst/>
              <a:rect l="0" t="0" r="0" b="0"/>
              <a:pathLst>
                <a:path w="76200" h="461772">
                  <a:moveTo>
                    <a:pt x="38100" y="0"/>
                  </a:moveTo>
                  <a:lnTo>
                    <a:pt x="42672" y="1524"/>
                  </a:lnTo>
                  <a:lnTo>
                    <a:pt x="44196" y="4572"/>
                  </a:lnTo>
                  <a:lnTo>
                    <a:pt x="44196" y="385572"/>
                  </a:lnTo>
                  <a:lnTo>
                    <a:pt x="76200" y="385572"/>
                  </a:lnTo>
                  <a:lnTo>
                    <a:pt x="38100" y="461772"/>
                  </a:lnTo>
                  <a:lnTo>
                    <a:pt x="0" y="385572"/>
                  </a:lnTo>
                  <a:lnTo>
                    <a:pt x="33528" y="385572"/>
                  </a:lnTo>
                  <a:lnTo>
                    <a:pt x="33528" y="4572"/>
                  </a:lnTo>
                  <a:lnTo>
                    <a:pt x="35052" y="1524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46192"/>
            <p:cNvSpPr/>
            <p:nvPr/>
          </p:nvSpPr>
          <p:spPr>
            <a:xfrm>
              <a:off x="4838706" y="1138428"/>
              <a:ext cx="76200" cy="461772"/>
            </a:xfrm>
            <a:custGeom>
              <a:avLst/>
              <a:gdLst/>
              <a:ahLst/>
              <a:cxnLst/>
              <a:rect l="0" t="0" r="0" b="0"/>
              <a:pathLst>
                <a:path w="76200" h="461772">
                  <a:moveTo>
                    <a:pt x="38100" y="0"/>
                  </a:moveTo>
                  <a:lnTo>
                    <a:pt x="42672" y="1524"/>
                  </a:lnTo>
                  <a:lnTo>
                    <a:pt x="44196" y="4572"/>
                  </a:lnTo>
                  <a:lnTo>
                    <a:pt x="44196" y="385572"/>
                  </a:lnTo>
                  <a:lnTo>
                    <a:pt x="76200" y="385572"/>
                  </a:lnTo>
                  <a:lnTo>
                    <a:pt x="38100" y="461772"/>
                  </a:lnTo>
                  <a:lnTo>
                    <a:pt x="0" y="385572"/>
                  </a:lnTo>
                  <a:lnTo>
                    <a:pt x="33528" y="385572"/>
                  </a:lnTo>
                  <a:lnTo>
                    <a:pt x="33528" y="4572"/>
                  </a:lnTo>
                  <a:lnTo>
                    <a:pt x="35052" y="1524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46193"/>
            <p:cNvSpPr/>
            <p:nvPr/>
          </p:nvSpPr>
          <p:spPr>
            <a:xfrm>
              <a:off x="4686306" y="1752600"/>
              <a:ext cx="76200" cy="461772"/>
            </a:xfrm>
            <a:custGeom>
              <a:avLst/>
              <a:gdLst/>
              <a:ahLst/>
              <a:cxnLst/>
              <a:rect l="0" t="0" r="0" b="0"/>
              <a:pathLst>
                <a:path w="76200" h="461772">
                  <a:moveTo>
                    <a:pt x="38100" y="0"/>
                  </a:moveTo>
                  <a:lnTo>
                    <a:pt x="76200" y="76200"/>
                  </a:lnTo>
                  <a:lnTo>
                    <a:pt x="44196" y="76200"/>
                  </a:lnTo>
                  <a:lnTo>
                    <a:pt x="44196" y="457200"/>
                  </a:lnTo>
                  <a:lnTo>
                    <a:pt x="42672" y="460248"/>
                  </a:lnTo>
                  <a:lnTo>
                    <a:pt x="38100" y="461772"/>
                  </a:lnTo>
                  <a:lnTo>
                    <a:pt x="35052" y="460248"/>
                  </a:lnTo>
                  <a:lnTo>
                    <a:pt x="33528" y="457200"/>
                  </a:lnTo>
                  <a:lnTo>
                    <a:pt x="33528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6194"/>
            <p:cNvSpPr/>
            <p:nvPr/>
          </p:nvSpPr>
          <p:spPr>
            <a:xfrm>
              <a:off x="5143506" y="1752600"/>
              <a:ext cx="76200" cy="461772"/>
            </a:xfrm>
            <a:custGeom>
              <a:avLst/>
              <a:gdLst/>
              <a:ahLst/>
              <a:cxnLst/>
              <a:rect l="0" t="0" r="0" b="0"/>
              <a:pathLst>
                <a:path w="76200" h="461772">
                  <a:moveTo>
                    <a:pt x="38100" y="0"/>
                  </a:moveTo>
                  <a:lnTo>
                    <a:pt x="76200" y="76200"/>
                  </a:lnTo>
                  <a:lnTo>
                    <a:pt x="44196" y="76200"/>
                  </a:lnTo>
                  <a:lnTo>
                    <a:pt x="44196" y="457200"/>
                  </a:lnTo>
                  <a:lnTo>
                    <a:pt x="42672" y="460248"/>
                  </a:lnTo>
                  <a:lnTo>
                    <a:pt x="38100" y="461772"/>
                  </a:lnTo>
                  <a:lnTo>
                    <a:pt x="35052" y="460248"/>
                  </a:lnTo>
                  <a:lnTo>
                    <a:pt x="33528" y="457200"/>
                  </a:lnTo>
                  <a:lnTo>
                    <a:pt x="33528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6195"/>
            <p:cNvSpPr/>
            <p:nvPr/>
          </p:nvSpPr>
          <p:spPr>
            <a:xfrm>
              <a:off x="4648206" y="1905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152400"/>
                  </a:moveTo>
                  <a:lnTo>
                    <a:pt x="1524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46196"/>
            <p:cNvSpPr/>
            <p:nvPr/>
          </p:nvSpPr>
          <p:spPr>
            <a:xfrm>
              <a:off x="5105406" y="1905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152400"/>
                  </a:moveTo>
                  <a:lnTo>
                    <a:pt x="1524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46197"/>
            <p:cNvSpPr/>
            <p:nvPr/>
          </p:nvSpPr>
          <p:spPr>
            <a:xfrm>
              <a:off x="4648206" y="1905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46198"/>
            <p:cNvSpPr/>
            <p:nvPr/>
          </p:nvSpPr>
          <p:spPr>
            <a:xfrm>
              <a:off x="5105406" y="1905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46199"/>
            <p:cNvSpPr/>
            <p:nvPr/>
          </p:nvSpPr>
          <p:spPr>
            <a:xfrm>
              <a:off x="5257806" y="1961388"/>
              <a:ext cx="1911096" cy="481584"/>
            </a:xfrm>
            <a:custGeom>
              <a:avLst/>
              <a:gdLst/>
              <a:ahLst/>
              <a:cxnLst/>
              <a:rect l="0" t="0" r="0" b="0"/>
              <a:pathLst>
                <a:path w="1911096" h="481584">
                  <a:moveTo>
                    <a:pt x="83820" y="0"/>
                  </a:moveTo>
                  <a:lnTo>
                    <a:pt x="75670" y="33277"/>
                  </a:lnTo>
                  <a:lnTo>
                    <a:pt x="1906524" y="472440"/>
                  </a:lnTo>
                  <a:lnTo>
                    <a:pt x="1909572" y="473964"/>
                  </a:lnTo>
                  <a:lnTo>
                    <a:pt x="1911096" y="478536"/>
                  </a:lnTo>
                  <a:lnTo>
                    <a:pt x="1908048" y="481584"/>
                  </a:lnTo>
                  <a:lnTo>
                    <a:pt x="1905000" y="481584"/>
                  </a:lnTo>
                  <a:lnTo>
                    <a:pt x="73386" y="42602"/>
                  </a:lnTo>
                  <a:lnTo>
                    <a:pt x="65532" y="74676"/>
                  </a:lnTo>
                  <a:lnTo>
                    <a:pt x="0" y="19812"/>
                  </a:lnTo>
                  <a:lnTo>
                    <a:pt x="8382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54372" y="2509569"/>
              <a:ext cx="1742541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NOT GOOD!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62272" y="5663658"/>
            <a:ext cx="641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</a:t>
            </a:r>
            <a:r>
              <a:rPr lang="en-US" sz="2400" dirty="0" smtClean="0"/>
              <a:t>Virtualization                  </a:t>
            </a:r>
            <a:r>
              <a:rPr lang="en-US" sz="2400" dirty="0"/>
              <a:t>Paravirtualization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857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7100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Transparent Paravirtualization?</a:t>
            </a:r>
            <a:endParaRPr lang="en-US" sz="32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419100" y="1216977"/>
            <a:ext cx="8305802" cy="4424042"/>
            <a:chOff x="0" y="0"/>
            <a:chExt cx="8305807" cy="4424630"/>
          </a:xfrm>
        </p:grpSpPr>
        <p:sp>
          <p:nvSpPr>
            <p:cNvPr id="44" name="Shape 46212"/>
            <p:cNvSpPr/>
            <p:nvPr/>
          </p:nvSpPr>
          <p:spPr>
            <a:xfrm>
              <a:off x="0" y="3053030"/>
              <a:ext cx="3048000" cy="685800"/>
            </a:xfrm>
            <a:custGeom>
              <a:avLst/>
              <a:gdLst/>
              <a:ahLst/>
              <a:cxnLst/>
              <a:rect l="0" t="0" r="0" b="0"/>
              <a:pathLst>
                <a:path w="3048000" h="685800">
                  <a:moveTo>
                    <a:pt x="0" y="0"/>
                  </a:moveTo>
                  <a:lnTo>
                    <a:pt x="0" y="685800"/>
                  </a:lnTo>
                  <a:lnTo>
                    <a:pt x="3048000" y="685800"/>
                  </a:lnTo>
                  <a:lnTo>
                    <a:pt x="30480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46213"/>
            <p:cNvSpPr/>
            <p:nvPr/>
          </p:nvSpPr>
          <p:spPr>
            <a:xfrm>
              <a:off x="6400807" y="3738830"/>
              <a:ext cx="1905000" cy="685800"/>
            </a:xfrm>
            <a:custGeom>
              <a:avLst/>
              <a:gdLst/>
              <a:ahLst/>
              <a:cxnLst/>
              <a:rect l="0" t="0" r="0" b="0"/>
              <a:pathLst>
                <a:path w="1905000" h="685800">
                  <a:moveTo>
                    <a:pt x="0" y="0"/>
                  </a:moveTo>
                  <a:lnTo>
                    <a:pt x="0" y="685800"/>
                  </a:lnTo>
                  <a:lnTo>
                    <a:pt x="1905000" y="685800"/>
                  </a:lnTo>
                  <a:lnTo>
                    <a:pt x="19050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46214"/>
            <p:cNvSpPr/>
            <p:nvPr/>
          </p:nvSpPr>
          <p:spPr>
            <a:xfrm>
              <a:off x="3200406" y="3053030"/>
              <a:ext cx="3048001" cy="685800"/>
            </a:xfrm>
            <a:custGeom>
              <a:avLst/>
              <a:gdLst/>
              <a:ahLst/>
              <a:cxnLst/>
              <a:rect l="0" t="0" r="0" b="0"/>
              <a:pathLst>
                <a:path w="3048001" h="685800">
                  <a:moveTo>
                    <a:pt x="0" y="0"/>
                  </a:moveTo>
                  <a:lnTo>
                    <a:pt x="0" y="685800"/>
                  </a:lnTo>
                  <a:lnTo>
                    <a:pt x="3048001" y="685800"/>
                  </a:lnTo>
                  <a:lnTo>
                    <a:pt x="3048001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46215"/>
            <p:cNvSpPr/>
            <p:nvPr/>
          </p:nvSpPr>
          <p:spPr>
            <a:xfrm>
              <a:off x="3200406" y="3738830"/>
              <a:ext cx="3048001" cy="685800"/>
            </a:xfrm>
            <a:custGeom>
              <a:avLst/>
              <a:gdLst/>
              <a:ahLst/>
              <a:cxnLst/>
              <a:rect l="0" t="0" r="0" b="0"/>
              <a:pathLst>
                <a:path w="3048001" h="685800">
                  <a:moveTo>
                    <a:pt x="0" y="0"/>
                  </a:moveTo>
                  <a:lnTo>
                    <a:pt x="0" y="685800"/>
                  </a:lnTo>
                  <a:lnTo>
                    <a:pt x="3048001" y="685800"/>
                  </a:lnTo>
                  <a:lnTo>
                    <a:pt x="3048001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46216"/>
            <p:cNvSpPr/>
            <p:nvPr/>
          </p:nvSpPr>
          <p:spPr>
            <a:xfrm>
              <a:off x="0" y="3738830"/>
              <a:ext cx="3048000" cy="685800"/>
            </a:xfrm>
            <a:custGeom>
              <a:avLst/>
              <a:gdLst/>
              <a:ahLst/>
              <a:cxnLst/>
              <a:rect l="0" t="0" r="0" b="0"/>
              <a:pathLst>
                <a:path w="3048000" h="685800">
                  <a:moveTo>
                    <a:pt x="0" y="0"/>
                  </a:moveTo>
                  <a:lnTo>
                    <a:pt x="0" y="685800"/>
                  </a:lnTo>
                  <a:lnTo>
                    <a:pt x="3048000" y="685800"/>
                  </a:lnTo>
                  <a:lnTo>
                    <a:pt x="30480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46217"/>
            <p:cNvSpPr/>
            <p:nvPr/>
          </p:nvSpPr>
          <p:spPr>
            <a:xfrm>
              <a:off x="0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46218"/>
            <p:cNvSpPr/>
            <p:nvPr/>
          </p:nvSpPr>
          <p:spPr>
            <a:xfrm>
              <a:off x="1981206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46219"/>
            <p:cNvSpPr/>
            <p:nvPr/>
          </p:nvSpPr>
          <p:spPr>
            <a:xfrm>
              <a:off x="3352806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46220"/>
            <p:cNvSpPr/>
            <p:nvPr/>
          </p:nvSpPr>
          <p:spPr>
            <a:xfrm>
              <a:off x="4343406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46221"/>
            <p:cNvSpPr/>
            <p:nvPr/>
          </p:nvSpPr>
          <p:spPr>
            <a:xfrm>
              <a:off x="5334006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46222"/>
            <p:cNvSpPr/>
            <p:nvPr/>
          </p:nvSpPr>
          <p:spPr>
            <a:xfrm>
              <a:off x="7010406" y="19862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46223"/>
            <p:cNvSpPr/>
            <p:nvPr/>
          </p:nvSpPr>
          <p:spPr>
            <a:xfrm>
              <a:off x="990606" y="1300430"/>
              <a:ext cx="838200" cy="1752600"/>
            </a:xfrm>
            <a:custGeom>
              <a:avLst/>
              <a:gdLst/>
              <a:ahLst/>
              <a:cxnLst/>
              <a:rect l="0" t="0" r="0" b="0"/>
              <a:pathLst>
                <a:path w="838200" h="1752600">
                  <a:moveTo>
                    <a:pt x="0" y="0"/>
                  </a:moveTo>
                  <a:lnTo>
                    <a:pt x="0" y="1752600"/>
                  </a:lnTo>
                  <a:lnTo>
                    <a:pt x="838200" y="1752600"/>
                  </a:lnTo>
                  <a:lnTo>
                    <a:pt x="8382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57249" y="0"/>
              <a:ext cx="2231639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Same OS binary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5846" y="3276599"/>
              <a:ext cx="1283040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Xen 3.0.x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3843" y="3276599"/>
              <a:ext cx="1808113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VMware ESX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49444" y="3962399"/>
              <a:ext cx="860226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Native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34446" y="3962399"/>
              <a:ext cx="860225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Native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34852" y="3962399"/>
              <a:ext cx="860225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Native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446" y="2057399"/>
              <a:ext cx="809552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Dom0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3966" y="1904999"/>
              <a:ext cx="540579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VMI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33862" y="2144267"/>
              <a:ext cx="725637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Linux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82046" y="2383535"/>
              <a:ext cx="860022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DomU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56465" y="2057399"/>
              <a:ext cx="708206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Xeno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48845" y="2296667"/>
              <a:ext cx="725638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Linux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90549" y="1904999"/>
              <a:ext cx="540580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VMI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20445" y="2144268"/>
              <a:ext cx="725637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Linux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8147" y="2666999"/>
              <a:ext cx="540579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VMI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178043" y="2906267"/>
              <a:ext cx="725638" cy="2918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Linux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64740" y="1998900"/>
              <a:ext cx="1093523" cy="2587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Windows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25443" y="2133600"/>
              <a:ext cx="926303" cy="291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Solaris</a:t>
              </a:r>
              <a:endParaRPr lang="en-US" sz="1800">
                <a:solidFill>
                  <a:srgbClr val="33679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4" name="Shape 46240"/>
            <p:cNvSpPr/>
            <p:nvPr/>
          </p:nvSpPr>
          <p:spPr>
            <a:xfrm>
              <a:off x="1447806" y="305258"/>
              <a:ext cx="2900172" cy="1005840"/>
            </a:xfrm>
            <a:custGeom>
              <a:avLst/>
              <a:gdLst/>
              <a:ahLst/>
              <a:cxnLst/>
              <a:rect l="0" t="0" r="0" b="0"/>
              <a:pathLst>
                <a:path w="2900172" h="1005840">
                  <a:moveTo>
                    <a:pt x="2894076" y="0"/>
                  </a:moveTo>
                  <a:lnTo>
                    <a:pt x="2897124" y="0"/>
                  </a:lnTo>
                  <a:lnTo>
                    <a:pt x="2900172" y="3048"/>
                  </a:lnTo>
                  <a:lnTo>
                    <a:pt x="2900172" y="6096"/>
                  </a:lnTo>
                  <a:lnTo>
                    <a:pt x="2897124" y="9144"/>
                  </a:lnTo>
                  <a:lnTo>
                    <a:pt x="73072" y="974269"/>
                  </a:lnTo>
                  <a:lnTo>
                    <a:pt x="83820" y="1005840"/>
                  </a:lnTo>
                  <a:lnTo>
                    <a:pt x="0" y="995172"/>
                  </a:lnTo>
                  <a:lnTo>
                    <a:pt x="59436" y="934212"/>
                  </a:lnTo>
                  <a:lnTo>
                    <a:pt x="70429" y="966504"/>
                  </a:lnTo>
                  <a:lnTo>
                    <a:pt x="2894076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46241"/>
            <p:cNvSpPr/>
            <p:nvPr/>
          </p:nvSpPr>
          <p:spPr>
            <a:xfrm>
              <a:off x="3810007" y="305258"/>
              <a:ext cx="918972" cy="995172"/>
            </a:xfrm>
            <a:custGeom>
              <a:avLst/>
              <a:gdLst/>
              <a:ahLst/>
              <a:cxnLst/>
              <a:rect l="0" t="0" r="0" b="0"/>
              <a:pathLst>
                <a:path w="918972" h="995172">
                  <a:moveTo>
                    <a:pt x="914400" y="0"/>
                  </a:moveTo>
                  <a:lnTo>
                    <a:pt x="917448" y="1524"/>
                  </a:lnTo>
                  <a:lnTo>
                    <a:pt x="918972" y="4572"/>
                  </a:lnTo>
                  <a:lnTo>
                    <a:pt x="917448" y="7620"/>
                  </a:lnTo>
                  <a:lnTo>
                    <a:pt x="55383" y="942153"/>
                  </a:lnTo>
                  <a:lnTo>
                    <a:pt x="79248" y="964692"/>
                  </a:lnTo>
                  <a:lnTo>
                    <a:pt x="0" y="995172"/>
                  </a:lnTo>
                  <a:lnTo>
                    <a:pt x="24384" y="912876"/>
                  </a:lnTo>
                  <a:lnTo>
                    <a:pt x="48314" y="935476"/>
                  </a:lnTo>
                  <a:lnTo>
                    <a:pt x="911352" y="1524"/>
                  </a:lnTo>
                  <a:lnTo>
                    <a:pt x="9144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46242"/>
            <p:cNvSpPr/>
            <p:nvPr/>
          </p:nvSpPr>
          <p:spPr>
            <a:xfrm>
              <a:off x="4948435" y="305258"/>
              <a:ext cx="2519172" cy="1604772"/>
            </a:xfrm>
            <a:custGeom>
              <a:avLst/>
              <a:gdLst/>
              <a:ahLst/>
              <a:cxnLst/>
              <a:rect l="0" t="0" r="0" b="0"/>
              <a:pathLst>
                <a:path w="2519172" h="1604772">
                  <a:moveTo>
                    <a:pt x="3048" y="0"/>
                  </a:moveTo>
                  <a:lnTo>
                    <a:pt x="7620" y="0"/>
                  </a:lnTo>
                  <a:lnTo>
                    <a:pt x="2457216" y="1559248"/>
                  </a:lnTo>
                  <a:lnTo>
                    <a:pt x="2474976" y="1531620"/>
                  </a:lnTo>
                  <a:lnTo>
                    <a:pt x="2519172" y="1604772"/>
                  </a:lnTo>
                  <a:lnTo>
                    <a:pt x="2433828" y="1595628"/>
                  </a:lnTo>
                  <a:lnTo>
                    <a:pt x="2451966" y="1567413"/>
                  </a:lnTo>
                  <a:lnTo>
                    <a:pt x="1524" y="9144"/>
                  </a:lnTo>
                  <a:lnTo>
                    <a:pt x="0" y="6096"/>
                  </a:lnTo>
                  <a:lnTo>
                    <a:pt x="0" y="1524"/>
                  </a:lnTo>
                  <a:lnTo>
                    <a:pt x="3048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9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6723" y="1133695"/>
            <a:ext cx="4332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Physical Hardware</a:t>
            </a:r>
          </a:p>
          <a:p>
            <a:pPr lvl="0"/>
            <a:r>
              <a:rPr lang="en-US" sz="2400" dirty="0"/>
              <a:t>Processors, memory, chipset</a:t>
            </a:r>
            <a:r>
              <a:rPr lang="en-US" sz="2400" dirty="0" smtClean="0"/>
              <a:t>, I/O </a:t>
            </a:r>
            <a:r>
              <a:rPr lang="en-US" sz="2400" dirty="0"/>
              <a:t>bus and </a:t>
            </a:r>
            <a:r>
              <a:rPr lang="en-US" sz="2400" dirty="0" smtClean="0"/>
              <a:t>devices.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(Physical </a:t>
            </a:r>
            <a:r>
              <a:rPr lang="en-US" sz="2400" dirty="0"/>
              <a:t>resources often </a:t>
            </a:r>
            <a:r>
              <a:rPr lang="en-US" sz="2400" dirty="0" smtClean="0"/>
              <a:t>underutilized)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 Physical Machine</a:t>
            </a:r>
            <a:endParaRPr lang="en-US" sz="5400" b="1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122810"/>
            <a:ext cx="4180114" cy="3449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723" y="3772156"/>
            <a:ext cx="4332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</a:t>
            </a:r>
          </a:p>
          <a:p>
            <a:pPr lvl="0"/>
            <a:r>
              <a:rPr lang="en-US" sz="2400" dirty="0"/>
              <a:t>Tightly coupled to </a:t>
            </a:r>
            <a:r>
              <a:rPr lang="en-US" sz="2400" dirty="0" smtClean="0"/>
              <a:t>hardware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Single active OS </a:t>
            </a:r>
            <a:r>
              <a:rPr lang="en-US" sz="2400" dirty="0" smtClean="0"/>
              <a:t>image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OS controls hardware</a:t>
            </a:r>
          </a:p>
        </p:txBody>
      </p:sp>
    </p:spTree>
    <p:extLst>
      <p:ext uri="{BB962C8B-B14F-4D97-AF65-F5344CB8AC3E}">
        <p14:creationId xmlns:p14="http://schemas.microsoft.com/office/powerpoint/2010/main" val="61519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4549676"/>
            <a:ext cx="433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Hardware Level Abstraction</a:t>
            </a:r>
            <a:endParaRPr lang="en-US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Hardware:</a:t>
            </a:r>
          </a:p>
          <a:p>
            <a:pPr lvl="0"/>
            <a:r>
              <a:rPr lang="en-US" sz="2400" dirty="0" smtClean="0"/>
              <a:t>       Processors, memory, etc.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Encapsulates all OS and application state.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is a Virtual Machine?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99177" y="1600200"/>
            <a:ext cx="4332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Virtualization Software</a:t>
            </a:r>
            <a:endParaRPr lang="en-US" sz="2400" b="1" dirty="0"/>
          </a:p>
          <a:p>
            <a:pPr lvl="0"/>
            <a:r>
              <a:rPr lang="en-US" sz="2400" dirty="0"/>
              <a:t>Extra level of </a:t>
            </a:r>
            <a:r>
              <a:rPr lang="en-US" sz="2400" dirty="0" smtClean="0"/>
              <a:t>indirection decouples </a:t>
            </a:r>
            <a:r>
              <a:rPr lang="en-US" sz="2400" dirty="0"/>
              <a:t>hardware and OS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Multiplexes physical </a:t>
            </a:r>
            <a:r>
              <a:rPr lang="en-US" sz="2400" dirty="0" smtClean="0"/>
              <a:t>hardware across </a:t>
            </a:r>
            <a:r>
              <a:rPr lang="en-US" sz="2400" dirty="0"/>
              <a:t>multiple </a:t>
            </a:r>
            <a:r>
              <a:rPr lang="en-US" sz="2400" dirty="0" smtClean="0"/>
              <a:t>guest VMs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Strong isolation between </a:t>
            </a:r>
            <a:r>
              <a:rPr lang="en-US" sz="2400" dirty="0" smtClean="0"/>
              <a:t>VMs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Manages physical resources, improves </a:t>
            </a:r>
            <a:r>
              <a:rPr lang="en-US" sz="2400" dirty="0" smtClean="0"/>
              <a:t>utilization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" y="924477"/>
            <a:ext cx="38862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4549676"/>
            <a:ext cx="433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Isolation</a:t>
            </a:r>
          </a:p>
          <a:p>
            <a:pPr lvl="0"/>
            <a:r>
              <a:rPr lang="en-US" sz="2400" dirty="0"/>
              <a:t>Partition system </a:t>
            </a:r>
            <a:r>
              <a:rPr lang="en-US" sz="2400" dirty="0" smtClean="0"/>
              <a:t>resources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Example: VMware controls for reservation, limit, shares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VM Isolation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59123" y="1143000"/>
            <a:ext cx="43324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VM Isolation</a:t>
            </a:r>
            <a:endParaRPr lang="en-US" sz="2400" b="1" dirty="0"/>
          </a:p>
          <a:p>
            <a:pPr lvl="0"/>
            <a:r>
              <a:rPr lang="en-US" sz="2400" dirty="0"/>
              <a:t>Run multiple VMs on single physical </a:t>
            </a:r>
            <a:r>
              <a:rPr lang="en-US" sz="2400" dirty="0" smtClean="0"/>
              <a:t>host</a:t>
            </a:r>
            <a:endParaRPr lang="en-US" sz="2400" dirty="0"/>
          </a:p>
          <a:p>
            <a:pPr lvl="0"/>
            <a:r>
              <a:rPr lang="en-US" sz="2400" dirty="0"/>
              <a:t>Processor hardware isolates VMs, </a:t>
            </a:r>
            <a:r>
              <a:rPr lang="en-US" sz="2400" i="1" dirty="0"/>
              <a:t>e.g. </a:t>
            </a:r>
            <a:r>
              <a:rPr lang="en-US" sz="2400" dirty="0"/>
              <a:t>MMU</a:t>
            </a:r>
          </a:p>
          <a:p>
            <a:pPr lvl="0"/>
            <a:endParaRPr lang="en-US" sz="2400" dirty="0"/>
          </a:p>
          <a:p>
            <a:r>
              <a:rPr lang="en-US" sz="2400" b="1" dirty="0"/>
              <a:t>Strong Guarantees</a:t>
            </a:r>
          </a:p>
          <a:p>
            <a:pPr lvl="0"/>
            <a:r>
              <a:rPr lang="en-US" sz="2400" dirty="0"/>
              <a:t>Software bugs, crashes, viruses within one VM cannot affect other VMs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" y="894367"/>
            <a:ext cx="4152900" cy="341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143" y="4942591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Content Distribution</a:t>
            </a:r>
          </a:p>
          <a:p>
            <a:pPr lvl="0"/>
            <a:r>
              <a:rPr lang="en-US" sz="2400" dirty="0"/>
              <a:t>Pre-configured apps, </a:t>
            </a:r>
            <a:r>
              <a:rPr lang="en-US" sz="2400" dirty="0" smtClean="0"/>
              <a:t>demos, Virtual utilities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VM Encapsulation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59123" y="1143000"/>
            <a:ext cx="43324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Entire VM is a file</a:t>
            </a:r>
            <a:endParaRPr lang="en-US" sz="2400" b="1" dirty="0"/>
          </a:p>
          <a:p>
            <a:pPr lvl="0"/>
            <a:r>
              <a:rPr lang="en-US" sz="2400" dirty="0"/>
              <a:t>OS, applications, data</a:t>
            </a:r>
          </a:p>
          <a:p>
            <a:pPr lvl="0"/>
            <a:r>
              <a:rPr lang="en-US" sz="2400" dirty="0"/>
              <a:t>Memory and device state</a:t>
            </a:r>
          </a:p>
          <a:p>
            <a:pPr lvl="0"/>
            <a:endParaRPr lang="en-US" sz="2400" dirty="0"/>
          </a:p>
          <a:p>
            <a:r>
              <a:rPr lang="en-US" sz="2400" dirty="0"/>
              <a:t>Snapshots and Clones</a:t>
            </a:r>
          </a:p>
          <a:p>
            <a:pPr lvl="0"/>
            <a:r>
              <a:rPr lang="en-US" sz="2400" dirty="0"/>
              <a:t>Capture VM state on the fly and restore to point-in-time</a:t>
            </a:r>
          </a:p>
          <a:p>
            <a:pPr lvl="0"/>
            <a:r>
              <a:rPr lang="en-US" sz="2400" dirty="0"/>
              <a:t>Rapid system provisioning, backup, remote mirroring</a:t>
            </a:r>
          </a:p>
          <a:p>
            <a:r>
              <a:rPr lang="en-US" sz="2400" dirty="0"/>
              <a:t>Easy Content 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2143" y="723900"/>
            <a:ext cx="4051237" cy="31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2678" y="4783256"/>
            <a:ext cx="4438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Legacy </a:t>
            </a:r>
            <a:r>
              <a:rPr lang="en-US" sz="2400" b="1" dirty="0" smtClean="0"/>
              <a:t>VMs</a:t>
            </a:r>
          </a:p>
          <a:p>
            <a:endParaRPr lang="en-US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Run ancient OS on new </a:t>
            </a:r>
            <a:r>
              <a:rPr lang="en-US" sz="2400" dirty="0" smtClean="0"/>
              <a:t>hardware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VM Compatibility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52679" y="1143000"/>
            <a:ext cx="4438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Hardware Independent</a:t>
            </a:r>
            <a:endParaRPr lang="en-US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Physical hardware hidden by virtualization layer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virtual hardware exposed to </a:t>
            </a:r>
            <a:r>
              <a:rPr lang="en-US" sz="2400" dirty="0" smtClean="0"/>
              <a:t>VM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Create Once, Run </a:t>
            </a:r>
            <a:r>
              <a:rPr lang="en-US" sz="2400" b="1" dirty="0" smtClean="0"/>
              <a:t>Anywhere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 configuration issues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Migrate VMs between </a:t>
            </a:r>
            <a:r>
              <a:rPr lang="en-US" sz="2400" dirty="0" smtClean="0"/>
              <a:t>hosts</a:t>
            </a:r>
            <a:endParaRPr lang="en-US" sz="24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72143" y="1121229"/>
            <a:ext cx="4280535" cy="31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19: Virtualization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5EBF2-5243-41C1-BBFF-38AA3B58AC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6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81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Virtualization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Common Uses Today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8542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and Development </a:t>
            </a:r>
            <a:r>
              <a:rPr lang="en-US" sz="2400" dirty="0"/>
              <a:t>– Rapidly provision test and </a:t>
            </a:r>
          </a:p>
          <a:p>
            <a:r>
              <a:rPr lang="en-US" sz="2400" dirty="0"/>
              <a:t>development servers; store libraries of pre-configured test machines</a:t>
            </a:r>
          </a:p>
          <a:p>
            <a:r>
              <a:rPr lang="en-US" sz="2400" b="1" dirty="0"/>
              <a:t>Server Consolidation and Containment </a:t>
            </a:r>
            <a:r>
              <a:rPr lang="en-US" sz="2400" dirty="0"/>
              <a:t>– Eliminate server sprawl by deploying systems into virtual machines that can run safely and move transparently across shared hardware</a:t>
            </a:r>
          </a:p>
          <a:p>
            <a:r>
              <a:rPr lang="en-US" sz="2400" b="1" dirty="0"/>
              <a:t>Business Continuity </a:t>
            </a:r>
            <a:r>
              <a:rPr lang="en-US" sz="2400" dirty="0"/>
              <a:t>– Reduce cost and complexity by encapsulating entire systems into single files that can be replicated and restored onto any target server</a:t>
            </a:r>
          </a:p>
          <a:p>
            <a:r>
              <a:rPr lang="en-US" sz="2400" dirty="0" smtClean="0"/>
              <a:t>E</a:t>
            </a:r>
            <a:r>
              <a:rPr lang="en-US" sz="2400" b="1" dirty="0"/>
              <a:t>nterprise Desktop </a:t>
            </a:r>
            <a:r>
              <a:rPr lang="en-US" sz="2400" dirty="0"/>
              <a:t>– Secure unmanaged PCs without compromising end-user autonomy by layering a security policy in software around desktop virtual machines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8604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1977</Words>
  <Application>Microsoft Office PowerPoint</Application>
  <PresentationFormat>On-screen Show (4:3)</PresentationFormat>
  <Paragraphs>543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Section10-File_Systems</dc:title>
  <dc:creator>JB</dc:creator>
  <cp:lastModifiedBy>jerry breecher</cp:lastModifiedBy>
  <cp:revision>97</cp:revision>
  <dcterms:created xsi:type="dcterms:W3CDTF">2000-12-18T17:51:01Z</dcterms:created>
  <dcterms:modified xsi:type="dcterms:W3CDTF">2016-12-08T16:55:26Z</dcterms:modified>
</cp:coreProperties>
</file>