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8" r:id="rId6"/>
    <p:sldId id="259" r:id="rId7"/>
    <p:sldId id="260" r:id="rId8"/>
    <p:sldId id="261" r:id="rId9"/>
    <p:sldId id="264" r:id="rId10"/>
    <p:sldId id="265" r:id="rId11"/>
    <p:sldId id="266" r:id="rId12"/>
    <p:sldId id="267" r:id="rId13"/>
  </p:sldIdLst>
  <p:sldSz cx="9144000" cy="6858000" type="screen4x3"/>
  <p:notesSz cx="7086600" cy="10223500"/>
  <p:custDataLst>
    <p:tags r:id="rId16"/>
  </p:custDataLst>
  <p:defaultTextStyle>
    <a:defPPr>
      <a:defRPr lang="pt-BR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15" autoAdjust="0"/>
    <p:restoredTop sz="95194" autoAdjust="0"/>
  </p:normalViewPr>
  <p:slideViewPr>
    <p:cSldViewPr>
      <p:cViewPr varScale="1">
        <p:scale>
          <a:sx n="86" d="100"/>
          <a:sy n="86" d="100"/>
        </p:scale>
        <p:origin x="103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ão Vitor Schmidt" userId="S::joaschmidt@furb.br::ff512ce5-555a-4f78-88cb-9f03d0aff29e" providerId="AD" clId="Web-{70EFCBAE-606A-F887-30C9-4A20F54F4FFC}"/>
    <pc:docChg chg="mod">
      <pc:chgData name="João Vitor Schmidt" userId="S::joaschmidt@furb.br::ff512ce5-555a-4f78-88cb-9f03d0aff29e" providerId="AD" clId="Web-{70EFCBAE-606A-F887-30C9-4A20F54F4FFC}" dt="2024-03-21T02:22:33.795" v="0" actId="33475"/>
      <pc:docMkLst>
        <pc:docMk/>
      </pc:docMkLst>
    </pc:docChg>
  </pc:docChgLst>
  <pc:docChgLst>
    <pc:chgData name="Alexander Roberto Valdameri" userId="1c2790df-40c9-407d-9e60-5d0ae262bd7a" providerId="ADAL" clId="{CE2C853C-7AE9-4978-B2D9-7FEE425C43AE}"/>
    <pc:docChg chg="modSld">
      <pc:chgData name="Alexander Roberto Valdameri" userId="1c2790df-40c9-407d-9e60-5d0ae262bd7a" providerId="ADAL" clId="{CE2C853C-7AE9-4978-B2D9-7FEE425C43AE}" dt="2023-03-16T00:10:23.403" v="11" actId="6549"/>
      <pc:docMkLst>
        <pc:docMk/>
      </pc:docMkLst>
      <pc:sldChg chg="modSp mod">
        <pc:chgData name="Alexander Roberto Valdameri" userId="1c2790df-40c9-407d-9e60-5d0ae262bd7a" providerId="ADAL" clId="{CE2C853C-7AE9-4978-B2D9-7FEE425C43AE}" dt="2023-03-16T00:10:23.403" v="11" actId="6549"/>
        <pc:sldMkLst>
          <pc:docMk/>
          <pc:sldMk cId="0" sldId="260"/>
        </pc:sldMkLst>
        <pc:spChg chg="mod">
          <ac:chgData name="Alexander Roberto Valdameri" userId="1c2790df-40c9-407d-9e60-5d0ae262bd7a" providerId="ADAL" clId="{CE2C853C-7AE9-4978-B2D9-7FEE425C43AE}" dt="2023-03-16T00:10:23.403" v="11" actId="6549"/>
          <ac:spMkLst>
            <pc:docMk/>
            <pc:sldMk cId="0" sldId="260"/>
            <ac:spMk id="13316" creationId="{00000000-0000-0000-0000-000000000000}"/>
          </ac:spMkLst>
        </pc:spChg>
      </pc:sldChg>
    </pc:docChg>
  </pc:docChgLst>
  <pc:docChgLst>
    <pc:chgData name="Alexander Roberto Valdameri" userId="1c2790df-40c9-407d-9e60-5d0ae262bd7a" providerId="ADAL" clId="{085C6591-9F6A-46A7-9ED6-080598FD9E6D}"/>
    <pc:docChg chg="undo custSel addSld delSld modSld">
      <pc:chgData name="Alexander Roberto Valdameri" userId="1c2790df-40c9-407d-9e60-5d0ae262bd7a" providerId="ADAL" clId="{085C6591-9F6A-46A7-9ED6-080598FD9E6D}" dt="2022-08-31T21:24:54.464" v="7" actId="47"/>
      <pc:docMkLst>
        <pc:docMk/>
      </pc:docMkLst>
      <pc:sldChg chg="delSp mod">
        <pc:chgData name="Alexander Roberto Valdameri" userId="1c2790df-40c9-407d-9e60-5d0ae262bd7a" providerId="ADAL" clId="{085C6591-9F6A-46A7-9ED6-080598FD9E6D}" dt="2022-08-31T21:23:55.929" v="2" actId="478"/>
        <pc:sldMkLst>
          <pc:docMk/>
          <pc:sldMk cId="0" sldId="259"/>
        </pc:sldMkLst>
        <pc:grpChg chg="del">
          <ac:chgData name="Alexander Roberto Valdameri" userId="1c2790df-40c9-407d-9e60-5d0ae262bd7a" providerId="ADAL" clId="{085C6591-9F6A-46A7-9ED6-080598FD9E6D}" dt="2022-08-31T21:23:54.088" v="1" actId="478"/>
          <ac:grpSpMkLst>
            <pc:docMk/>
            <pc:sldMk cId="0" sldId="259"/>
            <ac:grpSpMk id="13" creationId="{00000000-0000-0000-0000-000000000000}"/>
          </ac:grpSpMkLst>
        </pc:grpChg>
        <pc:picChg chg="del">
          <ac:chgData name="Alexander Roberto Valdameri" userId="1c2790df-40c9-407d-9e60-5d0ae262bd7a" providerId="ADAL" clId="{085C6591-9F6A-46A7-9ED6-080598FD9E6D}" dt="2022-08-31T21:23:55.929" v="2" actId="478"/>
          <ac:picMkLst>
            <pc:docMk/>
            <pc:sldMk cId="0" sldId="259"/>
            <ac:picMk id="17" creationId="{00000000-0000-0000-0000-000000000000}"/>
          </ac:picMkLst>
        </pc:picChg>
      </pc:sldChg>
      <pc:sldChg chg="add del">
        <pc:chgData name="Alexander Roberto Valdameri" userId="1c2790df-40c9-407d-9e60-5d0ae262bd7a" providerId="ADAL" clId="{085C6591-9F6A-46A7-9ED6-080598FD9E6D}" dt="2022-08-31T21:24:30.133" v="4" actId="47"/>
        <pc:sldMkLst>
          <pc:docMk/>
          <pc:sldMk cId="0" sldId="261"/>
        </pc:sldMkLst>
      </pc:sldChg>
      <pc:sldChg chg="del">
        <pc:chgData name="Alexander Roberto Valdameri" userId="1c2790df-40c9-407d-9e60-5d0ae262bd7a" providerId="ADAL" clId="{085C6591-9F6A-46A7-9ED6-080598FD9E6D}" dt="2022-08-31T21:24:35.591" v="5" actId="47"/>
        <pc:sldMkLst>
          <pc:docMk/>
          <pc:sldMk cId="0" sldId="262"/>
        </pc:sldMkLst>
      </pc:sldChg>
      <pc:sldChg chg="del">
        <pc:chgData name="Alexander Roberto Valdameri" userId="1c2790df-40c9-407d-9e60-5d0ae262bd7a" providerId="ADAL" clId="{085C6591-9F6A-46A7-9ED6-080598FD9E6D}" dt="2022-08-31T21:24:38.497" v="6" actId="47"/>
        <pc:sldMkLst>
          <pc:docMk/>
          <pc:sldMk cId="0" sldId="263"/>
        </pc:sldMkLst>
      </pc:sldChg>
      <pc:sldChg chg="del">
        <pc:chgData name="Alexander Roberto Valdameri" userId="1c2790df-40c9-407d-9e60-5d0ae262bd7a" providerId="ADAL" clId="{085C6591-9F6A-46A7-9ED6-080598FD9E6D}" dt="2022-08-31T21:23:42.575" v="0" actId="47"/>
        <pc:sldMkLst>
          <pc:docMk/>
          <pc:sldMk cId="1495427522" sldId="269"/>
        </pc:sldMkLst>
      </pc:sldChg>
      <pc:sldChg chg="del">
        <pc:chgData name="Alexander Roberto Valdameri" userId="1c2790df-40c9-407d-9e60-5d0ae262bd7a" providerId="ADAL" clId="{085C6591-9F6A-46A7-9ED6-080598FD9E6D}" dt="2022-08-31T21:24:54.464" v="7" actId="47"/>
        <pc:sldMkLst>
          <pc:docMk/>
          <pc:sldMk cId="3015190351" sldId="27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11" tIns="49455" rIns="98911" bIns="49455" numCol="1" anchor="t" anchorCtr="0" compatLnSpc="1">
            <a:prstTxWarp prst="textNoShape">
              <a:avLst/>
            </a:prstTxWarp>
          </a:bodyPr>
          <a:lstStyle>
            <a:lvl1pPr defTabSz="989013">
              <a:defRPr sz="1300"/>
            </a:lvl1pPr>
          </a:lstStyle>
          <a:p>
            <a:endParaRPr lang="pt-BR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6375" y="0"/>
            <a:ext cx="3070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11" tIns="49455" rIns="98911" bIns="49455" numCol="1" anchor="t" anchorCtr="0" compatLnSpc="1">
            <a:prstTxWarp prst="textNoShape">
              <a:avLst/>
            </a:prstTxWarp>
          </a:bodyPr>
          <a:lstStyle>
            <a:lvl1pPr algn="r" defTabSz="989013">
              <a:defRPr sz="1300"/>
            </a:lvl1pPr>
          </a:lstStyle>
          <a:p>
            <a:endParaRPr lang="pt-BR"/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2325"/>
            <a:ext cx="3070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11" tIns="49455" rIns="98911" bIns="49455" numCol="1" anchor="b" anchorCtr="0" compatLnSpc="1">
            <a:prstTxWarp prst="textNoShape">
              <a:avLst/>
            </a:prstTxWarp>
          </a:bodyPr>
          <a:lstStyle>
            <a:lvl1pPr defTabSz="989013">
              <a:defRPr sz="1300"/>
            </a:lvl1pPr>
          </a:lstStyle>
          <a:p>
            <a:endParaRPr lang="pt-BR"/>
          </a:p>
        </p:txBody>
      </p:sp>
      <p:sp>
        <p:nvSpPr>
          <p:cNvPr id="747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6375" y="9712325"/>
            <a:ext cx="3070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11" tIns="49455" rIns="98911" bIns="49455" numCol="1" anchor="b" anchorCtr="0" compatLnSpc="1">
            <a:prstTxWarp prst="textNoShape">
              <a:avLst/>
            </a:prstTxWarp>
          </a:bodyPr>
          <a:lstStyle>
            <a:lvl1pPr algn="r" defTabSz="989013">
              <a:defRPr sz="1300"/>
            </a:lvl1pPr>
          </a:lstStyle>
          <a:p>
            <a:fld id="{B86D62EC-6292-48AC-8043-E283149A5669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76075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11" tIns="49455" rIns="98911" bIns="49455" numCol="1" anchor="t" anchorCtr="0" compatLnSpc="1">
            <a:prstTxWarp prst="textNoShape">
              <a:avLst/>
            </a:prstTxWarp>
          </a:bodyPr>
          <a:lstStyle>
            <a:lvl1pPr defTabSz="989013">
              <a:defRPr sz="1300"/>
            </a:lvl1pPr>
          </a:lstStyle>
          <a:p>
            <a:endParaRPr lang="pt-B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6375" y="0"/>
            <a:ext cx="3070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11" tIns="49455" rIns="98911" bIns="49455" numCol="1" anchor="t" anchorCtr="0" compatLnSpc="1">
            <a:prstTxWarp prst="textNoShape">
              <a:avLst/>
            </a:prstTxWarp>
          </a:bodyPr>
          <a:lstStyle>
            <a:lvl1pPr algn="r" defTabSz="989013">
              <a:defRPr sz="1300"/>
            </a:lvl1pPr>
          </a:lstStyle>
          <a:p>
            <a:endParaRPr lang="pt-BR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7425" y="766763"/>
            <a:ext cx="5111750" cy="38338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563" y="4856163"/>
            <a:ext cx="5197475" cy="460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11" tIns="49455" rIns="98911" bIns="4945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2325"/>
            <a:ext cx="3070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11" tIns="49455" rIns="98911" bIns="49455" numCol="1" anchor="b" anchorCtr="0" compatLnSpc="1">
            <a:prstTxWarp prst="textNoShape">
              <a:avLst/>
            </a:prstTxWarp>
          </a:bodyPr>
          <a:lstStyle>
            <a:lvl1pPr defTabSz="989013">
              <a:defRPr sz="1300"/>
            </a:lvl1pPr>
          </a:lstStyle>
          <a:p>
            <a:endParaRPr lang="pt-BR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6375" y="9712325"/>
            <a:ext cx="3070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11" tIns="49455" rIns="98911" bIns="49455" numCol="1" anchor="b" anchorCtr="0" compatLnSpc="1">
            <a:prstTxWarp prst="textNoShape">
              <a:avLst/>
            </a:prstTxWarp>
          </a:bodyPr>
          <a:lstStyle>
            <a:lvl1pPr algn="r" defTabSz="989013">
              <a:defRPr sz="1300"/>
            </a:lvl1pPr>
          </a:lstStyle>
          <a:p>
            <a:fld id="{A46299C4-8AEB-4682-94B3-BE3E420BBAB3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5482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7038" y="5337175"/>
            <a:ext cx="6229350" cy="41989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917" tIns="49958" rIns="99917" bIns="49958"/>
          <a:lstStyle/>
          <a:p>
            <a:pPr defTabSz="401638">
              <a:tabLst>
                <a:tab pos="1122363" algn="l"/>
                <a:tab pos="2246313" algn="l"/>
              </a:tabLst>
            </a:pPr>
            <a:endParaRPr lang="pt-BR"/>
          </a:p>
          <a:p>
            <a:pPr defTabSz="401638">
              <a:tabLst>
                <a:tab pos="1122363" algn="l"/>
                <a:tab pos="2246313" algn="l"/>
              </a:tabLst>
            </a:pPr>
            <a:endParaRPr lang="pt-BR"/>
          </a:p>
          <a:p>
            <a:pPr defTabSz="401638">
              <a:tabLst>
                <a:tab pos="1122363" algn="l"/>
                <a:tab pos="2246313" algn="l"/>
              </a:tabLst>
            </a:pPr>
            <a:endParaRPr lang="pt-BR"/>
          </a:p>
          <a:p>
            <a:pPr defTabSz="401638">
              <a:tabLst>
                <a:tab pos="1122363" algn="l"/>
                <a:tab pos="2246313" algn="l"/>
              </a:tabLst>
            </a:pPr>
            <a:endParaRPr lang="pt-BR"/>
          </a:p>
          <a:p>
            <a:pPr defTabSz="401638">
              <a:tabLst>
                <a:tab pos="1122363" algn="l"/>
                <a:tab pos="2246313" algn="l"/>
              </a:tabLst>
            </a:pPr>
            <a:endParaRPr lang="pt-BR"/>
          </a:p>
          <a:p>
            <a:pPr defTabSz="401638">
              <a:tabLst>
                <a:tab pos="1122363" algn="l"/>
                <a:tab pos="2246313" algn="l"/>
              </a:tabLst>
            </a:pPr>
            <a:endParaRPr lang="pt-BR"/>
          </a:p>
          <a:p>
            <a:pPr defTabSz="401638">
              <a:tabLst>
                <a:tab pos="1122363" algn="l"/>
                <a:tab pos="2246313" algn="l"/>
              </a:tabLst>
            </a:pPr>
            <a:endParaRPr lang="pt-BR"/>
          </a:p>
          <a:p>
            <a:pPr defTabSz="401638">
              <a:tabLst>
                <a:tab pos="1122363" algn="l"/>
                <a:tab pos="2246313" algn="l"/>
              </a:tabLst>
            </a:pPr>
            <a:endParaRPr lang="pt-BR"/>
          </a:p>
          <a:p>
            <a:pPr defTabSz="401638">
              <a:tabLst>
                <a:tab pos="1122363" algn="l"/>
                <a:tab pos="2246313" algn="l"/>
              </a:tabLst>
            </a:pPr>
            <a:endParaRPr lang="pt-BR"/>
          </a:p>
          <a:p>
            <a:pPr defTabSz="401638">
              <a:tabLst>
                <a:tab pos="1122363" algn="l"/>
                <a:tab pos="2246313" algn="l"/>
              </a:tabLst>
            </a:pPr>
            <a:endParaRPr lang="pt-BR"/>
          </a:p>
          <a:p>
            <a:pPr defTabSz="401638">
              <a:tabLst>
                <a:tab pos="1122363" algn="l"/>
                <a:tab pos="2246313" algn="l"/>
              </a:tabLst>
            </a:pPr>
            <a:endParaRPr lang="pt-BR"/>
          </a:p>
          <a:p>
            <a:pPr defTabSz="401638">
              <a:tabLst>
                <a:tab pos="1122363" algn="l"/>
                <a:tab pos="2246313" algn="l"/>
              </a:tabLst>
            </a:pPr>
            <a:endParaRPr lang="pt-BR"/>
          </a:p>
          <a:p>
            <a:pPr defTabSz="401638">
              <a:tabLst>
                <a:tab pos="1122363" algn="l"/>
                <a:tab pos="2246313" algn="l"/>
              </a:tabLst>
            </a:pPr>
            <a:endParaRPr lang="pt-BR" sz="1300">
              <a:solidFill>
                <a:schemeClr val="accent2"/>
              </a:solidFill>
            </a:endParaRPr>
          </a:p>
          <a:p>
            <a:pPr defTabSz="401638">
              <a:tabLst>
                <a:tab pos="1122363" algn="l"/>
                <a:tab pos="2246313" algn="l"/>
              </a:tabLst>
            </a:pPr>
            <a:r>
              <a:rPr lang="pt-BR" sz="1300">
                <a:solidFill>
                  <a:schemeClr val="accent2"/>
                </a:solidFill>
              </a:rPr>
              <a:t>Schedule:	Timing	Topic</a:t>
            </a:r>
          </a:p>
          <a:p>
            <a:pPr marL="114300" lvl="1" defTabSz="401638">
              <a:tabLst>
                <a:tab pos="1122363" algn="l"/>
                <a:tab pos="2246313" algn="l"/>
              </a:tabLst>
            </a:pPr>
            <a:r>
              <a:rPr lang="pt-BR">
                <a:solidFill>
                  <a:schemeClr val="accent2"/>
                </a:solidFill>
              </a:rPr>
              <a:t>	20 minutes	Lecture</a:t>
            </a:r>
          </a:p>
          <a:p>
            <a:pPr marL="114300" lvl="1" defTabSz="401638">
              <a:tabLst>
                <a:tab pos="1122363" algn="l"/>
                <a:tab pos="2246313" algn="l"/>
              </a:tabLst>
            </a:pPr>
            <a:r>
              <a:rPr lang="pt-BR">
                <a:solidFill>
                  <a:schemeClr val="accent2"/>
                </a:solidFill>
              </a:rPr>
              <a:t>	20 minutes	Practice</a:t>
            </a:r>
          </a:p>
          <a:p>
            <a:pPr marL="114300" lvl="1" defTabSz="401638">
              <a:tabLst>
                <a:tab pos="1122363" algn="l"/>
                <a:tab pos="2246313" algn="l"/>
              </a:tabLst>
            </a:pPr>
            <a:r>
              <a:rPr lang="pt-BR">
                <a:solidFill>
                  <a:schemeClr val="accent2"/>
                </a:solidFill>
              </a:rPr>
              <a:t>	40 minutes	Total</a:t>
            </a:r>
          </a:p>
        </p:txBody>
      </p:sp>
      <p:sp>
        <p:nvSpPr>
          <p:cNvPr id="61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55588" y="177800"/>
            <a:ext cx="6572250" cy="4929188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DBF600-E2E4-4D82-B178-E4766B176EDB}" type="slidenum">
              <a:rPr lang="pt-BR"/>
              <a:pPr/>
              <a:t>2</a:t>
            </a:fld>
            <a:endParaRPr lang="pt-BR"/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4013200" y="0"/>
            <a:ext cx="3074988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-3175" y="0"/>
            <a:ext cx="3071813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9738" y="5337175"/>
            <a:ext cx="6232525" cy="41989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917" tIns="49958" rIns="99917" bIns="49958"/>
          <a:lstStyle/>
          <a:p>
            <a:pPr marL="114300" lvl="1" defTabSz="401638">
              <a:tabLst>
                <a:tab pos="457200" algn="l"/>
              </a:tabLst>
            </a:pPr>
            <a:r>
              <a:rPr lang="pt-BR" dirty="0">
                <a:latin typeface="Times" charset="0"/>
              </a:rPr>
              <a:t>Mas afinal, o que é uma</a:t>
            </a:r>
            <a:r>
              <a:rPr lang="pt-BR" baseline="0" dirty="0">
                <a:latin typeface="Times" charset="0"/>
              </a:rPr>
              <a:t> visão, também conhecida como </a:t>
            </a:r>
            <a:r>
              <a:rPr lang="pt-BR" baseline="0" dirty="0" err="1">
                <a:latin typeface="Times" charset="0"/>
              </a:rPr>
              <a:t>view</a:t>
            </a:r>
            <a:r>
              <a:rPr lang="pt-BR" baseline="0" dirty="0">
                <a:latin typeface="Times" charset="0"/>
              </a:rPr>
              <a:t>?</a:t>
            </a:r>
            <a:br>
              <a:rPr lang="pt-BR" dirty="0">
                <a:latin typeface="Times" charset="0"/>
              </a:rPr>
            </a:br>
            <a:r>
              <a:rPr lang="pt-BR" dirty="0"/>
              <a:t>Uma</a:t>
            </a:r>
            <a:r>
              <a:rPr lang="pt-BR" dirty="0">
                <a:latin typeface="Times" charset="0"/>
              </a:rPr>
              <a:t> </a:t>
            </a:r>
            <a:r>
              <a:rPr lang="pt-BR" dirty="0" err="1">
                <a:solidFill>
                  <a:srgbClr val="FC0128"/>
                </a:solidFill>
              </a:rPr>
              <a:t>view</a:t>
            </a:r>
            <a:r>
              <a:rPr lang="pt-BR" dirty="0">
                <a:solidFill>
                  <a:srgbClr val="FC0128"/>
                </a:solidFill>
                <a:latin typeface="Times" charset="0"/>
              </a:rPr>
              <a:t> </a:t>
            </a:r>
            <a:r>
              <a:rPr lang="pt-BR" dirty="0"/>
              <a:t>é uma tabela lógica baseada em uma tabela ou até mesmo, outra </a:t>
            </a:r>
            <a:r>
              <a:rPr lang="pt-BR" dirty="0" err="1"/>
              <a:t>view</a:t>
            </a:r>
            <a:r>
              <a:rPr lang="pt-BR" dirty="0"/>
              <a:t>. Você pode apresentar combinações ou subconjuntos lógicos de dados criando </a:t>
            </a:r>
            <a:r>
              <a:rPr lang="pt-BR" dirty="0" err="1"/>
              <a:t>views</a:t>
            </a:r>
            <a:r>
              <a:rPr lang="pt-BR" dirty="0"/>
              <a:t> de tabelas.</a:t>
            </a:r>
            <a:r>
              <a:rPr lang="pt-BR" dirty="0">
                <a:latin typeface="Times" charset="0"/>
              </a:rPr>
              <a:t> </a:t>
            </a:r>
            <a:r>
              <a:rPr lang="pt-BR" dirty="0"/>
              <a:t>Uma </a:t>
            </a:r>
            <a:r>
              <a:rPr lang="pt-BR" dirty="0" err="1"/>
              <a:t>view</a:t>
            </a:r>
            <a:r>
              <a:rPr lang="pt-BR" dirty="0"/>
              <a:t> não contém dados próprios mas é como uma janela através da qual os dados das tabelas podem ser vistos ou alterados.</a:t>
            </a:r>
            <a:r>
              <a:rPr lang="pt-BR" dirty="0">
                <a:latin typeface="Times" charset="0"/>
              </a:rPr>
              <a:t> </a:t>
            </a:r>
          </a:p>
          <a:p>
            <a:pPr marL="114300" lvl="1" defTabSz="401638">
              <a:tabLst>
                <a:tab pos="457200" algn="l"/>
              </a:tabLst>
            </a:pPr>
            <a:r>
              <a:rPr lang="pt-BR" dirty="0"/>
              <a:t>As tabelas nas quais uma </a:t>
            </a:r>
            <a:r>
              <a:rPr lang="pt-BR" dirty="0" err="1"/>
              <a:t>view</a:t>
            </a:r>
            <a:r>
              <a:rPr lang="pt-BR" dirty="0"/>
              <a:t> é baseada são chamadas </a:t>
            </a:r>
            <a:r>
              <a:rPr lang="pt-BR" i="1" dirty="0">
                <a:solidFill>
                  <a:srgbClr val="FC0128"/>
                </a:solidFill>
              </a:rPr>
              <a:t>tabelas-base</a:t>
            </a:r>
            <a:r>
              <a:rPr lang="pt-BR" dirty="0">
                <a:solidFill>
                  <a:srgbClr val="FC0128"/>
                </a:solidFill>
              </a:rPr>
              <a:t>.</a:t>
            </a:r>
            <a:r>
              <a:rPr lang="pt-BR" dirty="0">
                <a:latin typeface="Times" charset="0"/>
              </a:rPr>
              <a:t> </a:t>
            </a:r>
            <a:r>
              <a:rPr lang="pt-BR" dirty="0"/>
              <a:t>A </a:t>
            </a:r>
            <a:r>
              <a:rPr lang="pt-BR" dirty="0" err="1"/>
              <a:t>view</a:t>
            </a:r>
            <a:r>
              <a:rPr lang="pt-BR" dirty="0"/>
              <a:t> é armazenada como uma instrução SELECT no dicionário de dados</a:t>
            </a:r>
            <a:r>
              <a:rPr lang="pt-BR" baseline="0" dirty="0"/>
              <a:t> do SGBD.</a:t>
            </a:r>
          </a:p>
          <a:p>
            <a:pPr marL="114300" lvl="1" defTabSz="401638">
              <a:tabLst>
                <a:tab pos="457200" algn="l"/>
              </a:tabLst>
            </a:pPr>
            <a:r>
              <a:rPr lang="pt-BR" baseline="0" dirty="0"/>
              <a:t>No exemplo temos a criação de uma </a:t>
            </a:r>
            <a:r>
              <a:rPr lang="pt-BR" baseline="0" dirty="0" err="1"/>
              <a:t>view</a:t>
            </a:r>
            <a:r>
              <a:rPr lang="pt-BR" baseline="0" dirty="0"/>
              <a:t> tendo como base a tabela EMP, já conhecida por você, não é mesmo?</a:t>
            </a:r>
          </a:p>
          <a:p>
            <a:pPr marL="114300" lvl="1" defTabSz="401638">
              <a:tabLst>
                <a:tab pos="457200" algn="l"/>
              </a:tabLst>
            </a:pPr>
            <a:r>
              <a:rPr lang="pt-BR" baseline="0" dirty="0"/>
              <a:t>Pois bem, observe que a </a:t>
            </a:r>
            <a:r>
              <a:rPr lang="pt-BR" baseline="0" dirty="0" err="1"/>
              <a:t>view</a:t>
            </a:r>
            <a:r>
              <a:rPr lang="pt-BR" baseline="0" dirty="0"/>
              <a:t> criada foi denominada de VW_EMP10 e é composta pelas colunas EMPNO, ENAME e JOB.</a:t>
            </a:r>
          </a:p>
          <a:p>
            <a:pPr marL="114300" lvl="1" defTabSz="401638">
              <a:tabLst>
                <a:tab pos="457200" algn="l"/>
              </a:tabLst>
            </a:pPr>
            <a:r>
              <a:rPr lang="pt-BR" baseline="0" dirty="0"/>
              <a:t>Siga em frente para conhecer as vantagens em se utilizar visões em </a:t>
            </a:r>
            <a:r>
              <a:rPr lang="pt-BR" baseline="0" dirty="0" err="1"/>
              <a:t>SGBDs</a:t>
            </a:r>
            <a:r>
              <a:rPr lang="pt-BR" baseline="0" dirty="0"/>
              <a:t>.</a:t>
            </a:r>
            <a:endParaRPr lang="pt-BR" dirty="0"/>
          </a:p>
          <a:p>
            <a:pPr defTabSz="401638">
              <a:tabLst>
                <a:tab pos="457200" algn="l"/>
              </a:tabLst>
            </a:pPr>
            <a:endParaRPr lang="pt-BR" b="1" dirty="0"/>
          </a:p>
        </p:txBody>
      </p:sp>
      <p:sp>
        <p:nvSpPr>
          <p:cNvPr id="10245" name="Rectangle 5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55588" y="177800"/>
            <a:ext cx="6572250" cy="4929188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A728EE-4971-46B4-BF27-5B05F0035577}" type="slidenum">
              <a:rPr lang="pt-BR"/>
              <a:pPr/>
              <a:t>3</a:t>
            </a:fld>
            <a:endParaRPr lang="pt-BR"/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4013200" y="0"/>
            <a:ext cx="3074988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-3175" y="0"/>
            <a:ext cx="3071813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7038" y="5337175"/>
            <a:ext cx="6229350" cy="41989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917" tIns="49958" rIns="99917" bIns="49958"/>
          <a:lstStyle/>
          <a:p>
            <a:r>
              <a:rPr lang="pt-BR" dirty="0"/>
              <a:t>Certamente você deve estar se perguntando, mas</a:t>
            </a:r>
            <a:r>
              <a:rPr lang="pt-BR" baseline="0" dirty="0"/>
              <a:t> quais as vantagens na utilização de </a:t>
            </a:r>
            <a:r>
              <a:rPr lang="pt-BR" baseline="0" dirty="0" err="1"/>
              <a:t>views</a:t>
            </a:r>
            <a:r>
              <a:rPr lang="pt-BR" baseline="0" dirty="0"/>
              <a:t>? </a:t>
            </a:r>
            <a:r>
              <a:rPr lang="pt-BR" dirty="0"/>
              <a:t>As </a:t>
            </a:r>
            <a:r>
              <a:rPr lang="pt-BR" dirty="0" err="1"/>
              <a:t>views</a:t>
            </a:r>
            <a:r>
              <a:rPr lang="pt-BR" dirty="0"/>
              <a:t> restringem o acesso a dados porque uma </a:t>
            </a:r>
            <a:r>
              <a:rPr lang="pt-BR" dirty="0" err="1"/>
              <a:t>view</a:t>
            </a:r>
            <a:r>
              <a:rPr lang="pt-BR" dirty="0"/>
              <a:t> pode exibir colunas seletivas a partir da tabela.</a:t>
            </a:r>
          </a:p>
          <a:p>
            <a:r>
              <a:rPr lang="pt-BR" dirty="0"/>
              <a:t>Elas permitem que usuários façam consultas simples para recuperar resultados de consultas complexas. </a:t>
            </a:r>
          </a:p>
          <a:p>
            <a:r>
              <a:rPr lang="pt-BR" dirty="0"/>
              <a:t>Por exemplo, as </a:t>
            </a:r>
            <a:r>
              <a:rPr lang="pt-BR" dirty="0" err="1"/>
              <a:t>views</a:t>
            </a:r>
            <a:r>
              <a:rPr lang="pt-BR" dirty="0"/>
              <a:t> permitem que usuários consultem informações de várias tabelas sem saber como criar uma instrução de junção.</a:t>
            </a:r>
          </a:p>
          <a:p>
            <a:r>
              <a:rPr lang="pt-BR" dirty="0"/>
              <a:t>As </a:t>
            </a:r>
            <a:r>
              <a:rPr lang="pt-BR" dirty="0" err="1"/>
              <a:t>views</a:t>
            </a:r>
            <a:r>
              <a:rPr lang="pt-BR" dirty="0"/>
              <a:t> permitem a independência de dados para usuários e programas aplicativos. </a:t>
            </a:r>
          </a:p>
          <a:p>
            <a:r>
              <a:rPr lang="pt-BR" dirty="0"/>
              <a:t>Uma </a:t>
            </a:r>
            <a:r>
              <a:rPr lang="pt-BR" dirty="0" err="1"/>
              <a:t>view</a:t>
            </a:r>
            <a:r>
              <a:rPr lang="pt-BR" dirty="0"/>
              <a:t> pode ser usada para recuperar os dados de várias tabelas</a:t>
            </a:r>
            <a:r>
              <a:rPr lang="pt-BR" baseline="0" dirty="0"/>
              <a:t> e de outras </a:t>
            </a:r>
            <a:r>
              <a:rPr lang="pt-BR" baseline="0" dirty="0" err="1"/>
              <a:t>views</a:t>
            </a:r>
            <a:r>
              <a:rPr lang="pt-BR" baseline="0" dirty="0"/>
              <a:t>, se necessário, apresentando diferentes formas de visualização sobre os mesmos dados.</a:t>
            </a:r>
            <a:endParaRPr lang="pt-BR" b="1" dirty="0"/>
          </a:p>
        </p:txBody>
      </p:sp>
      <p:sp>
        <p:nvSpPr>
          <p:cNvPr id="12293" name="Rectangle 5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55588" y="177800"/>
            <a:ext cx="6572250" cy="4929188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1769B6-B080-4DD8-A0EA-05221A4248E2}" type="slidenum">
              <a:rPr lang="pt-BR"/>
              <a:pPr/>
              <a:t>4</a:t>
            </a:fld>
            <a:endParaRPr lang="pt-BR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7038" y="5337175"/>
            <a:ext cx="6397625" cy="41989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917" tIns="49958" rIns="99917" bIns="49958"/>
          <a:lstStyle/>
          <a:p>
            <a:endParaRPr lang="pt-BR" b="1" dirty="0"/>
          </a:p>
        </p:txBody>
      </p:sp>
      <p:sp>
        <p:nvSpPr>
          <p:cNvPr id="143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55588" y="177800"/>
            <a:ext cx="6572250" cy="4929188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064E2C-558D-4BAF-BD70-0BA59F4C2401}" type="slidenum">
              <a:rPr lang="pt-BR"/>
              <a:pPr/>
              <a:t>5</a:t>
            </a:fld>
            <a:endParaRPr lang="pt-BR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55588" y="177800"/>
            <a:ext cx="6572250" cy="4929188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7038" y="5337175"/>
            <a:ext cx="6229350" cy="41989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917" tIns="49958" rIns="99917" bIns="49958"/>
          <a:lstStyle/>
          <a:p>
            <a:pPr defTabSz="401638"/>
            <a:endParaRPr lang="pt-BR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3699F2-D6F7-4A78-8B19-D61188BAF2F5}" type="slidenum">
              <a:rPr lang="pt-BR"/>
              <a:pPr/>
              <a:t>6</a:t>
            </a:fld>
            <a:endParaRPr lang="pt-BR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7675" y="5357813"/>
            <a:ext cx="6232525" cy="42005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917" tIns="49958" rIns="99917" bIns="49958"/>
          <a:lstStyle/>
          <a:p>
            <a:pPr lvl="1"/>
            <a:r>
              <a:rPr lang="pt-BR" dirty="0"/>
              <a:t>Depois que a </a:t>
            </a:r>
            <a:r>
              <a:rPr lang="pt-BR" dirty="0" err="1"/>
              <a:t>view</a:t>
            </a:r>
            <a:r>
              <a:rPr lang="pt-BR" dirty="0"/>
              <a:t> for criada, você pode consultar o dicionário de dados para ver o nome e a definição da </a:t>
            </a:r>
            <a:r>
              <a:rPr lang="pt-BR" dirty="0" err="1"/>
              <a:t>view</a:t>
            </a:r>
            <a:r>
              <a:rPr lang="pt-BR" dirty="0"/>
              <a:t>. O texto da instrução SELECT que constitui a </a:t>
            </a:r>
            <a:r>
              <a:rPr lang="pt-BR" dirty="0" err="1"/>
              <a:t>view</a:t>
            </a:r>
            <a:r>
              <a:rPr lang="pt-BR" dirty="0"/>
              <a:t> é armazenado em uma coluna.</a:t>
            </a:r>
          </a:p>
          <a:p>
            <a:pPr lvl="1"/>
            <a:r>
              <a:rPr lang="pt-BR" dirty="0"/>
              <a:t>Quando você acessa dados, usando uma </a:t>
            </a:r>
            <a:r>
              <a:rPr lang="pt-BR" dirty="0" err="1"/>
              <a:t>view</a:t>
            </a:r>
            <a:r>
              <a:rPr lang="pt-BR" dirty="0"/>
              <a:t>, as seguintes operações são executadas:</a:t>
            </a:r>
          </a:p>
          <a:p>
            <a:pPr lvl="1"/>
            <a:r>
              <a:rPr lang="pt-BR" dirty="0"/>
              <a:t>Primeiro</a:t>
            </a:r>
            <a:r>
              <a:rPr lang="pt-BR" baseline="0" dirty="0"/>
              <a:t> é r</a:t>
            </a:r>
            <a:r>
              <a:rPr lang="pt-BR" dirty="0"/>
              <a:t>ecuperada a definição da </a:t>
            </a:r>
            <a:r>
              <a:rPr lang="pt-BR" dirty="0" err="1"/>
              <a:t>view</a:t>
            </a:r>
            <a:r>
              <a:rPr lang="pt-BR" dirty="0"/>
              <a:t> da tabela do dicionário de dados</a:t>
            </a:r>
            <a:r>
              <a:rPr lang="pt-BR" dirty="0">
                <a:solidFill>
                  <a:srgbClr val="FC0128"/>
                </a:solidFill>
              </a:rPr>
              <a:t>;</a:t>
            </a:r>
          </a:p>
          <a:p>
            <a:pPr lvl="1"/>
            <a:r>
              <a:rPr lang="pt-BR" dirty="0"/>
              <a:t>Segundo é verifica os privilégios de acesso para a tabela-base da </a:t>
            </a:r>
            <a:r>
              <a:rPr lang="pt-BR" dirty="0" err="1"/>
              <a:t>view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Terceiro</a:t>
            </a:r>
            <a:r>
              <a:rPr lang="pt-BR" baseline="0" dirty="0"/>
              <a:t> é submetida</a:t>
            </a:r>
            <a:r>
              <a:rPr lang="pt-BR" dirty="0"/>
              <a:t> a consulta da </a:t>
            </a:r>
            <a:r>
              <a:rPr lang="pt-BR" dirty="0" err="1"/>
              <a:t>view</a:t>
            </a:r>
            <a:r>
              <a:rPr lang="pt-BR" dirty="0"/>
              <a:t> em uma operação nos</a:t>
            </a:r>
            <a:r>
              <a:rPr lang="pt-BR" baseline="0" dirty="0"/>
              <a:t> objetos </a:t>
            </a:r>
            <a:r>
              <a:rPr lang="pt-BR" dirty="0"/>
              <a:t>subjacentes (ou de base);</a:t>
            </a:r>
          </a:p>
          <a:p>
            <a:pPr lvl="1"/>
            <a:r>
              <a:rPr lang="pt-BR" dirty="0"/>
              <a:t>Por</a:t>
            </a:r>
            <a:r>
              <a:rPr lang="pt-BR" baseline="0" dirty="0"/>
              <a:t> fim, o resultado é devolvido ao usuário.</a:t>
            </a:r>
          </a:p>
          <a:p>
            <a:pPr lvl="1"/>
            <a:r>
              <a:rPr lang="pt-BR" baseline="0" dirty="0"/>
              <a:t>Desta forma, você pode perceber que qualquer alteração sobre os dados nas tabelas base, refletem no resultado da consulta realizada à </a:t>
            </a:r>
            <a:r>
              <a:rPr lang="pt-BR" baseline="0" dirty="0" err="1"/>
              <a:t>view</a:t>
            </a:r>
            <a:r>
              <a:rPr lang="pt-BR" baseline="0" dirty="0"/>
              <a:t>.</a:t>
            </a:r>
          </a:p>
          <a:p>
            <a:pPr lvl="1"/>
            <a:r>
              <a:rPr lang="pt-BR" baseline="0" dirty="0"/>
              <a:t>Vamos em frente para conhecer mais um exemplo.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>
              <a:solidFill>
                <a:schemeClr val="accent2"/>
              </a:solidFill>
            </a:endParaRPr>
          </a:p>
          <a:p>
            <a:r>
              <a:rPr lang="pt-BR" dirty="0" err="1">
                <a:solidFill>
                  <a:schemeClr val="accent2"/>
                </a:solidFill>
              </a:rPr>
              <a:t>Instructor</a:t>
            </a:r>
            <a:r>
              <a:rPr lang="pt-BR" dirty="0">
                <a:solidFill>
                  <a:schemeClr val="accent2"/>
                </a:solidFill>
              </a:rPr>
              <a:t> Note</a:t>
            </a:r>
          </a:p>
          <a:p>
            <a:pPr lvl="1"/>
            <a:r>
              <a:rPr lang="pt-BR" dirty="0">
                <a:solidFill>
                  <a:schemeClr val="accent2"/>
                </a:solidFill>
              </a:rPr>
              <a:t>The </a:t>
            </a:r>
            <a:r>
              <a:rPr lang="pt-BR" dirty="0" err="1">
                <a:solidFill>
                  <a:schemeClr val="accent2"/>
                </a:solidFill>
              </a:rPr>
              <a:t>view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text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is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stored</a:t>
            </a:r>
            <a:r>
              <a:rPr lang="pt-BR" dirty="0">
                <a:solidFill>
                  <a:schemeClr val="accent2"/>
                </a:solidFill>
              </a:rPr>
              <a:t> in a </a:t>
            </a:r>
            <a:r>
              <a:rPr lang="pt-BR" dirty="0" err="1">
                <a:solidFill>
                  <a:schemeClr val="accent2"/>
                </a:solidFill>
              </a:rPr>
              <a:t>column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of</a:t>
            </a:r>
            <a:r>
              <a:rPr lang="pt-BR" dirty="0">
                <a:solidFill>
                  <a:schemeClr val="accent2"/>
                </a:solidFill>
              </a:rPr>
              <a:t> LONG </a:t>
            </a:r>
            <a:r>
              <a:rPr lang="pt-BR" dirty="0" err="1">
                <a:solidFill>
                  <a:schemeClr val="accent2"/>
                </a:solidFill>
              </a:rPr>
              <a:t>datatype</a:t>
            </a:r>
            <a:r>
              <a:rPr lang="pt-BR" dirty="0">
                <a:solidFill>
                  <a:schemeClr val="accent2"/>
                </a:solidFill>
              </a:rPr>
              <a:t>. </a:t>
            </a:r>
            <a:r>
              <a:rPr lang="pt-BR" dirty="0" err="1">
                <a:solidFill>
                  <a:schemeClr val="accent2"/>
                </a:solidFill>
              </a:rPr>
              <a:t>You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may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need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to</a:t>
            </a:r>
            <a:r>
              <a:rPr lang="pt-BR" dirty="0">
                <a:solidFill>
                  <a:schemeClr val="accent2"/>
                </a:solidFill>
              </a:rPr>
              <a:t> set ARRAYSIZE </a:t>
            </a:r>
            <a:r>
              <a:rPr lang="pt-BR" dirty="0" err="1">
                <a:solidFill>
                  <a:schemeClr val="accent2"/>
                </a:solidFill>
              </a:rPr>
              <a:t>to</a:t>
            </a:r>
            <a:r>
              <a:rPr lang="pt-BR" dirty="0">
                <a:solidFill>
                  <a:schemeClr val="accent2"/>
                </a:solidFill>
              </a:rPr>
              <a:t> a </a:t>
            </a:r>
            <a:r>
              <a:rPr lang="pt-BR" dirty="0" err="1">
                <a:solidFill>
                  <a:schemeClr val="accent2"/>
                </a:solidFill>
              </a:rPr>
              <a:t>smaller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value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or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increase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the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value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of</a:t>
            </a:r>
            <a:r>
              <a:rPr lang="pt-BR" dirty="0">
                <a:solidFill>
                  <a:schemeClr val="accent2"/>
                </a:solidFill>
              </a:rPr>
              <a:t> LONG </a:t>
            </a:r>
            <a:r>
              <a:rPr lang="pt-BR" dirty="0" err="1">
                <a:solidFill>
                  <a:schemeClr val="accent2"/>
                </a:solidFill>
              </a:rPr>
              <a:t>to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view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the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text</a:t>
            </a:r>
            <a:r>
              <a:rPr lang="pt-BR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22531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55588" y="177800"/>
            <a:ext cx="6572250" cy="4929188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5F7F97-C97F-4771-933A-A2A2C463080A}" type="slidenum">
              <a:rPr lang="pt-BR"/>
              <a:pPr/>
              <a:t>7</a:t>
            </a:fld>
            <a:endParaRPr lang="pt-BR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4013200" y="0"/>
            <a:ext cx="3074988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-3175" y="0"/>
            <a:ext cx="3071813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7038" y="5357813"/>
            <a:ext cx="6229350" cy="42005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917" tIns="49958" rIns="99917" bIns="49958"/>
          <a:lstStyle/>
          <a:p>
            <a:pPr marL="114300" lvl="1" defTabSz="401638"/>
            <a:r>
              <a:rPr lang="pt-BR" dirty="0"/>
              <a:t>A opção OR REPLACE permite que uma </a:t>
            </a:r>
            <a:r>
              <a:rPr lang="pt-BR" dirty="0" err="1"/>
              <a:t>view</a:t>
            </a:r>
            <a:r>
              <a:rPr lang="pt-BR" dirty="0"/>
              <a:t> seja criada mesmo que uma já exista com esse nome, substituindo, assim, a versão antiga da </a:t>
            </a:r>
            <a:r>
              <a:rPr lang="pt-BR" dirty="0" err="1"/>
              <a:t>view</a:t>
            </a:r>
            <a:r>
              <a:rPr lang="pt-BR" dirty="0"/>
              <a:t> para o seu proprietário. Isso significa que a </a:t>
            </a:r>
            <a:r>
              <a:rPr lang="pt-BR" dirty="0" err="1"/>
              <a:t>view</a:t>
            </a:r>
            <a:r>
              <a:rPr lang="pt-BR" dirty="0"/>
              <a:t> poderá ser alterada sem eliminar, recriar e </a:t>
            </a:r>
            <a:r>
              <a:rPr lang="pt-BR" dirty="0" err="1"/>
              <a:t>reconceder</a:t>
            </a:r>
            <a:r>
              <a:rPr lang="pt-BR" dirty="0"/>
              <a:t> os privilégios de objeto.</a:t>
            </a:r>
          </a:p>
          <a:p>
            <a:pPr marL="114300" lvl="1" defTabSz="401638"/>
            <a:r>
              <a:rPr lang="pt-BR" dirty="0"/>
              <a:t>No exemplo, ao atribuir apelidos de coluna na cláusula CREATE VIEW, os apelidos estão listados na mesma ordem que as colunas na subconsulta.</a:t>
            </a:r>
          </a:p>
          <a:p>
            <a:pPr marL="114300" lvl="1" defTabSz="401638"/>
            <a:endParaRPr lang="pt-BR" dirty="0"/>
          </a:p>
          <a:p>
            <a:pPr marL="114300" lvl="1" defTabSz="401638"/>
            <a:endParaRPr lang="pt-BR" dirty="0"/>
          </a:p>
          <a:p>
            <a:pPr marL="114300" lvl="1" defTabSz="401638"/>
            <a:endParaRPr lang="pt-BR" dirty="0"/>
          </a:p>
          <a:p>
            <a:pPr marL="114300" lvl="1" defTabSz="401638"/>
            <a:endParaRPr lang="pt-BR" dirty="0"/>
          </a:p>
          <a:p>
            <a:pPr marL="114300" lvl="1" defTabSz="401638"/>
            <a:endParaRPr lang="pt-BR" dirty="0"/>
          </a:p>
          <a:p>
            <a:pPr marL="114300" lvl="1" defTabSz="401638">
              <a:lnSpc>
                <a:spcPct val="80000"/>
              </a:lnSpc>
            </a:pPr>
            <a:endParaRPr lang="pt-BR" dirty="0"/>
          </a:p>
          <a:p>
            <a:pPr marL="114300" lvl="1" defTabSz="401638"/>
            <a:endParaRPr lang="pt-BR" dirty="0"/>
          </a:p>
          <a:p>
            <a:pPr defTabSz="401638"/>
            <a:r>
              <a:rPr lang="pt-BR" dirty="0" err="1">
                <a:solidFill>
                  <a:schemeClr val="accent2"/>
                </a:solidFill>
              </a:rPr>
              <a:t>Instructor</a:t>
            </a:r>
            <a:r>
              <a:rPr lang="pt-BR" dirty="0">
                <a:solidFill>
                  <a:schemeClr val="accent2"/>
                </a:solidFill>
              </a:rPr>
              <a:t> Note</a:t>
            </a:r>
          </a:p>
          <a:p>
            <a:pPr marL="114300" lvl="1" defTabSz="401638"/>
            <a:r>
              <a:rPr lang="pt-BR" dirty="0">
                <a:solidFill>
                  <a:schemeClr val="accent2"/>
                </a:solidFill>
              </a:rPr>
              <a:t>The OR REPLACE </a:t>
            </a:r>
            <a:r>
              <a:rPr lang="pt-BR" dirty="0" err="1">
                <a:solidFill>
                  <a:schemeClr val="accent2"/>
                </a:solidFill>
              </a:rPr>
              <a:t>option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started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with</a:t>
            </a:r>
            <a:r>
              <a:rPr lang="pt-BR" dirty="0">
                <a:solidFill>
                  <a:schemeClr val="accent2"/>
                </a:solidFill>
              </a:rPr>
              <a:t> Oracle7. </a:t>
            </a:r>
            <a:r>
              <a:rPr lang="pt-BR" dirty="0" err="1">
                <a:solidFill>
                  <a:schemeClr val="accent2"/>
                </a:solidFill>
              </a:rPr>
              <a:t>With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earlier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versions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of</a:t>
            </a:r>
            <a:r>
              <a:rPr lang="pt-BR" dirty="0">
                <a:solidFill>
                  <a:schemeClr val="accent2"/>
                </a:solidFill>
              </a:rPr>
              <a:t> Oracle, </a:t>
            </a:r>
            <a:r>
              <a:rPr lang="pt-BR" dirty="0" err="1">
                <a:solidFill>
                  <a:schemeClr val="accent2"/>
                </a:solidFill>
              </a:rPr>
              <a:t>if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the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view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needed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to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be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changed</a:t>
            </a:r>
            <a:r>
              <a:rPr lang="pt-BR" dirty="0">
                <a:solidFill>
                  <a:schemeClr val="accent2"/>
                </a:solidFill>
              </a:rPr>
              <a:t>, it </a:t>
            </a:r>
            <a:r>
              <a:rPr lang="pt-BR" dirty="0" err="1">
                <a:solidFill>
                  <a:schemeClr val="accent2"/>
                </a:solidFill>
              </a:rPr>
              <a:t>had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to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be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dropped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and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re-created</a:t>
            </a:r>
            <a:r>
              <a:rPr lang="pt-BR" dirty="0">
                <a:solidFill>
                  <a:schemeClr val="accent2"/>
                </a:solidFill>
              </a:rPr>
              <a:t>.</a:t>
            </a:r>
          </a:p>
          <a:p>
            <a:pPr marL="114300" lvl="1" defTabSz="401638"/>
            <a:r>
              <a:rPr lang="pt-BR" dirty="0">
                <a:solidFill>
                  <a:schemeClr val="accent2"/>
                </a:solidFill>
              </a:rPr>
              <a:t>Demo: </a:t>
            </a:r>
            <a:r>
              <a:rPr lang="pt-BR" dirty="0">
                <a:solidFill>
                  <a:schemeClr val="accent2"/>
                </a:solidFill>
                <a:latin typeface="Courier New" pitchFamily="49" charset="0"/>
              </a:rPr>
              <a:t>l12emp.sql</a:t>
            </a:r>
          </a:p>
          <a:p>
            <a:pPr marL="114300" lvl="1" defTabSz="401638"/>
            <a:r>
              <a:rPr lang="pt-BR" dirty="0" err="1">
                <a:solidFill>
                  <a:schemeClr val="accent2"/>
                </a:solidFill>
              </a:rPr>
              <a:t>Purpose</a:t>
            </a:r>
            <a:r>
              <a:rPr lang="pt-BR" dirty="0">
                <a:solidFill>
                  <a:schemeClr val="accent2"/>
                </a:solidFill>
              </a:rPr>
              <a:t>: </a:t>
            </a:r>
            <a:r>
              <a:rPr lang="pt-BR" dirty="0" err="1">
                <a:solidFill>
                  <a:schemeClr val="accent2"/>
                </a:solidFill>
              </a:rPr>
              <a:t>To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illustrate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creating</a:t>
            </a:r>
            <a:r>
              <a:rPr lang="pt-BR" dirty="0">
                <a:solidFill>
                  <a:schemeClr val="accent2"/>
                </a:solidFill>
              </a:rPr>
              <a:t> a </a:t>
            </a:r>
            <a:r>
              <a:rPr lang="pt-BR" dirty="0" err="1">
                <a:solidFill>
                  <a:schemeClr val="accent2"/>
                </a:solidFill>
              </a:rPr>
              <a:t>view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using</a:t>
            </a:r>
            <a:r>
              <a:rPr lang="pt-BR" dirty="0">
                <a:solidFill>
                  <a:schemeClr val="accent2"/>
                </a:solidFill>
              </a:rPr>
              <a:t> </a:t>
            </a:r>
            <a:r>
              <a:rPr lang="pt-BR" dirty="0" err="1">
                <a:solidFill>
                  <a:schemeClr val="accent2"/>
                </a:solidFill>
              </a:rPr>
              <a:t>aliases</a:t>
            </a:r>
            <a:r>
              <a:rPr lang="pt-BR" dirty="0">
                <a:solidFill>
                  <a:schemeClr val="accent2"/>
                </a:solidFill>
              </a:rPr>
              <a:t>.</a:t>
            </a:r>
          </a:p>
          <a:p>
            <a:pPr defTabSz="401638"/>
            <a:endParaRPr lang="pt-BR" b="1" dirty="0">
              <a:solidFill>
                <a:schemeClr val="accent2"/>
              </a:solidFill>
            </a:endParaRPr>
          </a:p>
        </p:txBody>
      </p:sp>
      <p:sp>
        <p:nvSpPr>
          <p:cNvPr id="24581" name="Rectangle 5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55588" y="177800"/>
            <a:ext cx="6572250" cy="4929188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529E28-9FC2-4087-9F91-354B1D7C04FC}" type="slidenum">
              <a:rPr lang="pt-BR"/>
              <a:pPr/>
              <a:t>8</a:t>
            </a:fld>
            <a:endParaRPr lang="pt-BR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55588" y="177800"/>
            <a:ext cx="6572250" cy="4929188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7038" y="5357813"/>
            <a:ext cx="6229350" cy="42005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917" tIns="49958" rIns="99917" bIns="49958"/>
          <a:lstStyle/>
          <a:p>
            <a:pPr marL="114300" lvl="1" defTabSz="401638"/>
            <a:endParaRPr lang="pt-BR" dirty="0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600075" y="6700838"/>
            <a:ext cx="23653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195" tIns="48235" rIns="98195" bIns="48235">
            <a:spAutoFit/>
          </a:bodyPr>
          <a:lstStyle/>
          <a:p>
            <a:pPr defTabSz="944563" eaLnBrk="0" hangingPunct="0">
              <a:spcBef>
                <a:spcPct val="30000"/>
              </a:spcBef>
            </a:pPr>
            <a:r>
              <a:rPr kumimoji="0" lang="pt-BR" sz="1200" b="1">
                <a:latin typeface="Courier New" pitchFamily="49" charset="0"/>
              </a:rPr>
              <a:t>SQL&gt; SELECT  * </a:t>
            </a:r>
          </a:p>
          <a:p>
            <a:pPr defTabSz="944563" eaLnBrk="0" hangingPunct="0">
              <a:spcBef>
                <a:spcPct val="30000"/>
              </a:spcBef>
            </a:pPr>
            <a:r>
              <a:rPr kumimoji="0" lang="pt-BR" sz="1200" b="1">
                <a:latin typeface="Courier New" pitchFamily="49" charset="0"/>
              </a:rPr>
              <a:t>  2  FROM    dept_sum_vu;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630238" y="7342188"/>
            <a:ext cx="4022725" cy="127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8195" tIns="48235" rIns="98195" bIns="48235">
            <a:spAutoFit/>
          </a:bodyPr>
          <a:lstStyle/>
          <a:p>
            <a:pPr defTabSz="944563" eaLnBrk="0" hangingPunct="0">
              <a:spcBef>
                <a:spcPct val="30000"/>
              </a:spcBef>
            </a:pPr>
            <a:r>
              <a:rPr kumimoji="0" lang="pt-BR" sz="1200">
                <a:latin typeface="Courier New" pitchFamily="49" charset="0"/>
              </a:rPr>
              <a:t>NAME              MINSAL    MAXSAL    AVGSAL</a:t>
            </a:r>
          </a:p>
          <a:p>
            <a:pPr defTabSz="944563" eaLnBrk="0" hangingPunct="0">
              <a:spcBef>
                <a:spcPct val="30000"/>
              </a:spcBef>
            </a:pPr>
            <a:r>
              <a:rPr kumimoji="0" lang="pt-BR" sz="1200">
                <a:latin typeface="Courier New" pitchFamily="49" charset="0"/>
              </a:rPr>
              <a:t>-------------- --------- --------- ---------</a:t>
            </a:r>
          </a:p>
          <a:p>
            <a:pPr defTabSz="944563" eaLnBrk="0" hangingPunct="0">
              <a:spcBef>
                <a:spcPct val="30000"/>
              </a:spcBef>
            </a:pPr>
            <a:r>
              <a:rPr kumimoji="0" lang="pt-BR" sz="1200">
                <a:latin typeface="Courier New" pitchFamily="49" charset="0"/>
              </a:rPr>
              <a:t>ACCOUNTING          1300      5000 2916.6667</a:t>
            </a:r>
          </a:p>
          <a:p>
            <a:pPr defTabSz="944563" eaLnBrk="0" hangingPunct="0">
              <a:spcBef>
                <a:spcPct val="30000"/>
              </a:spcBef>
            </a:pPr>
            <a:r>
              <a:rPr kumimoji="0" lang="pt-BR" sz="1200">
                <a:latin typeface="Courier New" pitchFamily="49" charset="0"/>
              </a:rPr>
              <a:t>RESEARCH             800      3000      2175</a:t>
            </a:r>
          </a:p>
          <a:p>
            <a:pPr defTabSz="944563" eaLnBrk="0" hangingPunct="0">
              <a:spcBef>
                <a:spcPct val="30000"/>
              </a:spcBef>
            </a:pPr>
            <a:r>
              <a:rPr kumimoji="0" lang="pt-BR" sz="1200">
                <a:latin typeface="Courier New" pitchFamily="49" charset="0"/>
              </a:rPr>
              <a:t>SALES                950      2850 1566.6667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A1E6D1-4638-499B-B4AB-7513B4F9B07B}" type="slidenum">
              <a:rPr lang="pt-BR"/>
              <a:pPr/>
              <a:t>9</a:t>
            </a:fld>
            <a:endParaRPr lang="pt-BR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4013200" y="0"/>
            <a:ext cx="3074988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-3175" y="0"/>
            <a:ext cx="3071813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7038" y="5337175"/>
            <a:ext cx="6229350" cy="41989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917" tIns="49958" rIns="99917" bIns="49958"/>
          <a:lstStyle/>
          <a:p>
            <a:pPr defTabSz="401638"/>
            <a:endParaRPr lang="pt-BR" b="1" dirty="0"/>
          </a:p>
        </p:txBody>
      </p:sp>
      <p:sp>
        <p:nvSpPr>
          <p:cNvPr id="28677" name="Rectangle 5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55588" y="177800"/>
            <a:ext cx="6572250" cy="4929188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FURB/DSC - Prof. Alexander Roberto Valdameri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5F52C-EAA0-4F7D-92C1-4A96DDE513C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2469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FURB/DSC - Prof. Alexander Roberto Valdameri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9A9B4-AD9D-480E-9B57-EF7863FA1EE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4287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FURB/DSC - Prof. Alexander Roberto Valdameri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E1BF-C43E-43B2-A14F-B8AEA9B872F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2809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FURB/DSC - Prof. Alexander Roberto Valdameri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D2CE-E28E-4B10-8D39-58A3D458305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6429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FURB/DSC - Prof. Alexander Roberto Valdameri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53588-2CD3-42D7-B862-A75A850CBE1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164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FURB/DSC - Prof. Alexander Roberto Valdameri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6FD49-3017-4F4F-8BDB-8AD793D9897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4339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FURB/DSC - Prof. Alexander Roberto Valdameri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8265C-01E7-4700-A655-D67E1CA99C9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9735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FURB/DSC - Prof. Alexander Roberto Valdameri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F5787-BA02-4337-92B7-E3A974EDE5F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604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FURB/DSC - Prof. Alexander Roberto Valdameri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1813B-75E8-4CA3-AF59-7C8F00C6D53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4092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FURB/DSC - Prof. Alexander Roberto Valdameri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610B-C94F-4513-91D5-C0C6BD1AB26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5418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FURB/DSC - Prof. Alexander Roberto Valdameri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644FC-3860-4277-B2C3-7E417188B43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6505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FURB/DSC - Prof. Alexander Roberto Valdameri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6D9DB-9E11-4856-BA80-67EE4DBBA92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7064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wmf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49300"/>
          </a:xfrm>
          <a:noFill/>
          <a:ln/>
          <a:effectLst>
            <a:outerShdw dist="53882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0"/>
              </a:spcBef>
            </a:pPr>
            <a:r>
              <a:rPr lang="pt-BR" sz="3700">
                <a:solidFill>
                  <a:srgbClr val="FFCC66"/>
                </a:solidFill>
              </a:rPr>
              <a:t> </a:t>
            </a:r>
          </a:p>
        </p:txBody>
      </p:sp>
      <p:sp>
        <p:nvSpPr>
          <p:cNvPr id="13" name="Título 6"/>
          <p:cNvSpPr txBox="1">
            <a:spLocks/>
          </p:cNvSpPr>
          <p:nvPr/>
        </p:nvSpPr>
        <p:spPr>
          <a:xfrm>
            <a:off x="3732929" y="2489601"/>
            <a:ext cx="5099123" cy="86409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3F909B"/>
                </a:solidFill>
                <a:latin typeface="+mn-lt"/>
              </a:rPr>
              <a:t>Linguagem SQL</a:t>
            </a:r>
          </a:p>
        </p:txBody>
      </p:sp>
      <p:sp>
        <p:nvSpPr>
          <p:cNvPr id="15" name="Subtítulo 7"/>
          <p:cNvSpPr txBox="1">
            <a:spLocks/>
          </p:cNvSpPr>
          <p:nvPr/>
        </p:nvSpPr>
        <p:spPr>
          <a:xfrm>
            <a:off x="2708176" y="3501008"/>
            <a:ext cx="6048672" cy="72008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pt-BR" sz="2000" dirty="0">
                <a:solidFill>
                  <a:schemeClr val="tx2"/>
                </a:solidFill>
              </a:rPr>
              <a:t>Criação e manipulação de Visões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467544" y="260648"/>
            <a:ext cx="7299325" cy="88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pt-BR" sz="4000" dirty="0">
                <a:solidFill>
                  <a:schemeClr val="tx2">
                    <a:lumMod val="75000"/>
                  </a:schemeClr>
                </a:solidFill>
                <a:latin typeface="+mn-lt"/>
                <a:ea typeface="Verdana" pitchFamily="34" charset="0"/>
                <a:cs typeface="Verdana" pitchFamily="34" charset="0"/>
              </a:rPr>
              <a:t>O Que é uma </a:t>
            </a:r>
            <a:r>
              <a:rPr lang="pt-BR" sz="4000" dirty="0" err="1">
                <a:solidFill>
                  <a:schemeClr val="tx2">
                    <a:lumMod val="75000"/>
                  </a:schemeClr>
                </a:solidFill>
                <a:latin typeface="+mn-lt"/>
                <a:ea typeface="Verdana" pitchFamily="34" charset="0"/>
                <a:cs typeface="Verdana" pitchFamily="34" charset="0"/>
              </a:rPr>
              <a:t>View</a:t>
            </a:r>
            <a:r>
              <a:rPr lang="pt-BR" sz="4000" dirty="0">
                <a:solidFill>
                  <a:schemeClr val="tx2">
                    <a:lumMod val="75000"/>
                  </a:schemeClr>
                </a:solidFill>
                <a:latin typeface="+mn-lt"/>
                <a:ea typeface="Verdana" pitchFamily="34" charset="0"/>
                <a:cs typeface="Verdana" pitchFamily="34" charset="0"/>
              </a:rPr>
              <a:t>?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2105522" y="1983705"/>
            <a:ext cx="5684837" cy="3965575"/>
          </a:xfrm>
          <a:prstGeom prst="rect">
            <a:avLst/>
          </a:prstGeom>
          <a:solidFill>
            <a:srgbClr val="DDDDDD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71842" dir="2700000" algn="ctr" rotWithShape="0">
              <a:srgbClr val="000000"/>
            </a:outerShdw>
          </a:effectLst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ts val="1900"/>
              </a:lnSpc>
            </a:pPr>
            <a:r>
              <a:rPr kumimoji="0" lang="pt-BR" sz="1200" b="1">
                <a:solidFill>
                  <a:srgbClr val="000000"/>
                </a:solidFill>
                <a:latin typeface="Courier New" pitchFamily="49" charset="0"/>
              </a:rPr>
              <a:t>EMPNO ENAME   JOB         MGR HIREDATE    SAL  COMM  DEPTNO</a:t>
            </a:r>
          </a:p>
          <a:p>
            <a:pPr eaLnBrk="0" hangingPunct="0">
              <a:lnSpc>
                <a:spcPts val="1900"/>
              </a:lnSpc>
            </a:pPr>
            <a:r>
              <a:rPr kumimoji="0" lang="pt-BR" sz="1200" b="1">
                <a:solidFill>
                  <a:srgbClr val="000000"/>
                </a:solidFill>
                <a:latin typeface="Courier New" pitchFamily="49" charset="0"/>
              </a:rPr>
              <a:t>----- ------- --------- ----- --------- ----- ----- -------</a:t>
            </a:r>
          </a:p>
          <a:p>
            <a:pPr eaLnBrk="0" hangingPunct="0">
              <a:lnSpc>
                <a:spcPts val="1900"/>
              </a:lnSpc>
            </a:pPr>
            <a:r>
              <a:rPr kumimoji="0" lang="pt-BR" sz="1200" b="1">
                <a:solidFill>
                  <a:srgbClr val="000000"/>
                </a:solidFill>
                <a:latin typeface="Courier New" pitchFamily="49" charset="0"/>
              </a:rPr>
              <a:t> 7839 KING    PRESIDENT       17-NOV-81  5000            10</a:t>
            </a:r>
          </a:p>
          <a:p>
            <a:pPr eaLnBrk="0" hangingPunct="0">
              <a:lnSpc>
                <a:spcPts val="1900"/>
              </a:lnSpc>
            </a:pPr>
            <a:r>
              <a:rPr kumimoji="0" lang="pt-BR" sz="1200" b="1">
                <a:solidFill>
                  <a:srgbClr val="000000"/>
                </a:solidFill>
                <a:latin typeface="Courier New" pitchFamily="49" charset="0"/>
              </a:rPr>
              <a:t> 7698 BLAKE   MANAGER    7839 01-MAY-81  2850            30</a:t>
            </a:r>
          </a:p>
          <a:p>
            <a:pPr eaLnBrk="0" hangingPunct="0">
              <a:lnSpc>
                <a:spcPts val="1900"/>
              </a:lnSpc>
            </a:pPr>
            <a:r>
              <a:rPr kumimoji="0" lang="pt-BR" sz="1200" b="1">
                <a:solidFill>
                  <a:srgbClr val="000000"/>
                </a:solidFill>
                <a:latin typeface="Courier New" pitchFamily="49" charset="0"/>
              </a:rPr>
              <a:t> 7782 CLARK   MANAGER    7839 09-JUN-81  2450            10</a:t>
            </a:r>
          </a:p>
          <a:p>
            <a:pPr eaLnBrk="0" hangingPunct="0">
              <a:lnSpc>
                <a:spcPts val="1900"/>
              </a:lnSpc>
            </a:pPr>
            <a:r>
              <a:rPr kumimoji="0" lang="pt-BR" sz="1200" b="1">
                <a:solidFill>
                  <a:srgbClr val="000000"/>
                </a:solidFill>
                <a:latin typeface="Courier New" pitchFamily="49" charset="0"/>
              </a:rPr>
              <a:t> 7566 JONES   MANAGER    7839 02-APR-81  2975            20</a:t>
            </a:r>
          </a:p>
          <a:p>
            <a:pPr eaLnBrk="0" hangingPunct="0">
              <a:lnSpc>
                <a:spcPts val="1900"/>
              </a:lnSpc>
            </a:pPr>
            <a:r>
              <a:rPr kumimoji="0" lang="pt-BR" sz="1200" b="1">
                <a:solidFill>
                  <a:srgbClr val="000000"/>
                </a:solidFill>
                <a:latin typeface="Courier New" pitchFamily="49" charset="0"/>
              </a:rPr>
              <a:t> 7654 MARTIN  SALESMAN   7698 28-SEP-81  1250  1400      30</a:t>
            </a:r>
          </a:p>
          <a:p>
            <a:pPr eaLnBrk="0" hangingPunct="0">
              <a:lnSpc>
                <a:spcPts val="1900"/>
              </a:lnSpc>
            </a:pPr>
            <a:r>
              <a:rPr kumimoji="0" lang="pt-BR" sz="1200" b="1">
                <a:solidFill>
                  <a:srgbClr val="000000"/>
                </a:solidFill>
                <a:latin typeface="Courier New" pitchFamily="49" charset="0"/>
              </a:rPr>
              <a:t> 7499 ALLEN   SALESMAN   7698 20-FEB-81  1600   300      30</a:t>
            </a:r>
          </a:p>
          <a:p>
            <a:pPr eaLnBrk="0" hangingPunct="0">
              <a:lnSpc>
                <a:spcPts val="1900"/>
              </a:lnSpc>
            </a:pPr>
            <a:r>
              <a:rPr kumimoji="0" lang="pt-BR" sz="1200" b="1">
                <a:solidFill>
                  <a:srgbClr val="000000"/>
                </a:solidFill>
                <a:latin typeface="Courier New" pitchFamily="49" charset="0"/>
              </a:rPr>
              <a:t> 7844 TURNER  SALESMAN   7698 08-SEP-81  1500     0      30</a:t>
            </a:r>
          </a:p>
          <a:p>
            <a:pPr eaLnBrk="0" hangingPunct="0">
              <a:lnSpc>
                <a:spcPts val="1900"/>
              </a:lnSpc>
            </a:pPr>
            <a:r>
              <a:rPr kumimoji="0" lang="pt-BR" sz="1200" b="1">
                <a:solidFill>
                  <a:srgbClr val="000000"/>
                </a:solidFill>
                <a:latin typeface="Courier New" pitchFamily="49" charset="0"/>
              </a:rPr>
              <a:t> 7900 JAMES   CLERK      7698 03-DEC-81   950            30</a:t>
            </a:r>
          </a:p>
          <a:p>
            <a:pPr eaLnBrk="0" hangingPunct="0">
              <a:lnSpc>
                <a:spcPts val="1900"/>
              </a:lnSpc>
            </a:pPr>
            <a:r>
              <a:rPr kumimoji="0" lang="pt-BR" sz="1200" b="1">
                <a:solidFill>
                  <a:srgbClr val="000000"/>
                </a:solidFill>
                <a:latin typeface="Courier New" pitchFamily="49" charset="0"/>
              </a:rPr>
              <a:t> 7521 WARD    SALESMAN   7698 22-FEB-81  1250   500      30</a:t>
            </a:r>
          </a:p>
          <a:p>
            <a:pPr eaLnBrk="0" hangingPunct="0">
              <a:lnSpc>
                <a:spcPts val="1900"/>
              </a:lnSpc>
            </a:pPr>
            <a:r>
              <a:rPr kumimoji="0" lang="pt-BR" sz="1200" b="1">
                <a:solidFill>
                  <a:srgbClr val="000000"/>
                </a:solidFill>
                <a:latin typeface="Courier New" pitchFamily="49" charset="0"/>
              </a:rPr>
              <a:t> 7902 FORD    ANALYST    7566 03-DEC-81  3000            20</a:t>
            </a:r>
          </a:p>
          <a:p>
            <a:pPr eaLnBrk="0" hangingPunct="0">
              <a:lnSpc>
                <a:spcPts val="1900"/>
              </a:lnSpc>
            </a:pPr>
            <a:r>
              <a:rPr kumimoji="0" lang="pt-BR" sz="1200" b="1">
                <a:solidFill>
                  <a:srgbClr val="000000"/>
                </a:solidFill>
                <a:latin typeface="Courier New" pitchFamily="49" charset="0"/>
              </a:rPr>
              <a:t> 7369 SMITH   CLERK      7902 17-DEC-80   800            20</a:t>
            </a:r>
          </a:p>
          <a:p>
            <a:pPr eaLnBrk="0" hangingPunct="0">
              <a:lnSpc>
                <a:spcPts val="1900"/>
              </a:lnSpc>
            </a:pPr>
            <a:r>
              <a:rPr kumimoji="0" lang="pt-BR" sz="1200" b="1">
                <a:solidFill>
                  <a:srgbClr val="000000"/>
                </a:solidFill>
                <a:latin typeface="Courier New" pitchFamily="49" charset="0"/>
              </a:rPr>
              <a:t> 7788 SCOTT   ANALYST    7566 09-DEC-82  3000            20</a:t>
            </a:r>
          </a:p>
          <a:p>
            <a:pPr eaLnBrk="0" hangingPunct="0">
              <a:lnSpc>
                <a:spcPts val="1900"/>
              </a:lnSpc>
            </a:pPr>
            <a:r>
              <a:rPr kumimoji="0" lang="pt-BR" sz="1200" b="1">
                <a:solidFill>
                  <a:srgbClr val="000000"/>
                </a:solidFill>
                <a:latin typeface="Courier New" pitchFamily="49" charset="0"/>
              </a:rPr>
              <a:t> 7876 ADAMS   CLERK      7788 12-JAN-83  1100            20</a:t>
            </a:r>
          </a:p>
          <a:p>
            <a:pPr eaLnBrk="0" hangingPunct="0">
              <a:lnSpc>
                <a:spcPts val="1900"/>
              </a:lnSpc>
            </a:pPr>
            <a:r>
              <a:rPr kumimoji="0" lang="pt-BR" sz="1200" b="1">
                <a:solidFill>
                  <a:srgbClr val="000000"/>
                </a:solidFill>
                <a:latin typeface="Courier New" pitchFamily="49" charset="0"/>
              </a:rPr>
              <a:t> 7934 MILLER  CLERK      7782 23-JAN-82  1300            10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2030909" y="1583655"/>
            <a:ext cx="1668918" cy="431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0" lang="pt-BR" sz="2000" b="1" dirty="0">
                <a:latin typeface="Arial" pitchFamily="34" charset="0"/>
              </a:rPr>
              <a:t>Tabela</a:t>
            </a:r>
            <a:r>
              <a:rPr kumimoji="0" lang="pt-BR" sz="2200" b="1" dirty="0">
                <a:latin typeface="Arial" pitchFamily="34" charset="0"/>
              </a:rPr>
              <a:t> EMP</a:t>
            </a:r>
          </a:p>
        </p:txBody>
      </p:sp>
      <p:grpSp>
        <p:nvGrpSpPr>
          <p:cNvPr id="9221" name="Group 5"/>
          <p:cNvGrpSpPr>
            <a:grpSpLocks/>
          </p:cNvGrpSpPr>
          <p:nvPr/>
        </p:nvGrpSpPr>
        <p:grpSpPr bwMode="auto">
          <a:xfrm>
            <a:off x="827584" y="1961480"/>
            <a:ext cx="7315200" cy="3965575"/>
            <a:chOff x="753" y="1022"/>
            <a:chExt cx="4305" cy="2498"/>
          </a:xfrm>
        </p:grpSpPr>
        <p:sp>
          <p:nvSpPr>
            <p:cNvPr id="9222" name="Rectangle 6"/>
            <p:cNvSpPr>
              <a:spLocks noChangeArrowheads="1"/>
            </p:cNvSpPr>
            <p:nvPr/>
          </p:nvSpPr>
          <p:spPr bwMode="blackWhite">
            <a:xfrm>
              <a:off x="1477" y="1022"/>
              <a:ext cx="3581" cy="2498"/>
            </a:xfrm>
            <a:prstGeom prst="rect">
              <a:avLst/>
            </a:prstGeom>
            <a:solidFill>
              <a:srgbClr val="777777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71842" dir="2700000" algn="ctr" rotWithShape="0">
                <a:srgbClr val="000000"/>
              </a:outerShdw>
            </a:effectLst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lnSpc>
                  <a:spcPts val="1900"/>
                </a:lnSpc>
              </a:pPr>
              <a:r>
                <a:rPr kumimoji="0" lang="pt-BR" sz="1200" b="1">
                  <a:solidFill>
                    <a:srgbClr val="000000"/>
                  </a:solidFill>
                  <a:latin typeface="Courier New" pitchFamily="49" charset="0"/>
                </a:rPr>
                <a:t>EMPNO ENAME    JOB        MGR HIREDATE     SAL  COMM  DEPTNO</a:t>
              </a:r>
            </a:p>
            <a:p>
              <a:pPr eaLnBrk="0" hangingPunct="0">
                <a:lnSpc>
                  <a:spcPts val="1900"/>
                </a:lnSpc>
              </a:pPr>
              <a:r>
                <a:rPr kumimoji="0" lang="pt-BR" sz="1200" b="1">
                  <a:solidFill>
                    <a:srgbClr val="000000"/>
                  </a:solidFill>
                  <a:latin typeface="Courier New" pitchFamily="49" charset="0"/>
                </a:rPr>
                <a:t>----- -------- --------- ---- --------- ------ ----- -------</a:t>
              </a:r>
            </a:p>
            <a:p>
              <a:pPr eaLnBrk="0" hangingPunct="0">
                <a:lnSpc>
                  <a:spcPts val="1900"/>
                </a:lnSpc>
              </a:pPr>
              <a:r>
                <a:rPr kumimoji="0" lang="pt-BR" sz="1200" b="1">
                  <a:solidFill>
                    <a:srgbClr val="000000"/>
                  </a:solidFill>
                  <a:latin typeface="Courier New" pitchFamily="49" charset="0"/>
                </a:rPr>
                <a:t>7839  KING     PRESIDENT      17-NOV-81   5000            10</a:t>
              </a:r>
            </a:p>
            <a:p>
              <a:pPr eaLnBrk="0" hangingPunct="0">
                <a:lnSpc>
                  <a:spcPts val="1900"/>
                </a:lnSpc>
              </a:pPr>
              <a:r>
                <a:rPr kumimoji="0" lang="pt-BR" sz="1200" b="1">
                  <a:solidFill>
                    <a:srgbClr val="000000"/>
                  </a:solidFill>
                  <a:latin typeface="Courier New" pitchFamily="49" charset="0"/>
                </a:rPr>
                <a:t>7782  CLARK    MANAGER   7839 09-JUN-81   1500   300      10</a:t>
              </a:r>
            </a:p>
            <a:p>
              <a:pPr eaLnBrk="0" hangingPunct="0">
                <a:lnSpc>
                  <a:spcPts val="1900"/>
                </a:lnSpc>
              </a:pPr>
              <a:r>
                <a:rPr kumimoji="0" lang="pt-BR" sz="1200" b="1">
                  <a:solidFill>
                    <a:srgbClr val="000000"/>
                  </a:solidFill>
                  <a:latin typeface="Courier New" pitchFamily="49" charset="0"/>
                </a:rPr>
                <a:t>7934  MILLER   CLERK     7782 23-JAN-82   1300            10</a:t>
              </a:r>
            </a:p>
            <a:p>
              <a:pPr eaLnBrk="0" hangingPunct="0">
                <a:lnSpc>
                  <a:spcPts val="1900"/>
                </a:lnSpc>
              </a:pPr>
              <a:r>
                <a:rPr kumimoji="0" lang="pt-BR" sz="1200" b="1">
                  <a:solidFill>
                    <a:srgbClr val="000000"/>
                  </a:solidFill>
                  <a:latin typeface="Courier New" pitchFamily="49" charset="0"/>
                </a:rPr>
                <a:t>7566  JONES    MANAGER   7839 02-APR-81   2975            20</a:t>
              </a:r>
            </a:p>
            <a:p>
              <a:pPr eaLnBrk="0" hangingPunct="0">
                <a:lnSpc>
                  <a:spcPts val="1900"/>
                </a:lnSpc>
              </a:pPr>
              <a:r>
                <a:rPr kumimoji="0" lang="pt-BR" sz="1200" b="1">
                  <a:solidFill>
                    <a:srgbClr val="000000"/>
                  </a:solidFill>
                  <a:latin typeface="Courier New" pitchFamily="49" charset="0"/>
                </a:rPr>
                <a:t>7788  SCOTT    ANALYST   7566 09-DEC-82   3000            20</a:t>
              </a:r>
            </a:p>
            <a:p>
              <a:pPr eaLnBrk="0" hangingPunct="0">
                <a:lnSpc>
                  <a:spcPts val="1900"/>
                </a:lnSpc>
              </a:pPr>
              <a:r>
                <a:rPr kumimoji="0" lang="pt-BR" sz="1200" b="1">
                  <a:solidFill>
                    <a:srgbClr val="000000"/>
                  </a:solidFill>
                  <a:latin typeface="Courier New" pitchFamily="49" charset="0"/>
                </a:rPr>
                <a:t>7876  ADAMS    CLERK     7788 12-JAN-83   1100            20</a:t>
              </a:r>
            </a:p>
            <a:p>
              <a:pPr eaLnBrk="0" hangingPunct="0">
                <a:lnSpc>
                  <a:spcPts val="1900"/>
                </a:lnSpc>
              </a:pPr>
              <a:r>
                <a:rPr kumimoji="0" lang="pt-BR" sz="1200" b="1">
                  <a:solidFill>
                    <a:srgbClr val="000000"/>
                  </a:solidFill>
                  <a:latin typeface="Courier New" pitchFamily="49" charset="0"/>
                </a:rPr>
                <a:t>7369  SMITH    CLERK     7902 17-DEC-80    800            20</a:t>
              </a:r>
            </a:p>
            <a:p>
              <a:pPr eaLnBrk="0" hangingPunct="0">
                <a:lnSpc>
                  <a:spcPts val="1900"/>
                </a:lnSpc>
              </a:pPr>
              <a:r>
                <a:rPr kumimoji="0" lang="pt-BR" sz="1200" b="1">
                  <a:solidFill>
                    <a:srgbClr val="000000"/>
                  </a:solidFill>
                  <a:latin typeface="Courier New" pitchFamily="49" charset="0"/>
                </a:rPr>
                <a:t>7902  FORD     ANALYST   7566 03-DEC-81   3000            20</a:t>
              </a:r>
            </a:p>
            <a:p>
              <a:pPr eaLnBrk="0" hangingPunct="0">
                <a:lnSpc>
                  <a:spcPts val="1900"/>
                </a:lnSpc>
              </a:pPr>
              <a:r>
                <a:rPr kumimoji="0" lang="pt-BR" sz="1200" b="1">
                  <a:solidFill>
                    <a:srgbClr val="000000"/>
                  </a:solidFill>
                  <a:latin typeface="Courier New" pitchFamily="49" charset="0"/>
                </a:rPr>
                <a:t>7698  BLAKE    MANAGER   7839 01-MAY-81   2850            30</a:t>
              </a:r>
            </a:p>
            <a:p>
              <a:pPr eaLnBrk="0" hangingPunct="0">
                <a:lnSpc>
                  <a:spcPts val="1900"/>
                </a:lnSpc>
              </a:pPr>
              <a:r>
                <a:rPr kumimoji="0" lang="pt-BR" sz="1200" b="1">
                  <a:solidFill>
                    <a:srgbClr val="000000"/>
                  </a:solidFill>
                  <a:latin typeface="Courier New" pitchFamily="49" charset="0"/>
                </a:rPr>
                <a:t>7654  MARTIN   SALESMAN  7698 28-SEP-81   1250  1400      30</a:t>
              </a:r>
            </a:p>
            <a:p>
              <a:pPr eaLnBrk="0" hangingPunct="0">
                <a:lnSpc>
                  <a:spcPts val="1900"/>
                </a:lnSpc>
              </a:pPr>
              <a:r>
                <a:rPr kumimoji="0" lang="pt-BR" sz="1200" b="1">
                  <a:solidFill>
                    <a:srgbClr val="000000"/>
                  </a:solidFill>
                  <a:latin typeface="Courier New" pitchFamily="49" charset="0"/>
                </a:rPr>
                <a:t>7499  ALLEN    SALESMAN  7698 20-FEB-81   1600   300      30</a:t>
              </a:r>
            </a:p>
            <a:p>
              <a:pPr eaLnBrk="0" hangingPunct="0">
                <a:lnSpc>
                  <a:spcPts val="1900"/>
                </a:lnSpc>
              </a:pPr>
              <a:r>
                <a:rPr kumimoji="0" lang="pt-BR" sz="1200" b="1">
                  <a:solidFill>
                    <a:srgbClr val="000000"/>
                  </a:solidFill>
                  <a:latin typeface="Courier New" pitchFamily="49" charset="0"/>
                </a:rPr>
                <a:t>7844  TURNER   SALESMAN  7698 08-SEP-81   1500     0      30</a:t>
              </a:r>
            </a:p>
            <a:p>
              <a:pPr eaLnBrk="0" hangingPunct="0">
                <a:lnSpc>
                  <a:spcPts val="1900"/>
                </a:lnSpc>
              </a:pPr>
              <a:r>
                <a:rPr kumimoji="0" lang="pt-BR" sz="1200" b="1">
                  <a:solidFill>
                    <a:srgbClr val="000000"/>
                  </a:solidFill>
                  <a:latin typeface="Courier New" pitchFamily="49" charset="0"/>
                </a:rPr>
                <a:t>7900  JAMES    CLERK     7698 03-DEC-81    950            30</a:t>
              </a:r>
            </a:p>
            <a:p>
              <a:pPr eaLnBrk="0" hangingPunct="0">
                <a:lnSpc>
                  <a:spcPts val="1900"/>
                </a:lnSpc>
              </a:pPr>
              <a:r>
                <a:rPr kumimoji="0" lang="pt-BR" sz="1200" b="1">
                  <a:solidFill>
                    <a:srgbClr val="000000"/>
                  </a:solidFill>
                  <a:latin typeface="Courier New" pitchFamily="49" charset="0"/>
                </a:rPr>
                <a:t>7521  WARD     SALESMAN  7698 22-FEB-81   1250   500      30</a:t>
              </a:r>
            </a:p>
          </p:txBody>
        </p:sp>
        <p:grpSp>
          <p:nvGrpSpPr>
            <p:cNvPr id="9223" name="Group 7"/>
            <p:cNvGrpSpPr>
              <a:grpSpLocks/>
            </p:cNvGrpSpPr>
            <p:nvPr/>
          </p:nvGrpSpPr>
          <p:grpSpPr bwMode="auto">
            <a:xfrm>
              <a:off x="753" y="1380"/>
              <a:ext cx="4288" cy="1801"/>
              <a:chOff x="753" y="1380"/>
              <a:chExt cx="4288" cy="1801"/>
            </a:xfrm>
          </p:grpSpPr>
          <p:sp>
            <p:nvSpPr>
              <p:cNvPr id="9224" name="Freeform 8"/>
              <p:cNvSpPr>
                <a:spLocks/>
              </p:cNvSpPr>
              <p:nvPr/>
            </p:nvSpPr>
            <p:spPr bwMode="blackWhite">
              <a:xfrm>
                <a:off x="4056" y="1380"/>
                <a:ext cx="985" cy="1801"/>
              </a:xfrm>
              <a:custGeom>
                <a:avLst/>
                <a:gdLst>
                  <a:gd name="T0" fmla="*/ 984 w 985"/>
                  <a:gd name="T1" fmla="*/ 0 h 1801"/>
                  <a:gd name="T2" fmla="*/ 984 w 985"/>
                  <a:gd name="T3" fmla="*/ 387 h 1801"/>
                  <a:gd name="T4" fmla="*/ 12 w 985"/>
                  <a:gd name="T5" fmla="*/ 1800 h 1801"/>
                  <a:gd name="T6" fmla="*/ 0 w 985"/>
                  <a:gd name="T7" fmla="*/ 780 h 1801"/>
                  <a:gd name="T8" fmla="*/ 984 w 985"/>
                  <a:gd name="T9" fmla="*/ 0 h 18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5" h="1801">
                    <a:moveTo>
                      <a:pt x="984" y="0"/>
                    </a:moveTo>
                    <a:lnTo>
                      <a:pt x="984" y="387"/>
                    </a:lnTo>
                    <a:lnTo>
                      <a:pt x="12" y="1800"/>
                    </a:lnTo>
                    <a:lnTo>
                      <a:pt x="0" y="780"/>
                    </a:lnTo>
                    <a:lnTo>
                      <a:pt x="984" y="0"/>
                    </a:lnTo>
                  </a:path>
                </a:pathLst>
              </a:custGeom>
              <a:solidFill>
                <a:srgbClr val="FF6633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225" name="Freeform 9"/>
              <p:cNvSpPr>
                <a:spLocks/>
              </p:cNvSpPr>
              <p:nvPr/>
            </p:nvSpPr>
            <p:spPr bwMode="blackWhite">
              <a:xfrm>
                <a:off x="816" y="1380"/>
                <a:ext cx="4225" cy="781"/>
              </a:xfrm>
              <a:custGeom>
                <a:avLst/>
                <a:gdLst>
                  <a:gd name="T0" fmla="*/ 0 w 4225"/>
                  <a:gd name="T1" fmla="*/ 780 h 781"/>
                  <a:gd name="T2" fmla="*/ 696 w 4225"/>
                  <a:gd name="T3" fmla="*/ 0 h 781"/>
                  <a:gd name="T4" fmla="*/ 4224 w 4225"/>
                  <a:gd name="T5" fmla="*/ 0 h 781"/>
                  <a:gd name="T6" fmla="*/ 3252 w 4225"/>
                  <a:gd name="T7" fmla="*/ 780 h 781"/>
                  <a:gd name="T8" fmla="*/ 0 w 4225"/>
                  <a:gd name="T9" fmla="*/ 780 h 7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25" h="781">
                    <a:moveTo>
                      <a:pt x="0" y="780"/>
                    </a:moveTo>
                    <a:lnTo>
                      <a:pt x="696" y="0"/>
                    </a:lnTo>
                    <a:lnTo>
                      <a:pt x="4224" y="0"/>
                    </a:lnTo>
                    <a:lnTo>
                      <a:pt x="3252" y="780"/>
                    </a:lnTo>
                    <a:lnTo>
                      <a:pt x="0" y="780"/>
                    </a:lnTo>
                  </a:path>
                </a:pathLst>
              </a:custGeom>
              <a:solidFill>
                <a:srgbClr val="FF9966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grpSp>
            <p:nvGrpSpPr>
              <p:cNvPr id="9226" name="Group 10"/>
              <p:cNvGrpSpPr>
                <a:grpSpLocks/>
              </p:cNvGrpSpPr>
              <p:nvPr/>
            </p:nvGrpSpPr>
            <p:grpSpPr bwMode="auto">
              <a:xfrm>
                <a:off x="753" y="1886"/>
                <a:ext cx="3376" cy="1291"/>
                <a:chOff x="753" y="1886"/>
                <a:chExt cx="3376" cy="1291"/>
              </a:xfrm>
            </p:grpSpPr>
            <p:grpSp>
              <p:nvGrpSpPr>
                <p:cNvPr id="9227" name="Group 11"/>
                <p:cNvGrpSpPr>
                  <a:grpSpLocks/>
                </p:cNvGrpSpPr>
                <p:nvPr/>
              </p:nvGrpSpPr>
              <p:grpSpPr bwMode="auto">
                <a:xfrm>
                  <a:off x="812" y="2136"/>
                  <a:ext cx="3317" cy="1041"/>
                  <a:chOff x="812" y="2136"/>
                  <a:chExt cx="3317" cy="1041"/>
                </a:xfrm>
              </p:grpSpPr>
              <p:sp>
                <p:nvSpPr>
                  <p:cNvPr id="9228" name="Rectangle 12"/>
                  <p:cNvSpPr>
                    <a:spLocks noChangeArrowheads="1"/>
                  </p:cNvSpPr>
                  <p:nvPr/>
                </p:nvSpPr>
                <p:spPr bwMode="blackWhite">
                  <a:xfrm>
                    <a:off x="812" y="2136"/>
                    <a:ext cx="3238" cy="1041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DDDDDD">
                          <a:gamma/>
                          <a:shade val="89804"/>
                          <a:invGamma/>
                        </a:srgbClr>
                      </a:gs>
                      <a:gs pos="50000">
                        <a:srgbClr val="DDDDDD"/>
                      </a:gs>
                      <a:gs pos="100000">
                        <a:srgbClr val="DDDDDD">
                          <a:gamma/>
                          <a:shade val="89804"/>
                          <a:invGamma/>
                        </a:srgbClr>
                      </a:gs>
                    </a:gsLst>
                    <a:lin ang="2700000" scaled="1"/>
                  </a:gradFill>
                  <a:ln>
                    <a:noFill/>
                  </a:ln>
                  <a:effectLst>
                    <a:outerShdw dist="71842" dir="2700000" algn="ctr" rotWithShape="0">
                      <a:srgbClr val="000000"/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pt-BR"/>
                  </a:p>
                </p:txBody>
              </p:sp>
              <p:sp>
                <p:nvSpPr>
                  <p:cNvPr id="9229" name="Rectangle 13"/>
                  <p:cNvSpPr>
                    <a:spLocks noChangeArrowheads="1"/>
                  </p:cNvSpPr>
                  <p:nvPr/>
                </p:nvSpPr>
                <p:spPr bwMode="blackWhite">
                  <a:xfrm>
                    <a:off x="814" y="2233"/>
                    <a:ext cx="3315" cy="89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2075" tIns="46038" rIns="92075" bIns="46038">
                    <a:spAutoFit/>
                  </a:bodyPr>
                  <a:lstStyle/>
                  <a:p>
                    <a:pPr eaLnBrk="0" hangingPunct="0">
                      <a:lnSpc>
                        <a:spcPts val="1300"/>
                      </a:lnSpc>
                      <a:tabLst>
                        <a:tab pos="2911475" algn="l"/>
                      </a:tabLst>
                    </a:pPr>
                    <a:r>
                      <a:rPr kumimoji="0" lang="pt-BR" b="1">
                        <a:solidFill>
                          <a:srgbClr val="000000"/>
                        </a:solidFill>
                        <a:latin typeface="Courier New" pitchFamily="49" charset="0"/>
                      </a:rPr>
                      <a:t> </a:t>
                    </a:r>
                    <a:r>
                      <a:rPr kumimoji="0" lang="pt-BR" sz="2200" b="1">
                        <a:solidFill>
                          <a:srgbClr val="000000"/>
                        </a:solidFill>
                        <a:latin typeface="Courier New" pitchFamily="49" charset="0"/>
                      </a:rPr>
                      <a:t>EMPNO ENAME    JOB        </a:t>
                    </a:r>
                  </a:p>
                  <a:p>
                    <a:pPr eaLnBrk="0" hangingPunct="0">
                      <a:lnSpc>
                        <a:spcPts val="1300"/>
                      </a:lnSpc>
                      <a:tabLst>
                        <a:tab pos="2911475" algn="l"/>
                      </a:tabLst>
                    </a:pPr>
                    <a:r>
                      <a:rPr kumimoji="0" lang="pt-BR" sz="2200" b="1">
                        <a:solidFill>
                          <a:srgbClr val="000000"/>
                        </a:solidFill>
                        <a:latin typeface="Courier New" pitchFamily="49" charset="0"/>
                      </a:rPr>
                      <a:t>------ -------- ----------- </a:t>
                    </a:r>
                  </a:p>
                  <a:p>
                    <a:pPr eaLnBrk="0" hangingPunct="0">
                      <a:tabLst>
                        <a:tab pos="2911475" algn="l"/>
                      </a:tabLst>
                    </a:pPr>
                    <a:r>
                      <a:rPr kumimoji="0" lang="pt-BR" sz="2200" b="1">
                        <a:solidFill>
                          <a:srgbClr val="000000"/>
                        </a:solidFill>
                        <a:latin typeface="Courier New" pitchFamily="49" charset="0"/>
                      </a:rPr>
                      <a:t>  7839 KING     PRESIDENT</a:t>
                    </a:r>
                  </a:p>
                  <a:p>
                    <a:pPr eaLnBrk="0" hangingPunct="0">
                      <a:tabLst>
                        <a:tab pos="2911475" algn="l"/>
                      </a:tabLst>
                    </a:pPr>
                    <a:r>
                      <a:rPr kumimoji="0" lang="pt-BR" sz="2200" b="1">
                        <a:solidFill>
                          <a:srgbClr val="000000"/>
                        </a:solidFill>
                        <a:latin typeface="Courier New" pitchFamily="49" charset="0"/>
                      </a:rPr>
                      <a:t>  7782 CLARK    MANAGER</a:t>
                    </a:r>
                  </a:p>
                  <a:p>
                    <a:pPr eaLnBrk="0" hangingPunct="0">
                      <a:tabLst>
                        <a:tab pos="2911475" algn="l"/>
                      </a:tabLst>
                    </a:pPr>
                    <a:r>
                      <a:rPr kumimoji="0" lang="pt-BR" sz="2200" b="1">
                        <a:solidFill>
                          <a:srgbClr val="000000"/>
                        </a:solidFill>
                        <a:latin typeface="Courier New" pitchFamily="49" charset="0"/>
                      </a:rPr>
                      <a:t>  7934 MILLER   CLERK</a:t>
                    </a:r>
                  </a:p>
                </p:txBody>
              </p:sp>
            </p:grpSp>
            <p:sp>
              <p:nvSpPr>
                <p:cNvPr id="9230" name="Rectangle 14"/>
                <p:cNvSpPr>
                  <a:spLocks noChangeArrowheads="1"/>
                </p:cNvSpPr>
                <p:nvPr/>
              </p:nvSpPr>
              <p:spPr bwMode="blackWhite">
                <a:xfrm>
                  <a:off x="753" y="1886"/>
                  <a:ext cx="1432" cy="27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eaLnBrk="0" hangingPunct="0"/>
                  <a:r>
                    <a:rPr kumimoji="0" lang="pt-BR" sz="2200" b="1" dirty="0">
                      <a:latin typeface="Arial" pitchFamily="34" charset="0"/>
                    </a:rPr>
                    <a:t> </a:t>
                  </a:r>
                  <a:r>
                    <a:rPr kumimoji="0" lang="pt-BR" sz="2200" b="1" dirty="0" err="1">
                      <a:latin typeface="Arial" pitchFamily="34" charset="0"/>
                    </a:rPr>
                    <a:t>View</a:t>
                  </a:r>
                  <a:r>
                    <a:rPr kumimoji="0" lang="pt-BR" sz="2200" b="1" dirty="0">
                      <a:latin typeface="Arial" pitchFamily="34" charset="0"/>
                    </a:rPr>
                    <a:t> VW_</a:t>
                  </a:r>
                  <a:r>
                    <a:rPr kumimoji="0" lang="pt-BR" sz="2000" b="1" dirty="0">
                      <a:latin typeface="Arial" pitchFamily="34" charset="0"/>
                    </a:rPr>
                    <a:t>EMP10</a:t>
                  </a:r>
                </a:p>
              </p:txBody>
            </p:sp>
          </p:grpSp>
        </p:grpSp>
      </p:grpSp>
      <p:sp>
        <p:nvSpPr>
          <p:cNvPr id="29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124744"/>
            <a:ext cx="7848600" cy="625426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 algn="just" fontAlgn="base">
              <a:lnSpc>
                <a:spcPts val="24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None/>
            </a:pPr>
            <a:r>
              <a:rPr kumimoji="1" lang="pt-BR" sz="1800" dirty="0">
                <a:ea typeface="Verdana" pitchFamily="34" charset="0"/>
                <a:cs typeface="Verdana" pitchFamily="34" charset="0"/>
              </a:rPr>
              <a:t>Considere o seguinte cenário: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fontAlgn="base">
              <a:spcAft>
                <a:spcPct val="0"/>
              </a:spcAft>
            </a:pPr>
            <a:r>
              <a:rPr kumimoji="1" lang="pt-BR" sz="4000" dirty="0">
                <a:solidFill>
                  <a:schemeClr val="tx2">
                    <a:lumMod val="75000"/>
                  </a:schemeClr>
                </a:solidFill>
                <a:latin typeface="+mn-lt"/>
                <a:ea typeface="Verdana" pitchFamily="34" charset="0"/>
                <a:cs typeface="Verdana" pitchFamily="34" charset="0"/>
              </a:rPr>
              <a:t>Por Que Usar </a:t>
            </a:r>
            <a:r>
              <a:rPr kumimoji="1" lang="pt-BR" sz="4000" dirty="0" err="1">
                <a:solidFill>
                  <a:schemeClr val="tx2">
                    <a:lumMod val="75000"/>
                  </a:schemeClr>
                </a:solidFill>
                <a:latin typeface="+mn-lt"/>
                <a:ea typeface="Verdana" pitchFamily="34" charset="0"/>
                <a:cs typeface="Verdana" pitchFamily="34" charset="0"/>
              </a:rPr>
              <a:t>Views</a:t>
            </a:r>
            <a:r>
              <a:rPr kumimoji="1" lang="pt-BR" sz="4000" dirty="0">
                <a:solidFill>
                  <a:schemeClr val="tx2">
                    <a:lumMod val="75000"/>
                  </a:schemeClr>
                </a:solidFill>
                <a:latin typeface="+mn-lt"/>
                <a:ea typeface="Verdana" pitchFamily="34" charset="0"/>
                <a:cs typeface="Verdana" pitchFamily="34" charset="0"/>
              </a:rPr>
              <a:t>?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2776"/>
            <a:ext cx="7788275" cy="343373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lvl="1" indent="0">
              <a:buNone/>
            </a:pPr>
            <a:r>
              <a:rPr lang="pt-BR" sz="1800" dirty="0"/>
              <a:t>As principais vantagens da utilização de </a:t>
            </a:r>
            <a:r>
              <a:rPr lang="pt-BR" sz="1800" i="1" dirty="0" err="1"/>
              <a:t>views</a:t>
            </a:r>
            <a:r>
              <a:rPr lang="pt-BR" sz="1800" i="1" dirty="0"/>
              <a:t> </a:t>
            </a:r>
            <a:r>
              <a:rPr lang="pt-BR" sz="1800" dirty="0"/>
              <a:t>são:</a:t>
            </a:r>
          </a:p>
          <a:p>
            <a:pPr lvl="1">
              <a:lnSpc>
                <a:spcPct val="170000"/>
              </a:lnSpc>
              <a:buFont typeface="Wingdings" pitchFamily="2" charset="2"/>
              <a:buChar char="q"/>
            </a:pPr>
            <a:r>
              <a:rPr lang="pt-BR" sz="2400" dirty="0"/>
              <a:t>Para restringir o acesso a dados</a:t>
            </a:r>
          </a:p>
          <a:p>
            <a:pPr lvl="1">
              <a:lnSpc>
                <a:spcPct val="170000"/>
              </a:lnSpc>
              <a:buFont typeface="Wingdings" pitchFamily="2" charset="2"/>
              <a:buChar char="q"/>
            </a:pPr>
            <a:r>
              <a:rPr lang="pt-BR" sz="2400" dirty="0"/>
              <a:t>Para facilitar as consultas complexas</a:t>
            </a:r>
          </a:p>
          <a:p>
            <a:pPr lvl="1">
              <a:lnSpc>
                <a:spcPct val="170000"/>
              </a:lnSpc>
              <a:buFont typeface="Wingdings" pitchFamily="2" charset="2"/>
              <a:buChar char="q"/>
            </a:pPr>
            <a:r>
              <a:rPr lang="pt-BR" sz="2400" dirty="0"/>
              <a:t>Para permitir a independência dos dados</a:t>
            </a:r>
          </a:p>
          <a:p>
            <a:pPr lvl="1">
              <a:lnSpc>
                <a:spcPct val="170000"/>
              </a:lnSpc>
              <a:buFont typeface="Wingdings" pitchFamily="2" charset="2"/>
              <a:buChar char="q"/>
            </a:pPr>
            <a:r>
              <a:rPr lang="pt-BR" sz="2400" dirty="0"/>
              <a:t>Para apresentar diferentes </a:t>
            </a:r>
            <a:r>
              <a:rPr lang="pt-BR" sz="2400" i="1" dirty="0" err="1"/>
              <a:t>views</a:t>
            </a:r>
            <a:r>
              <a:rPr lang="pt-BR" sz="2400" dirty="0"/>
              <a:t> dos mesmos dados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1143000"/>
          </a:xfr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l" fontAlgn="base">
              <a:spcAft>
                <a:spcPct val="0"/>
              </a:spcAft>
            </a:pPr>
            <a:r>
              <a:rPr kumimoji="1" lang="pt-BR" sz="4000" dirty="0">
                <a:solidFill>
                  <a:schemeClr val="tx2">
                    <a:lumMod val="75000"/>
                  </a:schemeClr>
                </a:solidFill>
                <a:latin typeface="+mn-lt"/>
                <a:ea typeface="Verdana" pitchFamily="34" charset="0"/>
                <a:cs typeface="Verdana" pitchFamily="34" charset="0"/>
              </a:rPr>
              <a:t>Criando uma </a:t>
            </a:r>
            <a:r>
              <a:rPr kumimoji="1" lang="pt-BR" sz="4000" dirty="0" err="1">
                <a:solidFill>
                  <a:schemeClr val="tx2">
                    <a:lumMod val="75000"/>
                  </a:schemeClr>
                </a:solidFill>
                <a:latin typeface="+mn-lt"/>
                <a:ea typeface="Verdana" pitchFamily="34" charset="0"/>
                <a:cs typeface="Verdana" pitchFamily="34" charset="0"/>
              </a:rPr>
              <a:t>View</a:t>
            </a:r>
            <a:endParaRPr kumimoji="1" lang="pt-BR" sz="4000" dirty="0">
              <a:solidFill>
                <a:schemeClr val="tx2">
                  <a:lumMod val="75000"/>
                </a:schemeClr>
              </a:solidFill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412875"/>
            <a:ext cx="8452048" cy="4683125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marL="0" lvl="1" indent="0">
              <a:buNone/>
            </a:pPr>
            <a:r>
              <a:rPr lang="pt-BR" sz="1800" dirty="0"/>
              <a:t>A seguir vamos conhecer a sintaxe para criação de uma </a:t>
            </a:r>
            <a:r>
              <a:rPr lang="pt-BR" sz="1800" i="1" dirty="0" err="1"/>
              <a:t>view</a:t>
            </a:r>
            <a:r>
              <a:rPr lang="pt-BR" sz="1800" dirty="0"/>
              <a:t>:</a:t>
            </a:r>
          </a:p>
          <a:p>
            <a:pPr marL="0" indent="0" algn="just" fontAlgn="base">
              <a:lnSpc>
                <a:spcPts val="24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None/>
            </a:pPr>
            <a:endParaRPr kumimoji="1" lang="pt-BR" sz="1800" dirty="0">
              <a:ea typeface="Verdana" pitchFamily="34" charset="0"/>
              <a:cs typeface="Verdana" pitchFamily="34" charset="0"/>
            </a:endParaRPr>
          </a:p>
          <a:p>
            <a:pPr marL="0" indent="0" algn="just" fontAlgn="base">
              <a:lnSpc>
                <a:spcPts val="24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None/>
            </a:pPr>
            <a:endParaRPr kumimoji="1" lang="pt-BR" sz="1800" dirty="0">
              <a:ea typeface="Verdana" pitchFamily="34" charset="0"/>
              <a:cs typeface="Verdana" pitchFamily="34" charset="0"/>
            </a:endParaRPr>
          </a:p>
          <a:p>
            <a:pPr marL="0" indent="0" algn="just" fontAlgn="base">
              <a:lnSpc>
                <a:spcPts val="24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None/>
            </a:pPr>
            <a:endParaRPr kumimoji="1" lang="en-US" sz="1800" dirty="0">
              <a:ea typeface="Verdana" pitchFamily="34" charset="0"/>
              <a:cs typeface="Verdana" pitchFamily="34" charset="0"/>
            </a:endParaRPr>
          </a:p>
          <a:p>
            <a:pPr marL="0" indent="0" algn="just" fontAlgn="base">
              <a:lnSpc>
                <a:spcPts val="24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None/>
            </a:pPr>
            <a:endParaRPr kumimoji="1" lang="pt-BR" sz="1800" dirty="0">
              <a:ea typeface="Verdana" pitchFamily="34" charset="0"/>
              <a:cs typeface="Verdana" pitchFamily="34" charset="0"/>
            </a:endParaRPr>
          </a:p>
          <a:p>
            <a:pPr marL="0" indent="0" algn="just" fontAlgn="base">
              <a:lnSpc>
                <a:spcPts val="24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None/>
            </a:pPr>
            <a:endParaRPr kumimoji="1" lang="pt-BR" sz="1800" dirty="0">
              <a:ea typeface="Verdana" pitchFamily="34" charset="0"/>
              <a:cs typeface="Verdana" pitchFamily="34" charset="0"/>
            </a:endParaRPr>
          </a:p>
          <a:p>
            <a:pPr marL="0" indent="0" algn="just" fontAlgn="base">
              <a:lnSpc>
                <a:spcPts val="24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None/>
            </a:pPr>
            <a:endParaRPr kumimoji="1" lang="pt-BR" sz="1800" dirty="0">
              <a:ea typeface="Verdana" pitchFamily="34" charset="0"/>
              <a:cs typeface="Verdana" pitchFamily="34" charset="0"/>
            </a:endParaRPr>
          </a:p>
          <a:p>
            <a:pPr marL="0" indent="0" algn="just" fontAlgn="base">
              <a:lnSpc>
                <a:spcPts val="24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None/>
            </a:pPr>
            <a:endParaRPr kumimoji="1" lang="pt-BR" sz="1800" dirty="0">
              <a:ea typeface="Verdana" pitchFamily="34" charset="0"/>
              <a:cs typeface="Verdana" pitchFamily="34" charset="0"/>
            </a:endParaRPr>
          </a:p>
          <a:p>
            <a:pPr marL="0" indent="0" algn="just" fontAlgn="base">
              <a:lnSpc>
                <a:spcPts val="24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None/>
            </a:pPr>
            <a:r>
              <a:rPr kumimoji="1" lang="pt-BR" sz="1800" dirty="0">
                <a:ea typeface="Verdana" pitchFamily="34" charset="0"/>
                <a:cs typeface="Verdana" pitchFamily="34" charset="0"/>
              </a:rPr>
              <a:t>Saiba que: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q"/>
            </a:pPr>
            <a:r>
              <a:rPr lang="pt-BR" sz="1800" dirty="0"/>
              <a:t>O nome da </a:t>
            </a:r>
            <a:r>
              <a:rPr lang="pt-BR" sz="1800" i="1" dirty="0" err="1"/>
              <a:t>view</a:t>
            </a:r>
            <a:r>
              <a:rPr lang="pt-BR" sz="1800" i="1" dirty="0"/>
              <a:t> </a:t>
            </a:r>
            <a:r>
              <a:rPr lang="pt-BR" sz="1800" dirty="0"/>
              <a:t>(identificador) não pode duplicar o nome de outro objeto do SGBD, por exemplo, ter o mesmo nome de uma tabela;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q"/>
            </a:pPr>
            <a:r>
              <a:rPr lang="pt-BR" sz="1800" dirty="0"/>
              <a:t>A subconsulta pode conter uma sintaxe de uma sentença SELECT simples ou complexa, conforme a necessidade;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q"/>
            </a:pPr>
            <a:r>
              <a:rPr lang="pt-BR" sz="1800" dirty="0"/>
              <a:t>A subconsulta não pode conter uma cláusula ORDER BY.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blackWhite">
          <a:xfrm>
            <a:off x="1355973" y="2060848"/>
            <a:ext cx="5952331" cy="146526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eaLnBrk="0" hangingPunct="0">
              <a:tabLst>
                <a:tab pos="1200150" algn="l"/>
              </a:tabLst>
            </a:pPr>
            <a:r>
              <a:rPr kumimoji="0" lang="pt-BR" b="1">
                <a:solidFill>
                  <a:srgbClr val="000000"/>
                </a:solidFill>
                <a:latin typeface="Courier New" pitchFamily="49" charset="0"/>
              </a:rPr>
              <a:t>CREATE VIEW </a:t>
            </a:r>
            <a:r>
              <a:rPr kumimoji="0" lang="en-US" b="1" i="1" dirty="0" err="1">
                <a:solidFill>
                  <a:srgbClr val="000000"/>
                </a:solidFill>
                <a:latin typeface="Courier New" pitchFamily="49" charset="0"/>
              </a:rPr>
              <a:t>Identificador</a:t>
            </a:r>
            <a:endParaRPr kumimoji="0" lang="pt-BR" b="1" i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tabLst>
                <a:tab pos="1200150" algn="l"/>
              </a:tabLst>
            </a:pPr>
            <a:r>
              <a:rPr kumimoji="0" lang="pt-BR" b="1" dirty="0">
                <a:solidFill>
                  <a:srgbClr val="000000"/>
                </a:solidFill>
                <a:latin typeface="Courier New" pitchFamily="49" charset="0"/>
              </a:rPr>
              <a:t>AS </a:t>
            </a:r>
            <a:r>
              <a:rPr kumimoji="0" lang="pt-BR" b="1" i="1" dirty="0">
                <a:solidFill>
                  <a:srgbClr val="000000"/>
                </a:solidFill>
                <a:latin typeface="Courier New" pitchFamily="49" charset="0"/>
              </a:rPr>
              <a:t>subconsulta</a:t>
            </a:r>
            <a:endParaRPr kumimoji="0" lang="pt-BR" b="1" dirty="0">
              <a:solidFill>
                <a:srgbClr val="00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53752"/>
            <a:ext cx="8229600" cy="1143000"/>
          </a:xfr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l" fontAlgn="base">
              <a:spcAft>
                <a:spcPct val="0"/>
              </a:spcAft>
            </a:pPr>
            <a:r>
              <a:rPr kumimoji="1" lang="pt-BR" sz="4000" dirty="0">
                <a:solidFill>
                  <a:schemeClr val="tx2">
                    <a:lumMod val="75000"/>
                  </a:schemeClr>
                </a:solidFill>
                <a:latin typeface="+mn-lt"/>
                <a:ea typeface="Verdana" pitchFamily="34" charset="0"/>
                <a:cs typeface="Verdana" pitchFamily="34" charset="0"/>
              </a:rPr>
              <a:t>Exemplo de Criação de uma </a:t>
            </a:r>
            <a:r>
              <a:rPr kumimoji="1" lang="pt-BR" sz="4000" dirty="0" err="1">
                <a:solidFill>
                  <a:schemeClr val="tx2">
                    <a:lumMod val="75000"/>
                  </a:schemeClr>
                </a:solidFill>
                <a:latin typeface="+mn-lt"/>
                <a:ea typeface="Verdana" pitchFamily="34" charset="0"/>
                <a:cs typeface="Verdana" pitchFamily="34" charset="0"/>
              </a:rPr>
              <a:t>View</a:t>
            </a:r>
            <a:endParaRPr kumimoji="1" lang="pt-BR" sz="4000" dirty="0">
              <a:solidFill>
                <a:schemeClr val="tx2">
                  <a:lumMod val="75000"/>
                </a:schemeClr>
              </a:solidFill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364" name="Rectangle 4"/>
          <p:cNvSpPr>
            <a:spLocks noGrp="1" noChangeArrowheads="1"/>
          </p:cNvSpPr>
          <p:nvPr>
            <p:ph idx="1"/>
          </p:nvPr>
        </p:nvSpPr>
        <p:spPr>
          <a:xfrm>
            <a:off x="611560" y="1196752"/>
            <a:ext cx="8014915" cy="92075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lvl="1" indent="0" algn="just">
              <a:buNone/>
            </a:pPr>
            <a:r>
              <a:rPr lang="pt-BR" sz="1800" dirty="0"/>
              <a:t>Você lembra do cenário utilizado para conceituar uma </a:t>
            </a:r>
            <a:r>
              <a:rPr lang="pt-BR" sz="1800" i="1" dirty="0" err="1"/>
              <a:t>view</a:t>
            </a:r>
            <a:r>
              <a:rPr lang="pt-BR" sz="1800" dirty="0"/>
              <a:t>? Pois bem, abaixo segue o código correspondente a criação da mesma, a qual contempla as informações (código, nome e atividade) dos empregados que trabalham no departamento 10:</a:t>
            </a:r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blackWhite">
          <a:xfrm>
            <a:off x="1710705" y="2390861"/>
            <a:ext cx="5885631" cy="15240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eaLnBrk="0" hangingPunct="0">
              <a:tabLst>
                <a:tab pos="1601788" algn="l"/>
                <a:tab pos="1717675" algn="l"/>
                <a:tab pos="2743200" algn="l"/>
              </a:tabLst>
            </a:pPr>
            <a:r>
              <a:rPr kumimoji="0" lang="pt-BR" sz="1800" b="1" dirty="0">
                <a:solidFill>
                  <a:srgbClr val="000000"/>
                </a:solidFill>
                <a:latin typeface="Courier New" pitchFamily="49" charset="0"/>
              </a:rPr>
              <a:t>CREATE VIEW 	vw_emp10</a:t>
            </a:r>
          </a:p>
          <a:p>
            <a:pPr eaLnBrk="0" hangingPunct="0">
              <a:tabLst>
                <a:tab pos="1601788" algn="l"/>
                <a:tab pos="1717675" algn="l"/>
                <a:tab pos="2743200" algn="l"/>
              </a:tabLst>
            </a:pPr>
            <a:r>
              <a:rPr kumimoji="0" lang="pt-BR" sz="1800" b="1" dirty="0">
                <a:solidFill>
                  <a:srgbClr val="000000"/>
                </a:solidFill>
                <a:latin typeface="Courier New" pitchFamily="49" charset="0"/>
              </a:rPr>
              <a:t>AS SELECT	</a:t>
            </a:r>
            <a:r>
              <a:rPr kumimoji="0" lang="pt-BR" sz="1800" b="1" dirty="0" err="1">
                <a:solidFill>
                  <a:srgbClr val="000000"/>
                </a:solidFill>
                <a:latin typeface="Courier New" pitchFamily="49" charset="0"/>
              </a:rPr>
              <a:t>empno</a:t>
            </a:r>
            <a:r>
              <a:rPr kumimoji="0" lang="pt-BR" sz="1800" b="1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kumimoji="0" lang="pt-BR" sz="1800" b="1" dirty="0" err="1">
                <a:solidFill>
                  <a:srgbClr val="000000"/>
                </a:solidFill>
                <a:latin typeface="Courier New" pitchFamily="49" charset="0"/>
              </a:rPr>
              <a:t>ename</a:t>
            </a:r>
            <a:r>
              <a:rPr kumimoji="0" lang="pt-BR" sz="1800" b="1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kumimoji="0" lang="pt-BR" sz="1800" b="1" dirty="0" err="1">
                <a:solidFill>
                  <a:srgbClr val="000000"/>
                </a:solidFill>
                <a:latin typeface="Courier New" pitchFamily="49" charset="0"/>
              </a:rPr>
              <a:t>job</a:t>
            </a:r>
            <a:endParaRPr kumimoji="0" lang="pt-BR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tabLst>
                <a:tab pos="1601788" algn="l"/>
                <a:tab pos="1717675" algn="l"/>
                <a:tab pos="2743200" algn="l"/>
              </a:tabLst>
            </a:pPr>
            <a:r>
              <a:rPr kumimoji="0" lang="pt-BR" sz="1800" b="1" dirty="0">
                <a:solidFill>
                  <a:srgbClr val="000000"/>
                </a:solidFill>
                <a:latin typeface="Courier New" pitchFamily="49" charset="0"/>
              </a:rPr>
              <a:t>FROM			</a:t>
            </a:r>
            <a:r>
              <a:rPr kumimoji="0" lang="pt-BR" sz="1800" b="1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endParaRPr kumimoji="0" lang="pt-BR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tabLst>
                <a:tab pos="1601788" algn="l"/>
                <a:tab pos="1717675" algn="l"/>
                <a:tab pos="2743200" algn="l"/>
              </a:tabLst>
            </a:pPr>
            <a:r>
              <a:rPr kumimoji="0" lang="pt-BR" sz="1800" b="1" dirty="0">
                <a:solidFill>
                  <a:srgbClr val="000000"/>
                </a:solidFill>
                <a:latin typeface="Courier New" pitchFamily="49" charset="0"/>
              </a:rPr>
              <a:t>WHERE			</a:t>
            </a:r>
            <a:r>
              <a:rPr kumimoji="0" lang="pt-BR" sz="1800" b="1" dirty="0" err="1">
                <a:solidFill>
                  <a:srgbClr val="000000"/>
                </a:solidFill>
                <a:latin typeface="Courier New" pitchFamily="49" charset="0"/>
              </a:rPr>
              <a:t>deptno</a:t>
            </a:r>
            <a:r>
              <a:rPr kumimoji="0" lang="pt-BR" sz="1800" b="1" dirty="0">
                <a:solidFill>
                  <a:srgbClr val="000000"/>
                </a:solidFill>
                <a:latin typeface="Courier New" pitchFamily="49" charset="0"/>
              </a:rPr>
              <a:t> = 10;</a:t>
            </a:r>
          </a:p>
        </p:txBody>
      </p:sp>
      <p:sp>
        <p:nvSpPr>
          <p:cNvPr id="17" name="Rectangle 4"/>
          <p:cNvSpPr txBox="1">
            <a:spLocks noChangeArrowheads="1"/>
          </p:cNvSpPr>
          <p:nvPr/>
        </p:nvSpPr>
        <p:spPr>
          <a:xfrm>
            <a:off x="611560" y="4452466"/>
            <a:ext cx="8014915" cy="1640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just">
              <a:buFont typeface="Arial" pitchFamily="34" charset="0"/>
              <a:buNone/>
            </a:pPr>
            <a:r>
              <a:rPr lang="pt-BR" sz="1800" dirty="0"/>
              <a:t>Após a criação verifique a estrutura da </a:t>
            </a:r>
            <a:r>
              <a:rPr lang="pt-BR" sz="1800" i="1" dirty="0" err="1"/>
              <a:t>view</a:t>
            </a:r>
            <a:r>
              <a:rPr lang="pt-BR" sz="1800" i="1" dirty="0"/>
              <a:t> </a:t>
            </a:r>
            <a:r>
              <a:rPr lang="pt-BR" sz="1800" dirty="0"/>
              <a:t>criada e irá constatar que a visão apresenta as colunas e tipos de dados correspondentes a tabela base (de origem das colunas).</a:t>
            </a:r>
          </a:p>
          <a:p>
            <a:pPr marL="0" lvl="1" indent="0" algn="just">
              <a:buFont typeface="Arial" pitchFamily="34" charset="0"/>
              <a:buNone/>
            </a:pPr>
            <a:r>
              <a:rPr lang="pt-BR" sz="1800" dirty="0"/>
              <a:t>A seguir vamos conhecer o comportamento do SGBD quando uma </a:t>
            </a:r>
            <a:r>
              <a:rPr lang="pt-BR" sz="1800" i="1" dirty="0" err="1"/>
              <a:t>view</a:t>
            </a:r>
            <a:r>
              <a:rPr lang="pt-BR" sz="1800" i="1" dirty="0"/>
              <a:t> </a:t>
            </a:r>
            <a:r>
              <a:rPr lang="pt-BR" sz="1800" dirty="0"/>
              <a:t>é acessada. Avance para a próxima página.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8229600" cy="1143000"/>
          </a:xfr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l" fontAlgn="base">
              <a:spcAft>
                <a:spcPct val="0"/>
              </a:spcAft>
            </a:pPr>
            <a:r>
              <a:rPr kumimoji="1" lang="pt-BR" sz="4000">
                <a:solidFill>
                  <a:schemeClr val="tx2">
                    <a:lumMod val="75000"/>
                  </a:schemeClr>
                </a:solidFill>
                <a:latin typeface="+mn-lt"/>
                <a:ea typeface="Verdana" pitchFamily="34" charset="0"/>
                <a:cs typeface="Verdana" pitchFamily="34" charset="0"/>
              </a:rPr>
              <a:t>Consultando uma View</a:t>
            </a:r>
          </a:p>
        </p:txBody>
      </p:sp>
      <p:sp>
        <p:nvSpPr>
          <p:cNvPr id="21521" name="Rectangle 17"/>
          <p:cNvSpPr>
            <a:spLocks noChangeArrowheads="1"/>
          </p:cNvSpPr>
          <p:nvPr/>
        </p:nvSpPr>
        <p:spPr bwMode="auto">
          <a:xfrm>
            <a:off x="7629880" y="5445224"/>
            <a:ext cx="3350832" cy="646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eaLnBrk="0" hangingPunct="0"/>
            <a:r>
              <a:rPr kumimoji="0" lang="pt-BR" sz="1200" b="1" dirty="0">
                <a:solidFill>
                  <a:srgbClr val="000000"/>
                </a:solidFill>
                <a:latin typeface="Arial" pitchFamily="34" charset="0"/>
              </a:rPr>
              <a:t>7839	KING	PRESIDENT</a:t>
            </a:r>
          </a:p>
          <a:p>
            <a:pPr eaLnBrk="0" hangingPunct="0"/>
            <a:r>
              <a:rPr kumimoji="0" lang="pt-BR" sz="1200" b="1" dirty="0">
                <a:solidFill>
                  <a:srgbClr val="000000"/>
                </a:solidFill>
                <a:latin typeface="Arial" pitchFamily="34" charset="0"/>
              </a:rPr>
              <a:t>7782	CLARK	MANAGER</a:t>
            </a:r>
          </a:p>
          <a:p>
            <a:pPr eaLnBrk="0" hangingPunct="0"/>
            <a:r>
              <a:rPr kumimoji="0" lang="pt-BR" sz="1200" b="1" dirty="0">
                <a:solidFill>
                  <a:srgbClr val="000000"/>
                </a:solidFill>
                <a:latin typeface="Arial" pitchFamily="34" charset="0"/>
              </a:rPr>
              <a:t>7934	MILLER	CLERK</a:t>
            </a:r>
          </a:p>
        </p:txBody>
      </p:sp>
      <p:sp>
        <p:nvSpPr>
          <p:cNvPr id="43" name="Rectangle 2"/>
          <p:cNvSpPr>
            <a:spLocks noChangeArrowheads="1"/>
          </p:cNvSpPr>
          <p:nvPr/>
        </p:nvSpPr>
        <p:spPr bwMode="auto">
          <a:xfrm>
            <a:off x="251474" y="2132856"/>
            <a:ext cx="3105391" cy="1464231"/>
          </a:xfrm>
          <a:prstGeom prst="wedgeRoundRectCallout">
            <a:avLst>
              <a:gd name="adj1" fmla="val -14384"/>
              <a:gd name="adj2" fmla="val 78981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600" dirty="0">
                <a:latin typeface="+mn-lt"/>
              </a:rPr>
              <a:t>Usuário </a:t>
            </a:r>
            <a:r>
              <a:rPr lang="pt-BR" sz="1600" dirty="0"/>
              <a:t>submete sentença SQL:</a:t>
            </a:r>
          </a:p>
          <a:p>
            <a:pPr eaLnBrk="0" hangingPunct="0">
              <a:tabLst>
                <a:tab pos="682625" algn="l"/>
                <a:tab pos="1779588" algn="l"/>
              </a:tabLst>
            </a:pPr>
            <a:r>
              <a:rPr kumimoji="0" lang="pt-BR" sz="1600" b="1" dirty="0">
                <a:solidFill>
                  <a:srgbClr val="000000"/>
                </a:solidFill>
                <a:latin typeface="Arial" pitchFamily="34" charset="0"/>
              </a:rPr>
              <a:t>SELECT   *</a:t>
            </a:r>
          </a:p>
          <a:p>
            <a:pPr eaLnBrk="0" hangingPunct="0">
              <a:tabLst>
                <a:tab pos="682625" algn="l"/>
                <a:tab pos="1779588" algn="l"/>
              </a:tabLst>
            </a:pPr>
            <a:r>
              <a:rPr kumimoji="0" lang="pt-BR" sz="1600" b="1" dirty="0">
                <a:solidFill>
                  <a:srgbClr val="000000"/>
                </a:solidFill>
                <a:latin typeface="Arial" pitchFamily="34" charset="0"/>
              </a:rPr>
              <a:t>FROM       vw_emp10;</a:t>
            </a:r>
          </a:p>
          <a:p>
            <a:pPr algn="ctr">
              <a:lnSpc>
                <a:spcPct val="150000"/>
              </a:lnSpc>
            </a:pPr>
            <a:endParaRPr lang="pt-BR" sz="1600" dirty="0">
              <a:latin typeface="+mn-lt"/>
            </a:endParaRPr>
          </a:p>
        </p:txBody>
      </p:sp>
      <p:pic>
        <p:nvPicPr>
          <p:cNvPr id="44" name="Picture 2" descr="C:\Documents and Settings\arv\Configurações locais\Temporary Internet Files\Content.IE5\I185ILC5\MC900441535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9938" y="4439950"/>
            <a:ext cx="2419494" cy="2330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5" name="Grupo 44"/>
          <p:cNvGrpSpPr/>
          <p:nvPr/>
        </p:nvGrpSpPr>
        <p:grpSpPr>
          <a:xfrm>
            <a:off x="4932040" y="2067503"/>
            <a:ext cx="3056902" cy="2329086"/>
            <a:chOff x="6530638" y="1530154"/>
            <a:chExt cx="3056902" cy="2329086"/>
          </a:xfrm>
        </p:grpSpPr>
        <p:pic>
          <p:nvPicPr>
            <p:cNvPr id="46" name="Picture 4" descr="C:\Documents and Settings\arv\Configurações locais\Temporary Internet Files\Content.IE5\4P23UPON\MC900434845[1]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0638" y="1530154"/>
              <a:ext cx="1714500" cy="1714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6" descr="C:\Documents and Settings\arv\Configurações locais\Temporary Internet Files\Content.IE5\4P23UPON\MC900396944[1].w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29628" y="3176183"/>
              <a:ext cx="1833372" cy="683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8" descr="C:\Documents and Settings\arv\Configurações locais\Temporary Internet Files\Content.IE5\AZER67CZ\MC900431566[1]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2778" y="1600252"/>
              <a:ext cx="1904762" cy="19174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9" name="CaixaDeTexto 48"/>
          <p:cNvSpPr txBox="1"/>
          <p:nvPr/>
        </p:nvSpPr>
        <p:spPr>
          <a:xfrm rot="381553">
            <a:off x="6404627" y="2457224"/>
            <a:ext cx="1094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dirty="0">
                <a:solidFill>
                  <a:schemeClr val="bg1"/>
                </a:solidFill>
              </a:rPr>
              <a:t>Servidor SGBD</a:t>
            </a:r>
          </a:p>
        </p:txBody>
      </p:sp>
      <p:sp>
        <p:nvSpPr>
          <p:cNvPr id="50" name="Forma 49"/>
          <p:cNvSpPr/>
          <p:nvPr/>
        </p:nvSpPr>
        <p:spPr>
          <a:xfrm rot="21383570">
            <a:off x="2483392" y="2879722"/>
            <a:ext cx="2351016" cy="1694988"/>
          </a:xfrm>
          <a:prstGeom prst="swooshArrow">
            <a:avLst>
              <a:gd name="adj1" fmla="val 16310"/>
              <a:gd name="adj2" fmla="val 3137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1" name="Forma 50"/>
          <p:cNvSpPr/>
          <p:nvPr/>
        </p:nvSpPr>
        <p:spPr>
          <a:xfrm rot="12152238">
            <a:off x="4027292" y="4899657"/>
            <a:ext cx="2943343" cy="1597548"/>
          </a:xfrm>
          <a:prstGeom prst="swooshArrow">
            <a:avLst>
              <a:gd name="adj1" fmla="val 16310"/>
              <a:gd name="adj2" fmla="val 3137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2" name="Rectangle 2"/>
          <p:cNvSpPr>
            <a:spLocks noChangeArrowheads="1"/>
          </p:cNvSpPr>
          <p:nvPr/>
        </p:nvSpPr>
        <p:spPr bwMode="auto">
          <a:xfrm>
            <a:off x="6247716" y="638094"/>
            <a:ext cx="4559911" cy="1328023"/>
          </a:xfrm>
          <a:prstGeom prst="wedgeRoundRectCallout">
            <a:avLst>
              <a:gd name="adj1" fmla="val -40084"/>
              <a:gd name="adj2" fmla="val 67141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600" dirty="0">
                <a:latin typeface="+mn-lt"/>
              </a:rPr>
              <a:t>O SGBD obtém o a sentença SQL correspondente a </a:t>
            </a:r>
            <a:r>
              <a:rPr lang="pt-BR" sz="1600" i="1" dirty="0" err="1">
                <a:latin typeface="+mn-lt"/>
              </a:rPr>
              <a:t>view</a:t>
            </a:r>
            <a:r>
              <a:rPr lang="pt-BR" sz="1600" i="1" dirty="0">
                <a:latin typeface="+mn-lt"/>
              </a:rPr>
              <a:t> </a:t>
            </a:r>
            <a:r>
              <a:rPr lang="pt-BR" sz="1600" dirty="0">
                <a:latin typeface="+mn-lt"/>
              </a:rPr>
              <a:t>no dicionário de dados, executa a mesma, e devolve o resultado ao usuário.</a:t>
            </a:r>
          </a:p>
        </p:txBody>
      </p:sp>
      <p:sp>
        <p:nvSpPr>
          <p:cNvPr id="53" name="Rectangle 2"/>
          <p:cNvSpPr>
            <a:spLocks noChangeArrowheads="1"/>
          </p:cNvSpPr>
          <p:nvPr/>
        </p:nvSpPr>
        <p:spPr bwMode="auto">
          <a:xfrm>
            <a:off x="7456346" y="3529676"/>
            <a:ext cx="2876294" cy="1082850"/>
          </a:xfrm>
          <a:prstGeom prst="wedgeRoundRectCallout">
            <a:avLst>
              <a:gd name="adj1" fmla="val -59576"/>
              <a:gd name="adj2" fmla="val -39020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lnSpc>
                <a:spcPct val="70000"/>
              </a:lnSpc>
              <a:tabLst>
                <a:tab pos="1077913" algn="l"/>
                <a:tab pos="1779588" algn="l"/>
              </a:tabLst>
            </a:pPr>
            <a:endParaRPr kumimoji="0" lang="pt-BR" sz="1200" b="1" dirty="0">
              <a:solidFill>
                <a:srgbClr val="000000"/>
              </a:solidFill>
              <a:latin typeface="Arial" pitchFamily="34" charset="0"/>
            </a:endParaRPr>
          </a:p>
          <a:p>
            <a:pPr eaLnBrk="0" hangingPunct="0">
              <a:lnSpc>
                <a:spcPct val="70000"/>
              </a:lnSpc>
              <a:tabLst>
                <a:tab pos="1077913" algn="l"/>
                <a:tab pos="1779588" algn="l"/>
              </a:tabLst>
            </a:pPr>
            <a:r>
              <a:rPr kumimoji="0" lang="pt-BR" sz="1200" b="1" dirty="0">
                <a:solidFill>
                  <a:srgbClr val="000000"/>
                </a:solidFill>
                <a:latin typeface="Arial" pitchFamily="34" charset="0"/>
              </a:rPr>
              <a:t>         VW_EMP10</a:t>
            </a:r>
          </a:p>
          <a:p>
            <a:pPr eaLnBrk="0" hangingPunct="0">
              <a:lnSpc>
                <a:spcPct val="70000"/>
              </a:lnSpc>
              <a:tabLst>
                <a:tab pos="1077913" algn="l"/>
                <a:tab pos="1779588" algn="l"/>
              </a:tabLst>
            </a:pPr>
            <a:endParaRPr kumimoji="0" lang="pt-BR" sz="1200" b="1" dirty="0">
              <a:solidFill>
                <a:srgbClr val="000000"/>
              </a:solidFill>
              <a:latin typeface="Arial" pitchFamily="34" charset="0"/>
            </a:endParaRPr>
          </a:p>
          <a:p>
            <a:pPr eaLnBrk="0" hangingPunct="0">
              <a:lnSpc>
                <a:spcPct val="70000"/>
              </a:lnSpc>
              <a:tabLst>
                <a:tab pos="1077913" algn="l"/>
                <a:tab pos="1779588" algn="l"/>
              </a:tabLst>
            </a:pPr>
            <a:r>
              <a:rPr kumimoji="0" lang="pt-BR" sz="1200" b="1" dirty="0">
                <a:solidFill>
                  <a:srgbClr val="000000"/>
                </a:solidFill>
                <a:latin typeface="Arial" pitchFamily="34" charset="0"/>
              </a:rPr>
              <a:t>SELECT	</a:t>
            </a:r>
            <a:r>
              <a:rPr kumimoji="0" lang="pt-BR" sz="1200" b="1" dirty="0" err="1">
                <a:solidFill>
                  <a:srgbClr val="000000"/>
                </a:solidFill>
                <a:latin typeface="Arial" pitchFamily="34" charset="0"/>
              </a:rPr>
              <a:t>empno</a:t>
            </a:r>
            <a:r>
              <a:rPr kumimoji="0" lang="pt-BR" sz="1200" b="1" dirty="0">
                <a:solidFill>
                  <a:srgbClr val="000000"/>
                </a:solidFill>
                <a:latin typeface="Arial" pitchFamily="34" charset="0"/>
              </a:rPr>
              <a:t>, </a:t>
            </a:r>
            <a:r>
              <a:rPr kumimoji="0" lang="pt-BR" sz="1200" b="1" dirty="0" err="1">
                <a:solidFill>
                  <a:srgbClr val="000000"/>
                </a:solidFill>
                <a:latin typeface="Arial" pitchFamily="34" charset="0"/>
              </a:rPr>
              <a:t>ename</a:t>
            </a:r>
            <a:r>
              <a:rPr kumimoji="0" lang="pt-BR" sz="1200" b="1" dirty="0">
                <a:solidFill>
                  <a:srgbClr val="000000"/>
                </a:solidFill>
                <a:latin typeface="Arial" pitchFamily="34" charset="0"/>
              </a:rPr>
              <a:t>, </a:t>
            </a:r>
            <a:r>
              <a:rPr kumimoji="0" lang="pt-BR" sz="1200" b="1" dirty="0" err="1">
                <a:solidFill>
                  <a:srgbClr val="000000"/>
                </a:solidFill>
                <a:latin typeface="Arial" pitchFamily="34" charset="0"/>
              </a:rPr>
              <a:t>job</a:t>
            </a:r>
            <a:endParaRPr kumimoji="0" lang="pt-BR" sz="1200" b="1" dirty="0">
              <a:solidFill>
                <a:srgbClr val="000000"/>
              </a:solidFill>
              <a:latin typeface="Arial" pitchFamily="34" charset="0"/>
            </a:endParaRPr>
          </a:p>
          <a:p>
            <a:pPr eaLnBrk="0" hangingPunct="0">
              <a:tabLst>
                <a:tab pos="1077913" algn="l"/>
                <a:tab pos="1779588" algn="l"/>
              </a:tabLst>
            </a:pPr>
            <a:r>
              <a:rPr kumimoji="0" lang="pt-BR" sz="1200" b="1" dirty="0">
                <a:solidFill>
                  <a:srgbClr val="000000"/>
                </a:solidFill>
                <a:latin typeface="Arial" pitchFamily="34" charset="0"/>
              </a:rPr>
              <a:t>FROM	</a:t>
            </a:r>
            <a:r>
              <a:rPr kumimoji="0" lang="pt-BR" sz="1200" b="1" dirty="0" err="1">
                <a:solidFill>
                  <a:srgbClr val="000000"/>
                </a:solidFill>
                <a:latin typeface="Arial" pitchFamily="34" charset="0"/>
              </a:rPr>
              <a:t>emp</a:t>
            </a:r>
            <a:endParaRPr kumimoji="0" lang="pt-BR" sz="1200" b="1" dirty="0">
              <a:solidFill>
                <a:srgbClr val="000000"/>
              </a:solidFill>
              <a:latin typeface="Arial" pitchFamily="34" charset="0"/>
            </a:endParaRPr>
          </a:p>
          <a:p>
            <a:pPr eaLnBrk="0" hangingPunct="0">
              <a:tabLst>
                <a:tab pos="1077913" algn="l"/>
                <a:tab pos="1779588" algn="l"/>
              </a:tabLst>
            </a:pPr>
            <a:r>
              <a:rPr kumimoji="0" lang="pt-BR" sz="1200" b="1" dirty="0">
                <a:solidFill>
                  <a:srgbClr val="000000"/>
                </a:solidFill>
                <a:latin typeface="Arial" pitchFamily="34" charset="0"/>
              </a:rPr>
              <a:t>WHERE	</a:t>
            </a:r>
            <a:r>
              <a:rPr kumimoji="0" lang="pt-BR" sz="1200" b="1" dirty="0" err="1">
                <a:solidFill>
                  <a:srgbClr val="000000"/>
                </a:solidFill>
                <a:latin typeface="Arial" pitchFamily="34" charset="0"/>
              </a:rPr>
              <a:t>deptno</a:t>
            </a:r>
            <a:r>
              <a:rPr kumimoji="0" lang="pt-BR" sz="1200" b="1" dirty="0">
                <a:solidFill>
                  <a:srgbClr val="000000"/>
                </a:solidFill>
                <a:latin typeface="Arial" pitchFamily="34" charset="0"/>
              </a:rPr>
              <a:t> = 10;</a:t>
            </a:r>
          </a:p>
        </p:txBody>
      </p:sp>
      <p:sp>
        <p:nvSpPr>
          <p:cNvPr id="3" name="Retângulo de cantos arredondados 2"/>
          <p:cNvSpPr/>
          <p:nvPr/>
        </p:nvSpPr>
        <p:spPr>
          <a:xfrm>
            <a:off x="8527671" y="4988359"/>
            <a:ext cx="1008112" cy="39805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b="1" dirty="0">
                <a:solidFill>
                  <a:schemeClr val="tx1"/>
                </a:solidFill>
              </a:rPr>
              <a:t>EMP</a:t>
            </a:r>
          </a:p>
        </p:txBody>
      </p:sp>
      <p:sp>
        <p:nvSpPr>
          <p:cNvPr id="4" name="Seta para baixo 3"/>
          <p:cNvSpPr/>
          <p:nvPr/>
        </p:nvSpPr>
        <p:spPr>
          <a:xfrm>
            <a:off x="8853300" y="4694843"/>
            <a:ext cx="393584" cy="1990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8229600" cy="1143000"/>
          </a:xfr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l" fontAlgn="base">
              <a:spcAft>
                <a:spcPct val="0"/>
              </a:spcAft>
            </a:pPr>
            <a:r>
              <a:rPr kumimoji="1" lang="pt-BR" sz="4000" dirty="0">
                <a:solidFill>
                  <a:schemeClr val="tx2">
                    <a:lumMod val="75000"/>
                  </a:schemeClr>
                </a:solidFill>
                <a:latin typeface="+mn-lt"/>
                <a:ea typeface="Verdana" pitchFamily="34" charset="0"/>
                <a:cs typeface="Verdana" pitchFamily="34" charset="0"/>
              </a:rPr>
              <a:t>Modificando uma </a:t>
            </a:r>
            <a:r>
              <a:rPr kumimoji="1" lang="pt-BR" sz="4000" dirty="0" err="1">
                <a:solidFill>
                  <a:schemeClr val="tx2">
                    <a:lumMod val="75000"/>
                  </a:schemeClr>
                </a:solidFill>
                <a:latin typeface="+mn-lt"/>
                <a:ea typeface="Verdana" pitchFamily="34" charset="0"/>
                <a:cs typeface="Verdana" pitchFamily="34" charset="0"/>
              </a:rPr>
              <a:t>View</a:t>
            </a:r>
            <a:endParaRPr kumimoji="1" lang="pt-BR" sz="4000" dirty="0">
              <a:solidFill>
                <a:schemeClr val="tx2">
                  <a:lumMod val="75000"/>
                </a:schemeClr>
              </a:solidFill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23556" name="Rectangle 4"/>
          <p:cNvSpPr>
            <a:spLocks noGrp="1" noChangeArrowheads="1"/>
          </p:cNvSpPr>
          <p:nvPr>
            <p:ph idx="1"/>
          </p:nvPr>
        </p:nvSpPr>
        <p:spPr>
          <a:xfrm>
            <a:off x="467544" y="1052736"/>
            <a:ext cx="8071048" cy="454059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lvl="1" indent="0" algn="just">
              <a:buNone/>
            </a:pPr>
            <a:r>
              <a:rPr lang="pt-BR" sz="1800" dirty="0"/>
              <a:t>Para modificar uma </a:t>
            </a:r>
            <a:r>
              <a:rPr lang="pt-BR" sz="1800" i="1" dirty="0" err="1"/>
              <a:t>view</a:t>
            </a:r>
            <a:r>
              <a:rPr lang="pt-BR" sz="1800" i="1" dirty="0"/>
              <a:t> </a:t>
            </a:r>
            <a:r>
              <a:rPr lang="pt-BR" sz="1800" dirty="0"/>
              <a:t>você deve utilizar a sentença CREATE OR REPLACE VIEW. Vamos exemplificar alterando a </a:t>
            </a:r>
            <a:r>
              <a:rPr lang="pt-BR" sz="1800" i="1" dirty="0" err="1"/>
              <a:t>view</a:t>
            </a:r>
            <a:r>
              <a:rPr lang="pt-BR" sz="1800" i="1" dirty="0"/>
              <a:t> </a:t>
            </a:r>
            <a:r>
              <a:rPr lang="pt-BR" sz="1800" dirty="0"/>
              <a:t>VW_EMP10 adicionando apelidos as colunas:</a:t>
            </a:r>
          </a:p>
          <a:p>
            <a:pPr marL="0" lvl="1" indent="0" algn="just">
              <a:buNone/>
            </a:pPr>
            <a:endParaRPr lang="pt-BR" sz="1800" dirty="0"/>
          </a:p>
          <a:p>
            <a:pPr marL="0" lvl="1" indent="0" algn="just">
              <a:buNone/>
            </a:pPr>
            <a:endParaRPr lang="pt-BR" sz="1800" dirty="0"/>
          </a:p>
          <a:p>
            <a:pPr marL="0" lvl="1" indent="0" algn="just">
              <a:buNone/>
            </a:pPr>
            <a:endParaRPr lang="pt-BR" sz="1800" dirty="0"/>
          </a:p>
          <a:p>
            <a:pPr marL="0" lvl="1" indent="0" algn="just">
              <a:buNone/>
            </a:pPr>
            <a:endParaRPr lang="pt-BR" sz="1800" dirty="0"/>
          </a:p>
          <a:p>
            <a:pPr marL="0" lvl="1" indent="0" algn="just">
              <a:buNone/>
            </a:pPr>
            <a:endParaRPr lang="pt-BR" sz="1800" dirty="0"/>
          </a:p>
          <a:p>
            <a:pPr marL="0" lvl="1" indent="0" algn="just">
              <a:buNone/>
            </a:pPr>
            <a:endParaRPr lang="pt-BR" sz="1800" dirty="0"/>
          </a:p>
          <a:p>
            <a:pPr marL="0" lvl="1" indent="0" algn="just">
              <a:buNone/>
            </a:pPr>
            <a:endParaRPr lang="pt-BR" sz="1800" dirty="0"/>
          </a:p>
          <a:p>
            <a:pPr marL="0" lvl="1" indent="0" algn="just">
              <a:buNone/>
            </a:pPr>
            <a:endParaRPr lang="pt-BR" sz="1800" dirty="0"/>
          </a:p>
          <a:p>
            <a:pPr marL="0" lvl="1" indent="0" algn="just">
              <a:buNone/>
            </a:pPr>
            <a:r>
              <a:rPr lang="pt-BR" sz="1800" dirty="0"/>
              <a:t>Os apelidos de coluna na cláusula CREATE VIEW estão listados na mesma ordem que as colunas na subconsulta.</a:t>
            </a:r>
          </a:p>
        </p:txBody>
      </p:sp>
      <p:sp>
        <p:nvSpPr>
          <p:cNvPr id="23554" name="Rectangle 2"/>
          <p:cNvSpPr>
            <a:spLocks noChangeArrowheads="1"/>
          </p:cNvSpPr>
          <p:nvPr/>
        </p:nvSpPr>
        <p:spPr bwMode="blackWhite">
          <a:xfrm>
            <a:off x="933450" y="2065585"/>
            <a:ext cx="7645400" cy="1795463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eaLnBrk="0" hangingPunct="0">
              <a:tabLst>
                <a:tab pos="1601788" algn="l"/>
                <a:tab pos="1717675" algn="l"/>
              </a:tabLst>
            </a:pPr>
            <a:r>
              <a:rPr kumimoji="0" lang="pt-BR" sz="1800" b="1" dirty="0">
                <a:solidFill>
                  <a:srgbClr val="000000"/>
                </a:solidFill>
                <a:latin typeface="Courier New" pitchFamily="49" charset="0"/>
              </a:rPr>
              <a:t>CREATE OR REPLACE VIEW vw_emp10</a:t>
            </a:r>
          </a:p>
          <a:p>
            <a:pPr eaLnBrk="0" hangingPunct="0">
              <a:tabLst>
                <a:tab pos="1601788" algn="l"/>
                <a:tab pos="1717675" algn="l"/>
              </a:tabLst>
            </a:pPr>
            <a:r>
              <a:rPr kumimoji="0" lang="pt-BR" sz="1800" b="1" dirty="0">
                <a:solidFill>
                  <a:srgbClr val="000000"/>
                </a:solidFill>
                <a:latin typeface="Courier New" pitchFamily="49" charset="0"/>
              </a:rPr>
              <a:t>      (</a:t>
            </a:r>
            <a:r>
              <a:rPr kumimoji="0" lang="pt-BR" sz="1800" b="1" dirty="0" err="1">
                <a:solidFill>
                  <a:srgbClr val="000000"/>
                </a:solidFill>
                <a:latin typeface="Courier New" pitchFamily="49" charset="0"/>
              </a:rPr>
              <a:t>codigo_empregado</a:t>
            </a:r>
            <a:r>
              <a:rPr kumimoji="0" lang="pt-BR" sz="1800" b="1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kumimoji="0" lang="pt-BR" sz="1800" b="1" dirty="0" err="1">
                <a:solidFill>
                  <a:srgbClr val="000000"/>
                </a:solidFill>
                <a:latin typeface="Courier New" pitchFamily="49" charset="0"/>
              </a:rPr>
              <a:t>nome_empregado</a:t>
            </a:r>
            <a:r>
              <a:rPr kumimoji="0" lang="pt-BR" sz="1800" b="1" dirty="0">
                <a:solidFill>
                  <a:srgbClr val="000000"/>
                </a:solidFill>
                <a:latin typeface="Courier New" pitchFamily="49" charset="0"/>
              </a:rPr>
              <a:t>, atividade)</a:t>
            </a:r>
          </a:p>
          <a:p>
            <a:pPr eaLnBrk="0" hangingPunct="0">
              <a:tabLst>
                <a:tab pos="1601788" algn="l"/>
                <a:tab pos="1717675" algn="l"/>
              </a:tabLst>
            </a:pPr>
            <a:r>
              <a:rPr kumimoji="0" lang="pt-BR" sz="1800" b="1" dirty="0">
                <a:solidFill>
                  <a:srgbClr val="000000"/>
                </a:solidFill>
                <a:latin typeface="Courier New" pitchFamily="49" charset="0"/>
              </a:rPr>
              <a:t>  AS SELECT 	</a:t>
            </a:r>
            <a:r>
              <a:rPr kumimoji="0" lang="pt-BR" sz="1800" b="1" dirty="0" err="1">
                <a:solidFill>
                  <a:srgbClr val="000000"/>
                </a:solidFill>
                <a:latin typeface="Courier New" pitchFamily="49" charset="0"/>
              </a:rPr>
              <a:t>empno</a:t>
            </a:r>
            <a:r>
              <a:rPr kumimoji="0" lang="pt-BR" sz="1800" b="1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kumimoji="0" lang="pt-BR" sz="1800" b="1" dirty="0" err="1">
                <a:solidFill>
                  <a:srgbClr val="000000"/>
                </a:solidFill>
                <a:latin typeface="Courier New" pitchFamily="49" charset="0"/>
              </a:rPr>
              <a:t>ename</a:t>
            </a:r>
            <a:r>
              <a:rPr kumimoji="0" lang="pt-BR" sz="1800" b="1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kumimoji="0" lang="pt-BR" sz="1800" b="1" dirty="0" err="1">
                <a:solidFill>
                  <a:srgbClr val="000000"/>
                </a:solidFill>
                <a:latin typeface="Courier New" pitchFamily="49" charset="0"/>
              </a:rPr>
              <a:t>job</a:t>
            </a:r>
            <a:endParaRPr kumimoji="0" lang="pt-BR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tabLst>
                <a:tab pos="1601788" algn="l"/>
                <a:tab pos="1717675" algn="l"/>
              </a:tabLst>
            </a:pPr>
            <a:r>
              <a:rPr kumimoji="0" lang="pt-BR" sz="1800" b="1" dirty="0">
                <a:solidFill>
                  <a:srgbClr val="000000"/>
                </a:solidFill>
                <a:latin typeface="Courier New" pitchFamily="49" charset="0"/>
              </a:rPr>
              <a:t>  FROM				</a:t>
            </a:r>
            <a:r>
              <a:rPr kumimoji="0" lang="pt-BR" sz="1800" b="1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endParaRPr kumimoji="0" lang="pt-BR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tabLst>
                <a:tab pos="1601788" algn="l"/>
                <a:tab pos="1717675" algn="l"/>
              </a:tabLst>
            </a:pPr>
            <a:r>
              <a:rPr kumimoji="0" lang="pt-BR" sz="1800" b="1" dirty="0">
                <a:solidFill>
                  <a:srgbClr val="000000"/>
                </a:solidFill>
                <a:latin typeface="Courier New" pitchFamily="49" charset="0"/>
              </a:rPr>
              <a:t>  WHERE				</a:t>
            </a:r>
            <a:r>
              <a:rPr kumimoji="0" lang="pt-BR" sz="1800" b="1" dirty="0" err="1">
                <a:solidFill>
                  <a:srgbClr val="000000"/>
                </a:solidFill>
                <a:latin typeface="Courier New" pitchFamily="49" charset="0"/>
              </a:rPr>
              <a:t>deptno</a:t>
            </a:r>
            <a:r>
              <a:rPr kumimoji="0" lang="pt-BR" sz="1800" b="1" dirty="0">
                <a:solidFill>
                  <a:srgbClr val="000000"/>
                </a:solidFill>
                <a:latin typeface="Courier New" pitchFamily="49" charset="0"/>
              </a:rPr>
              <a:t> = 10;</a:t>
            </a:r>
          </a:p>
        </p:txBody>
      </p:sp>
      <p:grpSp>
        <p:nvGrpSpPr>
          <p:cNvPr id="15" name="Grupo 11"/>
          <p:cNvGrpSpPr/>
          <p:nvPr/>
        </p:nvGrpSpPr>
        <p:grpSpPr>
          <a:xfrm>
            <a:off x="7723434" y="6093296"/>
            <a:ext cx="1326658" cy="638342"/>
            <a:chOff x="308505" y="5880800"/>
            <a:chExt cx="1326658" cy="638342"/>
          </a:xfrm>
        </p:grpSpPr>
        <p:sp>
          <p:nvSpPr>
            <p:cNvPr id="16" name="Retângulo 15"/>
            <p:cNvSpPr/>
            <p:nvPr/>
          </p:nvSpPr>
          <p:spPr bwMode="auto">
            <a:xfrm>
              <a:off x="314870" y="5907985"/>
              <a:ext cx="1255746" cy="611157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sz="1400" dirty="0">
                <a:latin typeface="Tahoma" pitchFamily="34" charset="0"/>
                <a:ea typeface="Tahoma" pitchFamily="34" charset="0"/>
                <a:cs typeface="Tahoma" pitchFamily="34" charset="0"/>
              </a:endParaRP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860785" y="6076768"/>
              <a:ext cx="774378" cy="303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rgbClr val="0071BC"/>
                </a:buClr>
                <a:defRPr/>
              </a:pPr>
              <a:r>
                <a:rPr lang="pt-BR" sz="1200" b="1" dirty="0">
                  <a:solidFill>
                    <a:schemeClr val="tx2">
                      <a:lumMod val="75000"/>
                    </a:schemeClr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Áudio</a:t>
              </a:r>
            </a:p>
          </p:txBody>
        </p:sp>
        <p:pic>
          <p:nvPicPr>
            <p:cNvPr id="18" name="Picture 8" descr="\\Fusca\dme\DME\Documentos DME\DESENVOLVIMENTO\Elementos gráficos\REPOSITORIO_IMAGENS\icones\Nova pasta\sound.png"/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08505" y="5880800"/>
              <a:ext cx="609600" cy="6096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-27384"/>
            <a:ext cx="8077200" cy="1311275"/>
          </a:xfr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l" fontAlgn="base">
              <a:spcAft>
                <a:spcPct val="0"/>
              </a:spcAft>
            </a:pPr>
            <a:r>
              <a:rPr kumimoji="1" lang="pt-BR" sz="4000" dirty="0">
                <a:solidFill>
                  <a:schemeClr val="tx2">
                    <a:lumMod val="75000"/>
                  </a:schemeClr>
                </a:solidFill>
                <a:latin typeface="+mn-lt"/>
                <a:ea typeface="Verdana" pitchFamily="34" charset="0"/>
                <a:cs typeface="Verdana" pitchFamily="34" charset="0"/>
              </a:rPr>
              <a:t>Um Exemplo de </a:t>
            </a:r>
            <a:r>
              <a:rPr kumimoji="1" lang="pt-BR" sz="4000" dirty="0" err="1">
                <a:solidFill>
                  <a:schemeClr val="tx2">
                    <a:lumMod val="75000"/>
                  </a:schemeClr>
                </a:solidFill>
                <a:latin typeface="+mn-lt"/>
                <a:ea typeface="Verdana" pitchFamily="34" charset="0"/>
                <a:cs typeface="Verdana" pitchFamily="34" charset="0"/>
              </a:rPr>
              <a:t>View</a:t>
            </a:r>
            <a:r>
              <a:rPr kumimoji="1" lang="pt-BR" sz="4000" dirty="0">
                <a:solidFill>
                  <a:schemeClr val="tx2">
                    <a:lumMod val="75000"/>
                  </a:schemeClr>
                </a:solidFill>
                <a:latin typeface="+mn-lt"/>
                <a:ea typeface="Verdana" pitchFamily="34" charset="0"/>
                <a:cs typeface="Verdana" pitchFamily="34" charset="0"/>
              </a:rPr>
              <a:t> Complexa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idx="1"/>
          </p:nvPr>
        </p:nvSpPr>
        <p:spPr>
          <a:xfrm>
            <a:off x="467544" y="1124745"/>
            <a:ext cx="8064896" cy="1368152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 algn="just">
              <a:buNone/>
            </a:pPr>
            <a:r>
              <a:rPr lang="pt-BR" sz="1800" dirty="0"/>
              <a:t>A seguir é apresentado um exemplo de </a:t>
            </a:r>
            <a:r>
              <a:rPr lang="pt-BR" sz="1800" i="1" dirty="0" err="1"/>
              <a:t>view</a:t>
            </a:r>
            <a:r>
              <a:rPr lang="pt-BR" sz="1800" i="1" dirty="0"/>
              <a:t> </a:t>
            </a:r>
            <a:r>
              <a:rPr lang="pt-BR" sz="1800" dirty="0"/>
              <a:t>considerado complexo, pois além de utilizar dados provenientes de mais de uma tabela, é utilizado funções de agrupamento de dados. Tais fatores caracterizam, por exemplo, não mais uma visão simples e sim complexa.</a:t>
            </a: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blackWhite">
          <a:xfrm>
            <a:off x="923925" y="2566839"/>
            <a:ext cx="7373938" cy="244633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eaLnBrk="0" hangingPunct="0">
              <a:tabLst>
                <a:tab pos="1601788" algn="l"/>
                <a:tab pos="1717675" algn="l"/>
              </a:tabLst>
            </a:pPr>
            <a:r>
              <a:rPr kumimoji="0" lang="pt-BR" sz="1800" b="1" dirty="0">
                <a:solidFill>
                  <a:srgbClr val="000000"/>
                </a:solidFill>
                <a:latin typeface="Courier New" pitchFamily="49" charset="0"/>
              </a:rPr>
              <a:t>CREATE VIEW	</a:t>
            </a:r>
            <a:r>
              <a:rPr kumimoji="0" lang="pt-BR" sz="1800" b="1" dirty="0" err="1">
                <a:solidFill>
                  <a:srgbClr val="000000"/>
                </a:solidFill>
                <a:latin typeface="Courier New" pitchFamily="49" charset="0"/>
              </a:rPr>
              <a:t>vw_dept_salarios</a:t>
            </a:r>
            <a:endParaRPr kumimoji="0" lang="pt-BR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tabLst>
                <a:tab pos="1601788" algn="l"/>
                <a:tab pos="1717675" algn="l"/>
              </a:tabLst>
            </a:pPr>
            <a:r>
              <a:rPr kumimoji="0" lang="pt-BR" sz="1800" b="1" dirty="0">
                <a:solidFill>
                  <a:srgbClr val="000000"/>
                </a:solidFill>
                <a:latin typeface="Courier New" pitchFamily="49" charset="0"/>
              </a:rPr>
              <a:t>     (nome, menor, maior, media)</a:t>
            </a:r>
          </a:p>
          <a:p>
            <a:pPr eaLnBrk="0" hangingPunct="0">
              <a:tabLst>
                <a:tab pos="1601788" algn="l"/>
                <a:tab pos="1717675" algn="l"/>
              </a:tabLst>
            </a:pPr>
            <a:r>
              <a:rPr kumimoji="0" lang="pt-BR" sz="1800" b="1" dirty="0">
                <a:solidFill>
                  <a:srgbClr val="000000"/>
                </a:solidFill>
                <a:latin typeface="Courier New" pitchFamily="49" charset="0"/>
              </a:rPr>
              <a:t>AS </a:t>
            </a:r>
          </a:p>
          <a:p>
            <a:pPr eaLnBrk="0" hangingPunct="0">
              <a:tabLst>
                <a:tab pos="1601788" algn="l"/>
                <a:tab pos="1717675" algn="l"/>
              </a:tabLst>
            </a:pPr>
            <a:r>
              <a:rPr kumimoji="0" lang="pt-BR" sz="1800" b="1" dirty="0">
                <a:solidFill>
                  <a:srgbClr val="000000"/>
                </a:solidFill>
                <a:latin typeface="Courier New" pitchFamily="49" charset="0"/>
              </a:rPr>
              <a:t> SELECT  </a:t>
            </a:r>
            <a:r>
              <a:rPr kumimoji="0" lang="pt-BR" sz="1800" b="1" dirty="0" err="1">
                <a:solidFill>
                  <a:srgbClr val="000000"/>
                </a:solidFill>
                <a:latin typeface="Courier New" pitchFamily="49" charset="0"/>
              </a:rPr>
              <a:t>d.dname</a:t>
            </a:r>
            <a:r>
              <a:rPr kumimoji="0" lang="pt-BR" sz="1800" b="1" dirty="0">
                <a:solidFill>
                  <a:srgbClr val="000000"/>
                </a:solidFill>
                <a:latin typeface="Courier New" pitchFamily="49" charset="0"/>
              </a:rPr>
              <a:t>, MIN(</a:t>
            </a:r>
            <a:r>
              <a:rPr kumimoji="0" lang="pt-BR" sz="1800" b="1" dirty="0" err="1">
                <a:solidFill>
                  <a:srgbClr val="000000"/>
                </a:solidFill>
                <a:latin typeface="Courier New" pitchFamily="49" charset="0"/>
              </a:rPr>
              <a:t>e.sal</a:t>
            </a:r>
            <a:r>
              <a:rPr kumimoji="0" lang="pt-BR" sz="1800" b="1" dirty="0">
                <a:solidFill>
                  <a:srgbClr val="000000"/>
                </a:solidFill>
                <a:latin typeface="Courier New" pitchFamily="49" charset="0"/>
              </a:rPr>
              <a:t>), MAX(</a:t>
            </a:r>
            <a:r>
              <a:rPr kumimoji="0" lang="pt-BR" sz="1800" b="1" dirty="0" err="1">
                <a:solidFill>
                  <a:srgbClr val="000000"/>
                </a:solidFill>
                <a:latin typeface="Courier New" pitchFamily="49" charset="0"/>
              </a:rPr>
              <a:t>e.sal</a:t>
            </a:r>
            <a:r>
              <a:rPr kumimoji="0" lang="pt-BR" sz="1800" b="1" dirty="0">
                <a:solidFill>
                  <a:srgbClr val="000000"/>
                </a:solidFill>
                <a:latin typeface="Courier New" pitchFamily="49" charset="0"/>
              </a:rPr>
              <a:t>),  AVG(</a:t>
            </a:r>
            <a:r>
              <a:rPr kumimoji="0" lang="pt-BR" sz="1800" b="1" dirty="0" err="1">
                <a:solidFill>
                  <a:srgbClr val="000000"/>
                </a:solidFill>
                <a:latin typeface="Courier New" pitchFamily="49" charset="0"/>
              </a:rPr>
              <a:t>e.sal</a:t>
            </a:r>
            <a:r>
              <a:rPr kumimoji="0" lang="pt-BR" sz="1800" b="1" dirty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pPr eaLnBrk="0" hangingPunct="0">
              <a:tabLst>
                <a:tab pos="1601788" algn="l"/>
                <a:tab pos="1717675" algn="l"/>
              </a:tabLst>
            </a:pPr>
            <a:r>
              <a:rPr kumimoji="0" lang="pt-BR" sz="1800" b="1" dirty="0">
                <a:solidFill>
                  <a:srgbClr val="000000"/>
                </a:solidFill>
                <a:latin typeface="Courier New" pitchFamily="49" charset="0"/>
              </a:rPr>
              <a:t> FROM				</a:t>
            </a:r>
            <a:r>
              <a:rPr kumimoji="0" lang="pt-BR" sz="1800" b="1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r>
              <a:rPr kumimoji="0" lang="pt-BR" sz="1800" b="1" dirty="0">
                <a:solidFill>
                  <a:srgbClr val="000000"/>
                </a:solidFill>
                <a:latin typeface="Courier New" pitchFamily="49" charset="0"/>
              </a:rPr>
              <a:t> e, </a:t>
            </a:r>
            <a:r>
              <a:rPr kumimoji="0" lang="pt-BR" sz="1800" b="1" dirty="0" err="1">
                <a:solidFill>
                  <a:srgbClr val="000000"/>
                </a:solidFill>
                <a:latin typeface="Courier New" pitchFamily="49" charset="0"/>
              </a:rPr>
              <a:t>dept</a:t>
            </a:r>
            <a:r>
              <a:rPr kumimoji="0" lang="pt-BR" sz="1800" b="1" dirty="0">
                <a:solidFill>
                  <a:srgbClr val="000000"/>
                </a:solidFill>
                <a:latin typeface="Courier New" pitchFamily="49" charset="0"/>
              </a:rPr>
              <a:t> d</a:t>
            </a:r>
          </a:p>
          <a:p>
            <a:pPr eaLnBrk="0" hangingPunct="0">
              <a:tabLst>
                <a:tab pos="1601788" algn="l"/>
                <a:tab pos="1717675" algn="l"/>
              </a:tabLst>
            </a:pPr>
            <a:r>
              <a:rPr kumimoji="0" lang="pt-BR" sz="1800" b="1" dirty="0">
                <a:solidFill>
                  <a:srgbClr val="000000"/>
                </a:solidFill>
                <a:latin typeface="Courier New" pitchFamily="49" charset="0"/>
              </a:rPr>
              <a:t> WHERE				</a:t>
            </a:r>
            <a:r>
              <a:rPr kumimoji="0" lang="pt-BR" sz="1800" b="1" dirty="0" err="1">
                <a:solidFill>
                  <a:srgbClr val="000000"/>
                </a:solidFill>
                <a:latin typeface="Courier New" pitchFamily="49" charset="0"/>
              </a:rPr>
              <a:t>e.deptno</a:t>
            </a:r>
            <a:r>
              <a:rPr kumimoji="0" lang="pt-BR" sz="1800" b="1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kumimoji="0" lang="pt-BR" sz="1800" b="1" dirty="0" err="1">
                <a:solidFill>
                  <a:srgbClr val="000000"/>
                </a:solidFill>
                <a:latin typeface="Courier New" pitchFamily="49" charset="0"/>
              </a:rPr>
              <a:t>d.deptno</a:t>
            </a:r>
            <a:endParaRPr kumimoji="0" lang="pt-BR" sz="1800" b="1" dirty="0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tabLst>
                <a:tab pos="1601788" algn="l"/>
                <a:tab pos="1717675" algn="l"/>
              </a:tabLst>
            </a:pPr>
            <a:r>
              <a:rPr kumimoji="0" lang="pt-BR" sz="1800" b="1" dirty="0">
                <a:solidFill>
                  <a:srgbClr val="000000"/>
                </a:solidFill>
                <a:latin typeface="Courier New" pitchFamily="49" charset="0"/>
              </a:rPr>
              <a:t> GROUP BY 	</a:t>
            </a:r>
            <a:r>
              <a:rPr kumimoji="0" lang="pt-BR" sz="1800" b="1" dirty="0" err="1">
                <a:solidFill>
                  <a:srgbClr val="000000"/>
                </a:solidFill>
                <a:latin typeface="Courier New" pitchFamily="49" charset="0"/>
              </a:rPr>
              <a:t>d.dname</a:t>
            </a:r>
            <a:r>
              <a:rPr kumimoji="0" lang="pt-BR" sz="18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</p:txBody>
      </p:sp>
      <p:sp>
        <p:nvSpPr>
          <p:cNvPr id="15" name="Rectangle 4"/>
          <p:cNvSpPr txBox="1">
            <a:spLocks noChangeArrowheads="1"/>
          </p:cNvSpPr>
          <p:nvPr/>
        </p:nvSpPr>
        <p:spPr>
          <a:xfrm>
            <a:off x="467544" y="5445224"/>
            <a:ext cx="8064896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r>
              <a:rPr lang="pt-BR" sz="1800" dirty="0"/>
              <a:t>Verifique o resultado produzido pela </a:t>
            </a:r>
            <a:r>
              <a:rPr lang="pt-BR" sz="1800" i="1" dirty="0" err="1"/>
              <a:t>view</a:t>
            </a:r>
            <a:r>
              <a:rPr lang="pt-BR" sz="1800" i="1" dirty="0"/>
              <a:t> </a:t>
            </a:r>
            <a:r>
              <a:rPr lang="pt-BR" sz="1800" dirty="0"/>
              <a:t>através de uma simples consulta a mesma:</a:t>
            </a: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blackWhite">
          <a:xfrm>
            <a:off x="928688" y="5949280"/>
            <a:ext cx="6091584" cy="100811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eaLnBrk="0" hangingPunct="0">
              <a:tabLst>
                <a:tab pos="1601788" algn="l"/>
                <a:tab pos="1717675" algn="l"/>
              </a:tabLst>
            </a:pPr>
            <a:r>
              <a:rPr kumimoji="0" lang="pt-BR" sz="1800" b="1" dirty="0">
                <a:solidFill>
                  <a:srgbClr val="000000"/>
                </a:solidFill>
                <a:latin typeface="Courier New" pitchFamily="49" charset="0"/>
              </a:rPr>
              <a:t>SELECT *</a:t>
            </a:r>
          </a:p>
          <a:p>
            <a:pPr eaLnBrk="0" hangingPunct="0">
              <a:tabLst>
                <a:tab pos="1601788" algn="l"/>
                <a:tab pos="1717675" algn="l"/>
              </a:tabLst>
            </a:pPr>
            <a:r>
              <a:rPr kumimoji="0" lang="pt-BR" sz="1800" b="1" dirty="0">
                <a:solidFill>
                  <a:srgbClr val="000000"/>
                </a:solidFill>
                <a:latin typeface="Courier New" pitchFamily="49" charset="0"/>
              </a:rPr>
              <a:t>FROM </a:t>
            </a:r>
            <a:r>
              <a:rPr kumimoji="0" lang="pt-BR" sz="1800" b="1" dirty="0" err="1">
                <a:solidFill>
                  <a:srgbClr val="000000"/>
                </a:solidFill>
                <a:latin typeface="Courier New" pitchFamily="49" charset="0"/>
              </a:rPr>
              <a:t>vw_dept_salarios</a:t>
            </a:r>
            <a:r>
              <a:rPr kumimoji="0" lang="pt-BR" sz="1800" b="1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88640"/>
            <a:ext cx="8229600" cy="1143000"/>
          </a:xfr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l" fontAlgn="base">
              <a:spcAft>
                <a:spcPct val="0"/>
              </a:spcAft>
            </a:pPr>
            <a:r>
              <a:rPr kumimoji="1" lang="pt-BR" sz="4000">
                <a:solidFill>
                  <a:schemeClr val="tx2">
                    <a:lumMod val="75000"/>
                  </a:schemeClr>
                </a:solidFill>
                <a:latin typeface="+mn-lt"/>
                <a:ea typeface="Verdana" pitchFamily="34" charset="0"/>
                <a:cs typeface="Verdana" pitchFamily="34" charset="0"/>
              </a:rPr>
              <a:t>Removendo uma View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idx="1"/>
          </p:nvPr>
        </p:nvSpPr>
        <p:spPr>
          <a:xfrm>
            <a:off x="539552" y="1412776"/>
            <a:ext cx="7992888" cy="1584176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 algn="just">
              <a:buNone/>
            </a:pPr>
            <a:r>
              <a:rPr lang="pt-BR" sz="1800" dirty="0"/>
              <a:t>Ao remover uma </a:t>
            </a:r>
            <a:r>
              <a:rPr lang="pt-BR" sz="1800" i="1" dirty="0" err="1"/>
              <a:t>view</a:t>
            </a:r>
            <a:r>
              <a:rPr lang="pt-BR" sz="1800" i="1" dirty="0"/>
              <a:t> os </a:t>
            </a:r>
            <a:r>
              <a:rPr lang="pt-BR" sz="1800" dirty="0"/>
              <a:t>dados, que estão baseados em tabelas subjacentes no SGBD, não sofrem qualquer modificação. Portanto, apenas a descrição da visão é eliminada do dicionário do SGBD, assim como as referências e privilégios que por ventura tenham sido concedidos sobre a mesma. A seguir temos a sintaxe do comando:</a:t>
            </a:r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blackWhite">
          <a:xfrm>
            <a:off x="1466924" y="4422304"/>
            <a:ext cx="3897164" cy="59213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eaLnBrk="0" hangingPunct="0">
              <a:tabLst>
                <a:tab pos="1200150" algn="l"/>
              </a:tabLst>
            </a:pPr>
            <a:r>
              <a:rPr kumimoji="0" lang="pt-BR" sz="1800" b="1" dirty="0">
                <a:solidFill>
                  <a:srgbClr val="000000"/>
                </a:solidFill>
                <a:latin typeface="Courier New" pitchFamily="49" charset="0"/>
              </a:rPr>
              <a:t>DROP VIEW vw_emp10;</a:t>
            </a: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blackWhite">
          <a:xfrm>
            <a:off x="1466924" y="3068960"/>
            <a:ext cx="3897164" cy="59087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/>
            </a:outerShdw>
          </a:effectLst>
        </p:spPr>
        <p:txBody>
          <a:bodyPr wrap="none" lIns="92075" tIns="46038" rIns="92075" bIns="46038" anchor="ctr"/>
          <a:lstStyle/>
          <a:p>
            <a:pPr eaLnBrk="0" hangingPunct="0">
              <a:tabLst>
                <a:tab pos="1200150" algn="l"/>
              </a:tabLst>
            </a:pPr>
            <a:r>
              <a:rPr kumimoji="0" lang="pt-BR" sz="1800" b="1">
                <a:solidFill>
                  <a:srgbClr val="000000"/>
                </a:solidFill>
                <a:latin typeface="Courier New" pitchFamily="49" charset="0"/>
              </a:rPr>
              <a:t>DROP VIEW </a:t>
            </a:r>
            <a:r>
              <a:rPr kumimoji="0" lang="pt-BR" sz="1800" b="1" i="1">
                <a:solidFill>
                  <a:srgbClr val="000000"/>
                </a:solidFill>
                <a:latin typeface="Courier New" pitchFamily="49" charset="0"/>
              </a:rPr>
              <a:t>view</a:t>
            </a:r>
            <a:r>
              <a:rPr kumimoji="0" lang="pt-BR" sz="1800" b="1">
                <a:solidFill>
                  <a:srgbClr val="000000"/>
                </a:solidFill>
                <a:latin typeface="Courier New" pitchFamily="49" charset="0"/>
              </a:rPr>
              <a:t>; </a:t>
            </a:r>
          </a:p>
        </p:txBody>
      </p:sp>
      <p:sp>
        <p:nvSpPr>
          <p:cNvPr id="2" name="Retângulo 1"/>
          <p:cNvSpPr/>
          <p:nvPr/>
        </p:nvSpPr>
        <p:spPr>
          <a:xfrm>
            <a:off x="539551" y="3861048"/>
            <a:ext cx="7859911" cy="561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2500"/>
          </a:bodyPr>
          <a:lstStyle/>
          <a:p>
            <a:pPr algn="just">
              <a:spcBef>
                <a:spcPct val="20000"/>
              </a:spcBef>
              <a:buFont typeface="Arial" pitchFamily="34" charset="0"/>
              <a:buNone/>
            </a:pPr>
            <a:r>
              <a:rPr lang="pt-BR" sz="1800" dirty="0">
                <a:latin typeface="+mn-lt"/>
              </a:rPr>
              <a:t>Abaixo um exemplo onde é removida a </a:t>
            </a:r>
            <a:r>
              <a:rPr lang="pt-BR" sz="1800" i="1" dirty="0" err="1">
                <a:latin typeface="+mn-lt"/>
              </a:rPr>
              <a:t>view</a:t>
            </a:r>
            <a:r>
              <a:rPr lang="pt-BR" sz="1800" i="1" dirty="0">
                <a:latin typeface="+mn-lt"/>
              </a:rPr>
              <a:t> </a:t>
            </a:r>
            <a:r>
              <a:rPr lang="pt-BR" sz="1800" dirty="0">
                <a:latin typeface="+mn-lt"/>
              </a:rPr>
              <a:t>vw_emp10 criada no início de nossa aula:</a:t>
            </a:r>
          </a:p>
        </p:txBody>
      </p:sp>
    </p:spTree>
  </p:cSld>
  <p:clrMapOvr>
    <a:masterClrMapping/>
  </p:clrMapOvr>
  <p:transition spd="slow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UBLISH_MODE" val="2"/>
  <p:tag name="ARTICULATE_SOURCE_IMAGE" val="D:\USERS\GUILHE~2\CONFIG~1\Temp\articulate\presenter\imgtemp\zQhnfmgr_arquivos\slide0001_image001.png"/>
</p:tagLst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50761a8-92f1-42aa-8b5b-5bd470131496">
      <Terms xmlns="http://schemas.microsoft.com/office/infopath/2007/PartnerControls"/>
    </lcf76f155ced4ddcb4097134ff3c332f>
    <TaxCatchAll xmlns="2a1429b3-f482-438a-8a35-157e0092494a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3E38736EE51A14A86B962DEE80DD316" ma:contentTypeVersion="12" ma:contentTypeDescription="Crie um novo documento." ma:contentTypeScope="" ma:versionID="9fc2a7b62f8b6a7762b207fb66a13182">
  <xsd:schema xmlns:xsd="http://www.w3.org/2001/XMLSchema" xmlns:xs="http://www.w3.org/2001/XMLSchema" xmlns:p="http://schemas.microsoft.com/office/2006/metadata/properties" xmlns:ns2="550761a8-92f1-42aa-8b5b-5bd470131496" xmlns:ns3="2a1429b3-f482-438a-8a35-157e0092494a" targetNamespace="http://schemas.microsoft.com/office/2006/metadata/properties" ma:root="true" ma:fieldsID="ff863e3330462bb9f661738e628a698d" ns2:_="" ns3:_="">
    <xsd:import namespace="550761a8-92f1-42aa-8b5b-5bd470131496"/>
    <xsd:import namespace="2a1429b3-f482-438a-8a35-157e0092494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0761a8-92f1-42aa-8b5b-5bd4701314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Marcações de imagem" ma:readOnly="false" ma:fieldId="{5cf76f15-5ced-4ddc-b409-7134ff3c332f}" ma:taxonomyMulti="true" ma:sspId="3db2c251-0d46-456d-9ac1-3533a84f303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1429b3-f482-438a-8a35-157e0092494a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8d37dc1d-49db-4b7f-b789-de75d8b05866}" ma:internalName="TaxCatchAll" ma:showField="CatchAllData" ma:web="2a1429b3-f482-438a-8a35-157e0092494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4499DF-A47F-4D67-BAA3-77527F502D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AC1314-A421-44B8-AB7B-A424F57878B7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609509bd-2bd9-4fd0-8e4c-af2c80e98c9d"/>
    <ds:schemaRef ds:uri="http://purl.org/dc/elements/1.1/"/>
    <ds:schemaRef ds:uri="http://schemas.microsoft.com/office/2006/metadata/properties"/>
    <ds:schemaRef ds:uri="http://schemas.microsoft.com/office/infopath/2007/PartnerControls"/>
    <ds:schemaRef ds:uri="24095466-aeba-40b0-9884-8c6e5173cb77"/>
    <ds:schemaRef ds:uri="http://www.w3.org/XML/1998/namespace"/>
    <ds:schemaRef ds:uri="http://purl.org/dc/dcmitype/"/>
    <ds:schemaRef ds:uri="550761a8-92f1-42aa-8b5b-5bd470131496"/>
    <ds:schemaRef ds:uri="2a1429b3-f482-438a-8a35-157e0092494a"/>
  </ds:schemaRefs>
</ds:datastoreItem>
</file>

<file path=customXml/itemProps3.xml><?xml version="1.0" encoding="utf-8"?>
<ds:datastoreItem xmlns:ds="http://schemas.openxmlformats.org/officeDocument/2006/customXml" ds:itemID="{F89314F4-2D42-4485-8C90-40839EEAE0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50761a8-92f1-42aa-8b5b-5bd470131496"/>
    <ds:schemaRef ds:uri="2a1429b3-f482-438a-8a35-157e0092494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739</TotalTime>
  <Words>1593</Words>
  <Application>Microsoft Office PowerPoint</Application>
  <PresentationFormat>Apresentação na tela (4:3)</PresentationFormat>
  <Paragraphs>192</Paragraphs>
  <Slides>9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Tema do Office</vt:lpstr>
      <vt:lpstr>Apresentação do PowerPoint</vt:lpstr>
      <vt:lpstr>Apresentação do PowerPoint</vt:lpstr>
      <vt:lpstr>Por Que Usar Views?</vt:lpstr>
      <vt:lpstr>Criando uma View</vt:lpstr>
      <vt:lpstr>Exemplo de Criação de uma View</vt:lpstr>
      <vt:lpstr>Consultando uma View</vt:lpstr>
      <vt:lpstr>Modificando uma View</vt:lpstr>
      <vt:lpstr>Um Exemplo de View Complexa</vt:lpstr>
      <vt:lpstr>Removendo uma View</vt:lpstr>
    </vt:vector>
  </TitlesOfParts>
  <Company>FURB-DSC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Criando Views</dc:title>
  <dc:creator>Alexander Roberto Valdameri</dc:creator>
  <cp:lastModifiedBy>Alexander Roberto Valdameri</cp:lastModifiedBy>
  <cp:revision>28</cp:revision>
  <dcterms:created xsi:type="dcterms:W3CDTF">2002-11-11T11:31:01Z</dcterms:created>
  <dcterms:modified xsi:type="dcterms:W3CDTF">2024-03-21T02:22:33Z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0x01010093E38736EE51A14A86B962DEE80DD316</vt:lpwstr>
  </property>
  <property fmtid="{D5CDD505-2E9C-101B-9397-08002B2CF9AE}" pid="3" name="MSIP_Label_8c28577e-0e52-49e2-b52e-02bb75ccb8f1_Enabled">
    <vt:lpwstr>true</vt:lpwstr>
  </property>
  <property fmtid="{D5CDD505-2E9C-101B-9397-08002B2CF9AE}" pid="4" name="MSIP_Label_8c28577e-0e52-49e2-b52e-02bb75ccb8f1_SetDate">
    <vt:lpwstr>2024-03-21T02:22:33Z</vt:lpwstr>
  </property>
  <property fmtid="{D5CDD505-2E9C-101B-9397-08002B2CF9AE}" pid="5" name="MSIP_Label_8c28577e-0e52-49e2-b52e-02bb75ccb8f1_Method">
    <vt:lpwstr>Standard</vt:lpwstr>
  </property>
  <property fmtid="{D5CDD505-2E9C-101B-9397-08002B2CF9AE}" pid="6" name="MSIP_Label_8c28577e-0e52-49e2-b52e-02bb75ccb8f1_Name">
    <vt:lpwstr>defa4170-0d19-0005-0004-bc88714345d2</vt:lpwstr>
  </property>
  <property fmtid="{D5CDD505-2E9C-101B-9397-08002B2CF9AE}" pid="7" name="MSIP_Label_8c28577e-0e52-49e2-b52e-02bb75ccb8f1_SiteId">
    <vt:lpwstr>0c2d222a-ecda-4b70-960a-acef6ced3052</vt:lpwstr>
  </property>
  <property fmtid="{D5CDD505-2E9C-101B-9397-08002B2CF9AE}" pid="8" name="MSIP_Label_8c28577e-0e52-49e2-b52e-02bb75ccb8f1_ActionId">
    <vt:lpwstr>27e7a1b4-7868-4375-844f-06dbc97a1f8c</vt:lpwstr>
  </property>
  <property fmtid="{D5CDD505-2E9C-101B-9397-08002B2CF9AE}" pid="9" name="MSIP_Label_8c28577e-0e52-49e2-b52e-02bb75ccb8f1_ContentBits">
    <vt:lpwstr>0</vt:lpwstr>
  </property>
  <property fmtid="{D5CDD505-2E9C-101B-9397-08002B2CF9AE}" pid="10" name="MediaServiceImageTags">
    <vt:lpwstr/>
  </property>
</Properties>
</file>