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6" r:id="rId2"/>
    <p:sldId id="272" r:id="rId3"/>
    <p:sldId id="289" r:id="rId4"/>
    <p:sldId id="290" r:id="rId5"/>
    <p:sldId id="278" r:id="rId6"/>
    <p:sldId id="291" r:id="rId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2" autoAdjust="0"/>
    <p:restoredTop sz="85581" autoAdjust="0"/>
  </p:normalViewPr>
  <p:slideViewPr>
    <p:cSldViewPr>
      <p:cViewPr varScale="1">
        <p:scale>
          <a:sx n="63" d="100"/>
          <a:sy n="63" d="100"/>
        </p:scale>
        <p:origin x="56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3A987-B08D-4314-8FCF-8ADB2DECD83F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6A920-3FB3-4BBD-A151-0089457E9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777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5400" b="1">
                <a:latin typeface="Calibri" panose="020F050202020403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1DA2D-970D-47D9-B813-0D9BB7DEF20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2096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19AF9E-C711-42E0-A978-7C5AA04B720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7934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latin typeface="Calibri" panose="020F050202020403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72400" y="272017"/>
            <a:ext cx="514400" cy="476250"/>
          </a:xfrm>
        </p:spPr>
        <p:txBody>
          <a:bodyPr/>
          <a:lstStyle>
            <a:lvl1pPr>
              <a:defRPr sz="1100"/>
            </a:lvl1pPr>
          </a:lstStyle>
          <a:p>
            <a:fld id="{2FC0258F-920C-4BBB-A436-26D777A28FE5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51133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 b="1">
                <a:latin typeface="Calibri" panose="020F050202020403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F5401-576D-4FAF-9956-F6A26EBDC71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7691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latin typeface="Calibri" panose="020F050202020403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25144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25144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72400" y="274638"/>
            <a:ext cx="514400" cy="476250"/>
          </a:xfrm>
        </p:spPr>
        <p:txBody>
          <a:bodyPr/>
          <a:lstStyle>
            <a:lvl1pPr>
              <a:defRPr sz="1100"/>
            </a:lvl1pPr>
          </a:lstStyle>
          <a:p>
            <a:fld id="{FF3F8165-100D-4630-AD86-EBBAC579697B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30799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latin typeface="Calibri" panose="020F050202020403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2400" y="274638"/>
            <a:ext cx="514400" cy="346050"/>
          </a:xfrm>
        </p:spPr>
        <p:txBody>
          <a:bodyPr/>
          <a:lstStyle>
            <a:lvl1pPr>
              <a:defRPr sz="1100"/>
            </a:lvl1pPr>
          </a:lstStyle>
          <a:p>
            <a:fld id="{25FCCFC2-EC7F-4330-91B4-64DBB2379A1D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1811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180867" y="277582"/>
            <a:ext cx="477416" cy="476250"/>
          </a:xfrm>
        </p:spPr>
        <p:txBody>
          <a:bodyPr/>
          <a:lstStyle>
            <a:lvl1pPr>
              <a:defRPr sz="1100"/>
            </a:lvl1pPr>
          </a:lstStyle>
          <a:p>
            <a:fld id="{84B8B6E2-077D-468B-B93A-180043FAF7DA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0884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370C3-F771-4FAE-B40D-4DB1515636E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1574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B17115-3B58-43D7-9278-C9A79948AF8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0997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C2688B-3E90-4CAF-AB45-A320C861F4C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2606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 alt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 alt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4218ED7-465D-42EB-9AE9-116FD09495AA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i="1" dirty="0"/>
              <a:t>Buffer</a:t>
            </a:r>
            <a:r>
              <a:rPr lang="pt-BR" dirty="0"/>
              <a:t> de dados na leitura/gravação</a:t>
            </a:r>
          </a:p>
        </p:txBody>
      </p:sp>
    </p:spTree>
    <p:extLst>
      <p:ext uri="{BB962C8B-B14F-4D97-AF65-F5344CB8AC3E}">
        <p14:creationId xmlns:p14="http://schemas.microsoft.com/office/powerpoint/2010/main" val="349471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1872E-9068-4C41-A675-6AB8F611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arquivos binários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7E3DCD-3C90-4DC0-8FF4-741C27349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16832"/>
            <a:ext cx="6982209" cy="329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6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9B048-EA30-44E6-889A-198CA049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BufferedInputStream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3B7F0D-D258-46CE-A7B1-92DB7BEC0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A classe </a:t>
            </a:r>
            <a:r>
              <a:rPr lang="pt-B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BufferedInputStream</a:t>
            </a:r>
            <a:r>
              <a:rPr lang="pt-BR" sz="2400" dirty="0"/>
              <a:t> é utilizada para reduzir a quantidade de acessos ao dispositivo de armazenamento, tornando a leitura mais otimizada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0E4B409E-D703-4FF0-95D9-11E89113CB7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729754" y="2969725"/>
            <a:ext cx="547688" cy="1379900"/>
          </a:xfrm>
          <a:prstGeom prst="can">
            <a:avLst>
              <a:gd name="adj" fmla="val 59253"/>
            </a:avLst>
          </a:prstGeom>
          <a:solidFill>
            <a:srgbClr val="47B5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6F53C299-C15C-4140-9BC4-57EF812F494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62734" y="2993265"/>
            <a:ext cx="547688" cy="1380311"/>
          </a:xfrm>
          <a:prstGeom prst="can">
            <a:avLst>
              <a:gd name="adj" fmla="val 58536"/>
            </a:avLst>
          </a:prstGeom>
          <a:solidFill>
            <a:srgbClr val="47B5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2F0E6B2-C474-4754-99AF-5660F1F2258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199174" y="2970881"/>
            <a:ext cx="547688" cy="1377591"/>
          </a:xfrm>
          <a:prstGeom prst="can">
            <a:avLst>
              <a:gd name="adj" fmla="val 53520"/>
            </a:avLst>
          </a:prstGeom>
          <a:solidFill>
            <a:srgbClr val="47B5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8" name="AutoShape 9">
            <a:extLst>
              <a:ext uri="{FF2B5EF4-FFF2-40B4-BE49-F238E27FC236}">
                <a16:creationId xmlns:a16="http://schemas.microsoft.com/office/drawing/2014/main" id="{91BAEABD-A466-461B-A262-0AF2A6942FF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048479" y="3470347"/>
            <a:ext cx="355119" cy="311776"/>
          </a:xfrm>
          <a:prstGeom prst="rightArrow">
            <a:avLst>
              <a:gd name="adj1" fmla="val 45231"/>
              <a:gd name="adj2" fmla="val 63999"/>
            </a:avLst>
          </a:prstGeom>
          <a:ln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endParaRPr lang="pt-BR" dirty="0"/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DFE66214-8E8D-40DC-A3A2-65F38AD94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635" y="3049536"/>
            <a:ext cx="1372684" cy="23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pt-BR" sz="1200" dirty="0" err="1">
                <a:latin typeface="Arial Rounded MT Bold" panose="020F0704030504030204" pitchFamily="34" charset="0"/>
              </a:rPr>
              <a:t>FileInputStream</a:t>
            </a:r>
            <a:endParaRPr 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D0E2C398-F1F5-41F8-9188-3A4C8654971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679833" y="3470345"/>
            <a:ext cx="355119" cy="311777"/>
          </a:xfrm>
          <a:prstGeom prst="rightArrow">
            <a:avLst>
              <a:gd name="adj1" fmla="val 45231"/>
              <a:gd name="adj2" fmla="val 63999"/>
            </a:avLst>
          </a:prstGeom>
          <a:ln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endParaRPr lang="pt-BR"/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D0D66A34-462B-46FB-9295-663278760EC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393101" y="3494090"/>
            <a:ext cx="355119" cy="311777"/>
          </a:xfrm>
          <a:prstGeom prst="rightArrow">
            <a:avLst>
              <a:gd name="adj1" fmla="val 45231"/>
              <a:gd name="adj2" fmla="val 63999"/>
            </a:avLst>
          </a:prstGeom>
          <a:ln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endParaRPr lang="pt-BR"/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C2E38A44-9FC1-4165-AFC9-60D9DB2F2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2980" y="3057358"/>
            <a:ext cx="1759265" cy="23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pt-BR" sz="1200" dirty="0" err="1">
                <a:latin typeface="Arial Rounded MT Bold" panose="020F0704030504030204" pitchFamily="34" charset="0"/>
              </a:rPr>
              <a:t>BufferedInputStream</a:t>
            </a:r>
            <a:endParaRPr 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9651F269-DE9E-45CF-9AC5-CB0E6E97B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3068960"/>
            <a:ext cx="1454245" cy="23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pt-BR" sz="1200" dirty="0" err="1">
                <a:latin typeface="Arial Rounded MT Bold" panose="020F0704030504030204" pitchFamily="34" charset="0"/>
              </a:rPr>
              <a:t>DataInputStream</a:t>
            </a:r>
            <a:endParaRPr lang="en-US" sz="1200" dirty="0">
              <a:latin typeface="Arial Rounded MT Bold" panose="020F0704030504030204" pitchFamily="34" charset="0"/>
            </a:endParaRPr>
          </a:p>
        </p:txBody>
      </p:sp>
      <p:pic>
        <p:nvPicPr>
          <p:cNvPr id="16" name="Imagem 15" descr="Uma imagem contendo equipamentos eletrônicos, disco rígido, unidade&#10;&#10;Descrição gerada automaticamente">
            <a:extLst>
              <a:ext uri="{FF2B5EF4-FFF2-40B4-BE49-F238E27FC236}">
                <a16:creationId xmlns:a16="http://schemas.microsoft.com/office/drawing/2014/main" id="{C152AE47-5C5B-46DA-921D-45B7DCEF22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808" y="3187711"/>
            <a:ext cx="972488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6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1" grpId="0"/>
      <p:bldP spid="12" grpId="0" animBg="1"/>
      <p:bldP spid="13" grpId="0" animBg="1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ABF5E-8D29-48D7-A1C7-3858A9DA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BufferedInputStream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7933E40-466B-400D-87DF-33A5F5193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34479"/>
            <a:ext cx="3217136" cy="3284984"/>
          </a:xfrm>
          <a:prstGeom prst="rect">
            <a:avLst/>
          </a:prstGeom>
        </p:spPr>
      </p:pic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54744571-D2B7-482D-9A22-AA79D5881B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7002664"/>
              </p:ext>
            </p:extLst>
          </p:nvPr>
        </p:nvGraphicFramePr>
        <p:xfrm>
          <a:off x="3851920" y="1556792"/>
          <a:ext cx="4906888" cy="460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1438348694"/>
                    </a:ext>
                  </a:extLst>
                </a:gridCol>
                <a:gridCol w="2170584">
                  <a:extLst>
                    <a:ext uri="{9D8B030D-6E8A-4147-A177-3AD203B41FA5}">
                      <a16:colId xmlns:a16="http://schemas.microsoft.com/office/drawing/2014/main" val="1636179420"/>
                    </a:ext>
                  </a:extLst>
                </a:gridCol>
              </a:tblGrid>
              <a:tr h="123490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Abadi" panose="020B0604020104020204" pitchFamily="34" charset="0"/>
                        </a:rPr>
                        <a:t>Membro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Abadi" panose="020B0604020104020204" pitchFamily="34" charset="0"/>
                        </a:rPr>
                        <a:t>Descrição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8618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pt-BR" sz="1200" b="1" spc="-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BufferedInputStream</a:t>
                      </a:r>
                      <a:r>
                        <a:rPr lang="pt-BR" sz="1200" b="1" spc="-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200" b="1" spc="-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InputStream</a:t>
                      </a:r>
                      <a:r>
                        <a:rPr lang="pt-BR" sz="1200" b="1" spc="-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200" b="1" spc="-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  <a:r>
                        <a:rPr lang="pt-BR" sz="1200" b="1" spc="-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badi" panose="020B0604020104020204" pitchFamily="34" charset="0"/>
                        </a:rPr>
                        <a:t>Cria um objeto para ler dados de um </a:t>
                      </a:r>
                      <a:r>
                        <a:rPr lang="pt-BR" sz="1400" i="1" dirty="0" err="1">
                          <a:latin typeface="Abadi" panose="020B0604020104020204" pitchFamily="34" charset="0"/>
                        </a:rPr>
                        <a:t>inputStream</a:t>
                      </a:r>
                      <a:r>
                        <a:rPr lang="pt-BR" sz="1400" i="0" dirty="0">
                          <a:latin typeface="Abadi" panose="020B0604020104020204" pitchFamily="34" charset="0"/>
                        </a:rPr>
                        <a:t> Define o tamanho do buffer</a:t>
                      </a:r>
                      <a:r>
                        <a:rPr lang="pt-BR" sz="1400" dirty="0">
                          <a:latin typeface="Abadi" panose="020B0604020104020204" pitchFamily="34" charset="0"/>
                        </a:rPr>
                        <a:t>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4410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pt-BR" sz="1200" b="1" spc="-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BufferedInputStream</a:t>
                      </a:r>
                      <a:r>
                        <a:rPr lang="pt-BR" sz="1200" b="1" spc="-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200" b="1" spc="-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InputStream</a:t>
                      </a:r>
                      <a:r>
                        <a:rPr lang="pt-BR" sz="1200" b="1" spc="-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badi" panose="020B0604020104020204" pitchFamily="34" charset="0"/>
                        </a:rPr>
                        <a:t>Cria um objeto para ler dados de um </a:t>
                      </a:r>
                      <a:r>
                        <a:rPr lang="pt-BR" sz="1400" i="1" dirty="0" err="1">
                          <a:latin typeface="Abadi" panose="020B0604020104020204" pitchFamily="34" charset="0"/>
                        </a:rPr>
                        <a:t>inputStream</a:t>
                      </a:r>
                      <a:r>
                        <a:rPr lang="pt-BR" sz="1400" i="0" dirty="0">
                          <a:latin typeface="Abadi" panose="020B0604020104020204" pitchFamily="34" charset="0"/>
                        </a:rPr>
                        <a:t>. Utiliza um buffer de 8 KB.</a:t>
                      </a:r>
                      <a:endParaRPr lang="pt-BR" sz="1400" dirty="0">
                        <a:latin typeface="Abadi" panose="020B0604020104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546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074738" indent="-1074738"/>
                      <a:r>
                        <a:rPr lang="pt-BR" sz="1200" b="1" spc="-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</a:t>
                      </a:r>
                      <a:r>
                        <a:rPr lang="pt-BR" sz="1200" b="1" spc="-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badi" panose="020B0604020104020204" pitchFamily="34" charset="0"/>
                        </a:rPr>
                        <a:t>Lê um byte do </a:t>
                      </a:r>
                      <a:r>
                        <a:rPr lang="pt-BR" sz="1400" i="1" dirty="0" err="1">
                          <a:latin typeface="Abadi" panose="020B0604020104020204" pitchFamily="34" charset="0"/>
                        </a:rPr>
                        <a:t>inputstream</a:t>
                      </a:r>
                      <a:r>
                        <a:rPr lang="pt-BR" sz="1400" dirty="0">
                          <a:latin typeface="Abadi" panose="020B0604020104020204" pitchFamily="34" charset="0"/>
                        </a:rPr>
                        <a:t>. </a:t>
                      </a:r>
                    </a:p>
                    <a:p>
                      <a:r>
                        <a:rPr lang="pt-BR" sz="1400" dirty="0">
                          <a:latin typeface="Abadi" panose="020B0604020104020204" pitchFamily="34" charset="0"/>
                        </a:rPr>
                        <a:t>Retorna  -1 quando atingir o final.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6256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pt-BR" sz="1200" b="1" spc="-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skip</a:t>
                      </a:r>
                      <a:r>
                        <a:rPr lang="pt-BR" sz="1200" b="1" spc="-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badi" panose="020B0604020104020204" pitchFamily="34" charset="0"/>
                        </a:rPr>
                        <a:t>Salta para uma posição a frente do </a:t>
                      </a:r>
                      <a:r>
                        <a:rPr lang="pt-BR" sz="1400" i="1" dirty="0" err="1">
                          <a:latin typeface="Abadi" panose="020B0604020104020204" pitchFamily="34" charset="0"/>
                        </a:rPr>
                        <a:t>inputstream</a:t>
                      </a:r>
                      <a:r>
                        <a:rPr lang="pt-BR" sz="1400" dirty="0">
                          <a:latin typeface="Abadi" panose="020B0604020104020204" pitchFamily="34" charset="0"/>
                        </a:rPr>
                        <a:t>, em relação à posição atual. Deve ser um valor positivo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406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pt-BR" sz="1200" b="1" spc="-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close()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badi" panose="020B0604020104020204" pitchFamily="34" charset="0"/>
                        </a:rPr>
                        <a:t>Fecha o </a:t>
                      </a:r>
                      <a:r>
                        <a:rPr lang="pt-BR" sz="1400" i="1" dirty="0" err="1">
                          <a:latin typeface="Abadi" panose="020B0604020104020204" pitchFamily="34" charset="0"/>
                        </a:rPr>
                        <a:t>inputstream</a:t>
                      </a:r>
                      <a:endParaRPr lang="pt-BR" sz="1400" i="1" dirty="0">
                        <a:latin typeface="Abadi" panose="020B0604020104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856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39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28" name="Espaço Reservado para Conteúdo 27"/>
          <p:cNvSpPr>
            <a:spLocks noGrp="1"/>
          </p:cNvSpPr>
          <p:nvPr>
            <p:ph idx="1"/>
          </p:nvPr>
        </p:nvSpPr>
        <p:spPr>
          <a:xfrm>
            <a:off x="457200" y="4869160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/>
              <a:t>Neste exemplo, deve-se utilizar os métodos do </a:t>
            </a:r>
            <a:r>
              <a:rPr lang="pt-B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DataInputStream</a:t>
            </a:r>
            <a:r>
              <a:rPr lang="pt-BR" sz="2000" dirty="0"/>
              <a:t> para ler os dados do </a:t>
            </a:r>
            <a:r>
              <a:rPr lang="pt-BR" sz="2000" dirty="0" err="1"/>
              <a:t>stream</a:t>
            </a:r>
            <a:endParaRPr lang="pt-BR" sz="20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DD1AE9A-F27F-405E-A122-36D135423F19}"/>
              </a:ext>
            </a:extLst>
          </p:cNvPr>
          <p:cNvSpPr/>
          <p:nvPr/>
        </p:nvSpPr>
        <p:spPr>
          <a:xfrm>
            <a:off x="1348084" y="2804433"/>
            <a:ext cx="628756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File arquivo = </a:t>
            </a:r>
            <a:r>
              <a:rPr lang="pt-B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File(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"D:\\dados.dat"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arquivo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BufferedInputStream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bis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BufferedInputStream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DataInputStream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dis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DataInputStream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(bis);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dis.close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1400" dirty="0">
              <a:latin typeface="Consolas" panose="020B0609020204030204" pitchFamily="49" charset="0"/>
            </a:endParaRPr>
          </a:p>
        </p:txBody>
      </p:sp>
      <p:sp>
        <p:nvSpPr>
          <p:cNvPr id="23" name="AutoShape 4">
            <a:extLst>
              <a:ext uri="{FF2B5EF4-FFF2-40B4-BE49-F238E27FC236}">
                <a16:creationId xmlns:a16="http://schemas.microsoft.com/office/drawing/2014/main" id="{CB589EA2-C338-4406-94BB-F2E2CBA5439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682590" y="1284307"/>
            <a:ext cx="547688" cy="1379900"/>
          </a:xfrm>
          <a:prstGeom prst="can">
            <a:avLst>
              <a:gd name="adj" fmla="val 59253"/>
            </a:avLst>
          </a:prstGeom>
          <a:solidFill>
            <a:srgbClr val="47B5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9" name="AutoShape 4">
            <a:extLst>
              <a:ext uri="{FF2B5EF4-FFF2-40B4-BE49-F238E27FC236}">
                <a16:creationId xmlns:a16="http://schemas.microsoft.com/office/drawing/2014/main" id="{486D6658-A615-4EF4-B32E-03A1750A986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15570" y="1307847"/>
            <a:ext cx="547688" cy="1380311"/>
          </a:xfrm>
          <a:prstGeom prst="can">
            <a:avLst>
              <a:gd name="adj" fmla="val 58536"/>
            </a:avLst>
          </a:prstGeom>
          <a:solidFill>
            <a:srgbClr val="47B5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" name="AutoShape 4">
            <a:extLst>
              <a:ext uri="{FF2B5EF4-FFF2-40B4-BE49-F238E27FC236}">
                <a16:creationId xmlns:a16="http://schemas.microsoft.com/office/drawing/2014/main" id="{4C4B6FDB-5D31-41C4-B3E8-D249291423B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152010" y="1285463"/>
            <a:ext cx="547688" cy="1377591"/>
          </a:xfrm>
          <a:prstGeom prst="can">
            <a:avLst>
              <a:gd name="adj" fmla="val 53520"/>
            </a:avLst>
          </a:prstGeom>
          <a:solidFill>
            <a:srgbClr val="47B5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1" name="AutoShape 9">
            <a:extLst>
              <a:ext uri="{FF2B5EF4-FFF2-40B4-BE49-F238E27FC236}">
                <a16:creationId xmlns:a16="http://schemas.microsoft.com/office/drawing/2014/main" id="{5E06B991-4A9B-4E76-83EA-138BD68555D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001315" y="1784929"/>
            <a:ext cx="355119" cy="311776"/>
          </a:xfrm>
          <a:prstGeom prst="rightArrow">
            <a:avLst>
              <a:gd name="adj1" fmla="val 45231"/>
              <a:gd name="adj2" fmla="val 63999"/>
            </a:avLst>
          </a:prstGeom>
          <a:ln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endParaRPr lang="pt-BR" dirty="0"/>
          </a:p>
        </p:txBody>
      </p:sp>
      <p:sp>
        <p:nvSpPr>
          <p:cNvPr id="32" name="Text Box 15">
            <a:extLst>
              <a:ext uri="{FF2B5EF4-FFF2-40B4-BE49-F238E27FC236}">
                <a16:creationId xmlns:a16="http://schemas.microsoft.com/office/drawing/2014/main" id="{0B9CA4E3-E081-4845-9BF5-47DDBCB57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3471" y="1364118"/>
            <a:ext cx="1372684" cy="23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pt-BR" sz="1200" dirty="0" err="1">
                <a:latin typeface="Arial Rounded MT Bold" panose="020F0704030504030204" pitchFamily="34" charset="0"/>
              </a:rPr>
              <a:t>FileInputStream</a:t>
            </a:r>
            <a:endParaRPr 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33" name="AutoShape 8">
            <a:extLst>
              <a:ext uri="{FF2B5EF4-FFF2-40B4-BE49-F238E27FC236}">
                <a16:creationId xmlns:a16="http://schemas.microsoft.com/office/drawing/2014/main" id="{09782918-6E2A-4670-A0C1-3CEE713810F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632669" y="1784927"/>
            <a:ext cx="355119" cy="311777"/>
          </a:xfrm>
          <a:prstGeom prst="rightArrow">
            <a:avLst>
              <a:gd name="adj1" fmla="val 45231"/>
              <a:gd name="adj2" fmla="val 63999"/>
            </a:avLst>
          </a:prstGeom>
          <a:ln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endParaRPr lang="pt-BR"/>
          </a:p>
        </p:txBody>
      </p:sp>
      <p:sp>
        <p:nvSpPr>
          <p:cNvPr id="34" name="AutoShape 8">
            <a:extLst>
              <a:ext uri="{FF2B5EF4-FFF2-40B4-BE49-F238E27FC236}">
                <a16:creationId xmlns:a16="http://schemas.microsoft.com/office/drawing/2014/main" id="{7F4A88DC-098E-4588-8B83-DDDD4BEC65F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345937" y="1808672"/>
            <a:ext cx="355119" cy="311777"/>
          </a:xfrm>
          <a:prstGeom prst="rightArrow">
            <a:avLst>
              <a:gd name="adj1" fmla="val 45231"/>
              <a:gd name="adj2" fmla="val 63999"/>
            </a:avLst>
          </a:prstGeom>
          <a:ln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endParaRPr lang="pt-BR"/>
          </a:p>
        </p:txBody>
      </p:sp>
      <p:sp>
        <p:nvSpPr>
          <p:cNvPr id="35" name="Text Box 15">
            <a:extLst>
              <a:ext uri="{FF2B5EF4-FFF2-40B4-BE49-F238E27FC236}">
                <a16:creationId xmlns:a16="http://schemas.microsoft.com/office/drawing/2014/main" id="{7FA092AD-D383-49AE-8CAD-FE9E0A073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1371940"/>
            <a:ext cx="1759265" cy="23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pt-BR" sz="1200" dirty="0" err="1">
                <a:latin typeface="Arial Rounded MT Bold" panose="020F0704030504030204" pitchFamily="34" charset="0"/>
              </a:rPr>
              <a:t>BufferedInputStream</a:t>
            </a:r>
            <a:endParaRPr 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36" name="Text Box 15">
            <a:extLst>
              <a:ext uri="{FF2B5EF4-FFF2-40B4-BE49-F238E27FC236}">
                <a16:creationId xmlns:a16="http://schemas.microsoft.com/office/drawing/2014/main" id="{2D42315E-BD9C-434F-94D3-65BD8FEF8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412" y="1383542"/>
            <a:ext cx="1454245" cy="23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pt-BR" sz="1200" dirty="0" err="1">
                <a:latin typeface="Arial Rounded MT Bold" panose="020F0704030504030204" pitchFamily="34" charset="0"/>
              </a:rPr>
              <a:t>DataInputStream</a:t>
            </a:r>
            <a:endParaRPr lang="en-US" sz="1200" dirty="0">
              <a:latin typeface="Arial Rounded MT Bold" panose="020F0704030504030204" pitchFamily="34" charset="0"/>
            </a:endParaRPr>
          </a:p>
        </p:txBody>
      </p:sp>
      <p:pic>
        <p:nvPicPr>
          <p:cNvPr id="37" name="Imagem 36" descr="Uma imagem contendo equipamentos eletrônicos, disco rígido, unidade&#10;&#10;Descrição gerada automaticamente">
            <a:extLst>
              <a:ext uri="{FF2B5EF4-FFF2-40B4-BE49-F238E27FC236}">
                <a16:creationId xmlns:a16="http://schemas.microsoft.com/office/drawing/2014/main" id="{E61C4F35-D441-40A0-8CF7-D8ECA486B7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644" y="1502293"/>
            <a:ext cx="972488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7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3" grpId="0" animBg="1"/>
      <p:bldP spid="23" grpId="0" animBg="1"/>
      <p:bldP spid="29" grpId="0" animBg="1"/>
      <p:bldP spid="30" grpId="0" animBg="1"/>
      <p:bldP spid="31" grpId="0" animBg="1"/>
      <p:bldP spid="32" grpId="0"/>
      <p:bldP spid="33" grpId="0" animBg="1"/>
      <p:bldP spid="34" grpId="0" animBg="1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56CED-E027-499A-BDBF-299FC193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BufferedOutputStream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AE60032-3E8C-45F5-BAF0-B444DCA6C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0808"/>
            <a:ext cx="3477776" cy="3068960"/>
          </a:xfrm>
          <a:prstGeom prst="rect">
            <a:avLst/>
          </a:prstGeom>
        </p:spPr>
      </p:pic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B0968848-F8D8-450E-9FC1-726C8D2497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6385975"/>
              </p:ext>
            </p:extLst>
          </p:nvPr>
        </p:nvGraphicFramePr>
        <p:xfrm>
          <a:off x="3961972" y="1600200"/>
          <a:ext cx="4906888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4284">
                  <a:extLst>
                    <a:ext uri="{9D8B030D-6E8A-4147-A177-3AD203B41FA5}">
                      <a16:colId xmlns:a16="http://schemas.microsoft.com/office/drawing/2014/main" val="1438348694"/>
                    </a:ext>
                  </a:extLst>
                </a:gridCol>
                <a:gridCol w="1992604">
                  <a:extLst>
                    <a:ext uri="{9D8B030D-6E8A-4147-A177-3AD203B41FA5}">
                      <a16:colId xmlns:a16="http://schemas.microsoft.com/office/drawing/2014/main" val="1636179420"/>
                    </a:ext>
                  </a:extLst>
                </a:gridCol>
              </a:tblGrid>
              <a:tr h="123490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Abadi" panose="020B0604020104020204" pitchFamily="34" charset="0"/>
                        </a:rPr>
                        <a:t>Membro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Abadi" panose="020B0604020104020204" pitchFamily="34" charset="0"/>
                        </a:rPr>
                        <a:t>Descrição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8618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pt-BR" sz="1200" b="1" spc="-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BufferedOutputStream</a:t>
                      </a:r>
                      <a:r>
                        <a:rPr lang="pt-BR" sz="1200" b="1" spc="-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200" b="1" spc="-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OutputStream</a:t>
                      </a:r>
                      <a:r>
                        <a:rPr lang="pt-BR" sz="1200" b="1" spc="-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200" b="1" spc="-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  <a:r>
                        <a:rPr lang="pt-BR" sz="1200" b="1" spc="-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badi" panose="020B0604020104020204" pitchFamily="34" charset="0"/>
                        </a:rPr>
                        <a:t>Cria um objeto para gravar dados em um </a:t>
                      </a:r>
                      <a:r>
                        <a:rPr lang="pt-BR" sz="1400" i="1" dirty="0" err="1">
                          <a:latin typeface="Abadi" panose="020B0604020104020204" pitchFamily="34" charset="0"/>
                        </a:rPr>
                        <a:t>outputStream</a:t>
                      </a:r>
                      <a:r>
                        <a:rPr lang="pt-BR" sz="1400" i="0" dirty="0">
                          <a:latin typeface="Abadi" panose="020B0604020104020204" pitchFamily="34" charset="0"/>
                        </a:rPr>
                        <a:t> Define o tamanho do buffer</a:t>
                      </a:r>
                      <a:r>
                        <a:rPr lang="pt-BR" sz="1400" dirty="0">
                          <a:latin typeface="Abadi" panose="020B0604020104020204" pitchFamily="34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410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pt-BR" sz="1200" b="1" spc="-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BufferedInputStream</a:t>
                      </a:r>
                      <a:r>
                        <a:rPr lang="pt-BR" sz="1200" b="1" spc="-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200" b="1" spc="-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InputStream</a:t>
                      </a:r>
                      <a:r>
                        <a:rPr lang="pt-BR" sz="1200" b="1" spc="-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badi" panose="020B0604020104020204" pitchFamily="34" charset="0"/>
                        </a:rPr>
                        <a:t>Cria um objeto para gravar dados em um </a:t>
                      </a:r>
                      <a:r>
                        <a:rPr lang="pt-BR" sz="1400" i="1" dirty="0" err="1">
                          <a:latin typeface="Abadi" panose="020B0604020104020204" pitchFamily="34" charset="0"/>
                        </a:rPr>
                        <a:t>inputStream</a:t>
                      </a:r>
                      <a:r>
                        <a:rPr lang="pt-BR" sz="1400" i="0" dirty="0">
                          <a:latin typeface="Abadi" panose="020B0604020104020204" pitchFamily="34" charset="0"/>
                        </a:rPr>
                        <a:t>. Utiliza um buffer de 8 KB.</a:t>
                      </a:r>
                      <a:endParaRPr lang="pt-BR" sz="14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546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074738" indent="-1074738"/>
                      <a:r>
                        <a:rPr lang="pt-BR" sz="1200" b="1" spc="-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</a:t>
                      </a:r>
                      <a:r>
                        <a:rPr lang="pt-BR" sz="1200" b="1" spc="-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200" b="1" spc="-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pt-BR" sz="1200" b="1" spc="-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badi" panose="020B0604020104020204" pitchFamily="34" charset="0"/>
                        </a:rPr>
                        <a:t>Grava um byte no  </a:t>
                      </a:r>
                      <a:r>
                        <a:rPr lang="pt-BR" sz="1400" i="1" dirty="0" err="1">
                          <a:latin typeface="Abadi" panose="020B0604020104020204" pitchFamily="34" charset="0"/>
                        </a:rPr>
                        <a:t>outputstream</a:t>
                      </a:r>
                      <a:r>
                        <a:rPr lang="pt-BR" sz="1400" dirty="0">
                          <a:latin typeface="Abadi" panose="020B0604020104020204" pitchFamily="34" charset="0"/>
                        </a:rPr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6256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pt-BR" sz="1200" b="1" spc="-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badi" panose="020B0604020104020204" pitchFamily="34" charset="0"/>
                        </a:rPr>
                        <a:t>Grava os dados imediatamente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406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01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o de Slides v2.potx" id="{8B374D87-E4BA-4E93-8774-BD0BD472006E}" vid="{FFFB6C23-57E7-41B3-8A99-AAFCD3A0A57E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de Slides v2</Template>
  <TotalTime>2706</TotalTime>
  <Words>245</Words>
  <Application>Microsoft Office PowerPoint</Application>
  <PresentationFormat>Apresentação na tela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Design padrão</vt:lpstr>
      <vt:lpstr>Buffer de dados na leitura/gravação</vt:lpstr>
      <vt:lpstr>Leitura de arquivos binários</vt:lpstr>
      <vt:lpstr>BufferedInputStream</vt:lpstr>
      <vt:lpstr>BufferedInputStream</vt:lpstr>
      <vt:lpstr>Exemplo:</vt:lpstr>
      <vt:lpstr>BufferedOutputStream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Persistência</dc:title>
  <dc:creator>Gilvan Justino</dc:creator>
  <cp:lastModifiedBy>Gilvan Justino</cp:lastModifiedBy>
  <cp:revision>57</cp:revision>
  <dcterms:created xsi:type="dcterms:W3CDTF">2014-08-13T02:20:44Z</dcterms:created>
  <dcterms:modified xsi:type="dcterms:W3CDTF">2023-11-08T20:38:23Z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28577e-0e52-49e2-b52e-02bb75ccb8f1_Enabled">
    <vt:lpwstr>true</vt:lpwstr>
  </property>
  <property fmtid="{D5CDD505-2E9C-101B-9397-08002B2CF9AE}" pid="3" name="MSIP_Label_8c28577e-0e52-49e2-b52e-02bb75ccb8f1_SetDate">
    <vt:lpwstr>2023-10-28T23:52:28Z</vt:lpwstr>
  </property>
  <property fmtid="{D5CDD505-2E9C-101B-9397-08002B2CF9AE}" pid="4" name="MSIP_Label_8c28577e-0e52-49e2-b52e-02bb75ccb8f1_Method">
    <vt:lpwstr>Standard</vt:lpwstr>
  </property>
  <property fmtid="{D5CDD505-2E9C-101B-9397-08002B2CF9AE}" pid="5" name="MSIP_Label_8c28577e-0e52-49e2-b52e-02bb75ccb8f1_Name">
    <vt:lpwstr>defa4170-0d19-0005-0004-bc88714345d2</vt:lpwstr>
  </property>
  <property fmtid="{D5CDD505-2E9C-101B-9397-08002B2CF9AE}" pid="6" name="MSIP_Label_8c28577e-0e52-49e2-b52e-02bb75ccb8f1_SiteId">
    <vt:lpwstr>0c2d222a-ecda-4b70-960a-acef6ced3052</vt:lpwstr>
  </property>
  <property fmtid="{D5CDD505-2E9C-101B-9397-08002B2CF9AE}" pid="7" name="MSIP_Label_8c28577e-0e52-49e2-b52e-02bb75ccb8f1_ActionId">
    <vt:lpwstr>05448603-b009-4a2e-8803-f01a8c90e3b9</vt:lpwstr>
  </property>
  <property fmtid="{D5CDD505-2E9C-101B-9397-08002B2CF9AE}" pid="8" name="MSIP_Label_8c28577e-0e52-49e2-b52e-02bb75ccb8f1_ContentBits">
    <vt:lpwstr>0</vt:lpwstr>
  </property>
</Properties>
</file>