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5" r:id="rId6"/>
    <p:sldId id="276" r:id="rId7"/>
    <p:sldId id="277" r:id="rId8"/>
    <p:sldId id="278" r:id="rId9"/>
    <p:sldId id="279" r:id="rId10"/>
    <p:sldId id="274" r:id="rId1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4E374F-539A-4BDD-8916-CC462F87E83D}" v="43" dt="2024-05-29T14:34:29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5033" autoAdjust="0"/>
  </p:normalViewPr>
  <p:slideViewPr>
    <p:cSldViewPr snapToGrid="0" snapToObjects="1">
      <p:cViewPr varScale="1">
        <p:scale>
          <a:sx n="76" d="100"/>
          <a:sy n="76" d="100"/>
        </p:scale>
        <p:origin x="132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6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A2716EA-C0E0-4C9F-8893-2AE5046AE48B}" type="datetime1">
              <a:rPr lang="pt-BR" smtClean="0"/>
              <a:t>29/05/2024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D7717-0015-46A9-B3CC-4D0B256EA761}" type="datetime1">
              <a:rPr lang="pt-BR" smtClean="0"/>
              <a:pPr/>
              <a:t>29/05/2024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8305EB6C-0A76-4C55-9114-AEBCE741A889}" type="datetime1">
              <a:rPr lang="pt-BR" noProof="0" smtClean="0"/>
              <a:t>29/05/2024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DE2BB6-8649-41E7-8E36-77A8E1D0557F}" type="datetime1">
              <a:rPr lang="pt-BR" noProof="0" smtClean="0"/>
              <a:t>29/05/2024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E8084E-E57D-41AA-A2A2-BDD817B04056}" type="datetime1">
              <a:rPr lang="pt-BR" noProof="0" smtClean="0"/>
              <a:t>29/05/2024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9C1D99-1AC7-4CF4-9BE0-5AAE590D0DFA}" type="datetime1">
              <a:rPr lang="pt-BR" noProof="0" smtClean="0"/>
              <a:t>29/05/2024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0A15C7-49A1-401D-8227-E81C01F2EAF3}" type="datetime1">
              <a:rPr lang="pt-BR" noProof="0" smtClean="0"/>
              <a:t>29/05/2024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9DE088-3EDC-45D6-A712-BBB527D160B6}" type="datetime1">
              <a:rPr lang="pt-BR" noProof="0" smtClean="0"/>
              <a:t>29/05/2024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E349A7-941F-4E23-AC00-3652BE77822E}" type="datetime1">
              <a:rPr lang="pt-BR" noProof="0" smtClean="0"/>
              <a:t>29/05/2024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E008AF-9474-4193-86B2-2A50BFEFC837}" type="datetime1">
              <a:rPr lang="pt-BR" noProof="0" smtClean="0"/>
              <a:t>29/05/2024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961F71-2137-4697-90D0-6844DAA85C3E}" type="datetime1">
              <a:rPr lang="pt-BR" noProof="0" smtClean="0"/>
              <a:t>29/05/2024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2667F6-ED5A-4487-81A6-22B06AC2E96D}" type="datetime1">
              <a:rPr lang="pt-BR" noProof="0" smtClean="0"/>
              <a:t>29/05/2024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EFCD36-051D-4035-8751-4A89CB019E57}" type="datetime1">
              <a:rPr lang="pt-BR" noProof="0" smtClean="0"/>
              <a:t>29/05/2024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BAF524-6D8A-4C41-B460-D05B573E7127}" type="datetime1">
              <a:rPr lang="pt-BR" noProof="0" smtClean="0"/>
              <a:t>29/05/2024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7AD5B1-1085-4C50-A4AC-ADCF3F641FF3}" type="datetime1">
              <a:rPr lang="pt-BR" noProof="0" smtClean="0"/>
              <a:t>29/05/2024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2EE9E6-29B3-4F0F-9541-16EF4C40DDAE}" type="datetime1">
              <a:rPr lang="pt-BR" noProof="0" smtClean="0"/>
              <a:t>29/05/2024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991ADC-5A87-4ADB-AC2C-162F7EAFDF11}" type="datetime1">
              <a:rPr lang="pt-BR" noProof="0" smtClean="0"/>
              <a:t>29/05/2024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F66C81-6B32-4C2A-B66D-48EB10E66F65}" type="datetime1">
              <a:rPr lang="pt-BR" noProof="0" smtClean="0"/>
              <a:t>29/05/2024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0335F7-F78C-4176-B84C-23586D6A1FCB}" type="datetime1">
              <a:rPr lang="pt-BR" noProof="0" smtClean="0"/>
              <a:t>29/05/2024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4CA2B3D-47D5-475F-9C0B-4EA3140F31A4}" type="datetime1">
              <a:rPr lang="pt-BR" noProof="0" smtClean="0"/>
              <a:t>29/05/2024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ransition spd="slow">
    <p:wipe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éu da noite com montanhas no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3103" y="2554817"/>
            <a:ext cx="8007022" cy="2421464"/>
          </a:xfrm>
        </p:spPr>
        <p:txBody>
          <a:bodyPr rtlCol="0">
            <a:normAutofit/>
          </a:bodyPr>
          <a:lstStyle/>
          <a:p>
            <a:pPr rtl="0"/>
            <a:r>
              <a:rPr lang="pt-BR" b="1" dirty="0"/>
              <a:t>Segurança e Autenticação em Aplicações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Marcos R. Cardoso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FFB3D-E299-CDE6-6A29-595E6D701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Necessidade da segurança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18BFA8-26FF-3730-EDDD-8589FC075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err="1"/>
              <a:t>Hacking</a:t>
            </a:r>
            <a:endParaRPr lang="pt-BR" sz="3600" dirty="0"/>
          </a:p>
          <a:p>
            <a:r>
              <a:rPr lang="pt-BR" sz="3600" dirty="0"/>
              <a:t>Incidente TI (Hardware / Software)</a:t>
            </a:r>
          </a:p>
          <a:p>
            <a:r>
              <a:rPr lang="pt-BR" sz="3600" dirty="0"/>
              <a:t>Acesso não autorizado</a:t>
            </a:r>
          </a:p>
          <a:p>
            <a:r>
              <a:rPr lang="pt-BR" sz="3600" dirty="0"/>
              <a:t>Perda de dados ou disponibilização indevida</a:t>
            </a:r>
          </a:p>
          <a:p>
            <a:r>
              <a:rPr lang="pt-BR" sz="3600" dirty="0" err="1"/>
              <a:t>Ransomware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920008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67397-B703-6D07-FA8E-7ACB906B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Formas legais de controle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84A741-D731-0938-9875-09891F936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pt-BR" sz="4000" dirty="0"/>
              <a:t>Lei Carolina Dieckmann – 2012</a:t>
            </a:r>
          </a:p>
          <a:p>
            <a:pPr lvl="1">
              <a:lnSpc>
                <a:spcPct val="150000"/>
              </a:lnSpc>
            </a:pPr>
            <a:r>
              <a:rPr lang="pt-BR" sz="4000" dirty="0"/>
              <a:t>Tipifica crimes informáticos no Código Penal</a:t>
            </a:r>
            <a:endParaRPr lang="pt-BR" sz="3800" dirty="0"/>
          </a:p>
          <a:p>
            <a:pPr>
              <a:lnSpc>
                <a:spcPct val="150000"/>
              </a:lnSpc>
            </a:pPr>
            <a:r>
              <a:rPr lang="pt-BR" sz="4000" dirty="0"/>
              <a:t>Marco Civil da Internet – 2014</a:t>
            </a:r>
          </a:p>
          <a:p>
            <a:pPr lvl="1">
              <a:lnSpc>
                <a:spcPct val="150000"/>
              </a:lnSpc>
            </a:pPr>
            <a:r>
              <a:rPr lang="pt-BR" sz="4000" dirty="0"/>
              <a:t>Estabelecer garantias, direitos e deveres para o uso da Internet</a:t>
            </a:r>
            <a:endParaRPr lang="pt-BR" sz="3800" dirty="0"/>
          </a:p>
          <a:p>
            <a:pPr>
              <a:lnSpc>
                <a:spcPct val="150000"/>
              </a:lnSpc>
            </a:pPr>
            <a:r>
              <a:rPr lang="pt-BR" sz="4000" dirty="0"/>
              <a:t>Lei Geral de Proteção de Dados Pessoais – 2018</a:t>
            </a:r>
          </a:p>
          <a:p>
            <a:pPr lvl="1">
              <a:lnSpc>
                <a:spcPct val="150000"/>
              </a:lnSpc>
            </a:pPr>
            <a:r>
              <a:rPr lang="pt-BR" sz="3600" dirty="0"/>
              <a:t>Respeito à privacidade, inviolabilidade da intimidade, honra e imagem</a:t>
            </a:r>
          </a:p>
        </p:txBody>
      </p:sp>
    </p:spTree>
    <p:extLst>
      <p:ext uri="{BB962C8B-B14F-4D97-AF65-F5344CB8AC3E}">
        <p14:creationId xmlns:p14="http://schemas.microsoft.com/office/powerpoint/2010/main" val="373003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6DF7E-20D9-4384-EC7F-465292D93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816B7A-5285-CA2C-78A3-3A3395BB8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Tríade CIA – </a:t>
            </a:r>
            <a:r>
              <a:rPr lang="pt-BR" sz="2800" dirty="0" err="1"/>
              <a:t>Confidentiality</a:t>
            </a:r>
            <a:r>
              <a:rPr lang="pt-BR" sz="2800" dirty="0"/>
              <a:t>,  </a:t>
            </a:r>
            <a:r>
              <a:rPr lang="pt-BR" sz="2800" dirty="0" err="1"/>
              <a:t>Integrity</a:t>
            </a:r>
            <a:r>
              <a:rPr lang="pt-BR" sz="2800" dirty="0"/>
              <a:t> </a:t>
            </a:r>
            <a:r>
              <a:rPr lang="pt-BR" sz="2800" dirty="0" err="1"/>
              <a:t>and</a:t>
            </a:r>
            <a:r>
              <a:rPr lang="pt-BR" sz="2800" dirty="0"/>
              <a:t> </a:t>
            </a:r>
            <a:r>
              <a:rPr lang="pt-BR" sz="2800" dirty="0" err="1"/>
              <a:t>Availability</a:t>
            </a:r>
            <a:endParaRPr lang="pt-BR" sz="2800" dirty="0"/>
          </a:p>
          <a:p>
            <a:r>
              <a:rPr lang="pt-BR" sz="2800" dirty="0"/>
              <a:t>Ameaças à segurança:</a:t>
            </a:r>
          </a:p>
          <a:p>
            <a:pPr lvl="1"/>
            <a:r>
              <a:rPr lang="pt-BR" sz="2400" dirty="0"/>
              <a:t>XSS – Cross-Site </a:t>
            </a:r>
            <a:r>
              <a:rPr lang="pt-BR" sz="2400" dirty="0" err="1"/>
              <a:t>Scripting</a:t>
            </a:r>
            <a:endParaRPr lang="pt-BR" sz="2400" dirty="0"/>
          </a:p>
          <a:p>
            <a:pPr lvl="1"/>
            <a:r>
              <a:rPr lang="pt-BR" sz="2400" dirty="0"/>
              <a:t>SQL </a:t>
            </a:r>
            <a:r>
              <a:rPr lang="pt-BR" sz="2400" dirty="0" err="1"/>
              <a:t>Injection</a:t>
            </a:r>
            <a:endParaRPr lang="pt-BR" sz="2400" dirty="0"/>
          </a:p>
          <a:p>
            <a:pPr lvl="1"/>
            <a:r>
              <a:rPr lang="pt-BR" sz="2400" dirty="0"/>
              <a:t>CSRF – Cross-Site </a:t>
            </a:r>
            <a:r>
              <a:rPr lang="pt-BR" sz="2400" dirty="0" err="1"/>
              <a:t>Request</a:t>
            </a:r>
            <a:r>
              <a:rPr lang="pt-BR" sz="2400" dirty="0"/>
              <a:t> </a:t>
            </a:r>
            <a:r>
              <a:rPr lang="pt-BR" sz="2400" dirty="0" err="1"/>
              <a:t>Forgery</a:t>
            </a:r>
            <a:endParaRPr lang="pt-BR" sz="2400" dirty="0"/>
          </a:p>
          <a:p>
            <a:pPr lvl="1"/>
            <a:r>
              <a:rPr lang="pt-BR" sz="2400" dirty="0"/>
              <a:t>Outros – </a:t>
            </a:r>
            <a:r>
              <a:rPr lang="pt-BR" sz="2400" dirty="0" err="1"/>
              <a:t>Clickjacking</a:t>
            </a:r>
            <a:r>
              <a:rPr lang="pt-BR" sz="2400" dirty="0"/>
              <a:t>, DDOS, </a:t>
            </a:r>
            <a:r>
              <a:rPr lang="pt-BR" sz="2400" dirty="0" err="1"/>
              <a:t>Phishing</a:t>
            </a:r>
            <a:r>
              <a:rPr lang="pt-BR" sz="2400" dirty="0"/>
              <a:t>, Trojan Horse</a:t>
            </a:r>
          </a:p>
          <a:p>
            <a:r>
              <a:rPr lang="pt-BR" sz="2800" dirty="0"/>
              <a:t>Frameworks possuem mecanismos </a:t>
            </a:r>
            <a:r>
              <a:rPr lang="pt-BR" sz="2800" dirty="0" err="1"/>
              <a:t>anti-injection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8674605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7E01B-70E3-EFE5-A371-2C4BE284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Autenticação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8DD20E-B2D4-306E-1341-EE10011ED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/>
              <a:t>Senhas</a:t>
            </a:r>
          </a:p>
          <a:p>
            <a:pPr lvl="1"/>
            <a:r>
              <a:rPr lang="pt-BR" sz="2400" dirty="0"/>
              <a:t>Exigir senhas fortes</a:t>
            </a:r>
          </a:p>
          <a:p>
            <a:pPr lvl="1"/>
            <a:r>
              <a:rPr lang="pt-BR" sz="2400" dirty="0"/>
              <a:t>Utilizar </a:t>
            </a:r>
            <a:r>
              <a:rPr lang="pt-BR" sz="2400" dirty="0" err="1"/>
              <a:t>hashing</a:t>
            </a:r>
            <a:r>
              <a:rPr lang="pt-BR" sz="2400" dirty="0"/>
              <a:t> (</a:t>
            </a:r>
            <a:r>
              <a:rPr lang="pt-BR" sz="2400" dirty="0" err="1"/>
              <a:t>bcrypt</a:t>
            </a:r>
            <a:r>
              <a:rPr lang="pt-BR" sz="2400" dirty="0"/>
              <a:t>, MD5, SHA-2, Argon2)</a:t>
            </a:r>
          </a:p>
          <a:p>
            <a:r>
              <a:rPr lang="pt-BR" sz="2800" dirty="0"/>
              <a:t>MFA – Autenticação </a:t>
            </a:r>
            <a:r>
              <a:rPr lang="pt-BR" sz="2800" dirty="0" err="1"/>
              <a:t>Multifator</a:t>
            </a:r>
            <a:endParaRPr lang="pt-BR" sz="2800" dirty="0"/>
          </a:p>
          <a:p>
            <a:r>
              <a:rPr lang="pt-BR" sz="2800" dirty="0"/>
              <a:t>API Key e Basic </a:t>
            </a:r>
            <a:r>
              <a:rPr lang="pt-BR" sz="2800" dirty="0" err="1"/>
              <a:t>Authorization</a:t>
            </a:r>
            <a:endParaRPr lang="pt-BR" sz="2800" dirty="0"/>
          </a:p>
          <a:p>
            <a:r>
              <a:rPr lang="pt-BR" sz="2800" dirty="0" err="1"/>
              <a:t>OAuth</a:t>
            </a:r>
            <a:r>
              <a:rPr lang="pt-BR" sz="2800" dirty="0"/>
              <a:t> e </a:t>
            </a:r>
            <a:r>
              <a:rPr lang="pt-BR" sz="2800" dirty="0" err="1"/>
              <a:t>OpenID</a:t>
            </a:r>
            <a:r>
              <a:rPr lang="pt-BR" sz="2800" dirty="0"/>
              <a:t> Connect</a:t>
            </a:r>
          </a:p>
          <a:p>
            <a:r>
              <a:rPr lang="pt-BR" sz="2800" dirty="0"/>
              <a:t>JWT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00300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BADAB-BE84-988B-A0B3-529B746C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Boas práticas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F9773B-95A7-ED73-6A14-F43A284A1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HTTPS</a:t>
            </a:r>
          </a:p>
          <a:p>
            <a:r>
              <a:rPr lang="pt-BR" sz="2400" dirty="0"/>
              <a:t>Validação / sanitização da entrada de dados</a:t>
            </a:r>
          </a:p>
          <a:p>
            <a:r>
              <a:rPr lang="pt-BR" sz="2400" dirty="0"/>
              <a:t>Atualização constante</a:t>
            </a:r>
          </a:p>
          <a:p>
            <a:pPr lvl="1"/>
            <a:r>
              <a:rPr lang="pt-BR" sz="2000" dirty="0"/>
              <a:t>Aplicação de patches de segurança</a:t>
            </a:r>
          </a:p>
          <a:p>
            <a:pPr lvl="1"/>
            <a:r>
              <a:rPr lang="pt-BR" sz="2000" dirty="0"/>
              <a:t>Acompanhamento das ameaças</a:t>
            </a:r>
          </a:p>
          <a:p>
            <a:pPr lvl="1"/>
            <a:r>
              <a:rPr lang="pt-BR" sz="2000" dirty="0"/>
              <a:t>Verificação de vulnerabilidade</a:t>
            </a:r>
          </a:p>
          <a:p>
            <a:r>
              <a:rPr lang="pt-BR" sz="2400" dirty="0"/>
              <a:t>Implementação de CSP – </a:t>
            </a:r>
            <a:r>
              <a:rPr lang="pt-BR" sz="2400" dirty="0" err="1"/>
              <a:t>Content</a:t>
            </a:r>
            <a:r>
              <a:rPr lang="pt-BR" sz="2400" dirty="0"/>
              <a:t>  Security </a:t>
            </a:r>
            <a:r>
              <a:rPr lang="pt-BR" sz="2400" dirty="0" err="1"/>
              <a:t>Policy</a:t>
            </a:r>
            <a:endParaRPr lang="pt-BR" sz="2400" dirty="0"/>
          </a:p>
          <a:p>
            <a:r>
              <a:rPr lang="pt-BR" sz="2400" dirty="0"/>
              <a:t>Abordagem “Zero Trust”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86607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Grato pela atenção!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mcardoso@furb.br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110_TF22566005_Win32" id="{1FE15E78-71C6-4ADF-885B-997C2E84CB56}" vid="{D5F81D91-54CE-45CD-A8B2-CD19AFE3591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futurístico</Template>
  <TotalTime>202</TotalTime>
  <Words>198</Words>
  <Application>Microsoft Office PowerPoint</Application>
  <PresentationFormat>Widescreen</PresentationFormat>
  <Paragraphs>44</Paragraphs>
  <Slides>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Celestial</vt:lpstr>
      <vt:lpstr>Segurança e Autenticação em Aplicações Web</vt:lpstr>
      <vt:lpstr>Necessidade da segurança</vt:lpstr>
      <vt:lpstr>Formas legais de controle</vt:lpstr>
      <vt:lpstr>Conceitos básicos</vt:lpstr>
      <vt:lpstr>Autenticação</vt:lpstr>
      <vt:lpstr>Boas práticas</vt:lpstr>
      <vt:lpstr>Grato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e Autenticação em Aplicações Web</dc:title>
  <dc:creator>Marcos Rogério Cardoso</dc:creator>
  <cp:lastModifiedBy>Marcos Rogério Cardoso</cp:lastModifiedBy>
  <cp:revision>4</cp:revision>
  <dcterms:created xsi:type="dcterms:W3CDTF">2024-05-29T11:12:39Z</dcterms:created>
  <dcterms:modified xsi:type="dcterms:W3CDTF">2024-05-29T18:01:01Z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8c28577e-0e52-49e2-b52e-02bb75ccb8f1_Enabled">
    <vt:lpwstr>true</vt:lpwstr>
  </property>
  <property fmtid="{D5CDD505-2E9C-101B-9397-08002B2CF9AE}" pid="4" name="MSIP_Label_8c28577e-0e52-49e2-b52e-02bb75ccb8f1_SetDate">
    <vt:lpwstr>2024-05-29T17:59:58Z</vt:lpwstr>
  </property>
  <property fmtid="{D5CDD505-2E9C-101B-9397-08002B2CF9AE}" pid="5" name="MSIP_Label_8c28577e-0e52-49e2-b52e-02bb75ccb8f1_Method">
    <vt:lpwstr>Standard</vt:lpwstr>
  </property>
  <property fmtid="{D5CDD505-2E9C-101B-9397-08002B2CF9AE}" pid="6" name="MSIP_Label_8c28577e-0e52-49e2-b52e-02bb75ccb8f1_Name">
    <vt:lpwstr>defa4170-0d19-0005-0004-bc88714345d2</vt:lpwstr>
  </property>
  <property fmtid="{D5CDD505-2E9C-101B-9397-08002B2CF9AE}" pid="7" name="MSIP_Label_8c28577e-0e52-49e2-b52e-02bb75ccb8f1_SiteId">
    <vt:lpwstr>0c2d222a-ecda-4b70-960a-acef6ced3052</vt:lpwstr>
  </property>
  <property fmtid="{D5CDD505-2E9C-101B-9397-08002B2CF9AE}" pid="8" name="MSIP_Label_8c28577e-0e52-49e2-b52e-02bb75ccb8f1_ActionId">
    <vt:lpwstr>5a83b6e5-d1a6-4b67-bc0b-7951f7405dc3</vt:lpwstr>
  </property>
  <property fmtid="{D5CDD505-2E9C-101B-9397-08002B2CF9AE}" pid="9" name="MSIP_Label_8c28577e-0e52-49e2-b52e-02bb75ccb8f1_ContentBits">
    <vt:lpwstr>0</vt:lpwstr>
  </property>
</Properties>
</file>