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2404050" cy="432054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608">
          <p15:clr>
            <a:srgbClr val="A4A3A4"/>
          </p15:clr>
        </p15:guide>
        <p15:guide id="2" pos="102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509" y="19"/>
      </p:cViewPr>
      <p:guideLst>
        <p:guide orient="horz" pos="13608"/>
        <p:guide pos="1020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111375" y="768350"/>
            <a:ext cx="2878138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11375" y="768350"/>
            <a:ext cx="2878138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2430463" y="13422313"/>
            <a:ext cx="27543125" cy="925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4860925" y="24482425"/>
            <a:ext cx="22682200" cy="1104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1944688" y="9756775"/>
            <a:ext cx="28514675" cy="2916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8705851" y="16517938"/>
            <a:ext cx="36864925" cy="72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5951537" y="9302750"/>
            <a:ext cx="36864925" cy="2172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29162375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559050" y="27763788"/>
            <a:ext cx="27544713" cy="8580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559050" y="18311813"/>
            <a:ext cx="27544713" cy="9451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14504987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16278225" y="10080625"/>
            <a:ext cx="14504988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1620838" y="9671050"/>
            <a:ext cx="1431607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1620838" y="13701713"/>
            <a:ext cx="14316075" cy="2489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16460788" y="9671050"/>
            <a:ext cx="14322425" cy="403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16460788" y="13701713"/>
            <a:ext cx="14322425" cy="2489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1620838" y="1720850"/>
            <a:ext cx="10660062" cy="7319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12669838" y="1720850"/>
            <a:ext cx="18113375" cy="3687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1620838" y="9040813"/>
            <a:ext cx="10660062" cy="295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6351588" y="30243463"/>
            <a:ext cx="19442112" cy="357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6351588" y="3860800"/>
            <a:ext cx="19442112" cy="25922288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6351588" y="33813750"/>
            <a:ext cx="19442112" cy="5070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620838" y="1730375"/>
            <a:ext cx="29162375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620838" y="10080625"/>
            <a:ext cx="29162375" cy="28514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457200" marR="0" lvl="0" indent="-1187450" algn="l" rtl="0">
              <a:lnSpc>
                <a:spcPct val="100000"/>
              </a:lnSpc>
              <a:spcBef>
                <a:spcPts val="3020"/>
              </a:spcBef>
              <a:spcAft>
                <a:spcPts val="0"/>
              </a:spcAft>
              <a:buClr>
                <a:schemeClr val="dk1"/>
              </a:buClr>
              <a:buSzPts val="15100"/>
              <a:buFont typeface="Arial"/>
              <a:buChar char="•"/>
              <a:defRPr sz="15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1066800" algn="l" rtl="0">
              <a:lnSpc>
                <a:spcPct val="100000"/>
              </a:lnSpc>
              <a:spcBef>
                <a:spcPts val="2640"/>
              </a:spcBef>
              <a:spcAft>
                <a:spcPts val="0"/>
              </a:spcAft>
              <a:buClr>
                <a:schemeClr val="dk1"/>
              </a:buClr>
              <a:buSzPts val="13200"/>
              <a:buFont typeface="Arial"/>
              <a:buChar char="–"/>
              <a:defRPr sz="1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946150" algn="l" rtl="0">
              <a:lnSpc>
                <a:spcPct val="100000"/>
              </a:lnSpc>
              <a:spcBef>
                <a:spcPts val="2260"/>
              </a:spcBef>
              <a:spcAft>
                <a:spcPts val="0"/>
              </a:spcAft>
              <a:buClr>
                <a:schemeClr val="dk1"/>
              </a:buClr>
              <a:buSzPts val="11300"/>
              <a:buFont typeface="Arial"/>
              <a:buChar char="•"/>
              <a:defRPr sz="1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–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831850" algn="l" rtl="0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9500"/>
              <a:buFont typeface="Arial"/>
              <a:buChar char="»"/>
              <a:defRPr sz="9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16208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1071225" y="39344600"/>
            <a:ext cx="10261600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3223538" y="39344600"/>
            <a:ext cx="7559675" cy="300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  <a:defRPr sz="6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>
            <a:alpha val="88235"/>
          </a:schemeClr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609600" y="9053800"/>
            <a:ext cx="21980100" cy="6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No contexto do crescente mercado do cinema (figura 1), e também do grande números de novos títulos sendo lançados, se torna cada vez mais útil o uso de bons sistemas de recomendações para usuários das diversas plataformas de streaming. O estudo se baseia no uso de técnicas para a análise de sentimentos com o objetivo de entregar recomendações personalizadas aos usuários e aprimorar lucros corporativos. Ao contrário dos métodos convencionais, baseados em grupos de palavras similares ou termos mais pesquisados, a análise de sentimento extrai informações de avaliações de usuários, classifica as informações em sentimentos positivos, negativos ou neutros, e utiliza aprendizado de máquina para gerar as recomendações.</a:t>
            </a:r>
            <a:endParaRPr sz="40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519774" y="626775"/>
            <a:ext cx="31301345" cy="2422358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SEMINÁRIO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INTELIGÊNCIA ARTIFICIAL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519775" y="3122120"/>
            <a:ext cx="30693900" cy="2209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31875" tIns="215925" rIns="431875" bIns="2159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5500" b="1" dirty="0">
                <a:latin typeface="Arial Rounded"/>
                <a:ea typeface="Arial Rounded"/>
                <a:cs typeface="Arial Rounded"/>
                <a:sym typeface="Arial Rounded"/>
              </a:rPr>
              <a:t>SISTEMAS DE RECOMENDAÇÃO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Trabalho sintetizado a partir de pesquisa do artigo: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Integrating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machine learning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and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sentiment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analysis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in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movie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</a:t>
            </a:r>
            <a:r>
              <a:rPr lang="pt-BR" sz="3600" b="1" dirty="0" err="1">
                <a:latin typeface="Arial Rounded"/>
                <a:ea typeface="Arial Rounded"/>
                <a:cs typeface="Arial Rounded"/>
                <a:sym typeface="Arial Rounded"/>
              </a:rPr>
              <a:t>recommendation</a:t>
            </a:r>
            <a:r>
              <a:rPr lang="pt-BR" sz="3600" b="1" dirty="0">
                <a:latin typeface="Arial Rounded"/>
                <a:ea typeface="Arial Rounded"/>
                <a:cs typeface="Arial Rounded"/>
                <a:sym typeface="Arial Rounded"/>
              </a:rPr>
              <a:t> systems.</a:t>
            </a:r>
            <a:endParaRPr sz="3600" b="1" dirty="0"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500" b="1" dirty="0"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Times New Roman"/>
              <a:buNone/>
            </a:pPr>
            <a:endParaRPr sz="55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/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0" y="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150" y="4994338"/>
            <a:ext cx="32403900" cy="230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pt-BR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Lucas </a:t>
            </a:r>
            <a:r>
              <a:rPr lang="pt-BR" sz="4000" b="1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Bauchspiess</a:t>
            </a:r>
            <a:r>
              <a:rPr lang="pt-BR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, Rafael Ehlert e Thiago </a:t>
            </a:r>
            <a:r>
              <a:rPr lang="pt-BR" sz="4000" b="1" dirty="0" err="1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Bodnar</a:t>
            </a:r>
            <a:endParaRPr sz="1400" b="1" i="0" u="none" strike="noStrike" cap="none" dirty="0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Departamento de Sistemas e Computação, Curso de </a:t>
            </a:r>
            <a:r>
              <a:rPr lang="pt-BR" sz="4000" b="1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Ciências da Computação</a:t>
            </a:r>
            <a:endParaRPr dirty="0"/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 b="1" i="0" u="none" strike="noStrike" cap="none" dirty="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rPr>
              <a:t>Universidade Regional de Blumenau (FURB) – Blumenau – SC – Brasil</a:t>
            </a:r>
            <a:endParaRPr sz="4000" b="1" i="0" u="none" strike="noStrike" cap="none" dirty="0">
              <a:solidFill>
                <a:schemeClr val="dk1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7" name="Google Shape;97;p13"/>
          <p:cNvSpPr/>
          <p:nvPr/>
        </p:nvSpPr>
        <p:spPr>
          <a:xfrm flipH="1">
            <a:off x="609525" y="15637250"/>
            <a:ext cx="31211400" cy="16782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OBJETIVOS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98" name="Google Shape;98;p13"/>
          <p:cNvSpPr/>
          <p:nvPr/>
        </p:nvSpPr>
        <p:spPr>
          <a:xfrm>
            <a:off x="609600" y="19867250"/>
            <a:ext cx="15163800" cy="12600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746875" y="33539639"/>
            <a:ext cx="31000500" cy="12600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CONCLUSÕES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972731" y="34984964"/>
            <a:ext cx="30548700" cy="283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A combinação de análise de sentimentos com sistemas de recomendação mostrou-se eficaz para sugerir filmes com maior precisão. A similaridade cosseno gerou boas recomendações com base em dados como gênero e elenco, enquanto o algoritmo SVM superou o Naive Bayes na classificação das avaliações, destacando seu melhor desempenho na análise de sentimentos. Esses resultados reforçam o potencial do uso combinado de técnicas de NLP e ML para oferecer recomendações mais relevantes.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746875" y="21115675"/>
            <a:ext cx="14859000" cy="56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A pesquisa foi conduzida por meio de uma análise documental do artigo científico “Integrating machine learning and sentiment analysis in movie recommendation systems” [1].</a:t>
            </a:r>
            <a:br>
              <a:rPr lang="pt-BR" sz="4000">
                <a:solidFill>
                  <a:schemeClr val="dk1"/>
                </a:solidFill>
              </a:rPr>
            </a:br>
            <a:r>
              <a:rPr lang="pt-BR" sz="4000">
                <a:solidFill>
                  <a:schemeClr val="dk1"/>
                </a:solidFill>
              </a:rPr>
              <a:t>A análise seguiu os seguintes passos:</a:t>
            </a:r>
            <a:endParaRPr sz="4000">
              <a:solidFill>
                <a:schemeClr val="dk1"/>
              </a:solidFill>
            </a:endParaRPr>
          </a:p>
          <a:p>
            <a:pPr marL="457200" marR="0" lvl="0" indent="-482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pt-BR" sz="4000">
                <a:solidFill>
                  <a:schemeClr val="dk1"/>
                </a:solidFill>
              </a:rPr>
              <a:t>Leitura e compreensão integral do conteúdo.</a:t>
            </a:r>
            <a:endParaRPr sz="4000">
              <a:solidFill>
                <a:schemeClr val="dk1"/>
              </a:solidFill>
            </a:endParaRPr>
          </a:p>
          <a:p>
            <a:pPr marL="457200" marR="0" lvl="0" indent="-482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pt-BR" sz="4000">
                <a:solidFill>
                  <a:schemeClr val="dk1"/>
                </a:solidFill>
              </a:rPr>
              <a:t>Identificação de trechos essenciais ao tema da pesquisa.</a:t>
            </a:r>
            <a:endParaRPr sz="4000">
              <a:solidFill>
                <a:schemeClr val="dk1"/>
              </a:solidFill>
            </a:endParaRPr>
          </a:p>
          <a:p>
            <a:pPr marL="457200" marR="0" lvl="0" indent="-4826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AutoNum type="arabicPeriod"/>
            </a:pPr>
            <a:r>
              <a:rPr lang="pt-BR" sz="4000">
                <a:solidFill>
                  <a:schemeClr val="dk1"/>
                </a:solidFill>
              </a:rPr>
              <a:t>Discussão e interpretação dos resultados obtidos</a:t>
            </a:r>
            <a:endParaRPr sz="4000">
              <a:solidFill>
                <a:schemeClr val="dk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6794775" y="21115675"/>
            <a:ext cx="14859000" cy="50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</a:rPr>
              <a:t>O algoritmo de similaridade cosseno gerou recomendações precisas de filmes, levando em conta gênero, sinopse, elenco e avaliações. A análise de sentimentos, utilizando SVM e Naive Bayes, obteve:</a:t>
            </a:r>
            <a:br>
              <a:rPr lang="pt-BR" sz="4000">
                <a:solidFill>
                  <a:schemeClr val="dk1"/>
                </a:solidFill>
              </a:rPr>
            </a:br>
            <a:r>
              <a:rPr lang="pt-BR" sz="4000">
                <a:solidFill>
                  <a:schemeClr val="dk1"/>
                </a:solidFill>
              </a:rPr>
              <a:t>SVM: 99,28% de acurácia; Naive Bayes: 96,60% de acurácia.Ambos os modelos foram aplicados sobre os conjuntos de dados TMDB5k e Reviews, utilizando o método VADER para classificar sentimentos como positivo, negativo ou neutro.</a:t>
            </a:r>
            <a:endParaRPr sz="4000">
              <a:solidFill>
                <a:schemeClr val="dk1"/>
              </a:solidFill>
            </a:endParaRPr>
          </a:p>
        </p:txBody>
      </p:sp>
      <p:sp>
        <p:nvSpPr>
          <p:cNvPr id="103" name="Google Shape;103;p13"/>
          <p:cNvSpPr txBox="1"/>
          <p:nvPr/>
        </p:nvSpPr>
        <p:spPr>
          <a:xfrm>
            <a:off x="3228087" y="19814833"/>
            <a:ext cx="10020300" cy="12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METODOLOGIA 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4" name="Google Shape;104;p13"/>
          <p:cNvSpPr/>
          <p:nvPr/>
        </p:nvSpPr>
        <p:spPr>
          <a:xfrm>
            <a:off x="16962125" y="19758544"/>
            <a:ext cx="14859000" cy="12600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endParaRPr sz="4000">
              <a:solidFill>
                <a:schemeClr val="dk1"/>
              </a:solidFill>
            </a:endParaRPr>
          </a:p>
        </p:txBody>
      </p:sp>
      <p:sp>
        <p:nvSpPr>
          <p:cNvPr id="105" name="Google Shape;105;p13"/>
          <p:cNvSpPr txBox="1"/>
          <p:nvPr/>
        </p:nvSpPr>
        <p:spPr>
          <a:xfrm>
            <a:off x="19284282" y="19800991"/>
            <a:ext cx="10214700" cy="11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RESULTADOS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06" name="Google Shape;106;p13"/>
          <p:cNvSpPr txBox="1"/>
          <p:nvPr/>
        </p:nvSpPr>
        <p:spPr>
          <a:xfrm>
            <a:off x="11749875" y="26529800"/>
            <a:ext cx="9570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</a:t>
            </a:r>
            <a:r>
              <a:rPr lang="pt-BR" sz="3200" b="1">
                <a:solidFill>
                  <a:schemeClr val="dk1"/>
                </a:solidFill>
              </a:rPr>
              <a:t> 3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pt-BR" sz="3200">
                <a:solidFill>
                  <a:schemeClr val="dk1"/>
                </a:solidFill>
              </a:rPr>
              <a:t> Estrutura do Sistema de Recomendação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2414921" y="26532233"/>
            <a:ext cx="86838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3200" b="1">
                <a:solidFill>
                  <a:schemeClr val="dk1"/>
                </a:solidFill>
              </a:rPr>
              <a:t>2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BR" sz="3200">
                <a:solidFill>
                  <a:schemeClr val="dk1"/>
                </a:solidFill>
              </a:rPr>
              <a:t>Classificação dos Sistemas de Recomendação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044232" y="40750637"/>
            <a:ext cx="3359818" cy="237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3"/>
          <p:cNvSpPr/>
          <p:nvPr/>
        </p:nvSpPr>
        <p:spPr>
          <a:xfrm>
            <a:off x="609600" y="7485850"/>
            <a:ext cx="31211400" cy="12600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INTRODUÇÃO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0" name="Google Shape;110;p13"/>
          <p:cNvSpPr txBox="1"/>
          <p:nvPr/>
        </p:nvSpPr>
        <p:spPr>
          <a:xfrm flipH="1">
            <a:off x="609400" y="17277000"/>
            <a:ext cx="313014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</a:rPr>
              <a:t>Investigar a aplicação da análise de sentimentos em sistemas de recomendação de filmes, utilizando técnicas de processamento de linguagem natural e algoritmos de aprendizado de máquina, com o propósito de oferecer recomendações mais personalizadas, aumentar a satisfação dos usuários e otimizar os resultados para plataformas de streaming.</a:t>
            </a:r>
            <a:endParaRPr/>
          </a:p>
        </p:txBody>
      </p:sp>
      <p:sp>
        <p:nvSpPr>
          <p:cNvPr id="111" name="Google Shape;111;p13"/>
          <p:cNvSpPr/>
          <p:nvPr/>
        </p:nvSpPr>
        <p:spPr>
          <a:xfrm>
            <a:off x="854178" y="38160319"/>
            <a:ext cx="31000500" cy="1260000"/>
          </a:xfrm>
          <a:prstGeom prst="roundRect">
            <a:avLst>
              <a:gd name="adj" fmla="val 18551"/>
            </a:avLst>
          </a:prstGeom>
          <a:solidFill>
            <a:schemeClr val="accen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607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pt-BR" sz="6000" b="1" i="0" u="none" strike="noStrike" cap="none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REFERÊNCIAS</a:t>
            </a:r>
            <a:endParaRPr sz="14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854178" y="39652950"/>
            <a:ext cx="30926700" cy="11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</a:rPr>
              <a:t>[1] Sarhan, A.M., Ayman, H., Wagdi, M. </a:t>
            </a:r>
            <a:r>
              <a:rPr lang="pt-BR" sz="2400" i="1">
                <a:solidFill>
                  <a:schemeClr val="dk1"/>
                </a:solidFill>
              </a:rPr>
              <a:t>et al.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 b="1">
                <a:solidFill>
                  <a:schemeClr val="dk1"/>
                </a:solidFill>
              </a:rPr>
              <a:t>Integrating machine learning and sentiment analysis in movie recommendation systems</a:t>
            </a:r>
            <a:r>
              <a:rPr lang="pt-BR" sz="2400">
                <a:solidFill>
                  <a:schemeClr val="dk1"/>
                </a:solidFill>
              </a:rPr>
              <a:t>. </a:t>
            </a:r>
            <a:r>
              <a:rPr lang="pt-BR" sz="2400" i="1">
                <a:solidFill>
                  <a:schemeClr val="dk1"/>
                </a:solidFill>
              </a:rPr>
              <a:t>Journal of Electrical Systems and Inf Technol</a:t>
            </a:r>
            <a:r>
              <a:rPr lang="pt-BR" sz="2400">
                <a:solidFill>
                  <a:schemeClr val="dk1"/>
                </a:solidFill>
              </a:rPr>
              <a:t> </a:t>
            </a:r>
            <a:r>
              <a:rPr lang="pt-BR" sz="2400" b="1">
                <a:solidFill>
                  <a:schemeClr val="dk1"/>
                </a:solidFill>
              </a:rPr>
              <a:t>11</a:t>
            </a:r>
            <a:r>
              <a:rPr lang="pt-BR" sz="2400">
                <a:solidFill>
                  <a:schemeClr val="dk1"/>
                </a:solidFill>
              </a:rPr>
              <a:t>, 53 (2024). https://doi.org/10.1186/s43067-024-00177-7</a:t>
            </a:r>
            <a:endParaRPr sz="2400"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3"/>
          <p:cNvSpPr txBox="1"/>
          <p:nvPr/>
        </p:nvSpPr>
        <p:spPr>
          <a:xfrm>
            <a:off x="22764338" y="14127550"/>
            <a:ext cx="9056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/>
              <a:t>SNL Kagan, 2020.</a:t>
            </a:r>
            <a:endParaRPr/>
          </a:p>
        </p:txBody>
      </p:sp>
      <p:sp>
        <p:nvSpPr>
          <p:cNvPr id="114" name="Google Shape;114;p13"/>
          <p:cNvSpPr/>
          <p:nvPr/>
        </p:nvSpPr>
        <p:spPr>
          <a:xfrm>
            <a:off x="152400" y="15240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04800" y="30480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3"/>
          <p:cNvSpPr/>
          <p:nvPr/>
        </p:nvSpPr>
        <p:spPr>
          <a:xfrm>
            <a:off x="457200" y="45720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3"/>
          <p:cNvSpPr/>
          <p:nvPr/>
        </p:nvSpPr>
        <p:spPr>
          <a:xfrm>
            <a:off x="609600" y="609600"/>
            <a:ext cx="3240405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 descr="Inteligência artificial - ícones de tecnologia gráti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38237" y="743191"/>
            <a:ext cx="2149128" cy="21491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 title="Screenshot from 2025-03-27 19-48-3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764375" y="9353300"/>
            <a:ext cx="9056625" cy="472585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4E5E5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20" name="Google Shape;120;p13"/>
          <p:cNvSpPr txBox="1"/>
          <p:nvPr/>
        </p:nvSpPr>
        <p:spPr>
          <a:xfrm>
            <a:off x="22764375" y="8745850"/>
            <a:ext cx="90567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1. </a:t>
            </a:r>
            <a:r>
              <a:rPr lang="pt-BR" sz="3200">
                <a:solidFill>
                  <a:schemeClr val="dk1"/>
                </a:solidFill>
              </a:rPr>
              <a:t>Indústria do cinema em 2020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22515652" y="26523363"/>
            <a:ext cx="868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Figura </a:t>
            </a:r>
            <a:r>
              <a:rPr lang="pt-BR" sz="3200" b="1">
                <a:solidFill>
                  <a:schemeClr val="dk1"/>
                </a:solidFill>
              </a:rPr>
              <a:t>4</a:t>
            </a:r>
            <a:r>
              <a:rPr lang="pt-B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pt-BR" sz="3200">
                <a:solidFill>
                  <a:schemeClr val="dk1"/>
                </a:solidFill>
              </a:rPr>
              <a:t>Cálculos dos Resultados</a:t>
            </a: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366175" y="27145450"/>
            <a:ext cx="8122050" cy="54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3"/>
          <p:cNvSpPr txBox="1"/>
          <p:nvPr/>
        </p:nvSpPr>
        <p:spPr>
          <a:xfrm>
            <a:off x="21790850" y="32788300"/>
            <a:ext cx="927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 i="1"/>
              <a:t>Sarhan, A.M., Ayman, H., Wagdi, M. et al. (2024).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612505" y="27145450"/>
            <a:ext cx="7161808" cy="541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3"/>
          <p:cNvSpPr txBox="1"/>
          <p:nvPr/>
        </p:nvSpPr>
        <p:spPr>
          <a:xfrm>
            <a:off x="11641875" y="32788300"/>
            <a:ext cx="927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 i="1"/>
              <a:t>Sarhan, A.M., Ayman, H., Wagdi, M. et al. (2024).</a:t>
            </a:r>
            <a:endParaRPr/>
          </a:p>
        </p:txBody>
      </p:sp>
      <p:pic>
        <p:nvPicPr>
          <p:cNvPr id="126" name="Google Shape;126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02300" y="27924172"/>
            <a:ext cx="8818549" cy="4129582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3"/>
          <p:cNvSpPr txBox="1"/>
          <p:nvPr/>
        </p:nvSpPr>
        <p:spPr>
          <a:xfrm>
            <a:off x="2075225" y="32800300"/>
            <a:ext cx="92727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lang="pt-BR"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800" i="1"/>
              <a:t>Sarhan, A.M., Ayman, H., Wagdi, M. et al. (2024).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604</Words>
  <Application>Microsoft Office PowerPoint</Application>
  <PresentationFormat>Personalizar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Arial Rounded</vt:lpstr>
      <vt:lpstr>Calibri</vt:lpstr>
      <vt:lpstr>Times New Roman</vt:lpstr>
      <vt:lpstr>Design padrão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Ehlert</cp:lastModifiedBy>
  <cp:revision>1</cp:revision>
  <dcterms:modified xsi:type="dcterms:W3CDTF">2025-04-24T20:28:38Z</dcterms:modified>
</cp:coreProperties>
</file>