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82" r:id="rId12"/>
    <p:sldId id="267" r:id="rId13"/>
    <p:sldId id="283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7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64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8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28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0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2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3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5B38-EFEE-4959-AE6B-EFC496518961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8B7D4-4618-4C56-8026-5BDA6013D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-uWR5VPT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h-uWR5VPTU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itto.com.br/blog/artigo/teste-de-hipote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EB0E-B1C7-2D98-9A22-F6D42216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kern="1200">
                <a:latin typeface="+mj-lt"/>
                <a:ea typeface="+mj-ea"/>
                <a:cs typeface="+mj-cs"/>
              </a:rPr>
              <a:t>Utilizando o Solver do Excel</a:t>
            </a:r>
          </a:p>
        </p:txBody>
      </p:sp>
      <p:pic>
        <p:nvPicPr>
          <p:cNvPr id="1026" name="Picture 2" descr="Atalhos e fórmulas que vão tornar sua vida no Excel mais fácil">
            <a:extLst>
              <a:ext uri="{FF2B5EF4-FFF2-40B4-BE49-F238E27FC236}">
                <a16:creationId xmlns:a16="http://schemas.microsoft.com/office/drawing/2014/main" id="{1F9BE36F-E5F7-A62A-A61F-2843C8F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7140" y="934222"/>
            <a:ext cx="5865689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4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9793E3-EA52-F6D4-DC21-59B9703F9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1544" y="980728"/>
                <a:ext cx="7772400" cy="4114800"/>
              </a:xfrm>
            </p:spPr>
            <p:txBody>
              <a:bodyPr/>
              <a:lstStyle/>
              <a:p>
                <a:r>
                  <a:rPr lang="pt-BR" dirty="0"/>
                  <a:t>Modelagem</a:t>
                </a:r>
              </a:p>
              <a:p>
                <a:endParaRPr lang="pt-BR" dirty="0"/>
              </a:p>
              <a:p>
                <a:r>
                  <a:rPr lang="pt-BR" dirty="0"/>
                  <a:t>L = 5 </a:t>
                </a:r>
                <a:r>
                  <a:rPr lang="pt-BR" dirty="0" err="1"/>
                  <a:t>Xa</a:t>
                </a:r>
                <a:r>
                  <a:rPr lang="pt-BR" dirty="0"/>
                  <a:t> + 6 </a:t>
                </a:r>
                <a:r>
                  <a:rPr lang="pt-BR" dirty="0" err="1"/>
                  <a:t>Xb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Restrições:</a:t>
                </a:r>
              </a:p>
              <a:p>
                <a:pPr marL="0" indent="0">
                  <a:buNone/>
                </a:pPr>
                <a:r>
                  <a:rPr lang="pt-BR" dirty="0"/>
                  <a:t>Corte:  5 </a:t>
                </a:r>
                <a:r>
                  <a:rPr lang="pt-BR" dirty="0" err="1"/>
                  <a:t>Xa</a:t>
                </a:r>
                <a:r>
                  <a:rPr lang="pt-BR" dirty="0"/>
                  <a:t> +8 </a:t>
                </a:r>
                <a:r>
                  <a:rPr lang="pt-BR" dirty="0" err="1"/>
                  <a:t>Xb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Montagem: 10 </a:t>
                </a:r>
                <a:r>
                  <a:rPr lang="pt-BR" dirty="0" err="1"/>
                  <a:t>Xa</a:t>
                </a:r>
                <a:r>
                  <a:rPr lang="pt-BR" dirty="0"/>
                  <a:t> + 8 </a:t>
                </a:r>
                <a:r>
                  <a:rPr lang="pt-BR" dirty="0" err="1"/>
                  <a:t>Xb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240</m:t>
                    </m:r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 err="1"/>
                  <a:t>Xa</a:t>
                </a:r>
                <a:r>
                  <a:rPr lang="pt-BR" dirty="0"/>
                  <a:t>; </a:t>
                </a:r>
                <a:r>
                  <a:rPr lang="pt-BR" dirty="0" err="1"/>
                  <a:t>Xb</a:t>
                </a:r>
                <a:r>
                  <a:rPr lang="pt-BR" dirty="0"/>
                  <a:t>; f1; f2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9793E3-EA52-F6D4-DC21-59B9703F9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1544" y="980728"/>
                <a:ext cx="7772400" cy="4114800"/>
              </a:xfrm>
              <a:blipFill>
                <a:blip r:embed="rId2"/>
                <a:stretch>
                  <a:fillRect l="-706" t="-10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06DA449-1FBA-53E0-06E4-ABBB148BB0A4}"/>
              </a:ext>
            </a:extLst>
          </p:cNvPr>
          <p:cNvSpPr txBox="1"/>
          <p:nvPr/>
        </p:nvSpPr>
        <p:spPr>
          <a:xfrm>
            <a:off x="885371" y="5558971"/>
            <a:ext cx="749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Precisamos criar células variáveis básicas, célula da função objetivo e </a:t>
            </a:r>
          </a:p>
          <a:p>
            <a:r>
              <a:rPr lang="pt-BR" dirty="0"/>
              <a:t>células para as restrições.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1C88CF-F0DC-5756-C7BE-57329BDF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5" y="326572"/>
            <a:ext cx="998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F32B9-CE62-40BA-94CA-9D32BEDA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1.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D28F3-2B04-4229-9C36-9FA22FF9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500" dirty="0"/>
              <a:t>Um agricultor deseja cultivar duas variedades de cereais. Digamos tipo A e B, em uma área restrita a um hectare, sendo que cada are cultivado pelo cereal A produz 8 sacas e para o  B 10 sacos. Para o plantio, cada are cultivado pelo cereal A precisa de 3 homens hora e o cultivado pelo cereal B, precisa de 2 homens hora, sendo que a disposição máxima de homens hora é de 240. O custo de um homem hora é de R$ 20,00. A demanda máxima é limitada pelo mercado consumidor de 480 sacos do cereal A, a um preço de R$ 15,00 por saco e 800 sacos do cereal B, a um preço de R$12,00 por saco. O agricultor deseja planejar a sua produção de modo a maximizar o seu lucro.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6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A84D3-0D6A-2EE1-E8F1-B4AE1E86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 Para o Excel</a:t>
            </a:r>
          </a:p>
        </p:txBody>
      </p:sp>
    </p:spTree>
    <p:extLst>
      <p:ext uri="{BB962C8B-B14F-4D97-AF65-F5344CB8AC3E}">
        <p14:creationId xmlns:p14="http://schemas.microsoft.com/office/powerpoint/2010/main" val="164027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7C98-DA09-2F5B-16C2-FF6762CB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 da implementação em </a:t>
            </a:r>
            <a:r>
              <a:rPr lang="pt-BR" dirty="0" err="1"/>
              <a:t>Pynthon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ABF97-F321-3822-7273-58C07A61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https://www.youtube.com/watch?v=Dh-uWR5VPTU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90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ídia Online 3" title="Implementando o algoritmo Simplex (P.O) com python">
            <a:hlinkClick r:id="" action="ppaction://media"/>
            <a:extLst>
              <a:ext uri="{FF2B5EF4-FFF2-40B4-BE49-F238E27FC236}">
                <a16:creationId xmlns:a16="http://schemas.microsoft.com/office/drawing/2014/main" id="{F82E5E9E-C017-5DCB-2FB6-969D01308D1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8800" y="1018032"/>
            <a:ext cx="8059165" cy="45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84DF-9FF5-6FC3-CA9B-8D69CF8A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0" i="0" dirty="0">
                <a:effectLst/>
                <a:latin typeface="Montserrat" panose="00000500000000000000" pitchFamily="2" charset="0"/>
              </a:rPr>
              <a:t>O Solver é um </a:t>
            </a:r>
            <a:r>
              <a:rPr lang="pt-BR" sz="2800" b="1" i="0" dirty="0">
                <a:effectLst/>
                <a:latin typeface="Montserrat" panose="00000500000000000000" pitchFamily="2" charset="0"/>
              </a:rPr>
              <a:t>software </a:t>
            </a:r>
            <a:r>
              <a:rPr lang="pt-BR" sz="2800" b="0" i="0" dirty="0">
                <a:effectLst/>
                <a:latin typeface="Montserrat" panose="00000500000000000000" pitchFamily="2" charset="0"/>
              </a:rPr>
              <a:t>para programação matemática integrada à planilha eletrônica que resolve problemas de programação linear. Ele é um suplemento do Excel que você pode usar para</a:t>
            </a:r>
            <a:r>
              <a:rPr lang="pt-BR" sz="28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pt-BR" sz="2800" b="1" i="0" u="none" strike="noStrike" dirty="0">
                <a:effectLst/>
                <a:latin typeface="var(--fonts)"/>
                <a:hlinkClick r:id="rId2"/>
              </a:rPr>
              <a:t>teste de hipóteses</a:t>
            </a:r>
            <a:r>
              <a:rPr lang="pt-BR" sz="2800" b="0" i="0" dirty="0">
                <a:effectLst/>
                <a:latin typeface="Montserrat" panose="00000500000000000000" pitchFamily="2" charset="0"/>
              </a:rPr>
              <a:t>, por exemplo.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33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ADF4A-4FC3-3E4F-AF2C-2F978829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0" i="0" dirty="0">
                <a:effectLst/>
                <a:latin typeface="Montserrat" panose="00000500000000000000" pitchFamily="2" charset="0"/>
              </a:rPr>
              <a:t>A primeira coisa a ser feita é ativar o </a:t>
            </a:r>
            <a:r>
              <a:rPr lang="pt-BR" b="1" i="0" dirty="0">
                <a:effectLst/>
                <a:latin typeface="Montserrat" panose="00000500000000000000" pitchFamily="2" charset="0"/>
              </a:rPr>
              <a:t>suplemento solver.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49B71-2AB7-93E9-45F0-21457B97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Montserrat" panose="00000500000000000000" pitchFamily="2" charset="0"/>
              </a:rPr>
              <a:t>Para isso, no Excel vá em</a:t>
            </a:r>
            <a:r>
              <a:rPr lang="pt-BR" b="1" i="0" dirty="0">
                <a:effectLst/>
                <a:latin typeface="Montserrat" panose="00000500000000000000" pitchFamily="2" charset="0"/>
              </a:rPr>
              <a:t> Opções;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08862-B248-53BE-7819-BFF6F390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1" y="2658234"/>
            <a:ext cx="6864631" cy="39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EF9BC-4D4E-2FF4-10A1-022FC748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1" y="476932"/>
            <a:ext cx="8596668" cy="3880773"/>
          </a:xfrm>
        </p:spPr>
        <p:txBody>
          <a:bodyPr/>
          <a:lstStyle/>
          <a:p>
            <a:r>
              <a:rPr lang="pt-BR" b="1" i="0" dirty="0">
                <a:effectLst/>
                <a:latin typeface="Montserrat" panose="00000500000000000000" pitchFamily="2" charset="0"/>
              </a:rPr>
              <a:t>Vá em Suplementos &gt; Gerenciar suplementos do Excel e clique em Ir.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201E36-42DD-E960-A365-95B07720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6" y="1602386"/>
            <a:ext cx="8596668" cy="47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28D11-4DAD-4C48-C61E-975C1DCF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49" y="810760"/>
            <a:ext cx="8596668" cy="3880773"/>
          </a:xfrm>
        </p:spPr>
        <p:txBody>
          <a:bodyPr/>
          <a:lstStyle/>
          <a:p>
            <a:r>
              <a:rPr lang="pt-BR" dirty="0"/>
              <a:t>Click em Ok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C077D2-47AF-62A1-DE35-87B48F72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486700"/>
            <a:ext cx="8170512" cy="46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C9FA62-577D-1501-40C6-349E8D4C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0" y="101601"/>
            <a:ext cx="8487170" cy="49711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0719C4-A8BF-352D-A639-9499F1908A8D}"/>
              </a:ext>
            </a:extLst>
          </p:cNvPr>
          <p:cNvSpPr txBox="1"/>
          <p:nvPr/>
        </p:nvSpPr>
        <p:spPr>
          <a:xfrm>
            <a:off x="1277257" y="5544457"/>
            <a:ext cx="488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vezes é necessário reiniciar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44354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BF11-5833-B43C-8D85-7EAEC13A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505" y="2989943"/>
            <a:ext cx="8596668" cy="1320800"/>
          </a:xfrm>
        </p:spPr>
        <p:txBody>
          <a:bodyPr/>
          <a:lstStyle/>
          <a:p>
            <a:r>
              <a:rPr lang="pt-BR" dirty="0"/>
              <a:t>Utilizando o Solver do Excel</a:t>
            </a:r>
          </a:p>
        </p:txBody>
      </p:sp>
    </p:spTree>
    <p:extLst>
      <p:ext uri="{BB962C8B-B14F-4D97-AF65-F5344CB8AC3E}">
        <p14:creationId xmlns:p14="http://schemas.microsoft.com/office/powerpoint/2010/main" val="8045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AC2D-851D-DA2B-4684-4746AC4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7391D-A3FD-B2E6-F146-8B095B5A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empresa fabrica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dois tipos de produtos, feitos de madeira compensada.  Cada produto do tipo A necessita de 5 minutos para o corte e 10 minutos para a montagem; cada produto do tipo B precisa de 8 minutos para o corte e 8 minutos para a montagem.  Dispõe-se de 3 horas e vinte minutos para o corte e 4 horas para a montagem.  O lucro é de 5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para cada produto do tipo A e de 6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para cada produto do tipo B.  Suponha que toda a produção é vendida.  Quantas unidades de cada produto a empresa deverá produzir para maximizar o lucro?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00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550DC-7992-2B8E-3A6A-FDEF1819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57660-10AA-48EE-CA97-40A234A5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 precisamos modelar o problema.</a:t>
            </a:r>
          </a:p>
          <a:p>
            <a:pPr marL="0" indent="0">
              <a:buNone/>
            </a:pPr>
            <a:r>
              <a:rPr lang="pt-BR" dirty="0" err="1"/>
              <a:t>Xa</a:t>
            </a:r>
            <a:r>
              <a:rPr lang="pt-BR" dirty="0"/>
              <a:t> = Quantidade do prod. tipo a.</a:t>
            </a:r>
          </a:p>
          <a:p>
            <a:pPr marL="0" indent="0">
              <a:buNone/>
            </a:pPr>
            <a:r>
              <a:rPr lang="pt-BR" dirty="0" err="1"/>
              <a:t>Xb</a:t>
            </a:r>
            <a:r>
              <a:rPr lang="pt-BR" dirty="0"/>
              <a:t> = Quantidade do prod. tipo b.</a:t>
            </a:r>
          </a:p>
        </p:txBody>
      </p:sp>
    </p:spTree>
    <p:extLst>
      <p:ext uri="{BB962C8B-B14F-4D97-AF65-F5344CB8AC3E}">
        <p14:creationId xmlns:p14="http://schemas.microsoft.com/office/powerpoint/2010/main" val="1088641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465</Words>
  <Application>Microsoft Office PowerPoint</Application>
  <PresentationFormat>Widescreen</PresentationFormat>
  <Paragraphs>28</Paragraphs>
  <Slides>15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Montserrat</vt:lpstr>
      <vt:lpstr>Trebuchet MS</vt:lpstr>
      <vt:lpstr>var(--fonts)</vt:lpstr>
      <vt:lpstr>Wingdings 3</vt:lpstr>
      <vt:lpstr>Facetado</vt:lpstr>
      <vt:lpstr>Utilizando o Solver do Excel</vt:lpstr>
      <vt:lpstr>Apresentação do PowerPoint</vt:lpstr>
      <vt:lpstr>A primeira coisa a ser feita é ativar o suplemento solver.</vt:lpstr>
      <vt:lpstr>Apresentação do PowerPoint</vt:lpstr>
      <vt:lpstr>Apresentação do PowerPoint</vt:lpstr>
      <vt:lpstr>Apresentação do PowerPoint</vt:lpstr>
      <vt:lpstr>Utilizando o Solver do Excel</vt:lpstr>
      <vt:lpstr>Exercício</vt:lpstr>
      <vt:lpstr>Solução</vt:lpstr>
      <vt:lpstr>Apresentação do PowerPoint</vt:lpstr>
      <vt:lpstr>Apresentação do PowerPoint</vt:lpstr>
      <vt:lpstr>Problema 1.</vt:lpstr>
      <vt:lpstr>Apresentação do PowerPoint</vt:lpstr>
      <vt:lpstr>Endereço da implementação em Pynthon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o Solver do Excel</dc:title>
  <dc:creator>josé carlos Althoff</dc:creator>
  <cp:lastModifiedBy>josé carlos Althoff</cp:lastModifiedBy>
  <cp:revision>4</cp:revision>
  <dcterms:created xsi:type="dcterms:W3CDTF">2022-05-30T21:28:22Z</dcterms:created>
  <dcterms:modified xsi:type="dcterms:W3CDTF">2022-10-10T22:54:35Z</dcterms:modified>
</cp:coreProperties>
</file>